
<file path=[Content_Types].xml><?xml version="1.0" encoding="utf-8"?>
<Types xmlns="http://schemas.openxmlformats.org/package/2006/content-types">
  <Default Extension="jpg" ContentType="image/jpeg"/>
  <Default Extension="emf" ContentType="image/x-emf"/>
  <Default Extension="xlsx" ContentType="application/vnd.openxmlformats-officedocument.spreadsheetml.sheet"/>
  <Default Extension="jpeg" ContentType="image/jpeg"/>
  <Default Extension="xml" ContentType="application/xml"/>
  <Default Extension="vml" ContentType="application/vnd.openxmlformats-officedocument.vmlDrawing"/>
  <Default Extension="bin" ContentType="application/vnd.openxmlformats-officedocument.presentationml.printerSettings"/>
  <Default Extension="wdp" ContentType="image/vnd.ms-photo"/>
  <Default Extension="png" ContentType="image/png"/>
  <Default Extension="wmf" ContentType="image/x-wmf"/>
  <Default Extension="rels" ContentType="application/vnd.openxmlformats-package.relationships+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embeddings/oleObject1.bin" ContentType="application/vnd.openxmlformats-officedocument.oleObject"/>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3.xml" ContentType="application/vnd.openxmlformats-officedocument.presentationml.notesSlide+xml"/>
  <Override PartName="/ppt/tags/tag13.xml" ContentType="application/vnd.openxmlformats-officedocument.presentationml.tags+xml"/>
  <Override PartName="/ppt/embeddings/oleObject2.bin" ContentType="application/vnd.openxmlformats-officedocument.oleObject"/>
  <Override PartName="/ppt/tags/tag14.xml" ContentType="application/vnd.openxmlformats-officedocument.presentationml.tags+xml"/>
  <Override PartName="/ppt/notesSlides/notesSlide4.xml" ContentType="application/vnd.openxmlformats-officedocument.presentationml.notesSlide+xml"/>
  <Override PartName="/ppt/embeddings/oleObject3.bin" ContentType="application/vnd.openxmlformats-officedocument.oleObject"/>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embeddings/oleObject4.bin" ContentType="application/vnd.openxmlformats-officedocument.oleObject"/>
  <Override PartName="/ppt/tags/tag35.xml" ContentType="application/vnd.openxmlformats-officedocument.presentationml.tags+xml"/>
  <Override PartName="/ppt/embeddings/oleObject5.bin" ContentType="application/vnd.openxmlformats-officedocument.oleObject"/>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embeddings/oleObject6.bin" ContentType="application/vnd.openxmlformats-officedocument.oleObject"/>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embeddings/oleObject7.bin" ContentType="application/vnd.openxmlformats-officedocument.oleObject"/>
  <Override PartName="/ppt/tags/tag78.xml" ContentType="application/vnd.openxmlformats-officedocument.presentationml.tags+xml"/>
  <Override PartName="/ppt/tags/tag79.xml" ContentType="application/vnd.openxmlformats-officedocument.presentationml.tags+xml"/>
  <Override PartName="/ppt/embeddings/oleObject8.bin" ContentType="application/vnd.openxmlformats-officedocument.oleObject"/>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tags/tag80.xml" ContentType="application/vnd.openxmlformats-officedocument.presentationml.tags+xml"/>
  <Override PartName="/ppt/tags/tag81.xml" ContentType="application/vnd.openxmlformats-officedocument.presentationml.tags+xml"/>
  <Override PartName="/ppt/embeddings/oleObject9.bin" ContentType="application/vnd.openxmlformats-officedocument.oleObject"/>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notesSlides/notesSlide7.xml" ContentType="application/vnd.openxmlformats-officedocument.presentationml.notesSlide+xml"/>
  <Override PartName="/ppt/embeddings/oleObject10.bin" ContentType="application/vnd.openxmlformats-officedocument.oleObject"/>
  <Override PartName="/ppt/tags/tag89.xml" ContentType="application/vnd.openxmlformats-officedocument.presentationml.tags+xml"/>
  <Override PartName="/ppt/notesSlides/notesSlide8.xml" ContentType="application/vnd.openxmlformats-officedocument.presentationml.notesSlide+xml"/>
  <Override PartName="/ppt/embeddings/oleObject11.bin" ContentType="application/vnd.openxmlformats-officedocument.oleObject"/>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9.xml" ContentType="application/vnd.openxmlformats-officedocument.presentationml.notesSlide+xml"/>
  <Override PartName="/ppt/embeddings/oleObject12.bin" ContentType="application/vnd.openxmlformats-officedocument.oleObject"/>
  <Override PartName="/ppt/charts/chart10.xml" ContentType="application/vnd.openxmlformats-officedocument.drawingml.chart+xml"/>
  <Override PartName="/ppt/theme/themeOverride1.xml" ContentType="application/vnd.openxmlformats-officedocument.themeOverride+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0.xml" ContentType="application/vnd.openxmlformats-officedocument.presentationml.notesSlide+xml"/>
  <Override PartName="/ppt/tags/tag102.xml" ContentType="application/vnd.openxmlformats-officedocument.presentationml.tags+xml"/>
  <Override PartName="/ppt/embeddings/oleObject13.bin" ContentType="application/vnd.openxmlformats-officedocument.oleObject"/>
  <Override PartName="/ppt/charts/chart11.xml" ContentType="application/vnd.openxmlformats-officedocument.drawingml.chart+xml"/>
  <Override PartName="/ppt/tags/tag103.xml" ContentType="application/vnd.openxmlformats-officedocument.presentationml.tags+xml"/>
  <Override PartName="/ppt/notesSlides/notesSlide11.xml" ContentType="application/vnd.openxmlformats-officedocument.presentationml.notesSlide+xml"/>
  <Override PartName="/ppt/embeddings/oleObject14.bin" ContentType="application/vnd.openxmlformats-officedocument.oleObject"/>
  <Override PartName="/ppt/tags/tag104.xml" ContentType="application/vnd.openxmlformats-officedocument.presentationml.tags+xml"/>
  <Override PartName="/ppt/embeddings/oleObject15.bin" ContentType="application/vnd.openxmlformats-officedocument.oleObject"/>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embeddings/oleObject16.bin" ContentType="application/vnd.openxmlformats-officedocument.oleObject"/>
  <Override PartName="/ppt/tags/tag159.xml" ContentType="application/vnd.openxmlformats-officedocument.presentationml.tags+xml"/>
  <Override PartName="/ppt/tags/tag160.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embeddings/oleObject17.bin" ContentType="application/vnd.openxmlformats-officedocument.oleObject"/>
  <Override PartName="/ppt/tags/tag177.xml" ContentType="application/vnd.openxmlformats-officedocument.presentationml.tags+xml"/>
  <Override PartName="/ppt/embeddings/oleObject18.bin" ContentType="application/vnd.openxmlformats-officedocument.oleObject"/>
  <Override PartName="/ppt/charts/chart12.xml" ContentType="application/vnd.openxmlformats-officedocument.drawingml.chart+xml"/>
  <Override PartName="/ppt/theme/themeOverride2.xml" ContentType="application/vnd.openxmlformats-officedocument.themeOverride+xml"/>
  <Override PartName="/ppt/charts/chart13.xml" ContentType="application/vnd.openxmlformats-officedocument.drawingml.chart+xml"/>
  <Override PartName="/ppt/theme/themeOverride3.xml" ContentType="application/vnd.openxmlformats-officedocument.themeOverride+xml"/>
  <Override PartName="/ppt/tags/tag178.xml" ContentType="application/vnd.openxmlformats-officedocument.presentationml.tags+xml"/>
  <Override PartName="/ppt/embeddings/oleObject19.bin" ContentType="application/vnd.openxmlformats-officedocument.oleObject"/>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embeddings/oleObject20.bin" ContentType="application/vnd.openxmlformats-officedocument.oleObject"/>
  <Override PartName="/ppt/tags/tag186.xml" ContentType="application/vnd.openxmlformats-officedocument.presentationml.tags+xml"/>
  <Override PartName="/ppt/embeddings/oleObject21.bin" ContentType="application/vnd.openxmlformats-officedocument.oleObject"/>
  <Override PartName="/ppt/tags/tag187.xml" ContentType="application/vnd.openxmlformats-officedocument.presentationml.tags+xml"/>
  <Override PartName="/ppt/embeddings/oleObject22.bin" ContentType="application/vnd.openxmlformats-officedocument.oleObject"/>
  <Override PartName="/ppt/notesSlides/notesSlide13.xml" ContentType="application/vnd.openxmlformats-officedocument.presentationml.notesSlide+xml"/>
  <Override PartName="/ppt/charts/chart14.xml" ContentType="application/vnd.openxmlformats-officedocument.drawingml.chart+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embeddings/oleObject23.bin" ContentType="application/vnd.openxmlformats-officedocument.oleObject"/>
  <Override PartName="/ppt/charts/chart15.xml" ContentType="application/vnd.openxmlformats-officedocument.drawingml.chart+xml"/>
  <Override PartName="/ppt/embeddings/oleObject24.bin" ContentType="application/vnd.openxmlformats-officedocument.oleObject"/>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charts/chart16.xml" ContentType="application/vnd.openxmlformats-officedocument.drawingml.chart+xml"/>
  <Override PartName="/ppt/theme/themeOverride4.xml" ContentType="application/vnd.openxmlformats-officedocument.themeOverride+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notesSlides/notesSlide14.xml" ContentType="application/vnd.openxmlformats-officedocument.presentationml.notesSlide+xml"/>
  <Override PartName="/ppt/charts/chart17.xml" ContentType="application/vnd.openxmlformats-officedocument.drawingml.chart+xml"/>
  <Override PartName="/ppt/charts/chart18.xml" ContentType="application/vnd.openxmlformats-officedocument.drawingml.chart+xml"/>
  <Override PartName="/ppt/embeddings/oleObject25.bin" ContentType="application/vnd.openxmlformats-officedocument.oleObject"/>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9.xml" ContentType="application/vnd.openxmlformats-officedocument.drawingml.chart+xml"/>
  <Override PartName="/ppt/charts/chart20.xml" ContentType="application/vnd.openxmlformats-officedocument.drawingml.chart+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embeddings/oleObject26.bin" ContentType="application/vnd.openxmlformats-officedocument.oleObject"/>
  <Override PartName="/ppt/tags/tag345.xml" ContentType="application/vnd.openxmlformats-officedocument.presentationml.tags+xml"/>
  <Override PartName="/ppt/embeddings/oleObject27.bin" ContentType="application/vnd.openxmlformats-officedocument.oleObject"/>
  <Override PartName="/ppt/tags/tag346.xml" ContentType="application/vnd.openxmlformats-officedocument.presentationml.tags+xml"/>
  <Override PartName="/ppt/tags/tag347.xml" ContentType="application/vnd.openxmlformats-officedocument.presentationml.tags+xml"/>
  <Override PartName="/ppt/embeddings/oleObject28.bin" ContentType="application/vnd.openxmlformats-officedocument.oleObject"/>
  <Override PartName="/ppt/tags/tag348.xml" ContentType="application/vnd.openxmlformats-officedocument.presentationml.tags+xml"/>
  <Override PartName="/ppt/notesSlides/notesSlide15.xml" ContentType="application/vnd.openxmlformats-officedocument.presentationml.notesSlide+xml"/>
  <Override PartName="/ppt/embeddings/oleObject29.bin" ContentType="application/vnd.openxmlformats-officedocument.oleObject"/>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notesSlides/notesSlide16.xml" ContentType="application/vnd.openxmlformats-officedocument.presentationml.notesSlide+xml"/>
  <Override PartName="/ppt/embeddings/oleObject30.bin" ContentType="application/vnd.openxmlformats-officedocument.oleObject"/>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notesSlides/notesSlide17.xml" ContentType="application/vnd.openxmlformats-officedocument.presentationml.notesSlide+xml"/>
  <Override PartName="/ppt/tags/tag412.xml" ContentType="application/vnd.openxmlformats-officedocument.presentationml.tags+xml"/>
  <Override PartName="/ppt/embeddings/oleObject31.bin" ContentType="application/vnd.openxmlformats-officedocument.oleObject"/>
  <Override PartName="/ppt/charts/chart21.xml" ContentType="application/vnd.openxmlformats-officedocument.drawingml.chart+xml"/>
  <Override PartName="/ppt/charts/chart22.xml" ContentType="application/vnd.openxmlformats-officedocument.drawingml.chart+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notesSlides/notesSlide18.xml" ContentType="application/vnd.openxmlformats-officedocument.presentationml.notesSlide+xml"/>
  <Override PartName="/ppt/embeddings/oleObject32.bin" ContentType="application/vnd.openxmlformats-officedocument.oleObject"/>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notesSlides/notesSlide19.xml" ContentType="application/vnd.openxmlformats-officedocument.presentationml.notesSlide+xml"/>
  <Override PartName="/ppt/embeddings/oleObject33.bin" ContentType="application/vnd.openxmlformats-officedocument.oleObject"/>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notesSlides/notesSlide20.xml" ContentType="application/vnd.openxmlformats-officedocument.presentationml.notesSlide+xml"/>
  <Override PartName="/ppt/embeddings/oleObject34.bin" ContentType="application/vnd.openxmlformats-officedocument.oleObject"/>
  <Override PartName="/ppt/notesSlides/notesSlide21.xml" ContentType="application/vnd.openxmlformats-officedocument.presentationml.notesSlide+xml"/>
  <Override PartName="/ppt/embeddings/oleObject35.bin" ContentType="application/vnd.openxmlformats-officedocument.oleObject"/>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embeddings/oleObject36.bin" ContentType="application/vnd.openxmlformats-officedocument.oleObject"/>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notesSlides/notesSlide22.xml" ContentType="application/vnd.openxmlformats-officedocument.presentationml.notesSlide+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embeddings/oleObject37.bin" ContentType="application/vnd.openxmlformats-officedocument.oleObject"/>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embeddings/oleObject38.bin" ContentType="application/vnd.openxmlformats-officedocument.oleObject"/>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embeddings/oleObject39.bin" ContentType="application/vnd.openxmlformats-officedocument.oleObject"/>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tags/tag644.xml" ContentType="application/vnd.openxmlformats-officedocument.presentationml.tags+xml"/>
  <Override PartName="/ppt/embeddings/oleObject40.bin" ContentType="application/vnd.openxmlformats-officedocument.oleObject"/>
  <Override PartName="/ppt/embeddings/oleObject41.bin" ContentType="application/vnd.openxmlformats-officedocument.oleObject"/>
  <Override PartName="/ppt/embeddings/oleObject42.bin" ContentType="application/vnd.openxmlformats-officedocument.oleObject"/>
  <Override PartName="/ppt/embeddings/oleObject43.bin" ContentType="application/vnd.openxmlformats-officedocument.oleObject"/>
  <Override PartName="/ppt/embeddings/oleObject44.bin" ContentType="application/vnd.openxmlformats-officedocument.oleObject"/>
  <Override PartName="/ppt/embeddings/oleObject45.bin" ContentType="application/vnd.openxmlformats-officedocument.oleObject"/>
  <Override PartName="/ppt/embeddings/oleObject46.bin" ContentType="application/vnd.openxmlformats-officedocument.oleObject"/>
  <Override PartName="/ppt/embeddings/oleObject47.bin" ContentType="application/vnd.openxmlformats-officedocument.oleObject"/>
  <Override PartName="/ppt/embeddings/oleObject48.bin" ContentType="application/vnd.openxmlformats-officedocument.oleObject"/>
  <Override PartName="/ppt/embeddings/oleObject49.bin" ContentType="application/vnd.openxmlformats-officedocument.oleObject"/>
  <Override PartName="/ppt/embeddings/oleObject50.bin" ContentType="application/vnd.openxmlformats-officedocument.oleObject"/>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embeddings/oleObject51.bin" ContentType="application/vnd.openxmlformats-officedocument.oleObject"/>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charts/chart23.xml" ContentType="application/vnd.openxmlformats-officedocument.drawingml.chart+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embeddings/oleObject52.bin" ContentType="application/vnd.openxmlformats-officedocument.oleObject"/>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tags/tag860.xml" ContentType="application/vnd.openxmlformats-officedocument.presentationml.tags+xml"/>
  <Override PartName="/ppt/charts/chart24.xml" ContentType="application/vnd.openxmlformats-officedocument.drawingml.chart+xml"/>
  <Override PartName="/ppt/theme/themeOverride5.xml" ContentType="application/vnd.openxmlformats-officedocument.themeOverride+xml"/>
  <Override PartName="/ppt/tags/tag861.xml" ContentType="application/vnd.openxmlformats-officedocument.presentationml.tags+xml"/>
  <Override PartName="/ppt/tags/tag862.xml" ContentType="application/vnd.openxmlformats-officedocument.presentationml.tags+xml"/>
  <Override PartName="/ppt/tags/tag863.xml" ContentType="application/vnd.openxmlformats-officedocument.presentationml.tags+xml"/>
  <Override PartName="/ppt/tags/tag864.xml" ContentType="application/vnd.openxmlformats-officedocument.presentationml.tags+xml"/>
  <Override PartName="/ppt/tags/tag865.xml" ContentType="application/vnd.openxmlformats-officedocument.presentationml.tags+xml"/>
  <Override PartName="/ppt/tags/tag866.xml" ContentType="application/vnd.openxmlformats-officedocument.presentationml.tags+xml"/>
  <Override PartName="/ppt/tags/tag867.xml" ContentType="application/vnd.openxmlformats-officedocument.presentationml.tags+xml"/>
  <Override PartName="/ppt/tags/tag868.xml" ContentType="application/vnd.openxmlformats-officedocument.presentationml.tags+xml"/>
  <Override PartName="/ppt/tags/tag869.xml" ContentType="application/vnd.openxmlformats-officedocument.presentationml.tags+xml"/>
  <Override PartName="/ppt/tags/tag870.xml" ContentType="application/vnd.openxmlformats-officedocument.presentationml.tags+xml"/>
  <Override PartName="/ppt/tags/tag871.xml" ContentType="application/vnd.openxmlformats-officedocument.presentationml.tags+xml"/>
  <Override PartName="/ppt/tags/tag872.xml" ContentType="application/vnd.openxmlformats-officedocument.presentationml.tags+xml"/>
  <Override PartName="/ppt/tags/tag873.xml" ContentType="application/vnd.openxmlformats-officedocument.presentationml.tags+xml"/>
  <Override PartName="/ppt/tags/tag874.xml" ContentType="application/vnd.openxmlformats-officedocument.presentationml.tags+xml"/>
  <Override PartName="/ppt/tags/tag875.xml" ContentType="application/vnd.openxmlformats-officedocument.presentationml.tags+xml"/>
  <Override PartName="/ppt/tags/tag876.xml" ContentType="application/vnd.openxmlformats-officedocument.presentationml.tags+xml"/>
  <Override PartName="/ppt/tags/tag877.xml" ContentType="application/vnd.openxmlformats-officedocument.presentationml.tags+xml"/>
  <Override PartName="/ppt/tags/tag878.xml" ContentType="application/vnd.openxmlformats-officedocument.presentationml.tags+xml"/>
  <Override PartName="/ppt/tags/tag879.xml" ContentType="application/vnd.openxmlformats-officedocument.presentationml.tags+xml"/>
  <Override PartName="/ppt/tags/tag880.xml" ContentType="application/vnd.openxmlformats-officedocument.presentationml.tags+xml"/>
  <Override PartName="/ppt/tags/tag881.xml" ContentType="application/vnd.openxmlformats-officedocument.presentationml.tags+xml"/>
  <Override PartName="/ppt/tags/tag882.xml" ContentType="application/vnd.openxmlformats-officedocument.presentationml.tags+xml"/>
  <Override PartName="/ppt/tags/tag883.xml" ContentType="application/vnd.openxmlformats-officedocument.presentationml.tags+xml"/>
  <Override PartName="/ppt/tags/tag884.xml" ContentType="application/vnd.openxmlformats-officedocument.presentationml.tags+xml"/>
  <Override PartName="/ppt/tags/tag885.xml" ContentType="application/vnd.openxmlformats-officedocument.presentationml.tags+xml"/>
  <Override PartName="/ppt/tags/tag886.xml" ContentType="application/vnd.openxmlformats-officedocument.presentationml.tags+xml"/>
  <Override PartName="/ppt/tags/tag887.xml" ContentType="application/vnd.openxmlformats-officedocument.presentationml.tags+xml"/>
  <Override PartName="/ppt/tags/tag888.xml" ContentType="application/vnd.openxmlformats-officedocument.presentationml.tags+xml"/>
  <Override PartName="/ppt/tags/tag889.xml" ContentType="application/vnd.openxmlformats-officedocument.presentationml.tags+xml"/>
  <Override PartName="/ppt/tags/tag890.xml" ContentType="application/vnd.openxmlformats-officedocument.presentationml.tags+xml"/>
  <Override PartName="/ppt/tags/tag891.xml" ContentType="application/vnd.openxmlformats-officedocument.presentationml.tags+xml"/>
  <Override PartName="/ppt/tags/tag892.xml" ContentType="application/vnd.openxmlformats-officedocument.presentationml.tags+xml"/>
  <Override PartName="/ppt/tags/tag893.xml" ContentType="application/vnd.openxmlformats-officedocument.presentationml.tags+xml"/>
  <Override PartName="/ppt/tags/tag894.xml" ContentType="application/vnd.openxmlformats-officedocument.presentationml.tags+xml"/>
  <Override PartName="/ppt/tags/tag895.xml" ContentType="application/vnd.openxmlformats-officedocument.presentationml.tags+xml"/>
  <Override PartName="/ppt/tags/tag896.xml" ContentType="application/vnd.openxmlformats-officedocument.presentationml.tags+xml"/>
  <Override PartName="/ppt/tags/tag897.xml" ContentType="application/vnd.openxmlformats-officedocument.presentationml.tags+xml"/>
  <Override PartName="/ppt/tags/tag898.xml" ContentType="application/vnd.openxmlformats-officedocument.presentationml.tags+xml"/>
  <Override PartName="/ppt/tags/tag899.xml" ContentType="application/vnd.openxmlformats-officedocument.presentationml.tags+xml"/>
  <Override PartName="/ppt/tags/tag900.xml" ContentType="application/vnd.openxmlformats-officedocument.presentationml.tags+xml"/>
  <Override PartName="/ppt/tags/tag901.xml" ContentType="application/vnd.openxmlformats-officedocument.presentationml.tags+xml"/>
  <Override PartName="/ppt/tags/tag902.xml" ContentType="application/vnd.openxmlformats-officedocument.presentationml.tags+xml"/>
  <Override PartName="/ppt/tags/tag903.xml" ContentType="application/vnd.openxmlformats-officedocument.presentationml.tags+xml"/>
  <Override PartName="/ppt/tags/tag904.xml" ContentType="application/vnd.openxmlformats-officedocument.presentationml.tags+xml"/>
  <Override PartName="/ppt/tags/tag905.xml" ContentType="application/vnd.openxmlformats-officedocument.presentationml.tags+xml"/>
  <Override PartName="/ppt/tags/tag906.xml" ContentType="application/vnd.openxmlformats-officedocument.presentationml.tags+xml"/>
  <Override PartName="/ppt/tags/tag907.xml" ContentType="application/vnd.openxmlformats-officedocument.presentationml.tags+xml"/>
  <Override PartName="/ppt/tags/tag908.xml" ContentType="application/vnd.openxmlformats-officedocument.presentationml.tags+xml"/>
  <Override PartName="/ppt/tags/tag909.xml" ContentType="application/vnd.openxmlformats-officedocument.presentationml.tags+xml"/>
  <Override PartName="/ppt/tags/tag910.xml" ContentType="application/vnd.openxmlformats-officedocument.presentationml.tags+xml"/>
  <Override PartName="/ppt/tags/tag911.xml" ContentType="application/vnd.openxmlformats-officedocument.presentationml.tags+xml"/>
  <Override PartName="/ppt/tags/tag912.xml" ContentType="application/vnd.openxmlformats-officedocument.presentationml.tags+xml"/>
  <Override PartName="/ppt/tags/tag913.xml" ContentType="application/vnd.openxmlformats-officedocument.presentationml.tags+xml"/>
  <Override PartName="/ppt/tags/tag914.xml" ContentType="application/vnd.openxmlformats-officedocument.presentationml.tags+xml"/>
  <Override PartName="/ppt/tags/tag915.xml" ContentType="application/vnd.openxmlformats-officedocument.presentationml.tags+xml"/>
  <Override PartName="/ppt/tags/tag916.xml" ContentType="application/vnd.openxmlformats-officedocument.presentationml.tags+xml"/>
  <Override PartName="/ppt/tags/tag917.xml" ContentType="application/vnd.openxmlformats-officedocument.presentationml.tags+xml"/>
  <Override PartName="/ppt/tags/tag918.xml" ContentType="application/vnd.openxmlformats-officedocument.presentationml.tags+xml"/>
  <Override PartName="/ppt/tags/tag919.xml" ContentType="application/vnd.openxmlformats-officedocument.presentationml.tags+xml"/>
  <Override PartName="/ppt/tags/tag920.xml" ContentType="application/vnd.openxmlformats-officedocument.presentationml.tags+xml"/>
  <Override PartName="/ppt/tags/tag921.xml" ContentType="application/vnd.openxmlformats-officedocument.presentationml.tags+xml"/>
  <Override PartName="/ppt/tags/tag922.xml" ContentType="application/vnd.openxmlformats-officedocument.presentationml.tags+xml"/>
  <Override PartName="/ppt/tags/tag923.xml" ContentType="application/vnd.openxmlformats-officedocument.presentationml.tags+xml"/>
  <Override PartName="/ppt/tags/tag924.xml" ContentType="application/vnd.openxmlformats-officedocument.presentationml.tags+xml"/>
  <Override PartName="/ppt/tags/tag925.xml" ContentType="application/vnd.openxmlformats-officedocument.presentationml.tags+xml"/>
  <Override PartName="/ppt/tags/tag926.xml" ContentType="application/vnd.openxmlformats-officedocument.presentationml.tags+xml"/>
  <Override PartName="/ppt/tags/tag927.xml" ContentType="application/vnd.openxmlformats-officedocument.presentationml.tags+xml"/>
  <Override PartName="/ppt/tags/tag928.xml" ContentType="application/vnd.openxmlformats-officedocument.presentationml.tags+xml"/>
  <Override PartName="/ppt/tags/tag929.xml" ContentType="application/vnd.openxmlformats-officedocument.presentationml.tags+xml"/>
  <Override PartName="/ppt/tags/tag930.xml" ContentType="application/vnd.openxmlformats-officedocument.presentationml.tags+xml"/>
  <Override PartName="/ppt/tags/tag931.xml" ContentType="application/vnd.openxmlformats-officedocument.presentationml.tags+xml"/>
  <Override PartName="/ppt/tags/tag932.xml" ContentType="application/vnd.openxmlformats-officedocument.presentationml.tags+xml"/>
  <Override PartName="/ppt/tags/tag933.xml" ContentType="application/vnd.openxmlformats-officedocument.presentationml.tags+xml"/>
  <Override PartName="/ppt/tags/tag934.xml" ContentType="application/vnd.openxmlformats-officedocument.presentationml.tags+xml"/>
  <Override PartName="/ppt/tags/tag935.xml" ContentType="application/vnd.openxmlformats-officedocument.presentationml.tags+xml"/>
  <Override PartName="/ppt/tags/tag936.xml" ContentType="application/vnd.openxmlformats-officedocument.presentationml.tags+xml"/>
  <Override PartName="/ppt/tags/tag937.xml" ContentType="application/vnd.openxmlformats-officedocument.presentationml.tags+xml"/>
  <Override PartName="/ppt/tags/tag938.xml" ContentType="application/vnd.openxmlformats-officedocument.presentationml.tags+xml"/>
  <Override PartName="/ppt/tags/tag939.xml" ContentType="application/vnd.openxmlformats-officedocument.presentationml.tags+xml"/>
  <Override PartName="/ppt/tags/tag940.xml" ContentType="application/vnd.openxmlformats-officedocument.presentationml.tags+xml"/>
  <Override PartName="/ppt/tags/tag941.xml" ContentType="application/vnd.openxmlformats-officedocument.presentationml.tags+xml"/>
  <Override PartName="/ppt/tags/tag942.xml" ContentType="application/vnd.openxmlformats-officedocument.presentationml.tags+xml"/>
  <Override PartName="/ppt/tags/tag943.xml" ContentType="application/vnd.openxmlformats-officedocument.presentationml.tags+xml"/>
  <Override PartName="/ppt/tags/tag944.xml" ContentType="application/vnd.openxmlformats-officedocument.presentationml.tags+xml"/>
  <Override PartName="/ppt/tags/tag945.xml" ContentType="application/vnd.openxmlformats-officedocument.presentationml.tags+xml"/>
  <Override PartName="/ppt/tags/tag946.xml" ContentType="application/vnd.openxmlformats-officedocument.presentationml.tags+xml"/>
  <Override PartName="/ppt/tags/tag947.xml" ContentType="application/vnd.openxmlformats-officedocument.presentationml.tags+xml"/>
  <Override PartName="/ppt/tags/tag948.xml" ContentType="application/vnd.openxmlformats-officedocument.presentationml.tags+xml"/>
  <Override PartName="/ppt/tags/tag949.xml" ContentType="application/vnd.openxmlformats-officedocument.presentationml.tags+xml"/>
  <Override PartName="/ppt/notesSlides/notesSlide23.xml" ContentType="application/vnd.openxmlformats-officedocument.presentationml.notesSlide+xml"/>
  <Override PartName="/ppt/embeddings/oleObject53.bin" ContentType="application/vnd.openxmlformats-officedocument.oleObject"/>
  <Override PartName="/ppt/tags/tag950.xml" ContentType="application/vnd.openxmlformats-officedocument.presentationml.tags+xml"/>
  <Override PartName="/ppt/tags/tag951.xml" ContentType="application/vnd.openxmlformats-officedocument.presentationml.tags+xml"/>
  <Override PartName="/ppt/tags/tag952.xml" ContentType="application/vnd.openxmlformats-officedocument.presentationml.tags+xml"/>
  <Override PartName="/ppt/tags/tag953.xml" ContentType="application/vnd.openxmlformats-officedocument.presentationml.tags+xml"/>
  <Override PartName="/ppt/tags/tag954.xml" ContentType="application/vnd.openxmlformats-officedocument.presentationml.tags+xml"/>
  <Override PartName="/ppt/tags/tag955.xml" ContentType="application/vnd.openxmlformats-officedocument.presentationml.tags+xml"/>
  <Override PartName="/ppt/tags/tag956.xml" ContentType="application/vnd.openxmlformats-officedocument.presentationml.tags+xml"/>
  <Override PartName="/ppt/tags/tag957.xml" ContentType="application/vnd.openxmlformats-officedocument.presentationml.tags+xml"/>
  <Override PartName="/ppt/tags/tag958.xml" ContentType="application/vnd.openxmlformats-officedocument.presentationml.tags+xml"/>
  <Override PartName="/ppt/tags/tag959.xml" ContentType="application/vnd.openxmlformats-officedocument.presentationml.tags+xml"/>
  <Override PartName="/ppt/tags/tag960.xml" ContentType="application/vnd.openxmlformats-officedocument.presentationml.tags+xml"/>
  <Override PartName="/ppt/tags/tag961.xml" ContentType="application/vnd.openxmlformats-officedocument.presentationml.tags+xml"/>
  <Override PartName="/ppt/tags/tag962.xml" ContentType="application/vnd.openxmlformats-officedocument.presentationml.tags+xml"/>
  <Override PartName="/ppt/tags/tag963.xml" ContentType="application/vnd.openxmlformats-officedocument.presentationml.tags+xml"/>
  <Override PartName="/ppt/tags/tag964.xml" ContentType="application/vnd.openxmlformats-officedocument.presentationml.tags+xml"/>
  <Override PartName="/ppt/tags/tag965.xml" ContentType="application/vnd.openxmlformats-officedocument.presentationml.tags+xml"/>
  <Override PartName="/ppt/tags/tag966.xml" ContentType="application/vnd.openxmlformats-officedocument.presentationml.tags+xml"/>
  <Override PartName="/ppt/tags/tag967.xml" ContentType="application/vnd.openxmlformats-officedocument.presentationml.tags+xml"/>
  <Override PartName="/ppt/tags/tag968.xml" ContentType="application/vnd.openxmlformats-officedocument.presentationml.tags+xml"/>
  <Override PartName="/ppt/embeddings/oleObject54.bin" ContentType="application/vnd.openxmlformats-officedocument.oleObject"/>
  <Override PartName="/ppt/tags/tag969.xml" ContentType="application/vnd.openxmlformats-officedocument.presentationml.tags+xml"/>
  <Override PartName="/ppt/tags/tag970.xml" ContentType="application/vnd.openxmlformats-officedocument.presentationml.tags+xml"/>
  <Override PartName="/ppt/tags/tag971.xml" ContentType="application/vnd.openxmlformats-officedocument.presentationml.tags+xml"/>
  <Override PartName="/ppt/tags/tag972.xml" ContentType="application/vnd.openxmlformats-officedocument.presentationml.tags+xml"/>
  <Override PartName="/ppt/tags/tag973.xml" ContentType="application/vnd.openxmlformats-officedocument.presentationml.tags+xml"/>
  <Override PartName="/ppt/tags/tag974.xml" ContentType="application/vnd.openxmlformats-officedocument.presentationml.tags+xml"/>
  <Override PartName="/ppt/notesSlides/notesSlide24.xml" ContentType="application/vnd.openxmlformats-officedocument.presentationml.notesSlide+xml"/>
  <Override PartName="/ppt/tags/tag975.xml" ContentType="application/vnd.openxmlformats-officedocument.presentationml.tags+xml"/>
  <Override PartName="/ppt/tags/tag976.xml" ContentType="application/vnd.openxmlformats-officedocument.presentationml.tags+xml"/>
  <Override PartName="/ppt/tags/tag977.xml" ContentType="application/vnd.openxmlformats-officedocument.presentationml.tags+xml"/>
  <Override PartName="/ppt/tags/tag978.xml" ContentType="application/vnd.openxmlformats-officedocument.presentationml.tags+xml"/>
  <Override PartName="/ppt/tags/tag979.xml" ContentType="application/vnd.openxmlformats-officedocument.presentationml.tags+xml"/>
  <Override PartName="/ppt/tags/tag980.xml" ContentType="application/vnd.openxmlformats-officedocument.presentationml.tags+xml"/>
  <Override PartName="/ppt/tags/tag981.xml" ContentType="application/vnd.openxmlformats-officedocument.presentationml.tags+xml"/>
  <Override PartName="/ppt/tags/tag982.xml" ContentType="application/vnd.openxmlformats-officedocument.presentationml.tags+xml"/>
  <Override PartName="/ppt/tags/tag983.xml" ContentType="application/vnd.openxmlformats-officedocument.presentationml.tags+xml"/>
  <Override PartName="/ppt/tags/tag984.xml" ContentType="application/vnd.openxmlformats-officedocument.presentationml.tags+xml"/>
  <Override PartName="/ppt/tags/tag985.xml" ContentType="application/vnd.openxmlformats-officedocument.presentationml.tags+xml"/>
  <Override PartName="/ppt/tags/tag986.xml" ContentType="application/vnd.openxmlformats-officedocument.presentationml.tags+xml"/>
  <Override PartName="/ppt/tags/tag987.xml" ContentType="application/vnd.openxmlformats-officedocument.presentationml.tags+xml"/>
  <Override PartName="/ppt/tags/tag988.xml" ContentType="application/vnd.openxmlformats-officedocument.presentationml.tags+xml"/>
  <Override PartName="/ppt/tags/tag989.xml" ContentType="application/vnd.openxmlformats-officedocument.presentationml.tags+xml"/>
  <Override PartName="/ppt/tags/tag990.xml" ContentType="application/vnd.openxmlformats-officedocument.presentationml.tags+xml"/>
  <Override PartName="/ppt/tags/tag991.xml" ContentType="application/vnd.openxmlformats-officedocument.presentationml.tags+xml"/>
  <Override PartName="/ppt/tags/tag992.xml" ContentType="application/vnd.openxmlformats-officedocument.presentationml.tags+xml"/>
  <Override PartName="/ppt/tags/tag993.xml" ContentType="application/vnd.openxmlformats-officedocument.presentationml.tags+xml"/>
  <Override PartName="/ppt/tags/tag994.xml" ContentType="application/vnd.openxmlformats-officedocument.presentationml.tags+xml"/>
  <Override PartName="/ppt/tags/tag995.xml" ContentType="application/vnd.openxmlformats-officedocument.presentationml.tags+xml"/>
  <Override PartName="/ppt/tags/tag996.xml" ContentType="application/vnd.openxmlformats-officedocument.presentationml.tags+xml"/>
  <Override PartName="/ppt/tags/tag997.xml" ContentType="application/vnd.openxmlformats-officedocument.presentationml.tags+xml"/>
  <Override PartName="/ppt/tags/tag998.xml" ContentType="application/vnd.openxmlformats-officedocument.presentationml.tags+xml"/>
  <Override PartName="/ppt/tags/tag999.xml" ContentType="application/vnd.openxmlformats-officedocument.presentationml.tags+xml"/>
  <Override PartName="/ppt/tags/tag1000.xml" ContentType="application/vnd.openxmlformats-officedocument.presentationml.tags+xml"/>
  <Override PartName="/ppt/tags/tag1001.xml" ContentType="application/vnd.openxmlformats-officedocument.presentationml.tags+xml"/>
  <Override PartName="/ppt/tags/tag1002.xml" ContentType="application/vnd.openxmlformats-officedocument.presentationml.tags+xml"/>
  <Override PartName="/ppt/tags/tag1003.xml" ContentType="application/vnd.openxmlformats-officedocument.presentationml.tags+xml"/>
  <Override PartName="/ppt/tags/tag1004.xml" ContentType="application/vnd.openxmlformats-officedocument.presentationml.tags+xml"/>
  <Override PartName="/ppt/tags/tag1005.xml" ContentType="application/vnd.openxmlformats-officedocument.presentationml.tags+xml"/>
  <Override PartName="/ppt/tags/tag1006.xml" ContentType="application/vnd.openxmlformats-officedocument.presentationml.tags+xml"/>
  <Override PartName="/ppt/tags/tag1007.xml" ContentType="application/vnd.openxmlformats-officedocument.presentationml.tags+xml"/>
  <Override PartName="/ppt/tags/tag1008.xml" ContentType="application/vnd.openxmlformats-officedocument.presentationml.tags+xml"/>
  <Override PartName="/ppt/tags/tag1009.xml" ContentType="application/vnd.openxmlformats-officedocument.presentationml.tags+xml"/>
  <Override PartName="/ppt/tags/tag1010.xml" ContentType="application/vnd.openxmlformats-officedocument.presentationml.tags+xml"/>
  <Override PartName="/ppt/tags/tag1011.xml" ContentType="application/vnd.openxmlformats-officedocument.presentationml.tags+xml"/>
  <Override PartName="/ppt/tags/tag1012.xml" ContentType="application/vnd.openxmlformats-officedocument.presentationml.tags+xml"/>
  <Override PartName="/ppt/tags/tag1013.xml" ContentType="application/vnd.openxmlformats-officedocument.presentationml.tags+xml"/>
  <Override PartName="/ppt/tags/tag1014.xml" ContentType="application/vnd.openxmlformats-officedocument.presentationml.tags+xml"/>
  <Override PartName="/ppt/tags/tag1015.xml" ContentType="application/vnd.openxmlformats-officedocument.presentationml.tags+xml"/>
  <Override PartName="/ppt/tags/tag1016.xml" ContentType="application/vnd.openxmlformats-officedocument.presentationml.tags+xml"/>
  <Override PartName="/ppt/tags/tag1017.xml" ContentType="application/vnd.openxmlformats-officedocument.presentationml.tags+xml"/>
  <Override PartName="/ppt/tags/tag1018.xml" ContentType="application/vnd.openxmlformats-officedocument.presentationml.tags+xml"/>
  <Override PartName="/ppt/tags/tag1019.xml" ContentType="application/vnd.openxmlformats-officedocument.presentationml.tags+xml"/>
  <Override PartName="/ppt/tags/tag1020.xml" ContentType="application/vnd.openxmlformats-officedocument.presentationml.tags+xml"/>
  <Override PartName="/ppt/tags/tag1021.xml" ContentType="application/vnd.openxmlformats-officedocument.presentationml.tags+xml"/>
  <Override PartName="/ppt/tags/tag1022.xml" ContentType="application/vnd.openxmlformats-officedocument.presentationml.tags+xml"/>
  <Override PartName="/ppt/tags/tag1023.xml" ContentType="application/vnd.openxmlformats-officedocument.presentationml.tags+xml"/>
  <Override PartName="/ppt/tags/tag1024.xml" ContentType="application/vnd.openxmlformats-officedocument.presentationml.tags+xml"/>
  <Override PartName="/ppt/tags/tag1025.xml" ContentType="application/vnd.openxmlformats-officedocument.presentationml.tags+xml"/>
  <Override PartName="/ppt/tags/tag1026.xml" ContentType="application/vnd.openxmlformats-officedocument.presentationml.tags+xml"/>
  <Override PartName="/ppt/tags/tag1027.xml" ContentType="application/vnd.openxmlformats-officedocument.presentationml.tags+xml"/>
  <Override PartName="/ppt/tags/tag1028.xml" ContentType="application/vnd.openxmlformats-officedocument.presentationml.tags+xml"/>
  <Override PartName="/ppt/tags/tag1029.xml" ContentType="application/vnd.openxmlformats-officedocument.presentationml.tags+xml"/>
  <Override PartName="/ppt/tags/tag1030.xml" ContentType="application/vnd.openxmlformats-officedocument.presentationml.tags+xml"/>
  <Override PartName="/ppt/tags/tag1031.xml" ContentType="application/vnd.openxmlformats-officedocument.presentationml.tags+xml"/>
  <Override PartName="/ppt/tags/tag1032.xml" ContentType="application/vnd.openxmlformats-officedocument.presentationml.tags+xml"/>
  <Override PartName="/ppt/tags/tag1033.xml" ContentType="application/vnd.openxmlformats-officedocument.presentationml.tags+xml"/>
  <Override PartName="/ppt/tags/tag1034.xml" ContentType="application/vnd.openxmlformats-officedocument.presentationml.tags+xml"/>
  <Override PartName="/ppt/tags/tag1035.xml" ContentType="application/vnd.openxmlformats-officedocument.presentationml.tags+xml"/>
  <Override PartName="/ppt/tags/tag1036.xml" ContentType="application/vnd.openxmlformats-officedocument.presentationml.tags+xml"/>
  <Override PartName="/ppt/tags/tag1037.xml" ContentType="application/vnd.openxmlformats-officedocument.presentationml.tags+xml"/>
  <Override PartName="/ppt/tags/tag1038.xml" ContentType="application/vnd.openxmlformats-officedocument.presentationml.tags+xml"/>
  <Override PartName="/ppt/tags/tag1039.xml" ContentType="application/vnd.openxmlformats-officedocument.presentationml.tags+xml"/>
  <Override PartName="/ppt/tags/tag1040.xml" ContentType="application/vnd.openxmlformats-officedocument.presentationml.tags+xml"/>
  <Override PartName="/ppt/tags/tag1041.xml" ContentType="application/vnd.openxmlformats-officedocument.presentationml.tags+xml"/>
  <Override PartName="/ppt/tags/tag1042.xml" ContentType="application/vnd.openxmlformats-officedocument.presentationml.tags+xml"/>
  <Override PartName="/ppt/tags/tag1043.xml" ContentType="application/vnd.openxmlformats-officedocument.presentationml.tags+xml"/>
  <Override PartName="/ppt/tags/tag1044.xml" ContentType="application/vnd.openxmlformats-officedocument.presentationml.tags+xml"/>
  <Override PartName="/ppt/tags/tag1045.xml" ContentType="application/vnd.openxmlformats-officedocument.presentationml.tags+xml"/>
  <Override PartName="/ppt/tags/tag1046.xml" ContentType="application/vnd.openxmlformats-officedocument.presentationml.tags+xml"/>
  <Override PartName="/ppt/tags/tag1047.xml" ContentType="application/vnd.openxmlformats-officedocument.presentationml.tags+xml"/>
  <Override PartName="/ppt/tags/tag1048.xml" ContentType="application/vnd.openxmlformats-officedocument.presentationml.tags+xml"/>
  <Override PartName="/ppt/tags/tag1049.xml" ContentType="application/vnd.openxmlformats-officedocument.presentationml.tags+xml"/>
  <Override PartName="/ppt/tags/tag1050.xml" ContentType="application/vnd.openxmlformats-officedocument.presentationml.tags+xml"/>
  <Override PartName="/ppt/tags/tag1051.xml" ContentType="application/vnd.openxmlformats-officedocument.presentationml.tags+xml"/>
  <Override PartName="/ppt/tags/tag1052.xml" ContentType="application/vnd.openxmlformats-officedocument.presentationml.tags+xml"/>
  <Override PartName="/ppt/tags/tag1053.xml" ContentType="application/vnd.openxmlformats-officedocument.presentationml.tags+xml"/>
  <Override PartName="/ppt/tags/tag1054.xml" ContentType="application/vnd.openxmlformats-officedocument.presentationml.tags+xml"/>
  <Override PartName="/ppt/tags/tag1055.xml" ContentType="application/vnd.openxmlformats-officedocument.presentationml.tags+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theme/themeOverride6.xml" ContentType="application/vnd.openxmlformats-officedocument.themeOverride+xml"/>
  <Override PartName="/ppt/tags/tag1056.xml" ContentType="application/vnd.openxmlformats-officedocument.presentationml.tags+xml"/>
  <Override PartName="/ppt/tags/tag1057.xml" ContentType="application/vnd.openxmlformats-officedocument.presentationml.tags+xml"/>
  <Override PartName="/ppt/tags/tag1058.xml" ContentType="application/vnd.openxmlformats-officedocument.presentationml.tags+xml"/>
  <Override PartName="/ppt/tags/tag1059.xml" ContentType="application/vnd.openxmlformats-officedocument.presentationml.tags+xml"/>
  <Override PartName="/ppt/tags/tag1060.xml" ContentType="application/vnd.openxmlformats-officedocument.presentationml.tags+xml"/>
  <Override PartName="/ppt/tags/tag1061.xml" ContentType="application/vnd.openxmlformats-officedocument.presentationml.tags+xml"/>
  <Override PartName="/ppt/tags/tag1062.xml" ContentType="application/vnd.openxmlformats-officedocument.presentationml.tags+xml"/>
  <Override PartName="/ppt/tags/tag1063.xml" ContentType="application/vnd.openxmlformats-officedocument.presentationml.tags+xml"/>
  <Override PartName="/ppt/tags/tag1064.xml" ContentType="application/vnd.openxmlformats-officedocument.presentationml.tags+xml"/>
  <Override PartName="/ppt/tags/tag1065.xml" ContentType="application/vnd.openxmlformats-officedocument.presentationml.tags+xml"/>
  <Override PartName="/ppt/tags/tag1066.xml" ContentType="application/vnd.openxmlformats-officedocument.presentationml.tags+xml"/>
  <Override PartName="/ppt/tags/tag1067.xml" ContentType="application/vnd.openxmlformats-officedocument.presentationml.tags+xml"/>
  <Override PartName="/ppt/tags/tag1068.xml" ContentType="application/vnd.openxmlformats-officedocument.presentationml.tags+xml"/>
  <Override PartName="/ppt/tags/tag1069.xml" ContentType="application/vnd.openxmlformats-officedocument.presentationml.tags+xml"/>
  <Override PartName="/ppt/tags/tag1070.xml" ContentType="application/vnd.openxmlformats-officedocument.presentationml.tags+xml"/>
  <Override PartName="/ppt/tags/tag1071.xml" ContentType="application/vnd.openxmlformats-officedocument.presentationml.tags+xml"/>
  <Override PartName="/ppt/tags/tag1072.xml" ContentType="application/vnd.openxmlformats-officedocument.presentationml.tags+xml"/>
  <Override PartName="/ppt/tags/tag1073.xml" ContentType="application/vnd.openxmlformats-officedocument.presentationml.tags+xml"/>
  <Override PartName="/ppt/tags/tag1074.xml" ContentType="application/vnd.openxmlformats-officedocument.presentationml.tags+xml"/>
  <Override PartName="/ppt/tags/tag1075.xml" ContentType="application/vnd.openxmlformats-officedocument.presentationml.tags+xml"/>
  <Override PartName="/ppt/tags/tag1076.xml" ContentType="application/vnd.openxmlformats-officedocument.presentationml.tags+xml"/>
  <Override PartName="/ppt/tags/tag1077.xml" ContentType="application/vnd.openxmlformats-officedocument.presentationml.tags+xml"/>
  <Override PartName="/ppt/tags/tag1078.xml" ContentType="application/vnd.openxmlformats-officedocument.presentationml.tags+xml"/>
  <Override PartName="/ppt/tags/tag1079.xml" ContentType="application/vnd.openxmlformats-officedocument.presentationml.tags+xml"/>
  <Override PartName="/ppt/tags/tag1080.xml" ContentType="application/vnd.openxmlformats-officedocument.presentationml.tags+xml"/>
  <Override PartName="/ppt/tags/tag1081.xml" ContentType="application/vnd.openxmlformats-officedocument.presentationml.tags+xml"/>
  <Override PartName="/ppt/tags/tag1082.xml" ContentType="application/vnd.openxmlformats-officedocument.presentationml.tags+xml"/>
  <Override PartName="/ppt/tags/tag1083.xml" ContentType="application/vnd.openxmlformats-officedocument.presentationml.tags+xml"/>
  <Override PartName="/ppt/tags/tag1084.xml" ContentType="application/vnd.openxmlformats-officedocument.presentationml.tags+xml"/>
  <Override PartName="/ppt/tags/tag1085.xml" ContentType="application/vnd.openxmlformats-officedocument.presentationml.tags+xml"/>
  <Override PartName="/ppt/tags/tag1086.xml" ContentType="application/vnd.openxmlformats-officedocument.presentationml.tags+xml"/>
  <Override PartName="/ppt/tags/tag1087.xml" ContentType="application/vnd.openxmlformats-officedocument.presentationml.tags+xml"/>
  <Override PartName="/ppt/tags/tag1088.xml" ContentType="application/vnd.openxmlformats-officedocument.presentationml.tags+xml"/>
  <Override PartName="/ppt/tags/tag1089.xml" ContentType="application/vnd.openxmlformats-officedocument.presentationml.tags+xml"/>
  <Override PartName="/ppt/tags/tag1090.xml" ContentType="application/vnd.openxmlformats-officedocument.presentationml.tags+xml"/>
  <Override PartName="/ppt/tags/tag1091.xml" ContentType="application/vnd.openxmlformats-officedocument.presentationml.tags+xml"/>
  <Override PartName="/ppt/tags/tag1092.xml" ContentType="application/vnd.openxmlformats-officedocument.presentationml.tags+xml"/>
  <Override PartName="/ppt/tags/tag1093.xml" ContentType="application/vnd.openxmlformats-officedocument.presentationml.tags+xml"/>
  <Override PartName="/ppt/tags/tag1094.xml" ContentType="application/vnd.openxmlformats-officedocument.presentationml.tags+xml"/>
  <Override PartName="/ppt/tags/tag1095.xml" ContentType="application/vnd.openxmlformats-officedocument.presentationml.tags+xml"/>
  <Override PartName="/ppt/tags/tag1096.xml" ContentType="application/vnd.openxmlformats-officedocument.presentationml.tags+xml"/>
  <Override PartName="/ppt/tags/tag1097.xml" ContentType="application/vnd.openxmlformats-officedocument.presentationml.tags+xml"/>
  <Override PartName="/ppt/tags/tag1098.xml" ContentType="application/vnd.openxmlformats-officedocument.presentationml.tags+xml"/>
  <Override PartName="/ppt/tags/tag1099.xml" ContentType="application/vnd.openxmlformats-officedocument.presentationml.tags+xml"/>
  <Override PartName="/ppt/tags/tag1100.xml" ContentType="application/vnd.openxmlformats-officedocument.presentationml.tags+xml"/>
  <Override PartName="/ppt/tags/tag1101.xml" ContentType="application/vnd.openxmlformats-officedocument.presentationml.tags+xml"/>
  <Override PartName="/ppt/tags/tag1102.xml" ContentType="application/vnd.openxmlformats-officedocument.presentationml.tags+xml"/>
  <Override PartName="/ppt/tags/tag1103.xml" ContentType="application/vnd.openxmlformats-officedocument.presentationml.tags+xml"/>
  <Override PartName="/ppt/tags/tag1104.xml" ContentType="application/vnd.openxmlformats-officedocument.presentationml.tags+xml"/>
  <Override PartName="/ppt/embeddings/oleObject55.bin" ContentType="application/vnd.openxmlformats-officedocument.oleObject"/>
  <Override PartName="/ppt/tags/tag1105.xml" ContentType="application/vnd.openxmlformats-officedocument.presentationml.tags+xml"/>
  <Override PartName="/ppt/notesSlides/notesSlide25.xml" ContentType="application/vnd.openxmlformats-officedocument.presentationml.notesSlide+xml"/>
  <Override PartName="/ppt/embeddings/oleObject56.bin" ContentType="application/vnd.openxmlformats-officedocument.oleObject"/>
  <Override PartName="/ppt/tags/tag1106.xml" ContentType="application/vnd.openxmlformats-officedocument.presentationml.tags+xml"/>
  <Override PartName="/ppt/tags/tag1107.xml" ContentType="application/vnd.openxmlformats-officedocument.presentationml.tags+xml"/>
  <Override PartName="/ppt/tags/tag1108.xml" ContentType="application/vnd.openxmlformats-officedocument.presentationml.tags+xml"/>
  <Override PartName="/ppt/tags/tag1109.xml" ContentType="application/vnd.openxmlformats-officedocument.presentationml.tags+xml"/>
  <Override PartName="/ppt/tags/tag1110.xml" ContentType="application/vnd.openxmlformats-officedocument.presentationml.tags+xml"/>
  <Override PartName="/ppt/tags/tag1111.xml" ContentType="application/vnd.openxmlformats-officedocument.presentationml.tags+xml"/>
  <Override PartName="/ppt/tags/tag1112.xml" ContentType="application/vnd.openxmlformats-officedocument.presentationml.tags+xml"/>
  <Override PartName="/ppt/tags/tag1113.xml" ContentType="application/vnd.openxmlformats-officedocument.presentationml.tags+xml"/>
  <Override PartName="/ppt/tags/tag1114.xml" ContentType="application/vnd.openxmlformats-officedocument.presentationml.tags+xml"/>
  <Override PartName="/ppt/tags/tag1115.xml" ContentType="application/vnd.openxmlformats-officedocument.presentationml.tags+xml"/>
  <Override PartName="/ppt/tags/tag1116.xml" ContentType="application/vnd.openxmlformats-officedocument.presentationml.tags+xml"/>
  <Override PartName="/ppt/tags/tag1117.xml" ContentType="application/vnd.openxmlformats-officedocument.presentationml.tags+xml"/>
  <Override PartName="/ppt/tags/tag1118.xml" ContentType="application/vnd.openxmlformats-officedocument.presentationml.tags+xml"/>
  <Override PartName="/ppt/tags/tag1119.xml" ContentType="application/vnd.openxmlformats-officedocument.presentationml.tags+xml"/>
  <Override PartName="/ppt/tags/tag1120.xml" ContentType="application/vnd.openxmlformats-officedocument.presentationml.tags+xml"/>
  <Override PartName="/ppt/tags/tag1121.xml" ContentType="application/vnd.openxmlformats-officedocument.presentationml.tags+xml"/>
  <Override PartName="/ppt/notesSlides/notesSlide26.xml" ContentType="application/vnd.openxmlformats-officedocument.presentationml.notesSlide+xml"/>
  <Override PartName="/ppt/embeddings/oleObject57.bin" ContentType="application/vnd.openxmlformats-officedocument.oleObject"/>
  <Override PartName="/ppt/tags/tag1122.xml" ContentType="application/vnd.openxmlformats-officedocument.presentationml.tags+xml"/>
  <Override PartName="/ppt/embeddings/oleObject58.bin" ContentType="application/vnd.openxmlformats-officedocument.oleObject"/>
  <Override PartName="/ppt/notesSlides/notesSlide27.xml" ContentType="application/vnd.openxmlformats-officedocument.presentationml.notesSlide+xml"/>
  <Override PartName="/ppt/tags/tag1123.xml" ContentType="application/vnd.openxmlformats-officedocument.presentationml.tags+xml"/>
  <Override PartName="/ppt/embeddings/oleObject59.bin" ContentType="application/vnd.openxmlformats-officedocument.oleObject"/>
  <Override PartName="/ppt/tags/tag1124.xml" ContentType="application/vnd.openxmlformats-officedocument.presentationml.tags+xml"/>
  <Override PartName="/ppt/tags/tag1125.xml" ContentType="application/vnd.openxmlformats-officedocument.presentationml.tags+xml"/>
  <Override PartName="/ppt/tags/tag1126.xml" ContentType="application/vnd.openxmlformats-officedocument.presentationml.tags+xml"/>
  <Override PartName="/ppt/tags/tag1127.xml" ContentType="application/vnd.openxmlformats-officedocument.presentationml.tags+xml"/>
  <Override PartName="/ppt/tags/tag1128.xml" ContentType="application/vnd.openxmlformats-officedocument.presentationml.tags+xml"/>
  <Override PartName="/ppt/tags/tag1129.xml" ContentType="application/vnd.openxmlformats-officedocument.presentationml.tags+xml"/>
  <Override PartName="/ppt/tags/tag1130.xml" ContentType="application/vnd.openxmlformats-officedocument.presentationml.tags+xml"/>
  <Override PartName="/ppt/tags/tag1131.xml" ContentType="application/vnd.openxmlformats-officedocument.presentationml.tags+xml"/>
  <Override PartName="/ppt/tags/tag1132.xml" ContentType="application/vnd.openxmlformats-officedocument.presentationml.tags+xml"/>
  <Override PartName="/ppt/tags/tag1133.xml" ContentType="application/vnd.openxmlformats-officedocument.presentationml.tags+xml"/>
  <Override PartName="/ppt/tags/tag1134.xml" ContentType="application/vnd.openxmlformats-officedocument.presentationml.tags+xml"/>
  <Override PartName="/ppt/tags/tag1135.xml" ContentType="application/vnd.openxmlformats-officedocument.presentationml.tags+xml"/>
  <Override PartName="/ppt/tags/tag1136.xml" ContentType="application/vnd.openxmlformats-officedocument.presentationml.tags+xml"/>
  <Override PartName="/ppt/tags/tag1137.xml" ContentType="application/vnd.openxmlformats-officedocument.presentationml.tags+xml"/>
  <Override PartName="/ppt/tags/tag1138.xml" ContentType="application/vnd.openxmlformats-officedocument.presentationml.tags+xml"/>
  <Override PartName="/ppt/tags/tag113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737" r:id="rId4"/>
  </p:sldMasterIdLst>
  <p:notesMasterIdLst>
    <p:notesMasterId r:id="rId144"/>
  </p:notesMasterIdLst>
  <p:handoutMasterIdLst>
    <p:handoutMasterId r:id="rId145"/>
  </p:handoutMasterIdLst>
  <p:sldIdLst>
    <p:sldId id="3491" r:id="rId5"/>
    <p:sldId id="3493" r:id="rId6"/>
    <p:sldId id="3494" r:id="rId7"/>
    <p:sldId id="3495" r:id="rId8"/>
    <p:sldId id="3496" r:id="rId9"/>
    <p:sldId id="3497" r:id="rId10"/>
    <p:sldId id="3498" r:id="rId11"/>
    <p:sldId id="3255" r:id="rId12"/>
    <p:sldId id="3529" r:id="rId13"/>
    <p:sldId id="3500" r:id="rId14"/>
    <p:sldId id="3499" r:id="rId15"/>
    <p:sldId id="3501" r:id="rId16"/>
    <p:sldId id="3502" r:id="rId17"/>
    <p:sldId id="3503" r:id="rId18"/>
    <p:sldId id="3504" r:id="rId19"/>
    <p:sldId id="3530" r:id="rId20"/>
    <p:sldId id="3505" r:id="rId21"/>
    <p:sldId id="3514" r:id="rId22"/>
    <p:sldId id="3515" r:id="rId23"/>
    <p:sldId id="3516" r:id="rId24"/>
    <p:sldId id="3517" r:id="rId25"/>
    <p:sldId id="3518" r:id="rId26"/>
    <p:sldId id="3519" r:id="rId27"/>
    <p:sldId id="3520" r:id="rId28"/>
    <p:sldId id="3521" r:id="rId29"/>
    <p:sldId id="3263" r:id="rId30"/>
    <p:sldId id="3264" r:id="rId31"/>
    <p:sldId id="3265" r:id="rId32"/>
    <p:sldId id="3467" r:id="rId33"/>
    <p:sldId id="3468" r:id="rId34"/>
    <p:sldId id="3469" r:id="rId35"/>
    <p:sldId id="3470" r:id="rId36"/>
    <p:sldId id="3471" r:id="rId37"/>
    <p:sldId id="3473" r:id="rId38"/>
    <p:sldId id="3474" r:id="rId39"/>
    <p:sldId id="3475" r:id="rId40"/>
    <p:sldId id="3378" r:id="rId41"/>
    <p:sldId id="3379" r:id="rId42"/>
    <p:sldId id="3380" r:id="rId43"/>
    <p:sldId id="3381" r:id="rId44"/>
    <p:sldId id="3268" r:id="rId45"/>
    <p:sldId id="3269" r:id="rId46"/>
    <p:sldId id="3270" r:id="rId47"/>
    <p:sldId id="3392" r:id="rId48"/>
    <p:sldId id="3393" r:id="rId49"/>
    <p:sldId id="3394" r:id="rId50"/>
    <p:sldId id="3395" r:id="rId51"/>
    <p:sldId id="3396" r:id="rId52"/>
    <p:sldId id="3397" r:id="rId53"/>
    <p:sldId id="3398" r:id="rId54"/>
    <p:sldId id="3399" r:id="rId55"/>
    <p:sldId id="3400" r:id="rId56"/>
    <p:sldId id="3382" r:id="rId57"/>
    <p:sldId id="3383" r:id="rId58"/>
    <p:sldId id="3401" r:id="rId59"/>
    <p:sldId id="3281" r:id="rId60"/>
    <p:sldId id="3340" r:id="rId61"/>
    <p:sldId id="3486" r:id="rId62"/>
    <p:sldId id="3403" r:id="rId63"/>
    <p:sldId id="3485" r:id="rId64"/>
    <p:sldId id="3412" r:id="rId65"/>
    <p:sldId id="3405" r:id="rId66"/>
    <p:sldId id="3406" r:id="rId67"/>
    <p:sldId id="3407" r:id="rId68"/>
    <p:sldId id="3522" r:id="rId69"/>
    <p:sldId id="3409" r:id="rId70"/>
    <p:sldId id="3411" r:id="rId71"/>
    <p:sldId id="3513" r:id="rId72"/>
    <p:sldId id="3415" r:id="rId73"/>
    <p:sldId id="3413" r:id="rId74"/>
    <p:sldId id="3414" r:id="rId75"/>
    <p:sldId id="3416" r:id="rId76"/>
    <p:sldId id="3355" r:id="rId77"/>
    <p:sldId id="3350" r:id="rId78"/>
    <p:sldId id="3507" r:id="rId79"/>
    <p:sldId id="3417" r:id="rId80"/>
    <p:sldId id="3418" r:id="rId81"/>
    <p:sldId id="3419" r:id="rId82"/>
    <p:sldId id="3508" r:id="rId83"/>
    <p:sldId id="3351" r:id="rId84"/>
    <p:sldId id="3352" r:id="rId85"/>
    <p:sldId id="3420" r:id="rId86"/>
    <p:sldId id="3421" r:id="rId87"/>
    <p:sldId id="3422" r:id="rId88"/>
    <p:sldId id="3523" r:id="rId89"/>
    <p:sldId id="3423" r:id="rId90"/>
    <p:sldId id="3424" r:id="rId91"/>
    <p:sldId id="3509" r:id="rId92"/>
    <p:sldId id="3510" r:id="rId93"/>
    <p:sldId id="3511" r:id="rId94"/>
    <p:sldId id="3512" r:id="rId95"/>
    <p:sldId id="3425" r:id="rId96"/>
    <p:sldId id="3426" r:id="rId97"/>
    <p:sldId id="3427" r:id="rId98"/>
    <p:sldId id="3428" r:id="rId99"/>
    <p:sldId id="3429" r:id="rId100"/>
    <p:sldId id="3430" r:id="rId101"/>
    <p:sldId id="3431" r:id="rId102"/>
    <p:sldId id="3449" r:id="rId103"/>
    <p:sldId id="3450" r:id="rId104"/>
    <p:sldId id="3451" r:id="rId105"/>
    <p:sldId id="3452" r:id="rId106"/>
    <p:sldId id="3453" r:id="rId107"/>
    <p:sldId id="3454" r:id="rId108"/>
    <p:sldId id="3455" r:id="rId109"/>
    <p:sldId id="3456" r:id="rId110"/>
    <p:sldId id="3457" r:id="rId111"/>
    <p:sldId id="3458" r:id="rId112"/>
    <p:sldId id="3459" r:id="rId113"/>
    <p:sldId id="3460" r:id="rId114"/>
    <p:sldId id="3461" r:id="rId115"/>
    <p:sldId id="3462" r:id="rId116"/>
    <p:sldId id="3463" r:id="rId117"/>
    <p:sldId id="3464" r:id="rId118"/>
    <p:sldId id="3465" r:id="rId119"/>
    <p:sldId id="3483" r:id="rId120"/>
    <p:sldId id="3433" r:id="rId121"/>
    <p:sldId id="3434" r:id="rId122"/>
    <p:sldId id="3435" r:id="rId123"/>
    <p:sldId id="3436" r:id="rId124"/>
    <p:sldId id="3437" r:id="rId125"/>
    <p:sldId id="3438" r:id="rId126"/>
    <p:sldId id="3439" r:id="rId127"/>
    <p:sldId id="3440" r:id="rId128"/>
    <p:sldId id="3441" r:id="rId129"/>
    <p:sldId id="3442" r:id="rId130"/>
    <p:sldId id="3443" r:id="rId131"/>
    <p:sldId id="3444" r:id="rId132"/>
    <p:sldId id="3347" r:id="rId133"/>
    <p:sldId id="3327" r:id="rId134"/>
    <p:sldId id="3328" r:id="rId135"/>
    <p:sldId id="3329" r:id="rId136"/>
    <p:sldId id="3524" r:id="rId137"/>
    <p:sldId id="3331" r:id="rId138"/>
    <p:sldId id="3332" r:id="rId139"/>
    <p:sldId id="3525" r:id="rId140"/>
    <p:sldId id="3526" r:id="rId141"/>
    <p:sldId id="3527" r:id="rId142"/>
    <p:sldId id="3528" r:id="rId143"/>
  </p:sldIdLst>
  <p:sldSz cx="9144000" cy="6858000" type="letter"/>
  <p:notesSz cx="7099300" cy="10234613"/>
  <p:custDataLst>
    <p:tags r:id="rId147"/>
  </p:custDataLst>
  <p:defaultTextStyle>
    <a:defPPr>
      <a:defRPr lang="en-US"/>
    </a:defPPr>
    <a:lvl1pPr algn="l" rtl="0" fontAlgn="base">
      <a:spcBef>
        <a:spcPct val="0"/>
      </a:spcBef>
      <a:spcAft>
        <a:spcPct val="0"/>
      </a:spcAft>
      <a:defRPr sz="1200" kern="1200">
        <a:solidFill>
          <a:schemeClr val="tx1"/>
        </a:solidFill>
        <a:latin typeface="Calibri" pitchFamily="34" charset="0"/>
        <a:ea typeface="+mn-ea"/>
        <a:cs typeface="Arial" pitchFamily="34" charset="0"/>
      </a:defRPr>
    </a:lvl1pPr>
    <a:lvl2pPr marL="457200" algn="l" rtl="0" fontAlgn="base">
      <a:spcBef>
        <a:spcPct val="0"/>
      </a:spcBef>
      <a:spcAft>
        <a:spcPct val="0"/>
      </a:spcAft>
      <a:defRPr sz="1200" kern="1200">
        <a:solidFill>
          <a:schemeClr val="tx1"/>
        </a:solidFill>
        <a:latin typeface="Calibri" pitchFamily="34" charset="0"/>
        <a:ea typeface="+mn-ea"/>
        <a:cs typeface="Arial" pitchFamily="34" charset="0"/>
      </a:defRPr>
    </a:lvl2pPr>
    <a:lvl3pPr marL="914400" algn="l" rtl="0" fontAlgn="base">
      <a:spcBef>
        <a:spcPct val="0"/>
      </a:spcBef>
      <a:spcAft>
        <a:spcPct val="0"/>
      </a:spcAft>
      <a:defRPr sz="1200" kern="1200">
        <a:solidFill>
          <a:schemeClr val="tx1"/>
        </a:solidFill>
        <a:latin typeface="Calibri" pitchFamily="34" charset="0"/>
        <a:ea typeface="+mn-ea"/>
        <a:cs typeface="Arial" pitchFamily="34" charset="0"/>
      </a:defRPr>
    </a:lvl3pPr>
    <a:lvl4pPr marL="1371600" algn="l" rtl="0" fontAlgn="base">
      <a:spcBef>
        <a:spcPct val="0"/>
      </a:spcBef>
      <a:spcAft>
        <a:spcPct val="0"/>
      </a:spcAft>
      <a:defRPr sz="1200" kern="1200">
        <a:solidFill>
          <a:schemeClr val="tx1"/>
        </a:solidFill>
        <a:latin typeface="Calibri" pitchFamily="34" charset="0"/>
        <a:ea typeface="+mn-ea"/>
        <a:cs typeface="Arial" pitchFamily="34" charset="0"/>
      </a:defRPr>
    </a:lvl4pPr>
    <a:lvl5pPr marL="1828800" algn="l" rtl="0" fontAlgn="base">
      <a:spcBef>
        <a:spcPct val="0"/>
      </a:spcBef>
      <a:spcAft>
        <a:spcPct val="0"/>
      </a:spcAft>
      <a:defRPr sz="1200" kern="1200">
        <a:solidFill>
          <a:schemeClr val="tx1"/>
        </a:solidFill>
        <a:latin typeface="Calibri" pitchFamily="34" charset="0"/>
        <a:ea typeface="+mn-ea"/>
        <a:cs typeface="Arial" pitchFamily="34" charset="0"/>
      </a:defRPr>
    </a:lvl5pPr>
    <a:lvl6pPr marL="2286000" algn="l" defTabSz="914400" rtl="0" eaLnBrk="1" latinLnBrk="0" hangingPunct="1">
      <a:defRPr sz="1200" kern="1200">
        <a:solidFill>
          <a:schemeClr val="tx1"/>
        </a:solidFill>
        <a:latin typeface="Calibri" pitchFamily="34" charset="0"/>
        <a:ea typeface="+mn-ea"/>
        <a:cs typeface="Arial" pitchFamily="34" charset="0"/>
      </a:defRPr>
    </a:lvl6pPr>
    <a:lvl7pPr marL="2743200" algn="l" defTabSz="914400" rtl="0" eaLnBrk="1" latinLnBrk="0" hangingPunct="1">
      <a:defRPr sz="1200" kern="1200">
        <a:solidFill>
          <a:schemeClr val="tx1"/>
        </a:solidFill>
        <a:latin typeface="Calibri" pitchFamily="34" charset="0"/>
        <a:ea typeface="+mn-ea"/>
        <a:cs typeface="Arial" pitchFamily="34" charset="0"/>
      </a:defRPr>
    </a:lvl7pPr>
    <a:lvl8pPr marL="3200400" algn="l" defTabSz="914400" rtl="0" eaLnBrk="1" latinLnBrk="0" hangingPunct="1">
      <a:defRPr sz="1200" kern="1200">
        <a:solidFill>
          <a:schemeClr val="tx1"/>
        </a:solidFill>
        <a:latin typeface="Calibri" pitchFamily="34" charset="0"/>
        <a:ea typeface="+mn-ea"/>
        <a:cs typeface="Arial" pitchFamily="34" charset="0"/>
      </a:defRPr>
    </a:lvl8pPr>
    <a:lvl9pPr marL="3657600" algn="l" defTabSz="914400" rtl="0" eaLnBrk="1" latinLnBrk="0" hangingPunct="1">
      <a:defRPr sz="1200" kern="1200">
        <a:solidFill>
          <a:schemeClr val="tx1"/>
        </a:solidFill>
        <a:latin typeface="Calibri" pitchFamily="34" charset="0"/>
        <a:ea typeface="+mn-ea"/>
        <a:cs typeface="Arial" pitchFamily="34" charset="0"/>
      </a:defRPr>
    </a:lvl9pPr>
  </p:defaultTextStyle>
  <p:extLst>
    <p:ext uri="{EFAFB233-063F-42B5-8137-9DF3F51BA10A}">
      <p15:sldGuideLst xmlns:p15="http://schemas.microsoft.com/office/powerpoint/2012/main" xmlns="">
        <p15:guide id="1" orient="horz" pos="4149">
          <p15:clr>
            <a:srgbClr val="A4A3A4"/>
          </p15:clr>
        </p15:guide>
        <p15:guide id="2" orient="horz" pos="359">
          <p15:clr>
            <a:srgbClr val="A4A3A4"/>
          </p15:clr>
        </p15:guide>
        <p15:guide id="3" pos="2881">
          <p15:clr>
            <a:srgbClr val="A4A3A4"/>
          </p15:clr>
        </p15:guide>
      </p15:sldGuideLst>
    </p:ext>
    <p:ext uri="{2D200454-40CA-4A62-9FC3-DE9A4176ACB9}">
      <p15:notesGuideLst xmlns:p15="http://schemas.microsoft.com/office/powerpoint/2012/main" xmlns="">
        <p15:guide id="1" orient="horz" pos="3224">
          <p15:clr>
            <a:srgbClr val="A4A3A4"/>
          </p15:clr>
        </p15:guide>
        <p15:guide id="2" pos="2237">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Thiciana Cruz" initials="TC" lastIdx="8" clrIdx="0"/>
  <p:cmAuthor id="1" name="Pentaho" initials="P" lastIdx="1" clrIdx="1"/>
  <p:cmAuthor id="2" name="Siyan" initials="S" lastIdx="0" clrIdx="2"/>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B"/>
    <a:srgbClr val="6F8DB9"/>
    <a:srgbClr val="FF0000"/>
    <a:srgbClr val="595959"/>
    <a:srgbClr val="004080"/>
    <a:srgbClr val="0080FF"/>
    <a:srgbClr val="0080B9"/>
    <a:srgbClr val="C69E0C"/>
    <a:srgbClr val="11356F"/>
    <a:srgbClr val="F757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2011" autoAdjust="0"/>
    <p:restoredTop sz="91322" autoAdjust="0"/>
  </p:normalViewPr>
  <p:slideViewPr>
    <p:cSldViewPr snapToGrid="0">
      <p:cViewPr varScale="1">
        <p:scale>
          <a:sx n="65" d="100"/>
          <a:sy n="65" d="100"/>
        </p:scale>
        <p:origin x="-112" y="-544"/>
      </p:cViewPr>
      <p:guideLst>
        <p:guide orient="horz" pos="4149"/>
        <p:guide orient="horz" pos="359"/>
        <p:guide pos="2881"/>
      </p:guideLst>
    </p:cSldViewPr>
  </p:slideViewPr>
  <p:outlineViewPr>
    <p:cViewPr>
      <p:scale>
        <a:sx n="33" d="100"/>
        <a:sy n="33" d="100"/>
      </p:scale>
      <p:origin x="42" y="4962"/>
    </p:cViewPr>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62" d="100"/>
          <a:sy n="62" d="100"/>
        </p:scale>
        <p:origin x="-3354" y="-72"/>
      </p:cViewPr>
      <p:guideLst>
        <p:guide orient="horz" pos="3224"/>
        <p:guide pos="2237"/>
      </p:guideLst>
    </p:cSldViewPr>
  </p:notes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120" Type="http://schemas.openxmlformats.org/officeDocument/2006/relationships/slide" Target="slides/slide116.xml"/><Relationship Id="rId121" Type="http://schemas.openxmlformats.org/officeDocument/2006/relationships/slide" Target="slides/slide117.xml"/><Relationship Id="rId122" Type="http://schemas.openxmlformats.org/officeDocument/2006/relationships/slide" Target="slides/slide118.xml"/><Relationship Id="rId123" Type="http://schemas.openxmlformats.org/officeDocument/2006/relationships/slide" Target="slides/slide119.xml"/><Relationship Id="rId124" Type="http://schemas.openxmlformats.org/officeDocument/2006/relationships/slide" Target="slides/slide120.xml"/><Relationship Id="rId125" Type="http://schemas.openxmlformats.org/officeDocument/2006/relationships/slide" Target="slides/slide121.xml"/><Relationship Id="rId126" Type="http://schemas.openxmlformats.org/officeDocument/2006/relationships/slide" Target="slides/slide122.xml"/><Relationship Id="rId127" Type="http://schemas.openxmlformats.org/officeDocument/2006/relationships/slide" Target="slides/slide123.xml"/><Relationship Id="rId128" Type="http://schemas.openxmlformats.org/officeDocument/2006/relationships/slide" Target="slides/slide124.xml"/><Relationship Id="rId129" Type="http://schemas.openxmlformats.org/officeDocument/2006/relationships/slide" Target="slides/slide12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90" Type="http://schemas.openxmlformats.org/officeDocument/2006/relationships/slide" Target="slides/slide86.xml"/><Relationship Id="rId91" Type="http://schemas.openxmlformats.org/officeDocument/2006/relationships/slide" Target="slides/slide87.xml"/><Relationship Id="rId92" Type="http://schemas.openxmlformats.org/officeDocument/2006/relationships/slide" Target="slides/slide88.xml"/><Relationship Id="rId93" Type="http://schemas.openxmlformats.org/officeDocument/2006/relationships/slide" Target="slides/slide89.xml"/><Relationship Id="rId94" Type="http://schemas.openxmlformats.org/officeDocument/2006/relationships/slide" Target="slides/slide90.xml"/><Relationship Id="rId95" Type="http://schemas.openxmlformats.org/officeDocument/2006/relationships/slide" Target="slides/slide91.xml"/><Relationship Id="rId96" Type="http://schemas.openxmlformats.org/officeDocument/2006/relationships/slide" Target="slides/slide92.xml"/><Relationship Id="rId101" Type="http://schemas.openxmlformats.org/officeDocument/2006/relationships/slide" Target="slides/slide97.xml"/><Relationship Id="rId102" Type="http://schemas.openxmlformats.org/officeDocument/2006/relationships/slide" Target="slides/slide98.xml"/><Relationship Id="rId103" Type="http://schemas.openxmlformats.org/officeDocument/2006/relationships/slide" Target="slides/slide99.xml"/><Relationship Id="rId104" Type="http://schemas.openxmlformats.org/officeDocument/2006/relationships/slide" Target="slides/slide100.xml"/><Relationship Id="rId105" Type="http://schemas.openxmlformats.org/officeDocument/2006/relationships/slide" Target="slides/slide101.xml"/><Relationship Id="rId106" Type="http://schemas.openxmlformats.org/officeDocument/2006/relationships/slide" Target="slides/slide102.xml"/><Relationship Id="rId107" Type="http://schemas.openxmlformats.org/officeDocument/2006/relationships/slide" Target="slides/slide103.xml"/><Relationship Id="rId108" Type="http://schemas.openxmlformats.org/officeDocument/2006/relationships/slide" Target="slides/slide104.xml"/><Relationship Id="rId109" Type="http://schemas.openxmlformats.org/officeDocument/2006/relationships/slide" Target="slides/slide105.xml"/><Relationship Id="rId97" Type="http://schemas.openxmlformats.org/officeDocument/2006/relationships/slide" Target="slides/slide93.xml"/><Relationship Id="rId98" Type="http://schemas.openxmlformats.org/officeDocument/2006/relationships/slide" Target="slides/slide94.xml"/><Relationship Id="rId99" Type="http://schemas.openxmlformats.org/officeDocument/2006/relationships/slide" Target="slides/slide95.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00" Type="http://schemas.openxmlformats.org/officeDocument/2006/relationships/slide" Target="slides/slide96.xml"/><Relationship Id="rId150" Type="http://schemas.openxmlformats.org/officeDocument/2006/relationships/viewProps" Target="viewProps.xml"/><Relationship Id="rId151" Type="http://schemas.openxmlformats.org/officeDocument/2006/relationships/theme" Target="theme/theme1.xml"/><Relationship Id="rId152"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73" Type="http://schemas.openxmlformats.org/officeDocument/2006/relationships/slide" Target="slides/slide69.xml"/><Relationship Id="rId74" Type="http://schemas.openxmlformats.org/officeDocument/2006/relationships/slide" Target="slides/slide70.xml"/><Relationship Id="rId75" Type="http://schemas.openxmlformats.org/officeDocument/2006/relationships/slide" Target="slides/slide71.xml"/><Relationship Id="rId76" Type="http://schemas.openxmlformats.org/officeDocument/2006/relationships/slide" Target="slides/slide72.xml"/><Relationship Id="rId77" Type="http://schemas.openxmlformats.org/officeDocument/2006/relationships/slide" Target="slides/slide73.xml"/><Relationship Id="rId78" Type="http://schemas.openxmlformats.org/officeDocument/2006/relationships/slide" Target="slides/slide74.xml"/><Relationship Id="rId79" Type="http://schemas.openxmlformats.org/officeDocument/2006/relationships/slide" Target="slides/slide75.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30" Type="http://schemas.openxmlformats.org/officeDocument/2006/relationships/slide" Target="slides/slide126.xml"/><Relationship Id="rId131" Type="http://schemas.openxmlformats.org/officeDocument/2006/relationships/slide" Target="slides/slide127.xml"/><Relationship Id="rId132" Type="http://schemas.openxmlformats.org/officeDocument/2006/relationships/slide" Target="slides/slide128.xml"/><Relationship Id="rId133" Type="http://schemas.openxmlformats.org/officeDocument/2006/relationships/slide" Target="slides/slide129.xml"/><Relationship Id="rId134" Type="http://schemas.openxmlformats.org/officeDocument/2006/relationships/slide" Target="slides/slide130.xml"/><Relationship Id="rId135" Type="http://schemas.openxmlformats.org/officeDocument/2006/relationships/slide" Target="slides/slide131.xml"/><Relationship Id="rId136" Type="http://schemas.openxmlformats.org/officeDocument/2006/relationships/slide" Target="slides/slide132.xml"/><Relationship Id="rId137" Type="http://schemas.openxmlformats.org/officeDocument/2006/relationships/slide" Target="slides/slide133.xml"/><Relationship Id="rId138" Type="http://schemas.openxmlformats.org/officeDocument/2006/relationships/slide" Target="slides/slide134.xml"/><Relationship Id="rId139" Type="http://schemas.openxmlformats.org/officeDocument/2006/relationships/slide" Target="slides/slide13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110" Type="http://schemas.openxmlformats.org/officeDocument/2006/relationships/slide" Target="slides/slide106.xml"/><Relationship Id="rId111" Type="http://schemas.openxmlformats.org/officeDocument/2006/relationships/slide" Target="slides/slide107.xml"/><Relationship Id="rId112" Type="http://schemas.openxmlformats.org/officeDocument/2006/relationships/slide" Target="slides/slide108.xml"/><Relationship Id="rId113" Type="http://schemas.openxmlformats.org/officeDocument/2006/relationships/slide" Target="slides/slide109.xml"/><Relationship Id="rId114" Type="http://schemas.openxmlformats.org/officeDocument/2006/relationships/slide" Target="slides/slide110.xml"/><Relationship Id="rId115" Type="http://schemas.openxmlformats.org/officeDocument/2006/relationships/slide" Target="slides/slide111.xml"/><Relationship Id="rId116" Type="http://schemas.openxmlformats.org/officeDocument/2006/relationships/slide" Target="slides/slide112.xml"/><Relationship Id="rId117" Type="http://schemas.openxmlformats.org/officeDocument/2006/relationships/slide" Target="slides/slide113.xml"/><Relationship Id="rId118" Type="http://schemas.openxmlformats.org/officeDocument/2006/relationships/slide" Target="slides/slide114.xml"/><Relationship Id="rId119" Type="http://schemas.openxmlformats.org/officeDocument/2006/relationships/slide" Target="slides/slide11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80" Type="http://schemas.openxmlformats.org/officeDocument/2006/relationships/slide" Target="slides/slide76.xml"/><Relationship Id="rId81" Type="http://schemas.openxmlformats.org/officeDocument/2006/relationships/slide" Target="slides/slide77.xml"/><Relationship Id="rId82" Type="http://schemas.openxmlformats.org/officeDocument/2006/relationships/slide" Target="slides/slide78.xml"/><Relationship Id="rId83" Type="http://schemas.openxmlformats.org/officeDocument/2006/relationships/slide" Target="slides/slide79.xml"/><Relationship Id="rId84" Type="http://schemas.openxmlformats.org/officeDocument/2006/relationships/slide" Target="slides/slide80.xml"/><Relationship Id="rId85" Type="http://schemas.openxmlformats.org/officeDocument/2006/relationships/slide" Target="slides/slide81.xml"/><Relationship Id="rId86" Type="http://schemas.openxmlformats.org/officeDocument/2006/relationships/slide" Target="slides/slide82.xml"/><Relationship Id="rId87" Type="http://schemas.openxmlformats.org/officeDocument/2006/relationships/slide" Target="slides/slide83.xml"/><Relationship Id="rId88" Type="http://schemas.openxmlformats.org/officeDocument/2006/relationships/slide" Target="slides/slide84.xml"/><Relationship Id="rId89" Type="http://schemas.openxmlformats.org/officeDocument/2006/relationships/slide" Target="slides/slide85.xml"/><Relationship Id="rId140" Type="http://schemas.openxmlformats.org/officeDocument/2006/relationships/slide" Target="slides/slide136.xml"/><Relationship Id="rId141" Type="http://schemas.openxmlformats.org/officeDocument/2006/relationships/slide" Target="slides/slide137.xml"/><Relationship Id="rId142" Type="http://schemas.openxmlformats.org/officeDocument/2006/relationships/slide" Target="slides/slide138.xml"/><Relationship Id="rId143" Type="http://schemas.openxmlformats.org/officeDocument/2006/relationships/slide" Target="slides/slide139.xml"/><Relationship Id="rId144" Type="http://schemas.openxmlformats.org/officeDocument/2006/relationships/notesMaster" Target="notesMasters/notesMaster1.xml"/><Relationship Id="rId145" Type="http://schemas.openxmlformats.org/officeDocument/2006/relationships/handoutMaster" Target="handoutMasters/handoutMaster1.xml"/><Relationship Id="rId146" Type="http://schemas.openxmlformats.org/officeDocument/2006/relationships/printerSettings" Target="printerSettings/printerSettings1.bin"/><Relationship Id="rId147" Type="http://schemas.openxmlformats.org/officeDocument/2006/relationships/tags" Target="tags/tag1.xml"/><Relationship Id="rId148" Type="http://schemas.openxmlformats.org/officeDocument/2006/relationships/commentAuthors" Target="commentAuthors.xml"/><Relationship Id="rId149" Type="http://schemas.openxmlformats.org/officeDocument/2006/relationships/presProps" Target="pres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10.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___3.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___4.xlsx"/></Relationships>
</file>

<file path=ppt/charts/_rels/chart12.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___5.xlsx"/></Relationships>
</file>

<file path=ppt/charts/_rels/chart13.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package" Target="../embeddings/Microsoft_Excel____6.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_rels/chart16.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package" Target="../embeddings/Microsoft_Excel____9.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___10.xlsx"/></Relationships>
</file>

<file path=ppt/charts/_rels/chart18.xml.rels><?xml version="1.0" encoding="UTF-8" standalone="yes"?>
<Relationships xmlns="http://schemas.openxmlformats.org/package/2006/relationships"><Relationship Id="rId1" Type="http://schemas.openxmlformats.org/officeDocument/2006/relationships/oleObject" Target="../embeddings/oleObject25.bin"/></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___1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___12.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___13.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___14.xlsx"/></Relationships>
</file>

<file path=ppt/charts/_rels/chart23.xml.rels><?xml version="1.0" encoding="UTF-8" standalone="yes"?>
<Relationships xmlns="http://schemas.openxmlformats.org/package/2006/relationships"><Relationship Id="rId1" Type="http://schemas.openxmlformats.org/officeDocument/2006/relationships/oleObject" Target="file:///C:\Anshul\D\Projects\Darden\PPT\Portfolio%20Opportunity%20Analysis\Portfolio_Opportunity_Analysis_20120208_07%20edit.xlsm" TargetMode="External"/></Relationships>
</file>

<file path=ppt/charts/_rels/chart24.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package" Target="../embeddings/Microsoft_Excel____15.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___16.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___17.xlsx"/></Relationships>
</file>

<file path=ppt/charts/_rels/chart27.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oleObject" Target="file:///C:\Documents%20and%20Settings\mrohn\Local%20Settings\Temporary%20Internet%20Files\Content.Outlook\XVKZQXGH\gravity.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master_v3_medianCalcs_PJ.xlsb" TargetMode="External"/></Relationships>
</file>

<file path=ppt/charts/_rels/chart4.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master_v3_medianCalcs_PJ.xlsb" TargetMode="External"/></Relationships>
</file>

<file path=ppt/charts/_rels/chart5.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20%25sample_v14.xlsx" TargetMode="External"/></Relationships>
</file>

<file path=ppt/charts/_rels/chart6.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20%25sample_v14.xlsx" TargetMode="External"/></Relationships>
</file>

<file path=ppt/charts/_rels/chart7.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20%25sample_v14.xlsx" TargetMode="External"/></Relationships>
</file>

<file path=ppt/charts/_rels/chart8.xml.rels><?xml version="1.0" encoding="UTF-8" standalone="yes"?>
<Relationships xmlns="http://schemas.openxmlformats.org/package/2006/relationships"><Relationship Id="rId1" Type="http://schemas.openxmlformats.org/officeDocument/2006/relationships/oleObject" Target="file:///C:\Users\pjain\Priya_documents\zenith\20120416\20120430_allnew\20120430_maint_master_v3_medianCalcs_PJ.xlsb" TargetMode="External"/></Relationships>
</file>

<file path=ppt/charts/_rels/chart9.xml.rels><?xml version="1.0" encoding="UTF-8" standalone="yes"?>
<Relationships xmlns="http://schemas.openxmlformats.org/package/2006/relationships"><Relationship Id="rId1" Type="http://schemas.openxmlformats.org/officeDocument/2006/relationships/oleObject" Target="file:///C:\Users\pjain\Priya_documents\zenith\20120416\20120509\20120509_Maintenance_Master_SLIMv2.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43859649122807"/>
          <c:y val="0.00751879699248121"/>
          <c:w val="1.0"/>
          <c:h val="0.959899749373434"/>
        </c:manualLayout>
      </c:layout>
      <c:barChart>
        <c:barDir val="bar"/>
        <c:grouping val="clustered"/>
        <c:varyColors val="0"/>
        <c:ser>
          <c:idx val="0"/>
          <c:order val="0"/>
          <c:tx>
            <c:strRef>
              <c:f>Sheet1!$B$1</c:f>
              <c:strCache>
                <c:ptCount val="1"/>
                <c:pt idx="0">
                  <c:v>Big Data Leaders</c:v>
                </c:pt>
              </c:strCache>
            </c:strRef>
          </c:tx>
          <c:spPr>
            <a:solidFill>
              <a:schemeClr val="accent1"/>
            </a:solidFill>
            <a:ln w="25312">
              <a:noFill/>
            </a:ln>
          </c:spPr>
          <c:invertIfNegative val="0"/>
          <c:dLbls>
            <c:dLbl>
              <c:idx val="0"/>
              <c:layout>
                <c:manualLayout>
                  <c:x val="0.0862871811225672"/>
                  <c:y val="-0.022370941534999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665505707764673"/>
                  <c:y val="-0.0227886044272306"/>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94453539704052"/>
                  <c:y val="-0.0207000016553014"/>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46813496912041"/>
                  <c:y val="-0.01610513321921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0076109709225684"/>
                  <c:y val="-0.0215353274397641"/>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w="25312">
                <a:noFill/>
              </a:ln>
            </c:spPr>
            <c:txPr>
              <a:bodyPr/>
              <a:lstStyle/>
              <a:p>
                <a:pPr>
                  <a:defRPr sz="897" b="0" i="0" u="none" strike="noStrike" baseline="0">
                    <a:solidFill>
                      <a:srgbClr val="595959"/>
                    </a:solidFill>
                    <a:latin typeface="Gill Sans MT"/>
                    <a:ea typeface="Gill Sans MT"/>
                    <a:cs typeface="Gill Sans M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Insurance</c:v>
                </c:pt>
                <c:pt idx="1">
                  <c:v>Credit
Cards</c:v>
                </c:pt>
                <c:pt idx="2">
                  <c:v>Casinos</c:v>
                </c:pt>
                <c:pt idx="3">
                  <c:v>Big Box
Retailers</c:v>
                </c:pt>
                <c:pt idx="4">
                  <c:v>Online
Retailers</c:v>
                </c:pt>
                <c:pt idx="5">
                  <c:v>Grocers</c:v>
                </c:pt>
              </c:strCache>
            </c:strRef>
          </c:cat>
          <c:val>
            <c:numRef>
              <c:f>Sheet1!$B$2:$B$7</c:f>
              <c:numCache>
                <c:formatCode>General</c:formatCode>
                <c:ptCount val="6"/>
                <c:pt idx="0">
                  <c:v>9.0</c:v>
                </c:pt>
                <c:pt idx="1">
                  <c:v>14.0</c:v>
                </c:pt>
                <c:pt idx="2">
                  <c:v>11.0</c:v>
                </c:pt>
                <c:pt idx="3">
                  <c:v>9.0</c:v>
                </c:pt>
                <c:pt idx="4">
                  <c:v>24.0</c:v>
                </c:pt>
                <c:pt idx="5">
                  <c:v>12.0</c:v>
                </c:pt>
              </c:numCache>
            </c:numRef>
          </c:val>
        </c:ser>
        <c:ser>
          <c:idx val="1"/>
          <c:order val="1"/>
          <c:tx>
            <c:strRef>
              <c:f>Sheet1!$C$1</c:f>
              <c:strCache>
                <c:ptCount val="1"/>
                <c:pt idx="0">
                  <c:v>Other Competitors</c:v>
                </c:pt>
              </c:strCache>
            </c:strRef>
          </c:tx>
          <c:spPr>
            <a:solidFill>
              <a:schemeClr val="accent2"/>
            </a:solidFill>
            <a:ln w="25312">
              <a:noFill/>
            </a:ln>
          </c:spPr>
          <c:invertIfNegative val="0"/>
          <c:dLbls>
            <c:dLbl>
              <c:idx val="4"/>
              <c:layout>
                <c:manualLayout>
                  <c:x val="-0.142910734404617"/>
                  <c:y val="-0.022432644017071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w="25312">
                <a:noFill/>
              </a:ln>
            </c:spPr>
            <c:txPr>
              <a:bodyPr/>
              <a:lstStyle/>
              <a:p>
                <a:pPr>
                  <a:defRPr sz="897" b="0" i="0" u="none" strike="noStrike" baseline="0">
                    <a:solidFill>
                      <a:srgbClr val="595959"/>
                    </a:solidFill>
                    <a:latin typeface="Gill Sans MT"/>
                    <a:ea typeface="Gill Sans MT"/>
                    <a:cs typeface="Gill Sans M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Insurance</c:v>
                </c:pt>
                <c:pt idx="1">
                  <c:v>Credit
Cards</c:v>
                </c:pt>
                <c:pt idx="2">
                  <c:v>Casinos</c:v>
                </c:pt>
                <c:pt idx="3">
                  <c:v>Big Box
Retailers</c:v>
                </c:pt>
                <c:pt idx="4">
                  <c:v>Online
Retailers</c:v>
                </c:pt>
                <c:pt idx="5">
                  <c:v>Grocers</c:v>
                </c:pt>
              </c:strCache>
            </c:strRef>
          </c:cat>
          <c:val>
            <c:numRef>
              <c:f>Sheet1!$C$2:$C$7</c:f>
              <c:numCache>
                <c:formatCode>General</c:formatCode>
                <c:ptCount val="6"/>
                <c:pt idx="0">
                  <c:v>8.0</c:v>
                </c:pt>
                <c:pt idx="1">
                  <c:v>9.0</c:v>
                </c:pt>
                <c:pt idx="2">
                  <c:v>5.0</c:v>
                </c:pt>
                <c:pt idx="3">
                  <c:v>5.0</c:v>
                </c:pt>
                <c:pt idx="4">
                  <c:v>-1.0</c:v>
                </c:pt>
                <c:pt idx="5">
                  <c:v>6.0</c:v>
                </c:pt>
              </c:numCache>
            </c:numRef>
          </c:val>
        </c:ser>
        <c:dLbls>
          <c:showLegendKey val="0"/>
          <c:showVal val="0"/>
          <c:showCatName val="0"/>
          <c:showSerName val="0"/>
          <c:showPercent val="0"/>
          <c:showBubbleSize val="0"/>
        </c:dLbls>
        <c:gapWidth val="70"/>
        <c:axId val="1941908904"/>
        <c:axId val="1944810552"/>
      </c:barChart>
      <c:catAx>
        <c:axId val="1941908904"/>
        <c:scaling>
          <c:orientation val="minMax"/>
        </c:scaling>
        <c:delete val="0"/>
        <c:axPos val="l"/>
        <c:numFmt formatCode="General" sourceLinked="0"/>
        <c:majorTickMark val="none"/>
        <c:minorTickMark val="none"/>
        <c:tickLblPos val="nextTo"/>
        <c:spPr>
          <a:ln w="25312">
            <a:solidFill>
              <a:schemeClr val="bg2"/>
            </a:solidFill>
            <a:prstDash val="solid"/>
          </a:ln>
        </c:spPr>
        <c:txPr>
          <a:bodyPr rot="0" vert="horz"/>
          <a:lstStyle/>
          <a:p>
            <a:pPr>
              <a:defRPr sz="897" b="0" i="0" u="none" strike="noStrike" baseline="0">
                <a:solidFill>
                  <a:srgbClr val="595959"/>
                </a:solidFill>
                <a:latin typeface="Gill Sans MT"/>
                <a:ea typeface="Gill Sans MT"/>
                <a:cs typeface="Gill Sans MT"/>
              </a:defRPr>
            </a:pPr>
            <a:endParaRPr lang="zh-CN"/>
          </a:p>
        </c:txPr>
        <c:crossAx val="1944810552"/>
        <c:crosses val="autoZero"/>
        <c:auto val="1"/>
        <c:lblAlgn val="ctr"/>
        <c:lblOffset val="0"/>
        <c:tickLblSkip val="1"/>
        <c:tickMarkSkip val="1"/>
        <c:noMultiLvlLbl val="0"/>
      </c:catAx>
      <c:valAx>
        <c:axId val="1944810552"/>
        <c:scaling>
          <c:orientation val="minMax"/>
        </c:scaling>
        <c:delete val="0"/>
        <c:axPos val="b"/>
        <c:numFmt formatCode="General" sourceLinked="1"/>
        <c:majorTickMark val="none"/>
        <c:minorTickMark val="none"/>
        <c:tickLblPos val="none"/>
        <c:spPr>
          <a:ln w="9492">
            <a:noFill/>
          </a:ln>
        </c:spPr>
        <c:crossAx val="1941908904"/>
        <c:crosses val="autoZero"/>
        <c:crossBetween val="between"/>
      </c:valAx>
      <c:spPr>
        <a:noFill/>
        <a:ln w="25312">
          <a:noFill/>
        </a:ln>
      </c:spPr>
    </c:plotArea>
    <c:plotVisOnly val="1"/>
    <c:dispBlanksAs val="gap"/>
    <c:showDLblsOverMax val="0"/>
  </c:chart>
  <c:spPr>
    <a:noFill/>
    <a:ln>
      <a:noFill/>
    </a:ln>
  </c:spPr>
  <c:txPr>
    <a:bodyPr/>
    <a:lstStyle/>
    <a:p>
      <a:pPr>
        <a:defRPr sz="1296" b="0" i="0" u="none" strike="noStrike" baseline="0">
          <a:solidFill>
            <a:schemeClr val="tx1"/>
          </a:solidFill>
          <a:latin typeface="Gill Sans MT"/>
          <a:ea typeface="Gill Sans MT"/>
          <a:cs typeface="Gill Sans MT"/>
        </a:defRPr>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rgbClr val="F5556C"/>
              </a:solidFill>
            </a:ln>
          </c:spPr>
          <c:marker>
            <c:symbol val="none"/>
          </c:marker>
          <c:cat>
            <c:numRef>
              <c:f>Sheet1!$A$2:$A$10</c:f>
              <c:numCache>
                <c:formatCode>General</c:formatCode>
                <c:ptCount val="9"/>
              </c:numCache>
            </c:numRef>
          </c:cat>
          <c:val>
            <c:numRef>
              <c:f>Sheet1!$B$2:$B$10</c:f>
              <c:numCache>
                <c:formatCode>General</c:formatCode>
                <c:ptCount val="9"/>
                <c:pt idx="0">
                  <c:v>1.799999999999983</c:v>
                </c:pt>
                <c:pt idx="1">
                  <c:v>5.0</c:v>
                </c:pt>
                <c:pt idx="2">
                  <c:v>8.0</c:v>
                </c:pt>
                <c:pt idx="3">
                  <c:v>9.5</c:v>
                </c:pt>
                <c:pt idx="4">
                  <c:v>6.0</c:v>
                </c:pt>
                <c:pt idx="5">
                  <c:v>4.0</c:v>
                </c:pt>
                <c:pt idx="6">
                  <c:v>3.0</c:v>
                </c:pt>
                <c:pt idx="7">
                  <c:v>2.0</c:v>
                </c:pt>
                <c:pt idx="8">
                  <c:v>1.5</c:v>
                </c:pt>
              </c:numCache>
            </c:numRef>
          </c:val>
          <c:smooth val="1"/>
        </c:ser>
        <c:ser>
          <c:idx val="1"/>
          <c:order val="1"/>
          <c:tx>
            <c:strRef>
              <c:f>Sheet1!$C$1</c:f>
              <c:strCache>
                <c:ptCount val="1"/>
                <c:pt idx="0">
                  <c:v>Series 2</c:v>
                </c:pt>
              </c:strCache>
            </c:strRef>
          </c:tx>
          <c:spPr>
            <a:ln>
              <a:solidFill>
                <a:sysClr val="window" lastClr="FFFFFF">
                  <a:lumMod val="75000"/>
                </a:sysClr>
              </a:solidFill>
            </a:ln>
          </c:spPr>
          <c:marker>
            <c:symbol val="none"/>
          </c:marker>
          <c:dPt>
            <c:idx val="1"/>
            <c:bubble3D val="0"/>
            <c:spPr>
              <a:ln>
                <a:solidFill>
                  <a:sysClr val="windowText" lastClr="000000"/>
                </a:solidFill>
              </a:ln>
            </c:spPr>
          </c:dPt>
          <c:dPt>
            <c:idx val="2"/>
            <c:bubble3D val="0"/>
            <c:spPr>
              <a:ln>
                <a:solidFill>
                  <a:sysClr val="window" lastClr="FFFFFF">
                    <a:lumMod val="75000"/>
                  </a:sysClr>
                </a:solidFill>
                <a:prstDash val="sysDash"/>
              </a:ln>
            </c:spPr>
          </c:dPt>
          <c:dPt>
            <c:idx val="3"/>
            <c:bubble3D val="0"/>
            <c:spPr>
              <a:ln>
                <a:solidFill>
                  <a:sysClr val="window" lastClr="FFFFFF">
                    <a:lumMod val="75000"/>
                  </a:sysClr>
                </a:solidFill>
                <a:prstDash val="sysDash"/>
              </a:ln>
            </c:spPr>
          </c:dPt>
          <c:dPt>
            <c:idx val="4"/>
            <c:bubble3D val="0"/>
            <c:spPr>
              <a:ln>
                <a:solidFill>
                  <a:sysClr val="window" lastClr="FFFFFF">
                    <a:lumMod val="75000"/>
                  </a:sysClr>
                </a:solidFill>
                <a:prstDash val="sysDash"/>
              </a:ln>
            </c:spPr>
          </c:dPt>
          <c:dPt>
            <c:idx val="5"/>
            <c:bubble3D val="0"/>
            <c:spPr>
              <a:ln>
                <a:solidFill>
                  <a:sysClr val="window" lastClr="FFFFFF">
                    <a:lumMod val="75000"/>
                  </a:sysClr>
                </a:solidFill>
                <a:prstDash val="sysDash"/>
              </a:ln>
            </c:spPr>
          </c:dPt>
          <c:dPt>
            <c:idx val="6"/>
            <c:bubble3D val="0"/>
            <c:spPr>
              <a:ln>
                <a:solidFill>
                  <a:sysClr val="window" lastClr="FFFFFF">
                    <a:lumMod val="75000"/>
                  </a:sysClr>
                </a:solidFill>
                <a:prstDash val="sysDash"/>
              </a:ln>
            </c:spPr>
          </c:dPt>
          <c:dPt>
            <c:idx val="7"/>
            <c:bubble3D val="0"/>
            <c:spPr>
              <a:ln>
                <a:solidFill>
                  <a:sysClr val="window" lastClr="FFFFFF">
                    <a:lumMod val="75000"/>
                  </a:sysClr>
                </a:solidFill>
                <a:prstDash val="sysDash"/>
              </a:ln>
            </c:spPr>
          </c:dPt>
          <c:dPt>
            <c:idx val="8"/>
            <c:bubble3D val="0"/>
            <c:spPr>
              <a:ln>
                <a:solidFill>
                  <a:sysClr val="window" lastClr="FFFFFF">
                    <a:lumMod val="75000"/>
                  </a:sysClr>
                </a:solidFill>
                <a:prstDash val="sysDash"/>
              </a:ln>
            </c:spPr>
          </c:dPt>
          <c:cat>
            <c:numRef>
              <c:f>Sheet1!$A$2:$A$10</c:f>
              <c:numCache>
                <c:formatCode>General</c:formatCode>
                <c:ptCount val="9"/>
              </c:numCache>
            </c:numRef>
          </c:cat>
          <c:val>
            <c:numRef>
              <c:f>Sheet1!$C$2:$C$10</c:f>
              <c:numCache>
                <c:formatCode>General</c:formatCode>
                <c:ptCount val="9"/>
                <c:pt idx="0">
                  <c:v>2.5</c:v>
                </c:pt>
                <c:pt idx="1">
                  <c:v>6.2</c:v>
                </c:pt>
                <c:pt idx="2">
                  <c:v>9.0</c:v>
                </c:pt>
                <c:pt idx="3">
                  <c:v>9.8</c:v>
                </c:pt>
                <c:pt idx="4">
                  <c:v>7.5</c:v>
                </c:pt>
                <c:pt idx="5">
                  <c:v>5.0</c:v>
                </c:pt>
                <c:pt idx="6">
                  <c:v>3.8</c:v>
                </c:pt>
                <c:pt idx="7">
                  <c:v>2.8</c:v>
                </c:pt>
                <c:pt idx="8">
                  <c:v>2.0</c:v>
                </c:pt>
              </c:numCache>
            </c:numRef>
          </c:val>
          <c:smooth val="1"/>
        </c:ser>
        <c:dLbls>
          <c:showLegendKey val="0"/>
          <c:showVal val="0"/>
          <c:showCatName val="0"/>
          <c:showSerName val="0"/>
          <c:showPercent val="0"/>
          <c:showBubbleSize val="0"/>
        </c:dLbls>
        <c:marker val="1"/>
        <c:smooth val="0"/>
        <c:axId val="2127970744"/>
        <c:axId val="2127939992"/>
      </c:lineChart>
      <c:catAx>
        <c:axId val="2127970744"/>
        <c:scaling>
          <c:orientation val="minMax"/>
        </c:scaling>
        <c:delete val="0"/>
        <c:axPos val="b"/>
        <c:numFmt formatCode="General" sourceLinked="1"/>
        <c:majorTickMark val="none"/>
        <c:minorTickMark val="none"/>
        <c:tickLblPos val="nextTo"/>
        <c:spPr>
          <a:ln w="9525"/>
        </c:spPr>
        <c:txPr>
          <a:bodyPr/>
          <a:lstStyle/>
          <a:p>
            <a:pPr>
              <a:defRPr lang="en-US"/>
            </a:pPr>
            <a:endParaRPr lang="zh-CN"/>
          </a:p>
        </c:txPr>
        <c:crossAx val="2127939992"/>
        <c:crosses val="autoZero"/>
        <c:auto val="1"/>
        <c:lblAlgn val="ctr"/>
        <c:lblOffset val="100"/>
        <c:noMultiLvlLbl val="0"/>
      </c:catAx>
      <c:valAx>
        <c:axId val="2127939992"/>
        <c:scaling>
          <c:orientation val="minMax"/>
          <c:max val="10.0"/>
        </c:scaling>
        <c:delete val="0"/>
        <c:axPos val="l"/>
        <c:numFmt formatCode="General" sourceLinked="0"/>
        <c:majorTickMark val="none"/>
        <c:minorTickMark val="none"/>
        <c:tickLblPos val="none"/>
        <c:spPr>
          <a:noFill/>
          <a:ln w="9525">
            <a:solidFill>
              <a:sysClr val="window" lastClr="FFFFFF">
                <a:lumMod val="50000"/>
              </a:sysClr>
            </a:solidFill>
          </a:ln>
        </c:spPr>
        <c:txPr>
          <a:bodyPr/>
          <a:lstStyle/>
          <a:p>
            <a:pPr>
              <a:defRPr lang="en-US" sz="1600">
                <a:solidFill>
                  <a:schemeClr val="bg1"/>
                </a:solidFill>
              </a:defRPr>
            </a:pPr>
            <a:endParaRPr lang="zh-CN"/>
          </a:p>
        </c:txPr>
        <c:crossAx val="2127970744"/>
        <c:crosses val="autoZero"/>
        <c:crossBetween val="between"/>
      </c:valAx>
    </c:plotArea>
    <c:plotVisOnly val="1"/>
    <c:dispBlanksAs val="gap"/>
    <c:showDLblsOverMax val="0"/>
  </c:chart>
  <c:spPr>
    <a:noFill/>
  </c:spPr>
  <c:txPr>
    <a:bodyPr/>
    <a:lstStyle/>
    <a:p>
      <a:pPr>
        <a:defRPr sz="1800"/>
      </a:pPr>
      <a:endParaRPr lang="zh-CN"/>
    </a:p>
  </c:txPr>
  <c:externalData r:id="rId2">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10336294873123"/>
          <c:y val="0.218253968253968"/>
          <c:w val="0.889612518630926"/>
          <c:h val="0.563492063492062"/>
        </c:manualLayout>
      </c:layout>
      <c:barChart>
        <c:barDir val="bar"/>
        <c:grouping val="percentStacked"/>
        <c:varyColors val="0"/>
        <c:ser>
          <c:idx val="0"/>
          <c:order val="0"/>
          <c:tx>
            <c:strRef>
              <c:f>Sheet1!$B$1</c:f>
              <c:strCache>
                <c:ptCount val="1"/>
                <c:pt idx="0">
                  <c:v>621</c:v>
                </c:pt>
              </c:strCache>
            </c:strRef>
          </c:tx>
          <c:spPr>
            <a:solidFill>
              <a:srgbClr val="39608E"/>
            </a:solidFill>
          </c:spPr>
          <c:invertIfNegative val="0"/>
          <c:dLbls>
            <c:dLbl>
              <c:idx val="0"/>
              <c:layout/>
              <c:tx>
                <c:rich>
                  <a:bodyPr/>
                  <a:lstStyle/>
                  <a:p>
                    <a:r>
                      <a:rPr lang="en-US" smtClean="0"/>
                      <a:t>5.4</a:t>
                    </a:r>
                    <a:r>
                      <a:rPr lang="en-US"/>
                      <a:t>%</a:t>
                    </a:r>
                  </a:p>
                </c:rich>
              </c:tx>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8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0.00%</c:formatCode>
                <c:ptCount val="1"/>
                <c:pt idx="0">
                  <c:v>0.0242726300253898</c:v>
                </c:pt>
              </c:numCache>
            </c:numRef>
          </c:val>
        </c:ser>
        <c:ser>
          <c:idx val="1"/>
          <c:order val="1"/>
          <c:tx>
            <c:strRef>
              <c:f>Sheet1!$C$1</c:f>
              <c:strCache>
                <c:ptCount val="1"/>
                <c:pt idx="0">
                  <c:v>517</c:v>
                </c:pt>
              </c:strCache>
            </c:strRef>
          </c:tx>
          <c:spPr>
            <a:solidFill>
              <a:srgbClr val="903A38"/>
            </a:solidFill>
          </c:spPr>
          <c:invertIfNegative val="0"/>
          <c:dLbls>
            <c:dLbl>
              <c:idx val="0"/>
              <c:layout/>
              <c:tx>
                <c:rich>
                  <a:bodyPr/>
                  <a:lstStyle/>
                  <a:p>
                    <a:r>
                      <a:rPr lang="en-US" smtClean="0"/>
                      <a:t>4.6</a:t>
                    </a:r>
                    <a:r>
                      <a:rPr lang="en-US"/>
                      <a:t>%</a:t>
                    </a:r>
                  </a:p>
                </c:rich>
              </c:tx>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8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0.00%</c:formatCode>
                <c:ptCount val="1"/>
                <c:pt idx="0">
                  <c:v>0.0164049954325957</c:v>
                </c:pt>
              </c:numCache>
            </c:numRef>
          </c:val>
        </c:ser>
        <c:ser>
          <c:idx val="2"/>
          <c:order val="2"/>
          <c:tx>
            <c:strRef>
              <c:f>Sheet1!$D$1</c:f>
              <c:strCache>
                <c:ptCount val="1"/>
                <c:pt idx="0">
                  <c:v>1227</c:v>
                </c:pt>
              </c:strCache>
            </c:strRef>
          </c:tx>
          <c:spPr>
            <a:solidFill>
              <a:srgbClr val="748C41"/>
            </a:solidFill>
          </c:spPr>
          <c:invertIfNegative val="0"/>
          <c:dLbls>
            <c:dLbl>
              <c:idx val="0"/>
              <c:layout/>
              <c:tx>
                <c:rich>
                  <a:bodyPr/>
                  <a:lstStyle/>
                  <a:p>
                    <a:r>
                      <a:rPr lang="en-US" smtClean="0"/>
                      <a:t>4.5</a:t>
                    </a:r>
                    <a:r>
                      <a:rPr lang="en-US"/>
                      <a:t>%</a:t>
                    </a:r>
                  </a:p>
                </c:rich>
              </c:tx>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a:noFill/>
              </a:ln>
              <a:effectLst/>
            </c:spPr>
            <c:txPr>
              <a:bodyPr/>
              <a:lstStyle/>
              <a:p>
                <a:pPr>
                  <a:defRPr sz="8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0.00%</c:formatCode>
                <c:ptCount val="1"/>
                <c:pt idx="0">
                  <c:v>0.0152197907538207</c:v>
                </c:pt>
              </c:numCache>
            </c:numRef>
          </c:val>
        </c:ser>
        <c:ser>
          <c:idx val="3"/>
          <c:order val="3"/>
          <c:tx>
            <c:strRef>
              <c:f>Sheet1!$E$1</c:f>
              <c:strCache>
                <c:ptCount val="1"/>
                <c:pt idx="0">
                  <c:v>1224</c:v>
                </c:pt>
              </c:strCache>
            </c:strRef>
          </c:tx>
          <c:spPr>
            <a:solidFill>
              <a:srgbClr val="5F4979"/>
            </a:solidFill>
          </c:spPr>
          <c:invertIfNegative val="0"/>
          <c:dLbls>
            <c:dLbl>
              <c:idx val="0"/>
              <c:layout/>
              <c:tx>
                <c:rich>
                  <a:bodyPr/>
                  <a:lstStyle/>
                  <a:p>
                    <a:pPr>
                      <a:defRPr sz="800">
                        <a:solidFill>
                          <a:schemeClr val="bg1"/>
                        </a:solidFill>
                      </a:defRPr>
                    </a:pPr>
                    <a:r>
                      <a:rPr lang="en-US" dirty="0" smtClean="0"/>
                      <a:t>4.0%</a:t>
                    </a:r>
                    <a:endParaRPr lang="en-US" dirty="0"/>
                  </a:p>
                </c:rich>
              </c:tx>
              <c:numFmt formatCode="0.0%" sourceLinked="0"/>
              <c:spPr/>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wrap="square" lIns="38100" tIns="19050" rIns="38100" bIns="19050" anchor="ctr">
                <a:spAutoFit/>
              </a:bodyPr>
              <a:lstStyle/>
              <a:p>
                <a:pPr>
                  <a:defRPr sz="800"/>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c:f>
              <c:numCache>
                <c:formatCode>General</c:formatCode>
                <c:ptCount val="1"/>
              </c:numCache>
            </c:numRef>
          </c:cat>
          <c:val>
            <c:numRef>
              <c:f>Sheet1!$E$2</c:f>
              <c:numCache>
                <c:formatCode>0.00%</c:formatCode>
                <c:ptCount val="1"/>
                <c:pt idx="0">
                  <c:v>0.0146353045952874</c:v>
                </c:pt>
              </c:numCache>
            </c:numRef>
          </c:val>
        </c:ser>
        <c:ser>
          <c:idx val="4"/>
          <c:order val="4"/>
          <c:tx>
            <c:strRef>
              <c:f>Sheet1!$F$1</c:f>
              <c:strCache>
                <c:ptCount val="1"/>
                <c:pt idx="0">
                  <c:v>628</c:v>
                </c:pt>
              </c:strCache>
            </c:strRef>
          </c:tx>
          <c:spPr>
            <a:solidFill>
              <a:srgbClr val="368195"/>
            </a:solidFill>
          </c:spPr>
          <c:invertIfNegative val="0"/>
          <c:cat>
            <c:numRef>
              <c:f>Sheet1!$A$2</c:f>
              <c:numCache>
                <c:formatCode>General</c:formatCode>
                <c:ptCount val="1"/>
              </c:numCache>
            </c:numRef>
          </c:cat>
          <c:val>
            <c:numRef>
              <c:f>Sheet1!$F$2</c:f>
              <c:numCache>
                <c:formatCode>0.00%</c:formatCode>
                <c:ptCount val="1"/>
                <c:pt idx="0">
                  <c:v>0.0130475481138777</c:v>
                </c:pt>
              </c:numCache>
            </c:numRef>
          </c:val>
        </c:ser>
        <c:ser>
          <c:idx val="5"/>
          <c:order val="5"/>
          <c:tx>
            <c:strRef>
              <c:f>Sheet1!$G$1</c:f>
              <c:strCache>
                <c:ptCount val="1"/>
                <c:pt idx="0">
                  <c:v>537</c:v>
                </c:pt>
              </c:strCache>
            </c:strRef>
          </c:tx>
          <c:spPr>
            <a:solidFill>
              <a:srgbClr val="BA7032"/>
            </a:solidFill>
          </c:spPr>
          <c:invertIfNegative val="0"/>
          <c:cat>
            <c:numRef>
              <c:f>Sheet1!$A$2</c:f>
              <c:numCache>
                <c:formatCode>General</c:formatCode>
                <c:ptCount val="1"/>
              </c:numCache>
            </c:numRef>
          </c:cat>
          <c:val>
            <c:numRef>
              <c:f>Sheet1!$G$2</c:f>
              <c:numCache>
                <c:formatCode>0.00%</c:formatCode>
                <c:ptCount val="1"/>
                <c:pt idx="0">
                  <c:v>0.0106736392421948</c:v>
                </c:pt>
              </c:numCache>
            </c:numRef>
          </c:val>
        </c:ser>
        <c:ser>
          <c:idx val="6"/>
          <c:order val="6"/>
          <c:tx>
            <c:strRef>
              <c:f>Sheet1!$H$1</c:f>
              <c:strCache>
                <c:ptCount val="1"/>
                <c:pt idx="0">
                  <c:v>633</c:v>
                </c:pt>
              </c:strCache>
            </c:strRef>
          </c:tx>
          <c:spPr>
            <a:solidFill>
              <a:srgbClr val="4572A7"/>
            </a:solidFill>
          </c:spPr>
          <c:invertIfNegative val="0"/>
          <c:cat>
            <c:numRef>
              <c:f>Sheet1!$A$2</c:f>
              <c:numCache>
                <c:formatCode>General</c:formatCode>
                <c:ptCount val="1"/>
              </c:numCache>
            </c:numRef>
          </c:cat>
          <c:val>
            <c:numRef>
              <c:f>Sheet1!$H$2</c:f>
              <c:numCache>
                <c:formatCode>0.00%</c:formatCode>
                <c:ptCount val="1"/>
                <c:pt idx="0">
                  <c:v>0.0097529978318626</c:v>
                </c:pt>
              </c:numCache>
            </c:numRef>
          </c:val>
        </c:ser>
        <c:ser>
          <c:idx val="7"/>
          <c:order val="7"/>
          <c:tx>
            <c:strRef>
              <c:f>Sheet1!$I$1</c:f>
              <c:strCache>
                <c:ptCount val="1"/>
                <c:pt idx="0">
                  <c:v>624</c:v>
                </c:pt>
              </c:strCache>
            </c:strRef>
          </c:tx>
          <c:spPr>
            <a:solidFill>
              <a:srgbClr val="AA4643"/>
            </a:solidFill>
          </c:spPr>
          <c:invertIfNegative val="0"/>
          <c:cat>
            <c:numRef>
              <c:f>Sheet1!$A$2</c:f>
              <c:numCache>
                <c:formatCode>General</c:formatCode>
                <c:ptCount val="1"/>
              </c:numCache>
            </c:numRef>
          </c:cat>
          <c:val>
            <c:numRef>
              <c:f>Sheet1!$I$2</c:f>
              <c:numCache>
                <c:formatCode>0.00%</c:formatCode>
                <c:ptCount val="1"/>
                <c:pt idx="0">
                  <c:v>0.00961721668350832</c:v>
                </c:pt>
              </c:numCache>
            </c:numRef>
          </c:val>
        </c:ser>
        <c:ser>
          <c:idx val="8"/>
          <c:order val="8"/>
          <c:tx>
            <c:strRef>
              <c:f>Sheet1!$J$1</c:f>
              <c:strCache>
                <c:ptCount val="1"/>
                <c:pt idx="0">
                  <c:v>1026</c:v>
                </c:pt>
              </c:strCache>
            </c:strRef>
          </c:tx>
          <c:spPr>
            <a:solidFill>
              <a:srgbClr val="89A54E"/>
            </a:solidFill>
          </c:spPr>
          <c:invertIfNegative val="0"/>
          <c:cat>
            <c:numRef>
              <c:f>Sheet1!$A$2</c:f>
              <c:numCache>
                <c:formatCode>General</c:formatCode>
                <c:ptCount val="1"/>
              </c:numCache>
            </c:numRef>
          </c:cat>
          <c:val>
            <c:numRef>
              <c:f>Sheet1!$J$2</c:f>
              <c:numCache>
                <c:formatCode>0.00%</c:formatCode>
                <c:ptCount val="1"/>
                <c:pt idx="0">
                  <c:v>0.00867833742067611</c:v>
                </c:pt>
              </c:numCache>
            </c:numRef>
          </c:val>
        </c:ser>
        <c:ser>
          <c:idx val="9"/>
          <c:order val="9"/>
          <c:tx>
            <c:strRef>
              <c:f>Sheet1!$K$1</c:f>
              <c:strCache>
                <c:ptCount val="1"/>
                <c:pt idx="0">
                  <c:v>1770</c:v>
                </c:pt>
              </c:strCache>
            </c:strRef>
          </c:tx>
          <c:spPr>
            <a:solidFill>
              <a:srgbClr val="71588F"/>
            </a:solidFill>
          </c:spPr>
          <c:invertIfNegative val="0"/>
          <c:cat>
            <c:numRef>
              <c:f>Sheet1!$A$2</c:f>
              <c:numCache>
                <c:formatCode>General</c:formatCode>
                <c:ptCount val="1"/>
              </c:numCache>
            </c:numRef>
          </c:cat>
          <c:val>
            <c:numRef>
              <c:f>Sheet1!$K$2</c:f>
              <c:numCache>
                <c:formatCode>0.00%</c:formatCode>
                <c:ptCount val="1"/>
                <c:pt idx="0">
                  <c:v>0.00861592493208387</c:v>
                </c:pt>
              </c:numCache>
            </c:numRef>
          </c:val>
        </c:ser>
        <c:ser>
          <c:idx val="10"/>
          <c:order val="10"/>
          <c:tx>
            <c:strRef>
              <c:f>Sheet1!$L$1</c:f>
              <c:strCache>
                <c:ptCount val="1"/>
                <c:pt idx="0">
                  <c:v>1107</c:v>
                </c:pt>
              </c:strCache>
            </c:strRef>
          </c:tx>
          <c:spPr>
            <a:solidFill>
              <a:srgbClr val="4198AF"/>
            </a:solidFill>
          </c:spPr>
          <c:invertIfNegative val="0"/>
          <c:cat>
            <c:numRef>
              <c:f>Sheet1!$A$2</c:f>
              <c:numCache>
                <c:formatCode>General</c:formatCode>
                <c:ptCount val="1"/>
              </c:numCache>
            </c:numRef>
          </c:cat>
          <c:val>
            <c:numRef>
              <c:f>Sheet1!$L$2</c:f>
              <c:numCache>
                <c:formatCode>0.00%</c:formatCode>
                <c:ptCount val="1"/>
                <c:pt idx="0">
                  <c:v>0.00848315874975174</c:v>
                </c:pt>
              </c:numCache>
            </c:numRef>
          </c:val>
        </c:ser>
        <c:ser>
          <c:idx val="11"/>
          <c:order val="11"/>
          <c:tx>
            <c:strRef>
              <c:f>Sheet1!$M$1</c:f>
              <c:strCache>
                <c:ptCount val="1"/>
                <c:pt idx="0">
                  <c:v>1769</c:v>
                </c:pt>
              </c:strCache>
            </c:strRef>
          </c:tx>
          <c:spPr>
            <a:solidFill>
              <a:srgbClr val="DB843D"/>
            </a:solidFill>
          </c:spPr>
          <c:invertIfNegative val="0"/>
          <c:cat>
            <c:numRef>
              <c:f>Sheet1!$A$2</c:f>
              <c:numCache>
                <c:formatCode>General</c:formatCode>
                <c:ptCount val="1"/>
              </c:numCache>
            </c:numRef>
          </c:cat>
          <c:val>
            <c:numRef>
              <c:f>Sheet1!$M$2</c:f>
              <c:numCache>
                <c:formatCode>0.00%</c:formatCode>
                <c:ptCount val="1"/>
                <c:pt idx="0">
                  <c:v>0.00817093479075356</c:v>
                </c:pt>
              </c:numCache>
            </c:numRef>
          </c:val>
        </c:ser>
        <c:ser>
          <c:idx val="12"/>
          <c:order val="12"/>
          <c:tx>
            <c:strRef>
              <c:f>Sheet1!$N$1</c:f>
              <c:strCache>
                <c:ptCount val="1"/>
                <c:pt idx="0">
                  <c:v>373</c:v>
                </c:pt>
              </c:strCache>
            </c:strRef>
          </c:tx>
          <c:spPr>
            <a:solidFill>
              <a:srgbClr val="4F81BD"/>
            </a:solidFill>
          </c:spPr>
          <c:invertIfNegative val="0"/>
          <c:cat>
            <c:numRef>
              <c:f>Sheet1!$A$2</c:f>
              <c:numCache>
                <c:formatCode>General</c:formatCode>
                <c:ptCount val="1"/>
              </c:numCache>
            </c:numRef>
          </c:cat>
          <c:val>
            <c:numRef>
              <c:f>Sheet1!$N$2</c:f>
              <c:numCache>
                <c:formatCode>0.00%</c:formatCode>
                <c:ptCount val="1"/>
                <c:pt idx="0">
                  <c:v>0.00807371559620933</c:v>
                </c:pt>
              </c:numCache>
            </c:numRef>
          </c:val>
        </c:ser>
        <c:ser>
          <c:idx val="13"/>
          <c:order val="13"/>
          <c:tx>
            <c:strRef>
              <c:f>Sheet1!$O$1</c:f>
              <c:strCache>
                <c:ptCount val="1"/>
                <c:pt idx="0">
                  <c:v>1555</c:v>
                </c:pt>
              </c:strCache>
            </c:strRef>
          </c:tx>
          <c:spPr>
            <a:solidFill>
              <a:srgbClr val="C0504D"/>
            </a:solidFill>
          </c:spPr>
          <c:invertIfNegative val="0"/>
          <c:cat>
            <c:numRef>
              <c:f>Sheet1!$A$2</c:f>
              <c:numCache>
                <c:formatCode>General</c:formatCode>
                <c:ptCount val="1"/>
              </c:numCache>
            </c:numRef>
          </c:cat>
          <c:val>
            <c:numRef>
              <c:f>Sheet1!$O$2</c:f>
              <c:numCache>
                <c:formatCode>0.00%</c:formatCode>
                <c:ptCount val="1"/>
                <c:pt idx="0">
                  <c:v>0.00805915223354881</c:v>
                </c:pt>
              </c:numCache>
            </c:numRef>
          </c:val>
        </c:ser>
        <c:ser>
          <c:idx val="14"/>
          <c:order val="14"/>
          <c:tx>
            <c:strRef>
              <c:f>Sheet1!$P$1</c:f>
              <c:strCache>
                <c:ptCount val="1"/>
                <c:pt idx="0">
                  <c:v>634</c:v>
                </c:pt>
              </c:strCache>
            </c:strRef>
          </c:tx>
          <c:spPr>
            <a:solidFill>
              <a:srgbClr val="9BBB59"/>
            </a:solidFill>
          </c:spPr>
          <c:invertIfNegative val="0"/>
          <c:cat>
            <c:numRef>
              <c:f>Sheet1!$A$2</c:f>
              <c:numCache>
                <c:formatCode>General</c:formatCode>
                <c:ptCount val="1"/>
              </c:numCache>
            </c:numRef>
          </c:cat>
          <c:val>
            <c:numRef>
              <c:f>Sheet1!$P$2</c:f>
              <c:numCache>
                <c:formatCode>0.00%</c:formatCode>
                <c:ptCount val="1"/>
                <c:pt idx="0">
                  <c:v>0.0078847956717148</c:v>
                </c:pt>
              </c:numCache>
            </c:numRef>
          </c:val>
        </c:ser>
        <c:ser>
          <c:idx val="15"/>
          <c:order val="15"/>
          <c:tx>
            <c:strRef>
              <c:f>Sheet1!$Q$1</c:f>
              <c:strCache>
                <c:ptCount val="1"/>
                <c:pt idx="0">
                  <c:v>1222</c:v>
                </c:pt>
              </c:strCache>
            </c:strRef>
          </c:tx>
          <c:spPr>
            <a:solidFill>
              <a:srgbClr val="8064A2"/>
            </a:solidFill>
          </c:spPr>
          <c:invertIfNegative val="0"/>
          <c:cat>
            <c:numRef>
              <c:f>Sheet1!$A$2</c:f>
              <c:numCache>
                <c:formatCode>General</c:formatCode>
                <c:ptCount val="1"/>
              </c:numCache>
            </c:numRef>
          </c:cat>
          <c:val>
            <c:numRef>
              <c:f>Sheet1!$Q$2</c:f>
              <c:numCache>
                <c:formatCode>0.00%</c:formatCode>
                <c:ptCount val="1"/>
                <c:pt idx="0">
                  <c:v>0.00787739285335686</c:v>
                </c:pt>
              </c:numCache>
            </c:numRef>
          </c:val>
        </c:ser>
        <c:ser>
          <c:idx val="16"/>
          <c:order val="16"/>
          <c:tx>
            <c:strRef>
              <c:f>Sheet1!$R$1</c:f>
              <c:strCache>
                <c:ptCount val="1"/>
                <c:pt idx="0">
                  <c:v>1254</c:v>
                </c:pt>
              </c:strCache>
            </c:strRef>
          </c:tx>
          <c:spPr>
            <a:solidFill>
              <a:srgbClr val="4BACC6"/>
            </a:solidFill>
          </c:spPr>
          <c:invertIfNegative val="0"/>
          <c:cat>
            <c:numRef>
              <c:f>Sheet1!$A$2</c:f>
              <c:numCache>
                <c:formatCode>General</c:formatCode>
                <c:ptCount val="1"/>
              </c:numCache>
            </c:numRef>
          </c:cat>
          <c:val>
            <c:numRef>
              <c:f>Sheet1!$R$2</c:f>
              <c:numCache>
                <c:formatCode>0.00%</c:formatCode>
                <c:ptCount val="1"/>
                <c:pt idx="0">
                  <c:v>0.00778516719628675</c:v>
                </c:pt>
              </c:numCache>
            </c:numRef>
          </c:val>
        </c:ser>
        <c:ser>
          <c:idx val="17"/>
          <c:order val="17"/>
          <c:tx>
            <c:strRef>
              <c:f>Sheet1!$S$1</c:f>
              <c:strCache>
                <c:ptCount val="1"/>
                <c:pt idx="0">
                  <c:v>1225</c:v>
                </c:pt>
              </c:strCache>
            </c:strRef>
          </c:tx>
          <c:spPr>
            <a:solidFill>
              <a:srgbClr val="F79646"/>
            </a:solidFill>
          </c:spPr>
          <c:invertIfNegative val="0"/>
          <c:cat>
            <c:numRef>
              <c:f>Sheet1!$A$2</c:f>
              <c:numCache>
                <c:formatCode>General</c:formatCode>
                <c:ptCount val="1"/>
              </c:numCache>
            </c:numRef>
          </c:cat>
          <c:val>
            <c:numRef>
              <c:f>Sheet1!$S$2</c:f>
              <c:numCache>
                <c:formatCode>0.00%</c:formatCode>
                <c:ptCount val="1"/>
                <c:pt idx="0">
                  <c:v>0.00746998210994539</c:v>
                </c:pt>
              </c:numCache>
            </c:numRef>
          </c:val>
        </c:ser>
        <c:ser>
          <c:idx val="18"/>
          <c:order val="18"/>
          <c:tx>
            <c:strRef>
              <c:f>Sheet1!$T$1</c:f>
              <c:strCache>
                <c:ptCount val="1"/>
                <c:pt idx="0">
                  <c:v>1389</c:v>
                </c:pt>
              </c:strCache>
            </c:strRef>
          </c:tx>
          <c:spPr>
            <a:solidFill>
              <a:srgbClr val="93A9CF"/>
            </a:solidFill>
          </c:spPr>
          <c:invertIfNegative val="0"/>
          <c:cat>
            <c:numRef>
              <c:f>Sheet1!$A$2</c:f>
              <c:numCache>
                <c:formatCode>General</c:formatCode>
                <c:ptCount val="1"/>
              </c:numCache>
            </c:numRef>
          </c:cat>
          <c:val>
            <c:numRef>
              <c:f>Sheet1!$T$2</c:f>
              <c:numCache>
                <c:formatCode>0.00%</c:formatCode>
                <c:ptCount val="1"/>
                <c:pt idx="0">
                  <c:v>0.00735107938744722</c:v>
                </c:pt>
              </c:numCache>
            </c:numRef>
          </c:val>
        </c:ser>
        <c:ser>
          <c:idx val="19"/>
          <c:order val="19"/>
          <c:tx>
            <c:strRef>
              <c:f>Sheet1!$U$1</c:f>
              <c:strCache>
                <c:ptCount val="1"/>
                <c:pt idx="0">
                  <c:v>557</c:v>
                </c:pt>
              </c:strCache>
            </c:strRef>
          </c:tx>
          <c:spPr>
            <a:solidFill>
              <a:srgbClr val="D19392"/>
            </a:solidFill>
          </c:spPr>
          <c:invertIfNegative val="0"/>
          <c:cat>
            <c:numRef>
              <c:f>Sheet1!$A$2</c:f>
              <c:numCache>
                <c:formatCode>General</c:formatCode>
                <c:ptCount val="1"/>
              </c:numCache>
            </c:numRef>
          </c:cat>
          <c:val>
            <c:numRef>
              <c:f>Sheet1!$U$2</c:f>
              <c:numCache>
                <c:formatCode>0.00%</c:formatCode>
                <c:ptCount val="1"/>
                <c:pt idx="0">
                  <c:v>0.00653352558766669</c:v>
                </c:pt>
              </c:numCache>
            </c:numRef>
          </c:val>
        </c:ser>
        <c:ser>
          <c:idx val="20"/>
          <c:order val="20"/>
          <c:tx>
            <c:strRef>
              <c:f>Sheet1!$V$1</c:f>
              <c:strCache>
                <c:ptCount val="1"/>
                <c:pt idx="0">
                  <c:v>381</c:v>
                </c:pt>
              </c:strCache>
            </c:strRef>
          </c:tx>
          <c:spPr>
            <a:solidFill>
              <a:srgbClr val="B9CD96"/>
            </a:solidFill>
          </c:spPr>
          <c:invertIfNegative val="0"/>
          <c:cat>
            <c:numRef>
              <c:f>Sheet1!$A$2</c:f>
              <c:numCache>
                <c:formatCode>General</c:formatCode>
                <c:ptCount val="1"/>
              </c:numCache>
            </c:numRef>
          </c:cat>
          <c:val>
            <c:numRef>
              <c:f>Sheet1!$V$2</c:f>
              <c:numCache>
                <c:formatCode>0.00%</c:formatCode>
                <c:ptCount val="1"/>
                <c:pt idx="0">
                  <c:v>0.00638044876369437</c:v>
                </c:pt>
              </c:numCache>
            </c:numRef>
          </c:val>
        </c:ser>
        <c:ser>
          <c:idx val="21"/>
          <c:order val="21"/>
          <c:tx>
            <c:strRef>
              <c:f>Sheet1!$W$1</c:f>
              <c:strCache>
                <c:ptCount val="1"/>
                <c:pt idx="0">
                  <c:v>1701</c:v>
                </c:pt>
              </c:strCache>
            </c:strRef>
          </c:tx>
          <c:spPr>
            <a:solidFill>
              <a:srgbClr val="A99BBD"/>
            </a:solidFill>
          </c:spPr>
          <c:invertIfNegative val="0"/>
          <c:cat>
            <c:numRef>
              <c:f>Sheet1!$A$2</c:f>
              <c:numCache>
                <c:formatCode>General</c:formatCode>
                <c:ptCount val="1"/>
              </c:numCache>
            </c:numRef>
          </c:cat>
          <c:val>
            <c:numRef>
              <c:f>Sheet1!$W$2</c:f>
              <c:numCache>
                <c:formatCode>0.00%</c:formatCode>
                <c:ptCount val="1"/>
                <c:pt idx="0">
                  <c:v>0.00628979788798402</c:v>
                </c:pt>
              </c:numCache>
            </c:numRef>
          </c:val>
        </c:ser>
        <c:ser>
          <c:idx val="22"/>
          <c:order val="22"/>
          <c:tx>
            <c:strRef>
              <c:f>Sheet1!$X$1</c:f>
              <c:strCache>
                <c:ptCount val="1"/>
                <c:pt idx="0">
                  <c:v>1251</c:v>
                </c:pt>
              </c:strCache>
            </c:strRef>
          </c:tx>
          <c:spPr>
            <a:solidFill>
              <a:srgbClr val="91C3D5"/>
            </a:solidFill>
          </c:spPr>
          <c:invertIfNegative val="0"/>
          <c:cat>
            <c:numRef>
              <c:f>Sheet1!$A$2</c:f>
              <c:numCache>
                <c:formatCode>General</c:formatCode>
                <c:ptCount val="1"/>
              </c:numCache>
            </c:numRef>
          </c:cat>
          <c:val>
            <c:numRef>
              <c:f>Sheet1!$X$2</c:f>
              <c:numCache>
                <c:formatCode>0.00%</c:formatCode>
                <c:ptCount val="1"/>
                <c:pt idx="0">
                  <c:v>0.00628491202786776</c:v>
                </c:pt>
              </c:numCache>
            </c:numRef>
          </c:val>
        </c:ser>
        <c:ser>
          <c:idx val="23"/>
          <c:order val="23"/>
          <c:tx>
            <c:strRef>
              <c:f>Sheet1!$Y$1</c:f>
              <c:strCache>
                <c:ptCount val="1"/>
                <c:pt idx="0">
                  <c:v>1226</c:v>
                </c:pt>
              </c:strCache>
            </c:strRef>
          </c:tx>
          <c:spPr>
            <a:solidFill>
              <a:srgbClr val="F9B590"/>
            </a:solidFill>
          </c:spPr>
          <c:invertIfNegative val="0"/>
          <c:cat>
            <c:numRef>
              <c:f>Sheet1!$A$2</c:f>
              <c:numCache>
                <c:formatCode>General</c:formatCode>
                <c:ptCount val="1"/>
              </c:numCache>
            </c:numRef>
          </c:cat>
          <c:val>
            <c:numRef>
              <c:f>Sheet1!$Y$2</c:f>
              <c:numCache>
                <c:formatCode>0.00%</c:formatCode>
                <c:ptCount val="1"/>
                <c:pt idx="0">
                  <c:v>0.00585756751356883</c:v>
                </c:pt>
              </c:numCache>
            </c:numRef>
          </c:val>
        </c:ser>
        <c:ser>
          <c:idx val="24"/>
          <c:order val="24"/>
          <c:tx>
            <c:strRef>
              <c:f>Sheet1!$Z$1</c:f>
              <c:strCache>
                <c:ptCount val="1"/>
                <c:pt idx="0">
                  <c:v>1472</c:v>
                </c:pt>
              </c:strCache>
            </c:strRef>
          </c:tx>
          <c:spPr>
            <a:solidFill>
              <a:srgbClr val="BCC8DF"/>
            </a:solidFill>
          </c:spPr>
          <c:invertIfNegative val="0"/>
          <c:cat>
            <c:numRef>
              <c:f>Sheet1!$A$2</c:f>
              <c:numCache>
                <c:formatCode>General</c:formatCode>
                <c:ptCount val="1"/>
              </c:numCache>
            </c:numRef>
          </c:cat>
          <c:val>
            <c:numRef>
              <c:f>Sheet1!$Z$2</c:f>
              <c:numCache>
                <c:formatCode>0.00%</c:formatCode>
                <c:ptCount val="1"/>
                <c:pt idx="0">
                  <c:v>0.00555963772383635</c:v>
                </c:pt>
              </c:numCache>
            </c:numRef>
          </c:val>
        </c:ser>
        <c:ser>
          <c:idx val="25"/>
          <c:order val="25"/>
          <c:tx>
            <c:strRef>
              <c:f>Sheet1!$AA$1</c:f>
              <c:strCache>
                <c:ptCount val="1"/>
                <c:pt idx="0">
                  <c:v>1704</c:v>
                </c:pt>
              </c:strCache>
            </c:strRef>
          </c:tx>
          <c:invertIfNegative val="0"/>
          <c:cat>
            <c:numRef>
              <c:f>Sheet1!$A$2</c:f>
              <c:numCache>
                <c:formatCode>General</c:formatCode>
                <c:ptCount val="1"/>
              </c:numCache>
            </c:numRef>
          </c:cat>
          <c:val>
            <c:numRef>
              <c:f>Sheet1!$AA$2</c:f>
              <c:numCache>
                <c:formatCode>0.00%</c:formatCode>
                <c:ptCount val="1"/>
                <c:pt idx="0">
                  <c:v>0.00517346633927725</c:v>
                </c:pt>
              </c:numCache>
            </c:numRef>
          </c:val>
        </c:ser>
        <c:ser>
          <c:idx val="26"/>
          <c:order val="26"/>
          <c:tx>
            <c:strRef>
              <c:f>Sheet1!$AB$1</c:f>
              <c:strCache>
                <c:ptCount val="1"/>
                <c:pt idx="0">
                  <c:v>915</c:v>
                </c:pt>
              </c:strCache>
            </c:strRef>
          </c:tx>
          <c:invertIfNegative val="0"/>
          <c:cat>
            <c:numRef>
              <c:f>Sheet1!$A$2</c:f>
              <c:numCache>
                <c:formatCode>General</c:formatCode>
                <c:ptCount val="1"/>
              </c:numCache>
            </c:numRef>
          </c:cat>
          <c:val>
            <c:numRef>
              <c:f>Sheet1!$AB$2</c:f>
              <c:numCache>
                <c:formatCode>0.00%</c:formatCode>
                <c:ptCount val="1"/>
                <c:pt idx="0">
                  <c:v>0.00516964379307065</c:v>
                </c:pt>
              </c:numCache>
            </c:numRef>
          </c:val>
        </c:ser>
        <c:ser>
          <c:idx val="27"/>
          <c:order val="27"/>
          <c:tx>
            <c:strRef>
              <c:f>Sheet1!$AC$1</c:f>
              <c:strCache>
                <c:ptCount val="1"/>
                <c:pt idx="0">
                  <c:v>355</c:v>
                </c:pt>
              </c:strCache>
            </c:strRef>
          </c:tx>
          <c:invertIfNegative val="0"/>
          <c:cat>
            <c:numRef>
              <c:f>Sheet1!$A$2</c:f>
              <c:numCache>
                <c:formatCode>General</c:formatCode>
                <c:ptCount val="1"/>
              </c:numCache>
            </c:numRef>
          </c:cat>
          <c:val>
            <c:numRef>
              <c:f>Sheet1!$AC$2</c:f>
              <c:numCache>
                <c:formatCode>0.00%</c:formatCode>
                <c:ptCount val="1"/>
                <c:pt idx="0">
                  <c:v>0.00511462066316654</c:v>
                </c:pt>
              </c:numCache>
            </c:numRef>
          </c:val>
        </c:ser>
        <c:ser>
          <c:idx val="28"/>
          <c:order val="28"/>
          <c:tx>
            <c:strRef>
              <c:f>Sheet1!$AD$1</c:f>
              <c:strCache>
                <c:ptCount val="1"/>
                <c:pt idx="0">
                  <c:v>1223</c:v>
                </c:pt>
              </c:strCache>
            </c:strRef>
          </c:tx>
          <c:invertIfNegative val="0"/>
          <c:cat>
            <c:numRef>
              <c:f>Sheet1!$A$2</c:f>
              <c:numCache>
                <c:formatCode>General</c:formatCode>
                <c:ptCount val="1"/>
              </c:numCache>
            </c:numRef>
          </c:cat>
          <c:val>
            <c:numRef>
              <c:f>Sheet1!$AD$2</c:f>
              <c:numCache>
                <c:formatCode>0.00%</c:formatCode>
                <c:ptCount val="1"/>
                <c:pt idx="0">
                  <c:v>0.00490374801732338</c:v>
                </c:pt>
              </c:numCache>
            </c:numRef>
          </c:val>
        </c:ser>
        <c:ser>
          <c:idx val="29"/>
          <c:order val="29"/>
          <c:tx>
            <c:strRef>
              <c:f>Sheet1!$AE$1</c:f>
              <c:strCache>
                <c:ptCount val="1"/>
                <c:pt idx="0">
                  <c:v>1089</c:v>
                </c:pt>
              </c:strCache>
            </c:strRef>
          </c:tx>
          <c:invertIfNegative val="0"/>
          <c:cat>
            <c:numRef>
              <c:f>Sheet1!$A$2</c:f>
              <c:numCache>
                <c:formatCode>General</c:formatCode>
                <c:ptCount val="1"/>
              </c:numCache>
            </c:numRef>
          </c:cat>
          <c:val>
            <c:numRef>
              <c:f>Sheet1!$AE$2</c:f>
              <c:numCache>
                <c:formatCode>0.00%</c:formatCode>
                <c:ptCount val="1"/>
                <c:pt idx="0">
                  <c:v>0.0048493036532182</c:v>
                </c:pt>
              </c:numCache>
            </c:numRef>
          </c:val>
        </c:ser>
        <c:ser>
          <c:idx val="30"/>
          <c:order val="30"/>
          <c:tx>
            <c:strRef>
              <c:f>Sheet1!$AF$1</c:f>
              <c:strCache>
                <c:ptCount val="1"/>
                <c:pt idx="0">
                  <c:v>1108</c:v>
                </c:pt>
              </c:strCache>
            </c:strRef>
          </c:tx>
          <c:invertIfNegative val="0"/>
          <c:cat>
            <c:numRef>
              <c:f>Sheet1!$A$2</c:f>
              <c:numCache>
                <c:formatCode>General</c:formatCode>
                <c:ptCount val="1"/>
              </c:numCache>
            </c:numRef>
          </c:cat>
          <c:val>
            <c:numRef>
              <c:f>Sheet1!$AF$2</c:f>
              <c:numCache>
                <c:formatCode>0.00%</c:formatCode>
                <c:ptCount val="1"/>
                <c:pt idx="0">
                  <c:v>0.00478724111603921</c:v>
                </c:pt>
              </c:numCache>
            </c:numRef>
          </c:val>
        </c:ser>
        <c:ser>
          <c:idx val="31"/>
          <c:order val="31"/>
          <c:tx>
            <c:strRef>
              <c:f>Sheet1!$AG$1</c:f>
              <c:strCache>
                <c:ptCount val="1"/>
                <c:pt idx="0">
                  <c:v>535</c:v>
                </c:pt>
              </c:strCache>
            </c:strRef>
          </c:tx>
          <c:invertIfNegative val="0"/>
          <c:cat>
            <c:numRef>
              <c:f>Sheet1!$A$2</c:f>
              <c:numCache>
                <c:formatCode>General</c:formatCode>
                <c:ptCount val="1"/>
              </c:numCache>
            </c:numRef>
          </c:cat>
          <c:val>
            <c:numRef>
              <c:f>Sheet1!$AG$2</c:f>
              <c:numCache>
                <c:formatCode>0.00%</c:formatCode>
                <c:ptCount val="1"/>
                <c:pt idx="0">
                  <c:v>0.00471206886053184</c:v>
                </c:pt>
              </c:numCache>
            </c:numRef>
          </c:val>
        </c:ser>
        <c:ser>
          <c:idx val="32"/>
          <c:order val="32"/>
          <c:tx>
            <c:strRef>
              <c:f>Sheet1!$AH$1</c:f>
              <c:strCache>
                <c:ptCount val="1"/>
                <c:pt idx="0">
                  <c:v>983</c:v>
                </c:pt>
              </c:strCache>
            </c:strRef>
          </c:tx>
          <c:invertIfNegative val="0"/>
          <c:cat>
            <c:numRef>
              <c:f>Sheet1!$A$2</c:f>
              <c:numCache>
                <c:formatCode>General</c:formatCode>
                <c:ptCount val="1"/>
              </c:numCache>
            </c:numRef>
          </c:cat>
          <c:val>
            <c:numRef>
              <c:f>Sheet1!$AH$2</c:f>
              <c:numCache>
                <c:formatCode>0.00%</c:formatCode>
                <c:ptCount val="1"/>
                <c:pt idx="0">
                  <c:v>0.00466296798531412</c:v>
                </c:pt>
              </c:numCache>
            </c:numRef>
          </c:val>
        </c:ser>
        <c:ser>
          <c:idx val="33"/>
          <c:order val="33"/>
          <c:tx>
            <c:strRef>
              <c:f>Sheet1!$AI$1</c:f>
              <c:strCache>
                <c:ptCount val="1"/>
                <c:pt idx="0">
                  <c:v>1553</c:v>
                </c:pt>
              </c:strCache>
            </c:strRef>
          </c:tx>
          <c:invertIfNegative val="0"/>
          <c:cat>
            <c:numRef>
              <c:f>Sheet1!$A$2</c:f>
              <c:numCache>
                <c:formatCode>General</c:formatCode>
                <c:ptCount val="1"/>
              </c:numCache>
            </c:numRef>
          </c:cat>
          <c:val>
            <c:numRef>
              <c:f>Sheet1!$AI$2</c:f>
              <c:numCache>
                <c:formatCode>0.00%</c:formatCode>
                <c:ptCount val="1"/>
                <c:pt idx="0">
                  <c:v>0.00464820272760747</c:v>
                </c:pt>
              </c:numCache>
            </c:numRef>
          </c:val>
        </c:ser>
        <c:ser>
          <c:idx val="34"/>
          <c:order val="34"/>
          <c:tx>
            <c:strRef>
              <c:f>Sheet1!$AJ$1</c:f>
              <c:strCache>
                <c:ptCount val="1"/>
                <c:pt idx="0">
                  <c:v>513</c:v>
                </c:pt>
              </c:strCache>
            </c:strRef>
          </c:tx>
          <c:invertIfNegative val="0"/>
          <c:cat>
            <c:numRef>
              <c:f>Sheet1!$A$2</c:f>
              <c:numCache>
                <c:formatCode>General</c:formatCode>
                <c:ptCount val="1"/>
              </c:numCache>
            </c:numRef>
          </c:cat>
          <c:val>
            <c:numRef>
              <c:f>Sheet1!$AJ$2</c:f>
              <c:numCache>
                <c:formatCode>0.00%</c:formatCode>
                <c:ptCount val="1"/>
                <c:pt idx="0">
                  <c:v>0.00463781186256687</c:v>
                </c:pt>
              </c:numCache>
            </c:numRef>
          </c:val>
        </c:ser>
        <c:ser>
          <c:idx val="35"/>
          <c:order val="35"/>
          <c:tx>
            <c:strRef>
              <c:f>Sheet1!$AK$1</c:f>
              <c:strCache>
                <c:ptCount val="1"/>
                <c:pt idx="0">
                  <c:v>1773</c:v>
                </c:pt>
              </c:strCache>
            </c:strRef>
          </c:tx>
          <c:invertIfNegative val="0"/>
          <c:cat>
            <c:numRef>
              <c:f>Sheet1!$A$2</c:f>
              <c:numCache>
                <c:formatCode>General</c:formatCode>
                <c:ptCount val="1"/>
              </c:numCache>
            </c:numRef>
          </c:cat>
          <c:val>
            <c:numRef>
              <c:f>Sheet1!$AK$2</c:f>
              <c:numCache>
                <c:formatCode>0.00%</c:formatCode>
                <c:ptCount val="1"/>
                <c:pt idx="0">
                  <c:v>0.00444349461050597</c:v>
                </c:pt>
              </c:numCache>
            </c:numRef>
          </c:val>
        </c:ser>
        <c:dLbls>
          <c:showLegendKey val="0"/>
          <c:showVal val="0"/>
          <c:showCatName val="0"/>
          <c:showSerName val="0"/>
          <c:showPercent val="0"/>
          <c:showBubbleSize val="0"/>
        </c:dLbls>
        <c:gapWidth val="80"/>
        <c:overlap val="100"/>
        <c:axId val="-2102094760"/>
        <c:axId val="-2102337704"/>
      </c:barChart>
      <c:catAx>
        <c:axId val="-2102094760"/>
        <c:scaling>
          <c:orientation val="minMax"/>
        </c:scaling>
        <c:delete val="0"/>
        <c:axPos val="l"/>
        <c:numFmt formatCode="General" sourceLinked="1"/>
        <c:majorTickMark val="none"/>
        <c:minorTickMark val="none"/>
        <c:tickLblPos val="nextTo"/>
        <c:crossAx val="-2102337704"/>
        <c:crosses val="autoZero"/>
        <c:auto val="1"/>
        <c:lblAlgn val="ctr"/>
        <c:lblOffset val="100"/>
        <c:noMultiLvlLbl val="0"/>
      </c:catAx>
      <c:valAx>
        <c:axId val="-2102337704"/>
        <c:scaling>
          <c:orientation val="minMax"/>
        </c:scaling>
        <c:delete val="1"/>
        <c:axPos val="b"/>
        <c:numFmt formatCode="0%" sourceLinked="1"/>
        <c:majorTickMark val="out"/>
        <c:minorTickMark val="none"/>
        <c:tickLblPos val="none"/>
        <c:crossAx val="-2102094760"/>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18602851882321"/>
          <c:y val="0.0832846715328467"/>
          <c:w val="0.854033964038078"/>
          <c:h val="0.872171389160297"/>
        </c:manualLayout>
      </c:layout>
      <c:lineChart>
        <c:grouping val="standard"/>
        <c:varyColors val="0"/>
        <c:ser>
          <c:idx val="0"/>
          <c:order val="0"/>
          <c:tx>
            <c:strRef>
              <c:f>Sheet1!$B$1</c:f>
              <c:strCache>
                <c:ptCount val="1"/>
                <c:pt idx="0">
                  <c:v>Series 1</c:v>
                </c:pt>
              </c:strCache>
            </c:strRef>
          </c:tx>
          <c:spPr>
            <a:ln>
              <a:solidFill>
                <a:schemeClr val="accent1">
                  <a:lumMod val="75000"/>
                </a:schemeClr>
              </a:solidFill>
            </a:ln>
          </c:spPr>
          <c:marker>
            <c:symbol val="none"/>
          </c:marker>
          <c:trendline>
            <c:spPr>
              <a:ln>
                <a:solidFill>
                  <a:sysClr val="window" lastClr="FFFFFF">
                    <a:lumMod val="50000"/>
                  </a:sysClr>
                </a:solidFill>
                <a:prstDash val="dash"/>
              </a:ln>
            </c:spPr>
            <c:trendlineType val="linear"/>
            <c:dispRSqr val="0"/>
            <c:dispEq val="0"/>
          </c:trendline>
          <c:cat>
            <c:numRef>
              <c:f>Sheet1!$A$2:$A$17</c:f>
              <c:numCache>
                <c:formatCode>General</c:formatCode>
                <c:ptCount val="16"/>
                <c:pt idx="0">
                  <c:v>200802.0</c:v>
                </c:pt>
                <c:pt idx="1">
                  <c:v>200803.0</c:v>
                </c:pt>
                <c:pt idx="2">
                  <c:v>200804.0</c:v>
                </c:pt>
                <c:pt idx="3">
                  <c:v>200901.0</c:v>
                </c:pt>
                <c:pt idx="4">
                  <c:v>200902.0</c:v>
                </c:pt>
                <c:pt idx="5">
                  <c:v>200903.0</c:v>
                </c:pt>
                <c:pt idx="6">
                  <c:v>200904.0</c:v>
                </c:pt>
                <c:pt idx="7">
                  <c:v>201001.0</c:v>
                </c:pt>
                <c:pt idx="8">
                  <c:v>201002.0</c:v>
                </c:pt>
                <c:pt idx="9">
                  <c:v>201003.0</c:v>
                </c:pt>
                <c:pt idx="10">
                  <c:v>201004.0</c:v>
                </c:pt>
                <c:pt idx="11">
                  <c:v>201101.0</c:v>
                </c:pt>
                <c:pt idx="12">
                  <c:v>201102.0</c:v>
                </c:pt>
                <c:pt idx="13">
                  <c:v>201103.0</c:v>
                </c:pt>
                <c:pt idx="14">
                  <c:v>201104.0</c:v>
                </c:pt>
                <c:pt idx="15">
                  <c:v>201201.0</c:v>
                </c:pt>
              </c:numCache>
            </c:numRef>
          </c:cat>
          <c:val>
            <c:numRef>
              <c:f>Sheet1!$B$2:$B$17</c:f>
              <c:numCache>
                <c:formatCode>0.00%</c:formatCode>
                <c:ptCount val="16"/>
                <c:pt idx="0">
                  <c:v>0.147624931310046</c:v>
                </c:pt>
                <c:pt idx="1">
                  <c:v>0.143394869514236</c:v>
                </c:pt>
                <c:pt idx="2">
                  <c:v>0.145365333804435</c:v>
                </c:pt>
                <c:pt idx="3">
                  <c:v>0.146838602969652</c:v>
                </c:pt>
                <c:pt idx="4">
                  <c:v>0.144546336630331</c:v>
                </c:pt>
                <c:pt idx="5">
                  <c:v>0.153029885341329</c:v>
                </c:pt>
                <c:pt idx="6">
                  <c:v>0.150640205458275</c:v>
                </c:pt>
                <c:pt idx="7">
                  <c:v>0.150500604021336</c:v>
                </c:pt>
                <c:pt idx="8">
                  <c:v>0.152471025322088</c:v>
                </c:pt>
                <c:pt idx="9">
                  <c:v>0.147594722785873</c:v>
                </c:pt>
                <c:pt idx="10">
                  <c:v>0.142213326435454</c:v>
                </c:pt>
                <c:pt idx="11">
                  <c:v>0.150592505925974</c:v>
                </c:pt>
                <c:pt idx="12">
                  <c:v>0.152768173579803</c:v>
                </c:pt>
                <c:pt idx="13">
                  <c:v>0.149465986933032</c:v>
                </c:pt>
                <c:pt idx="14">
                  <c:v>0.146810556450068</c:v>
                </c:pt>
                <c:pt idx="15">
                  <c:v>0.154462437409616</c:v>
                </c:pt>
              </c:numCache>
            </c:numRef>
          </c:val>
          <c:smooth val="0"/>
        </c:ser>
        <c:dLbls>
          <c:showLegendKey val="0"/>
          <c:showVal val="0"/>
          <c:showCatName val="0"/>
          <c:showSerName val="0"/>
          <c:showPercent val="0"/>
          <c:showBubbleSize val="0"/>
        </c:dLbls>
        <c:marker val="1"/>
        <c:smooth val="0"/>
        <c:axId val="-1995050648"/>
        <c:axId val="1927310408"/>
      </c:lineChart>
      <c:catAx>
        <c:axId val="-1995050648"/>
        <c:scaling>
          <c:orientation val="minMax"/>
        </c:scaling>
        <c:delete val="0"/>
        <c:axPos val="b"/>
        <c:numFmt formatCode="General" sourceLinked="1"/>
        <c:majorTickMark val="none"/>
        <c:minorTickMark val="none"/>
        <c:tickLblPos val="none"/>
        <c:txPr>
          <a:bodyPr/>
          <a:lstStyle/>
          <a:p>
            <a:pPr>
              <a:defRPr sz="800"/>
            </a:pPr>
            <a:endParaRPr lang="zh-CN"/>
          </a:p>
        </c:txPr>
        <c:crossAx val="1927310408"/>
        <c:crosses val="autoZero"/>
        <c:auto val="1"/>
        <c:lblAlgn val="ctr"/>
        <c:lblOffset val="100"/>
        <c:noMultiLvlLbl val="0"/>
      </c:catAx>
      <c:valAx>
        <c:axId val="1927310408"/>
        <c:scaling>
          <c:orientation val="minMax"/>
          <c:min val="0.14"/>
        </c:scaling>
        <c:delete val="0"/>
        <c:axPos val="l"/>
        <c:numFmt formatCode="0%" sourceLinked="0"/>
        <c:majorTickMark val="none"/>
        <c:minorTickMark val="none"/>
        <c:tickLblPos val="nextTo"/>
        <c:txPr>
          <a:bodyPr/>
          <a:lstStyle/>
          <a:p>
            <a:pPr>
              <a:defRPr sz="1000"/>
            </a:pPr>
            <a:endParaRPr lang="zh-CN"/>
          </a:p>
        </c:txPr>
        <c:crossAx val="-1995050648"/>
        <c:crosses val="autoZero"/>
        <c:crossBetween val="between"/>
      </c:valAx>
    </c:plotArea>
    <c:plotVisOnly val="1"/>
    <c:dispBlanksAs val="gap"/>
    <c:showDLblsOverMax val="0"/>
  </c:chart>
  <c:txPr>
    <a:bodyPr/>
    <a:lstStyle/>
    <a:p>
      <a:pPr>
        <a:defRPr sz="1050"/>
      </a:pPr>
      <a:endParaRPr lang="zh-CN"/>
    </a:p>
  </c:txPr>
  <c:externalData r:id="rId2">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35672757378566"/>
          <c:y val="0.0727594158895024"/>
          <c:w val="0.839352266760631"/>
          <c:h val="0.675439228656826"/>
        </c:manualLayout>
      </c:layout>
      <c:lineChart>
        <c:grouping val="standard"/>
        <c:varyColors val="0"/>
        <c:ser>
          <c:idx val="0"/>
          <c:order val="0"/>
          <c:tx>
            <c:strRef>
              <c:f>Sheet1!$B$1</c:f>
              <c:strCache>
                <c:ptCount val="1"/>
                <c:pt idx="0">
                  <c:v>AWGC</c:v>
                </c:pt>
              </c:strCache>
            </c:strRef>
          </c:tx>
          <c:spPr>
            <a:ln>
              <a:solidFill>
                <a:schemeClr val="accent2">
                  <a:lumMod val="50000"/>
                </a:schemeClr>
              </a:solidFill>
            </a:ln>
          </c:spPr>
          <c:marker>
            <c:symbol val="none"/>
          </c:marker>
          <c:dPt>
            <c:idx val="3"/>
            <c:marker>
              <c:symbol val="plus"/>
              <c:size val="12"/>
              <c:spPr>
                <a:ln w="28575">
                  <a:solidFill>
                    <a:schemeClr val="accent2">
                      <a:lumMod val="50000"/>
                    </a:schemeClr>
                  </a:solidFill>
                </a:ln>
              </c:spPr>
            </c:marker>
            <c:bubble3D val="0"/>
          </c:dPt>
          <c:cat>
            <c:numRef>
              <c:f>Sheet1!$A$2:$A$8</c:f>
              <c:numCache>
                <c:formatCode>0.0%</c:formatCode>
                <c:ptCount val="7"/>
                <c:pt idx="0">
                  <c:v>-0.075</c:v>
                </c:pt>
                <c:pt idx="1">
                  <c:v>-0.05</c:v>
                </c:pt>
                <c:pt idx="2">
                  <c:v>-0.025</c:v>
                </c:pt>
                <c:pt idx="3">
                  <c:v>0.0</c:v>
                </c:pt>
                <c:pt idx="4">
                  <c:v>0.025</c:v>
                </c:pt>
                <c:pt idx="5">
                  <c:v>0.05</c:v>
                </c:pt>
                <c:pt idx="6">
                  <c:v>0.075</c:v>
                </c:pt>
              </c:numCache>
            </c:numRef>
          </c:cat>
          <c:val>
            <c:numRef>
              <c:f>Sheet1!$B$2:$B$8</c:f>
              <c:numCache>
                <c:formatCode>#,##0</c:formatCode>
                <c:ptCount val="7"/>
                <c:pt idx="0">
                  <c:v>2889.125</c:v>
                </c:pt>
                <c:pt idx="1">
                  <c:v>2892.75</c:v>
                </c:pt>
                <c:pt idx="2">
                  <c:v>2896.37500000002</c:v>
                </c:pt>
                <c:pt idx="3">
                  <c:v>2900.0</c:v>
                </c:pt>
                <c:pt idx="4">
                  <c:v>2903.625</c:v>
                </c:pt>
                <c:pt idx="5">
                  <c:v>2907.25</c:v>
                </c:pt>
                <c:pt idx="6">
                  <c:v>2910.875</c:v>
                </c:pt>
              </c:numCache>
            </c:numRef>
          </c:val>
          <c:smooth val="0"/>
        </c:ser>
        <c:dLbls>
          <c:showLegendKey val="0"/>
          <c:showVal val="0"/>
          <c:showCatName val="0"/>
          <c:showSerName val="0"/>
          <c:showPercent val="0"/>
          <c:showBubbleSize val="0"/>
        </c:dLbls>
        <c:upDownBars>
          <c:gapWidth val="150"/>
          <c:upBars/>
          <c:downBars/>
        </c:upDownBars>
        <c:marker val="1"/>
        <c:smooth val="0"/>
        <c:axId val="-2120993624"/>
        <c:axId val="-2121003160"/>
      </c:lineChart>
      <c:catAx>
        <c:axId val="-2120993624"/>
        <c:scaling>
          <c:orientation val="minMax"/>
        </c:scaling>
        <c:delete val="0"/>
        <c:axPos val="b"/>
        <c:title>
          <c:tx>
            <c:rich>
              <a:bodyPr/>
              <a:lstStyle/>
              <a:p>
                <a:pPr>
                  <a:defRPr/>
                </a:pPr>
                <a:r>
                  <a:rPr lang="en-US" dirty="0"/>
                  <a:t>% </a:t>
                </a:r>
                <a:r>
                  <a:rPr lang="zh-CN" altLang="en-US" dirty="0" smtClean="0"/>
                  <a:t>未提示知名度的改变</a:t>
                </a:r>
                <a:endParaRPr lang="en-US" dirty="0"/>
              </a:p>
            </c:rich>
          </c:tx>
          <c:layout>
            <c:manualLayout>
              <c:xMode val="edge"/>
              <c:yMode val="edge"/>
              <c:x val="0.671970586379192"/>
              <c:y val="0.376081893947179"/>
            </c:manualLayout>
          </c:layout>
          <c:overlay val="0"/>
        </c:title>
        <c:numFmt formatCode="0.0%" sourceLinked="1"/>
        <c:majorTickMark val="none"/>
        <c:minorTickMark val="none"/>
        <c:tickLblPos val="nextTo"/>
        <c:spPr>
          <a:ln>
            <a:solidFill>
              <a:schemeClr val="tx1">
                <a:lumMod val="65000"/>
                <a:lumOff val="35000"/>
              </a:schemeClr>
            </a:solidFill>
          </a:ln>
        </c:spPr>
        <c:crossAx val="-2121003160"/>
        <c:crosses val="autoZero"/>
        <c:auto val="1"/>
        <c:lblAlgn val="ctr"/>
        <c:lblOffset val="100"/>
        <c:noMultiLvlLbl val="0"/>
      </c:catAx>
      <c:valAx>
        <c:axId val="-2121003160"/>
        <c:scaling>
          <c:orientation val="minMax"/>
        </c:scaling>
        <c:delete val="0"/>
        <c:axPos val="l"/>
        <c:title>
          <c:tx>
            <c:rich>
              <a:bodyPr rot="-5400000" vert="horz"/>
              <a:lstStyle/>
              <a:p>
                <a:pPr>
                  <a:defRPr/>
                </a:pPr>
                <a:r>
                  <a:rPr lang="zh-CN" altLang="en-US" dirty="0" smtClean="0"/>
                  <a:t>客流量估算</a:t>
                </a:r>
                <a:endParaRPr lang="en-US" dirty="0"/>
              </a:p>
            </c:rich>
          </c:tx>
          <c:layout>
            <c:manualLayout>
              <c:xMode val="edge"/>
              <c:yMode val="edge"/>
              <c:x val="0.0231964053855847"/>
              <c:y val="0.175823743381226"/>
            </c:manualLayout>
          </c:layout>
          <c:overlay val="0"/>
        </c:title>
        <c:numFmt formatCode="#,##0" sourceLinked="1"/>
        <c:majorTickMark val="none"/>
        <c:minorTickMark val="none"/>
        <c:tickLblPos val="nextTo"/>
        <c:spPr>
          <a:ln>
            <a:solidFill>
              <a:sysClr val="windowText" lastClr="000000">
                <a:lumMod val="65000"/>
                <a:lumOff val="35000"/>
              </a:sysClr>
            </a:solidFill>
          </a:ln>
        </c:spPr>
        <c:txPr>
          <a:bodyPr/>
          <a:lstStyle/>
          <a:p>
            <a:pPr>
              <a:defRPr sz="900">
                <a:solidFill>
                  <a:srgbClr val="595959"/>
                </a:solidFill>
              </a:defRPr>
            </a:pPr>
            <a:endParaRPr lang="zh-CN"/>
          </a:p>
        </c:txPr>
        <c:crossAx val="-2120993624"/>
        <c:crosses val="autoZero"/>
        <c:crossBetween val="between"/>
        <c:majorUnit val="10.0"/>
      </c:valAx>
    </c:plotArea>
    <c:plotVisOnly val="1"/>
    <c:dispBlanksAs val="gap"/>
    <c:showDLblsOverMax val="0"/>
  </c:chart>
  <c:txPr>
    <a:bodyPr/>
    <a:lstStyle/>
    <a:p>
      <a:pPr>
        <a:defRPr sz="1000">
          <a:solidFill>
            <a:schemeClr val="tx1">
              <a:lumMod val="65000"/>
              <a:lumOff val="35000"/>
            </a:schemeClr>
          </a:solidFill>
        </a:defRPr>
      </a:pPr>
      <a:endParaRPr lang="zh-CN"/>
    </a:p>
  </c:txPr>
  <c:externalData r:id="rId2">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296954136334546"/>
          <c:y val="0.0344670598715898"/>
          <c:w val="0.839225537010402"/>
          <c:h val="0.685652950631365"/>
        </c:manualLayout>
      </c:layout>
      <c:lineChart>
        <c:grouping val="standard"/>
        <c:varyColors val="0"/>
        <c:ser>
          <c:idx val="0"/>
          <c:order val="0"/>
          <c:tx>
            <c:strRef>
              <c:f>Sheet1!$B$1</c:f>
              <c:strCache>
                <c:ptCount val="1"/>
                <c:pt idx="0">
                  <c:v>类型A</c:v>
                </c:pt>
              </c:strCache>
            </c:strRef>
          </c:tx>
          <c:spPr>
            <a:ln>
              <a:solidFill>
                <a:srgbClr val="FF0000"/>
              </a:solidFill>
            </a:ln>
          </c:spPr>
          <c:marker>
            <c:symbol val="none"/>
          </c:marker>
          <c:cat>
            <c:numRef>
              <c:f>Sheet1!$A$2:$A$32</c:f>
              <c:numCache>
                <c:formatCode>mm/dd/yy;@</c:formatCode>
                <c:ptCount val="31"/>
                <c:pt idx="0">
                  <c:v>40963.0</c:v>
                </c:pt>
                <c:pt idx="1">
                  <c:v>40970.0</c:v>
                </c:pt>
                <c:pt idx="2">
                  <c:v>40977.0</c:v>
                </c:pt>
                <c:pt idx="3">
                  <c:v>40984.0</c:v>
                </c:pt>
                <c:pt idx="4">
                  <c:v>40991.0</c:v>
                </c:pt>
                <c:pt idx="5">
                  <c:v>40998.0</c:v>
                </c:pt>
                <c:pt idx="6">
                  <c:v>41005.0</c:v>
                </c:pt>
                <c:pt idx="7">
                  <c:v>41012.0</c:v>
                </c:pt>
                <c:pt idx="8">
                  <c:v>41019.0</c:v>
                </c:pt>
                <c:pt idx="9">
                  <c:v>41026.0</c:v>
                </c:pt>
                <c:pt idx="10">
                  <c:v>41033.0</c:v>
                </c:pt>
                <c:pt idx="11">
                  <c:v>41040.0</c:v>
                </c:pt>
                <c:pt idx="12">
                  <c:v>41047.0</c:v>
                </c:pt>
                <c:pt idx="13">
                  <c:v>41054.0</c:v>
                </c:pt>
                <c:pt idx="14">
                  <c:v>41061.0</c:v>
                </c:pt>
                <c:pt idx="15">
                  <c:v>41068.0</c:v>
                </c:pt>
                <c:pt idx="16">
                  <c:v>41075.0</c:v>
                </c:pt>
                <c:pt idx="17">
                  <c:v>41082.0</c:v>
                </c:pt>
                <c:pt idx="18">
                  <c:v>41089.0</c:v>
                </c:pt>
                <c:pt idx="19">
                  <c:v>41096.0</c:v>
                </c:pt>
                <c:pt idx="20">
                  <c:v>41103.0</c:v>
                </c:pt>
                <c:pt idx="21">
                  <c:v>41110.0</c:v>
                </c:pt>
                <c:pt idx="22">
                  <c:v>41117.0</c:v>
                </c:pt>
                <c:pt idx="23">
                  <c:v>41124.0</c:v>
                </c:pt>
                <c:pt idx="24">
                  <c:v>41131.0</c:v>
                </c:pt>
                <c:pt idx="25">
                  <c:v>41138.0</c:v>
                </c:pt>
                <c:pt idx="26">
                  <c:v>41145.0</c:v>
                </c:pt>
                <c:pt idx="27">
                  <c:v>41152.0</c:v>
                </c:pt>
                <c:pt idx="28">
                  <c:v>41159.0</c:v>
                </c:pt>
                <c:pt idx="29">
                  <c:v>41166.0</c:v>
                </c:pt>
                <c:pt idx="30">
                  <c:v>41173.0</c:v>
                </c:pt>
              </c:numCache>
            </c:numRef>
          </c:cat>
          <c:val>
            <c:numRef>
              <c:f>Sheet1!$B$2:$B$32</c:f>
              <c:numCache>
                <c:formatCode>General</c:formatCode>
                <c:ptCount val="31"/>
                <c:pt idx="3">
                  <c:v>0.00076392802732916</c:v>
                </c:pt>
                <c:pt idx="4">
                  <c:v>0.417536180568379</c:v>
                </c:pt>
                <c:pt idx="5">
                  <c:v>0.924428423224574</c:v>
                </c:pt>
                <c:pt idx="6">
                  <c:v>0.99999984775643</c:v>
                </c:pt>
                <c:pt idx="7">
                  <c:v>0.99987918843994</c:v>
                </c:pt>
                <c:pt idx="8">
                  <c:v>0.999181982056917</c:v>
                </c:pt>
                <c:pt idx="9">
                  <c:v>0.997395374802617</c:v>
                </c:pt>
                <c:pt idx="10">
                  <c:v>0.994010770684599</c:v>
                </c:pt>
                <c:pt idx="11">
                  <c:v>0.988528433504549</c:v>
                </c:pt>
                <c:pt idx="12">
                  <c:v>0.980463803782808</c:v>
                </c:pt>
                <c:pt idx="13">
                  <c:v>0.969355472607757</c:v>
                </c:pt>
                <c:pt idx="14">
                  <c:v>0.954774719476436</c:v>
                </c:pt>
                <c:pt idx="15">
                  <c:v>0.936336477804584</c:v>
                </c:pt>
                <c:pt idx="16">
                  <c:v>0.913711539923558</c:v>
                </c:pt>
                <c:pt idx="17">
                  <c:v>0.88663975304847</c:v>
                </c:pt>
                <c:pt idx="18">
                  <c:v>0.854943888896277</c:v>
                </c:pt>
                <c:pt idx="19">
                  <c:v>0.818543792354494</c:v>
                </c:pt>
                <c:pt idx="20">
                  <c:v>0.777470328850671</c:v>
                </c:pt>
                <c:pt idx="21">
                  <c:v>0.731878555849834</c:v>
                </c:pt>
                <c:pt idx="22">
                  <c:v>0.682059441211615</c:v>
                </c:pt>
                <c:pt idx="23">
                  <c:v>0.628449339970934</c:v>
                </c:pt>
                <c:pt idx="24">
                  <c:v>0.571636321465729</c:v>
                </c:pt>
                <c:pt idx="25">
                  <c:v>0.512362310622437</c:v>
                </c:pt>
                <c:pt idx="26">
                  <c:v>0.45151987062465</c:v>
                </c:pt>
                <c:pt idx="27">
                  <c:v>0.390142309132654</c:v>
                </c:pt>
                <c:pt idx="28">
                  <c:v>0.329385636691383</c:v>
                </c:pt>
                <c:pt idx="29">
                  <c:v>0.270500743961663</c:v>
                </c:pt>
                <c:pt idx="30">
                  <c:v>0.214793993934538</c:v>
                </c:pt>
              </c:numCache>
            </c:numRef>
          </c:val>
          <c:smooth val="0"/>
        </c:ser>
        <c:ser>
          <c:idx val="1"/>
          <c:order val="1"/>
          <c:tx>
            <c:strRef>
              <c:f>Sheet1!$C$1</c:f>
              <c:strCache>
                <c:ptCount val="1"/>
                <c:pt idx="0">
                  <c:v>类型B</c:v>
                </c:pt>
              </c:strCache>
            </c:strRef>
          </c:tx>
          <c:spPr>
            <a:ln>
              <a:solidFill>
                <a:srgbClr val="F78241"/>
              </a:solidFill>
            </a:ln>
          </c:spPr>
          <c:marker>
            <c:symbol val="none"/>
          </c:marker>
          <c:cat>
            <c:numRef>
              <c:f>Sheet1!$A$2:$A$32</c:f>
              <c:numCache>
                <c:formatCode>mm/dd/yy;@</c:formatCode>
                <c:ptCount val="31"/>
                <c:pt idx="0">
                  <c:v>40963.0</c:v>
                </c:pt>
                <c:pt idx="1">
                  <c:v>40970.0</c:v>
                </c:pt>
                <c:pt idx="2">
                  <c:v>40977.0</c:v>
                </c:pt>
                <c:pt idx="3">
                  <c:v>40984.0</c:v>
                </c:pt>
                <c:pt idx="4">
                  <c:v>40991.0</c:v>
                </c:pt>
                <c:pt idx="5">
                  <c:v>40998.0</c:v>
                </c:pt>
                <c:pt idx="6">
                  <c:v>41005.0</c:v>
                </c:pt>
                <c:pt idx="7">
                  <c:v>41012.0</c:v>
                </c:pt>
                <c:pt idx="8">
                  <c:v>41019.0</c:v>
                </c:pt>
                <c:pt idx="9">
                  <c:v>41026.0</c:v>
                </c:pt>
                <c:pt idx="10">
                  <c:v>41033.0</c:v>
                </c:pt>
                <c:pt idx="11">
                  <c:v>41040.0</c:v>
                </c:pt>
                <c:pt idx="12">
                  <c:v>41047.0</c:v>
                </c:pt>
                <c:pt idx="13">
                  <c:v>41054.0</c:v>
                </c:pt>
                <c:pt idx="14">
                  <c:v>41061.0</c:v>
                </c:pt>
                <c:pt idx="15">
                  <c:v>41068.0</c:v>
                </c:pt>
                <c:pt idx="16">
                  <c:v>41075.0</c:v>
                </c:pt>
                <c:pt idx="17">
                  <c:v>41082.0</c:v>
                </c:pt>
                <c:pt idx="18">
                  <c:v>41089.0</c:v>
                </c:pt>
                <c:pt idx="19">
                  <c:v>41096.0</c:v>
                </c:pt>
                <c:pt idx="20">
                  <c:v>41103.0</c:v>
                </c:pt>
                <c:pt idx="21">
                  <c:v>41110.0</c:v>
                </c:pt>
                <c:pt idx="22">
                  <c:v>41117.0</c:v>
                </c:pt>
                <c:pt idx="23">
                  <c:v>41124.0</c:v>
                </c:pt>
                <c:pt idx="24">
                  <c:v>41131.0</c:v>
                </c:pt>
                <c:pt idx="25">
                  <c:v>41138.0</c:v>
                </c:pt>
                <c:pt idx="26">
                  <c:v>41145.0</c:v>
                </c:pt>
                <c:pt idx="27">
                  <c:v>41152.0</c:v>
                </c:pt>
                <c:pt idx="28">
                  <c:v>41159.0</c:v>
                </c:pt>
                <c:pt idx="29">
                  <c:v>41166.0</c:v>
                </c:pt>
                <c:pt idx="30">
                  <c:v>41173.0</c:v>
                </c:pt>
              </c:numCache>
            </c:numRef>
          </c:cat>
          <c:val>
            <c:numRef>
              <c:f>Sheet1!$C$2:$C$32</c:f>
              <c:numCache>
                <c:formatCode>General</c:formatCode>
                <c:ptCount val="31"/>
                <c:pt idx="3">
                  <c:v>0.0206154534621597</c:v>
                </c:pt>
                <c:pt idx="4">
                  <c:v>0.209713300477958</c:v>
                </c:pt>
                <c:pt idx="5">
                  <c:v>0.51729138658169</c:v>
                </c:pt>
                <c:pt idx="6">
                  <c:v>0.788546908476784</c:v>
                </c:pt>
                <c:pt idx="7">
                  <c:v>0.944870307288559</c:v>
                </c:pt>
                <c:pt idx="8">
                  <c:v>0.996302307846421</c:v>
                </c:pt>
                <c:pt idx="9">
                  <c:v>0.99999611645311</c:v>
                </c:pt>
                <c:pt idx="10">
                  <c:v>0.999731912167872</c:v>
                </c:pt>
                <c:pt idx="11">
                  <c:v>0.99854837761827</c:v>
                </c:pt>
                <c:pt idx="12">
                  <c:v>0.995753774890432</c:v>
                </c:pt>
                <c:pt idx="13">
                  <c:v>0.990665585927386</c:v>
                </c:pt>
                <c:pt idx="14">
                  <c:v>0.982619546710501</c:v>
                </c:pt>
                <c:pt idx="15">
                  <c:v>0.970981762860157</c:v>
                </c:pt>
                <c:pt idx="16">
                  <c:v>0.955163747475165</c:v>
                </c:pt>
                <c:pt idx="17">
                  <c:v>0.934640131461728</c:v>
                </c:pt>
                <c:pt idx="18">
                  <c:v>0.908968685080621</c:v>
                </c:pt>
                <c:pt idx="19">
                  <c:v>0.877812156965351</c:v>
                </c:pt>
                <c:pt idx="20">
                  <c:v>0.840961283434673</c:v>
                </c:pt>
                <c:pt idx="21">
                  <c:v>0.798358146539776</c:v>
                </c:pt>
                <c:pt idx="22">
                  <c:v>0.750118863949797</c:v>
                </c:pt>
                <c:pt idx="23">
                  <c:v>0.696554377489073</c:v>
                </c:pt>
                <c:pt idx="24">
                  <c:v>0.638187869895668</c:v>
                </c:pt>
                <c:pt idx="25">
                  <c:v>0.575767081173237</c:v>
                </c:pt>
                <c:pt idx="26">
                  <c:v>0.510269516757216</c:v>
                </c:pt>
                <c:pt idx="27">
                  <c:v>0.442898239611624</c:v>
                </c:pt>
                <c:pt idx="28">
                  <c:v>0.37506561731449</c:v>
                </c:pt>
                <c:pt idx="29">
                  <c:v>0.308362053177989</c:v>
                </c:pt>
                <c:pt idx="30">
                  <c:v>0.244506367483877</c:v>
                </c:pt>
              </c:numCache>
            </c:numRef>
          </c:val>
          <c:smooth val="0"/>
        </c:ser>
        <c:ser>
          <c:idx val="2"/>
          <c:order val="2"/>
          <c:tx>
            <c:strRef>
              <c:f>Sheet1!$D$1</c:f>
              <c:strCache>
                <c:ptCount val="1"/>
                <c:pt idx="0">
                  <c:v>类型C</c:v>
                </c:pt>
              </c:strCache>
            </c:strRef>
          </c:tx>
          <c:spPr>
            <a:ln>
              <a:solidFill>
                <a:srgbClr val="00CC00"/>
              </a:solidFill>
            </a:ln>
          </c:spPr>
          <c:marker>
            <c:symbol val="none"/>
          </c:marker>
          <c:cat>
            <c:numRef>
              <c:f>Sheet1!$A$2:$A$32</c:f>
              <c:numCache>
                <c:formatCode>mm/dd/yy;@</c:formatCode>
                <c:ptCount val="31"/>
                <c:pt idx="0">
                  <c:v>40963.0</c:v>
                </c:pt>
                <c:pt idx="1">
                  <c:v>40970.0</c:v>
                </c:pt>
                <c:pt idx="2">
                  <c:v>40977.0</c:v>
                </c:pt>
                <c:pt idx="3">
                  <c:v>40984.0</c:v>
                </c:pt>
                <c:pt idx="4">
                  <c:v>40991.0</c:v>
                </c:pt>
                <c:pt idx="5">
                  <c:v>40998.0</c:v>
                </c:pt>
                <c:pt idx="6">
                  <c:v>41005.0</c:v>
                </c:pt>
                <c:pt idx="7">
                  <c:v>41012.0</c:v>
                </c:pt>
                <c:pt idx="8">
                  <c:v>41019.0</c:v>
                </c:pt>
                <c:pt idx="9">
                  <c:v>41026.0</c:v>
                </c:pt>
                <c:pt idx="10">
                  <c:v>41033.0</c:v>
                </c:pt>
                <c:pt idx="11">
                  <c:v>41040.0</c:v>
                </c:pt>
                <c:pt idx="12">
                  <c:v>41047.0</c:v>
                </c:pt>
                <c:pt idx="13">
                  <c:v>41054.0</c:v>
                </c:pt>
                <c:pt idx="14">
                  <c:v>41061.0</c:v>
                </c:pt>
                <c:pt idx="15">
                  <c:v>41068.0</c:v>
                </c:pt>
                <c:pt idx="16">
                  <c:v>41075.0</c:v>
                </c:pt>
                <c:pt idx="17">
                  <c:v>41082.0</c:v>
                </c:pt>
                <c:pt idx="18">
                  <c:v>41089.0</c:v>
                </c:pt>
                <c:pt idx="19">
                  <c:v>41096.0</c:v>
                </c:pt>
                <c:pt idx="20">
                  <c:v>41103.0</c:v>
                </c:pt>
                <c:pt idx="21">
                  <c:v>41110.0</c:v>
                </c:pt>
                <c:pt idx="22">
                  <c:v>41117.0</c:v>
                </c:pt>
                <c:pt idx="23">
                  <c:v>41124.0</c:v>
                </c:pt>
                <c:pt idx="24">
                  <c:v>41131.0</c:v>
                </c:pt>
                <c:pt idx="25">
                  <c:v>41138.0</c:v>
                </c:pt>
                <c:pt idx="26">
                  <c:v>41145.0</c:v>
                </c:pt>
                <c:pt idx="27">
                  <c:v>41152.0</c:v>
                </c:pt>
                <c:pt idx="28">
                  <c:v>41159.0</c:v>
                </c:pt>
                <c:pt idx="29">
                  <c:v>41166.0</c:v>
                </c:pt>
                <c:pt idx="30">
                  <c:v>41173.0</c:v>
                </c:pt>
              </c:numCache>
            </c:numRef>
          </c:cat>
          <c:val>
            <c:numRef>
              <c:f>Sheet1!$D$2:$D$32</c:f>
              <c:numCache>
                <c:formatCode>General</c:formatCode>
                <c:ptCount val="31"/>
                <c:pt idx="0">
                  <c:v>0.190326138275306</c:v>
                </c:pt>
                <c:pt idx="1">
                  <c:v>0.262961371187969</c:v>
                </c:pt>
                <c:pt idx="2">
                  <c:v>0.341557751627871</c:v>
                </c:pt>
                <c:pt idx="3">
                  <c:v>0.423030860436731</c:v>
                </c:pt>
                <c:pt idx="4">
                  <c:v>0.504494856113308</c:v>
                </c:pt>
                <c:pt idx="5">
                  <c:v>0.583411114190813</c:v>
                </c:pt>
                <c:pt idx="6">
                  <c:v>0.657677034317286</c:v>
                </c:pt>
                <c:pt idx="7">
                  <c:v>0.725667664142052</c:v>
                </c:pt>
                <c:pt idx="8">
                  <c:v>0.786241156153161</c:v>
                </c:pt>
                <c:pt idx="9">
                  <c:v>0.838717553781194</c:v>
                </c:pt>
                <c:pt idx="10">
                  <c:v>0.88283899638393</c:v>
                </c:pt>
                <c:pt idx="11">
                  <c:v>0.91871813915409</c:v>
                </c:pt>
                <c:pt idx="12">
                  <c:v>0.946780403548847</c:v>
                </c:pt>
                <c:pt idx="13">
                  <c:v>0.967704606524762</c:v>
                </c:pt>
                <c:pt idx="14">
                  <c:v>0.982365562675582</c:v>
                </c:pt>
                <c:pt idx="15">
                  <c:v>0.991781412312637</c:v>
                </c:pt>
                <c:pt idx="16">
                  <c:v>0.997067700598597</c:v>
                </c:pt>
                <c:pt idx="17">
                  <c:v>0.999399618044976</c:v>
                </c:pt>
                <c:pt idx="18">
                  <c:v>0.999983311012094</c:v>
                </c:pt>
                <c:pt idx="19">
                  <c:v>0.999815441623635</c:v>
                </c:pt>
                <c:pt idx="20">
                  <c:v>0.996088978990377</c:v>
                </c:pt>
                <c:pt idx="21">
                  <c:v>0.98286341238584</c:v>
                </c:pt>
                <c:pt idx="22">
                  <c:v>0.954442963607133</c:v>
                </c:pt>
                <c:pt idx="23">
                  <c:v>0.90597604237852</c:v>
                </c:pt>
                <c:pt idx="24">
                  <c:v>0.834154933423962</c:v>
                </c:pt>
                <c:pt idx="25">
                  <c:v>0.738044821249123</c:v>
                </c:pt>
                <c:pt idx="26">
                  <c:v>0.619919857440603</c:v>
                </c:pt>
                <c:pt idx="27">
                  <c:v>0.485918716475935</c:v>
                </c:pt>
                <c:pt idx="28">
                  <c:v>0.346252533245462</c:v>
                </c:pt>
                <c:pt idx="29">
                  <c:v>0.214604268716636</c:v>
                </c:pt>
                <c:pt idx="30">
                  <c:v>0.106250409422567</c:v>
                </c:pt>
              </c:numCache>
            </c:numRef>
          </c:val>
          <c:smooth val="0"/>
        </c:ser>
        <c:ser>
          <c:idx val="3"/>
          <c:order val="3"/>
          <c:tx>
            <c:strRef>
              <c:f>Sheet1!$E$1</c:f>
              <c:strCache>
                <c:ptCount val="1"/>
                <c:pt idx="0">
                  <c:v>类型D</c:v>
                </c:pt>
              </c:strCache>
            </c:strRef>
          </c:tx>
          <c:spPr>
            <a:ln>
              <a:solidFill>
                <a:srgbClr val="0000CC"/>
              </a:solidFill>
            </a:ln>
          </c:spPr>
          <c:marker>
            <c:symbol val="none"/>
          </c:marker>
          <c:cat>
            <c:numRef>
              <c:f>Sheet1!$A$2:$A$32</c:f>
              <c:numCache>
                <c:formatCode>mm/dd/yy;@</c:formatCode>
                <c:ptCount val="31"/>
                <c:pt idx="0">
                  <c:v>40963.0</c:v>
                </c:pt>
                <c:pt idx="1">
                  <c:v>40970.0</c:v>
                </c:pt>
                <c:pt idx="2">
                  <c:v>40977.0</c:v>
                </c:pt>
                <c:pt idx="3">
                  <c:v>40984.0</c:v>
                </c:pt>
                <c:pt idx="4">
                  <c:v>40991.0</c:v>
                </c:pt>
                <c:pt idx="5">
                  <c:v>40998.0</c:v>
                </c:pt>
                <c:pt idx="6">
                  <c:v>41005.0</c:v>
                </c:pt>
                <c:pt idx="7">
                  <c:v>41012.0</c:v>
                </c:pt>
                <c:pt idx="8">
                  <c:v>41019.0</c:v>
                </c:pt>
                <c:pt idx="9">
                  <c:v>41026.0</c:v>
                </c:pt>
                <c:pt idx="10">
                  <c:v>41033.0</c:v>
                </c:pt>
                <c:pt idx="11">
                  <c:v>41040.0</c:v>
                </c:pt>
                <c:pt idx="12">
                  <c:v>41047.0</c:v>
                </c:pt>
                <c:pt idx="13">
                  <c:v>41054.0</c:v>
                </c:pt>
                <c:pt idx="14">
                  <c:v>41061.0</c:v>
                </c:pt>
                <c:pt idx="15">
                  <c:v>41068.0</c:v>
                </c:pt>
                <c:pt idx="16">
                  <c:v>41075.0</c:v>
                </c:pt>
                <c:pt idx="17">
                  <c:v>41082.0</c:v>
                </c:pt>
                <c:pt idx="18">
                  <c:v>41089.0</c:v>
                </c:pt>
                <c:pt idx="19">
                  <c:v>41096.0</c:v>
                </c:pt>
                <c:pt idx="20">
                  <c:v>41103.0</c:v>
                </c:pt>
                <c:pt idx="21">
                  <c:v>41110.0</c:v>
                </c:pt>
                <c:pt idx="22">
                  <c:v>41117.0</c:v>
                </c:pt>
                <c:pt idx="23">
                  <c:v>41124.0</c:v>
                </c:pt>
                <c:pt idx="24">
                  <c:v>41131.0</c:v>
                </c:pt>
                <c:pt idx="25">
                  <c:v>41138.0</c:v>
                </c:pt>
                <c:pt idx="26">
                  <c:v>41145.0</c:v>
                </c:pt>
                <c:pt idx="27">
                  <c:v>41152.0</c:v>
                </c:pt>
                <c:pt idx="28">
                  <c:v>41159.0</c:v>
                </c:pt>
                <c:pt idx="29">
                  <c:v>41166.0</c:v>
                </c:pt>
                <c:pt idx="30">
                  <c:v>41173.0</c:v>
                </c:pt>
              </c:numCache>
            </c:numRef>
          </c:cat>
          <c:val>
            <c:numRef>
              <c:f>Sheet1!$E$2:$E$32</c:f>
              <c:numCache>
                <c:formatCode>General</c:formatCode>
                <c:ptCount val="31"/>
                <c:pt idx="0">
                  <c:v>0.999999998686094</c:v>
                </c:pt>
                <c:pt idx="1">
                  <c:v>0.999999999139793</c:v>
                </c:pt>
                <c:pt idx="2">
                  <c:v>0.999999999474796</c:v>
                </c:pt>
                <c:pt idx="3">
                  <c:v>0.999999999709102</c:v>
                </c:pt>
                <c:pt idx="4">
                  <c:v>0.999999999860712</c:v>
                </c:pt>
                <c:pt idx="5">
                  <c:v>0.999999999947627</c:v>
                </c:pt>
                <c:pt idx="6">
                  <c:v>0.999999999987846</c:v>
                </c:pt>
                <c:pt idx="7">
                  <c:v>0.999999999999371</c:v>
                </c:pt>
                <c:pt idx="8">
                  <c:v>0.999990143831089</c:v>
                </c:pt>
                <c:pt idx="9">
                  <c:v>0.999590426594187</c:v>
                </c:pt>
                <c:pt idx="10">
                  <c:v>0.997948479029659</c:v>
                </c:pt>
                <c:pt idx="11">
                  <c:v>0.994187031464895</c:v>
                </c:pt>
                <c:pt idx="12">
                  <c:v>0.987444731945635</c:v>
                </c:pt>
                <c:pt idx="13">
                  <c:v>0.97689113623812</c:v>
                </c:pt>
                <c:pt idx="14">
                  <c:v>0.961746593516407</c:v>
                </c:pt>
                <c:pt idx="15">
                  <c:v>0.941306686718193</c:v>
                </c:pt>
                <c:pt idx="16">
                  <c:v>0.914970696835694</c:v>
                </c:pt>
                <c:pt idx="17">
                  <c:v>0.882273327631371</c:v>
                </c:pt>
                <c:pt idx="18">
                  <c:v>0.842918651431513</c:v>
                </c:pt>
                <c:pt idx="19">
                  <c:v>0.796814917753825</c:v>
                </c:pt>
                <c:pt idx="20">
                  <c:v>0.744108504568344</c:v>
                </c:pt>
                <c:pt idx="21">
                  <c:v>0.685214886974108</c:v>
                </c:pt>
                <c:pt idx="22">
                  <c:v>0.620844049997108</c:v>
                </c:pt>
                <c:pt idx="23">
                  <c:v>0.55201728107813</c:v>
                </c:pt>
                <c:pt idx="24">
                  <c:v>0.480071743622096</c:v>
                </c:pt>
                <c:pt idx="25">
                  <c:v>0.406648655723592</c:v>
                </c:pt>
                <c:pt idx="26">
                  <c:v>0.333660277866201</c:v>
                </c:pt>
                <c:pt idx="27">
                  <c:v>0.26323025001626</c:v>
                </c:pt>
                <c:pt idx="28">
                  <c:v>0.197601112094582</c:v>
                </c:pt>
                <c:pt idx="29">
                  <c:v>0.139002092312594</c:v>
                </c:pt>
                <c:pt idx="30">
                  <c:v>0.0894694553022394</c:v>
                </c:pt>
              </c:numCache>
            </c:numRef>
          </c:val>
          <c:smooth val="0"/>
        </c:ser>
        <c:ser>
          <c:idx val="4"/>
          <c:order val="4"/>
          <c:tx>
            <c:strRef>
              <c:f>Sheet1!$F$1</c:f>
              <c:strCache>
                <c:ptCount val="1"/>
                <c:pt idx="0">
                  <c:v>类型E</c:v>
                </c:pt>
              </c:strCache>
            </c:strRef>
          </c:tx>
          <c:spPr>
            <a:ln>
              <a:solidFill>
                <a:srgbClr val="CC00CC"/>
              </a:solidFill>
            </a:ln>
          </c:spPr>
          <c:marker>
            <c:symbol val="none"/>
          </c:marker>
          <c:cat>
            <c:numRef>
              <c:f>Sheet1!$A$2:$A$32</c:f>
              <c:numCache>
                <c:formatCode>mm/dd/yy;@</c:formatCode>
                <c:ptCount val="31"/>
                <c:pt idx="0">
                  <c:v>40963.0</c:v>
                </c:pt>
                <c:pt idx="1">
                  <c:v>40970.0</c:v>
                </c:pt>
                <c:pt idx="2">
                  <c:v>40977.0</c:v>
                </c:pt>
                <c:pt idx="3">
                  <c:v>40984.0</c:v>
                </c:pt>
                <c:pt idx="4">
                  <c:v>40991.0</c:v>
                </c:pt>
                <c:pt idx="5">
                  <c:v>40998.0</c:v>
                </c:pt>
                <c:pt idx="6">
                  <c:v>41005.0</c:v>
                </c:pt>
                <c:pt idx="7">
                  <c:v>41012.0</c:v>
                </c:pt>
                <c:pt idx="8">
                  <c:v>41019.0</c:v>
                </c:pt>
                <c:pt idx="9">
                  <c:v>41026.0</c:v>
                </c:pt>
                <c:pt idx="10">
                  <c:v>41033.0</c:v>
                </c:pt>
                <c:pt idx="11">
                  <c:v>41040.0</c:v>
                </c:pt>
                <c:pt idx="12">
                  <c:v>41047.0</c:v>
                </c:pt>
                <c:pt idx="13">
                  <c:v>41054.0</c:v>
                </c:pt>
                <c:pt idx="14">
                  <c:v>41061.0</c:v>
                </c:pt>
                <c:pt idx="15">
                  <c:v>41068.0</c:v>
                </c:pt>
                <c:pt idx="16">
                  <c:v>41075.0</c:v>
                </c:pt>
                <c:pt idx="17">
                  <c:v>41082.0</c:v>
                </c:pt>
                <c:pt idx="18">
                  <c:v>41089.0</c:v>
                </c:pt>
                <c:pt idx="19">
                  <c:v>41096.0</c:v>
                </c:pt>
                <c:pt idx="20">
                  <c:v>41103.0</c:v>
                </c:pt>
                <c:pt idx="21">
                  <c:v>41110.0</c:v>
                </c:pt>
                <c:pt idx="22">
                  <c:v>41117.0</c:v>
                </c:pt>
                <c:pt idx="23">
                  <c:v>41124.0</c:v>
                </c:pt>
                <c:pt idx="24">
                  <c:v>41131.0</c:v>
                </c:pt>
                <c:pt idx="25">
                  <c:v>41138.0</c:v>
                </c:pt>
                <c:pt idx="26">
                  <c:v>41145.0</c:v>
                </c:pt>
                <c:pt idx="27">
                  <c:v>41152.0</c:v>
                </c:pt>
                <c:pt idx="28">
                  <c:v>41159.0</c:v>
                </c:pt>
                <c:pt idx="29">
                  <c:v>41166.0</c:v>
                </c:pt>
                <c:pt idx="30">
                  <c:v>41173.0</c:v>
                </c:pt>
              </c:numCache>
            </c:numRef>
          </c:cat>
          <c:val>
            <c:numRef>
              <c:f>Sheet1!$F$2:$F$32</c:f>
              <c:numCache>
                <c:formatCode>General</c:formatCode>
                <c:ptCount val="31"/>
                <c:pt idx="0">
                  <c:v>0.112459370123546</c:v>
                </c:pt>
                <c:pt idx="1">
                  <c:v>0.160279784198804</c:v>
                </c:pt>
                <c:pt idx="2">
                  <c:v>0.214706330577244</c:v>
                </c:pt>
                <c:pt idx="3">
                  <c:v>0.274238008516538</c:v>
                </c:pt>
                <c:pt idx="4">
                  <c:v>0.337287452355252</c:v>
                </c:pt>
                <c:pt idx="5">
                  <c:v>0.40227509640547</c:v>
                </c:pt>
                <c:pt idx="6">
                  <c:v>0.467700387470369</c:v>
                </c:pt>
                <c:pt idx="7">
                  <c:v>0.532193421852481</c:v>
                </c:pt>
                <c:pt idx="8">
                  <c:v>0.594550071898644</c:v>
                </c:pt>
                <c:pt idx="9">
                  <c:v>0.653753370431018</c:v>
                </c:pt>
                <c:pt idx="10">
                  <c:v>0.708983639840126</c:v>
                </c:pt>
                <c:pt idx="11">
                  <c:v>0.759619586165644</c:v>
                </c:pt>
                <c:pt idx="12">
                  <c:v>0.805232327163545</c:v>
                </c:pt>
                <c:pt idx="13">
                  <c:v>0.845574087154371</c:v>
                </c:pt>
                <c:pt idx="14">
                  <c:v>0.880563070366612</c:v>
                </c:pt>
                <c:pt idx="15">
                  <c:v>0.91026581853171</c:v>
                </c:pt>
                <c:pt idx="16">
                  <c:v>0.934878167652734</c:v>
                </c:pt>
                <c:pt idx="17">
                  <c:v>0.954705743157692</c:v>
                </c:pt>
                <c:pt idx="18">
                  <c:v>0.970144772060328</c:v>
                </c:pt>
                <c:pt idx="19">
                  <c:v>0.981663845286489</c:v>
                </c:pt>
                <c:pt idx="20">
                  <c:v>0.989787132982424</c:v>
                </c:pt>
                <c:pt idx="21">
                  <c:v>0.995079440402938</c:v>
                </c:pt>
                <c:pt idx="22">
                  <c:v>0.998133391881965</c:v>
                </c:pt>
                <c:pt idx="23">
                  <c:v>0.999558945416034</c:v>
                </c:pt>
                <c:pt idx="24">
                  <c:v>0.9999753705421</c:v>
                </c:pt>
                <c:pt idx="25">
                  <c:v>0.999626129009061</c:v>
                </c:pt>
                <c:pt idx="26">
                  <c:v>0.982331900386398</c:v>
                </c:pt>
                <c:pt idx="27">
                  <c:v>0.911675204185596</c:v>
                </c:pt>
                <c:pt idx="28">
                  <c:v>0.76130128675455</c:v>
                </c:pt>
                <c:pt idx="29">
                  <c:v>0.533319142633733</c:v>
                </c:pt>
                <c:pt idx="30">
                  <c:v>0.274264880472388</c:v>
                </c:pt>
              </c:numCache>
            </c:numRef>
          </c:val>
          <c:smooth val="0"/>
        </c:ser>
        <c:dLbls>
          <c:showLegendKey val="0"/>
          <c:showVal val="0"/>
          <c:showCatName val="0"/>
          <c:showSerName val="0"/>
          <c:showPercent val="0"/>
          <c:showBubbleSize val="0"/>
        </c:dLbls>
        <c:marker val="1"/>
        <c:smooth val="0"/>
        <c:axId val="-1984179320"/>
        <c:axId val="-2010384456"/>
      </c:lineChart>
      <c:dateAx>
        <c:axId val="-1984179320"/>
        <c:scaling>
          <c:orientation val="minMax"/>
          <c:max val="41182.0"/>
          <c:min val="40940.0"/>
        </c:scaling>
        <c:delete val="0"/>
        <c:axPos val="b"/>
        <c:numFmt formatCode="[$-409]mmm\-yy;@" sourceLinked="0"/>
        <c:majorTickMark val="none"/>
        <c:minorTickMark val="none"/>
        <c:tickLblPos val="nextTo"/>
        <c:txPr>
          <a:bodyPr/>
          <a:lstStyle/>
          <a:p>
            <a:pPr>
              <a:defRPr>
                <a:solidFill>
                  <a:schemeClr val="tx1">
                    <a:lumMod val="65000"/>
                    <a:lumOff val="35000"/>
                  </a:schemeClr>
                </a:solidFill>
              </a:defRPr>
            </a:pPr>
            <a:endParaRPr lang="zh-CN"/>
          </a:p>
        </c:txPr>
        <c:crossAx val="-2010384456"/>
        <c:crosses val="autoZero"/>
        <c:auto val="0"/>
        <c:lblOffset val="100"/>
        <c:baseTimeUnit val="days"/>
        <c:majorUnit val="1.0"/>
        <c:majorTimeUnit val="months"/>
        <c:minorUnit val="1.0"/>
        <c:minorTimeUnit val="months"/>
      </c:dateAx>
      <c:valAx>
        <c:axId val="-2010384456"/>
        <c:scaling>
          <c:orientation val="minMax"/>
        </c:scaling>
        <c:delete val="1"/>
        <c:axPos val="l"/>
        <c:numFmt formatCode="General" sourceLinked="1"/>
        <c:majorTickMark val="out"/>
        <c:minorTickMark val="none"/>
        <c:tickLblPos val="none"/>
        <c:crossAx val="-1984179320"/>
        <c:crosses val="autoZero"/>
        <c:crossBetween val="between"/>
      </c:valAx>
    </c:plotArea>
    <c:legend>
      <c:legendPos val="r"/>
      <c:layout>
        <c:manualLayout>
          <c:xMode val="edge"/>
          <c:yMode val="edge"/>
          <c:x val="0.874161317755643"/>
          <c:y val="0.110459463548709"/>
          <c:w val="0.101383635722689"/>
          <c:h val="0.779081072902581"/>
        </c:manualLayout>
      </c:layout>
      <c:overlay val="0"/>
      <c:txPr>
        <a:bodyPr/>
        <a:lstStyle/>
        <a:p>
          <a:pPr>
            <a:defRPr>
              <a:solidFill>
                <a:schemeClr val="tx1">
                  <a:lumMod val="65000"/>
                  <a:lumOff val="35000"/>
                </a:schemeClr>
              </a:solidFill>
            </a:defRPr>
          </a:pPr>
          <a:endParaRPr lang="zh-CN"/>
        </a:p>
      </c:txPr>
    </c:legend>
    <c:plotVisOnly val="1"/>
    <c:dispBlanksAs val="gap"/>
    <c:showDLblsOverMax val="0"/>
  </c:chart>
  <c:txPr>
    <a:bodyPr/>
    <a:lstStyle/>
    <a:p>
      <a:pPr>
        <a:defRPr sz="1000"/>
      </a:pPr>
      <a:endParaRPr lang="zh-CN"/>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a:noFill/>
            </a:ln>
          </c:spPr>
          <c:marker>
            <c:symbol val="none"/>
          </c:marker>
          <c:cat>
            <c:numRef>
              <c:f>Sheet1!$A$2:$A$6</c:f>
              <c:numCache>
                <c:formatCode>General</c:formatCode>
                <c:ptCount val="5"/>
                <c:pt idx="0">
                  <c:v>1.0</c:v>
                </c:pt>
                <c:pt idx="1">
                  <c:v>2.0</c:v>
                </c:pt>
                <c:pt idx="2">
                  <c:v>3.0</c:v>
                </c:pt>
                <c:pt idx="3">
                  <c:v>4.0</c:v>
                </c:pt>
                <c:pt idx="4">
                  <c:v>5.0</c:v>
                </c:pt>
              </c:numCache>
            </c:numRef>
          </c:cat>
          <c:val>
            <c:numRef>
              <c:f>Sheet1!$B$2:$B$6</c:f>
              <c:numCache>
                <c:formatCode>General</c:formatCode>
                <c:ptCount val="5"/>
                <c:pt idx="0">
                  <c:v>0.00423420935478045</c:v>
                </c:pt>
                <c:pt idx="1">
                  <c:v>0.00660511047918368</c:v>
                </c:pt>
                <c:pt idx="2">
                  <c:v>0.00822777894011195</c:v>
                </c:pt>
                <c:pt idx="3">
                  <c:v>0.00899793844016573</c:v>
                </c:pt>
                <c:pt idx="4">
                  <c:v>0.00918346737903285</c:v>
                </c:pt>
              </c:numCache>
            </c:numRef>
          </c:val>
          <c:smooth val="1"/>
        </c:ser>
        <c:dLbls>
          <c:showLegendKey val="0"/>
          <c:showVal val="0"/>
          <c:showCatName val="0"/>
          <c:showSerName val="0"/>
          <c:showPercent val="0"/>
          <c:showBubbleSize val="0"/>
        </c:dLbls>
        <c:marker val="1"/>
        <c:smooth val="0"/>
        <c:axId val="-2121760232"/>
        <c:axId val="-2121767272"/>
      </c:lineChart>
      <c:catAx>
        <c:axId val="-2121760232"/>
        <c:scaling>
          <c:orientation val="minMax"/>
        </c:scaling>
        <c:delete val="0"/>
        <c:axPos val="b"/>
        <c:numFmt formatCode="General" sourceLinked="1"/>
        <c:majorTickMark val="out"/>
        <c:minorTickMark val="none"/>
        <c:tickLblPos val="none"/>
        <c:spPr>
          <a:ln w="9525"/>
        </c:spPr>
        <c:crossAx val="-2121767272"/>
        <c:crosses val="autoZero"/>
        <c:auto val="1"/>
        <c:lblAlgn val="ctr"/>
        <c:lblOffset val="100"/>
        <c:noMultiLvlLbl val="0"/>
      </c:catAx>
      <c:valAx>
        <c:axId val="-2121767272"/>
        <c:scaling>
          <c:orientation val="minMax"/>
          <c:max val="0.015"/>
          <c:min val="0.0"/>
        </c:scaling>
        <c:delete val="0"/>
        <c:axPos val="l"/>
        <c:numFmt formatCode="General" sourceLinked="0"/>
        <c:majorTickMark val="out"/>
        <c:minorTickMark val="none"/>
        <c:tickLblPos val="none"/>
        <c:spPr>
          <a:noFill/>
          <a:ln w="9525">
            <a:solidFill>
              <a:schemeClr val="bg1">
                <a:lumMod val="50000"/>
              </a:schemeClr>
            </a:solidFill>
          </a:ln>
        </c:spPr>
        <c:txPr>
          <a:bodyPr/>
          <a:lstStyle/>
          <a:p>
            <a:pPr>
              <a:defRPr sz="1600">
                <a:solidFill>
                  <a:schemeClr val="bg1"/>
                </a:solidFill>
              </a:defRPr>
            </a:pPr>
            <a:endParaRPr lang="zh-CN"/>
          </a:p>
        </c:txPr>
        <c:crossAx val="-2121760232"/>
        <c:crosses val="autoZero"/>
        <c:crossBetween val="between"/>
        <c:majorUnit val="0.00500000000000001"/>
      </c:valAx>
    </c:plotArea>
    <c:plotVisOnly val="1"/>
    <c:dispBlanksAs val="gap"/>
    <c:showDLblsOverMax val="0"/>
  </c:chart>
  <c:spPr>
    <a:noFill/>
  </c:spPr>
  <c:txPr>
    <a:bodyPr/>
    <a:lstStyle/>
    <a:p>
      <a:pPr>
        <a:defRPr sz="1800"/>
      </a:pPr>
      <a:endParaRPr lang="zh-CN"/>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lineChart>
        <c:grouping val="standard"/>
        <c:varyColors val="0"/>
        <c:ser>
          <c:idx val="0"/>
          <c:order val="0"/>
          <c:tx>
            <c:strRef>
              <c:f>Sheet1!$B$1</c:f>
              <c:strCache>
                <c:ptCount val="1"/>
                <c:pt idx="0">
                  <c:v>Series 1</c:v>
                </c:pt>
              </c:strCache>
            </c:strRef>
          </c:tx>
          <c:spPr>
            <a:ln>
              <a:solidFill>
                <a:srgbClr val="F5556C"/>
              </a:solidFill>
            </a:ln>
          </c:spPr>
          <c:marker>
            <c:symbol val="none"/>
          </c:marker>
          <c:cat>
            <c:numRef>
              <c:f>Sheet1!$A$2:$A$10</c:f>
              <c:numCache>
                <c:formatCode>General</c:formatCode>
                <c:ptCount val="9"/>
              </c:numCache>
            </c:numRef>
          </c:cat>
          <c:val>
            <c:numRef>
              <c:f>Sheet1!$B$2:$B$10</c:f>
              <c:numCache>
                <c:formatCode>General</c:formatCode>
                <c:ptCount val="9"/>
                <c:pt idx="0">
                  <c:v>1.799999999999983</c:v>
                </c:pt>
                <c:pt idx="1">
                  <c:v>5.0</c:v>
                </c:pt>
                <c:pt idx="2">
                  <c:v>8.0</c:v>
                </c:pt>
                <c:pt idx="3">
                  <c:v>9.5</c:v>
                </c:pt>
                <c:pt idx="4">
                  <c:v>6.0</c:v>
                </c:pt>
                <c:pt idx="5">
                  <c:v>4.0</c:v>
                </c:pt>
                <c:pt idx="6">
                  <c:v>3.0</c:v>
                </c:pt>
                <c:pt idx="7">
                  <c:v>2.0</c:v>
                </c:pt>
                <c:pt idx="8">
                  <c:v>1.5</c:v>
                </c:pt>
              </c:numCache>
            </c:numRef>
          </c:val>
          <c:smooth val="1"/>
        </c:ser>
        <c:ser>
          <c:idx val="1"/>
          <c:order val="1"/>
          <c:tx>
            <c:strRef>
              <c:f>Sheet1!$C$1</c:f>
              <c:strCache>
                <c:ptCount val="1"/>
                <c:pt idx="0">
                  <c:v>Series 2</c:v>
                </c:pt>
              </c:strCache>
            </c:strRef>
          </c:tx>
          <c:spPr>
            <a:ln>
              <a:solidFill>
                <a:sysClr val="window" lastClr="FFFFFF">
                  <a:lumMod val="75000"/>
                </a:sysClr>
              </a:solidFill>
            </a:ln>
          </c:spPr>
          <c:marker>
            <c:symbol val="none"/>
          </c:marker>
          <c:dPt>
            <c:idx val="1"/>
            <c:bubble3D val="0"/>
            <c:spPr>
              <a:ln>
                <a:solidFill>
                  <a:sysClr val="windowText" lastClr="000000"/>
                </a:solidFill>
              </a:ln>
            </c:spPr>
          </c:dPt>
          <c:dPt>
            <c:idx val="2"/>
            <c:bubble3D val="0"/>
            <c:spPr>
              <a:ln>
                <a:solidFill>
                  <a:sysClr val="window" lastClr="FFFFFF">
                    <a:lumMod val="75000"/>
                  </a:sysClr>
                </a:solidFill>
                <a:prstDash val="sysDash"/>
              </a:ln>
            </c:spPr>
          </c:dPt>
          <c:dPt>
            <c:idx val="3"/>
            <c:bubble3D val="0"/>
            <c:spPr>
              <a:ln>
                <a:solidFill>
                  <a:sysClr val="window" lastClr="FFFFFF">
                    <a:lumMod val="75000"/>
                  </a:sysClr>
                </a:solidFill>
                <a:prstDash val="sysDash"/>
              </a:ln>
            </c:spPr>
          </c:dPt>
          <c:dPt>
            <c:idx val="4"/>
            <c:bubble3D val="0"/>
            <c:spPr>
              <a:ln>
                <a:solidFill>
                  <a:sysClr val="window" lastClr="FFFFFF">
                    <a:lumMod val="75000"/>
                  </a:sysClr>
                </a:solidFill>
                <a:prstDash val="sysDash"/>
              </a:ln>
            </c:spPr>
          </c:dPt>
          <c:dPt>
            <c:idx val="5"/>
            <c:bubble3D val="0"/>
            <c:spPr>
              <a:ln>
                <a:solidFill>
                  <a:sysClr val="window" lastClr="FFFFFF">
                    <a:lumMod val="75000"/>
                  </a:sysClr>
                </a:solidFill>
                <a:prstDash val="sysDash"/>
              </a:ln>
            </c:spPr>
          </c:dPt>
          <c:dPt>
            <c:idx val="6"/>
            <c:bubble3D val="0"/>
            <c:spPr>
              <a:ln>
                <a:solidFill>
                  <a:sysClr val="window" lastClr="FFFFFF">
                    <a:lumMod val="75000"/>
                  </a:sysClr>
                </a:solidFill>
                <a:prstDash val="sysDash"/>
              </a:ln>
            </c:spPr>
          </c:dPt>
          <c:dPt>
            <c:idx val="7"/>
            <c:bubble3D val="0"/>
            <c:spPr>
              <a:ln>
                <a:solidFill>
                  <a:sysClr val="window" lastClr="FFFFFF">
                    <a:lumMod val="75000"/>
                  </a:sysClr>
                </a:solidFill>
                <a:prstDash val="sysDash"/>
              </a:ln>
            </c:spPr>
          </c:dPt>
          <c:dPt>
            <c:idx val="8"/>
            <c:bubble3D val="0"/>
            <c:spPr>
              <a:ln>
                <a:solidFill>
                  <a:sysClr val="window" lastClr="FFFFFF">
                    <a:lumMod val="75000"/>
                  </a:sysClr>
                </a:solidFill>
                <a:prstDash val="sysDash"/>
              </a:ln>
            </c:spPr>
          </c:dPt>
          <c:cat>
            <c:numRef>
              <c:f>Sheet1!$A$2:$A$10</c:f>
              <c:numCache>
                <c:formatCode>General</c:formatCode>
                <c:ptCount val="9"/>
              </c:numCache>
            </c:numRef>
          </c:cat>
          <c:val>
            <c:numRef>
              <c:f>Sheet1!$C$2:$C$10</c:f>
              <c:numCache>
                <c:formatCode>General</c:formatCode>
                <c:ptCount val="9"/>
                <c:pt idx="0">
                  <c:v>2.5</c:v>
                </c:pt>
                <c:pt idx="1">
                  <c:v>6.2</c:v>
                </c:pt>
                <c:pt idx="2">
                  <c:v>9.0</c:v>
                </c:pt>
                <c:pt idx="3">
                  <c:v>9.8</c:v>
                </c:pt>
                <c:pt idx="4">
                  <c:v>7.5</c:v>
                </c:pt>
                <c:pt idx="5">
                  <c:v>5.0</c:v>
                </c:pt>
                <c:pt idx="6">
                  <c:v>3.8</c:v>
                </c:pt>
                <c:pt idx="7">
                  <c:v>2.8</c:v>
                </c:pt>
                <c:pt idx="8">
                  <c:v>2.0</c:v>
                </c:pt>
              </c:numCache>
            </c:numRef>
          </c:val>
          <c:smooth val="1"/>
        </c:ser>
        <c:dLbls>
          <c:showLegendKey val="0"/>
          <c:showVal val="0"/>
          <c:showCatName val="0"/>
          <c:showSerName val="0"/>
          <c:showPercent val="0"/>
          <c:showBubbleSize val="0"/>
        </c:dLbls>
        <c:marker val="1"/>
        <c:smooth val="0"/>
        <c:axId val="-2003019720"/>
        <c:axId val="-2003016616"/>
      </c:lineChart>
      <c:catAx>
        <c:axId val="-2003019720"/>
        <c:scaling>
          <c:orientation val="minMax"/>
        </c:scaling>
        <c:delete val="0"/>
        <c:axPos val="b"/>
        <c:numFmt formatCode="General" sourceLinked="1"/>
        <c:majorTickMark val="none"/>
        <c:minorTickMark val="none"/>
        <c:tickLblPos val="nextTo"/>
        <c:spPr>
          <a:ln w="9525"/>
        </c:spPr>
        <c:txPr>
          <a:bodyPr/>
          <a:lstStyle/>
          <a:p>
            <a:pPr>
              <a:defRPr lang="en-US"/>
            </a:pPr>
            <a:endParaRPr lang="zh-CN"/>
          </a:p>
        </c:txPr>
        <c:crossAx val="-2003016616"/>
        <c:crosses val="autoZero"/>
        <c:auto val="1"/>
        <c:lblAlgn val="ctr"/>
        <c:lblOffset val="100"/>
        <c:noMultiLvlLbl val="0"/>
      </c:catAx>
      <c:valAx>
        <c:axId val="-2003016616"/>
        <c:scaling>
          <c:orientation val="minMax"/>
          <c:max val="10.0"/>
        </c:scaling>
        <c:delete val="0"/>
        <c:axPos val="l"/>
        <c:numFmt formatCode="General" sourceLinked="0"/>
        <c:majorTickMark val="none"/>
        <c:minorTickMark val="none"/>
        <c:tickLblPos val="none"/>
        <c:spPr>
          <a:noFill/>
          <a:ln w="9525">
            <a:solidFill>
              <a:sysClr val="window" lastClr="FFFFFF">
                <a:lumMod val="50000"/>
              </a:sysClr>
            </a:solidFill>
          </a:ln>
        </c:spPr>
        <c:txPr>
          <a:bodyPr/>
          <a:lstStyle/>
          <a:p>
            <a:pPr>
              <a:defRPr lang="en-US" sz="1600">
                <a:solidFill>
                  <a:schemeClr val="bg1"/>
                </a:solidFill>
              </a:defRPr>
            </a:pPr>
            <a:endParaRPr lang="zh-CN"/>
          </a:p>
        </c:txPr>
        <c:crossAx val="-2003019720"/>
        <c:crosses val="autoZero"/>
        <c:crossBetween val="between"/>
      </c:valAx>
    </c:plotArea>
    <c:plotVisOnly val="1"/>
    <c:dispBlanksAs val="gap"/>
    <c:showDLblsOverMax val="0"/>
  </c:chart>
  <c:spPr>
    <a:noFill/>
  </c:spPr>
  <c:txPr>
    <a:bodyPr/>
    <a:lstStyle/>
    <a:p>
      <a:pPr>
        <a:defRPr sz="1800"/>
      </a:pPr>
      <a:endParaRPr lang="zh-CN"/>
    </a:p>
  </c:txPr>
  <c:externalData r:id="rId2">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1"/>
    <c:view3D>
      <c:rotX val="30"/>
      <c:rotY val="0"/>
      <c:rAngAx val="0"/>
      <c:perspective val="30"/>
    </c:view3D>
    <c:floor>
      <c:thickness val="0"/>
    </c:floor>
    <c:sideWall>
      <c:thickness val="0"/>
    </c:sideWall>
    <c:backWall>
      <c:thickness val="0"/>
    </c:backWall>
    <c:plotArea>
      <c:layout>
        <c:manualLayout>
          <c:layoutTarget val="inner"/>
          <c:xMode val="edge"/>
          <c:yMode val="edge"/>
          <c:x val="0.113425925925926"/>
          <c:y val="0.0501540535850814"/>
          <c:w val="0.861111111111112"/>
          <c:h val="0.81944501825362"/>
        </c:manualLayout>
      </c:layout>
      <c:pie3DChart>
        <c:varyColors val="1"/>
        <c:ser>
          <c:idx val="0"/>
          <c:order val="0"/>
          <c:tx>
            <c:strRef>
              <c:f>Sheet1!$B$1</c:f>
              <c:strCache>
                <c:ptCount val="1"/>
                <c:pt idx="0">
                  <c:v>Sales</c:v>
                </c:pt>
              </c:strCache>
            </c:strRef>
          </c:tx>
          <c:spPr>
            <a:ln>
              <a:noFill/>
            </a:ln>
            <a:effectLst/>
          </c:spPr>
          <c:dPt>
            <c:idx val="0"/>
            <c:bubble3D val="0"/>
            <c:spPr>
              <a:gradFill flip="none" rotWithShape="1">
                <a:gsLst>
                  <a:gs pos="0">
                    <a:srgbClr val="005EBB"/>
                  </a:gs>
                  <a:gs pos="100000">
                    <a:srgbClr val="004080"/>
                  </a:gs>
                </a:gsLst>
                <a:lin ang="0" scaled="1"/>
                <a:tileRect/>
              </a:gradFill>
              <a:ln>
                <a:noFill/>
              </a:ln>
              <a:effectLst/>
            </c:spPr>
          </c:dPt>
          <c:dPt>
            <c:idx val="1"/>
            <c:bubble3D val="0"/>
            <c:spPr>
              <a:gradFill flip="none" rotWithShape="1">
                <a:gsLst>
                  <a:gs pos="0">
                    <a:srgbClr val="D9D5C1"/>
                  </a:gs>
                  <a:gs pos="100000">
                    <a:schemeClr val="bg1">
                      <a:lumMod val="75000"/>
                    </a:schemeClr>
                  </a:gs>
                </a:gsLst>
                <a:lin ang="0" scaled="1"/>
                <a:tileRect/>
              </a:gradFill>
              <a:ln>
                <a:noFill/>
              </a:ln>
              <a:effectLst/>
            </c:spPr>
          </c:dPt>
          <c:cat>
            <c:strRef>
              <c:f>Sheet1!$A$2:$A$6</c:f>
              <c:strCache>
                <c:ptCount val="5"/>
                <c:pt idx="0">
                  <c:v>Buy Item at Another Store</c:v>
                </c:pt>
                <c:pt idx="1">
                  <c:v>Substitute with Different Brand</c:v>
                </c:pt>
                <c:pt idx="2">
                  <c:v>Substitute with Same Brand</c:v>
                </c:pt>
                <c:pt idx="3">
                  <c:v>Delay Purchase</c:v>
                </c:pt>
                <c:pt idx="4">
                  <c:v>Do Not Purchase Item</c:v>
                </c:pt>
              </c:strCache>
            </c:strRef>
          </c:cat>
          <c:val>
            <c:numRef>
              <c:f>Sheet1!$B$2:$B$6</c:f>
              <c:numCache>
                <c:formatCode>0%</c:formatCode>
                <c:ptCount val="5"/>
                <c:pt idx="0">
                  <c:v>0.310000000000002</c:v>
                </c:pt>
                <c:pt idx="1">
                  <c:v>0.26</c:v>
                </c:pt>
                <c:pt idx="2">
                  <c:v>0.19</c:v>
                </c:pt>
                <c:pt idx="3">
                  <c:v>0.15</c:v>
                </c:pt>
                <c:pt idx="4">
                  <c:v>0.09</c:v>
                </c:pt>
              </c:numCache>
            </c:numRef>
          </c:val>
        </c:ser>
        <c:dLbls>
          <c:showLegendKey val="0"/>
          <c:showVal val="0"/>
          <c:showCatName val="0"/>
          <c:showSerName val="0"/>
          <c:showPercent val="0"/>
          <c:showBubbleSize val="0"/>
          <c:showLeaderLines val="1"/>
        </c:dLbls>
      </c:pie3DChart>
    </c:plotArea>
    <c:plotVisOnly val="1"/>
    <c:dispBlanksAs val="gap"/>
    <c:showDLblsOverMax val="0"/>
  </c:chart>
  <c:spPr>
    <a:noFill/>
    <a:ln>
      <a:noFill/>
    </a:ln>
  </c:spPr>
  <c:txPr>
    <a:bodyPr/>
    <a:lstStyle/>
    <a:p>
      <a:pPr>
        <a:defRPr sz="1800"/>
      </a:pPr>
      <a:endParaRPr lang="zh-CN"/>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373831775700939"/>
          <c:y val="0.0404040404040404"/>
          <c:w val="0.710280373831776"/>
          <c:h val="0.909090909090907"/>
        </c:manualLayout>
      </c:layout>
      <c:barChart>
        <c:barDir val="col"/>
        <c:grouping val="percentStacked"/>
        <c:varyColors val="0"/>
        <c:ser>
          <c:idx val="0"/>
          <c:order val="0"/>
          <c:tx>
            <c:strRef>
              <c:f>Sheet1!$A$2</c:f>
              <c:strCache>
                <c:ptCount val="1"/>
              </c:strCache>
            </c:strRef>
          </c:tx>
          <c:spPr>
            <a:solidFill>
              <a:srgbClr val="606060"/>
            </a:solidFill>
            <a:ln w="16048">
              <a:noFill/>
              <a:prstDash val="solid"/>
            </a:ln>
          </c:spPr>
          <c:invertIfNegative val="0"/>
          <c:cat>
            <c:numRef>
              <c:f>Sheet1!$B$1:$C$1</c:f>
              <c:numCache>
                <c:formatCode>General</c:formatCode>
                <c:ptCount val="2"/>
              </c:numCache>
            </c:numRef>
          </c:cat>
          <c:val>
            <c:numRef>
              <c:f>Sheet1!$B$2:$C$2</c:f>
              <c:numCache>
                <c:formatCode>General</c:formatCode>
                <c:ptCount val="2"/>
                <c:pt idx="0">
                  <c:v>47.00000000000534</c:v>
                </c:pt>
                <c:pt idx="1">
                  <c:v>53.00000000000603</c:v>
                </c:pt>
              </c:numCache>
            </c:numRef>
          </c:val>
        </c:ser>
        <c:ser>
          <c:idx val="1"/>
          <c:order val="1"/>
          <c:tx>
            <c:strRef>
              <c:f>Sheet1!$A$3</c:f>
              <c:strCache>
                <c:ptCount val="1"/>
              </c:strCache>
            </c:strRef>
          </c:tx>
          <c:spPr>
            <a:solidFill>
              <a:srgbClr val="004080"/>
            </a:solidFill>
            <a:ln w="16048">
              <a:noFill/>
              <a:prstDash val="solid"/>
            </a:ln>
          </c:spPr>
          <c:invertIfNegative val="0"/>
          <c:cat>
            <c:numRef>
              <c:f>Sheet1!$B$1:$C$1</c:f>
              <c:numCache>
                <c:formatCode>General</c:formatCode>
                <c:ptCount val="2"/>
              </c:numCache>
            </c:numRef>
          </c:cat>
          <c:val>
            <c:numRef>
              <c:f>Sheet1!$B$3:$C$3</c:f>
              <c:numCache>
                <c:formatCode>General</c:formatCode>
                <c:ptCount val="2"/>
                <c:pt idx="0">
                  <c:v>25.00000000000284</c:v>
                </c:pt>
                <c:pt idx="1">
                  <c:v>33.00000000000376</c:v>
                </c:pt>
              </c:numCache>
            </c:numRef>
          </c:val>
        </c:ser>
        <c:ser>
          <c:idx val="2"/>
          <c:order val="2"/>
          <c:tx>
            <c:strRef>
              <c:f>Sheet1!$A$4</c:f>
              <c:strCache>
                <c:ptCount val="1"/>
              </c:strCache>
            </c:strRef>
          </c:tx>
          <c:spPr>
            <a:solidFill>
              <a:srgbClr val="001E3A"/>
            </a:solidFill>
            <a:ln w="16048">
              <a:noFill/>
              <a:prstDash val="solid"/>
            </a:ln>
          </c:spPr>
          <c:invertIfNegative val="0"/>
          <c:cat>
            <c:numRef>
              <c:f>Sheet1!$B$1:$C$1</c:f>
              <c:numCache>
                <c:formatCode>General</c:formatCode>
                <c:ptCount val="2"/>
              </c:numCache>
            </c:numRef>
          </c:cat>
          <c:val>
            <c:numRef>
              <c:f>Sheet1!$B$4:$C$4</c:f>
              <c:numCache>
                <c:formatCode>General</c:formatCode>
                <c:ptCount val="2"/>
                <c:pt idx="0">
                  <c:v>28.00000000000319</c:v>
                </c:pt>
                <c:pt idx="1">
                  <c:v>14.00000000000157</c:v>
                </c:pt>
              </c:numCache>
            </c:numRef>
          </c:val>
        </c:ser>
        <c:dLbls>
          <c:showLegendKey val="0"/>
          <c:showVal val="0"/>
          <c:showCatName val="0"/>
          <c:showSerName val="0"/>
          <c:showPercent val="0"/>
          <c:showBubbleSize val="0"/>
        </c:dLbls>
        <c:gapWidth val="80"/>
        <c:overlap val="100"/>
        <c:axId val="-2103941736"/>
        <c:axId val="-2103933768"/>
      </c:barChart>
      <c:catAx>
        <c:axId val="-2103941736"/>
        <c:scaling>
          <c:orientation val="minMax"/>
        </c:scaling>
        <c:delete val="0"/>
        <c:axPos val="b"/>
        <c:numFmt formatCode="General" sourceLinked="1"/>
        <c:majorTickMark val="none"/>
        <c:minorTickMark val="none"/>
        <c:tickLblPos val="none"/>
        <c:spPr>
          <a:ln w="16048">
            <a:solidFill>
              <a:srgbClr val="000000"/>
            </a:solidFill>
            <a:prstDash val="solid"/>
          </a:ln>
        </c:spPr>
        <c:crossAx val="-2103933768"/>
        <c:crossesAt val="0.0"/>
        <c:auto val="1"/>
        <c:lblAlgn val="ctr"/>
        <c:lblOffset val="100"/>
        <c:tickLblSkip val="1"/>
        <c:tickMarkSkip val="1"/>
        <c:noMultiLvlLbl val="0"/>
      </c:catAx>
      <c:valAx>
        <c:axId val="-2103933768"/>
        <c:scaling>
          <c:orientation val="minMax"/>
          <c:max val="1.0"/>
          <c:min val="0.0"/>
        </c:scaling>
        <c:delete val="0"/>
        <c:axPos val="l"/>
        <c:numFmt formatCode="0%" sourceLinked="0"/>
        <c:majorTickMark val="none"/>
        <c:minorTickMark val="none"/>
        <c:tickLblPos val="none"/>
        <c:spPr>
          <a:ln w="12036">
            <a:noFill/>
          </a:ln>
        </c:spPr>
        <c:crossAx val="-2103941736"/>
        <c:crosses val="autoZero"/>
        <c:crossBetween val="between"/>
        <c:majorUnit val="1.0"/>
      </c:valAx>
      <c:spPr>
        <a:noFill/>
        <a:ln w="32095">
          <a:noFill/>
        </a:ln>
      </c:spPr>
    </c:plotArea>
    <c:plotVisOnly val="1"/>
    <c:dispBlanksAs val="gap"/>
    <c:showDLblsOverMax val="0"/>
  </c:chart>
  <c:spPr>
    <a:noFill/>
    <a:ln>
      <a:noFill/>
    </a:ln>
  </c:spPr>
  <c:txPr>
    <a:bodyPr/>
    <a:lstStyle/>
    <a:p>
      <a:pPr>
        <a:defRPr sz="1516" b="1" i="0" u="none" strike="noStrike" baseline="0">
          <a:solidFill>
            <a:srgbClr val="000000"/>
          </a:solidFill>
          <a:latin typeface="Calibri"/>
          <a:ea typeface="Calibri"/>
          <a:cs typeface="Calibri"/>
        </a:defRPr>
      </a:pPr>
      <a:endParaRPr lang="zh-CN"/>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基础销售曲线-假日因素</c:v>
                </c:pt>
              </c:strCache>
            </c:strRef>
          </c:tx>
          <c:spPr>
            <a:ln>
              <a:solidFill>
                <a:srgbClr val="FF0000"/>
              </a:solidFill>
            </a:ln>
          </c:spPr>
          <c:marker>
            <c:symbol val="none"/>
          </c:marker>
          <c:cat>
            <c:numRef>
              <c:f>Sheet1!$A$2:$A$36</c:f>
              <c:numCache>
                <c:formatCode>yyyy/m/d</c:formatCode>
                <c:ptCount val="35"/>
                <c:pt idx="0">
                  <c:v>40938.0</c:v>
                </c:pt>
                <c:pt idx="1">
                  <c:v>40945.0</c:v>
                </c:pt>
                <c:pt idx="2">
                  <c:v>40952.0</c:v>
                </c:pt>
                <c:pt idx="3">
                  <c:v>40959.0</c:v>
                </c:pt>
                <c:pt idx="4">
                  <c:v>40966.0</c:v>
                </c:pt>
                <c:pt idx="5">
                  <c:v>40973.0</c:v>
                </c:pt>
                <c:pt idx="6">
                  <c:v>40980.0</c:v>
                </c:pt>
                <c:pt idx="7">
                  <c:v>40987.0</c:v>
                </c:pt>
                <c:pt idx="8">
                  <c:v>40994.0</c:v>
                </c:pt>
                <c:pt idx="9">
                  <c:v>41001.0</c:v>
                </c:pt>
                <c:pt idx="10">
                  <c:v>41008.0</c:v>
                </c:pt>
                <c:pt idx="11">
                  <c:v>41015.0</c:v>
                </c:pt>
                <c:pt idx="12">
                  <c:v>41022.0</c:v>
                </c:pt>
                <c:pt idx="13">
                  <c:v>41029.0</c:v>
                </c:pt>
                <c:pt idx="14">
                  <c:v>41036.0</c:v>
                </c:pt>
                <c:pt idx="15">
                  <c:v>41043.0</c:v>
                </c:pt>
                <c:pt idx="16">
                  <c:v>41050.0</c:v>
                </c:pt>
                <c:pt idx="17">
                  <c:v>41057.0</c:v>
                </c:pt>
                <c:pt idx="18">
                  <c:v>41064.0</c:v>
                </c:pt>
                <c:pt idx="19">
                  <c:v>41071.0</c:v>
                </c:pt>
                <c:pt idx="20">
                  <c:v>41078.0</c:v>
                </c:pt>
                <c:pt idx="21">
                  <c:v>41085.0</c:v>
                </c:pt>
                <c:pt idx="22">
                  <c:v>41092.0</c:v>
                </c:pt>
                <c:pt idx="23">
                  <c:v>41099.0</c:v>
                </c:pt>
                <c:pt idx="24">
                  <c:v>41106.0</c:v>
                </c:pt>
                <c:pt idx="25">
                  <c:v>41113.0</c:v>
                </c:pt>
                <c:pt idx="26">
                  <c:v>41120.0</c:v>
                </c:pt>
                <c:pt idx="27">
                  <c:v>41127.0</c:v>
                </c:pt>
                <c:pt idx="28">
                  <c:v>41134.0</c:v>
                </c:pt>
                <c:pt idx="29">
                  <c:v>41141.0</c:v>
                </c:pt>
                <c:pt idx="30">
                  <c:v>41148.0</c:v>
                </c:pt>
                <c:pt idx="31">
                  <c:v>41155.0</c:v>
                </c:pt>
                <c:pt idx="32">
                  <c:v>41162.0</c:v>
                </c:pt>
                <c:pt idx="33">
                  <c:v>41169.0</c:v>
                </c:pt>
                <c:pt idx="34">
                  <c:v>41176.0</c:v>
                </c:pt>
              </c:numCache>
            </c:numRef>
          </c:cat>
          <c:val>
            <c:numRef>
              <c:f>Sheet1!$B$2:$B$36</c:f>
              <c:numCache>
                <c:formatCode>General</c:formatCode>
                <c:ptCount val="35"/>
                <c:pt idx="0">
                  <c:v>0.0534336755033557</c:v>
                </c:pt>
                <c:pt idx="1">
                  <c:v>0.0799329389261749</c:v>
                </c:pt>
                <c:pt idx="2">
                  <c:v>0.114874493624161</c:v>
                </c:pt>
                <c:pt idx="3">
                  <c:v>0.157231904697987</c:v>
                </c:pt>
                <c:pt idx="4">
                  <c:v>0.205176325838926</c:v>
                </c:pt>
                <c:pt idx="5">
                  <c:v>0.256599899664429</c:v>
                </c:pt>
                <c:pt idx="6">
                  <c:v>0.309512890268459</c:v>
                </c:pt>
                <c:pt idx="7">
                  <c:v>0.362212719127518</c:v>
                </c:pt>
                <c:pt idx="8">
                  <c:v>0.462017899328862</c:v>
                </c:pt>
                <c:pt idx="9">
                  <c:v>0.610043796308729</c:v>
                </c:pt>
                <c:pt idx="10">
                  <c:v>0.567267529194628</c:v>
                </c:pt>
                <c:pt idx="11">
                  <c:v>0.549086325838922</c:v>
                </c:pt>
                <c:pt idx="12">
                  <c:v>0.725756680872484</c:v>
                </c:pt>
                <c:pt idx="13">
                  <c:v>1.166915956711416</c:v>
                </c:pt>
                <c:pt idx="14">
                  <c:v>1.222506367449659</c:v>
                </c:pt>
                <c:pt idx="15">
                  <c:v>0.834998680872485</c:v>
                </c:pt>
                <c:pt idx="16">
                  <c:v>0.695790484228194</c:v>
                </c:pt>
                <c:pt idx="17">
                  <c:v>0.712522323489931</c:v>
                </c:pt>
                <c:pt idx="18">
                  <c:v>0.725476990939598</c:v>
                </c:pt>
                <c:pt idx="19">
                  <c:v>0.822216443624161</c:v>
                </c:pt>
                <c:pt idx="20">
                  <c:v>0.980713741610735</c:v>
                </c:pt>
                <c:pt idx="21">
                  <c:v>0.834047599328861</c:v>
                </c:pt>
                <c:pt idx="22">
                  <c:v>0.747559597315438</c:v>
                </c:pt>
                <c:pt idx="23">
                  <c:v>0.747992030536915</c:v>
                </c:pt>
                <c:pt idx="24">
                  <c:v>0.747412963758388</c:v>
                </c:pt>
                <c:pt idx="25">
                  <c:v>0.746221566107385</c:v>
                </c:pt>
                <c:pt idx="26">
                  <c:v>0.742435569127516</c:v>
                </c:pt>
                <c:pt idx="27">
                  <c:v>0.730525665771812</c:v>
                </c:pt>
                <c:pt idx="28">
                  <c:v>0.704963906711409</c:v>
                </c:pt>
                <c:pt idx="29">
                  <c:v>0.66119514765101</c:v>
                </c:pt>
                <c:pt idx="30">
                  <c:v>0.596434029865769</c:v>
                </c:pt>
                <c:pt idx="31">
                  <c:v>0.510681911073828</c:v>
                </c:pt>
                <c:pt idx="32">
                  <c:v>0.407671837248322</c:v>
                </c:pt>
                <c:pt idx="33">
                  <c:v>0.295442857382553</c:v>
                </c:pt>
                <c:pt idx="34">
                  <c:v>0.186123467449664</c:v>
                </c:pt>
              </c:numCache>
            </c:numRef>
          </c:val>
          <c:smooth val="0"/>
        </c:ser>
        <c:ser>
          <c:idx val="1"/>
          <c:order val="1"/>
          <c:tx>
            <c:strRef>
              <c:f>Sheet1!$C$1</c:f>
              <c:strCache>
                <c:ptCount val="1"/>
                <c:pt idx="0">
                  <c:v>基础销售曲线</c:v>
                </c:pt>
              </c:strCache>
            </c:strRef>
          </c:tx>
          <c:spPr>
            <a:ln>
              <a:solidFill>
                <a:schemeClr val="accent5">
                  <a:lumMod val="60000"/>
                  <a:lumOff val="40000"/>
                </a:schemeClr>
              </a:solidFill>
              <a:prstDash val="sysDot"/>
            </a:ln>
          </c:spPr>
          <c:marker>
            <c:symbol val="none"/>
          </c:marker>
          <c:cat>
            <c:numRef>
              <c:f>Sheet1!$A$2:$A$36</c:f>
              <c:numCache>
                <c:formatCode>yyyy/m/d</c:formatCode>
                <c:ptCount val="35"/>
                <c:pt idx="0">
                  <c:v>40938.0</c:v>
                </c:pt>
                <c:pt idx="1">
                  <c:v>40945.0</c:v>
                </c:pt>
                <c:pt idx="2">
                  <c:v>40952.0</c:v>
                </c:pt>
                <c:pt idx="3">
                  <c:v>40959.0</c:v>
                </c:pt>
                <c:pt idx="4">
                  <c:v>40966.0</c:v>
                </c:pt>
                <c:pt idx="5">
                  <c:v>40973.0</c:v>
                </c:pt>
                <c:pt idx="6">
                  <c:v>40980.0</c:v>
                </c:pt>
                <c:pt idx="7">
                  <c:v>40987.0</c:v>
                </c:pt>
                <c:pt idx="8">
                  <c:v>40994.0</c:v>
                </c:pt>
                <c:pt idx="9">
                  <c:v>41001.0</c:v>
                </c:pt>
                <c:pt idx="10">
                  <c:v>41008.0</c:v>
                </c:pt>
                <c:pt idx="11">
                  <c:v>41015.0</c:v>
                </c:pt>
                <c:pt idx="12">
                  <c:v>41022.0</c:v>
                </c:pt>
                <c:pt idx="13">
                  <c:v>41029.0</c:v>
                </c:pt>
                <c:pt idx="14">
                  <c:v>41036.0</c:v>
                </c:pt>
                <c:pt idx="15">
                  <c:v>41043.0</c:v>
                </c:pt>
                <c:pt idx="16">
                  <c:v>41050.0</c:v>
                </c:pt>
                <c:pt idx="17">
                  <c:v>41057.0</c:v>
                </c:pt>
                <c:pt idx="18">
                  <c:v>41064.0</c:v>
                </c:pt>
                <c:pt idx="19">
                  <c:v>41071.0</c:v>
                </c:pt>
                <c:pt idx="20">
                  <c:v>41078.0</c:v>
                </c:pt>
                <c:pt idx="21">
                  <c:v>41085.0</c:v>
                </c:pt>
                <c:pt idx="22">
                  <c:v>41092.0</c:v>
                </c:pt>
                <c:pt idx="23">
                  <c:v>41099.0</c:v>
                </c:pt>
                <c:pt idx="24">
                  <c:v>41106.0</c:v>
                </c:pt>
                <c:pt idx="25">
                  <c:v>41113.0</c:v>
                </c:pt>
                <c:pt idx="26">
                  <c:v>41120.0</c:v>
                </c:pt>
                <c:pt idx="27">
                  <c:v>41127.0</c:v>
                </c:pt>
                <c:pt idx="28">
                  <c:v>41134.0</c:v>
                </c:pt>
                <c:pt idx="29">
                  <c:v>41141.0</c:v>
                </c:pt>
                <c:pt idx="30">
                  <c:v>41148.0</c:v>
                </c:pt>
                <c:pt idx="31">
                  <c:v>41155.0</c:v>
                </c:pt>
                <c:pt idx="32">
                  <c:v>41162.0</c:v>
                </c:pt>
                <c:pt idx="33">
                  <c:v>41169.0</c:v>
                </c:pt>
                <c:pt idx="34">
                  <c:v>41176.0</c:v>
                </c:pt>
              </c:numCache>
            </c:numRef>
          </c:cat>
          <c:val>
            <c:numRef>
              <c:f>Sheet1!$C$2:$C$36</c:f>
              <c:numCache>
                <c:formatCode>General</c:formatCode>
                <c:ptCount val="35"/>
                <c:pt idx="0">
                  <c:v>0.0534336755033557</c:v>
                </c:pt>
                <c:pt idx="1">
                  <c:v>0.0799329389261749</c:v>
                </c:pt>
                <c:pt idx="2">
                  <c:v>0.114874493624161</c:v>
                </c:pt>
                <c:pt idx="3">
                  <c:v>0.157231904697987</c:v>
                </c:pt>
                <c:pt idx="4">
                  <c:v>0.205176325838926</c:v>
                </c:pt>
                <c:pt idx="5">
                  <c:v>0.256599899664429</c:v>
                </c:pt>
                <c:pt idx="6">
                  <c:v>0.309512890268459</c:v>
                </c:pt>
                <c:pt idx="7">
                  <c:v>0.362212719127518</c:v>
                </c:pt>
                <c:pt idx="8">
                  <c:v>0.413374253355707</c:v>
                </c:pt>
                <c:pt idx="9">
                  <c:v>0.46198191979866</c:v>
                </c:pt>
                <c:pt idx="10">
                  <c:v>0.507369757718121</c:v>
                </c:pt>
                <c:pt idx="11">
                  <c:v>0.549086325838922</c:v>
                </c:pt>
                <c:pt idx="12">
                  <c:v>0.586914389261741</c:v>
                </c:pt>
                <c:pt idx="13">
                  <c:v>0.620604806711412</c:v>
                </c:pt>
                <c:pt idx="14">
                  <c:v>0.649990578859062</c:v>
                </c:pt>
                <c:pt idx="15">
                  <c:v>0.675014681543626</c:v>
                </c:pt>
                <c:pt idx="16">
                  <c:v>0.695790484228194</c:v>
                </c:pt>
                <c:pt idx="17">
                  <c:v>0.712522323489931</c:v>
                </c:pt>
                <c:pt idx="18">
                  <c:v>0.725476990939598</c:v>
                </c:pt>
                <c:pt idx="19">
                  <c:v>0.73502310704698</c:v>
                </c:pt>
                <c:pt idx="20">
                  <c:v>0.74157884899329</c:v>
                </c:pt>
                <c:pt idx="21">
                  <c:v>0.74559294261745</c:v>
                </c:pt>
                <c:pt idx="22">
                  <c:v>0.747559597315438</c:v>
                </c:pt>
                <c:pt idx="23">
                  <c:v>0.747992030536915</c:v>
                </c:pt>
                <c:pt idx="24">
                  <c:v>0.747412963758388</c:v>
                </c:pt>
                <c:pt idx="25">
                  <c:v>0.746221566107385</c:v>
                </c:pt>
                <c:pt idx="26">
                  <c:v>0.742435569127516</c:v>
                </c:pt>
                <c:pt idx="27">
                  <c:v>0.730525665771812</c:v>
                </c:pt>
                <c:pt idx="28">
                  <c:v>0.704963906711409</c:v>
                </c:pt>
                <c:pt idx="29">
                  <c:v>0.66119514765101</c:v>
                </c:pt>
                <c:pt idx="30">
                  <c:v>0.596434029865769</c:v>
                </c:pt>
                <c:pt idx="31">
                  <c:v>0.510681911073828</c:v>
                </c:pt>
                <c:pt idx="32">
                  <c:v>0.407671837248322</c:v>
                </c:pt>
                <c:pt idx="33">
                  <c:v>0.295442857382553</c:v>
                </c:pt>
                <c:pt idx="34">
                  <c:v>0.186123467449664</c:v>
                </c:pt>
              </c:numCache>
            </c:numRef>
          </c:val>
          <c:smooth val="0"/>
        </c:ser>
        <c:dLbls>
          <c:showLegendKey val="0"/>
          <c:showVal val="0"/>
          <c:showCatName val="0"/>
          <c:showSerName val="0"/>
          <c:showPercent val="0"/>
          <c:showBubbleSize val="0"/>
        </c:dLbls>
        <c:marker val="1"/>
        <c:smooth val="0"/>
        <c:axId val="-2103464584"/>
        <c:axId val="-2103483064"/>
      </c:lineChart>
      <c:dateAx>
        <c:axId val="-2103464584"/>
        <c:scaling>
          <c:orientation val="minMax"/>
          <c:max val="41176.0"/>
          <c:min val="40940.0"/>
        </c:scaling>
        <c:delete val="0"/>
        <c:axPos val="b"/>
        <c:numFmt formatCode="mm/dd/yy;@" sourceLinked="0"/>
        <c:majorTickMark val="out"/>
        <c:minorTickMark val="none"/>
        <c:tickLblPos val="nextTo"/>
        <c:txPr>
          <a:bodyPr/>
          <a:lstStyle/>
          <a:p>
            <a:pPr>
              <a:defRPr sz="1200"/>
            </a:pPr>
            <a:endParaRPr lang="zh-CN"/>
          </a:p>
        </c:txPr>
        <c:crossAx val="-2103483064"/>
        <c:crosses val="autoZero"/>
        <c:auto val="0"/>
        <c:lblOffset val="100"/>
        <c:baseTimeUnit val="days"/>
        <c:majorUnit val="1.0"/>
        <c:majorTimeUnit val="months"/>
        <c:minorUnit val="1.0"/>
        <c:minorTimeUnit val="months"/>
      </c:dateAx>
      <c:valAx>
        <c:axId val="-2103483064"/>
        <c:scaling>
          <c:orientation val="minMax"/>
          <c:max val="1.4"/>
        </c:scaling>
        <c:delete val="0"/>
        <c:axPos val="l"/>
        <c:numFmt formatCode="General" sourceLinked="1"/>
        <c:majorTickMark val="none"/>
        <c:minorTickMark val="none"/>
        <c:tickLblPos val="none"/>
        <c:spPr>
          <a:ln>
            <a:tailEnd type="triangle"/>
          </a:ln>
        </c:spPr>
        <c:crossAx val="-2103464584"/>
        <c:crosses val="autoZero"/>
        <c:crossBetween val="between"/>
      </c:valAx>
    </c:plotArea>
    <c:plotVisOnly val="1"/>
    <c:dispBlanksAs val="gap"/>
    <c:showDLblsOverMax val="0"/>
  </c:chart>
  <c:txPr>
    <a:bodyPr/>
    <a:lstStyle/>
    <a:p>
      <a:pPr>
        <a:defRPr sz="105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0374531835205993"/>
          <c:y val="0.00751879699248121"/>
          <c:w val="1.0"/>
          <c:h val="0.959899749373434"/>
        </c:manualLayout>
      </c:layout>
      <c:barChart>
        <c:barDir val="bar"/>
        <c:grouping val="clustered"/>
        <c:varyColors val="0"/>
        <c:ser>
          <c:idx val="0"/>
          <c:order val="0"/>
          <c:tx>
            <c:strRef>
              <c:f>Sheet1!$B$1</c:f>
              <c:strCache>
                <c:ptCount val="1"/>
                <c:pt idx="0">
                  <c:v>Big Data Leaders</c:v>
                </c:pt>
              </c:strCache>
            </c:strRef>
          </c:tx>
          <c:spPr>
            <a:solidFill>
              <a:schemeClr val="accent1"/>
            </a:solidFill>
            <a:ln w="25294">
              <a:noFill/>
            </a:ln>
          </c:spPr>
          <c:invertIfNegative val="0"/>
          <c:dLbls>
            <c:dLbl>
              <c:idx val="0"/>
              <c:layout>
                <c:manualLayout>
                  <c:x val="0.0886606142176894"/>
                  <c:y val="-0.022387866371535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0671250006993613"/>
                  <c:y val="-0.0228055292637672"/>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0470874089411095"/>
                  <c:y val="-0.020716926491838"/>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504580238892487"/>
                  <c:y val="-0.0161220580557485"/>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0227429056406872"/>
                  <c:y val="-0.016539720947979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 sourceLinked="0"/>
            <c:spPr>
              <a:noFill/>
              <a:ln w="25294">
                <a:noFill/>
              </a:ln>
            </c:spPr>
            <c:txPr>
              <a:bodyPr/>
              <a:lstStyle/>
              <a:p>
                <a:pPr>
                  <a:defRPr sz="896" b="0" i="0" u="none" strike="noStrike" baseline="0">
                    <a:solidFill>
                      <a:srgbClr val="595959"/>
                    </a:solidFill>
                    <a:latin typeface="Gill Sans MT"/>
                    <a:ea typeface="Gill Sans MT"/>
                    <a:cs typeface="Gill Sans MT"/>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Insurance</c:v>
                </c:pt>
                <c:pt idx="1">
                  <c:v>Credit
Cards</c:v>
                </c:pt>
                <c:pt idx="2">
                  <c:v>Casinos</c:v>
                </c:pt>
                <c:pt idx="3">
                  <c:v>Big Box
Retailers</c:v>
                </c:pt>
                <c:pt idx="4">
                  <c:v>Online
Retailers</c:v>
                </c:pt>
                <c:pt idx="5">
                  <c:v>Grocers</c:v>
                </c:pt>
              </c:strCache>
            </c:strRef>
          </c:cat>
          <c:val>
            <c:numRef>
              <c:f>Sheet1!$B$2:$B$7</c:f>
              <c:numCache>
                <c:formatCode>General</c:formatCode>
                <c:ptCount val="6"/>
                <c:pt idx="0">
                  <c:v>14.0</c:v>
                </c:pt>
                <c:pt idx="1">
                  <c:v>9.0</c:v>
                </c:pt>
                <c:pt idx="2">
                  <c:v>12.0</c:v>
                </c:pt>
                <c:pt idx="3">
                  <c:v>10.0</c:v>
                </c:pt>
                <c:pt idx="4">
                  <c:v>22.0</c:v>
                </c:pt>
                <c:pt idx="5">
                  <c:v>11.0</c:v>
                </c:pt>
              </c:numCache>
            </c:numRef>
          </c:val>
        </c:ser>
        <c:ser>
          <c:idx val="1"/>
          <c:order val="1"/>
          <c:tx>
            <c:strRef>
              <c:f>Sheet1!$C$1</c:f>
              <c:strCache>
                <c:ptCount val="1"/>
                <c:pt idx="0">
                  <c:v>Other Competitors</c:v>
                </c:pt>
              </c:strCache>
            </c:strRef>
          </c:tx>
          <c:spPr>
            <a:solidFill>
              <a:schemeClr val="accent2"/>
            </a:solidFill>
            <a:ln w="25294">
              <a:noFill/>
            </a:ln>
          </c:spPr>
          <c:invertIfNegative val="0"/>
          <c:dLbls>
            <c:dLbl>
              <c:idx val="1"/>
              <c:layout>
                <c:manualLayout>
                  <c:x val="-0.117307046598038"/>
                  <c:y val="-0.0237028458410749"/>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dLbl>
              <c:idx val="4"/>
              <c:layout>
                <c:manualLayout>
                  <c:x val="-0.340823970037454"/>
                  <c:y val="-0.0249558345177687"/>
                </c:manualLayout>
              </c:layout>
              <c:dLblPos val="outEnd"/>
              <c:showLegendKey val="0"/>
              <c:showVal val="1"/>
              <c:showCatName val="0"/>
              <c:showSerName val="0"/>
              <c:showPercent val="0"/>
              <c:showBubbleSize val="0"/>
              <c:extLst>
                <c:ext xmlns:c15="http://schemas.microsoft.com/office/drawing/2012/chart" uri="{CE6537A1-D6FC-4f65-9D91-7224C49458BB}">
                  <c15:layout/>
                </c:ext>
              </c:extLst>
            </c:dLbl>
            <c:numFmt formatCode="0;\(0\)" sourceLinked="0"/>
            <c:spPr>
              <a:noFill/>
              <a:ln w="25294">
                <a:noFill/>
              </a:ln>
            </c:spPr>
            <c:txPr>
              <a:bodyPr/>
              <a:lstStyle/>
              <a:p>
                <a:pPr>
                  <a:defRPr sz="896" b="0" i="0" u="none" strike="noStrike" baseline="0">
                    <a:solidFill>
                      <a:srgbClr val="595959"/>
                    </a:solidFill>
                    <a:latin typeface="Gill Sans MT"/>
                    <a:ea typeface="Gill Sans MT"/>
                    <a:cs typeface="Gill Sans MT"/>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0"/>
              </c:ext>
            </c:extLst>
          </c:dLbls>
          <c:cat>
            <c:strRef>
              <c:f>Sheet1!$A$2:$A$7</c:f>
              <c:strCache>
                <c:ptCount val="6"/>
                <c:pt idx="0">
                  <c:v>Insurance</c:v>
                </c:pt>
                <c:pt idx="1">
                  <c:v>Credit
Cards</c:v>
                </c:pt>
                <c:pt idx="2">
                  <c:v>Casinos</c:v>
                </c:pt>
                <c:pt idx="3">
                  <c:v>Big Box
Retailers</c:v>
                </c:pt>
                <c:pt idx="4">
                  <c:v>Online
Retailers</c:v>
                </c:pt>
                <c:pt idx="5">
                  <c:v>Grocers</c:v>
                </c:pt>
              </c:strCache>
            </c:strRef>
          </c:cat>
          <c:val>
            <c:numRef>
              <c:f>Sheet1!$C$2:$C$7</c:f>
              <c:numCache>
                <c:formatCode>General</c:formatCode>
                <c:ptCount val="6"/>
                <c:pt idx="0">
                  <c:v>5.0</c:v>
                </c:pt>
                <c:pt idx="1">
                  <c:v>-1.0</c:v>
                </c:pt>
                <c:pt idx="2">
                  <c:v>1.0</c:v>
                </c:pt>
                <c:pt idx="3">
                  <c:v>2.0</c:v>
                </c:pt>
                <c:pt idx="4">
                  <c:v>-15.0</c:v>
                </c:pt>
                <c:pt idx="5">
                  <c:v>3.0</c:v>
                </c:pt>
              </c:numCache>
            </c:numRef>
          </c:val>
        </c:ser>
        <c:dLbls>
          <c:showLegendKey val="0"/>
          <c:showVal val="0"/>
          <c:showCatName val="0"/>
          <c:showSerName val="0"/>
          <c:showPercent val="0"/>
          <c:showBubbleSize val="0"/>
        </c:dLbls>
        <c:gapWidth val="70"/>
        <c:axId val="-2137311256"/>
        <c:axId val="-2091902872"/>
      </c:barChart>
      <c:catAx>
        <c:axId val="-2137311256"/>
        <c:scaling>
          <c:orientation val="minMax"/>
        </c:scaling>
        <c:delete val="0"/>
        <c:axPos val="l"/>
        <c:numFmt formatCode="General" sourceLinked="0"/>
        <c:majorTickMark val="none"/>
        <c:minorTickMark val="none"/>
        <c:tickLblPos val="none"/>
        <c:spPr>
          <a:ln w="25294">
            <a:solidFill>
              <a:schemeClr val="bg2"/>
            </a:solidFill>
            <a:prstDash val="solid"/>
          </a:ln>
        </c:spPr>
        <c:crossAx val="-2091902872"/>
        <c:crosses val="autoZero"/>
        <c:auto val="1"/>
        <c:lblAlgn val="ctr"/>
        <c:lblOffset val="100"/>
        <c:tickLblSkip val="1"/>
        <c:tickMarkSkip val="1"/>
        <c:noMultiLvlLbl val="0"/>
      </c:catAx>
      <c:valAx>
        <c:axId val="-2091902872"/>
        <c:scaling>
          <c:orientation val="minMax"/>
        </c:scaling>
        <c:delete val="0"/>
        <c:axPos val="b"/>
        <c:numFmt formatCode="General" sourceLinked="1"/>
        <c:majorTickMark val="none"/>
        <c:minorTickMark val="none"/>
        <c:tickLblPos val="none"/>
        <c:spPr>
          <a:ln w="9485">
            <a:noFill/>
          </a:ln>
        </c:spPr>
        <c:crossAx val="-2137311256"/>
        <c:crosses val="autoZero"/>
        <c:crossBetween val="between"/>
      </c:valAx>
      <c:spPr>
        <a:noFill/>
        <a:ln w="25294">
          <a:noFill/>
        </a:ln>
      </c:spPr>
    </c:plotArea>
    <c:plotVisOnly val="1"/>
    <c:dispBlanksAs val="gap"/>
    <c:showDLblsOverMax val="0"/>
  </c:chart>
  <c:spPr>
    <a:noFill/>
    <a:ln>
      <a:noFill/>
    </a:ln>
  </c:spPr>
  <c:txPr>
    <a:bodyPr/>
    <a:lstStyle/>
    <a:p>
      <a:pPr>
        <a:defRPr sz="1295" b="0" i="0" u="none" strike="noStrike" baseline="0">
          <a:solidFill>
            <a:schemeClr val="tx1"/>
          </a:solidFill>
          <a:latin typeface="Gill Sans MT"/>
          <a:ea typeface="Gill Sans MT"/>
          <a:cs typeface="Gill Sans MT"/>
        </a:defRPr>
      </a:pPr>
      <a:endParaRPr lang="zh-CN"/>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0333972807919"/>
          <c:y val="0.0387789014195714"/>
          <c:w val="0.838718158782175"/>
          <c:h val="0.685855473012833"/>
        </c:manualLayout>
      </c:layout>
      <c:barChart>
        <c:barDir val="col"/>
        <c:grouping val="clustered"/>
        <c:varyColors val="0"/>
        <c:ser>
          <c:idx val="0"/>
          <c:order val="0"/>
          <c:tx>
            <c:strRef>
              <c:f>Sheet1!$B$1</c:f>
              <c:strCache>
                <c:ptCount val="1"/>
                <c:pt idx="0">
                  <c:v>Series 1</c:v>
                </c:pt>
              </c:strCache>
            </c:strRef>
          </c:tx>
          <c:spPr>
            <a:gradFill flip="none" rotWithShape="1">
              <a:gsLst>
                <a:gs pos="0">
                  <a:srgbClr val="11356F"/>
                </a:gs>
                <a:gs pos="99000">
                  <a:schemeClr val="bg2"/>
                </a:gs>
              </a:gsLst>
              <a:lin ang="16200000" scaled="0"/>
              <a:tileRect/>
            </a:gradFill>
            <a:ln>
              <a:noFill/>
            </a:ln>
            <a:effectLst/>
          </c:spPr>
          <c:invertIfNegative val="0"/>
          <c:cat>
            <c:strRef>
              <c:f>Sheet1!$A$2:$A$5</c:f>
              <c:strCache>
                <c:ptCount val="4"/>
                <c:pt idx="0">
                  <c:v>北方地区</c:v>
                </c:pt>
                <c:pt idx="1">
                  <c:v>东方地区</c:v>
                </c:pt>
                <c:pt idx="2">
                  <c:v>西部地区</c:v>
                </c:pt>
                <c:pt idx="3">
                  <c:v>南方地区</c:v>
                </c:pt>
              </c:strCache>
            </c:strRef>
          </c:cat>
          <c:val>
            <c:numRef>
              <c:f>Sheet1!$B$2:$B$5</c:f>
              <c:numCache>
                <c:formatCode>General</c:formatCode>
                <c:ptCount val="4"/>
                <c:pt idx="0">
                  <c:v>7.233663</c:v>
                </c:pt>
                <c:pt idx="1">
                  <c:v>2.011651</c:v>
                </c:pt>
                <c:pt idx="2">
                  <c:v>3.854947</c:v>
                </c:pt>
                <c:pt idx="3">
                  <c:v>4.269775</c:v>
                </c:pt>
              </c:numCache>
            </c:numRef>
          </c:val>
        </c:ser>
        <c:dLbls>
          <c:showLegendKey val="0"/>
          <c:showVal val="0"/>
          <c:showCatName val="0"/>
          <c:showSerName val="0"/>
          <c:showPercent val="0"/>
          <c:showBubbleSize val="0"/>
        </c:dLbls>
        <c:gapWidth val="60"/>
        <c:axId val="-1975509960"/>
        <c:axId val="-1975396248"/>
      </c:barChart>
      <c:catAx>
        <c:axId val="-1975509960"/>
        <c:scaling>
          <c:orientation val="minMax"/>
        </c:scaling>
        <c:delete val="0"/>
        <c:axPos val="b"/>
        <c:numFmt formatCode="General" sourceLinked="0"/>
        <c:majorTickMark val="none"/>
        <c:minorTickMark val="none"/>
        <c:tickLblPos val="nextTo"/>
        <c:crossAx val="-1975396248"/>
        <c:crosses val="autoZero"/>
        <c:auto val="1"/>
        <c:lblAlgn val="ctr"/>
        <c:lblOffset val="100"/>
        <c:noMultiLvlLbl val="0"/>
      </c:catAx>
      <c:valAx>
        <c:axId val="-1975396248"/>
        <c:scaling>
          <c:orientation val="minMax"/>
        </c:scaling>
        <c:delete val="0"/>
        <c:axPos val="l"/>
        <c:numFmt formatCode="General" sourceLinked="1"/>
        <c:majorTickMark val="none"/>
        <c:minorTickMark val="none"/>
        <c:tickLblPos val="nextTo"/>
        <c:crossAx val="-1975509960"/>
        <c:crosses val="autoZero"/>
        <c:crossBetween val="between"/>
        <c:majorUnit val="2.0"/>
      </c:valAx>
      <c:spPr>
        <a:noFill/>
        <a:ln w="25400">
          <a:noFill/>
        </a:ln>
      </c:spPr>
    </c:plotArea>
    <c:plotVisOnly val="1"/>
    <c:dispBlanksAs val="gap"/>
    <c:showDLblsOverMax val="0"/>
  </c:chart>
  <c:txPr>
    <a:bodyPr/>
    <a:lstStyle/>
    <a:p>
      <a:pPr>
        <a:defRPr sz="1000">
          <a:solidFill>
            <a:schemeClr val="tx1">
              <a:lumMod val="65000"/>
              <a:lumOff val="35000"/>
            </a:schemeClr>
          </a:solidFill>
        </a:defRPr>
      </a:pPr>
      <a:endParaRPr lang="zh-CN"/>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10336294873123"/>
          <c:y val="0.218253968253968"/>
          <c:w val="0.889612518630926"/>
          <c:h val="0.563492063492062"/>
        </c:manualLayout>
      </c:layout>
      <c:barChart>
        <c:barDir val="bar"/>
        <c:grouping val="percentStacked"/>
        <c:varyColors val="0"/>
        <c:ser>
          <c:idx val="0"/>
          <c:order val="0"/>
          <c:tx>
            <c:strRef>
              <c:f>Sheet1!$B$1</c:f>
              <c:strCache>
                <c:ptCount val="1"/>
                <c:pt idx="0">
                  <c:v>621</c:v>
                </c:pt>
              </c:strCache>
            </c:strRef>
          </c:tx>
          <c:spPr>
            <a:solidFill>
              <a:srgbClr val="39608E"/>
            </a:solidFill>
          </c:spPr>
          <c:invertIfNegative val="0"/>
          <c:dLbls>
            <c:numFmt formatCode="0.0%" sourceLinked="0"/>
            <c:spPr>
              <a:noFill/>
              <a:ln>
                <a:noFill/>
              </a:ln>
              <a:effectLst/>
            </c:spPr>
            <c:txPr>
              <a:bodyPr/>
              <a:lstStyle/>
              <a:p>
                <a:pPr>
                  <a:defRPr sz="10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Sheet1!$B$2</c:f>
              <c:numCache>
                <c:formatCode>0.00%</c:formatCode>
                <c:ptCount val="1"/>
                <c:pt idx="0">
                  <c:v>0.0242726300253898</c:v>
                </c:pt>
              </c:numCache>
            </c:numRef>
          </c:val>
        </c:ser>
        <c:ser>
          <c:idx val="1"/>
          <c:order val="1"/>
          <c:tx>
            <c:strRef>
              <c:f>Sheet1!$C$1</c:f>
              <c:strCache>
                <c:ptCount val="1"/>
                <c:pt idx="0">
                  <c:v>517</c:v>
                </c:pt>
              </c:strCache>
            </c:strRef>
          </c:tx>
          <c:spPr>
            <a:solidFill>
              <a:srgbClr val="903A38"/>
            </a:solidFill>
          </c:spPr>
          <c:invertIfNegative val="0"/>
          <c:dLbls>
            <c:numFmt formatCode="0.0%" sourceLinked="0"/>
            <c:spPr>
              <a:noFill/>
              <a:ln>
                <a:noFill/>
              </a:ln>
              <a:effectLst/>
            </c:spPr>
            <c:txPr>
              <a:bodyPr/>
              <a:lstStyle/>
              <a:p>
                <a:pPr>
                  <a:defRPr sz="105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Sheet1!$C$2</c:f>
              <c:numCache>
                <c:formatCode>0.00%</c:formatCode>
                <c:ptCount val="1"/>
                <c:pt idx="0">
                  <c:v>0.0164049954325957</c:v>
                </c:pt>
              </c:numCache>
            </c:numRef>
          </c:val>
        </c:ser>
        <c:ser>
          <c:idx val="2"/>
          <c:order val="2"/>
          <c:tx>
            <c:strRef>
              <c:f>Sheet1!$D$1</c:f>
              <c:strCache>
                <c:ptCount val="1"/>
                <c:pt idx="0">
                  <c:v>1227</c:v>
                </c:pt>
              </c:strCache>
            </c:strRef>
          </c:tx>
          <c:spPr>
            <a:solidFill>
              <a:srgbClr val="748C41"/>
            </a:solidFill>
          </c:spPr>
          <c:invertIfNegative val="0"/>
          <c:dLbls>
            <c:numFmt formatCode="0.0%" sourceLinked="0"/>
            <c:spPr>
              <a:noFill/>
              <a:ln>
                <a:noFill/>
              </a:ln>
              <a:effectLst/>
            </c:spPr>
            <c:txPr>
              <a:bodyPr/>
              <a:lstStyle/>
              <a:p>
                <a:pPr>
                  <a:defRPr sz="105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Sheet1!$A$2</c:f>
              <c:numCache>
                <c:formatCode>General</c:formatCode>
                <c:ptCount val="1"/>
              </c:numCache>
            </c:numRef>
          </c:cat>
          <c:val>
            <c:numRef>
              <c:f>Sheet1!$D$2</c:f>
              <c:numCache>
                <c:formatCode>0.00%</c:formatCode>
                <c:ptCount val="1"/>
                <c:pt idx="0">
                  <c:v>0.0152197907538207</c:v>
                </c:pt>
              </c:numCache>
            </c:numRef>
          </c:val>
        </c:ser>
        <c:ser>
          <c:idx val="3"/>
          <c:order val="3"/>
          <c:tx>
            <c:strRef>
              <c:f>Sheet1!$E$1</c:f>
              <c:strCache>
                <c:ptCount val="1"/>
                <c:pt idx="0">
                  <c:v>1224</c:v>
                </c:pt>
              </c:strCache>
            </c:strRef>
          </c:tx>
          <c:spPr>
            <a:solidFill>
              <a:srgbClr val="5F4979"/>
            </a:solidFill>
          </c:spPr>
          <c:invertIfNegative val="0"/>
          <c:dLbls>
            <c:dLbl>
              <c:idx val="0"/>
              <c:layout/>
              <c:numFmt formatCode="0.0%" sourceLinked="0"/>
              <c:spPr/>
              <c:txPr>
                <a:bodyPr/>
                <a:lstStyle/>
                <a:p>
                  <a:pPr>
                    <a:defRPr sz="1000">
                      <a:solidFill>
                        <a:schemeClr val="bg1"/>
                      </a:solidFill>
                    </a:defRPr>
                  </a:pPr>
                  <a:endParaRPr lang="zh-CN"/>
                </a:p>
              </c:txPr>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cat>
            <c:numRef>
              <c:f>Sheet1!$A$2</c:f>
              <c:numCache>
                <c:formatCode>General</c:formatCode>
                <c:ptCount val="1"/>
              </c:numCache>
            </c:numRef>
          </c:cat>
          <c:val>
            <c:numRef>
              <c:f>Sheet1!$E$2</c:f>
              <c:numCache>
                <c:formatCode>0.00%</c:formatCode>
                <c:ptCount val="1"/>
                <c:pt idx="0">
                  <c:v>0.0146353045952874</c:v>
                </c:pt>
              </c:numCache>
            </c:numRef>
          </c:val>
        </c:ser>
        <c:ser>
          <c:idx val="4"/>
          <c:order val="4"/>
          <c:tx>
            <c:strRef>
              <c:f>Sheet1!$F$1</c:f>
              <c:strCache>
                <c:ptCount val="1"/>
                <c:pt idx="0">
                  <c:v>628</c:v>
                </c:pt>
              </c:strCache>
            </c:strRef>
          </c:tx>
          <c:spPr>
            <a:solidFill>
              <a:srgbClr val="368195"/>
            </a:solidFill>
          </c:spPr>
          <c:invertIfNegative val="0"/>
          <c:cat>
            <c:numRef>
              <c:f>Sheet1!$A$2</c:f>
              <c:numCache>
                <c:formatCode>General</c:formatCode>
                <c:ptCount val="1"/>
              </c:numCache>
            </c:numRef>
          </c:cat>
          <c:val>
            <c:numRef>
              <c:f>Sheet1!$F$2</c:f>
              <c:numCache>
                <c:formatCode>0.00%</c:formatCode>
                <c:ptCount val="1"/>
                <c:pt idx="0">
                  <c:v>0.0130475481138777</c:v>
                </c:pt>
              </c:numCache>
            </c:numRef>
          </c:val>
        </c:ser>
        <c:ser>
          <c:idx val="5"/>
          <c:order val="5"/>
          <c:tx>
            <c:strRef>
              <c:f>Sheet1!$G$1</c:f>
              <c:strCache>
                <c:ptCount val="1"/>
                <c:pt idx="0">
                  <c:v>537</c:v>
                </c:pt>
              </c:strCache>
            </c:strRef>
          </c:tx>
          <c:spPr>
            <a:solidFill>
              <a:srgbClr val="BA7032"/>
            </a:solidFill>
          </c:spPr>
          <c:invertIfNegative val="0"/>
          <c:cat>
            <c:numRef>
              <c:f>Sheet1!$A$2</c:f>
              <c:numCache>
                <c:formatCode>General</c:formatCode>
                <c:ptCount val="1"/>
              </c:numCache>
            </c:numRef>
          </c:cat>
          <c:val>
            <c:numRef>
              <c:f>Sheet1!$G$2</c:f>
              <c:numCache>
                <c:formatCode>0.00%</c:formatCode>
                <c:ptCount val="1"/>
                <c:pt idx="0">
                  <c:v>0.0106736392421948</c:v>
                </c:pt>
              </c:numCache>
            </c:numRef>
          </c:val>
        </c:ser>
        <c:ser>
          <c:idx val="6"/>
          <c:order val="6"/>
          <c:tx>
            <c:strRef>
              <c:f>Sheet1!$H$1</c:f>
              <c:strCache>
                <c:ptCount val="1"/>
                <c:pt idx="0">
                  <c:v>633</c:v>
                </c:pt>
              </c:strCache>
            </c:strRef>
          </c:tx>
          <c:spPr>
            <a:solidFill>
              <a:srgbClr val="4572A7"/>
            </a:solidFill>
          </c:spPr>
          <c:invertIfNegative val="0"/>
          <c:cat>
            <c:numRef>
              <c:f>Sheet1!$A$2</c:f>
              <c:numCache>
                <c:formatCode>General</c:formatCode>
                <c:ptCount val="1"/>
              </c:numCache>
            </c:numRef>
          </c:cat>
          <c:val>
            <c:numRef>
              <c:f>Sheet1!$H$2</c:f>
              <c:numCache>
                <c:formatCode>0.00%</c:formatCode>
                <c:ptCount val="1"/>
                <c:pt idx="0">
                  <c:v>0.0097529978318626</c:v>
                </c:pt>
              </c:numCache>
            </c:numRef>
          </c:val>
        </c:ser>
        <c:ser>
          <c:idx val="7"/>
          <c:order val="7"/>
          <c:tx>
            <c:strRef>
              <c:f>Sheet1!$I$1</c:f>
              <c:strCache>
                <c:ptCount val="1"/>
                <c:pt idx="0">
                  <c:v>624</c:v>
                </c:pt>
              </c:strCache>
            </c:strRef>
          </c:tx>
          <c:spPr>
            <a:solidFill>
              <a:srgbClr val="AA4643"/>
            </a:solidFill>
          </c:spPr>
          <c:invertIfNegative val="0"/>
          <c:cat>
            <c:numRef>
              <c:f>Sheet1!$A$2</c:f>
              <c:numCache>
                <c:formatCode>General</c:formatCode>
                <c:ptCount val="1"/>
              </c:numCache>
            </c:numRef>
          </c:cat>
          <c:val>
            <c:numRef>
              <c:f>Sheet1!$I$2</c:f>
              <c:numCache>
                <c:formatCode>0.00%</c:formatCode>
                <c:ptCount val="1"/>
                <c:pt idx="0">
                  <c:v>0.00961721668350832</c:v>
                </c:pt>
              </c:numCache>
            </c:numRef>
          </c:val>
        </c:ser>
        <c:ser>
          <c:idx val="8"/>
          <c:order val="8"/>
          <c:tx>
            <c:strRef>
              <c:f>Sheet1!$J$1</c:f>
              <c:strCache>
                <c:ptCount val="1"/>
                <c:pt idx="0">
                  <c:v>1026</c:v>
                </c:pt>
              </c:strCache>
            </c:strRef>
          </c:tx>
          <c:spPr>
            <a:solidFill>
              <a:srgbClr val="89A54E"/>
            </a:solidFill>
          </c:spPr>
          <c:invertIfNegative val="0"/>
          <c:cat>
            <c:numRef>
              <c:f>Sheet1!$A$2</c:f>
              <c:numCache>
                <c:formatCode>General</c:formatCode>
                <c:ptCount val="1"/>
              </c:numCache>
            </c:numRef>
          </c:cat>
          <c:val>
            <c:numRef>
              <c:f>Sheet1!$J$2</c:f>
              <c:numCache>
                <c:formatCode>0.00%</c:formatCode>
                <c:ptCount val="1"/>
                <c:pt idx="0">
                  <c:v>0.00867833742067611</c:v>
                </c:pt>
              </c:numCache>
            </c:numRef>
          </c:val>
        </c:ser>
        <c:ser>
          <c:idx val="9"/>
          <c:order val="9"/>
          <c:tx>
            <c:strRef>
              <c:f>Sheet1!$K$1</c:f>
              <c:strCache>
                <c:ptCount val="1"/>
                <c:pt idx="0">
                  <c:v>1770</c:v>
                </c:pt>
              </c:strCache>
            </c:strRef>
          </c:tx>
          <c:spPr>
            <a:solidFill>
              <a:srgbClr val="71588F"/>
            </a:solidFill>
          </c:spPr>
          <c:invertIfNegative val="0"/>
          <c:cat>
            <c:numRef>
              <c:f>Sheet1!$A$2</c:f>
              <c:numCache>
                <c:formatCode>General</c:formatCode>
                <c:ptCount val="1"/>
              </c:numCache>
            </c:numRef>
          </c:cat>
          <c:val>
            <c:numRef>
              <c:f>Sheet1!$K$2</c:f>
              <c:numCache>
                <c:formatCode>0.00%</c:formatCode>
                <c:ptCount val="1"/>
                <c:pt idx="0">
                  <c:v>0.00861592493208387</c:v>
                </c:pt>
              </c:numCache>
            </c:numRef>
          </c:val>
        </c:ser>
        <c:ser>
          <c:idx val="10"/>
          <c:order val="10"/>
          <c:tx>
            <c:strRef>
              <c:f>Sheet1!$L$1</c:f>
              <c:strCache>
                <c:ptCount val="1"/>
                <c:pt idx="0">
                  <c:v>1107</c:v>
                </c:pt>
              </c:strCache>
            </c:strRef>
          </c:tx>
          <c:spPr>
            <a:solidFill>
              <a:srgbClr val="4198AF"/>
            </a:solidFill>
          </c:spPr>
          <c:invertIfNegative val="0"/>
          <c:cat>
            <c:numRef>
              <c:f>Sheet1!$A$2</c:f>
              <c:numCache>
                <c:formatCode>General</c:formatCode>
                <c:ptCount val="1"/>
              </c:numCache>
            </c:numRef>
          </c:cat>
          <c:val>
            <c:numRef>
              <c:f>Sheet1!$L$2</c:f>
              <c:numCache>
                <c:formatCode>0.00%</c:formatCode>
                <c:ptCount val="1"/>
                <c:pt idx="0">
                  <c:v>0.00848315874975174</c:v>
                </c:pt>
              </c:numCache>
            </c:numRef>
          </c:val>
        </c:ser>
        <c:ser>
          <c:idx val="11"/>
          <c:order val="11"/>
          <c:tx>
            <c:strRef>
              <c:f>Sheet1!$M$1</c:f>
              <c:strCache>
                <c:ptCount val="1"/>
                <c:pt idx="0">
                  <c:v>1769</c:v>
                </c:pt>
              </c:strCache>
            </c:strRef>
          </c:tx>
          <c:spPr>
            <a:solidFill>
              <a:srgbClr val="DB843D"/>
            </a:solidFill>
          </c:spPr>
          <c:invertIfNegative val="0"/>
          <c:cat>
            <c:numRef>
              <c:f>Sheet1!$A$2</c:f>
              <c:numCache>
                <c:formatCode>General</c:formatCode>
                <c:ptCount val="1"/>
              </c:numCache>
            </c:numRef>
          </c:cat>
          <c:val>
            <c:numRef>
              <c:f>Sheet1!$M$2</c:f>
              <c:numCache>
                <c:formatCode>0.00%</c:formatCode>
                <c:ptCount val="1"/>
                <c:pt idx="0">
                  <c:v>0.00817093479075356</c:v>
                </c:pt>
              </c:numCache>
            </c:numRef>
          </c:val>
        </c:ser>
        <c:ser>
          <c:idx val="12"/>
          <c:order val="12"/>
          <c:tx>
            <c:strRef>
              <c:f>Sheet1!$N$1</c:f>
              <c:strCache>
                <c:ptCount val="1"/>
                <c:pt idx="0">
                  <c:v>373</c:v>
                </c:pt>
              </c:strCache>
            </c:strRef>
          </c:tx>
          <c:spPr>
            <a:solidFill>
              <a:srgbClr val="4F81BD"/>
            </a:solidFill>
          </c:spPr>
          <c:invertIfNegative val="0"/>
          <c:cat>
            <c:numRef>
              <c:f>Sheet1!$A$2</c:f>
              <c:numCache>
                <c:formatCode>General</c:formatCode>
                <c:ptCount val="1"/>
              </c:numCache>
            </c:numRef>
          </c:cat>
          <c:val>
            <c:numRef>
              <c:f>Sheet1!$N$2</c:f>
              <c:numCache>
                <c:formatCode>0.00%</c:formatCode>
                <c:ptCount val="1"/>
                <c:pt idx="0">
                  <c:v>0.00807371559620933</c:v>
                </c:pt>
              </c:numCache>
            </c:numRef>
          </c:val>
        </c:ser>
        <c:ser>
          <c:idx val="13"/>
          <c:order val="13"/>
          <c:tx>
            <c:strRef>
              <c:f>Sheet1!$O$1</c:f>
              <c:strCache>
                <c:ptCount val="1"/>
                <c:pt idx="0">
                  <c:v>1555</c:v>
                </c:pt>
              </c:strCache>
            </c:strRef>
          </c:tx>
          <c:spPr>
            <a:solidFill>
              <a:srgbClr val="C0504D"/>
            </a:solidFill>
          </c:spPr>
          <c:invertIfNegative val="0"/>
          <c:cat>
            <c:numRef>
              <c:f>Sheet1!$A$2</c:f>
              <c:numCache>
                <c:formatCode>General</c:formatCode>
                <c:ptCount val="1"/>
              </c:numCache>
            </c:numRef>
          </c:cat>
          <c:val>
            <c:numRef>
              <c:f>Sheet1!$O$2</c:f>
              <c:numCache>
                <c:formatCode>0.00%</c:formatCode>
                <c:ptCount val="1"/>
                <c:pt idx="0">
                  <c:v>0.00805915223354881</c:v>
                </c:pt>
              </c:numCache>
            </c:numRef>
          </c:val>
        </c:ser>
        <c:ser>
          <c:idx val="14"/>
          <c:order val="14"/>
          <c:tx>
            <c:strRef>
              <c:f>Sheet1!$P$1</c:f>
              <c:strCache>
                <c:ptCount val="1"/>
                <c:pt idx="0">
                  <c:v>634</c:v>
                </c:pt>
              </c:strCache>
            </c:strRef>
          </c:tx>
          <c:spPr>
            <a:solidFill>
              <a:srgbClr val="9BBB59"/>
            </a:solidFill>
          </c:spPr>
          <c:invertIfNegative val="0"/>
          <c:cat>
            <c:numRef>
              <c:f>Sheet1!$A$2</c:f>
              <c:numCache>
                <c:formatCode>General</c:formatCode>
                <c:ptCount val="1"/>
              </c:numCache>
            </c:numRef>
          </c:cat>
          <c:val>
            <c:numRef>
              <c:f>Sheet1!$P$2</c:f>
              <c:numCache>
                <c:formatCode>0.00%</c:formatCode>
                <c:ptCount val="1"/>
                <c:pt idx="0">
                  <c:v>0.0078847956717148</c:v>
                </c:pt>
              </c:numCache>
            </c:numRef>
          </c:val>
        </c:ser>
        <c:ser>
          <c:idx val="15"/>
          <c:order val="15"/>
          <c:tx>
            <c:strRef>
              <c:f>Sheet1!$Q$1</c:f>
              <c:strCache>
                <c:ptCount val="1"/>
                <c:pt idx="0">
                  <c:v>1222</c:v>
                </c:pt>
              </c:strCache>
            </c:strRef>
          </c:tx>
          <c:spPr>
            <a:solidFill>
              <a:srgbClr val="8064A2"/>
            </a:solidFill>
          </c:spPr>
          <c:invertIfNegative val="0"/>
          <c:cat>
            <c:numRef>
              <c:f>Sheet1!$A$2</c:f>
              <c:numCache>
                <c:formatCode>General</c:formatCode>
                <c:ptCount val="1"/>
              </c:numCache>
            </c:numRef>
          </c:cat>
          <c:val>
            <c:numRef>
              <c:f>Sheet1!$Q$2</c:f>
              <c:numCache>
                <c:formatCode>0.00%</c:formatCode>
                <c:ptCount val="1"/>
                <c:pt idx="0">
                  <c:v>0.00787739285335686</c:v>
                </c:pt>
              </c:numCache>
            </c:numRef>
          </c:val>
        </c:ser>
        <c:ser>
          <c:idx val="16"/>
          <c:order val="16"/>
          <c:tx>
            <c:strRef>
              <c:f>Sheet1!$R$1</c:f>
              <c:strCache>
                <c:ptCount val="1"/>
                <c:pt idx="0">
                  <c:v>1254</c:v>
                </c:pt>
              </c:strCache>
            </c:strRef>
          </c:tx>
          <c:spPr>
            <a:solidFill>
              <a:srgbClr val="4BACC6"/>
            </a:solidFill>
          </c:spPr>
          <c:invertIfNegative val="0"/>
          <c:cat>
            <c:numRef>
              <c:f>Sheet1!$A$2</c:f>
              <c:numCache>
                <c:formatCode>General</c:formatCode>
                <c:ptCount val="1"/>
              </c:numCache>
            </c:numRef>
          </c:cat>
          <c:val>
            <c:numRef>
              <c:f>Sheet1!$R$2</c:f>
              <c:numCache>
                <c:formatCode>0.00%</c:formatCode>
                <c:ptCount val="1"/>
                <c:pt idx="0">
                  <c:v>0.00778516719628675</c:v>
                </c:pt>
              </c:numCache>
            </c:numRef>
          </c:val>
        </c:ser>
        <c:ser>
          <c:idx val="17"/>
          <c:order val="17"/>
          <c:tx>
            <c:strRef>
              <c:f>Sheet1!$S$1</c:f>
              <c:strCache>
                <c:ptCount val="1"/>
                <c:pt idx="0">
                  <c:v>1225</c:v>
                </c:pt>
              </c:strCache>
            </c:strRef>
          </c:tx>
          <c:spPr>
            <a:solidFill>
              <a:srgbClr val="F79646"/>
            </a:solidFill>
          </c:spPr>
          <c:invertIfNegative val="0"/>
          <c:cat>
            <c:numRef>
              <c:f>Sheet1!$A$2</c:f>
              <c:numCache>
                <c:formatCode>General</c:formatCode>
                <c:ptCount val="1"/>
              </c:numCache>
            </c:numRef>
          </c:cat>
          <c:val>
            <c:numRef>
              <c:f>Sheet1!$S$2</c:f>
              <c:numCache>
                <c:formatCode>0.00%</c:formatCode>
                <c:ptCount val="1"/>
                <c:pt idx="0">
                  <c:v>0.00746998210994539</c:v>
                </c:pt>
              </c:numCache>
            </c:numRef>
          </c:val>
        </c:ser>
        <c:ser>
          <c:idx val="18"/>
          <c:order val="18"/>
          <c:tx>
            <c:strRef>
              <c:f>Sheet1!$T$1</c:f>
              <c:strCache>
                <c:ptCount val="1"/>
                <c:pt idx="0">
                  <c:v>1389</c:v>
                </c:pt>
              </c:strCache>
            </c:strRef>
          </c:tx>
          <c:spPr>
            <a:solidFill>
              <a:srgbClr val="93A9CF"/>
            </a:solidFill>
          </c:spPr>
          <c:invertIfNegative val="0"/>
          <c:cat>
            <c:numRef>
              <c:f>Sheet1!$A$2</c:f>
              <c:numCache>
                <c:formatCode>General</c:formatCode>
                <c:ptCount val="1"/>
              </c:numCache>
            </c:numRef>
          </c:cat>
          <c:val>
            <c:numRef>
              <c:f>Sheet1!$T$2</c:f>
              <c:numCache>
                <c:formatCode>0.00%</c:formatCode>
                <c:ptCount val="1"/>
                <c:pt idx="0">
                  <c:v>0.00735107938744722</c:v>
                </c:pt>
              </c:numCache>
            </c:numRef>
          </c:val>
        </c:ser>
        <c:ser>
          <c:idx val="19"/>
          <c:order val="19"/>
          <c:tx>
            <c:strRef>
              <c:f>Sheet1!$U$1</c:f>
              <c:strCache>
                <c:ptCount val="1"/>
                <c:pt idx="0">
                  <c:v>557</c:v>
                </c:pt>
              </c:strCache>
            </c:strRef>
          </c:tx>
          <c:spPr>
            <a:solidFill>
              <a:srgbClr val="D19392"/>
            </a:solidFill>
          </c:spPr>
          <c:invertIfNegative val="0"/>
          <c:cat>
            <c:numRef>
              <c:f>Sheet1!$A$2</c:f>
              <c:numCache>
                <c:formatCode>General</c:formatCode>
                <c:ptCount val="1"/>
              </c:numCache>
            </c:numRef>
          </c:cat>
          <c:val>
            <c:numRef>
              <c:f>Sheet1!$U$2</c:f>
              <c:numCache>
                <c:formatCode>0.00%</c:formatCode>
                <c:ptCount val="1"/>
                <c:pt idx="0">
                  <c:v>0.00653352558766669</c:v>
                </c:pt>
              </c:numCache>
            </c:numRef>
          </c:val>
        </c:ser>
        <c:ser>
          <c:idx val="20"/>
          <c:order val="20"/>
          <c:tx>
            <c:strRef>
              <c:f>Sheet1!$V$1</c:f>
              <c:strCache>
                <c:ptCount val="1"/>
                <c:pt idx="0">
                  <c:v>381</c:v>
                </c:pt>
              </c:strCache>
            </c:strRef>
          </c:tx>
          <c:spPr>
            <a:solidFill>
              <a:srgbClr val="B9CD96"/>
            </a:solidFill>
          </c:spPr>
          <c:invertIfNegative val="0"/>
          <c:cat>
            <c:numRef>
              <c:f>Sheet1!$A$2</c:f>
              <c:numCache>
                <c:formatCode>General</c:formatCode>
                <c:ptCount val="1"/>
              </c:numCache>
            </c:numRef>
          </c:cat>
          <c:val>
            <c:numRef>
              <c:f>Sheet1!$V$2</c:f>
              <c:numCache>
                <c:formatCode>0.00%</c:formatCode>
                <c:ptCount val="1"/>
                <c:pt idx="0">
                  <c:v>0.00638044876369437</c:v>
                </c:pt>
              </c:numCache>
            </c:numRef>
          </c:val>
        </c:ser>
        <c:ser>
          <c:idx val="21"/>
          <c:order val="21"/>
          <c:tx>
            <c:strRef>
              <c:f>Sheet1!$W$1</c:f>
              <c:strCache>
                <c:ptCount val="1"/>
                <c:pt idx="0">
                  <c:v>1701</c:v>
                </c:pt>
              </c:strCache>
            </c:strRef>
          </c:tx>
          <c:spPr>
            <a:solidFill>
              <a:srgbClr val="A99BBD"/>
            </a:solidFill>
          </c:spPr>
          <c:invertIfNegative val="0"/>
          <c:cat>
            <c:numRef>
              <c:f>Sheet1!$A$2</c:f>
              <c:numCache>
                <c:formatCode>General</c:formatCode>
                <c:ptCount val="1"/>
              </c:numCache>
            </c:numRef>
          </c:cat>
          <c:val>
            <c:numRef>
              <c:f>Sheet1!$W$2</c:f>
              <c:numCache>
                <c:formatCode>0.00%</c:formatCode>
                <c:ptCount val="1"/>
                <c:pt idx="0">
                  <c:v>0.00628979788798402</c:v>
                </c:pt>
              </c:numCache>
            </c:numRef>
          </c:val>
        </c:ser>
        <c:ser>
          <c:idx val="22"/>
          <c:order val="22"/>
          <c:tx>
            <c:strRef>
              <c:f>Sheet1!$X$1</c:f>
              <c:strCache>
                <c:ptCount val="1"/>
                <c:pt idx="0">
                  <c:v>1251</c:v>
                </c:pt>
              </c:strCache>
            </c:strRef>
          </c:tx>
          <c:spPr>
            <a:solidFill>
              <a:srgbClr val="91C3D5"/>
            </a:solidFill>
          </c:spPr>
          <c:invertIfNegative val="0"/>
          <c:cat>
            <c:numRef>
              <c:f>Sheet1!$A$2</c:f>
              <c:numCache>
                <c:formatCode>General</c:formatCode>
                <c:ptCount val="1"/>
              </c:numCache>
            </c:numRef>
          </c:cat>
          <c:val>
            <c:numRef>
              <c:f>Sheet1!$X$2</c:f>
              <c:numCache>
                <c:formatCode>0.00%</c:formatCode>
                <c:ptCount val="1"/>
                <c:pt idx="0">
                  <c:v>0.00628491202786776</c:v>
                </c:pt>
              </c:numCache>
            </c:numRef>
          </c:val>
        </c:ser>
        <c:ser>
          <c:idx val="23"/>
          <c:order val="23"/>
          <c:tx>
            <c:strRef>
              <c:f>Sheet1!$Y$1</c:f>
              <c:strCache>
                <c:ptCount val="1"/>
                <c:pt idx="0">
                  <c:v>1226</c:v>
                </c:pt>
              </c:strCache>
            </c:strRef>
          </c:tx>
          <c:spPr>
            <a:solidFill>
              <a:srgbClr val="F9B590"/>
            </a:solidFill>
          </c:spPr>
          <c:invertIfNegative val="0"/>
          <c:cat>
            <c:numRef>
              <c:f>Sheet1!$A$2</c:f>
              <c:numCache>
                <c:formatCode>General</c:formatCode>
                <c:ptCount val="1"/>
              </c:numCache>
            </c:numRef>
          </c:cat>
          <c:val>
            <c:numRef>
              <c:f>Sheet1!$Y$2</c:f>
              <c:numCache>
                <c:formatCode>0.00%</c:formatCode>
                <c:ptCount val="1"/>
                <c:pt idx="0">
                  <c:v>0.00585756751356883</c:v>
                </c:pt>
              </c:numCache>
            </c:numRef>
          </c:val>
        </c:ser>
        <c:ser>
          <c:idx val="24"/>
          <c:order val="24"/>
          <c:tx>
            <c:strRef>
              <c:f>Sheet1!$Z$1</c:f>
              <c:strCache>
                <c:ptCount val="1"/>
                <c:pt idx="0">
                  <c:v>1472</c:v>
                </c:pt>
              </c:strCache>
            </c:strRef>
          </c:tx>
          <c:spPr>
            <a:solidFill>
              <a:srgbClr val="BCC8DF"/>
            </a:solidFill>
          </c:spPr>
          <c:invertIfNegative val="0"/>
          <c:cat>
            <c:numRef>
              <c:f>Sheet1!$A$2</c:f>
              <c:numCache>
                <c:formatCode>General</c:formatCode>
                <c:ptCount val="1"/>
              </c:numCache>
            </c:numRef>
          </c:cat>
          <c:val>
            <c:numRef>
              <c:f>Sheet1!$Z$2</c:f>
              <c:numCache>
                <c:formatCode>0.00%</c:formatCode>
                <c:ptCount val="1"/>
                <c:pt idx="0">
                  <c:v>0.00555963772383635</c:v>
                </c:pt>
              </c:numCache>
            </c:numRef>
          </c:val>
        </c:ser>
        <c:ser>
          <c:idx val="25"/>
          <c:order val="25"/>
          <c:tx>
            <c:strRef>
              <c:f>Sheet1!$AA$1</c:f>
              <c:strCache>
                <c:ptCount val="1"/>
                <c:pt idx="0">
                  <c:v>1704</c:v>
                </c:pt>
              </c:strCache>
            </c:strRef>
          </c:tx>
          <c:invertIfNegative val="0"/>
          <c:cat>
            <c:numRef>
              <c:f>Sheet1!$A$2</c:f>
              <c:numCache>
                <c:formatCode>General</c:formatCode>
                <c:ptCount val="1"/>
              </c:numCache>
            </c:numRef>
          </c:cat>
          <c:val>
            <c:numRef>
              <c:f>Sheet1!$AA$2</c:f>
              <c:numCache>
                <c:formatCode>0.00%</c:formatCode>
                <c:ptCount val="1"/>
                <c:pt idx="0">
                  <c:v>0.00517346633927725</c:v>
                </c:pt>
              </c:numCache>
            </c:numRef>
          </c:val>
        </c:ser>
        <c:ser>
          <c:idx val="26"/>
          <c:order val="26"/>
          <c:tx>
            <c:strRef>
              <c:f>Sheet1!$AB$1</c:f>
              <c:strCache>
                <c:ptCount val="1"/>
                <c:pt idx="0">
                  <c:v>915</c:v>
                </c:pt>
              </c:strCache>
            </c:strRef>
          </c:tx>
          <c:invertIfNegative val="0"/>
          <c:cat>
            <c:numRef>
              <c:f>Sheet1!$A$2</c:f>
              <c:numCache>
                <c:formatCode>General</c:formatCode>
                <c:ptCount val="1"/>
              </c:numCache>
            </c:numRef>
          </c:cat>
          <c:val>
            <c:numRef>
              <c:f>Sheet1!$AB$2</c:f>
              <c:numCache>
                <c:formatCode>0.00%</c:formatCode>
                <c:ptCount val="1"/>
                <c:pt idx="0">
                  <c:v>0.00516964379307065</c:v>
                </c:pt>
              </c:numCache>
            </c:numRef>
          </c:val>
        </c:ser>
        <c:ser>
          <c:idx val="27"/>
          <c:order val="27"/>
          <c:tx>
            <c:strRef>
              <c:f>Sheet1!$AC$1</c:f>
              <c:strCache>
                <c:ptCount val="1"/>
                <c:pt idx="0">
                  <c:v>355</c:v>
                </c:pt>
              </c:strCache>
            </c:strRef>
          </c:tx>
          <c:invertIfNegative val="0"/>
          <c:cat>
            <c:numRef>
              <c:f>Sheet1!$A$2</c:f>
              <c:numCache>
                <c:formatCode>General</c:formatCode>
                <c:ptCount val="1"/>
              </c:numCache>
            </c:numRef>
          </c:cat>
          <c:val>
            <c:numRef>
              <c:f>Sheet1!$AC$2</c:f>
              <c:numCache>
                <c:formatCode>0.00%</c:formatCode>
                <c:ptCount val="1"/>
                <c:pt idx="0">
                  <c:v>0.00511462066316654</c:v>
                </c:pt>
              </c:numCache>
            </c:numRef>
          </c:val>
        </c:ser>
        <c:ser>
          <c:idx val="28"/>
          <c:order val="28"/>
          <c:tx>
            <c:strRef>
              <c:f>Sheet1!$AD$1</c:f>
              <c:strCache>
                <c:ptCount val="1"/>
                <c:pt idx="0">
                  <c:v>1223</c:v>
                </c:pt>
              </c:strCache>
            </c:strRef>
          </c:tx>
          <c:invertIfNegative val="0"/>
          <c:cat>
            <c:numRef>
              <c:f>Sheet1!$A$2</c:f>
              <c:numCache>
                <c:formatCode>General</c:formatCode>
                <c:ptCount val="1"/>
              </c:numCache>
            </c:numRef>
          </c:cat>
          <c:val>
            <c:numRef>
              <c:f>Sheet1!$AD$2</c:f>
              <c:numCache>
                <c:formatCode>0.00%</c:formatCode>
                <c:ptCount val="1"/>
                <c:pt idx="0">
                  <c:v>0.00490374801732338</c:v>
                </c:pt>
              </c:numCache>
            </c:numRef>
          </c:val>
        </c:ser>
        <c:ser>
          <c:idx val="29"/>
          <c:order val="29"/>
          <c:tx>
            <c:strRef>
              <c:f>Sheet1!$AE$1</c:f>
              <c:strCache>
                <c:ptCount val="1"/>
                <c:pt idx="0">
                  <c:v>1089</c:v>
                </c:pt>
              </c:strCache>
            </c:strRef>
          </c:tx>
          <c:invertIfNegative val="0"/>
          <c:cat>
            <c:numRef>
              <c:f>Sheet1!$A$2</c:f>
              <c:numCache>
                <c:formatCode>General</c:formatCode>
                <c:ptCount val="1"/>
              </c:numCache>
            </c:numRef>
          </c:cat>
          <c:val>
            <c:numRef>
              <c:f>Sheet1!$AE$2</c:f>
              <c:numCache>
                <c:formatCode>0.00%</c:formatCode>
                <c:ptCount val="1"/>
                <c:pt idx="0">
                  <c:v>0.0048493036532182</c:v>
                </c:pt>
              </c:numCache>
            </c:numRef>
          </c:val>
        </c:ser>
        <c:ser>
          <c:idx val="30"/>
          <c:order val="30"/>
          <c:tx>
            <c:strRef>
              <c:f>Sheet1!$AF$1</c:f>
              <c:strCache>
                <c:ptCount val="1"/>
                <c:pt idx="0">
                  <c:v>1108</c:v>
                </c:pt>
              </c:strCache>
            </c:strRef>
          </c:tx>
          <c:invertIfNegative val="0"/>
          <c:cat>
            <c:numRef>
              <c:f>Sheet1!$A$2</c:f>
              <c:numCache>
                <c:formatCode>General</c:formatCode>
                <c:ptCount val="1"/>
              </c:numCache>
            </c:numRef>
          </c:cat>
          <c:val>
            <c:numRef>
              <c:f>Sheet1!$AF$2</c:f>
              <c:numCache>
                <c:formatCode>0.00%</c:formatCode>
                <c:ptCount val="1"/>
                <c:pt idx="0">
                  <c:v>0.00478724111603921</c:v>
                </c:pt>
              </c:numCache>
            </c:numRef>
          </c:val>
        </c:ser>
        <c:ser>
          <c:idx val="31"/>
          <c:order val="31"/>
          <c:tx>
            <c:strRef>
              <c:f>Sheet1!$AG$1</c:f>
              <c:strCache>
                <c:ptCount val="1"/>
                <c:pt idx="0">
                  <c:v>535</c:v>
                </c:pt>
              </c:strCache>
            </c:strRef>
          </c:tx>
          <c:invertIfNegative val="0"/>
          <c:cat>
            <c:numRef>
              <c:f>Sheet1!$A$2</c:f>
              <c:numCache>
                <c:formatCode>General</c:formatCode>
                <c:ptCount val="1"/>
              </c:numCache>
            </c:numRef>
          </c:cat>
          <c:val>
            <c:numRef>
              <c:f>Sheet1!$AG$2</c:f>
              <c:numCache>
                <c:formatCode>0.00%</c:formatCode>
                <c:ptCount val="1"/>
                <c:pt idx="0">
                  <c:v>0.00471206886053184</c:v>
                </c:pt>
              </c:numCache>
            </c:numRef>
          </c:val>
        </c:ser>
        <c:ser>
          <c:idx val="32"/>
          <c:order val="32"/>
          <c:tx>
            <c:strRef>
              <c:f>Sheet1!$AH$1</c:f>
              <c:strCache>
                <c:ptCount val="1"/>
                <c:pt idx="0">
                  <c:v>983</c:v>
                </c:pt>
              </c:strCache>
            </c:strRef>
          </c:tx>
          <c:invertIfNegative val="0"/>
          <c:cat>
            <c:numRef>
              <c:f>Sheet1!$A$2</c:f>
              <c:numCache>
                <c:formatCode>General</c:formatCode>
                <c:ptCount val="1"/>
              </c:numCache>
            </c:numRef>
          </c:cat>
          <c:val>
            <c:numRef>
              <c:f>Sheet1!$AH$2</c:f>
              <c:numCache>
                <c:formatCode>0.00%</c:formatCode>
                <c:ptCount val="1"/>
                <c:pt idx="0">
                  <c:v>0.00466296798531412</c:v>
                </c:pt>
              </c:numCache>
            </c:numRef>
          </c:val>
        </c:ser>
        <c:ser>
          <c:idx val="33"/>
          <c:order val="33"/>
          <c:tx>
            <c:strRef>
              <c:f>Sheet1!$AI$1</c:f>
              <c:strCache>
                <c:ptCount val="1"/>
                <c:pt idx="0">
                  <c:v>1553</c:v>
                </c:pt>
              </c:strCache>
            </c:strRef>
          </c:tx>
          <c:invertIfNegative val="0"/>
          <c:cat>
            <c:numRef>
              <c:f>Sheet1!$A$2</c:f>
              <c:numCache>
                <c:formatCode>General</c:formatCode>
                <c:ptCount val="1"/>
              </c:numCache>
            </c:numRef>
          </c:cat>
          <c:val>
            <c:numRef>
              <c:f>Sheet1!$AI$2</c:f>
              <c:numCache>
                <c:formatCode>0.00%</c:formatCode>
                <c:ptCount val="1"/>
                <c:pt idx="0">
                  <c:v>0.00464820272760747</c:v>
                </c:pt>
              </c:numCache>
            </c:numRef>
          </c:val>
        </c:ser>
        <c:ser>
          <c:idx val="34"/>
          <c:order val="34"/>
          <c:tx>
            <c:strRef>
              <c:f>Sheet1!$AJ$1</c:f>
              <c:strCache>
                <c:ptCount val="1"/>
                <c:pt idx="0">
                  <c:v>513</c:v>
                </c:pt>
              </c:strCache>
            </c:strRef>
          </c:tx>
          <c:invertIfNegative val="0"/>
          <c:cat>
            <c:numRef>
              <c:f>Sheet1!$A$2</c:f>
              <c:numCache>
                <c:formatCode>General</c:formatCode>
                <c:ptCount val="1"/>
              </c:numCache>
            </c:numRef>
          </c:cat>
          <c:val>
            <c:numRef>
              <c:f>Sheet1!$AJ$2</c:f>
              <c:numCache>
                <c:formatCode>0.00%</c:formatCode>
                <c:ptCount val="1"/>
                <c:pt idx="0">
                  <c:v>0.00463781186256687</c:v>
                </c:pt>
              </c:numCache>
            </c:numRef>
          </c:val>
        </c:ser>
        <c:ser>
          <c:idx val="35"/>
          <c:order val="35"/>
          <c:tx>
            <c:strRef>
              <c:f>Sheet1!$AK$1</c:f>
              <c:strCache>
                <c:ptCount val="1"/>
                <c:pt idx="0">
                  <c:v>1773</c:v>
                </c:pt>
              </c:strCache>
            </c:strRef>
          </c:tx>
          <c:invertIfNegative val="0"/>
          <c:cat>
            <c:numRef>
              <c:f>Sheet1!$A$2</c:f>
              <c:numCache>
                <c:formatCode>General</c:formatCode>
                <c:ptCount val="1"/>
              </c:numCache>
            </c:numRef>
          </c:cat>
          <c:val>
            <c:numRef>
              <c:f>Sheet1!$AK$2</c:f>
              <c:numCache>
                <c:formatCode>0.00%</c:formatCode>
                <c:ptCount val="1"/>
                <c:pt idx="0">
                  <c:v>0.00444349461050597</c:v>
                </c:pt>
              </c:numCache>
            </c:numRef>
          </c:val>
        </c:ser>
        <c:dLbls>
          <c:showLegendKey val="0"/>
          <c:showVal val="0"/>
          <c:showCatName val="0"/>
          <c:showSerName val="0"/>
          <c:showPercent val="0"/>
          <c:showBubbleSize val="0"/>
        </c:dLbls>
        <c:gapWidth val="80"/>
        <c:overlap val="100"/>
        <c:axId val="-1991782856"/>
        <c:axId val="-1999043976"/>
      </c:barChart>
      <c:catAx>
        <c:axId val="-1991782856"/>
        <c:scaling>
          <c:orientation val="minMax"/>
        </c:scaling>
        <c:delete val="0"/>
        <c:axPos val="l"/>
        <c:numFmt formatCode="General" sourceLinked="1"/>
        <c:majorTickMark val="none"/>
        <c:minorTickMark val="none"/>
        <c:tickLblPos val="nextTo"/>
        <c:crossAx val="-1999043976"/>
        <c:crosses val="autoZero"/>
        <c:auto val="1"/>
        <c:lblAlgn val="ctr"/>
        <c:lblOffset val="100"/>
        <c:noMultiLvlLbl val="0"/>
      </c:catAx>
      <c:valAx>
        <c:axId val="-1999043976"/>
        <c:scaling>
          <c:orientation val="minMax"/>
        </c:scaling>
        <c:delete val="1"/>
        <c:axPos val="b"/>
        <c:numFmt formatCode="0%" sourceLinked="1"/>
        <c:majorTickMark val="out"/>
        <c:minorTickMark val="none"/>
        <c:tickLblPos val="none"/>
        <c:crossAx val="-1991782856"/>
        <c:crosses val="autoZero"/>
        <c:crossBetween val="between"/>
      </c:valAx>
    </c:plotArea>
    <c:plotVisOnly val="1"/>
    <c:dispBlanksAs val="gap"/>
    <c:showDLblsOverMax val="0"/>
  </c:chart>
  <c:txPr>
    <a:bodyPr/>
    <a:lstStyle/>
    <a:p>
      <a:pPr>
        <a:defRPr sz="1800"/>
      </a:pPr>
      <a:endParaRPr lang="zh-CN"/>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stacked"/>
        <c:varyColors val="0"/>
        <c:ser>
          <c:idx val="0"/>
          <c:order val="0"/>
          <c:tx>
            <c:strRef>
              <c:f>Sheet1!$B$1</c:f>
              <c:strCache>
                <c:ptCount val="1"/>
                <c:pt idx="0">
                  <c:v>CM Current</c:v>
                </c:pt>
              </c:strCache>
            </c:strRef>
          </c:tx>
          <c:spPr>
            <a:solidFill>
              <a:srgbClr val="C0C0C0"/>
            </a:solidFill>
            <a:ln>
              <a:noFill/>
            </a:ln>
            <a:effectLst>
              <a:outerShdw blurRad="50800" dist="38100" dir="2700000" algn="tl" rotWithShape="0">
                <a:prstClr val="black">
                  <a:alpha val="40000"/>
                </a:prstClr>
              </a:outerShdw>
            </a:effectLst>
          </c:spPr>
          <c:invertIfNegative val="0"/>
          <c:dLbls>
            <c:spPr>
              <a:noFill/>
              <a:ln>
                <a:noFill/>
              </a:ln>
              <a:effectLst/>
            </c:spPr>
            <c:txPr>
              <a:bodyPr/>
              <a:lstStyle/>
              <a:p>
                <a:pPr>
                  <a:defRPr sz="900">
                    <a:solidFill>
                      <a:schemeClr val="tx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理想花费</c:v>
                </c:pt>
              </c:strCache>
            </c:strRef>
          </c:cat>
          <c:val>
            <c:numRef>
              <c:f>Sheet1!$B$2</c:f>
              <c:numCache>
                <c:formatCode>_(* #,##0.0_);_(* \(#,##0.0\);_(* "-"??_);_(@_)</c:formatCode>
                <c:ptCount val="1"/>
                <c:pt idx="0">
                  <c:v>168.5</c:v>
                </c:pt>
              </c:numCache>
            </c:numRef>
          </c:val>
        </c:ser>
        <c:ser>
          <c:idx val="1"/>
          <c:order val="1"/>
          <c:tx>
            <c:strRef>
              <c:f>Sheet1!$C$1</c:f>
              <c:strCache>
                <c:ptCount val="1"/>
                <c:pt idx="0">
                  <c:v>Individual</c:v>
                </c:pt>
              </c:strCache>
            </c:strRef>
          </c:tx>
          <c:spPr>
            <a:solidFill>
              <a:srgbClr val="C00000"/>
            </a:solidFill>
            <a:ln>
              <a:noFill/>
            </a:ln>
            <a:effectLst>
              <a:outerShdw blurRad="50800" dist="38100" dir="2700000" algn="tl" rotWithShape="0">
                <a:prstClr val="black">
                  <a:alpha val="40000"/>
                </a:prstClr>
              </a:outerShdw>
            </a:effectLst>
          </c:spPr>
          <c:invertIfNegative val="0"/>
          <c:dLbls>
            <c:spPr>
              <a:noFill/>
              <a:ln>
                <a:noFill/>
              </a:ln>
              <a:effectLst/>
            </c:spPr>
            <c:txPr>
              <a:bodyPr/>
              <a:lstStyle/>
              <a:p>
                <a:pPr>
                  <a:defRPr sz="9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理想花费</c:v>
                </c:pt>
              </c:strCache>
            </c:strRef>
          </c:cat>
          <c:val>
            <c:numRef>
              <c:f>Sheet1!$C$2</c:f>
              <c:numCache>
                <c:formatCode>_(* #,##0.0_);_(* \(#,##0.0\);_(* "-"??_);_(@_)</c:formatCode>
                <c:ptCount val="1"/>
                <c:pt idx="0">
                  <c:v>24.3</c:v>
                </c:pt>
              </c:numCache>
            </c:numRef>
          </c:val>
        </c:ser>
        <c:dLbls>
          <c:showLegendKey val="0"/>
          <c:showVal val="0"/>
          <c:showCatName val="0"/>
          <c:showSerName val="0"/>
          <c:showPercent val="0"/>
          <c:showBubbleSize val="0"/>
        </c:dLbls>
        <c:gapWidth val="150"/>
        <c:overlap val="100"/>
        <c:axId val="-2055276472"/>
        <c:axId val="-2055283592"/>
      </c:barChart>
      <c:catAx>
        <c:axId val="-2055276472"/>
        <c:scaling>
          <c:orientation val="minMax"/>
        </c:scaling>
        <c:delete val="0"/>
        <c:axPos val="b"/>
        <c:numFmt formatCode="General" sourceLinked="0"/>
        <c:majorTickMark val="none"/>
        <c:minorTickMark val="none"/>
        <c:tickLblPos val="nextTo"/>
        <c:txPr>
          <a:bodyPr/>
          <a:lstStyle/>
          <a:p>
            <a:pPr>
              <a:defRPr sz="1400">
                <a:solidFill>
                  <a:srgbClr val="595959"/>
                </a:solidFill>
              </a:defRPr>
            </a:pPr>
            <a:endParaRPr lang="zh-CN"/>
          </a:p>
        </c:txPr>
        <c:crossAx val="-2055283592"/>
        <c:crosses val="autoZero"/>
        <c:auto val="1"/>
        <c:lblAlgn val="ctr"/>
        <c:lblOffset val="100"/>
        <c:noMultiLvlLbl val="0"/>
      </c:catAx>
      <c:valAx>
        <c:axId val="-2055283592"/>
        <c:scaling>
          <c:orientation val="minMax"/>
          <c:max val="205.0"/>
          <c:min val="0.0"/>
        </c:scaling>
        <c:delete val="1"/>
        <c:axPos val="l"/>
        <c:numFmt formatCode="_(* #,##0.0_);_(* \(#,##0.0\);_(* &quot;-&quot;??_);_(@_)" sourceLinked="1"/>
        <c:majorTickMark val="out"/>
        <c:minorTickMark val="none"/>
        <c:tickLblPos val="none"/>
        <c:crossAx val="-2055276472"/>
        <c:crosses val="autoZero"/>
        <c:crossBetween val="between"/>
      </c:valAx>
      <c:spPr>
        <a:noFill/>
        <a:ln>
          <a:noFill/>
        </a:ln>
      </c:spPr>
    </c:plotArea>
    <c:plotVisOnly val="1"/>
    <c:dispBlanksAs val="gap"/>
    <c:showDLblsOverMax val="0"/>
  </c:chart>
  <c:txPr>
    <a:bodyPr/>
    <a:lstStyle/>
    <a:p>
      <a:pPr>
        <a:defRPr sz="1800"/>
      </a:pPr>
      <a:endParaRPr lang="zh-CN"/>
    </a:p>
  </c:tx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smoothMarker"/>
        <c:varyColors val="0"/>
        <c:ser>
          <c:idx val="0"/>
          <c:order val="0"/>
          <c:spPr>
            <a:ln w="19050"/>
          </c:spPr>
          <c:marker>
            <c:symbol val="none"/>
          </c:marker>
          <c:xVal>
            <c:numRef>
              <c:f>Sheet1!$A$35:$A$85</c:f>
              <c:numCache>
                <c:formatCode>General</c:formatCode>
                <c:ptCount val="51"/>
                <c:pt idx="0">
                  <c:v>-2.5</c:v>
                </c:pt>
                <c:pt idx="1">
                  <c:v>-2.4</c:v>
                </c:pt>
                <c:pt idx="2">
                  <c:v>-2.3</c:v>
                </c:pt>
                <c:pt idx="3">
                  <c:v>-2.2</c:v>
                </c:pt>
                <c:pt idx="4">
                  <c:v>-2.1</c:v>
                </c:pt>
                <c:pt idx="5">
                  <c:v>-2.0</c:v>
                </c:pt>
                <c:pt idx="6">
                  <c:v>-1.9</c:v>
                </c:pt>
                <c:pt idx="7">
                  <c:v>-1.8</c:v>
                </c:pt>
                <c:pt idx="8">
                  <c:v>-1.7</c:v>
                </c:pt>
                <c:pt idx="9">
                  <c:v>-1.599999999999994</c:v>
                </c:pt>
                <c:pt idx="10">
                  <c:v>-1.49999999999999</c:v>
                </c:pt>
                <c:pt idx="11">
                  <c:v>-1.399999999999994</c:v>
                </c:pt>
                <c:pt idx="12">
                  <c:v>-1.299999999999992</c:v>
                </c:pt>
                <c:pt idx="13">
                  <c:v>-1.199999999999995</c:v>
                </c:pt>
                <c:pt idx="14">
                  <c:v>-1.099999999999993</c:v>
                </c:pt>
                <c:pt idx="15">
                  <c:v>-0.999999999999999</c:v>
                </c:pt>
                <c:pt idx="16">
                  <c:v>-0.9</c:v>
                </c:pt>
                <c:pt idx="17">
                  <c:v>-0.8</c:v>
                </c:pt>
                <c:pt idx="18">
                  <c:v>-0.7</c:v>
                </c:pt>
                <c:pt idx="19">
                  <c:v>-0.6</c:v>
                </c:pt>
                <c:pt idx="20">
                  <c:v>-0.5</c:v>
                </c:pt>
                <c:pt idx="21">
                  <c:v>-0.4</c:v>
                </c:pt>
                <c:pt idx="22">
                  <c:v>-0.3</c:v>
                </c:pt>
                <c:pt idx="23">
                  <c:v>-0.2</c:v>
                </c:pt>
                <c:pt idx="24">
                  <c:v>-0.1</c:v>
                </c:pt>
                <c:pt idx="25">
                  <c:v>4.16333634234441E-16</c:v>
                </c:pt>
                <c:pt idx="26">
                  <c:v>0.1</c:v>
                </c:pt>
                <c:pt idx="27">
                  <c:v>0.2</c:v>
                </c:pt>
                <c:pt idx="28">
                  <c:v>0.300000000000001</c:v>
                </c:pt>
                <c:pt idx="29">
                  <c:v>0.4</c:v>
                </c:pt>
                <c:pt idx="30">
                  <c:v>0.5</c:v>
                </c:pt>
                <c:pt idx="31">
                  <c:v>0.600000000000001</c:v>
                </c:pt>
                <c:pt idx="32">
                  <c:v>0.700000000000001</c:v>
                </c:pt>
                <c:pt idx="33">
                  <c:v>0.800000000000001</c:v>
                </c:pt>
                <c:pt idx="34">
                  <c:v>0.900000000000001</c:v>
                </c:pt>
                <c:pt idx="35">
                  <c:v>1.0</c:v>
                </c:pt>
                <c:pt idx="36">
                  <c:v>1.100000000000001</c:v>
                </c:pt>
                <c:pt idx="37">
                  <c:v>1.200000000000001</c:v>
                </c:pt>
                <c:pt idx="38">
                  <c:v>1.300000000000001</c:v>
                </c:pt>
                <c:pt idx="39">
                  <c:v>1.400000000000001</c:v>
                </c:pt>
                <c:pt idx="40">
                  <c:v>1.500000000000001</c:v>
                </c:pt>
                <c:pt idx="41">
                  <c:v>1.600000000000002</c:v>
                </c:pt>
                <c:pt idx="42">
                  <c:v>1.700000000000001</c:v>
                </c:pt>
                <c:pt idx="43">
                  <c:v>1.800000000000002</c:v>
                </c:pt>
                <c:pt idx="44">
                  <c:v>1.900000000000002</c:v>
                </c:pt>
                <c:pt idx="45">
                  <c:v>2.000000000000001</c:v>
                </c:pt>
                <c:pt idx="46">
                  <c:v>2.100000000000001</c:v>
                </c:pt>
                <c:pt idx="47">
                  <c:v>2.200000000000001</c:v>
                </c:pt>
                <c:pt idx="48">
                  <c:v>2.300000000000001</c:v>
                </c:pt>
                <c:pt idx="49">
                  <c:v>2.400000000000002</c:v>
                </c:pt>
                <c:pt idx="50">
                  <c:v>2.500000000000002</c:v>
                </c:pt>
              </c:numCache>
            </c:numRef>
          </c:xVal>
          <c:yVal>
            <c:numRef>
              <c:f>Sheet1!$B$35:$B$85</c:f>
              <c:numCache>
                <c:formatCode>General</c:formatCode>
                <c:ptCount val="51"/>
                <c:pt idx="0">
                  <c:v>0.00259964351653252</c:v>
                </c:pt>
                <c:pt idx="1">
                  <c:v>0.00414557289798873</c:v>
                </c:pt>
                <c:pt idx="2">
                  <c:v>0.00648609101868815</c:v>
                </c:pt>
                <c:pt idx="3">
                  <c:v>0.00995655839745057</c:v>
                </c:pt>
                <c:pt idx="4">
                  <c:v>0.0149955768204777</c:v>
                </c:pt>
                <c:pt idx="5">
                  <c:v>0.0221587282204516</c:v>
                </c:pt>
                <c:pt idx="6">
                  <c:v>0.0321258191231402</c:v>
                </c:pt>
                <c:pt idx="7">
                  <c:v>0.0456973812533377</c:v>
                </c:pt>
                <c:pt idx="8">
                  <c:v>0.0637758330710538</c:v>
                </c:pt>
                <c:pt idx="9">
                  <c:v>0.0873270303467942</c:v>
                </c:pt>
                <c:pt idx="10">
                  <c:v>0.11731916609425</c:v>
                </c:pt>
                <c:pt idx="11">
                  <c:v>0.154638264549255</c:v>
                </c:pt>
                <c:pt idx="12">
                  <c:v>0.199982821319868</c:v>
                </c:pt>
                <c:pt idx="13">
                  <c:v>0.253744208779969</c:v>
                </c:pt>
                <c:pt idx="14">
                  <c:v>0.315883769093744</c:v>
                </c:pt>
                <c:pt idx="15">
                  <c:v>0.385821306829126</c:v>
                </c:pt>
                <c:pt idx="16">
                  <c:v>0.462352093308197</c:v>
                </c:pt>
                <c:pt idx="17">
                  <c:v>0.54360966919777</c:v>
                </c:pt>
                <c:pt idx="18">
                  <c:v>0.627089085273057</c:v>
                </c:pt>
                <c:pt idx="19">
                  <c:v>0.709739595689129</c:v>
                </c:pt>
                <c:pt idx="20">
                  <c:v>0.788127627745311</c:v>
                </c:pt>
                <c:pt idx="21">
                  <c:v>0.858661109432666</c:v>
                </c:pt>
                <c:pt idx="22">
                  <c:v>0.917856438456895</c:v>
                </c:pt>
                <c:pt idx="23">
                  <c:v>0.962621258310358</c:v>
                </c:pt>
                <c:pt idx="24">
                  <c:v>0.990521398319321</c:v>
                </c:pt>
                <c:pt idx="25">
                  <c:v>1.0</c:v>
                </c:pt>
                <c:pt idx="26">
                  <c:v>0.990521398319321</c:v>
                </c:pt>
                <c:pt idx="27">
                  <c:v>0.962621258310358</c:v>
                </c:pt>
                <c:pt idx="28">
                  <c:v>0.917856438456895</c:v>
                </c:pt>
                <c:pt idx="29">
                  <c:v>0.858661109432666</c:v>
                </c:pt>
                <c:pt idx="30">
                  <c:v>0.788127627745311</c:v>
                </c:pt>
                <c:pt idx="31">
                  <c:v>0.709739595689129</c:v>
                </c:pt>
                <c:pt idx="32">
                  <c:v>0.627089085273057</c:v>
                </c:pt>
                <c:pt idx="33">
                  <c:v>0.543609669197769</c:v>
                </c:pt>
                <c:pt idx="34">
                  <c:v>0.462352093308197</c:v>
                </c:pt>
                <c:pt idx="35">
                  <c:v>0.385821306829126</c:v>
                </c:pt>
                <c:pt idx="36">
                  <c:v>0.315883769093743</c:v>
                </c:pt>
                <c:pt idx="37">
                  <c:v>0.253744208779969</c:v>
                </c:pt>
                <c:pt idx="38">
                  <c:v>0.199982821319868</c:v>
                </c:pt>
                <c:pt idx="39">
                  <c:v>0.154638264549255</c:v>
                </c:pt>
                <c:pt idx="40">
                  <c:v>0.11731916609425</c:v>
                </c:pt>
                <c:pt idx="41">
                  <c:v>0.0873270303467942</c:v>
                </c:pt>
                <c:pt idx="42">
                  <c:v>0.0637758330710537</c:v>
                </c:pt>
                <c:pt idx="43">
                  <c:v>0.0456973812533376</c:v>
                </c:pt>
                <c:pt idx="44">
                  <c:v>0.0321258191231402</c:v>
                </c:pt>
                <c:pt idx="45">
                  <c:v>0.0221587282204516</c:v>
                </c:pt>
                <c:pt idx="46">
                  <c:v>0.0149955768204777</c:v>
                </c:pt>
                <c:pt idx="47">
                  <c:v>0.00995655839745057</c:v>
                </c:pt>
                <c:pt idx="48">
                  <c:v>0.00648609101868815</c:v>
                </c:pt>
                <c:pt idx="49">
                  <c:v>0.00414557289798872</c:v>
                </c:pt>
                <c:pt idx="50">
                  <c:v>0.00259964351653252</c:v>
                </c:pt>
              </c:numCache>
            </c:numRef>
          </c:yVal>
          <c:smooth val="1"/>
        </c:ser>
        <c:dLbls>
          <c:showLegendKey val="0"/>
          <c:showVal val="0"/>
          <c:showCatName val="0"/>
          <c:showSerName val="0"/>
          <c:showPercent val="0"/>
          <c:showBubbleSize val="0"/>
        </c:dLbls>
        <c:axId val="1810955496"/>
        <c:axId val="1810938184"/>
      </c:scatterChart>
      <c:valAx>
        <c:axId val="1810955496"/>
        <c:scaling>
          <c:orientation val="minMax"/>
          <c:max val="2.0"/>
          <c:min val="-2.0"/>
        </c:scaling>
        <c:delete val="0"/>
        <c:axPos val="b"/>
        <c:numFmt formatCode="General" sourceLinked="1"/>
        <c:majorTickMark val="none"/>
        <c:minorTickMark val="none"/>
        <c:tickLblPos val="none"/>
        <c:crossAx val="1810938184"/>
        <c:crosses val="autoZero"/>
        <c:crossBetween val="midCat"/>
      </c:valAx>
      <c:valAx>
        <c:axId val="1810938184"/>
        <c:scaling>
          <c:orientation val="minMax"/>
          <c:max val="1.1"/>
          <c:min val="0.0"/>
        </c:scaling>
        <c:delete val="0"/>
        <c:axPos val="l"/>
        <c:numFmt formatCode="General" sourceLinked="1"/>
        <c:majorTickMark val="none"/>
        <c:minorTickMark val="none"/>
        <c:tickLblPos val="none"/>
        <c:spPr>
          <a:ln>
            <a:solidFill>
              <a:schemeClr val="bg1">
                <a:lumMod val="50000"/>
              </a:schemeClr>
            </a:solidFill>
            <a:prstDash val="dash"/>
          </a:ln>
        </c:spPr>
        <c:crossAx val="1810955496"/>
        <c:crosses val="autoZero"/>
        <c:crossBetween val="midCat"/>
      </c:valAx>
    </c:plotArea>
    <c:plotVisOnly val="1"/>
    <c:dispBlanksAs val="gap"/>
    <c:showDLblsOverMax val="0"/>
  </c:chart>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220"/>
      <c:rAngAx val="0"/>
      <c:perspective val="0"/>
    </c:view3D>
    <c:floor>
      <c:thickness val="0"/>
    </c:floor>
    <c:sideWall>
      <c:thickness val="0"/>
    </c:sideWall>
    <c:backWall>
      <c:thickness val="0"/>
    </c:backWall>
    <c:plotArea>
      <c:layout/>
      <c:pie3DChart>
        <c:varyColors val="1"/>
        <c:ser>
          <c:idx val="2"/>
          <c:order val="2"/>
          <c:tx>
            <c:strRef>
              <c:f>Sheet1!$B$1</c:f>
              <c:strCache>
                <c:ptCount val="1"/>
                <c:pt idx="0">
                  <c:v>Conversion - Distribution</c:v>
                </c:pt>
              </c:strCache>
            </c:strRef>
          </c:tx>
          <c:spPr>
            <a:effectLst>
              <a:outerShdw blurRad="50800" dist="38100" dir="2700000" algn="tl" rotWithShape="0">
                <a:prstClr val="black">
                  <a:alpha val="40000"/>
                </a:prstClr>
              </a:outerShdw>
            </a:effectLst>
          </c:spPr>
          <c:explosion val="3"/>
          <c:dPt>
            <c:idx val="0"/>
            <c:bubble3D val="0"/>
            <c:spPr>
              <a:solidFill>
                <a:srgbClr val="11356F"/>
              </a:solidFill>
              <a:ln>
                <a:noFill/>
              </a:ln>
              <a:effectLst>
                <a:outerShdw blurRad="50800" dist="38100" dir="2700000" algn="tl" rotWithShape="0">
                  <a:prstClr val="black">
                    <a:alpha val="40000"/>
                  </a:prstClr>
                </a:outerShdw>
              </a:effectLst>
            </c:spPr>
          </c:dPt>
          <c:dPt>
            <c:idx val="1"/>
            <c:bubble3D val="0"/>
            <c:spPr>
              <a:solidFill>
                <a:sysClr val="window" lastClr="FFFFFF">
                  <a:lumMod val="95000"/>
                </a:sysClr>
              </a:solidFill>
              <a:ln>
                <a:noFill/>
              </a:ln>
              <a:effectLst>
                <a:outerShdw blurRad="50800" dist="38100" dir="2700000" algn="tl" rotWithShape="0">
                  <a:prstClr val="black">
                    <a:alpha val="40000"/>
                  </a:prstClr>
                </a:outerShdw>
              </a:effectLst>
            </c:spPr>
          </c:dPt>
          <c:dPt>
            <c:idx val="2"/>
            <c:bubble3D val="0"/>
            <c:spPr>
              <a:solidFill>
                <a:sysClr val="window" lastClr="FFFFFF">
                  <a:lumMod val="50000"/>
                </a:sysClr>
              </a:solidFill>
              <a:ln>
                <a:noFill/>
              </a:ln>
              <a:effectLst>
                <a:outerShdw blurRad="50800" dist="38100" dir="2700000" algn="tl" rotWithShape="0">
                  <a:prstClr val="black">
                    <a:alpha val="40000"/>
                  </a:prstClr>
                </a:outerShdw>
              </a:effectLst>
            </c:spPr>
          </c:dPt>
          <c:dPt>
            <c:idx val="3"/>
            <c:bubble3D val="0"/>
            <c:spPr>
              <a:solidFill>
                <a:srgbClr val="800000"/>
              </a:solidFill>
              <a:effectLst>
                <a:outerShdw blurRad="50800" dist="38100" dir="2700000" algn="tl" rotWithShape="0">
                  <a:prstClr val="black">
                    <a:alpha val="40000"/>
                  </a:prstClr>
                </a:outerShdw>
              </a:effectLst>
            </c:spPr>
          </c:dPt>
          <c:dLbls>
            <c:dLbl>
              <c:idx val="0"/>
              <c:layout>
                <c:manualLayout>
                  <c:x val="0.549607683292415"/>
                  <c:y val="0.137567446940078"/>
                </c:manualLayout>
              </c:layout>
              <c:tx>
                <c:rich>
                  <a:bodyPr/>
                  <a:lstStyle/>
                  <a:p>
                    <a:pPr>
                      <a:defRPr sz="1400">
                        <a:solidFill>
                          <a:schemeClr val="tx1">
                            <a:lumMod val="75000"/>
                            <a:lumOff val="25000"/>
                          </a:schemeClr>
                        </a:solidFill>
                      </a:defRPr>
                    </a:pPr>
                    <a:r>
                      <a:rPr lang="en-US" sz="1400" dirty="0" smtClean="0">
                        <a:solidFill>
                          <a:schemeClr val="tx1">
                            <a:lumMod val="75000"/>
                            <a:lumOff val="25000"/>
                          </a:schemeClr>
                        </a:solidFill>
                      </a:rPr>
                      <a:t>17%</a:t>
                    </a:r>
                    <a:endParaRPr lang="en-US" sz="1400" dirty="0">
                      <a:solidFill>
                        <a:schemeClr val="tx1">
                          <a:lumMod val="75000"/>
                          <a:lumOff val="25000"/>
                        </a:schemeClr>
                      </a:solidFill>
                    </a:endParaRPr>
                  </a:p>
                </c:rich>
              </c:tx>
              <c:spPr/>
              <c:showLegendKey val="0"/>
              <c:showVal val="1"/>
              <c:showCatName val="0"/>
              <c:showSerName val="0"/>
              <c:showPercent val="0"/>
              <c:showBubbleSize val="0"/>
              <c:extLst>
                <c:ext xmlns:c15="http://schemas.microsoft.com/office/drawing/2012/chart" uri="{CE6537A1-D6FC-4f65-9D91-7224C49458BB}">
                  <c15:layout/>
                </c:ext>
              </c:extLst>
            </c:dLbl>
            <c:dLbl>
              <c:idx val="1"/>
              <c:layout>
                <c:manualLayout>
                  <c:x val="-0.524976593899106"/>
                  <c:y val="0.0270495267493816"/>
                </c:manualLayout>
              </c:layout>
              <c:tx>
                <c:rich>
                  <a:bodyPr/>
                  <a:lstStyle/>
                  <a:p>
                    <a:r>
                      <a:rPr lang="en-US" sz="1400" dirty="0" smtClean="0">
                        <a:solidFill>
                          <a:schemeClr val="bg1"/>
                        </a:solidFill>
                      </a:rPr>
                      <a:t>49%</a:t>
                    </a:r>
                    <a:endParaRPr lang="en-US" sz="1400" dirty="0">
                      <a:solidFill>
                        <a:schemeClr val="bg1"/>
                      </a:solidFill>
                    </a:endParaRPr>
                  </a:p>
                </c:rich>
              </c:tx>
              <c:showLegendKey val="0"/>
              <c:showVal val="1"/>
              <c:showCatName val="0"/>
              <c:showSerName val="0"/>
              <c:showPercent val="0"/>
              <c:showBubbleSize val="0"/>
              <c:extLst>
                <c:ext xmlns:c15="http://schemas.microsoft.com/office/drawing/2012/chart" uri="{CE6537A1-D6FC-4f65-9D91-7224C49458BB}">
                  <c15:layout/>
                </c:ext>
              </c:extLst>
            </c:dLbl>
            <c:dLbl>
              <c:idx val="2"/>
              <c:layout>
                <c:manualLayout>
                  <c:x val="-0.138757734297345"/>
                  <c:y val="-0.23992939888694"/>
                </c:manualLayout>
              </c:layout>
              <c:tx>
                <c:rich>
                  <a:bodyPr/>
                  <a:lstStyle/>
                  <a:p>
                    <a:r>
                      <a:rPr lang="en-US" dirty="0" smtClean="0">
                        <a:solidFill>
                          <a:schemeClr val="bg1"/>
                        </a:solidFill>
                      </a:rPr>
                      <a:t>31%</a:t>
                    </a:r>
                  </a:p>
                </c:rich>
              </c:tx>
              <c:showLegendKey val="0"/>
              <c:showVal val="1"/>
              <c:showCatName val="0"/>
              <c:showSerName val="0"/>
              <c:showPercent val="0"/>
              <c:showBubbleSize val="0"/>
              <c:extLst>
                <c:ext xmlns:c15="http://schemas.microsoft.com/office/drawing/2012/chart" uri="{CE6537A1-D6FC-4f65-9D91-7224C49458BB}">
                  <c15:layout/>
                </c:ext>
              </c:extLst>
            </c:dLbl>
            <c:dLbl>
              <c:idx val="3"/>
              <c:layout>
                <c:manualLayout>
                  <c:x val="0.0806779720012808"/>
                  <c:y val="-0.201426671088327"/>
                </c:manualLayout>
              </c:layout>
              <c:tx>
                <c:rich>
                  <a:bodyPr/>
                  <a:lstStyle/>
                  <a:p>
                    <a:r>
                      <a:rPr lang="en-US" dirty="0" smtClean="0"/>
                      <a:t>3%</a:t>
                    </a:r>
                    <a:endParaRPr lang="en-US" dirty="0"/>
                  </a:p>
                </c:rich>
              </c:tx>
              <c:showLegendKey val="0"/>
              <c:showVal val="1"/>
              <c:showCatName val="0"/>
              <c:showSerName val="0"/>
              <c:showPercent val="0"/>
              <c:showBubbleSize val="0"/>
              <c:extLst>
                <c:ext xmlns:c15="http://schemas.microsoft.com/office/drawing/2012/chart" uri="{CE6537A1-D6FC-4f65-9D91-7224C49458BB}">
                  <c15:layout/>
                </c:ext>
              </c:extLst>
            </c:dLbl>
            <c:spPr>
              <a:noFill/>
              <a:ln>
                <a:noFill/>
              </a:ln>
              <a:effectLst/>
            </c:spPr>
            <c:txPr>
              <a:bodyPr/>
              <a:lstStyle/>
              <a:p>
                <a:pPr>
                  <a:defRPr sz="1400">
                    <a:solidFill>
                      <a:schemeClr val="bg1"/>
                    </a:solidFill>
                  </a:defRPr>
                </a:pPr>
                <a:endParaRPr lang="zh-CN"/>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Positive</c:v>
                </c:pt>
                <c:pt idx="1">
                  <c:v>Negative</c:v>
                </c:pt>
                <c:pt idx="2">
                  <c:v>Neutral</c:v>
                </c:pt>
                <c:pt idx="3">
                  <c:v>Others</c:v>
                </c:pt>
              </c:strCache>
            </c:strRef>
          </c:cat>
          <c:val>
            <c:numRef>
              <c:f>Sheet1!$B$2:$B$5</c:f>
              <c:numCache>
                <c:formatCode>General</c:formatCode>
                <c:ptCount val="4"/>
                <c:pt idx="0" formatCode="#,##0">
                  <c:v>1423.0</c:v>
                </c:pt>
                <c:pt idx="1">
                  <c:v>483.0</c:v>
                </c:pt>
                <c:pt idx="2">
                  <c:v>877.0</c:v>
                </c:pt>
                <c:pt idx="3">
                  <c:v>80.0</c:v>
                </c:pt>
              </c:numCache>
            </c:numRef>
          </c:val>
        </c:ser>
        <c:ser>
          <c:idx val="3"/>
          <c:order val="3"/>
          <c:tx>
            <c:strRef>
              <c:f>Sheet1!$B$1</c:f>
              <c:strCache>
                <c:ptCount val="1"/>
                <c:pt idx="0">
                  <c:v>Conversion - Distribution</c:v>
                </c:pt>
              </c:strCache>
            </c:strRef>
          </c:tx>
          <c:cat>
            <c:strRef>
              <c:f>Sheet1!$A$2:$A$5</c:f>
              <c:strCache>
                <c:ptCount val="4"/>
                <c:pt idx="0">
                  <c:v>Positive</c:v>
                </c:pt>
                <c:pt idx="1">
                  <c:v>Negative</c:v>
                </c:pt>
                <c:pt idx="2">
                  <c:v>Neutral</c:v>
                </c:pt>
                <c:pt idx="3">
                  <c:v>Others</c:v>
                </c:pt>
              </c:strCache>
            </c:strRef>
          </c:cat>
          <c:val>
            <c:numRef>
              <c:f>Sheet1!$B$2:$B$5</c:f>
              <c:numCache>
                <c:formatCode>General</c:formatCode>
                <c:ptCount val="4"/>
                <c:pt idx="0" formatCode="#,##0">
                  <c:v>1423.0</c:v>
                </c:pt>
                <c:pt idx="1">
                  <c:v>483.0</c:v>
                </c:pt>
                <c:pt idx="2">
                  <c:v>877.0</c:v>
                </c:pt>
                <c:pt idx="3">
                  <c:v>80.0</c:v>
                </c:pt>
              </c:numCache>
            </c:numRef>
          </c:val>
        </c:ser>
        <c:ser>
          <c:idx val="1"/>
          <c:order val="1"/>
          <c:tx>
            <c:strRef>
              <c:f>Sheet1!$B$1</c:f>
              <c:strCache>
                <c:ptCount val="1"/>
                <c:pt idx="0">
                  <c:v>Conversion - Distribution</c:v>
                </c:pt>
              </c:strCache>
            </c:strRef>
          </c:tx>
          <c:cat>
            <c:strRef>
              <c:f>Sheet1!$A$2:$A$5</c:f>
              <c:strCache>
                <c:ptCount val="4"/>
                <c:pt idx="0">
                  <c:v>Positive</c:v>
                </c:pt>
                <c:pt idx="1">
                  <c:v>Negative</c:v>
                </c:pt>
                <c:pt idx="2">
                  <c:v>Neutral</c:v>
                </c:pt>
                <c:pt idx="3">
                  <c:v>Others</c:v>
                </c:pt>
              </c:strCache>
            </c:strRef>
          </c:cat>
          <c:val>
            <c:numRef>
              <c:f>Sheet1!$B$2:$B$5</c:f>
              <c:numCache>
                <c:formatCode>General</c:formatCode>
                <c:ptCount val="4"/>
                <c:pt idx="0" formatCode="#,##0">
                  <c:v>1423.0</c:v>
                </c:pt>
                <c:pt idx="1">
                  <c:v>483.0</c:v>
                </c:pt>
                <c:pt idx="2">
                  <c:v>877.0</c:v>
                </c:pt>
                <c:pt idx="3">
                  <c:v>80.0</c:v>
                </c:pt>
              </c:numCache>
            </c:numRef>
          </c:val>
        </c:ser>
        <c:ser>
          <c:idx val="0"/>
          <c:order val="0"/>
          <c:tx>
            <c:strRef>
              <c:f>Sheet1!$B$1</c:f>
              <c:strCache>
                <c:ptCount val="1"/>
                <c:pt idx="0">
                  <c:v>Conversion - Distribution</c:v>
                </c:pt>
              </c:strCache>
            </c:strRef>
          </c:tx>
          <c:cat>
            <c:strRef>
              <c:f>Sheet1!$A$2:$A$5</c:f>
              <c:strCache>
                <c:ptCount val="4"/>
                <c:pt idx="0">
                  <c:v>Positive</c:v>
                </c:pt>
                <c:pt idx="1">
                  <c:v>Negative</c:v>
                </c:pt>
                <c:pt idx="2">
                  <c:v>Neutral</c:v>
                </c:pt>
                <c:pt idx="3">
                  <c:v>Others</c:v>
                </c:pt>
              </c:strCache>
            </c:strRef>
          </c:cat>
          <c:val>
            <c:numRef>
              <c:f>Sheet1!$B$2:$B$5</c:f>
              <c:numCache>
                <c:formatCode>General</c:formatCode>
                <c:ptCount val="4"/>
                <c:pt idx="0" formatCode="#,##0">
                  <c:v>1423.0</c:v>
                </c:pt>
                <c:pt idx="1">
                  <c:v>483.0</c:v>
                </c:pt>
                <c:pt idx="2">
                  <c:v>877.0</c:v>
                </c:pt>
                <c:pt idx="3">
                  <c:v>80.0</c:v>
                </c:pt>
              </c:numCache>
            </c:numRef>
          </c:val>
        </c:ser>
        <c:dLbls>
          <c:showLegendKey val="0"/>
          <c:showVal val="0"/>
          <c:showCatName val="0"/>
          <c:showSerName val="0"/>
          <c:showPercent val="0"/>
          <c:showBubbleSize val="0"/>
          <c:showLeaderLines val="0"/>
        </c:dLbls>
      </c:pie3DChart>
    </c:plotArea>
    <c:plotVisOnly val="1"/>
    <c:dispBlanksAs val="gap"/>
    <c:showDLblsOverMax val="0"/>
  </c:chart>
  <c:txPr>
    <a:bodyPr/>
    <a:lstStyle/>
    <a:p>
      <a:pPr>
        <a:defRPr sz="1800"/>
      </a:pPr>
      <a:endParaRPr lang="zh-CN"/>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74520903199581"/>
          <c:y val="0.133711317328399"/>
          <c:w val="0.934648581997534"/>
          <c:h val="0.824786324786324"/>
        </c:manualLayout>
      </c:layout>
      <c:scatterChart>
        <c:scatterStyle val="lineMarker"/>
        <c:varyColors val="0"/>
        <c:ser>
          <c:idx val="0"/>
          <c:order val="0"/>
          <c:tx>
            <c:strRef>
              <c:f>Sheet1!$A$2</c:f>
              <c:strCache>
                <c:ptCount val="1"/>
              </c:strCache>
            </c:strRef>
          </c:tx>
          <c:spPr>
            <a:ln w="12700">
              <a:solidFill>
                <a:srgbClr val="52AD14"/>
              </a:solidFill>
              <a:prstDash val="solid"/>
            </a:ln>
          </c:spPr>
          <c:marker>
            <c:symbol val="none"/>
          </c:marker>
          <c:xVal>
            <c:numRef>
              <c:f>Sheet1!$B$1:$DB$1</c:f>
              <c:numCache>
                <c:formatCode>General</c:formatCode>
                <c:ptCount val="105"/>
                <c:pt idx="0">
                  <c:v>39264.00000000447</c:v>
                </c:pt>
                <c:pt idx="1">
                  <c:v>39271.00000000447</c:v>
                </c:pt>
                <c:pt idx="2">
                  <c:v>39278.00000000447</c:v>
                </c:pt>
                <c:pt idx="3">
                  <c:v>39285.00000000447</c:v>
                </c:pt>
                <c:pt idx="4">
                  <c:v>39292.00000000447</c:v>
                </c:pt>
                <c:pt idx="5">
                  <c:v>39299.00000000447</c:v>
                </c:pt>
                <c:pt idx="6">
                  <c:v>39306.00000000447</c:v>
                </c:pt>
                <c:pt idx="7">
                  <c:v>39313.00000000447</c:v>
                </c:pt>
                <c:pt idx="8">
                  <c:v>39320.00000000447</c:v>
                </c:pt>
                <c:pt idx="9">
                  <c:v>39327.00000000447</c:v>
                </c:pt>
                <c:pt idx="10">
                  <c:v>39334.00000000448</c:v>
                </c:pt>
                <c:pt idx="11">
                  <c:v>39341.00000000448</c:v>
                </c:pt>
                <c:pt idx="12">
                  <c:v>39348.00000000448</c:v>
                </c:pt>
                <c:pt idx="13">
                  <c:v>39355.00000000448</c:v>
                </c:pt>
                <c:pt idx="14">
                  <c:v>39362.00000000448</c:v>
                </c:pt>
                <c:pt idx="15">
                  <c:v>39369.00000000448</c:v>
                </c:pt>
                <c:pt idx="16">
                  <c:v>39376.00000000448</c:v>
                </c:pt>
                <c:pt idx="17">
                  <c:v>39383.00000000448</c:v>
                </c:pt>
                <c:pt idx="18">
                  <c:v>39390.00000000448</c:v>
                </c:pt>
                <c:pt idx="19">
                  <c:v>39397.00000000448</c:v>
                </c:pt>
                <c:pt idx="20">
                  <c:v>39404.00000000448</c:v>
                </c:pt>
                <c:pt idx="21">
                  <c:v>39411.00000000448</c:v>
                </c:pt>
                <c:pt idx="22">
                  <c:v>39418.00000000448</c:v>
                </c:pt>
                <c:pt idx="23">
                  <c:v>39425.00000000448</c:v>
                </c:pt>
                <c:pt idx="24">
                  <c:v>39432.00000000448</c:v>
                </c:pt>
                <c:pt idx="25">
                  <c:v>39439.00000000448</c:v>
                </c:pt>
                <c:pt idx="26">
                  <c:v>39447.00000000448</c:v>
                </c:pt>
                <c:pt idx="27">
                  <c:v>39454.00000000448</c:v>
                </c:pt>
                <c:pt idx="28">
                  <c:v>39461.00000000449</c:v>
                </c:pt>
                <c:pt idx="29">
                  <c:v>39468.00000000449</c:v>
                </c:pt>
                <c:pt idx="30">
                  <c:v>39475.00000000449</c:v>
                </c:pt>
                <c:pt idx="31">
                  <c:v>39482.00000000449</c:v>
                </c:pt>
                <c:pt idx="32">
                  <c:v>39489.00000000449</c:v>
                </c:pt>
                <c:pt idx="33">
                  <c:v>39496.00000000449</c:v>
                </c:pt>
                <c:pt idx="34">
                  <c:v>39503.00000000449</c:v>
                </c:pt>
                <c:pt idx="35">
                  <c:v>39510.00000000449</c:v>
                </c:pt>
                <c:pt idx="36">
                  <c:v>39517.00000000449</c:v>
                </c:pt>
                <c:pt idx="37">
                  <c:v>39524.0000000045</c:v>
                </c:pt>
                <c:pt idx="38">
                  <c:v>39531.0000000045</c:v>
                </c:pt>
                <c:pt idx="39">
                  <c:v>39538.0000000045</c:v>
                </c:pt>
                <c:pt idx="40">
                  <c:v>39545.0000000045</c:v>
                </c:pt>
                <c:pt idx="41">
                  <c:v>39552.0000000045</c:v>
                </c:pt>
                <c:pt idx="42">
                  <c:v>39559.0000000045</c:v>
                </c:pt>
                <c:pt idx="43">
                  <c:v>39566.0000000045</c:v>
                </c:pt>
                <c:pt idx="44">
                  <c:v>39573.0000000045</c:v>
                </c:pt>
                <c:pt idx="45">
                  <c:v>39580.0000000045</c:v>
                </c:pt>
                <c:pt idx="46">
                  <c:v>39587.00000000451</c:v>
                </c:pt>
                <c:pt idx="47">
                  <c:v>39594.00000000451</c:v>
                </c:pt>
                <c:pt idx="48">
                  <c:v>39601.00000000451</c:v>
                </c:pt>
                <c:pt idx="49">
                  <c:v>39608.00000000451</c:v>
                </c:pt>
                <c:pt idx="50">
                  <c:v>39615.00000000451</c:v>
                </c:pt>
                <c:pt idx="51">
                  <c:v>39622.00000000451</c:v>
                </c:pt>
                <c:pt idx="52">
                  <c:v>39629.00000000451</c:v>
                </c:pt>
                <c:pt idx="53">
                  <c:v>39636.00000000451</c:v>
                </c:pt>
                <c:pt idx="54">
                  <c:v>39643.00000000451</c:v>
                </c:pt>
                <c:pt idx="55">
                  <c:v>39650.00000000451</c:v>
                </c:pt>
                <c:pt idx="56">
                  <c:v>39657.00000000451</c:v>
                </c:pt>
                <c:pt idx="57">
                  <c:v>39664.00000000451</c:v>
                </c:pt>
                <c:pt idx="58">
                  <c:v>39671.00000000451</c:v>
                </c:pt>
                <c:pt idx="59">
                  <c:v>39678.00000000451</c:v>
                </c:pt>
                <c:pt idx="60">
                  <c:v>39685.00000000451</c:v>
                </c:pt>
                <c:pt idx="61">
                  <c:v>39692.00000000451</c:v>
                </c:pt>
                <c:pt idx="62">
                  <c:v>39699.00000000451</c:v>
                </c:pt>
                <c:pt idx="63">
                  <c:v>39706.00000000451</c:v>
                </c:pt>
                <c:pt idx="64">
                  <c:v>39713.00000000452</c:v>
                </c:pt>
                <c:pt idx="65">
                  <c:v>39720.00000000452</c:v>
                </c:pt>
                <c:pt idx="66">
                  <c:v>39727.00000000452</c:v>
                </c:pt>
                <c:pt idx="67">
                  <c:v>39734.00000000452</c:v>
                </c:pt>
                <c:pt idx="68">
                  <c:v>39741.00000000452</c:v>
                </c:pt>
                <c:pt idx="69">
                  <c:v>39748.00000000452</c:v>
                </c:pt>
                <c:pt idx="70">
                  <c:v>39755.00000000452</c:v>
                </c:pt>
                <c:pt idx="71">
                  <c:v>39762.00000000452</c:v>
                </c:pt>
                <c:pt idx="72">
                  <c:v>39769.00000000452</c:v>
                </c:pt>
                <c:pt idx="73">
                  <c:v>39776.00000000453</c:v>
                </c:pt>
                <c:pt idx="74">
                  <c:v>39783.00000000453</c:v>
                </c:pt>
                <c:pt idx="75">
                  <c:v>39790.00000000453</c:v>
                </c:pt>
                <c:pt idx="76">
                  <c:v>39797.00000000453</c:v>
                </c:pt>
                <c:pt idx="77">
                  <c:v>39804.00000000453</c:v>
                </c:pt>
                <c:pt idx="78">
                  <c:v>39811.00000000453</c:v>
                </c:pt>
                <c:pt idx="79">
                  <c:v>39818.00000000453</c:v>
                </c:pt>
                <c:pt idx="80">
                  <c:v>39825.00000000453</c:v>
                </c:pt>
                <c:pt idx="81">
                  <c:v>39832.00000000453</c:v>
                </c:pt>
                <c:pt idx="82">
                  <c:v>39839.00000000453</c:v>
                </c:pt>
                <c:pt idx="83">
                  <c:v>39846.00000000453</c:v>
                </c:pt>
                <c:pt idx="84">
                  <c:v>39853.00000000453</c:v>
                </c:pt>
                <c:pt idx="85">
                  <c:v>39860.00000000453</c:v>
                </c:pt>
                <c:pt idx="86">
                  <c:v>39867.00000000453</c:v>
                </c:pt>
                <c:pt idx="87">
                  <c:v>39874.00000000453</c:v>
                </c:pt>
                <c:pt idx="88">
                  <c:v>39881.00000000453</c:v>
                </c:pt>
                <c:pt idx="89">
                  <c:v>39888.00000000453</c:v>
                </c:pt>
                <c:pt idx="90">
                  <c:v>39895.00000000453</c:v>
                </c:pt>
                <c:pt idx="91">
                  <c:v>39902.00000000453</c:v>
                </c:pt>
                <c:pt idx="92">
                  <c:v>39909.00000000454</c:v>
                </c:pt>
                <c:pt idx="93">
                  <c:v>39916.00000000454</c:v>
                </c:pt>
                <c:pt idx="94">
                  <c:v>39923.00000000454</c:v>
                </c:pt>
                <c:pt idx="95">
                  <c:v>39930.00000000454</c:v>
                </c:pt>
                <c:pt idx="96">
                  <c:v>39937.00000000454</c:v>
                </c:pt>
                <c:pt idx="97">
                  <c:v>39944.00000000454</c:v>
                </c:pt>
                <c:pt idx="98">
                  <c:v>39951.00000000454</c:v>
                </c:pt>
                <c:pt idx="99">
                  <c:v>39958.00000000454</c:v>
                </c:pt>
                <c:pt idx="100">
                  <c:v>39965.00000000454</c:v>
                </c:pt>
                <c:pt idx="101">
                  <c:v>39972.00000000455</c:v>
                </c:pt>
                <c:pt idx="102">
                  <c:v>39979.00000000455</c:v>
                </c:pt>
                <c:pt idx="103">
                  <c:v>39986.00000000455</c:v>
                </c:pt>
                <c:pt idx="104">
                  <c:v>39994.00000000455</c:v>
                </c:pt>
              </c:numCache>
            </c:numRef>
          </c:xVal>
          <c:yVal>
            <c:numRef>
              <c:f>Sheet1!$B$2:$DB$2</c:f>
              <c:numCache>
                <c:formatCode>General</c:formatCode>
                <c:ptCount val="105"/>
                <c:pt idx="0">
                  <c:v>26.52001310043969</c:v>
                </c:pt>
                <c:pt idx="1">
                  <c:v>25.07444354183873</c:v>
                </c:pt>
                <c:pt idx="2">
                  <c:v>25.32270361041429</c:v>
                </c:pt>
                <c:pt idx="3">
                  <c:v>24.90554008439096</c:v>
                </c:pt>
                <c:pt idx="4">
                  <c:v>26.05633306321204</c:v>
                </c:pt>
                <c:pt idx="5">
                  <c:v>27.2714045174569</c:v>
                </c:pt>
                <c:pt idx="6">
                  <c:v>25.54221276596029</c:v>
                </c:pt>
                <c:pt idx="7">
                  <c:v>25.45527463651337</c:v>
                </c:pt>
                <c:pt idx="8">
                  <c:v>25.56166196047084</c:v>
                </c:pt>
                <c:pt idx="9">
                  <c:v>26.93300281011948</c:v>
                </c:pt>
                <c:pt idx="10">
                  <c:v>24.74338822561007</c:v>
                </c:pt>
                <c:pt idx="11">
                  <c:v>25.17366625565433</c:v>
                </c:pt>
                <c:pt idx="12">
                  <c:v>24.9175654664513</c:v>
                </c:pt>
                <c:pt idx="13">
                  <c:v>26.94437013997192</c:v>
                </c:pt>
                <c:pt idx="14">
                  <c:v>23.41858657244078</c:v>
                </c:pt>
                <c:pt idx="15">
                  <c:v>23.52612359550827</c:v>
                </c:pt>
                <c:pt idx="16">
                  <c:v>25.47249381698554</c:v>
                </c:pt>
                <c:pt idx="17">
                  <c:v>24.81580099885032</c:v>
                </c:pt>
                <c:pt idx="18">
                  <c:v>26.2807602792892</c:v>
                </c:pt>
                <c:pt idx="19">
                  <c:v>26.79592115239122</c:v>
                </c:pt>
                <c:pt idx="20">
                  <c:v>27.65287968442129</c:v>
                </c:pt>
                <c:pt idx="21">
                  <c:v>29.0518331503875</c:v>
                </c:pt>
                <c:pt idx="22">
                  <c:v>28.8119723796067</c:v>
                </c:pt>
                <c:pt idx="23">
                  <c:v>29.93154737559982</c:v>
                </c:pt>
                <c:pt idx="24">
                  <c:v>32.8639073071756</c:v>
                </c:pt>
                <c:pt idx="25">
                  <c:v>27.35059302325893</c:v>
                </c:pt>
                <c:pt idx="26">
                  <c:v>30.04791323055199</c:v>
                </c:pt>
                <c:pt idx="27">
                  <c:v>26.73324028268854</c:v>
                </c:pt>
                <c:pt idx="28">
                  <c:v>26.81638867924833</c:v>
                </c:pt>
                <c:pt idx="29">
                  <c:v>27.87886613576351</c:v>
                </c:pt>
                <c:pt idx="30">
                  <c:v>27.55446570397426</c:v>
                </c:pt>
                <c:pt idx="31">
                  <c:v>26.82417936902112</c:v>
                </c:pt>
                <c:pt idx="32">
                  <c:v>26.87505602241205</c:v>
                </c:pt>
                <c:pt idx="33">
                  <c:v>26.09534901961079</c:v>
                </c:pt>
                <c:pt idx="34">
                  <c:v>25.93710222905753</c:v>
                </c:pt>
                <c:pt idx="35">
                  <c:v>24.48014952589627</c:v>
                </c:pt>
                <c:pt idx="36">
                  <c:v>25.2186078286587</c:v>
                </c:pt>
                <c:pt idx="37">
                  <c:v>26.40213858600367</c:v>
                </c:pt>
                <c:pt idx="38">
                  <c:v>22.73961210240754</c:v>
                </c:pt>
                <c:pt idx="39">
                  <c:v>25.0341041979039</c:v>
                </c:pt>
                <c:pt idx="40">
                  <c:v>24.54600714285993</c:v>
                </c:pt>
                <c:pt idx="41">
                  <c:v>24.90483013294227</c:v>
                </c:pt>
                <c:pt idx="42">
                  <c:v>25.54888846737772</c:v>
                </c:pt>
                <c:pt idx="43">
                  <c:v>24.87225881441585</c:v>
                </c:pt>
                <c:pt idx="44">
                  <c:v>25.99208638360469</c:v>
                </c:pt>
                <c:pt idx="45">
                  <c:v>25.22528257457107</c:v>
                </c:pt>
                <c:pt idx="46">
                  <c:v>24.85501219512476</c:v>
                </c:pt>
                <c:pt idx="47">
                  <c:v>23.80784140969436</c:v>
                </c:pt>
                <c:pt idx="48">
                  <c:v>24.48413387424208</c:v>
                </c:pt>
                <c:pt idx="49">
                  <c:v>24.61844672131427</c:v>
                </c:pt>
                <c:pt idx="50">
                  <c:v>25.97187337381043</c:v>
                </c:pt>
                <c:pt idx="51">
                  <c:v>26.15522805508044</c:v>
                </c:pt>
                <c:pt idx="52">
                  <c:v>24.66041793644163</c:v>
                </c:pt>
                <c:pt idx="53">
                  <c:v>23.75216584158686</c:v>
                </c:pt>
                <c:pt idx="54">
                  <c:v>23.74028767711729</c:v>
                </c:pt>
                <c:pt idx="55">
                  <c:v>23.7792854175349</c:v>
                </c:pt>
                <c:pt idx="56">
                  <c:v>23.72227827502299</c:v>
                </c:pt>
                <c:pt idx="57">
                  <c:v>24.52929838392079</c:v>
                </c:pt>
                <c:pt idx="58">
                  <c:v>24.38536045107003</c:v>
                </c:pt>
                <c:pt idx="59">
                  <c:v>23.96230739450518</c:v>
                </c:pt>
                <c:pt idx="60">
                  <c:v>24.32532565528473</c:v>
                </c:pt>
                <c:pt idx="61">
                  <c:v>25.37795236266135</c:v>
                </c:pt>
                <c:pt idx="62">
                  <c:v>23.2362235649573</c:v>
                </c:pt>
                <c:pt idx="63">
                  <c:v>23.90361864730879</c:v>
                </c:pt>
                <c:pt idx="64">
                  <c:v>24.05291161796425</c:v>
                </c:pt>
                <c:pt idx="65">
                  <c:v>23.98645637584162</c:v>
                </c:pt>
                <c:pt idx="66">
                  <c:v>21.9515724137956</c:v>
                </c:pt>
                <c:pt idx="67">
                  <c:v>23.16071967101015</c:v>
                </c:pt>
                <c:pt idx="68">
                  <c:v>23.27806578947633</c:v>
                </c:pt>
                <c:pt idx="69">
                  <c:v>23.09406180312464</c:v>
                </c:pt>
                <c:pt idx="70">
                  <c:v>24.85983653846435</c:v>
                </c:pt>
                <c:pt idx="71">
                  <c:v>24.33427559562415</c:v>
                </c:pt>
                <c:pt idx="72">
                  <c:v>24.84030293367627</c:v>
                </c:pt>
                <c:pt idx="73">
                  <c:v>25.48130406714299</c:v>
                </c:pt>
                <c:pt idx="74">
                  <c:v>29.87332614721621</c:v>
                </c:pt>
                <c:pt idx="75">
                  <c:v>30.28877533172837</c:v>
                </c:pt>
                <c:pt idx="76">
                  <c:v>32.0985531976781</c:v>
                </c:pt>
                <c:pt idx="77">
                  <c:v>31.49231458966917</c:v>
                </c:pt>
                <c:pt idx="78">
                  <c:v>28.75198242910315</c:v>
                </c:pt>
                <c:pt idx="79">
                  <c:v>29.96887233429732</c:v>
                </c:pt>
                <c:pt idx="80">
                  <c:v>26.76714281410363</c:v>
                </c:pt>
                <c:pt idx="81">
                  <c:v>28.98606273932576</c:v>
                </c:pt>
                <c:pt idx="82">
                  <c:v>27.91282184241337</c:v>
                </c:pt>
                <c:pt idx="83">
                  <c:v>28.68211042284193</c:v>
                </c:pt>
                <c:pt idx="84">
                  <c:v>29.39712575605175</c:v>
                </c:pt>
                <c:pt idx="85">
                  <c:v>28.47525277849897</c:v>
                </c:pt>
                <c:pt idx="86">
                  <c:v>28.02001672241121</c:v>
                </c:pt>
                <c:pt idx="87">
                  <c:v>28.90470029279009</c:v>
                </c:pt>
                <c:pt idx="88">
                  <c:v>28.78551389971744</c:v>
                </c:pt>
                <c:pt idx="89">
                  <c:v>29.8996513678533</c:v>
                </c:pt>
                <c:pt idx="90">
                  <c:v>31.56148340436997</c:v>
                </c:pt>
                <c:pt idx="91">
                  <c:v>26.20348625518968</c:v>
                </c:pt>
                <c:pt idx="92">
                  <c:v>28.82590740741071</c:v>
                </c:pt>
                <c:pt idx="93">
                  <c:v>25.66463121118302</c:v>
                </c:pt>
                <c:pt idx="94">
                  <c:v>26.80493559748733</c:v>
                </c:pt>
                <c:pt idx="95">
                  <c:v>28.31243942614563</c:v>
                </c:pt>
                <c:pt idx="96">
                  <c:v>29.84345470783703</c:v>
                </c:pt>
                <c:pt idx="97">
                  <c:v>27.49078605263469</c:v>
                </c:pt>
                <c:pt idx="98">
                  <c:v>29.21537866740119</c:v>
                </c:pt>
                <c:pt idx="99">
                  <c:v>28.97506107306265</c:v>
                </c:pt>
                <c:pt idx="100">
                  <c:v>27.69352063492373</c:v>
                </c:pt>
                <c:pt idx="101">
                  <c:v>30.17552565181168</c:v>
                </c:pt>
                <c:pt idx="102">
                  <c:v>29.84533795782803</c:v>
                </c:pt>
                <c:pt idx="103">
                  <c:v>29.05207396450033</c:v>
                </c:pt>
                <c:pt idx="104">
                  <c:v>23.46460063728358</c:v>
                </c:pt>
              </c:numCache>
            </c:numRef>
          </c:yVal>
          <c:smooth val="0"/>
        </c:ser>
        <c:ser>
          <c:idx val="1"/>
          <c:order val="1"/>
          <c:tx>
            <c:strRef>
              <c:f>Sheet1!$A$3</c:f>
              <c:strCache>
                <c:ptCount val="1"/>
              </c:strCache>
            </c:strRef>
          </c:tx>
          <c:spPr>
            <a:ln w="19050">
              <a:solidFill>
                <a:schemeClr val="tx1"/>
              </a:solidFill>
              <a:prstDash val="solid"/>
            </a:ln>
          </c:spPr>
          <c:marker>
            <c:symbol val="none"/>
          </c:marker>
          <c:xVal>
            <c:numRef>
              <c:f>Sheet1!$B$1:$DB$1</c:f>
              <c:numCache>
                <c:formatCode>General</c:formatCode>
                <c:ptCount val="105"/>
                <c:pt idx="0">
                  <c:v>39264.00000000447</c:v>
                </c:pt>
                <c:pt idx="1">
                  <c:v>39271.00000000447</c:v>
                </c:pt>
                <c:pt idx="2">
                  <c:v>39278.00000000447</c:v>
                </c:pt>
                <c:pt idx="3">
                  <c:v>39285.00000000447</c:v>
                </c:pt>
                <c:pt idx="4">
                  <c:v>39292.00000000447</c:v>
                </c:pt>
                <c:pt idx="5">
                  <c:v>39299.00000000447</c:v>
                </c:pt>
                <c:pt idx="6">
                  <c:v>39306.00000000447</c:v>
                </c:pt>
                <c:pt idx="7">
                  <c:v>39313.00000000447</c:v>
                </c:pt>
                <c:pt idx="8">
                  <c:v>39320.00000000447</c:v>
                </c:pt>
                <c:pt idx="9">
                  <c:v>39327.00000000447</c:v>
                </c:pt>
                <c:pt idx="10">
                  <c:v>39334.00000000448</c:v>
                </c:pt>
                <c:pt idx="11">
                  <c:v>39341.00000000448</c:v>
                </c:pt>
                <c:pt idx="12">
                  <c:v>39348.00000000448</c:v>
                </c:pt>
                <c:pt idx="13">
                  <c:v>39355.00000000448</c:v>
                </c:pt>
                <c:pt idx="14">
                  <c:v>39362.00000000448</c:v>
                </c:pt>
                <c:pt idx="15">
                  <c:v>39369.00000000448</c:v>
                </c:pt>
                <c:pt idx="16">
                  <c:v>39376.00000000448</c:v>
                </c:pt>
                <c:pt idx="17">
                  <c:v>39383.00000000448</c:v>
                </c:pt>
                <c:pt idx="18">
                  <c:v>39390.00000000448</c:v>
                </c:pt>
                <c:pt idx="19">
                  <c:v>39397.00000000448</c:v>
                </c:pt>
                <c:pt idx="20">
                  <c:v>39404.00000000448</c:v>
                </c:pt>
                <c:pt idx="21">
                  <c:v>39411.00000000448</c:v>
                </c:pt>
                <c:pt idx="22">
                  <c:v>39418.00000000448</c:v>
                </c:pt>
                <c:pt idx="23">
                  <c:v>39425.00000000448</c:v>
                </c:pt>
                <c:pt idx="24">
                  <c:v>39432.00000000448</c:v>
                </c:pt>
                <c:pt idx="25">
                  <c:v>39439.00000000448</c:v>
                </c:pt>
                <c:pt idx="26">
                  <c:v>39447.00000000448</c:v>
                </c:pt>
                <c:pt idx="27">
                  <c:v>39454.00000000448</c:v>
                </c:pt>
                <c:pt idx="28">
                  <c:v>39461.00000000449</c:v>
                </c:pt>
                <c:pt idx="29">
                  <c:v>39468.00000000449</c:v>
                </c:pt>
                <c:pt idx="30">
                  <c:v>39475.00000000449</c:v>
                </c:pt>
                <c:pt idx="31">
                  <c:v>39482.00000000449</c:v>
                </c:pt>
                <c:pt idx="32">
                  <c:v>39489.00000000449</c:v>
                </c:pt>
                <c:pt idx="33">
                  <c:v>39496.00000000449</c:v>
                </c:pt>
                <c:pt idx="34">
                  <c:v>39503.00000000449</c:v>
                </c:pt>
                <c:pt idx="35">
                  <c:v>39510.00000000449</c:v>
                </c:pt>
                <c:pt idx="36">
                  <c:v>39517.00000000449</c:v>
                </c:pt>
                <c:pt idx="37">
                  <c:v>39524.0000000045</c:v>
                </c:pt>
                <c:pt idx="38">
                  <c:v>39531.0000000045</c:v>
                </c:pt>
                <c:pt idx="39">
                  <c:v>39538.0000000045</c:v>
                </c:pt>
                <c:pt idx="40">
                  <c:v>39545.0000000045</c:v>
                </c:pt>
                <c:pt idx="41">
                  <c:v>39552.0000000045</c:v>
                </c:pt>
                <c:pt idx="42">
                  <c:v>39559.0000000045</c:v>
                </c:pt>
                <c:pt idx="43">
                  <c:v>39566.0000000045</c:v>
                </c:pt>
                <c:pt idx="44">
                  <c:v>39573.0000000045</c:v>
                </c:pt>
                <c:pt idx="45">
                  <c:v>39580.0000000045</c:v>
                </c:pt>
                <c:pt idx="46">
                  <c:v>39587.00000000451</c:v>
                </c:pt>
                <c:pt idx="47">
                  <c:v>39594.00000000451</c:v>
                </c:pt>
                <c:pt idx="48">
                  <c:v>39601.00000000451</c:v>
                </c:pt>
                <c:pt idx="49">
                  <c:v>39608.00000000451</c:v>
                </c:pt>
                <c:pt idx="50">
                  <c:v>39615.00000000451</c:v>
                </c:pt>
                <c:pt idx="51">
                  <c:v>39622.00000000451</c:v>
                </c:pt>
                <c:pt idx="52">
                  <c:v>39629.00000000451</c:v>
                </c:pt>
                <c:pt idx="53">
                  <c:v>39636.00000000451</c:v>
                </c:pt>
                <c:pt idx="54">
                  <c:v>39643.00000000451</c:v>
                </c:pt>
                <c:pt idx="55">
                  <c:v>39650.00000000451</c:v>
                </c:pt>
                <c:pt idx="56">
                  <c:v>39657.00000000451</c:v>
                </c:pt>
                <c:pt idx="57">
                  <c:v>39664.00000000451</c:v>
                </c:pt>
                <c:pt idx="58">
                  <c:v>39671.00000000451</c:v>
                </c:pt>
                <c:pt idx="59">
                  <c:v>39678.00000000451</c:v>
                </c:pt>
                <c:pt idx="60">
                  <c:v>39685.00000000451</c:v>
                </c:pt>
                <c:pt idx="61">
                  <c:v>39692.00000000451</c:v>
                </c:pt>
                <c:pt idx="62">
                  <c:v>39699.00000000451</c:v>
                </c:pt>
                <c:pt idx="63">
                  <c:v>39706.00000000451</c:v>
                </c:pt>
                <c:pt idx="64">
                  <c:v>39713.00000000452</c:v>
                </c:pt>
                <c:pt idx="65">
                  <c:v>39720.00000000452</c:v>
                </c:pt>
                <c:pt idx="66">
                  <c:v>39727.00000000452</c:v>
                </c:pt>
                <c:pt idx="67">
                  <c:v>39734.00000000452</c:v>
                </c:pt>
                <c:pt idx="68">
                  <c:v>39741.00000000452</c:v>
                </c:pt>
                <c:pt idx="69">
                  <c:v>39748.00000000452</c:v>
                </c:pt>
                <c:pt idx="70">
                  <c:v>39755.00000000452</c:v>
                </c:pt>
                <c:pt idx="71">
                  <c:v>39762.00000000452</c:v>
                </c:pt>
                <c:pt idx="72">
                  <c:v>39769.00000000452</c:v>
                </c:pt>
                <c:pt idx="73">
                  <c:v>39776.00000000453</c:v>
                </c:pt>
                <c:pt idx="74">
                  <c:v>39783.00000000453</c:v>
                </c:pt>
                <c:pt idx="75">
                  <c:v>39790.00000000453</c:v>
                </c:pt>
                <c:pt idx="76">
                  <c:v>39797.00000000453</c:v>
                </c:pt>
                <c:pt idx="77">
                  <c:v>39804.00000000453</c:v>
                </c:pt>
                <c:pt idx="78">
                  <c:v>39811.00000000453</c:v>
                </c:pt>
                <c:pt idx="79">
                  <c:v>39818.00000000453</c:v>
                </c:pt>
                <c:pt idx="80">
                  <c:v>39825.00000000453</c:v>
                </c:pt>
                <c:pt idx="81">
                  <c:v>39832.00000000453</c:v>
                </c:pt>
                <c:pt idx="82">
                  <c:v>39839.00000000453</c:v>
                </c:pt>
                <c:pt idx="83">
                  <c:v>39846.00000000453</c:v>
                </c:pt>
                <c:pt idx="84">
                  <c:v>39853.00000000453</c:v>
                </c:pt>
                <c:pt idx="85">
                  <c:v>39860.00000000453</c:v>
                </c:pt>
                <c:pt idx="86">
                  <c:v>39867.00000000453</c:v>
                </c:pt>
                <c:pt idx="87">
                  <c:v>39874.00000000453</c:v>
                </c:pt>
                <c:pt idx="88">
                  <c:v>39881.00000000453</c:v>
                </c:pt>
                <c:pt idx="89">
                  <c:v>39888.00000000453</c:v>
                </c:pt>
                <c:pt idx="90">
                  <c:v>39895.00000000453</c:v>
                </c:pt>
                <c:pt idx="91">
                  <c:v>39902.00000000453</c:v>
                </c:pt>
                <c:pt idx="92">
                  <c:v>39909.00000000454</c:v>
                </c:pt>
                <c:pt idx="93">
                  <c:v>39916.00000000454</c:v>
                </c:pt>
                <c:pt idx="94">
                  <c:v>39923.00000000454</c:v>
                </c:pt>
                <c:pt idx="95">
                  <c:v>39930.00000000454</c:v>
                </c:pt>
                <c:pt idx="96">
                  <c:v>39937.00000000454</c:v>
                </c:pt>
                <c:pt idx="97">
                  <c:v>39944.00000000454</c:v>
                </c:pt>
                <c:pt idx="98">
                  <c:v>39951.00000000454</c:v>
                </c:pt>
                <c:pt idx="99">
                  <c:v>39958.00000000454</c:v>
                </c:pt>
                <c:pt idx="100">
                  <c:v>39965.00000000454</c:v>
                </c:pt>
                <c:pt idx="101">
                  <c:v>39972.00000000455</c:v>
                </c:pt>
                <c:pt idx="102">
                  <c:v>39979.00000000455</c:v>
                </c:pt>
                <c:pt idx="103">
                  <c:v>39986.00000000455</c:v>
                </c:pt>
                <c:pt idx="104">
                  <c:v>39994.00000000455</c:v>
                </c:pt>
              </c:numCache>
            </c:numRef>
          </c:xVal>
          <c:yVal>
            <c:numRef>
              <c:f>Sheet1!$B$3:$DB$3</c:f>
              <c:numCache>
                <c:formatCode>General</c:formatCode>
                <c:ptCount val="105"/>
                <c:pt idx="0">
                  <c:v>25.83139697971628</c:v>
                </c:pt>
                <c:pt idx="1">
                  <c:v>25.83139697971628</c:v>
                </c:pt>
                <c:pt idx="2">
                  <c:v>25.83139697971628</c:v>
                </c:pt>
                <c:pt idx="3">
                  <c:v>25.83139697971628</c:v>
                </c:pt>
                <c:pt idx="4">
                  <c:v>25.83139697971628</c:v>
                </c:pt>
                <c:pt idx="5">
                  <c:v>25.83139697971628</c:v>
                </c:pt>
                <c:pt idx="6">
                  <c:v>25.83139697971628</c:v>
                </c:pt>
                <c:pt idx="7">
                  <c:v>25.83139697971628</c:v>
                </c:pt>
                <c:pt idx="8">
                  <c:v>25.83139697971628</c:v>
                </c:pt>
                <c:pt idx="9">
                  <c:v>25.83139697971628</c:v>
                </c:pt>
                <c:pt idx="10">
                  <c:v>25.83139697971628</c:v>
                </c:pt>
                <c:pt idx="11">
                  <c:v>25.83139697971628</c:v>
                </c:pt>
                <c:pt idx="12">
                  <c:v>25.83139697971628</c:v>
                </c:pt>
                <c:pt idx="13">
                  <c:v>25.83139697971628</c:v>
                </c:pt>
                <c:pt idx="14">
                  <c:v>25.83139697971628</c:v>
                </c:pt>
                <c:pt idx="15">
                  <c:v>25.83139697971628</c:v>
                </c:pt>
                <c:pt idx="16">
                  <c:v>25.83139697971628</c:v>
                </c:pt>
                <c:pt idx="17">
                  <c:v>25.83139697971628</c:v>
                </c:pt>
                <c:pt idx="18">
                  <c:v>25.83139697971628</c:v>
                </c:pt>
                <c:pt idx="19">
                  <c:v>25.83139697971628</c:v>
                </c:pt>
                <c:pt idx="20">
                  <c:v>25.83139697971628</c:v>
                </c:pt>
                <c:pt idx="21">
                  <c:v>25.83139697971628</c:v>
                </c:pt>
                <c:pt idx="22">
                  <c:v>25.83139697971628</c:v>
                </c:pt>
                <c:pt idx="23">
                  <c:v>25.83139697971628</c:v>
                </c:pt>
                <c:pt idx="24">
                  <c:v>25.83139697971628</c:v>
                </c:pt>
                <c:pt idx="25">
                  <c:v>25.83139697971628</c:v>
                </c:pt>
                <c:pt idx="26">
                  <c:v>25.83139697971628</c:v>
                </c:pt>
                <c:pt idx="27">
                  <c:v>25.83139697971628</c:v>
                </c:pt>
                <c:pt idx="28">
                  <c:v>25.83139697971628</c:v>
                </c:pt>
                <c:pt idx="29">
                  <c:v>25.83139697971628</c:v>
                </c:pt>
                <c:pt idx="30">
                  <c:v>25.83139697971628</c:v>
                </c:pt>
                <c:pt idx="31">
                  <c:v>25.83139697971628</c:v>
                </c:pt>
                <c:pt idx="32">
                  <c:v>25.83139697971628</c:v>
                </c:pt>
                <c:pt idx="33">
                  <c:v>25.83139697971628</c:v>
                </c:pt>
                <c:pt idx="34">
                  <c:v>25.83139697971628</c:v>
                </c:pt>
                <c:pt idx="35">
                  <c:v>25.83139697971628</c:v>
                </c:pt>
                <c:pt idx="36">
                  <c:v>25.83139697971628</c:v>
                </c:pt>
                <c:pt idx="37">
                  <c:v>25.83139697971628</c:v>
                </c:pt>
                <c:pt idx="38">
                  <c:v>25.83139697971628</c:v>
                </c:pt>
                <c:pt idx="39">
                  <c:v>25.83139697971628</c:v>
                </c:pt>
                <c:pt idx="40">
                  <c:v>25.83139697971628</c:v>
                </c:pt>
                <c:pt idx="41">
                  <c:v>25.83139697971628</c:v>
                </c:pt>
                <c:pt idx="42">
                  <c:v>25.83139697971628</c:v>
                </c:pt>
                <c:pt idx="43">
                  <c:v>25.83139697971628</c:v>
                </c:pt>
                <c:pt idx="44">
                  <c:v>25.83139697971628</c:v>
                </c:pt>
                <c:pt idx="45">
                  <c:v>25.83139697971628</c:v>
                </c:pt>
                <c:pt idx="46">
                  <c:v>25.83139697971628</c:v>
                </c:pt>
                <c:pt idx="47">
                  <c:v>25.83139697971628</c:v>
                </c:pt>
                <c:pt idx="48">
                  <c:v>25.83139697971628</c:v>
                </c:pt>
                <c:pt idx="49">
                  <c:v>25.83139697971628</c:v>
                </c:pt>
                <c:pt idx="50">
                  <c:v>25.83139697971628</c:v>
                </c:pt>
                <c:pt idx="51">
                  <c:v>25.83139697971628</c:v>
                </c:pt>
                <c:pt idx="52">
                  <c:v>25.83139697971628</c:v>
                </c:pt>
                <c:pt idx="53">
                  <c:v>25.83139697971628</c:v>
                </c:pt>
                <c:pt idx="54">
                  <c:v>25.83139697971628</c:v>
                </c:pt>
                <c:pt idx="55">
                  <c:v>25.83139697971628</c:v>
                </c:pt>
                <c:pt idx="56">
                  <c:v>25.83139697971628</c:v>
                </c:pt>
                <c:pt idx="57">
                  <c:v>25.83139697971628</c:v>
                </c:pt>
                <c:pt idx="58">
                  <c:v>25.83139697971628</c:v>
                </c:pt>
                <c:pt idx="59">
                  <c:v>25.83139697971628</c:v>
                </c:pt>
                <c:pt idx="60">
                  <c:v>25.83139697971628</c:v>
                </c:pt>
                <c:pt idx="61">
                  <c:v>25.83139697971628</c:v>
                </c:pt>
                <c:pt idx="62">
                  <c:v>25.83139697971628</c:v>
                </c:pt>
                <c:pt idx="63">
                  <c:v>25.83139697971628</c:v>
                </c:pt>
                <c:pt idx="64">
                  <c:v>25.83139697971628</c:v>
                </c:pt>
                <c:pt idx="65">
                  <c:v>25.83139697971628</c:v>
                </c:pt>
                <c:pt idx="66">
                  <c:v>25.83139697971628</c:v>
                </c:pt>
                <c:pt idx="67">
                  <c:v>25.83139697971628</c:v>
                </c:pt>
                <c:pt idx="68">
                  <c:v>25.83139697971628</c:v>
                </c:pt>
                <c:pt idx="69">
                  <c:v>25.83139697971628</c:v>
                </c:pt>
                <c:pt idx="70">
                  <c:v>25.83139697971628</c:v>
                </c:pt>
                <c:pt idx="71">
                  <c:v>25.83139697971628</c:v>
                </c:pt>
                <c:pt idx="72">
                  <c:v>25.83139697971628</c:v>
                </c:pt>
                <c:pt idx="73">
                  <c:v>25.83139697971628</c:v>
                </c:pt>
                <c:pt idx="74">
                  <c:v>25.83139697971628</c:v>
                </c:pt>
                <c:pt idx="75">
                  <c:v>25.83139697971628</c:v>
                </c:pt>
                <c:pt idx="76">
                  <c:v>25.83139697971628</c:v>
                </c:pt>
                <c:pt idx="77">
                  <c:v>25.83139697971628</c:v>
                </c:pt>
                <c:pt idx="78">
                  <c:v>25.83139697971628</c:v>
                </c:pt>
                <c:pt idx="79">
                  <c:v>25.83139697971628</c:v>
                </c:pt>
                <c:pt idx="80">
                  <c:v>25.83139697971628</c:v>
                </c:pt>
                <c:pt idx="81">
                  <c:v>25.83139697971628</c:v>
                </c:pt>
                <c:pt idx="82">
                  <c:v>25.83139697971628</c:v>
                </c:pt>
                <c:pt idx="83">
                  <c:v>25.83139697971628</c:v>
                </c:pt>
                <c:pt idx="84">
                  <c:v>25.83139697971628</c:v>
                </c:pt>
                <c:pt idx="85">
                  <c:v>25.83139697971628</c:v>
                </c:pt>
                <c:pt idx="86">
                  <c:v>25.83139697971628</c:v>
                </c:pt>
                <c:pt idx="87">
                  <c:v>25.83139697971628</c:v>
                </c:pt>
                <c:pt idx="88">
                  <c:v>25.83139697971628</c:v>
                </c:pt>
                <c:pt idx="89">
                  <c:v>25.83139697971628</c:v>
                </c:pt>
                <c:pt idx="91">
                  <c:v>25.42643761329215</c:v>
                </c:pt>
                <c:pt idx="92">
                  <c:v>25.42643761329215</c:v>
                </c:pt>
                <c:pt idx="93">
                  <c:v>25.42643761329215</c:v>
                </c:pt>
                <c:pt idx="94">
                  <c:v>25.42643761329215</c:v>
                </c:pt>
                <c:pt idx="95">
                  <c:v>25.42643761329215</c:v>
                </c:pt>
                <c:pt idx="96">
                  <c:v>25.42643761329215</c:v>
                </c:pt>
                <c:pt idx="97">
                  <c:v>25.42643761329215</c:v>
                </c:pt>
                <c:pt idx="98">
                  <c:v>25.42643761329215</c:v>
                </c:pt>
                <c:pt idx="99">
                  <c:v>25.42643761329215</c:v>
                </c:pt>
                <c:pt idx="100">
                  <c:v>25.42643761329215</c:v>
                </c:pt>
                <c:pt idx="101">
                  <c:v>25.42643761329215</c:v>
                </c:pt>
                <c:pt idx="102">
                  <c:v>25.42643761329215</c:v>
                </c:pt>
                <c:pt idx="103">
                  <c:v>25.42643761329215</c:v>
                </c:pt>
                <c:pt idx="104">
                  <c:v>25.42643761329215</c:v>
                </c:pt>
              </c:numCache>
            </c:numRef>
          </c:yVal>
          <c:smooth val="0"/>
        </c:ser>
        <c:dLbls>
          <c:showLegendKey val="0"/>
          <c:showVal val="0"/>
          <c:showCatName val="0"/>
          <c:showSerName val="0"/>
          <c:showPercent val="0"/>
          <c:showBubbleSize val="0"/>
        </c:dLbls>
        <c:axId val="-2101089448"/>
        <c:axId val="-2101085544"/>
      </c:scatterChart>
      <c:valAx>
        <c:axId val="-2101089448"/>
        <c:scaling>
          <c:orientation val="minMax"/>
          <c:max val="39995.0"/>
          <c:min val="39264.0"/>
        </c:scaling>
        <c:delete val="0"/>
        <c:axPos val="b"/>
        <c:numFmt formatCode="General" sourceLinked="1"/>
        <c:majorTickMark val="none"/>
        <c:minorTickMark val="none"/>
        <c:tickLblPos val="none"/>
        <c:spPr>
          <a:ln w="7547">
            <a:solidFill>
              <a:schemeClr val="tx1"/>
            </a:solidFill>
            <a:prstDash val="solid"/>
          </a:ln>
        </c:spPr>
        <c:crossAx val="-2101085544"/>
        <c:crossesAt val="15.0"/>
        <c:crossBetween val="midCat"/>
        <c:majorUnit val="2.0"/>
      </c:valAx>
      <c:valAx>
        <c:axId val="-2101085544"/>
        <c:scaling>
          <c:orientation val="minMax"/>
          <c:max val="40.0"/>
          <c:min val="15.0"/>
        </c:scaling>
        <c:delete val="0"/>
        <c:axPos val="l"/>
        <c:numFmt formatCode="#,##0" sourceLinked="0"/>
        <c:majorTickMark val="out"/>
        <c:minorTickMark val="none"/>
        <c:tickLblPos val="nextTo"/>
        <c:spPr>
          <a:ln w="7547">
            <a:solidFill>
              <a:schemeClr val="tx1"/>
            </a:solidFill>
            <a:prstDash val="solid"/>
          </a:ln>
        </c:spPr>
        <c:txPr>
          <a:bodyPr rot="0" vert="horz"/>
          <a:lstStyle/>
          <a:p>
            <a:pPr>
              <a:defRPr sz="654" b="0" i="0" u="none" strike="noStrike" baseline="0">
                <a:solidFill>
                  <a:schemeClr val="tx1"/>
                </a:solidFill>
                <a:latin typeface="Calibri"/>
                <a:ea typeface="Calibri"/>
                <a:cs typeface="Calibri"/>
              </a:defRPr>
            </a:pPr>
            <a:endParaRPr lang="zh-CN"/>
          </a:p>
        </c:txPr>
        <c:crossAx val="-2101089448"/>
        <c:crossesAt val="39264.0"/>
        <c:crossBetween val="midCat"/>
        <c:majorUnit val="5.0"/>
      </c:valAx>
      <c:spPr>
        <a:noFill/>
        <a:ln w="15094">
          <a:noFill/>
        </a:ln>
      </c:spPr>
    </c:plotArea>
    <c:plotVisOnly val="1"/>
    <c:dispBlanksAs val="gap"/>
    <c:showDLblsOverMax val="0"/>
  </c:chart>
  <c:spPr>
    <a:noFill/>
    <a:ln>
      <a:noFill/>
    </a:ln>
  </c:spPr>
  <c:txPr>
    <a:bodyPr/>
    <a:lstStyle/>
    <a:p>
      <a:pPr>
        <a:defRPr sz="713" b="1" i="0" u="none" strike="noStrike" baseline="0">
          <a:solidFill>
            <a:schemeClr val="tx1"/>
          </a:solidFill>
          <a:latin typeface="Calibri"/>
          <a:ea typeface="Calibri"/>
          <a:cs typeface="Calibri"/>
        </a:defRPr>
      </a:pPr>
      <a:endParaRPr lang="zh-CN"/>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54870530209618"/>
          <c:y val="0.0982905982905985"/>
          <c:w val="0.934648581997534"/>
          <c:h val="0.82051282051282"/>
        </c:manualLayout>
      </c:layout>
      <c:scatterChart>
        <c:scatterStyle val="lineMarker"/>
        <c:varyColors val="0"/>
        <c:ser>
          <c:idx val="0"/>
          <c:order val="0"/>
          <c:tx>
            <c:strRef>
              <c:f>Sheet1!$A$2</c:f>
              <c:strCache>
                <c:ptCount val="1"/>
              </c:strCache>
            </c:strRef>
          </c:tx>
          <c:spPr>
            <a:ln w="20202">
              <a:solidFill>
                <a:srgbClr val="52AD14"/>
              </a:solidFill>
              <a:prstDash val="solid"/>
            </a:ln>
          </c:spPr>
          <c:marker>
            <c:symbol val="none"/>
          </c:marker>
          <c:xVal>
            <c:numRef>
              <c:f>Sheet1!$B$1:$DB$1</c:f>
              <c:numCache>
                <c:formatCode>General</c:formatCode>
                <c:ptCount val="105"/>
                <c:pt idx="0">
                  <c:v>39264.00000000447</c:v>
                </c:pt>
                <c:pt idx="1">
                  <c:v>39271.00000000447</c:v>
                </c:pt>
                <c:pt idx="2">
                  <c:v>39278.00000000447</c:v>
                </c:pt>
                <c:pt idx="3">
                  <c:v>39285.00000000447</c:v>
                </c:pt>
                <c:pt idx="4">
                  <c:v>39292.00000000447</c:v>
                </c:pt>
                <c:pt idx="5">
                  <c:v>39299.00000000447</c:v>
                </c:pt>
                <c:pt idx="6">
                  <c:v>39306.00000000447</c:v>
                </c:pt>
                <c:pt idx="7">
                  <c:v>39313.00000000447</c:v>
                </c:pt>
                <c:pt idx="8">
                  <c:v>39320.00000000447</c:v>
                </c:pt>
                <c:pt idx="9">
                  <c:v>39327.00000000447</c:v>
                </c:pt>
                <c:pt idx="10">
                  <c:v>39334.00000000448</c:v>
                </c:pt>
                <c:pt idx="11">
                  <c:v>39341.00000000448</c:v>
                </c:pt>
                <c:pt idx="12">
                  <c:v>39348.00000000448</c:v>
                </c:pt>
                <c:pt idx="13">
                  <c:v>39355.00000000448</c:v>
                </c:pt>
                <c:pt idx="14">
                  <c:v>39362.00000000448</c:v>
                </c:pt>
                <c:pt idx="15">
                  <c:v>39369.00000000448</c:v>
                </c:pt>
                <c:pt idx="16">
                  <c:v>39376.00000000448</c:v>
                </c:pt>
                <c:pt idx="17">
                  <c:v>39383.00000000448</c:v>
                </c:pt>
                <c:pt idx="18">
                  <c:v>39390.00000000448</c:v>
                </c:pt>
                <c:pt idx="19">
                  <c:v>39397.00000000448</c:v>
                </c:pt>
                <c:pt idx="20">
                  <c:v>39404.00000000448</c:v>
                </c:pt>
                <c:pt idx="21">
                  <c:v>39411.00000000448</c:v>
                </c:pt>
                <c:pt idx="22">
                  <c:v>39418.00000000448</c:v>
                </c:pt>
                <c:pt idx="23">
                  <c:v>39425.00000000448</c:v>
                </c:pt>
                <c:pt idx="24">
                  <c:v>39432.00000000448</c:v>
                </c:pt>
                <c:pt idx="25">
                  <c:v>39439.00000000448</c:v>
                </c:pt>
                <c:pt idx="26">
                  <c:v>39447.00000000448</c:v>
                </c:pt>
                <c:pt idx="27">
                  <c:v>39454.00000000448</c:v>
                </c:pt>
                <c:pt idx="28">
                  <c:v>39461.00000000449</c:v>
                </c:pt>
                <c:pt idx="29">
                  <c:v>39468.00000000449</c:v>
                </c:pt>
                <c:pt idx="30">
                  <c:v>39475.00000000449</c:v>
                </c:pt>
                <c:pt idx="31">
                  <c:v>39482.00000000449</c:v>
                </c:pt>
                <c:pt idx="32">
                  <c:v>39489.00000000449</c:v>
                </c:pt>
                <c:pt idx="33">
                  <c:v>39496.00000000449</c:v>
                </c:pt>
                <c:pt idx="34">
                  <c:v>39503.00000000449</c:v>
                </c:pt>
                <c:pt idx="35">
                  <c:v>39510.00000000449</c:v>
                </c:pt>
                <c:pt idx="36">
                  <c:v>39517.00000000449</c:v>
                </c:pt>
                <c:pt idx="37">
                  <c:v>39524.0000000045</c:v>
                </c:pt>
                <c:pt idx="38">
                  <c:v>39531.0000000045</c:v>
                </c:pt>
                <c:pt idx="39">
                  <c:v>39538.0000000045</c:v>
                </c:pt>
                <c:pt idx="40">
                  <c:v>39545.0000000045</c:v>
                </c:pt>
                <c:pt idx="41">
                  <c:v>39552.0000000045</c:v>
                </c:pt>
                <c:pt idx="42">
                  <c:v>39559.0000000045</c:v>
                </c:pt>
                <c:pt idx="43">
                  <c:v>39566.0000000045</c:v>
                </c:pt>
                <c:pt idx="44">
                  <c:v>39573.0000000045</c:v>
                </c:pt>
                <c:pt idx="45">
                  <c:v>39580.0000000045</c:v>
                </c:pt>
                <c:pt idx="46">
                  <c:v>39587.00000000451</c:v>
                </c:pt>
                <c:pt idx="47">
                  <c:v>39594.00000000451</c:v>
                </c:pt>
                <c:pt idx="48">
                  <c:v>39601.00000000451</c:v>
                </c:pt>
                <c:pt idx="49">
                  <c:v>39608.00000000451</c:v>
                </c:pt>
                <c:pt idx="50">
                  <c:v>39615.00000000451</c:v>
                </c:pt>
                <c:pt idx="51">
                  <c:v>39622.00000000451</c:v>
                </c:pt>
                <c:pt idx="52">
                  <c:v>39629.00000000451</c:v>
                </c:pt>
                <c:pt idx="53">
                  <c:v>39636.00000000451</c:v>
                </c:pt>
                <c:pt idx="54">
                  <c:v>39643.00000000451</c:v>
                </c:pt>
                <c:pt idx="55">
                  <c:v>39650.00000000451</c:v>
                </c:pt>
                <c:pt idx="56">
                  <c:v>39657.00000000451</c:v>
                </c:pt>
                <c:pt idx="57">
                  <c:v>39664.00000000451</c:v>
                </c:pt>
                <c:pt idx="58">
                  <c:v>39671.00000000451</c:v>
                </c:pt>
                <c:pt idx="59">
                  <c:v>39678.00000000451</c:v>
                </c:pt>
                <c:pt idx="60">
                  <c:v>39685.00000000451</c:v>
                </c:pt>
                <c:pt idx="61">
                  <c:v>39692.00000000451</c:v>
                </c:pt>
                <c:pt idx="62">
                  <c:v>39699.00000000451</c:v>
                </c:pt>
                <c:pt idx="63">
                  <c:v>39706.00000000451</c:v>
                </c:pt>
                <c:pt idx="64">
                  <c:v>39713.00000000452</c:v>
                </c:pt>
                <c:pt idx="65">
                  <c:v>39720.00000000452</c:v>
                </c:pt>
                <c:pt idx="66">
                  <c:v>39727.00000000452</c:v>
                </c:pt>
                <c:pt idx="67">
                  <c:v>39734.00000000452</c:v>
                </c:pt>
                <c:pt idx="68">
                  <c:v>39741.00000000452</c:v>
                </c:pt>
                <c:pt idx="69">
                  <c:v>39748.00000000452</c:v>
                </c:pt>
                <c:pt idx="70">
                  <c:v>39755.00000000452</c:v>
                </c:pt>
                <c:pt idx="71">
                  <c:v>39762.00000000452</c:v>
                </c:pt>
                <c:pt idx="72">
                  <c:v>39769.00000000452</c:v>
                </c:pt>
                <c:pt idx="73">
                  <c:v>39776.00000000453</c:v>
                </c:pt>
                <c:pt idx="74">
                  <c:v>39783.00000000453</c:v>
                </c:pt>
                <c:pt idx="75">
                  <c:v>39790.00000000453</c:v>
                </c:pt>
                <c:pt idx="76">
                  <c:v>39797.00000000453</c:v>
                </c:pt>
                <c:pt idx="77">
                  <c:v>39804.00000000453</c:v>
                </c:pt>
                <c:pt idx="78">
                  <c:v>39811.00000000453</c:v>
                </c:pt>
                <c:pt idx="79">
                  <c:v>39818.00000000453</c:v>
                </c:pt>
                <c:pt idx="80">
                  <c:v>39825.00000000453</c:v>
                </c:pt>
                <c:pt idx="81">
                  <c:v>39832.00000000453</c:v>
                </c:pt>
                <c:pt idx="82">
                  <c:v>39839.00000000453</c:v>
                </c:pt>
                <c:pt idx="83">
                  <c:v>39846.00000000453</c:v>
                </c:pt>
                <c:pt idx="84">
                  <c:v>39853.00000000453</c:v>
                </c:pt>
                <c:pt idx="85">
                  <c:v>39860.00000000453</c:v>
                </c:pt>
                <c:pt idx="86">
                  <c:v>39867.00000000453</c:v>
                </c:pt>
                <c:pt idx="87">
                  <c:v>39874.00000000453</c:v>
                </c:pt>
                <c:pt idx="88">
                  <c:v>39881.00000000453</c:v>
                </c:pt>
                <c:pt idx="89">
                  <c:v>39888.00000000453</c:v>
                </c:pt>
                <c:pt idx="90">
                  <c:v>39895.00000000453</c:v>
                </c:pt>
                <c:pt idx="91">
                  <c:v>39902.00000000453</c:v>
                </c:pt>
                <c:pt idx="92">
                  <c:v>39909.00000000454</c:v>
                </c:pt>
                <c:pt idx="93">
                  <c:v>39916.00000000454</c:v>
                </c:pt>
                <c:pt idx="94">
                  <c:v>39923.00000000454</c:v>
                </c:pt>
                <c:pt idx="95">
                  <c:v>39930.00000000454</c:v>
                </c:pt>
                <c:pt idx="96">
                  <c:v>39937.00000000454</c:v>
                </c:pt>
                <c:pt idx="97">
                  <c:v>39944.00000000454</c:v>
                </c:pt>
                <c:pt idx="98">
                  <c:v>39951.00000000454</c:v>
                </c:pt>
                <c:pt idx="99">
                  <c:v>39958.00000000454</c:v>
                </c:pt>
                <c:pt idx="100">
                  <c:v>39965.00000000454</c:v>
                </c:pt>
                <c:pt idx="101">
                  <c:v>39972.00000000455</c:v>
                </c:pt>
                <c:pt idx="102">
                  <c:v>39979.00000000455</c:v>
                </c:pt>
                <c:pt idx="103">
                  <c:v>39986.00000000455</c:v>
                </c:pt>
                <c:pt idx="104">
                  <c:v>39994.00000000455</c:v>
                </c:pt>
              </c:numCache>
            </c:numRef>
          </c:xVal>
          <c:yVal>
            <c:numRef>
              <c:f>Sheet1!$B$2:$DB$2</c:f>
              <c:numCache>
                <c:formatCode>General</c:formatCode>
                <c:ptCount val="105"/>
                <c:pt idx="0">
                  <c:v>32.4021092757343</c:v>
                </c:pt>
                <c:pt idx="1">
                  <c:v>29.93820715474549</c:v>
                </c:pt>
                <c:pt idx="2">
                  <c:v>31.65299007444528</c:v>
                </c:pt>
                <c:pt idx="3">
                  <c:v>30.58420675105833</c:v>
                </c:pt>
                <c:pt idx="4">
                  <c:v>31.61805409770245</c:v>
                </c:pt>
                <c:pt idx="5">
                  <c:v>30.27756067462293</c:v>
                </c:pt>
                <c:pt idx="6">
                  <c:v>31.9477503040166</c:v>
                </c:pt>
                <c:pt idx="7">
                  <c:v>32.05471981057988</c:v>
                </c:pt>
                <c:pt idx="8">
                  <c:v>32.11684230918614</c:v>
                </c:pt>
                <c:pt idx="9">
                  <c:v>31.11242241032192</c:v>
                </c:pt>
                <c:pt idx="10">
                  <c:v>31.5927193330722</c:v>
                </c:pt>
                <c:pt idx="11">
                  <c:v>33.52604133545691</c:v>
                </c:pt>
                <c:pt idx="12">
                  <c:v>30.93178253840284</c:v>
                </c:pt>
                <c:pt idx="13">
                  <c:v>32.25363976084074</c:v>
                </c:pt>
                <c:pt idx="14">
                  <c:v>29.20977906977074</c:v>
                </c:pt>
                <c:pt idx="15">
                  <c:v>32.10524892199506</c:v>
                </c:pt>
                <c:pt idx="16">
                  <c:v>30.98626377803469</c:v>
                </c:pt>
                <c:pt idx="17">
                  <c:v>31.78411197627353</c:v>
                </c:pt>
                <c:pt idx="18">
                  <c:v>32.60232523364857</c:v>
                </c:pt>
                <c:pt idx="19">
                  <c:v>34.2303571428611</c:v>
                </c:pt>
                <c:pt idx="20">
                  <c:v>35.30827626010406</c:v>
                </c:pt>
                <c:pt idx="21">
                  <c:v>38.88964579606882</c:v>
                </c:pt>
                <c:pt idx="22">
                  <c:v>37.06538628159263</c:v>
                </c:pt>
                <c:pt idx="23">
                  <c:v>40.0717857142902</c:v>
                </c:pt>
                <c:pt idx="24">
                  <c:v>43.727709367764</c:v>
                </c:pt>
                <c:pt idx="25">
                  <c:v>35.76931809376618</c:v>
                </c:pt>
                <c:pt idx="26">
                  <c:v>35.10444565217791</c:v>
                </c:pt>
                <c:pt idx="27">
                  <c:v>33.49223931624313</c:v>
                </c:pt>
                <c:pt idx="28">
                  <c:v>32.72130066323141</c:v>
                </c:pt>
                <c:pt idx="29">
                  <c:v>34.46462636125052</c:v>
                </c:pt>
                <c:pt idx="30">
                  <c:v>33.7782110589124</c:v>
                </c:pt>
                <c:pt idx="31">
                  <c:v>34.60458499456718</c:v>
                </c:pt>
                <c:pt idx="32">
                  <c:v>35.22208806818591</c:v>
                </c:pt>
                <c:pt idx="33">
                  <c:v>31.93990099010264</c:v>
                </c:pt>
                <c:pt idx="34">
                  <c:v>31.63673880030728</c:v>
                </c:pt>
                <c:pt idx="35">
                  <c:v>32.60239523121758</c:v>
                </c:pt>
                <c:pt idx="36">
                  <c:v>33.40439096631248</c:v>
                </c:pt>
                <c:pt idx="37">
                  <c:v>33.56507472826468</c:v>
                </c:pt>
                <c:pt idx="38">
                  <c:v>30.71491171171523</c:v>
                </c:pt>
                <c:pt idx="39">
                  <c:v>33.30827298050523</c:v>
                </c:pt>
                <c:pt idx="40">
                  <c:v>33.04987943507093</c:v>
                </c:pt>
                <c:pt idx="41">
                  <c:v>33.72098165761238</c:v>
                </c:pt>
                <c:pt idx="42">
                  <c:v>31.57066713483503</c:v>
                </c:pt>
                <c:pt idx="43">
                  <c:v>34.10112560055296</c:v>
                </c:pt>
                <c:pt idx="44">
                  <c:v>34.7402469135842</c:v>
                </c:pt>
                <c:pt idx="45">
                  <c:v>32.83345844504395</c:v>
                </c:pt>
                <c:pt idx="46">
                  <c:v>32.57574570447111</c:v>
                </c:pt>
                <c:pt idx="47">
                  <c:v>30.8786415362766</c:v>
                </c:pt>
                <c:pt idx="48">
                  <c:v>29.81095565486764</c:v>
                </c:pt>
                <c:pt idx="49">
                  <c:v>30.03132338308799</c:v>
                </c:pt>
                <c:pt idx="50">
                  <c:v>30.33731458699819</c:v>
                </c:pt>
                <c:pt idx="51">
                  <c:v>28.18604495960981</c:v>
                </c:pt>
                <c:pt idx="52">
                  <c:v>28.08440130624412</c:v>
                </c:pt>
                <c:pt idx="53">
                  <c:v>27.42895384615694</c:v>
                </c:pt>
                <c:pt idx="54">
                  <c:v>26.41481688176091</c:v>
                </c:pt>
                <c:pt idx="55">
                  <c:v>28.7285234429703</c:v>
                </c:pt>
                <c:pt idx="56">
                  <c:v>27.39794889267773</c:v>
                </c:pt>
                <c:pt idx="57">
                  <c:v>25.92379021448014</c:v>
                </c:pt>
                <c:pt idx="58">
                  <c:v>27.1581945416406</c:v>
                </c:pt>
                <c:pt idx="59">
                  <c:v>28.12435009797838</c:v>
                </c:pt>
                <c:pt idx="60">
                  <c:v>28.32717164931464</c:v>
                </c:pt>
                <c:pt idx="61">
                  <c:v>28.98208058124498</c:v>
                </c:pt>
                <c:pt idx="62">
                  <c:v>37.6481352630157</c:v>
                </c:pt>
                <c:pt idx="63">
                  <c:v>39.6470967047213</c:v>
                </c:pt>
                <c:pt idx="64">
                  <c:v>32.53758491575648</c:v>
                </c:pt>
                <c:pt idx="65">
                  <c:v>28.31911928306873</c:v>
                </c:pt>
                <c:pt idx="66">
                  <c:v>28.05642201835179</c:v>
                </c:pt>
                <c:pt idx="67">
                  <c:v>28.86539621431188</c:v>
                </c:pt>
                <c:pt idx="68">
                  <c:v>27.80618051218303</c:v>
                </c:pt>
                <c:pt idx="69">
                  <c:v>29.04993088281826</c:v>
                </c:pt>
                <c:pt idx="70">
                  <c:v>30.62363406940412</c:v>
                </c:pt>
                <c:pt idx="71">
                  <c:v>31.98594964252764</c:v>
                </c:pt>
                <c:pt idx="72">
                  <c:v>33.37492379471599</c:v>
                </c:pt>
                <c:pt idx="73">
                  <c:v>30.83082119205654</c:v>
                </c:pt>
                <c:pt idx="74">
                  <c:v>37.00093350802914</c:v>
                </c:pt>
                <c:pt idx="75">
                  <c:v>35.44039626289058</c:v>
                </c:pt>
                <c:pt idx="76">
                  <c:v>37.44424299654188</c:v>
                </c:pt>
                <c:pt idx="77">
                  <c:v>36.68399934491088</c:v>
                </c:pt>
                <c:pt idx="78">
                  <c:v>31.18562003454578</c:v>
                </c:pt>
                <c:pt idx="79">
                  <c:v>32.65651004536991</c:v>
                </c:pt>
                <c:pt idx="80">
                  <c:v>30.74954994886123</c:v>
                </c:pt>
                <c:pt idx="81">
                  <c:v>31.24670234114063</c:v>
                </c:pt>
                <c:pt idx="82">
                  <c:v>31.03976060191872</c:v>
                </c:pt>
                <c:pt idx="83">
                  <c:v>30.96685580774718</c:v>
                </c:pt>
                <c:pt idx="84">
                  <c:v>34.08860155039137</c:v>
                </c:pt>
                <c:pt idx="85">
                  <c:v>30.13600341297273</c:v>
                </c:pt>
                <c:pt idx="86">
                  <c:v>31.21380102916309</c:v>
                </c:pt>
                <c:pt idx="87">
                  <c:v>32.14224703419763</c:v>
                </c:pt>
                <c:pt idx="88">
                  <c:v>33.18966319444818</c:v>
                </c:pt>
                <c:pt idx="89">
                  <c:v>32.17182226833008</c:v>
                </c:pt>
                <c:pt idx="90">
                  <c:v>31.66094684970441</c:v>
                </c:pt>
                <c:pt idx="91">
                  <c:v>30.66503639515079</c:v>
                </c:pt>
                <c:pt idx="92">
                  <c:v>32.51676508344394</c:v>
                </c:pt>
                <c:pt idx="93">
                  <c:v>27.90478334462063</c:v>
                </c:pt>
                <c:pt idx="94">
                  <c:v>31.65191076294641</c:v>
                </c:pt>
                <c:pt idx="95">
                  <c:v>31.12508463325943</c:v>
                </c:pt>
                <c:pt idx="96">
                  <c:v>32.1559543973978</c:v>
                </c:pt>
                <c:pt idx="97">
                  <c:v>30.59361052631924</c:v>
                </c:pt>
                <c:pt idx="98">
                  <c:v>31.74284168770646</c:v>
                </c:pt>
                <c:pt idx="99">
                  <c:v>30.44221402214366</c:v>
                </c:pt>
                <c:pt idx="100">
                  <c:v>31.25668122271098</c:v>
                </c:pt>
                <c:pt idx="101">
                  <c:v>32.83533662319725</c:v>
                </c:pt>
                <c:pt idx="102">
                  <c:v>32.94416608269458</c:v>
                </c:pt>
                <c:pt idx="103">
                  <c:v>33.88588785047109</c:v>
                </c:pt>
                <c:pt idx="104">
                  <c:v>25.28331926863859</c:v>
                </c:pt>
              </c:numCache>
            </c:numRef>
          </c:yVal>
          <c:smooth val="0"/>
        </c:ser>
        <c:ser>
          <c:idx val="1"/>
          <c:order val="1"/>
          <c:tx>
            <c:strRef>
              <c:f>Sheet1!$A$3</c:f>
              <c:strCache>
                <c:ptCount val="1"/>
              </c:strCache>
            </c:strRef>
          </c:tx>
          <c:spPr>
            <a:ln w="13468">
              <a:solidFill>
                <a:schemeClr val="tx1"/>
              </a:solidFill>
              <a:prstDash val="solid"/>
            </a:ln>
          </c:spPr>
          <c:marker>
            <c:symbol val="none"/>
          </c:marker>
          <c:xVal>
            <c:numRef>
              <c:f>Sheet1!$B$1:$DB$1</c:f>
              <c:numCache>
                <c:formatCode>General</c:formatCode>
                <c:ptCount val="105"/>
                <c:pt idx="0">
                  <c:v>39264.00000000447</c:v>
                </c:pt>
                <c:pt idx="1">
                  <c:v>39271.00000000447</c:v>
                </c:pt>
                <c:pt idx="2">
                  <c:v>39278.00000000447</c:v>
                </c:pt>
                <c:pt idx="3">
                  <c:v>39285.00000000447</c:v>
                </c:pt>
                <c:pt idx="4">
                  <c:v>39292.00000000447</c:v>
                </c:pt>
                <c:pt idx="5">
                  <c:v>39299.00000000447</c:v>
                </c:pt>
                <c:pt idx="6">
                  <c:v>39306.00000000447</c:v>
                </c:pt>
                <c:pt idx="7">
                  <c:v>39313.00000000447</c:v>
                </c:pt>
                <c:pt idx="8">
                  <c:v>39320.00000000447</c:v>
                </c:pt>
                <c:pt idx="9">
                  <c:v>39327.00000000447</c:v>
                </c:pt>
                <c:pt idx="10">
                  <c:v>39334.00000000448</c:v>
                </c:pt>
                <c:pt idx="11">
                  <c:v>39341.00000000448</c:v>
                </c:pt>
                <c:pt idx="12">
                  <c:v>39348.00000000448</c:v>
                </c:pt>
                <c:pt idx="13">
                  <c:v>39355.00000000448</c:v>
                </c:pt>
                <c:pt idx="14">
                  <c:v>39362.00000000448</c:v>
                </c:pt>
                <c:pt idx="15">
                  <c:v>39369.00000000448</c:v>
                </c:pt>
                <c:pt idx="16">
                  <c:v>39376.00000000448</c:v>
                </c:pt>
                <c:pt idx="17">
                  <c:v>39383.00000000448</c:v>
                </c:pt>
                <c:pt idx="18">
                  <c:v>39390.00000000448</c:v>
                </c:pt>
                <c:pt idx="19">
                  <c:v>39397.00000000448</c:v>
                </c:pt>
                <c:pt idx="20">
                  <c:v>39404.00000000448</c:v>
                </c:pt>
                <c:pt idx="21">
                  <c:v>39411.00000000448</c:v>
                </c:pt>
                <c:pt idx="22">
                  <c:v>39418.00000000448</c:v>
                </c:pt>
                <c:pt idx="23">
                  <c:v>39425.00000000448</c:v>
                </c:pt>
                <c:pt idx="24">
                  <c:v>39432.00000000448</c:v>
                </c:pt>
                <c:pt idx="25">
                  <c:v>39439.00000000448</c:v>
                </c:pt>
                <c:pt idx="26">
                  <c:v>39447.00000000448</c:v>
                </c:pt>
                <c:pt idx="27">
                  <c:v>39454.00000000448</c:v>
                </c:pt>
                <c:pt idx="28">
                  <c:v>39461.00000000449</c:v>
                </c:pt>
                <c:pt idx="29">
                  <c:v>39468.00000000449</c:v>
                </c:pt>
                <c:pt idx="30">
                  <c:v>39475.00000000449</c:v>
                </c:pt>
                <c:pt idx="31">
                  <c:v>39482.00000000449</c:v>
                </c:pt>
                <c:pt idx="32">
                  <c:v>39489.00000000449</c:v>
                </c:pt>
                <c:pt idx="33">
                  <c:v>39496.00000000449</c:v>
                </c:pt>
                <c:pt idx="34">
                  <c:v>39503.00000000449</c:v>
                </c:pt>
                <c:pt idx="35">
                  <c:v>39510.00000000449</c:v>
                </c:pt>
                <c:pt idx="36">
                  <c:v>39517.00000000449</c:v>
                </c:pt>
                <c:pt idx="37">
                  <c:v>39524.0000000045</c:v>
                </c:pt>
                <c:pt idx="38">
                  <c:v>39531.0000000045</c:v>
                </c:pt>
                <c:pt idx="39">
                  <c:v>39538.0000000045</c:v>
                </c:pt>
                <c:pt idx="40">
                  <c:v>39545.0000000045</c:v>
                </c:pt>
                <c:pt idx="41">
                  <c:v>39552.0000000045</c:v>
                </c:pt>
                <c:pt idx="42">
                  <c:v>39559.0000000045</c:v>
                </c:pt>
                <c:pt idx="43">
                  <c:v>39566.0000000045</c:v>
                </c:pt>
                <c:pt idx="44">
                  <c:v>39573.0000000045</c:v>
                </c:pt>
                <c:pt idx="45">
                  <c:v>39580.0000000045</c:v>
                </c:pt>
                <c:pt idx="46">
                  <c:v>39587.00000000451</c:v>
                </c:pt>
                <c:pt idx="47">
                  <c:v>39594.00000000451</c:v>
                </c:pt>
                <c:pt idx="48">
                  <c:v>39601.00000000451</c:v>
                </c:pt>
                <c:pt idx="49">
                  <c:v>39608.00000000451</c:v>
                </c:pt>
                <c:pt idx="50">
                  <c:v>39615.00000000451</c:v>
                </c:pt>
                <c:pt idx="51">
                  <c:v>39622.00000000451</c:v>
                </c:pt>
                <c:pt idx="52">
                  <c:v>39629.00000000451</c:v>
                </c:pt>
                <c:pt idx="53">
                  <c:v>39636.00000000451</c:v>
                </c:pt>
                <c:pt idx="54">
                  <c:v>39643.00000000451</c:v>
                </c:pt>
                <c:pt idx="55">
                  <c:v>39650.00000000451</c:v>
                </c:pt>
                <c:pt idx="56">
                  <c:v>39657.00000000451</c:v>
                </c:pt>
                <c:pt idx="57">
                  <c:v>39664.00000000451</c:v>
                </c:pt>
                <c:pt idx="58">
                  <c:v>39671.00000000451</c:v>
                </c:pt>
                <c:pt idx="59">
                  <c:v>39678.00000000451</c:v>
                </c:pt>
                <c:pt idx="60">
                  <c:v>39685.00000000451</c:v>
                </c:pt>
                <c:pt idx="61">
                  <c:v>39692.00000000451</c:v>
                </c:pt>
                <c:pt idx="62">
                  <c:v>39699.00000000451</c:v>
                </c:pt>
                <c:pt idx="63">
                  <c:v>39706.00000000451</c:v>
                </c:pt>
                <c:pt idx="64">
                  <c:v>39713.00000000452</c:v>
                </c:pt>
                <c:pt idx="65">
                  <c:v>39720.00000000452</c:v>
                </c:pt>
                <c:pt idx="66">
                  <c:v>39727.00000000452</c:v>
                </c:pt>
                <c:pt idx="67">
                  <c:v>39734.00000000452</c:v>
                </c:pt>
                <c:pt idx="68">
                  <c:v>39741.00000000452</c:v>
                </c:pt>
                <c:pt idx="69">
                  <c:v>39748.00000000452</c:v>
                </c:pt>
                <c:pt idx="70">
                  <c:v>39755.00000000452</c:v>
                </c:pt>
                <c:pt idx="71">
                  <c:v>39762.00000000452</c:v>
                </c:pt>
                <c:pt idx="72">
                  <c:v>39769.00000000452</c:v>
                </c:pt>
                <c:pt idx="73">
                  <c:v>39776.00000000453</c:v>
                </c:pt>
                <c:pt idx="74">
                  <c:v>39783.00000000453</c:v>
                </c:pt>
                <c:pt idx="75">
                  <c:v>39790.00000000453</c:v>
                </c:pt>
                <c:pt idx="76">
                  <c:v>39797.00000000453</c:v>
                </c:pt>
                <c:pt idx="77">
                  <c:v>39804.00000000453</c:v>
                </c:pt>
                <c:pt idx="78">
                  <c:v>39811.00000000453</c:v>
                </c:pt>
                <c:pt idx="79">
                  <c:v>39818.00000000453</c:v>
                </c:pt>
                <c:pt idx="80">
                  <c:v>39825.00000000453</c:v>
                </c:pt>
                <c:pt idx="81">
                  <c:v>39832.00000000453</c:v>
                </c:pt>
                <c:pt idx="82">
                  <c:v>39839.00000000453</c:v>
                </c:pt>
                <c:pt idx="83">
                  <c:v>39846.00000000453</c:v>
                </c:pt>
                <c:pt idx="84">
                  <c:v>39853.00000000453</c:v>
                </c:pt>
                <c:pt idx="85">
                  <c:v>39860.00000000453</c:v>
                </c:pt>
                <c:pt idx="86">
                  <c:v>39867.00000000453</c:v>
                </c:pt>
                <c:pt idx="87">
                  <c:v>39874.00000000453</c:v>
                </c:pt>
                <c:pt idx="88">
                  <c:v>39881.00000000453</c:v>
                </c:pt>
                <c:pt idx="89">
                  <c:v>39888.00000000453</c:v>
                </c:pt>
                <c:pt idx="90">
                  <c:v>39895.00000000453</c:v>
                </c:pt>
                <c:pt idx="91">
                  <c:v>39902.00000000453</c:v>
                </c:pt>
                <c:pt idx="92">
                  <c:v>39909.00000000454</c:v>
                </c:pt>
                <c:pt idx="93">
                  <c:v>39916.00000000454</c:v>
                </c:pt>
                <c:pt idx="94">
                  <c:v>39923.00000000454</c:v>
                </c:pt>
                <c:pt idx="95">
                  <c:v>39930.00000000454</c:v>
                </c:pt>
                <c:pt idx="96">
                  <c:v>39937.00000000454</c:v>
                </c:pt>
                <c:pt idx="97">
                  <c:v>39944.00000000454</c:v>
                </c:pt>
                <c:pt idx="98">
                  <c:v>39951.00000000454</c:v>
                </c:pt>
                <c:pt idx="99">
                  <c:v>39958.00000000454</c:v>
                </c:pt>
                <c:pt idx="100">
                  <c:v>39965.00000000454</c:v>
                </c:pt>
                <c:pt idx="101">
                  <c:v>39972.00000000455</c:v>
                </c:pt>
                <c:pt idx="102">
                  <c:v>39979.00000000455</c:v>
                </c:pt>
                <c:pt idx="103">
                  <c:v>39986.00000000455</c:v>
                </c:pt>
                <c:pt idx="104">
                  <c:v>39994.00000000455</c:v>
                </c:pt>
              </c:numCache>
            </c:numRef>
          </c:xVal>
          <c:yVal>
            <c:numRef>
              <c:f>Sheet1!$B$3:$DB$3</c:f>
              <c:numCache>
                <c:formatCode>General</c:formatCode>
                <c:ptCount val="105"/>
                <c:pt idx="0">
                  <c:v>32.07621050735203</c:v>
                </c:pt>
                <c:pt idx="1">
                  <c:v>32.07621050735203</c:v>
                </c:pt>
                <c:pt idx="2">
                  <c:v>32.07621050735203</c:v>
                </c:pt>
                <c:pt idx="3">
                  <c:v>32.07621050735203</c:v>
                </c:pt>
                <c:pt idx="4">
                  <c:v>32.07621050735203</c:v>
                </c:pt>
                <c:pt idx="5">
                  <c:v>32.07621050735203</c:v>
                </c:pt>
                <c:pt idx="6">
                  <c:v>32.07621050735203</c:v>
                </c:pt>
                <c:pt idx="7">
                  <c:v>32.07621050735203</c:v>
                </c:pt>
                <c:pt idx="8">
                  <c:v>32.07621050735203</c:v>
                </c:pt>
                <c:pt idx="9">
                  <c:v>32.07621050735203</c:v>
                </c:pt>
                <c:pt idx="10">
                  <c:v>32.07621050735203</c:v>
                </c:pt>
                <c:pt idx="11">
                  <c:v>32.07621050735203</c:v>
                </c:pt>
                <c:pt idx="12">
                  <c:v>32.07621050735203</c:v>
                </c:pt>
                <c:pt idx="13">
                  <c:v>32.07621050735203</c:v>
                </c:pt>
                <c:pt idx="14">
                  <c:v>32.07621050735203</c:v>
                </c:pt>
                <c:pt idx="15">
                  <c:v>32.07621050735203</c:v>
                </c:pt>
                <c:pt idx="16">
                  <c:v>32.07621050735203</c:v>
                </c:pt>
                <c:pt idx="17">
                  <c:v>32.07621050735203</c:v>
                </c:pt>
                <c:pt idx="18">
                  <c:v>32.07621050735203</c:v>
                </c:pt>
                <c:pt idx="19">
                  <c:v>32.07621050735203</c:v>
                </c:pt>
                <c:pt idx="20">
                  <c:v>32.07621050735203</c:v>
                </c:pt>
                <c:pt idx="21">
                  <c:v>32.07621050735203</c:v>
                </c:pt>
                <c:pt idx="22">
                  <c:v>32.07621050735203</c:v>
                </c:pt>
                <c:pt idx="23">
                  <c:v>32.07621050735203</c:v>
                </c:pt>
                <c:pt idx="24">
                  <c:v>32.07621050735203</c:v>
                </c:pt>
                <c:pt idx="25">
                  <c:v>32.07621050735203</c:v>
                </c:pt>
                <c:pt idx="26">
                  <c:v>32.07621050735203</c:v>
                </c:pt>
                <c:pt idx="27">
                  <c:v>32.07621050735203</c:v>
                </c:pt>
                <c:pt idx="28">
                  <c:v>32.07621050735203</c:v>
                </c:pt>
                <c:pt idx="29">
                  <c:v>32.07621050735203</c:v>
                </c:pt>
                <c:pt idx="30">
                  <c:v>32.07621050735203</c:v>
                </c:pt>
                <c:pt idx="31">
                  <c:v>32.07621050735203</c:v>
                </c:pt>
                <c:pt idx="32">
                  <c:v>32.07621050735203</c:v>
                </c:pt>
                <c:pt idx="33">
                  <c:v>32.07621050735203</c:v>
                </c:pt>
                <c:pt idx="34">
                  <c:v>32.07621050735203</c:v>
                </c:pt>
                <c:pt idx="35">
                  <c:v>32.07621050735203</c:v>
                </c:pt>
                <c:pt idx="36">
                  <c:v>32.07621050735203</c:v>
                </c:pt>
                <c:pt idx="37">
                  <c:v>32.07621050735203</c:v>
                </c:pt>
                <c:pt idx="38">
                  <c:v>32.07621050735203</c:v>
                </c:pt>
                <c:pt idx="39">
                  <c:v>32.07621050735203</c:v>
                </c:pt>
                <c:pt idx="40">
                  <c:v>32.07621050735203</c:v>
                </c:pt>
                <c:pt idx="41">
                  <c:v>32.07621050735203</c:v>
                </c:pt>
                <c:pt idx="42">
                  <c:v>32.07621050735203</c:v>
                </c:pt>
                <c:pt idx="43">
                  <c:v>32.07621050735203</c:v>
                </c:pt>
                <c:pt idx="44">
                  <c:v>32.07621050735203</c:v>
                </c:pt>
                <c:pt idx="45">
                  <c:v>32.07621050735203</c:v>
                </c:pt>
                <c:pt idx="46">
                  <c:v>32.07621050735203</c:v>
                </c:pt>
                <c:pt idx="47">
                  <c:v>32.07621050735203</c:v>
                </c:pt>
                <c:pt idx="48">
                  <c:v>32.07621050735203</c:v>
                </c:pt>
                <c:pt idx="49">
                  <c:v>32.07621050735203</c:v>
                </c:pt>
                <c:pt idx="50">
                  <c:v>32.07621050735203</c:v>
                </c:pt>
                <c:pt idx="51">
                  <c:v>32.07621050735203</c:v>
                </c:pt>
                <c:pt idx="52">
                  <c:v>32.07621050735203</c:v>
                </c:pt>
                <c:pt idx="53">
                  <c:v>32.07621050735203</c:v>
                </c:pt>
                <c:pt idx="54">
                  <c:v>32.07621050735203</c:v>
                </c:pt>
                <c:pt idx="55">
                  <c:v>32.07621050735203</c:v>
                </c:pt>
                <c:pt idx="56">
                  <c:v>32.07621050735203</c:v>
                </c:pt>
                <c:pt idx="57">
                  <c:v>32.07621050735203</c:v>
                </c:pt>
                <c:pt idx="58">
                  <c:v>32.07621050735203</c:v>
                </c:pt>
                <c:pt idx="59">
                  <c:v>32.07621050735203</c:v>
                </c:pt>
                <c:pt idx="60">
                  <c:v>32.07621050735203</c:v>
                </c:pt>
                <c:pt idx="66">
                  <c:v>31.65678221687779</c:v>
                </c:pt>
                <c:pt idx="67">
                  <c:v>31.65678221687779</c:v>
                </c:pt>
                <c:pt idx="68">
                  <c:v>31.65678221687779</c:v>
                </c:pt>
                <c:pt idx="69">
                  <c:v>31.65678221687779</c:v>
                </c:pt>
                <c:pt idx="70">
                  <c:v>31.65678221687779</c:v>
                </c:pt>
                <c:pt idx="71">
                  <c:v>31.65678221687779</c:v>
                </c:pt>
                <c:pt idx="72">
                  <c:v>31.65678221687779</c:v>
                </c:pt>
                <c:pt idx="73">
                  <c:v>31.65678221687779</c:v>
                </c:pt>
                <c:pt idx="74">
                  <c:v>31.65678221687779</c:v>
                </c:pt>
                <c:pt idx="75">
                  <c:v>31.65678221687779</c:v>
                </c:pt>
                <c:pt idx="76">
                  <c:v>31.65678221687779</c:v>
                </c:pt>
                <c:pt idx="77">
                  <c:v>31.65678221687779</c:v>
                </c:pt>
                <c:pt idx="78">
                  <c:v>31.65678221687779</c:v>
                </c:pt>
                <c:pt idx="79">
                  <c:v>31.65678221687779</c:v>
                </c:pt>
                <c:pt idx="80">
                  <c:v>31.65678221687779</c:v>
                </c:pt>
                <c:pt idx="81">
                  <c:v>31.65678221687779</c:v>
                </c:pt>
                <c:pt idx="82">
                  <c:v>31.65678221687779</c:v>
                </c:pt>
                <c:pt idx="83">
                  <c:v>31.65678221687779</c:v>
                </c:pt>
                <c:pt idx="84">
                  <c:v>31.65678221687779</c:v>
                </c:pt>
                <c:pt idx="85">
                  <c:v>31.65678221687779</c:v>
                </c:pt>
                <c:pt idx="86">
                  <c:v>31.65678221687779</c:v>
                </c:pt>
                <c:pt idx="87">
                  <c:v>31.65678221687779</c:v>
                </c:pt>
                <c:pt idx="88">
                  <c:v>31.65678221687779</c:v>
                </c:pt>
                <c:pt idx="89">
                  <c:v>31.65678221687779</c:v>
                </c:pt>
                <c:pt idx="90">
                  <c:v>31.65678221687779</c:v>
                </c:pt>
                <c:pt idx="91">
                  <c:v>31.65678221687779</c:v>
                </c:pt>
                <c:pt idx="92">
                  <c:v>31.65678221687779</c:v>
                </c:pt>
                <c:pt idx="93">
                  <c:v>31.65678221687779</c:v>
                </c:pt>
                <c:pt idx="94">
                  <c:v>31.65678221687779</c:v>
                </c:pt>
                <c:pt idx="95">
                  <c:v>31.65678221687779</c:v>
                </c:pt>
                <c:pt idx="96">
                  <c:v>31.65678221687779</c:v>
                </c:pt>
                <c:pt idx="97">
                  <c:v>31.65678221687779</c:v>
                </c:pt>
                <c:pt idx="98">
                  <c:v>31.65678221687779</c:v>
                </c:pt>
                <c:pt idx="99">
                  <c:v>31.65678221687779</c:v>
                </c:pt>
                <c:pt idx="100">
                  <c:v>31.65678221687779</c:v>
                </c:pt>
                <c:pt idx="101">
                  <c:v>31.65678221687779</c:v>
                </c:pt>
                <c:pt idx="102">
                  <c:v>31.65678221687779</c:v>
                </c:pt>
                <c:pt idx="103">
                  <c:v>31.65678221687779</c:v>
                </c:pt>
                <c:pt idx="104">
                  <c:v>31.65678221687779</c:v>
                </c:pt>
              </c:numCache>
            </c:numRef>
          </c:yVal>
          <c:smooth val="0"/>
        </c:ser>
        <c:dLbls>
          <c:showLegendKey val="0"/>
          <c:showVal val="0"/>
          <c:showCatName val="0"/>
          <c:showSerName val="0"/>
          <c:showPercent val="0"/>
          <c:showBubbleSize val="0"/>
        </c:dLbls>
        <c:axId val="-2135778328"/>
        <c:axId val="-2135774936"/>
      </c:scatterChart>
      <c:valAx>
        <c:axId val="-2135778328"/>
        <c:scaling>
          <c:orientation val="minMax"/>
          <c:max val="39995.0"/>
          <c:min val="39264.0"/>
        </c:scaling>
        <c:delete val="0"/>
        <c:axPos val="b"/>
        <c:numFmt formatCode="General" sourceLinked="1"/>
        <c:majorTickMark val="none"/>
        <c:minorTickMark val="none"/>
        <c:tickLblPos val="none"/>
        <c:spPr>
          <a:ln w="6734">
            <a:solidFill>
              <a:schemeClr val="tx1"/>
            </a:solidFill>
            <a:prstDash val="solid"/>
          </a:ln>
        </c:spPr>
        <c:crossAx val="-2135774936"/>
        <c:crossesAt val="20.0"/>
        <c:crossBetween val="midCat"/>
        <c:majorUnit val="2.0"/>
      </c:valAx>
      <c:valAx>
        <c:axId val="-2135774936"/>
        <c:scaling>
          <c:orientation val="minMax"/>
          <c:max val="45.0"/>
          <c:min val="20.0"/>
        </c:scaling>
        <c:delete val="0"/>
        <c:axPos val="l"/>
        <c:numFmt formatCode="#,##0" sourceLinked="0"/>
        <c:majorTickMark val="out"/>
        <c:minorTickMark val="none"/>
        <c:tickLblPos val="nextTo"/>
        <c:spPr>
          <a:ln w="6734">
            <a:solidFill>
              <a:schemeClr val="tx1"/>
            </a:solidFill>
            <a:prstDash val="solid"/>
          </a:ln>
        </c:spPr>
        <c:txPr>
          <a:bodyPr rot="0" vert="horz"/>
          <a:lstStyle/>
          <a:p>
            <a:pPr>
              <a:defRPr sz="583" b="0" i="0" u="none" strike="noStrike" baseline="0">
                <a:solidFill>
                  <a:schemeClr val="tx1"/>
                </a:solidFill>
                <a:latin typeface="Calibri"/>
                <a:ea typeface="Calibri"/>
                <a:cs typeface="Calibri"/>
              </a:defRPr>
            </a:pPr>
            <a:endParaRPr lang="zh-CN"/>
          </a:p>
        </c:txPr>
        <c:crossAx val="-2135778328"/>
        <c:crossesAt val="39264.0"/>
        <c:crossBetween val="midCat"/>
        <c:majorUnit val="5.0"/>
      </c:valAx>
      <c:spPr>
        <a:noFill/>
        <a:ln w="13468">
          <a:noFill/>
        </a:ln>
      </c:spPr>
    </c:plotArea>
    <c:plotVisOnly val="1"/>
    <c:dispBlanksAs val="gap"/>
    <c:showDLblsOverMax val="0"/>
  </c:chart>
  <c:spPr>
    <a:noFill/>
    <a:ln>
      <a:noFill/>
    </a:ln>
  </c:spPr>
  <c:txPr>
    <a:bodyPr/>
    <a:lstStyle/>
    <a:p>
      <a:pPr>
        <a:defRPr sz="636" b="1" i="0" u="none" strike="noStrike" baseline="0">
          <a:solidFill>
            <a:schemeClr val="tx1"/>
          </a:solidFill>
          <a:latin typeface="Calibri"/>
          <a:ea typeface="Calibri"/>
          <a:cs typeface="Calibri"/>
        </a:defRPr>
      </a:pPr>
      <a:endParaRPr lang="zh-CN"/>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scatterChart>
        <c:scatterStyle val="lineMarker"/>
        <c:varyColors val="0"/>
        <c:ser>
          <c:idx val="0"/>
          <c:order val="0"/>
          <c:tx>
            <c:strRef>
              <c:f>RawData!$G$1</c:f>
              <c:strCache>
                <c:ptCount val="1"/>
                <c:pt idx="0">
                  <c:v>DSP</c:v>
                </c:pt>
              </c:strCache>
            </c:strRef>
          </c:tx>
          <c:spPr>
            <a:ln w="28575">
              <a:noFill/>
            </a:ln>
          </c:spPr>
          <c:trendline>
            <c:trendlineType val="linear"/>
            <c:dispRSqr val="0"/>
            <c:dispEq val="0"/>
          </c:trendline>
          <c:xVal>
            <c:numRef>
              <c:f>RawData!$S$2:$S$1299</c:f>
              <c:numCache>
                <c:formatCode>General</c:formatCode>
                <c:ptCount val="1298"/>
                <c:pt idx="0">
                  <c:v>0.574000000000001</c:v>
                </c:pt>
                <c:pt idx="1">
                  <c:v>0.179</c:v>
                </c:pt>
                <c:pt idx="2">
                  <c:v>0.661000000000002</c:v>
                </c:pt>
                <c:pt idx="3">
                  <c:v>1.798999999999998</c:v>
                </c:pt>
                <c:pt idx="4">
                  <c:v>0.05</c:v>
                </c:pt>
                <c:pt idx="5">
                  <c:v>0.348</c:v>
                </c:pt>
                <c:pt idx="6">
                  <c:v>1.472</c:v>
                </c:pt>
                <c:pt idx="7">
                  <c:v>0.335000000000001</c:v>
                </c:pt>
                <c:pt idx="8">
                  <c:v>0.0</c:v>
                </c:pt>
                <c:pt idx="9">
                  <c:v>0.0</c:v>
                </c:pt>
                <c:pt idx="10">
                  <c:v>0.707000000000002</c:v>
                </c:pt>
                <c:pt idx="11">
                  <c:v>0.0</c:v>
                </c:pt>
                <c:pt idx="12">
                  <c:v>1.331</c:v>
                </c:pt>
                <c:pt idx="13">
                  <c:v>0.0</c:v>
                </c:pt>
                <c:pt idx="14">
                  <c:v>3.434</c:v>
                </c:pt>
                <c:pt idx="15">
                  <c:v>0.0</c:v>
                </c:pt>
                <c:pt idx="16">
                  <c:v>0.0</c:v>
                </c:pt>
                <c:pt idx="17">
                  <c:v>1.298</c:v>
                </c:pt>
                <c:pt idx="18">
                  <c:v>0.0</c:v>
                </c:pt>
                <c:pt idx="19">
                  <c:v>0.0</c:v>
                </c:pt>
                <c:pt idx="20">
                  <c:v>2.175</c:v>
                </c:pt>
                <c:pt idx="21">
                  <c:v>0.0</c:v>
                </c:pt>
                <c:pt idx="22">
                  <c:v>0.664000000000002</c:v>
                </c:pt>
                <c:pt idx="23">
                  <c:v>0.0</c:v>
                </c:pt>
                <c:pt idx="24">
                  <c:v>7.721</c:v>
                </c:pt>
                <c:pt idx="25">
                  <c:v>0.159</c:v>
                </c:pt>
                <c:pt idx="26">
                  <c:v>1.060999999999996</c:v>
                </c:pt>
                <c:pt idx="27">
                  <c:v>0.0</c:v>
                </c:pt>
                <c:pt idx="28">
                  <c:v>0.0</c:v>
                </c:pt>
                <c:pt idx="29">
                  <c:v>0.0</c:v>
                </c:pt>
                <c:pt idx="30">
                  <c:v>0.0</c:v>
                </c:pt>
                <c:pt idx="31">
                  <c:v>0.954000000000002</c:v>
                </c:pt>
                <c:pt idx="32">
                  <c:v>0.742000000000002</c:v>
                </c:pt>
                <c:pt idx="33">
                  <c:v>0.0</c:v>
                </c:pt>
                <c:pt idx="34">
                  <c:v>0.0</c:v>
                </c:pt>
                <c:pt idx="35">
                  <c:v>0.0</c:v>
                </c:pt>
                <c:pt idx="36">
                  <c:v>0.0</c:v>
                </c:pt>
                <c:pt idx="37">
                  <c:v>0.0</c:v>
                </c:pt>
                <c:pt idx="38">
                  <c:v>0.0</c:v>
                </c:pt>
                <c:pt idx="39">
                  <c:v>0.0</c:v>
                </c:pt>
                <c:pt idx="40">
                  <c:v>0.061</c:v>
                </c:pt>
                <c:pt idx="41">
                  <c:v>0.045</c:v>
                </c:pt>
                <c:pt idx="42">
                  <c:v>0.0</c:v>
                </c:pt>
                <c:pt idx="43">
                  <c:v>1.282999999999996</c:v>
                </c:pt>
                <c:pt idx="44">
                  <c:v>0.0</c:v>
                </c:pt>
                <c:pt idx="45">
                  <c:v>0.0</c:v>
                </c:pt>
                <c:pt idx="46">
                  <c:v>0.0</c:v>
                </c:pt>
                <c:pt idx="47">
                  <c:v>0.680000000000002</c:v>
                </c:pt>
                <c:pt idx="48">
                  <c:v>0.0</c:v>
                </c:pt>
                <c:pt idx="49">
                  <c:v>0.0</c:v>
                </c:pt>
                <c:pt idx="50">
                  <c:v>1.444</c:v>
                </c:pt>
                <c:pt idx="51">
                  <c:v>0.237</c:v>
                </c:pt>
                <c:pt idx="52">
                  <c:v>1.81</c:v>
                </c:pt>
                <c:pt idx="53">
                  <c:v>0.0</c:v>
                </c:pt>
                <c:pt idx="54">
                  <c:v>0.0</c:v>
                </c:pt>
                <c:pt idx="55">
                  <c:v>1.167999999999996</c:v>
                </c:pt>
                <c:pt idx="56">
                  <c:v>0.0</c:v>
                </c:pt>
                <c:pt idx="57">
                  <c:v>0.673000000000002</c:v>
                </c:pt>
                <c:pt idx="58">
                  <c:v>0.0</c:v>
                </c:pt>
                <c:pt idx="59">
                  <c:v>0.493</c:v>
                </c:pt>
                <c:pt idx="60">
                  <c:v>0.0</c:v>
                </c:pt>
                <c:pt idx="61">
                  <c:v>0.0</c:v>
                </c:pt>
                <c:pt idx="62">
                  <c:v>0.0</c:v>
                </c:pt>
                <c:pt idx="63">
                  <c:v>1.693</c:v>
                </c:pt>
                <c:pt idx="64">
                  <c:v>1.589</c:v>
                </c:pt>
                <c:pt idx="65">
                  <c:v>1.106</c:v>
                </c:pt>
                <c:pt idx="66">
                  <c:v>0.0</c:v>
                </c:pt>
                <c:pt idx="67">
                  <c:v>0.0</c:v>
                </c:pt>
                <c:pt idx="68">
                  <c:v>1.284</c:v>
                </c:pt>
                <c:pt idx="69">
                  <c:v>0.0</c:v>
                </c:pt>
                <c:pt idx="70">
                  <c:v>0.0</c:v>
                </c:pt>
                <c:pt idx="71">
                  <c:v>1.345</c:v>
                </c:pt>
                <c:pt idx="72">
                  <c:v>0.0</c:v>
                </c:pt>
                <c:pt idx="73">
                  <c:v>1.002999999999996</c:v>
                </c:pt>
                <c:pt idx="74">
                  <c:v>0.136</c:v>
                </c:pt>
                <c:pt idx="75">
                  <c:v>0.0</c:v>
                </c:pt>
                <c:pt idx="76">
                  <c:v>0.0</c:v>
                </c:pt>
                <c:pt idx="77">
                  <c:v>0.705000000000002</c:v>
                </c:pt>
                <c:pt idx="78">
                  <c:v>0.154</c:v>
                </c:pt>
                <c:pt idx="79">
                  <c:v>0.0</c:v>
                </c:pt>
                <c:pt idx="80">
                  <c:v>0.392000000000001</c:v>
                </c:pt>
                <c:pt idx="81">
                  <c:v>1.428999999999996</c:v>
                </c:pt>
                <c:pt idx="82">
                  <c:v>0.0</c:v>
                </c:pt>
                <c:pt idx="83">
                  <c:v>0.0</c:v>
                </c:pt>
                <c:pt idx="84">
                  <c:v>0.0</c:v>
                </c:pt>
                <c:pt idx="85">
                  <c:v>2.243000000000001</c:v>
                </c:pt>
                <c:pt idx="86">
                  <c:v>0.0</c:v>
                </c:pt>
                <c:pt idx="87">
                  <c:v>0.0</c:v>
                </c:pt>
                <c:pt idx="88">
                  <c:v>0.0</c:v>
                </c:pt>
                <c:pt idx="89">
                  <c:v>0.0</c:v>
                </c:pt>
                <c:pt idx="90">
                  <c:v>0.412</c:v>
                </c:pt>
                <c:pt idx="91">
                  <c:v>1.187</c:v>
                </c:pt>
                <c:pt idx="92">
                  <c:v>0.0</c:v>
                </c:pt>
                <c:pt idx="93">
                  <c:v>0.0</c:v>
                </c:pt>
                <c:pt idx="94">
                  <c:v>0.427</c:v>
                </c:pt>
                <c:pt idx="95">
                  <c:v>0.0</c:v>
                </c:pt>
                <c:pt idx="96">
                  <c:v>0.0</c:v>
                </c:pt>
                <c:pt idx="97">
                  <c:v>0.111</c:v>
                </c:pt>
                <c:pt idx="98">
                  <c:v>0.489</c:v>
                </c:pt>
                <c:pt idx="99">
                  <c:v>0.0</c:v>
                </c:pt>
                <c:pt idx="100">
                  <c:v>0.00400000000000001</c:v>
                </c:pt>
                <c:pt idx="101">
                  <c:v>0.0</c:v>
                </c:pt>
                <c:pt idx="102">
                  <c:v>0.0</c:v>
                </c:pt>
                <c:pt idx="103">
                  <c:v>0.0</c:v>
                </c:pt>
                <c:pt idx="104">
                  <c:v>0.0</c:v>
                </c:pt>
                <c:pt idx="105">
                  <c:v>1.381999999999996</c:v>
                </c:pt>
                <c:pt idx="106">
                  <c:v>1.29</c:v>
                </c:pt>
                <c:pt idx="107">
                  <c:v>0.0840000000000002</c:v>
                </c:pt>
                <c:pt idx="108">
                  <c:v>0.0</c:v>
                </c:pt>
                <c:pt idx="109">
                  <c:v>1.754000000000002</c:v>
                </c:pt>
                <c:pt idx="110">
                  <c:v>0.0</c:v>
                </c:pt>
                <c:pt idx="111">
                  <c:v>0.1</c:v>
                </c:pt>
                <c:pt idx="112">
                  <c:v>0.0</c:v>
                </c:pt>
                <c:pt idx="113">
                  <c:v>0.739000000000002</c:v>
                </c:pt>
                <c:pt idx="114">
                  <c:v>0.293</c:v>
                </c:pt>
                <c:pt idx="115">
                  <c:v>1.032</c:v>
                </c:pt>
                <c:pt idx="116">
                  <c:v>2.202</c:v>
                </c:pt>
                <c:pt idx="117">
                  <c:v>0.0</c:v>
                </c:pt>
                <c:pt idx="118">
                  <c:v>0.911</c:v>
                </c:pt>
                <c:pt idx="119">
                  <c:v>1.133999999999996</c:v>
                </c:pt>
                <c:pt idx="120">
                  <c:v>0.323</c:v>
                </c:pt>
                <c:pt idx="121">
                  <c:v>0.0</c:v>
                </c:pt>
                <c:pt idx="122">
                  <c:v>0.0</c:v>
                </c:pt>
                <c:pt idx="123">
                  <c:v>0.0</c:v>
                </c:pt>
                <c:pt idx="124">
                  <c:v>0.213</c:v>
                </c:pt>
                <c:pt idx="125">
                  <c:v>0.276</c:v>
                </c:pt>
                <c:pt idx="126">
                  <c:v>0.973000000000001</c:v>
                </c:pt>
                <c:pt idx="127">
                  <c:v>0.0</c:v>
                </c:pt>
                <c:pt idx="128">
                  <c:v>1.014</c:v>
                </c:pt>
                <c:pt idx="129">
                  <c:v>2.206</c:v>
                </c:pt>
                <c:pt idx="130">
                  <c:v>0.0</c:v>
                </c:pt>
                <c:pt idx="131">
                  <c:v>0.454</c:v>
                </c:pt>
                <c:pt idx="132">
                  <c:v>1.625</c:v>
                </c:pt>
                <c:pt idx="133">
                  <c:v>0.0</c:v>
                </c:pt>
                <c:pt idx="134">
                  <c:v>0.0</c:v>
                </c:pt>
                <c:pt idx="135">
                  <c:v>2.1</c:v>
                </c:pt>
                <c:pt idx="136">
                  <c:v>0.0</c:v>
                </c:pt>
                <c:pt idx="137">
                  <c:v>1.266</c:v>
                </c:pt>
                <c:pt idx="138">
                  <c:v>0.893</c:v>
                </c:pt>
                <c:pt idx="139">
                  <c:v>0.0</c:v>
                </c:pt>
                <c:pt idx="140">
                  <c:v>0.0</c:v>
                </c:pt>
                <c:pt idx="141">
                  <c:v>0.683000000000002</c:v>
                </c:pt>
                <c:pt idx="142">
                  <c:v>0.0</c:v>
                </c:pt>
                <c:pt idx="143">
                  <c:v>0.0</c:v>
                </c:pt>
                <c:pt idx="144">
                  <c:v>0.563000000000001</c:v>
                </c:pt>
                <c:pt idx="145">
                  <c:v>0.0</c:v>
                </c:pt>
                <c:pt idx="146">
                  <c:v>1.45</c:v>
                </c:pt>
                <c:pt idx="147">
                  <c:v>0.555</c:v>
                </c:pt>
                <c:pt idx="148">
                  <c:v>1.018999999999996</c:v>
                </c:pt>
                <c:pt idx="149">
                  <c:v>0.649000000000002</c:v>
                </c:pt>
                <c:pt idx="150">
                  <c:v>1.912999999999996</c:v>
                </c:pt>
                <c:pt idx="151">
                  <c:v>0.0</c:v>
                </c:pt>
                <c:pt idx="152">
                  <c:v>1.328</c:v>
                </c:pt>
                <c:pt idx="153">
                  <c:v>0.045</c:v>
                </c:pt>
                <c:pt idx="154">
                  <c:v>0.03</c:v>
                </c:pt>
                <c:pt idx="155">
                  <c:v>0.0</c:v>
                </c:pt>
                <c:pt idx="156">
                  <c:v>1.667999999999996</c:v>
                </c:pt>
                <c:pt idx="157">
                  <c:v>0.0830000000000002</c:v>
                </c:pt>
                <c:pt idx="158">
                  <c:v>0.887</c:v>
                </c:pt>
                <c:pt idx="159">
                  <c:v>2.361</c:v>
                </c:pt>
                <c:pt idx="160">
                  <c:v>0.0</c:v>
                </c:pt>
                <c:pt idx="161">
                  <c:v>0.662000000000002</c:v>
                </c:pt>
                <c:pt idx="162">
                  <c:v>0.46</c:v>
                </c:pt>
                <c:pt idx="163">
                  <c:v>0.595</c:v>
                </c:pt>
                <c:pt idx="164">
                  <c:v>0.0</c:v>
                </c:pt>
                <c:pt idx="165">
                  <c:v>0.304</c:v>
                </c:pt>
                <c:pt idx="166">
                  <c:v>0.226</c:v>
                </c:pt>
                <c:pt idx="167">
                  <c:v>0.852000000000002</c:v>
                </c:pt>
                <c:pt idx="168">
                  <c:v>1.114</c:v>
                </c:pt>
                <c:pt idx="169">
                  <c:v>0.0</c:v>
                </c:pt>
                <c:pt idx="170">
                  <c:v>0.0</c:v>
                </c:pt>
                <c:pt idx="171">
                  <c:v>1.032999999999996</c:v>
                </c:pt>
                <c:pt idx="172">
                  <c:v>0.0</c:v>
                </c:pt>
                <c:pt idx="173">
                  <c:v>0.0</c:v>
                </c:pt>
                <c:pt idx="174">
                  <c:v>0.586</c:v>
                </c:pt>
                <c:pt idx="175">
                  <c:v>0.0</c:v>
                </c:pt>
                <c:pt idx="176">
                  <c:v>0.298</c:v>
                </c:pt>
                <c:pt idx="177">
                  <c:v>1.673</c:v>
                </c:pt>
                <c:pt idx="178">
                  <c:v>0.821000000000001</c:v>
                </c:pt>
                <c:pt idx="179">
                  <c:v>1.123</c:v>
                </c:pt>
                <c:pt idx="180">
                  <c:v>0.16</c:v>
                </c:pt>
                <c:pt idx="181">
                  <c:v>0.0</c:v>
                </c:pt>
                <c:pt idx="182">
                  <c:v>0.0</c:v>
                </c:pt>
                <c:pt idx="183">
                  <c:v>0.04</c:v>
                </c:pt>
                <c:pt idx="184">
                  <c:v>0.903</c:v>
                </c:pt>
                <c:pt idx="185">
                  <c:v>0.0</c:v>
                </c:pt>
                <c:pt idx="186">
                  <c:v>0.0</c:v>
                </c:pt>
                <c:pt idx="187">
                  <c:v>0.0</c:v>
                </c:pt>
                <c:pt idx="188">
                  <c:v>0.0</c:v>
                </c:pt>
                <c:pt idx="189">
                  <c:v>0.0</c:v>
                </c:pt>
                <c:pt idx="190">
                  <c:v>0.19</c:v>
                </c:pt>
                <c:pt idx="191">
                  <c:v>0.036</c:v>
                </c:pt>
                <c:pt idx="192">
                  <c:v>0.0</c:v>
                </c:pt>
                <c:pt idx="193">
                  <c:v>0.0</c:v>
                </c:pt>
                <c:pt idx="194">
                  <c:v>1.732999999999998</c:v>
                </c:pt>
                <c:pt idx="195">
                  <c:v>3.961</c:v>
                </c:pt>
                <c:pt idx="196">
                  <c:v>0.688000000000002</c:v>
                </c:pt>
                <c:pt idx="197">
                  <c:v>0.617000000000002</c:v>
                </c:pt>
                <c:pt idx="198">
                  <c:v>0.0</c:v>
                </c:pt>
                <c:pt idx="199">
                  <c:v>0.058</c:v>
                </c:pt>
                <c:pt idx="200">
                  <c:v>0.938000000000001</c:v>
                </c:pt>
                <c:pt idx="201">
                  <c:v>0.0</c:v>
                </c:pt>
                <c:pt idx="202">
                  <c:v>0.159</c:v>
                </c:pt>
                <c:pt idx="203">
                  <c:v>0.0</c:v>
                </c:pt>
                <c:pt idx="204">
                  <c:v>1.431999999999993</c:v>
                </c:pt>
                <c:pt idx="205">
                  <c:v>0.254</c:v>
                </c:pt>
                <c:pt idx="206">
                  <c:v>0.0</c:v>
                </c:pt>
                <c:pt idx="207">
                  <c:v>2.123</c:v>
                </c:pt>
                <c:pt idx="208">
                  <c:v>1.270999999999996</c:v>
                </c:pt>
                <c:pt idx="209">
                  <c:v>0.106</c:v>
                </c:pt>
                <c:pt idx="210">
                  <c:v>0.763000000000002</c:v>
                </c:pt>
                <c:pt idx="211">
                  <c:v>0.045</c:v>
                </c:pt>
                <c:pt idx="212">
                  <c:v>0.283</c:v>
                </c:pt>
                <c:pt idx="213">
                  <c:v>1.383</c:v>
                </c:pt>
                <c:pt idx="214">
                  <c:v>0.15</c:v>
                </c:pt>
                <c:pt idx="215">
                  <c:v>0.0</c:v>
                </c:pt>
                <c:pt idx="216">
                  <c:v>0.0</c:v>
                </c:pt>
                <c:pt idx="217">
                  <c:v>0.719000000000002</c:v>
                </c:pt>
                <c:pt idx="218">
                  <c:v>0.0</c:v>
                </c:pt>
                <c:pt idx="219">
                  <c:v>0.577000000000002</c:v>
                </c:pt>
                <c:pt idx="220">
                  <c:v>0.0</c:v>
                </c:pt>
                <c:pt idx="221">
                  <c:v>0.0</c:v>
                </c:pt>
                <c:pt idx="222">
                  <c:v>0.0</c:v>
                </c:pt>
                <c:pt idx="223">
                  <c:v>0.0650000000000001</c:v>
                </c:pt>
                <c:pt idx="224">
                  <c:v>0.621000000000002</c:v>
                </c:pt>
                <c:pt idx="225">
                  <c:v>0.0</c:v>
                </c:pt>
                <c:pt idx="226">
                  <c:v>0.0</c:v>
                </c:pt>
                <c:pt idx="227">
                  <c:v>1.456999999999996</c:v>
                </c:pt>
                <c:pt idx="228">
                  <c:v>1.412999999999996</c:v>
                </c:pt>
                <c:pt idx="229">
                  <c:v>0.167</c:v>
                </c:pt>
                <c:pt idx="230">
                  <c:v>0.159</c:v>
                </c:pt>
                <c:pt idx="231">
                  <c:v>0.176</c:v>
                </c:pt>
                <c:pt idx="232">
                  <c:v>0.0</c:v>
                </c:pt>
                <c:pt idx="233">
                  <c:v>0.085</c:v>
                </c:pt>
                <c:pt idx="234">
                  <c:v>1.202999999999996</c:v>
                </c:pt>
                <c:pt idx="235">
                  <c:v>1.334</c:v>
                </c:pt>
                <c:pt idx="236">
                  <c:v>0.582</c:v>
                </c:pt>
                <c:pt idx="237">
                  <c:v>1.643999999999996</c:v>
                </c:pt>
                <c:pt idx="238">
                  <c:v>0.0</c:v>
                </c:pt>
                <c:pt idx="239">
                  <c:v>1.87</c:v>
                </c:pt>
                <c:pt idx="240">
                  <c:v>0.0</c:v>
                </c:pt>
                <c:pt idx="241">
                  <c:v>0.0</c:v>
                </c:pt>
                <c:pt idx="242">
                  <c:v>0.850000000000002</c:v>
                </c:pt>
                <c:pt idx="243">
                  <c:v>0.256</c:v>
                </c:pt>
                <c:pt idx="244">
                  <c:v>1.294999999999996</c:v>
                </c:pt>
                <c:pt idx="245">
                  <c:v>1.185999999999996</c:v>
                </c:pt>
                <c:pt idx="246">
                  <c:v>0.0</c:v>
                </c:pt>
                <c:pt idx="247">
                  <c:v>1.052999999999996</c:v>
                </c:pt>
                <c:pt idx="248">
                  <c:v>0.0</c:v>
                </c:pt>
                <c:pt idx="249">
                  <c:v>0.0</c:v>
                </c:pt>
                <c:pt idx="250">
                  <c:v>0.915</c:v>
                </c:pt>
                <c:pt idx="251">
                  <c:v>0.0</c:v>
                </c:pt>
                <c:pt idx="252">
                  <c:v>0.0</c:v>
                </c:pt>
                <c:pt idx="253">
                  <c:v>0.0</c:v>
                </c:pt>
                <c:pt idx="254">
                  <c:v>0.0</c:v>
                </c:pt>
                <c:pt idx="255">
                  <c:v>0.0</c:v>
                </c:pt>
                <c:pt idx="256">
                  <c:v>1.732000000000002</c:v>
                </c:pt>
                <c:pt idx="257">
                  <c:v>0.0</c:v>
                </c:pt>
                <c:pt idx="258">
                  <c:v>0.0</c:v>
                </c:pt>
                <c:pt idx="259">
                  <c:v>0.139</c:v>
                </c:pt>
                <c:pt idx="260">
                  <c:v>1.608</c:v>
                </c:pt>
                <c:pt idx="261">
                  <c:v>0.362</c:v>
                </c:pt>
                <c:pt idx="262">
                  <c:v>0.196</c:v>
                </c:pt>
                <c:pt idx="263">
                  <c:v>0.509</c:v>
                </c:pt>
                <c:pt idx="264">
                  <c:v>0.907</c:v>
                </c:pt>
                <c:pt idx="265">
                  <c:v>0.0</c:v>
                </c:pt>
                <c:pt idx="266">
                  <c:v>0.866000000000002</c:v>
                </c:pt>
                <c:pt idx="267">
                  <c:v>0.744000000000002</c:v>
                </c:pt>
                <c:pt idx="268">
                  <c:v>0.675000000000002</c:v>
                </c:pt>
                <c:pt idx="269">
                  <c:v>0.0</c:v>
                </c:pt>
                <c:pt idx="270">
                  <c:v>0.0</c:v>
                </c:pt>
                <c:pt idx="271">
                  <c:v>0.314</c:v>
                </c:pt>
                <c:pt idx="272">
                  <c:v>0.164</c:v>
                </c:pt>
                <c:pt idx="273">
                  <c:v>0.0</c:v>
                </c:pt>
                <c:pt idx="274">
                  <c:v>0.296</c:v>
                </c:pt>
                <c:pt idx="275">
                  <c:v>3.721</c:v>
                </c:pt>
                <c:pt idx="276">
                  <c:v>0.0</c:v>
                </c:pt>
                <c:pt idx="277">
                  <c:v>0.0</c:v>
                </c:pt>
                <c:pt idx="278">
                  <c:v>1.964999999999998</c:v>
                </c:pt>
                <c:pt idx="279">
                  <c:v>0.56</c:v>
                </c:pt>
                <c:pt idx="280">
                  <c:v>1.566</c:v>
                </c:pt>
                <c:pt idx="281">
                  <c:v>0.0</c:v>
                </c:pt>
                <c:pt idx="282">
                  <c:v>0.0</c:v>
                </c:pt>
                <c:pt idx="283">
                  <c:v>0.0</c:v>
                </c:pt>
                <c:pt idx="284">
                  <c:v>0.0</c:v>
                </c:pt>
                <c:pt idx="285">
                  <c:v>1.07</c:v>
                </c:pt>
                <c:pt idx="286">
                  <c:v>1.625</c:v>
                </c:pt>
                <c:pt idx="287">
                  <c:v>1.161</c:v>
                </c:pt>
                <c:pt idx="288">
                  <c:v>0.726000000000002</c:v>
                </c:pt>
                <c:pt idx="289">
                  <c:v>0.706000000000002</c:v>
                </c:pt>
                <c:pt idx="290">
                  <c:v>0.951000000000002</c:v>
                </c:pt>
                <c:pt idx="291">
                  <c:v>0.989</c:v>
                </c:pt>
                <c:pt idx="292">
                  <c:v>0.662000000000002</c:v>
                </c:pt>
                <c:pt idx="293">
                  <c:v>3.328</c:v>
                </c:pt>
                <c:pt idx="294">
                  <c:v>1.556</c:v>
                </c:pt>
                <c:pt idx="295">
                  <c:v>0.0</c:v>
                </c:pt>
                <c:pt idx="296">
                  <c:v>0.226</c:v>
                </c:pt>
                <c:pt idx="297">
                  <c:v>0.0</c:v>
                </c:pt>
                <c:pt idx="298">
                  <c:v>0.0</c:v>
                </c:pt>
                <c:pt idx="299">
                  <c:v>0.0</c:v>
                </c:pt>
                <c:pt idx="300">
                  <c:v>0.545</c:v>
                </c:pt>
                <c:pt idx="301">
                  <c:v>0.046</c:v>
                </c:pt>
                <c:pt idx="302">
                  <c:v>0.188</c:v>
                </c:pt>
                <c:pt idx="303">
                  <c:v>0.0</c:v>
                </c:pt>
                <c:pt idx="304">
                  <c:v>0.0</c:v>
                </c:pt>
                <c:pt idx="305">
                  <c:v>1.456999999999996</c:v>
                </c:pt>
                <c:pt idx="306">
                  <c:v>0.117</c:v>
                </c:pt>
                <c:pt idx="307">
                  <c:v>0.749000000000002</c:v>
                </c:pt>
                <c:pt idx="308">
                  <c:v>1.576</c:v>
                </c:pt>
                <c:pt idx="309">
                  <c:v>1.856</c:v>
                </c:pt>
                <c:pt idx="310">
                  <c:v>1.292999999999996</c:v>
                </c:pt>
                <c:pt idx="311">
                  <c:v>0.0670000000000001</c:v>
                </c:pt>
                <c:pt idx="312">
                  <c:v>0.675000000000002</c:v>
                </c:pt>
                <c:pt idx="313">
                  <c:v>0.809</c:v>
                </c:pt>
                <c:pt idx="314">
                  <c:v>0.169</c:v>
                </c:pt>
                <c:pt idx="315">
                  <c:v>1.770999999999998</c:v>
                </c:pt>
                <c:pt idx="316">
                  <c:v>0.0</c:v>
                </c:pt>
                <c:pt idx="317">
                  <c:v>0.578000000000002</c:v>
                </c:pt>
                <c:pt idx="318">
                  <c:v>0.0</c:v>
                </c:pt>
                <c:pt idx="319">
                  <c:v>0.750000000000002</c:v>
                </c:pt>
                <c:pt idx="320">
                  <c:v>1.925999999999995</c:v>
                </c:pt>
                <c:pt idx="321">
                  <c:v>0.0</c:v>
                </c:pt>
                <c:pt idx="322">
                  <c:v>0.0</c:v>
                </c:pt>
                <c:pt idx="323">
                  <c:v>0.0</c:v>
                </c:pt>
                <c:pt idx="324">
                  <c:v>0.737000000000002</c:v>
                </c:pt>
                <c:pt idx="325">
                  <c:v>0.0</c:v>
                </c:pt>
                <c:pt idx="326">
                  <c:v>0.977000000000001</c:v>
                </c:pt>
                <c:pt idx="327">
                  <c:v>0.593</c:v>
                </c:pt>
                <c:pt idx="328">
                  <c:v>2.139</c:v>
                </c:pt>
                <c:pt idx="329">
                  <c:v>0.0</c:v>
                </c:pt>
                <c:pt idx="330">
                  <c:v>0.0</c:v>
                </c:pt>
                <c:pt idx="331">
                  <c:v>0.0</c:v>
                </c:pt>
                <c:pt idx="332">
                  <c:v>0.122</c:v>
                </c:pt>
                <c:pt idx="333">
                  <c:v>3.961</c:v>
                </c:pt>
                <c:pt idx="334">
                  <c:v>1.560999999999996</c:v>
                </c:pt>
                <c:pt idx="335">
                  <c:v>0.0</c:v>
                </c:pt>
                <c:pt idx="336">
                  <c:v>0.0</c:v>
                </c:pt>
                <c:pt idx="337">
                  <c:v>0.0</c:v>
                </c:pt>
                <c:pt idx="338">
                  <c:v>0.0</c:v>
                </c:pt>
                <c:pt idx="339">
                  <c:v>0.0</c:v>
                </c:pt>
                <c:pt idx="340">
                  <c:v>2.097</c:v>
                </c:pt>
                <c:pt idx="341">
                  <c:v>0.0</c:v>
                </c:pt>
                <c:pt idx="342">
                  <c:v>0.025</c:v>
                </c:pt>
                <c:pt idx="343">
                  <c:v>0.0</c:v>
                </c:pt>
                <c:pt idx="344">
                  <c:v>2.178</c:v>
                </c:pt>
                <c:pt idx="345">
                  <c:v>1.244999999999996</c:v>
                </c:pt>
                <c:pt idx="346">
                  <c:v>3.625</c:v>
                </c:pt>
                <c:pt idx="347">
                  <c:v>0.234</c:v>
                </c:pt>
                <c:pt idx="348">
                  <c:v>0.0</c:v>
                </c:pt>
                <c:pt idx="349">
                  <c:v>1.004</c:v>
                </c:pt>
                <c:pt idx="350">
                  <c:v>1.246999999999996</c:v>
                </c:pt>
                <c:pt idx="351">
                  <c:v>1.09</c:v>
                </c:pt>
                <c:pt idx="352">
                  <c:v>1.604</c:v>
                </c:pt>
                <c:pt idx="353">
                  <c:v>0.0</c:v>
                </c:pt>
                <c:pt idx="354">
                  <c:v>0.0</c:v>
                </c:pt>
                <c:pt idx="355">
                  <c:v>0.0</c:v>
                </c:pt>
                <c:pt idx="356">
                  <c:v>0.965000000000002</c:v>
                </c:pt>
                <c:pt idx="357">
                  <c:v>0.0</c:v>
                </c:pt>
                <c:pt idx="358">
                  <c:v>0.0</c:v>
                </c:pt>
                <c:pt idx="359">
                  <c:v>0.825000000000002</c:v>
                </c:pt>
                <c:pt idx="360">
                  <c:v>0.0</c:v>
                </c:pt>
                <c:pt idx="361">
                  <c:v>0.0</c:v>
                </c:pt>
                <c:pt idx="362">
                  <c:v>0.0</c:v>
                </c:pt>
                <c:pt idx="363">
                  <c:v>0.0</c:v>
                </c:pt>
                <c:pt idx="364">
                  <c:v>0.159</c:v>
                </c:pt>
                <c:pt idx="365">
                  <c:v>2.106</c:v>
                </c:pt>
                <c:pt idx="366">
                  <c:v>0.524</c:v>
                </c:pt>
                <c:pt idx="367">
                  <c:v>2.254</c:v>
                </c:pt>
                <c:pt idx="368">
                  <c:v>0.966000000000002</c:v>
                </c:pt>
                <c:pt idx="369">
                  <c:v>0.0</c:v>
                </c:pt>
                <c:pt idx="370">
                  <c:v>1.191999999999996</c:v>
                </c:pt>
                <c:pt idx="371">
                  <c:v>0.241</c:v>
                </c:pt>
                <c:pt idx="372">
                  <c:v>0.0</c:v>
                </c:pt>
                <c:pt idx="373">
                  <c:v>0.0</c:v>
                </c:pt>
                <c:pt idx="374">
                  <c:v>0.19</c:v>
                </c:pt>
                <c:pt idx="375">
                  <c:v>0.0</c:v>
                </c:pt>
                <c:pt idx="376">
                  <c:v>0.788</c:v>
                </c:pt>
                <c:pt idx="377">
                  <c:v>0.0</c:v>
                </c:pt>
                <c:pt idx="378">
                  <c:v>0.192</c:v>
                </c:pt>
                <c:pt idx="379">
                  <c:v>1.177999999999996</c:v>
                </c:pt>
                <c:pt idx="380">
                  <c:v>0.0</c:v>
                </c:pt>
                <c:pt idx="381">
                  <c:v>1.345</c:v>
                </c:pt>
                <c:pt idx="382">
                  <c:v>0.502</c:v>
                </c:pt>
                <c:pt idx="383">
                  <c:v>0.757000000000002</c:v>
                </c:pt>
                <c:pt idx="384">
                  <c:v>0.334000000000001</c:v>
                </c:pt>
                <c:pt idx="385">
                  <c:v>0.0</c:v>
                </c:pt>
                <c:pt idx="386">
                  <c:v>0.0</c:v>
                </c:pt>
                <c:pt idx="387">
                  <c:v>0.0</c:v>
                </c:pt>
                <c:pt idx="388">
                  <c:v>1.542999999999996</c:v>
                </c:pt>
                <c:pt idx="389">
                  <c:v>1.887999999999996</c:v>
                </c:pt>
                <c:pt idx="390">
                  <c:v>0.0</c:v>
                </c:pt>
                <c:pt idx="391">
                  <c:v>0.0</c:v>
                </c:pt>
                <c:pt idx="392">
                  <c:v>0.0</c:v>
                </c:pt>
                <c:pt idx="393">
                  <c:v>0.0</c:v>
                </c:pt>
                <c:pt idx="394">
                  <c:v>0.0</c:v>
                </c:pt>
                <c:pt idx="395">
                  <c:v>1.756000000000002</c:v>
                </c:pt>
                <c:pt idx="396">
                  <c:v>1.056999999999996</c:v>
                </c:pt>
                <c:pt idx="397">
                  <c:v>0.0</c:v>
                </c:pt>
                <c:pt idx="398">
                  <c:v>0.0</c:v>
                </c:pt>
                <c:pt idx="399">
                  <c:v>0.256</c:v>
                </c:pt>
                <c:pt idx="400">
                  <c:v>1.286999999999996</c:v>
                </c:pt>
                <c:pt idx="401">
                  <c:v>0.37</c:v>
                </c:pt>
                <c:pt idx="402">
                  <c:v>0.0</c:v>
                </c:pt>
                <c:pt idx="403">
                  <c:v>0.909</c:v>
                </c:pt>
                <c:pt idx="404">
                  <c:v>0.883</c:v>
                </c:pt>
                <c:pt idx="405">
                  <c:v>0.41</c:v>
                </c:pt>
                <c:pt idx="406">
                  <c:v>0.0</c:v>
                </c:pt>
                <c:pt idx="407">
                  <c:v>1.754000000000002</c:v>
                </c:pt>
                <c:pt idx="408">
                  <c:v>0.0</c:v>
                </c:pt>
                <c:pt idx="409">
                  <c:v>0.0</c:v>
                </c:pt>
                <c:pt idx="410">
                  <c:v>0.0</c:v>
                </c:pt>
                <c:pt idx="411">
                  <c:v>0.589</c:v>
                </c:pt>
                <c:pt idx="412">
                  <c:v>0.0</c:v>
                </c:pt>
                <c:pt idx="413">
                  <c:v>0.0</c:v>
                </c:pt>
                <c:pt idx="414">
                  <c:v>0.0</c:v>
                </c:pt>
                <c:pt idx="415">
                  <c:v>0.104</c:v>
                </c:pt>
                <c:pt idx="416">
                  <c:v>0.862000000000002</c:v>
                </c:pt>
                <c:pt idx="417">
                  <c:v>0.0</c:v>
                </c:pt>
                <c:pt idx="418">
                  <c:v>0.025</c:v>
                </c:pt>
                <c:pt idx="419">
                  <c:v>0.0</c:v>
                </c:pt>
                <c:pt idx="420">
                  <c:v>1.125999999999996</c:v>
                </c:pt>
                <c:pt idx="421">
                  <c:v>1.899</c:v>
                </c:pt>
                <c:pt idx="422">
                  <c:v>0.0</c:v>
                </c:pt>
                <c:pt idx="423">
                  <c:v>1.867</c:v>
                </c:pt>
                <c:pt idx="424">
                  <c:v>0.0</c:v>
                </c:pt>
                <c:pt idx="425">
                  <c:v>4.792</c:v>
                </c:pt>
                <c:pt idx="426">
                  <c:v>1.84</c:v>
                </c:pt>
                <c:pt idx="427">
                  <c:v>0.215</c:v>
                </c:pt>
                <c:pt idx="428">
                  <c:v>1.008999999999996</c:v>
                </c:pt>
                <c:pt idx="429">
                  <c:v>0.151</c:v>
                </c:pt>
                <c:pt idx="430">
                  <c:v>1.594</c:v>
                </c:pt>
                <c:pt idx="431">
                  <c:v>0.129</c:v>
                </c:pt>
                <c:pt idx="432">
                  <c:v>0.0</c:v>
                </c:pt>
                <c:pt idx="433">
                  <c:v>0.163</c:v>
                </c:pt>
                <c:pt idx="434">
                  <c:v>0.928</c:v>
                </c:pt>
                <c:pt idx="435">
                  <c:v>0.915</c:v>
                </c:pt>
                <c:pt idx="436">
                  <c:v>0.0</c:v>
                </c:pt>
                <c:pt idx="437">
                  <c:v>0.759000000000002</c:v>
                </c:pt>
                <c:pt idx="438">
                  <c:v>0.0</c:v>
                </c:pt>
                <c:pt idx="439">
                  <c:v>0.0</c:v>
                </c:pt>
                <c:pt idx="440">
                  <c:v>0.0</c:v>
                </c:pt>
                <c:pt idx="441">
                  <c:v>0.956000000000002</c:v>
                </c:pt>
                <c:pt idx="442">
                  <c:v>0.0</c:v>
                </c:pt>
                <c:pt idx="443">
                  <c:v>0.554</c:v>
                </c:pt>
                <c:pt idx="444">
                  <c:v>0.0</c:v>
                </c:pt>
                <c:pt idx="445">
                  <c:v>0.0</c:v>
                </c:pt>
                <c:pt idx="446">
                  <c:v>0.157</c:v>
                </c:pt>
                <c:pt idx="447">
                  <c:v>0.338000000000001</c:v>
                </c:pt>
                <c:pt idx="448">
                  <c:v>0.0</c:v>
                </c:pt>
                <c:pt idx="449">
                  <c:v>0.848000000000002</c:v>
                </c:pt>
                <c:pt idx="450">
                  <c:v>1.165999999999996</c:v>
                </c:pt>
                <c:pt idx="451">
                  <c:v>0.0</c:v>
                </c:pt>
                <c:pt idx="452">
                  <c:v>0.179</c:v>
                </c:pt>
                <c:pt idx="453">
                  <c:v>0.0</c:v>
                </c:pt>
                <c:pt idx="454">
                  <c:v>1.619</c:v>
                </c:pt>
                <c:pt idx="455">
                  <c:v>0.0</c:v>
                </c:pt>
                <c:pt idx="456">
                  <c:v>0.0</c:v>
                </c:pt>
                <c:pt idx="457">
                  <c:v>0.0</c:v>
                </c:pt>
                <c:pt idx="458">
                  <c:v>0.0</c:v>
                </c:pt>
                <c:pt idx="459">
                  <c:v>0.907</c:v>
                </c:pt>
                <c:pt idx="460">
                  <c:v>0.0</c:v>
                </c:pt>
                <c:pt idx="461">
                  <c:v>1.680000000000003</c:v>
                </c:pt>
                <c:pt idx="462">
                  <c:v>1.0</c:v>
                </c:pt>
                <c:pt idx="463">
                  <c:v>0.0</c:v>
                </c:pt>
                <c:pt idx="464">
                  <c:v>0.0</c:v>
                </c:pt>
                <c:pt idx="465">
                  <c:v>0.782</c:v>
                </c:pt>
                <c:pt idx="466">
                  <c:v>0.0</c:v>
                </c:pt>
                <c:pt idx="467">
                  <c:v>0.134</c:v>
                </c:pt>
                <c:pt idx="468">
                  <c:v>0.0</c:v>
                </c:pt>
                <c:pt idx="469">
                  <c:v>0.0</c:v>
                </c:pt>
                <c:pt idx="470">
                  <c:v>0.0</c:v>
                </c:pt>
                <c:pt idx="471">
                  <c:v>0.733000000000002</c:v>
                </c:pt>
                <c:pt idx="472">
                  <c:v>0.0</c:v>
                </c:pt>
                <c:pt idx="473">
                  <c:v>0.0</c:v>
                </c:pt>
                <c:pt idx="474">
                  <c:v>1.202999999999996</c:v>
                </c:pt>
                <c:pt idx="475">
                  <c:v>0.0</c:v>
                </c:pt>
                <c:pt idx="476">
                  <c:v>1.914999999999996</c:v>
                </c:pt>
                <c:pt idx="477">
                  <c:v>1.016999999999996</c:v>
                </c:pt>
                <c:pt idx="478">
                  <c:v>0.0</c:v>
                </c:pt>
                <c:pt idx="479">
                  <c:v>1.339</c:v>
                </c:pt>
                <c:pt idx="480">
                  <c:v>0.0</c:v>
                </c:pt>
                <c:pt idx="481">
                  <c:v>1.34</c:v>
                </c:pt>
                <c:pt idx="482">
                  <c:v>2.242</c:v>
                </c:pt>
                <c:pt idx="483">
                  <c:v>0.0</c:v>
                </c:pt>
                <c:pt idx="484">
                  <c:v>0.0</c:v>
                </c:pt>
                <c:pt idx="485">
                  <c:v>0.0</c:v>
                </c:pt>
                <c:pt idx="486">
                  <c:v>0.491</c:v>
                </c:pt>
                <c:pt idx="487">
                  <c:v>0.0</c:v>
                </c:pt>
                <c:pt idx="488">
                  <c:v>1.012</c:v>
                </c:pt>
                <c:pt idx="489">
                  <c:v>0.0</c:v>
                </c:pt>
                <c:pt idx="490">
                  <c:v>0.45</c:v>
                </c:pt>
                <c:pt idx="491">
                  <c:v>0.0</c:v>
                </c:pt>
                <c:pt idx="492">
                  <c:v>0.333000000000001</c:v>
                </c:pt>
                <c:pt idx="493">
                  <c:v>0.0</c:v>
                </c:pt>
                <c:pt idx="494">
                  <c:v>0.31</c:v>
                </c:pt>
                <c:pt idx="495">
                  <c:v>1.91</c:v>
                </c:pt>
                <c:pt idx="496">
                  <c:v>0.0</c:v>
                </c:pt>
                <c:pt idx="497">
                  <c:v>0.231</c:v>
                </c:pt>
                <c:pt idx="498">
                  <c:v>0.0</c:v>
                </c:pt>
                <c:pt idx="499">
                  <c:v>0.0</c:v>
                </c:pt>
                <c:pt idx="500">
                  <c:v>1.586</c:v>
                </c:pt>
                <c:pt idx="501">
                  <c:v>0.0</c:v>
                </c:pt>
                <c:pt idx="502">
                  <c:v>0.0</c:v>
                </c:pt>
                <c:pt idx="503">
                  <c:v>0.0</c:v>
                </c:pt>
                <c:pt idx="504">
                  <c:v>0.0</c:v>
                </c:pt>
                <c:pt idx="505">
                  <c:v>1.127</c:v>
                </c:pt>
                <c:pt idx="506">
                  <c:v>1.788000000000002</c:v>
                </c:pt>
                <c:pt idx="507">
                  <c:v>0.0</c:v>
                </c:pt>
                <c:pt idx="508">
                  <c:v>0.0</c:v>
                </c:pt>
                <c:pt idx="509">
                  <c:v>2.03</c:v>
                </c:pt>
                <c:pt idx="510">
                  <c:v>0.484</c:v>
                </c:pt>
                <c:pt idx="511">
                  <c:v>0.808</c:v>
                </c:pt>
                <c:pt idx="512">
                  <c:v>0.0</c:v>
                </c:pt>
                <c:pt idx="513">
                  <c:v>0.0</c:v>
                </c:pt>
                <c:pt idx="514">
                  <c:v>0.603000000000002</c:v>
                </c:pt>
                <c:pt idx="515">
                  <c:v>0.0840000000000002</c:v>
                </c:pt>
                <c:pt idx="516">
                  <c:v>0.0</c:v>
                </c:pt>
                <c:pt idx="517">
                  <c:v>0.0</c:v>
                </c:pt>
                <c:pt idx="518">
                  <c:v>0.0</c:v>
                </c:pt>
                <c:pt idx="519">
                  <c:v>0.0</c:v>
                </c:pt>
                <c:pt idx="520">
                  <c:v>1.09</c:v>
                </c:pt>
                <c:pt idx="521">
                  <c:v>0.00600000000000001</c:v>
                </c:pt>
                <c:pt idx="522">
                  <c:v>0.0</c:v>
                </c:pt>
                <c:pt idx="523">
                  <c:v>0.0</c:v>
                </c:pt>
                <c:pt idx="524">
                  <c:v>0.0</c:v>
                </c:pt>
                <c:pt idx="525">
                  <c:v>0.0</c:v>
                </c:pt>
                <c:pt idx="526">
                  <c:v>0.733000000000002</c:v>
                </c:pt>
                <c:pt idx="527">
                  <c:v>0.941000000000001</c:v>
                </c:pt>
                <c:pt idx="528">
                  <c:v>0.0</c:v>
                </c:pt>
                <c:pt idx="529">
                  <c:v>0.0</c:v>
                </c:pt>
                <c:pt idx="530">
                  <c:v>0.334000000000001</c:v>
                </c:pt>
                <c:pt idx="531">
                  <c:v>0.0</c:v>
                </c:pt>
                <c:pt idx="532">
                  <c:v>0.298</c:v>
                </c:pt>
                <c:pt idx="533">
                  <c:v>1.298999999999996</c:v>
                </c:pt>
                <c:pt idx="534">
                  <c:v>0.273</c:v>
                </c:pt>
                <c:pt idx="535">
                  <c:v>0.593</c:v>
                </c:pt>
                <c:pt idx="536">
                  <c:v>0.417</c:v>
                </c:pt>
                <c:pt idx="537">
                  <c:v>0.434</c:v>
                </c:pt>
                <c:pt idx="538">
                  <c:v>0.0</c:v>
                </c:pt>
                <c:pt idx="539">
                  <c:v>0.646000000000002</c:v>
                </c:pt>
                <c:pt idx="540">
                  <c:v>0.0</c:v>
                </c:pt>
                <c:pt idx="541">
                  <c:v>0.0</c:v>
                </c:pt>
                <c:pt idx="542">
                  <c:v>1.772000000000002</c:v>
                </c:pt>
                <c:pt idx="543">
                  <c:v>0.209</c:v>
                </c:pt>
                <c:pt idx="544">
                  <c:v>2.655</c:v>
                </c:pt>
                <c:pt idx="545">
                  <c:v>0.0</c:v>
                </c:pt>
                <c:pt idx="546">
                  <c:v>0.769000000000002</c:v>
                </c:pt>
                <c:pt idx="547">
                  <c:v>0.774000000000002</c:v>
                </c:pt>
                <c:pt idx="548">
                  <c:v>0.0</c:v>
                </c:pt>
                <c:pt idx="549">
                  <c:v>0.0</c:v>
                </c:pt>
                <c:pt idx="550">
                  <c:v>0.602000000000002</c:v>
                </c:pt>
                <c:pt idx="551">
                  <c:v>1.373</c:v>
                </c:pt>
                <c:pt idx="552">
                  <c:v>1.573</c:v>
                </c:pt>
                <c:pt idx="553">
                  <c:v>0.0</c:v>
                </c:pt>
                <c:pt idx="554">
                  <c:v>0.335000000000001</c:v>
                </c:pt>
                <c:pt idx="555">
                  <c:v>0.0</c:v>
                </c:pt>
                <c:pt idx="556">
                  <c:v>0.627000000000002</c:v>
                </c:pt>
                <c:pt idx="557">
                  <c:v>0.0</c:v>
                </c:pt>
                <c:pt idx="558">
                  <c:v>1.254</c:v>
                </c:pt>
                <c:pt idx="559">
                  <c:v>0.071</c:v>
                </c:pt>
                <c:pt idx="560">
                  <c:v>2.561</c:v>
                </c:pt>
                <c:pt idx="561">
                  <c:v>0.695000000000002</c:v>
                </c:pt>
                <c:pt idx="562">
                  <c:v>0.0</c:v>
                </c:pt>
                <c:pt idx="563">
                  <c:v>0.874000000000002</c:v>
                </c:pt>
                <c:pt idx="564">
                  <c:v>0.448</c:v>
                </c:pt>
                <c:pt idx="565">
                  <c:v>0.364</c:v>
                </c:pt>
                <c:pt idx="566">
                  <c:v>0.0</c:v>
                </c:pt>
                <c:pt idx="567">
                  <c:v>0.0</c:v>
                </c:pt>
                <c:pt idx="568">
                  <c:v>0.9</c:v>
                </c:pt>
                <c:pt idx="569">
                  <c:v>0.573000000000001</c:v>
                </c:pt>
                <c:pt idx="570">
                  <c:v>1.106</c:v>
                </c:pt>
                <c:pt idx="571">
                  <c:v>1.631</c:v>
                </c:pt>
                <c:pt idx="572">
                  <c:v>0.459</c:v>
                </c:pt>
                <c:pt idx="573">
                  <c:v>0.916</c:v>
                </c:pt>
                <c:pt idx="574">
                  <c:v>1.129999999999996</c:v>
                </c:pt>
                <c:pt idx="575">
                  <c:v>0.281</c:v>
                </c:pt>
                <c:pt idx="576">
                  <c:v>0.334000000000001</c:v>
                </c:pt>
                <c:pt idx="577">
                  <c:v>0.566000000000001</c:v>
                </c:pt>
                <c:pt idx="578">
                  <c:v>0.766000000000002</c:v>
                </c:pt>
                <c:pt idx="579">
                  <c:v>0.224</c:v>
                </c:pt>
                <c:pt idx="580">
                  <c:v>0.0</c:v>
                </c:pt>
                <c:pt idx="581">
                  <c:v>0.494</c:v>
                </c:pt>
                <c:pt idx="582">
                  <c:v>0.0</c:v>
                </c:pt>
                <c:pt idx="583">
                  <c:v>0.0</c:v>
                </c:pt>
                <c:pt idx="584">
                  <c:v>0.485</c:v>
                </c:pt>
                <c:pt idx="585">
                  <c:v>0.046</c:v>
                </c:pt>
                <c:pt idx="586">
                  <c:v>0.0</c:v>
                </c:pt>
                <c:pt idx="587">
                  <c:v>0.0</c:v>
                </c:pt>
                <c:pt idx="588">
                  <c:v>0.0</c:v>
                </c:pt>
                <c:pt idx="589">
                  <c:v>1.008</c:v>
                </c:pt>
                <c:pt idx="590">
                  <c:v>0.425</c:v>
                </c:pt>
                <c:pt idx="591">
                  <c:v>0.819000000000001</c:v>
                </c:pt>
                <c:pt idx="592">
                  <c:v>1.82</c:v>
                </c:pt>
                <c:pt idx="593">
                  <c:v>1.214</c:v>
                </c:pt>
                <c:pt idx="594">
                  <c:v>0.161</c:v>
                </c:pt>
                <c:pt idx="595">
                  <c:v>0.175</c:v>
                </c:pt>
                <c:pt idx="596">
                  <c:v>0.838000000000002</c:v>
                </c:pt>
                <c:pt idx="597">
                  <c:v>0.0</c:v>
                </c:pt>
                <c:pt idx="598">
                  <c:v>0.0</c:v>
                </c:pt>
                <c:pt idx="599">
                  <c:v>0.682000000000002</c:v>
                </c:pt>
                <c:pt idx="600">
                  <c:v>0.638000000000002</c:v>
                </c:pt>
                <c:pt idx="601">
                  <c:v>0.197</c:v>
                </c:pt>
                <c:pt idx="602">
                  <c:v>2.116</c:v>
                </c:pt>
                <c:pt idx="603">
                  <c:v>0.327</c:v>
                </c:pt>
                <c:pt idx="604">
                  <c:v>0.097</c:v>
                </c:pt>
                <c:pt idx="605">
                  <c:v>0.0</c:v>
                </c:pt>
                <c:pt idx="606">
                  <c:v>1.990999999999998</c:v>
                </c:pt>
                <c:pt idx="607">
                  <c:v>2.181</c:v>
                </c:pt>
                <c:pt idx="608">
                  <c:v>0.154</c:v>
                </c:pt>
                <c:pt idx="609">
                  <c:v>0.214</c:v>
                </c:pt>
                <c:pt idx="610">
                  <c:v>0.758000000000002</c:v>
                </c:pt>
                <c:pt idx="611">
                  <c:v>0.0</c:v>
                </c:pt>
                <c:pt idx="612">
                  <c:v>0.998</c:v>
                </c:pt>
                <c:pt idx="613">
                  <c:v>0.51</c:v>
                </c:pt>
                <c:pt idx="614">
                  <c:v>0.436</c:v>
                </c:pt>
                <c:pt idx="615">
                  <c:v>0.0</c:v>
                </c:pt>
                <c:pt idx="616">
                  <c:v>0.0</c:v>
                </c:pt>
                <c:pt idx="617">
                  <c:v>0.0</c:v>
                </c:pt>
                <c:pt idx="618">
                  <c:v>0.0</c:v>
                </c:pt>
                <c:pt idx="619">
                  <c:v>0.531</c:v>
                </c:pt>
                <c:pt idx="620">
                  <c:v>0.0</c:v>
                </c:pt>
                <c:pt idx="621">
                  <c:v>0.0</c:v>
                </c:pt>
                <c:pt idx="622">
                  <c:v>1.208999999999996</c:v>
                </c:pt>
                <c:pt idx="623">
                  <c:v>0.0</c:v>
                </c:pt>
                <c:pt idx="624">
                  <c:v>0.0</c:v>
                </c:pt>
                <c:pt idx="625">
                  <c:v>0.0</c:v>
                </c:pt>
                <c:pt idx="626">
                  <c:v>0.859000000000002</c:v>
                </c:pt>
                <c:pt idx="627">
                  <c:v>1.6</c:v>
                </c:pt>
                <c:pt idx="628">
                  <c:v>0.286</c:v>
                </c:pt>
                <c:pt idx="629">
                  <c:v>1.129999999999996</c:v>
                </c:pt>
                <c:pt idx="630">
                  <c:v>0.0</c:v>
                </c:pt>
                <c:pt idx="631">
                  <c:v>0.0</c:v>
                </c:pt>
                <c:pt idx="632">
                  <c:v>1.058999999999996</c:v>
                </c:pt>
                <c:pt idx="633">
                  <c:v>0.0</c:v>
                </c:pt>
                <c:pt idx="634">
                  <c:v>0.0</c:v>
                </c:pt>
                <c:pt idx="635">
                  <c:v>0.0</c:v>
                </c:pt>
                <c:pt idx="636">
                  <c:v>0.883</c:v>
                </c:pt>
                <c:pt idx="637">
                  <c:v>2.011</c:v>
                </c:pt>
                <c:pt idx="638">
                  <c:v>0.527</c:v>
                </c:pt>
                <c:pt idx="639">
                  <c:v>0.0</c:v>
                </c:pt>
                <c:pt idx="640">
                  <c:v>0.0</c:v>
                </c:pt>
                <c:pt idx="641">
                  <c:v>3.797</c:v>
                </c:pt>
                <c:pt idx="642">
                  <c:v>1.411999999999993</c:v>
                </c:pt>
                <c:pt idx="643">
                  <c:v>1.153</c:v>
                </c:pt>
                <c:pt idx="644">
                  <c:v>0.233</c:v>
                </c:pt>
                <c:pt idx="645">
                  <c:v>1.681</c:v>
                </c:pt>
                <c:pt idx="646">
                  <c:v>0.091</c:v>
                </c:pt>
                <c:pt idx="647">
                  <c:v>0.268</c:v>
                </c:pt>
                <c:pt idx="648">
                  <c:v>0.627000000000002</c:v>
                </c:pt>
                <c:pt idx="649">
                  <c:v>0.0</c:v>
                </c:pt>
                <c:pt idx="650">
                  <c:v>0.491</c:v>
                </c:pt>
                <c:pt idx="651">
                  <c:v>0.0</c:v>
                </c:pt>
                <c:pt idx="652">
                  <c:v>0.0</c:v>
                </c:pt>
                <c:pt idx="653">
                  <c:v>0.0</c:v>
                </c:pt>
                <c:pt idx="654">
                  <c:v>0.946000000000001</c:v>
                </c:pt>
                <c:pt idx="655">
                  <c:v>0.856000000000002</c:v>
                </c:pt>
                <c:pt idx="656">
                  <c:v>0.106</c:v>
                </c:pt>
                <c:pt idx="657">
                  <c:v>0.597</c:v>
                </c:pt>
                <c:pt idx="658">
                  <c:v>1.407999999999993</c:v>
                </c:pt>
                <c:pt idx="659">
                  <c:v>0.5</c:v>
                </c:pt>
                <c:pt idx="660">
                  <c:v>0.0</c:v>
                </c:pt>
                <c:pt idx="661">
                  <c:v>0.535</c:v>
                </c:pt>
                <c:pt idx="662">
                  <c:v>1.282</c:v>
                </c:pt>
                <c:pt idx="663">
                  <c:v>0.627000000000002</c:v>
                </c:pt>
                <c:pt idx="664">
                  <c:v>0.0</c:v>
                </c:pt>
                <c:pt idx="665">
                  <c:v>0.0</c:v>
                </c:pt>
                <c:pt idx="666">
                  <c:v>0.0</c:v>
                </c:pt>
                <c:pt idx="667">
                  <c:v>1.266</c:v>
                </c:pt>
                <c:pt idx="668">
                  <c:v>0.587</c:v>
                </c:pt>
                <c:pt idx="669">
                  <c:v>1.242999999999996</c:v>
                </c:pt>
                <c:pt idx="670">
                  <c:v>1.272999999999996</c:v>
                </c:pt>
                <c:pt idx="671">
                  <c:v>1.361</c:v>
                </c:pt>
                <c:pt idx="672">
                  <c:v>0.145</c:v>
                </c:pt>
                <c:pt idx="673">
                  <c:v>0.0</c:v>
                </c:pt>
                <c:pt idx="674">
                  <c:v>0.034</c:v>
                </c:pt>
                <c:pt idx="675">
                  <c:v>0.801</c:v>
                </c:pt>
                <c:pt idx="676">
                  <c:v>0.073</c:v>
                </c:pt>
                <c:pt idx="677">
                  <c:v>0.553</c:v>
                </c:pt>
                <c:pt idx="678">
                  <c:v>0.646000000000002</c:v>
                </c:pt>
                <c:pt idx="679">
                  <c:v>1.875999999999996</c:v>
                </c:pt>
                <c:pt idx="680">
                  <c:v>0.0</c:v>
                </c:pt>
                <c:pt idx="681">
                  <c:v>0.0</c:v>
                </c:pt>
                <c:pt idx="682">
                  <c:v>0.0</c:v>
                </c:pt>
                <c:pt idx="683">
                  <c:v>0.226</c:v>
                </c:pt>
                <c:pt idx="684">
                  <c:v>0.744000000000002</c:v>
                </c:pt>
                <c:pt idx="685">
                  <c:v>1.366</c:v>
                </c:pt>
                <c:pt idx="686">
                  <c:v>2.264</c:v>
                </c:pt>
                <c:pt idx="687">
                  <c:v>0.0</c:v>
                </c:pt>
                <c:pt idx="688">
                  <c:v>0.602000000000002</c:v>
                </c:pt>
                <c:pt idx="689">
                  <c:v>0.128</c:v>
                </c:pt>
                <c:pt idx="690">
                  <c:v>5.22</c:v>
                </c:pt>
                <c:pt idx="691">
                  <c:v>0.873000000000002</c:v>
                </c:pt>
                <c:pt idx="692">
                  <c:v>0.0</c:v>
                </c:pt>
                <c:pt idx="693">
                  <c:v>0.0</c:v>
                </c:pt>
                <c:pt idx="694">
                  <c:v>0.0</c:v>
                </c:pt>
                <c:pt idx="695">
                  <c:v>2.066</c:v>
                </c:pt>
                <c:pt idx="696">
                  <c:v>0.432</c:v>
                </c:pt>
                <c:pt idx="697">
                  <c:v>0.0</c:v>
                </c:pt>
                <c:pt idx="698">
                  <c:v>0.25</c:v>
                </c:pt>
                <c:pt idx="699">
                  <c:v>2.636</c:v>
                </c:pt>
                <c:pt idx="700">
                  <c:v>0.0</c:v>
                </c:pt>
                <c:pt idx="701">
                  <c:v>0.515</c:v>
                </c:pt>
                <c:pt idx="702">
                  <c:v>0.833000000000002</c:v>
                </c:pt>
                <c:pt idx="703">
                  <c:v>6.054999999999985</c:v>
                </c:pt>
                <c:pt idx="704">
                  <c:v>1.365</c:v>
                </c:pt>
                <c:pt idx="705">
                  <c:v>0.0</c:v>
                </c:pt>
                <c:pt idx="706">
                  <c:v>0.483</c:v>
                </c:pt>
                <c:pt idx="707">
                  <c:v>2.135</c:v>
                </c:pt>
                <c:pt idx="708">
                  <c:v>0.025</c:v>
                </c:pt>
                <c:pt idx="709">
                  <c:v>0.0</c:v>
                </c:pt>
                <c:pt idx="710">
                  <c:v>0.816000000000001</c:v>
                </c:pt>
                <c:pt idx="711">
                  <c:v>0.335000000000001</c:v>
                </c:pt>
                <c:pt idx="712">
                  <c:v>0.0</c:v>
                </c:pt>
                <c:pt idx="713">
                  <c:v>0.768000000000002</c:v>
                </c:pt>
                <c:pt idx="714">
                  <c:v>0.0</c:v>
                </c:pt>
                <c:pt idx="715">
                  <c:v>0.173</c:v>
                </c:pt>
                <c:pt idx="716">
                  <c:v>1.913999999999995</c:v>
                </c:pt>
                <c:pt idx="717">
                  <c:v>0.0</c:v>
                </c:pt>
                <c:pt idx="718">
                  <c:v>0.0</c:v>
                </c:pt>
                <c:pt idx="719">
                  <c:v>0.950000000000002</c:v>
                </c:pt>
                <c:pt idx="720">
                  <c:v>0.0</c:v>
                </c:pt>
                <c:pt idx="721">
                  <c:v>0.0</c:v>
                </c:pt>
                <c:pt idx="722">
                  <c:v>0.0</c:v>
                </c:pt>
                <c:pt idx="723">
                  <c:v>0.497</c:v>
                </c:pt>
                <c:pt idx="724">
                  <c:v>0.558</c:v>
                </c:pt>
                <c:pt idx="725">
                  <c:v>0.0</c:v>
                </c:pt>
                <c:pt idx="726">
                  <c:v>0.0</c:v>
                </c:pt>
                <c:pt idx="727">
                  <c:v>0.0</c:v>
                </c:pt>
                <c:pt idx="728">
                  <c:v>0.898</c:v>
                </c:pt>
                <c:pt idx="729">
                  <c:v>0.0</c:v>
                </c:pt>
                <c:pt idx="730">
                  <c:v>0.0</c:v>
                </c:pt>
                <c:pt idx="731">
                  <c:v>0.0</c:v>
                </c:pt>
                <c:pt idx="732">
                  <c:v>0.0</c:v>
                </c:pt>
                <c:pt idx="733">
                  <c:v>0.0</c:v>
                </c:pt>
                <c:pt idx="734">
                  <c:v>0.813000000000001</c:v>
                </c:pt>
                <c:pt idx="735">
                  <c:v>0.544</c:v>
                </c:pt>
                <c:pt idx="736">
                  <c:v>0.0</c:v>
                </c:pt>
                <c:pt idx="737">
                  <c:v>0.063</c:v>
                </c:pt>
                <c:pt idx="738">
                  <c:v>0.802</c:v>
                </c:pt>
                <c:pt idx="739">
                  <c:v>0.0</c:v>
                </c:pt>
                <c:pt idx="740">
                  <c:v>0.0</c:v>
                </c:pt>
                <c:pt idx="741">
                  <c:v>0.859000000000002</c:v>
                </c:pt>
                <c:pt idx="742">
                  <c:v>0.155</c:v>
                </c:pt>
                <c:pt idx="743">
                  <c:v>1.766999999999998</c:v>
                </c:pt>
                <c:pt idx="744">
                  <c:v>0.0</c:v>
                </c:pt>
                <c:pt idx="745">
                  <c:v>0.925</c:v>
                </c:pt>
                <c:pt idx="746">
                  <c:v>0.0</c:v>
                </c:pt>
                <c:pt idx="747">
                  <c:v>1.377999999999996</c:v>
                </c:pt>
                <c:pt idx="748">
                  <c:v>1.833</c:v>
                </c:pt>
                <c:pt idx="749">
                  <c:v>0.0</c:v>
                </c:pt>
                <c:pt idx="750">
                  <c:v>1.282</c:v>
                </c:pt>
                <c:pt idx="751">
                  <c:v>0.104</c:v>
                </c:pt>
                <c:pt idx="752">
                  <c:v>0.932</c:v>
                </c:pt>
                <c:pt idx="753">
                  <c:v>0.378</c:v>
                </c:pt>
                <c:pt idx="754">
                  <c:v>0.019</c:v>
                </c:pt>
                <c:pt idx="755">
                  <c:v>0.509</c:v>
                </c:pt>
                <c:pt idx="756">
                  <c:v>1.268</c:v>
                </c:pt>
                <c:pt idx="757">
                  <c:v>0.0</c:v>
                </c:pt>
                <c:pt idx="758">
                  <c:v>0.0</c:v>
                </c:pt>
                <c:pt idx="759">
                  <c:v>1.696000000000003</c:v>
                </c:pt>
                <c:pt idx="760">
                  <c:v>0.609000000000002</c:v>
                </c:pt>
                <c:pt idx="761">
                  <c:v>0.333000000000001</c:v>
                </c:pt>
                <c:pt idx="762">
                  <c:v>0.0670000000000001</c:v>
                </c:pt>
                <c:pt idx="763">
                  <c:v>0.0</c:v>
                </c:pt>
                <c:pt idx="764">
                  <c:v>0.274</c:v>
                </c:pt>
                <c:pt idx="765">
                  <c:v>0.855000000000002</c:v>
                </c:pt>
                <c:pt idx="766">
                  <c:v>0.569000000000001</c:v>
                </c:pt>
                <c:pt idx="767">
                  <c:v>2.667000000000001</c:v>
                </c:pt>
                <c:pt idx="768">
                  <c:v>0.125</c:v>
                </c:pt>
                <c:pt idx="769">
                  <c:v>0.516</c:v>
                </c:pt>
                <c:pt idx="770">
                  <c:v>1.048999999999996</c:v>
                </c:pt>
                <c:pt idx="771">
                  <c:v>0.634000000000002</c:v>
                </c:pt>
                <c:pt idx="772">
                  <c:v>0.836000000000002</c:v>
                </c:pt>
                <c:pt idx="773">
                  <c:v>0.0</c:v>
                </c:pt>
                <c:pt idx="774">
                  <c:v>3.801</c:v>
                </c:pt>
                <c:pt idx="775">
                  <c:v>0.0</c:v>
                </c:pt>
                <c:pt idx="776">
                  <c:v>0.0</c:v>
                </c:pt>
                <c:pt idx="777">
                  <c:v>0.0</c:v>
                </c:pt>
                <c:pt idx="778">
                  <c:v>0.0</c:v>
                </c:pt>
                <c:pt idx="779">
                  <c:v>0.0</c:v>
                </c:pt>
                <c:pt idx="780">
                  <c:v>1.329</c:v>
                </c:pt>
                <c:pt idx="781">
                  <c:v>0.0</c:v>
                </c:pt>
                <c:pt idx="782">
                  <c:v>0.0</c:v>
                </c:pt>
                <c:pt idx="783">
                  <c:v>0.0</c:v>
                </c:pt>
                <c:pt idx="784">
                  <c:v>0.0</c:v>
                </c:pt>
                <c:pt idx="785">
                  <c:v>0.573000000000001</c:v>
                </c:pt>
                <c:pt idx="786">
                  <c:v>0.214</c:v>
                </c:pt>
                <c:pt idx="787">
                  <c:v>0.0</c:v>
                </c:pt>
                <c:pt idx="788">
                  <c:v>0.0</c:v>
                </c:pt>
                <c:pt idx="789">
                  <c:v>1.183</c:v>
                </c:pt>
                <c:pt idx="790">
                  <c:v>0.164</c:v>
                </c:pt>
                <c:pt idx="791">
                  <c:v>0.0</c:v>
                </c:pt>
                <c:pt idx="792">
                  <c:v>0.0</c:v>
                </c:pt>
                <c:pt idx="793">
                  <c:v>0.0</c:v>
                </c:pt>
                <c:pt idx="794">
                  <c:v>0.0</c:v>
                </c:pt>
                <c:pt idx="795">
                  <c:v>0.0</c:v>
                </c:pt>
                <c:pt idx="796">
                  <c:v>1.04</c:v>
                </c:pt>
                <c:pt idx="797">
                  <c:v>0.887</c:v>
                </c:pt>
                <c:pt idx="798">
                  <c:v>0.0</c:v>
                </c:pt>
                <c:pt idx="799">
                  <c:v>0.0</c:v>
                </c:pt>
                <c:pt idx="800">
                  <c:v>0.224</c:v>
                </c:pt>
                <c:pt idx="801">
                  <c:v>0.644000000000002</c:v>
                </c:pt>
                <c:pt idx="802">
                  <c:v>0.0</c:v>
                </c:pt>
                <c:pt idx="803">
                  <c:v>0.0</c:v>
                </c:pt>
                <c:pt idx="804">
                  <c:v>2.225</c:v>
                </c:pt>
                <c:pt idx="805">
                  <c:v>0.0</c:v>
                </c:pt>
                <c:pt idx="806">
                  <c:v>0.0</c:v>
                </c:pt>
                <c:pt idx="807">
                  <c:v>0.0</c:v>
                </c:pt>
                <c:pt idx="808">
                  <c:v>0.277</c:v>
                </c:pt>
                <c:pt idx="809">
                  <c:v>0.205</c:v>
                </c:pt>
                <c:pt idx="810">
                  <c:v>0.00500000000000001</c:v>
                </c:pt>
                <c:pt idx="811">
                  <c:v>2.538</c:v>
                </c:pt>
                <c:pt idx="812">
                  <c:v>0.092</c:v>
                </c:pt>
                <c:pt idx="813">
                  <c:v>0.0</c:v>
                </c:pt>
                <c:pt idx="814">
                  <c:v>0.761000000000002</c:v>
                </c:pt>
                <c:pt idx="815">
                  <c:v>1.714999999999998</c:v>
                </c:pt>
                <c:pt idx="816">
                  <c:v>2.871999999999998</c:v>
                </c:pt>
                <c:pt idx="817">
                  <c:v>0.633000000000002</c:v>
                </c:pt>
                <c:pt idx="818">
                  <c:v>1.228999999999996</c:v>
                </c:pt>
                <c:pt idx="819">
                  <c:v>0.720000000000002</c:v>
                </c:pt>
                <c:pt idx="820">
                  <c:v>0.0</c:v>
                </c:pt>
                <c:pt idx="821">
                  <c:v>1.844</c:v>
                </c:pt>
                <c:pt idx="822">
                  <c:v>0.0</c:v>
                </c:pt>
                <c:pt idx="823">
                  <c:v>1.008999999999996</c:v>
                </c:pt>
                <c:pt idx="824">
                  <c:v>0.0</c:v>
                </c:pt>
                <c:pt idx="825">
                  <c:v>0.0</c:v>
                </c:pt>
                <c:pt idx="826">
                  <c:v>0.0</c:v>
                </c:pt>
                <c:pt idx="827">
                  <c:v>1.377</c:v>
                </c:pt>
                <c:pt idx="828">
                  <c:v>1.345</c:v>
                </c:pt>
                <c:pt idx="829">
                  <c:v>1.068</c:v>
                </c:pt>
                <c:pt idx="830">
                  <c:v>0.37</c:v>
                </c:pt>
                <c:pt idx="831">
                  <c:v>0.0</c:v>
                </c:pt>
                <c:pt idx="832">
                  <c:v>0.0</c:v>
                </c:pt>
                <c:pt idx="833">
                  <c:v>0.676000000000002</c:v>
                </c:pt>
                <c:pt idx="834">
                  <c:v>0.415</c:v>
                </c:pt>
                <c:pt idx="835">
                  <c:v>0.601000000000002</c:v>
                </c:pt>
                <c:pt idx="836">
                  <c:v>0.0</c:v>
                </c:pt>
                <c:pt idx="837">
                  <c:v>2.014</c:v>
                </c:pt>
                <c:pt idx="838">
                  <c:v>0.0</c:v>
                </c:pt>
                <c:pt idx="839">
                  <c:v>0.0</c:v>
                </c:pt>
                <c:pt idx="840">
                  <c:v>0.223</c:v>
                </c:pt>
                <c:pt idx="841">
                  <c:v>0.936</c:v>
                </c:pt>
                <c:pt idx="842">
                  <c:v>0.226</c:v>
                </c:pt>
                <c:pt idx="843">
                  <c:v>1.286</c:v>
                </c:pt>
                <c:pt idx="844">
                  <c:v>0.0</c:v>
                </c:pt>
                <c:pt idx="845">
                  <c:v>1.377</c:v>
                </c:pt>
                <c:pt idx="846">
                  <c:v>0.0</c:v>
                </c:pt>
                <c:pt idx="847">
                  <c:v>0.0</c:v>
                </c:pt>
                <c:pt idx="848">
                  <c:v>0.894</c:v>
                </c:pt>
                <c:pt idx="849">
                  <c:v>1.242999999999996</c:v>
                </c:pt>
                <c:pt idx="850">
                  <c:v>0.583</c:v>
                </c:pt>
                <c:pt idx="851">
                  <c:v>1.416999999999996</c:v>
                </c:pt>
                <c:pt idx="852">
                  <c:v>0.855000000000002</c:v>
                </c:pt>
                <c:pt idx="853">
                  <c:v>0.0</c:v>
                </c:pt>
                <c:pt idx="854">
                  <c:v>0.0</c:v>
                </c:pt>
                <c:pt idx="855">
                  <c:v>0.850000000000002</c:v>
                </c:pt>
                <c:pt idx="856">
                  <c:v>0.214</c:v>
                </c:pt>
                <c:pt idx="857">
                  <c:v>1.464</c:v>
                </c:pt>
                <c:pt idx="858">
                  <c:v>0.182</c:v>
                </c:pt>
                <c:pt idx="859">
                  <c:v>0.0</c:v>
                </c:pt>
                <c:pt idx="860">
                  <c:v>0.0</c:v>
                </c:pt>
                <c:pt idx="861">
                  <c:v>2.183000000000001</c:v>
                </c:pt>
                <c:pt idx="862">
                  <c:v>0.311</c:v>
                </c:pt>
                <c:pt idx="863">
                  <c:v>0.357</c:v>
                </c:pt>
                <c:pt idx="864">
                  <c:v>0.0</c:v>
                </c:pt>
                <c:pt idx="865">
                  <c:v>1.624</c:v>
                </c:pt>
                <c:pt idx="866">
                  <c:v>0.898</c:v>
                </c:pt>
                <c:pt idx="867">
                  <c:v>0.0</c:v>
                </c:pt>
                <c:pt idx="868">
                  <c:v>0.597</c:v>
                </c:pt>
                <c:pt idx="869">
                  <c:v>1.175999999999996</c:v>
                </c:pt>
                <c:pt idx="870">
                  <c:v>0.0</c:v>
                </c:pt>
                <c:pt idx="871">
                  <c:v>1.726999999999998</c:v>
                </c:pt>
                <c:pt idx="872">
                  <c:v>0.391000000000001</c:v>
                </c:pt>
                <c:pt idx="873">
                  <c:v>0.0</c:v>
                </c:pt>
                <c:pt idx="874">
                  <c:v>0.0</c:v>
                </c:pt>
                <c:pt idx="875">
                  <c:v>1.534</c:v>
                </c:pt>
                <c:pt idx="876">
                  <c:v>0.0</c:v>
                </c:pt>
                <c:pt idx="877">
                  <c:v>0.0</c:v>
                </c:pt>
                <c:pt idx="878">
                  <c:v>0.0</c:v>
                </c:pt>
                <c:pt idx="879">
                  <c:v>0.0</c:v>
                </c:pt>
                <c:pt idx="880">
                  <c:v>1.327</c:v>
                </c:pt>
                <c:pt idx="881">
                  <c:v>1.161999999999996</c:v>
                </c:pt>
                <c:pt idx="882">
                  <c:v>0.0</c:v>
                </c:pt>
                <c:pt idx="883">
                  <c:v>2.276</c:v>
                </c:pt>
                <c:pt idx="884">
                  <c:v>0.0</c:v>
                </c:pt>
                <c:pt idx="885">
                  <c:v>0.031</c:v>
                </c:pt>
                <c:pt idx="886">
                  <c:v>0.0</c:v>
                </c:pt>
                <c:pt idx="887">
                  <c:v>0.0</c:v>
                </c:pt>
                <c:pt idx="888">
                  <c:v>0.748000000000002</c:v>
                </c:pt>
                <c:pt idx="889">
                  <c:v>0.0</c:v>
                </c:pt>
                <c:pt idx="890">
                  <c:v>0.0</c:v>
                </c:pt>
                <c:pt idx="891">
                  <c:v>0.017</c:v>
                </c:pt>
                <c:pt idx="892">
                  <c:v>0.0</c:v>
                </c:pt>
                <c:pt idx="893">
                  <c:v>0.0</c:v>
                </c:pt>
                <c:pt idx="894">
                  <c:v>0.0</c:v>
                </c:pt>
                <c:pt idx="895">
                  <c:v>0.0</c:v>
                </c:pt>
                <c:pt idx="896">
                  <c:v>0.0</c:v>
                </c:pt>
                <c:pt idx="897">
                  <c:v>0.283</c:v>
                </c:pt>
                <c:pt idx="898">
                  <c:v>0.0</c:v>
                </c:pt>
                <c:pt idx="899">
                  <c:v>0.331000000000001</c:v>
                </c:pt>
                <c:pt idx="900">
                  <c:v>0.0</c:v>
                </c:pt>
                <c:pt idx="901">
                  <c:v>0.0</c:v>
                </c:pt>
                <c:pt idx="902">
                  <c:v>0.856000000000002</c:v>
                </c:pt>
                <c:pt idx="903">
                  <c:v>1.418999999999996</c:v>
                </c:pt>
                <c:pt idx="904">
                  <c:v>0.212</c:v>
                </c:pt>
                <c:pt idx="905">
                  <c:v>0.631000000000002</c:v>
                </c:pt>
                <c:pt idx="906">
                  <c:v>0.654000000000002</c:v>
                </c:pt>
                <c:pt idx="907">
                  <c:v>1.133</c:v>
                </c:pt>
                <c:pt idx="908">
                  <c:v>0.0</c:v>
                </c:pt>
                <c:pt idx="909">
                  <c:v>0.377</c:v>
                </c:pt>
                <c:pt idx="910">
                  <c:v>0.11</c:v>
                </c:pt>
                <c:pt idx="911">
                  <c:v>0.167</c:v>
                </c:pt>
                <c:pt idx="912">
                  <c:v>0.0</c:v>
                </c:pt>
                <c:pt idx="913">
                  <c:v>0.0</c:v>
                </c:pt>
                <c:pt idx="914">
                  <c:v>1.167</c:v>
                </c:pt>
                <c:pt idx="915">
                  <c:v>0.58</c:v>
                </c:pt>
                <c:pt idx="916">
                  <c:v>0.0</c:v>
                </c:pt>
                <c:pt idx="917">
                  <c:v>1.401999999999993</c:v>
                </c:pt>
                <c:pt idx="918">
                  <c:v>0.0</c:v>
                </c:pt>
                <c:pt idx="919">
                  <c:v>2.026</c:v>
                </c:pt>
                <c:pt idx="920">
                  <c:v>1.036</c:v>
                </c:pt>
                <c:pt idx="921">
                  <c:v>0.312</c:v>
                </c:pt>
                <c:pt idx="922">
                  <c:v>0.896</c:v>
                </c:pt>
                <c:pt idx="923">
                  <c:v>0.0</c:v>
                </c:pt>
                <c:pt idx="924">
                  <c:v>0.0</c:v>
                </c:pt>
                <c:pt idx="925">
                  <c:v>0.0</c:v>
                </c:pt>
                <c:pt idx="926">
                  <c:v>0.0</c:v>
                </c:pt>
                <c:pt idx="927">
                  <c:v>0.0</c:v>
                </c:pt>
                <c:pt idx="928">
                  <c:v>0.684000000000002</c:v>
                </c:pt>
                <c:pt idx="929">
                  <c:v>0.0</c:v>
                </c:pt>
                <c:pt idx="930">
                  <c:v>0.0</c:v>
                </c:pt>
                <c:pt idx="931">
                  <c:v>0.0</c:v>
                </c:pt>
                <c:pt idx="932">
                  <c:v>1.552999999999996</c:v>
                </c:pt>
                <c:pt idx="933">
                  <c:v>0.0</c:v>
                </c:pt>
                <c:pt idx="934">
                  <c:v>0.0</c:v>
                </c:pt>
                <c:pt idx="935">
                  <c:v>0.0</c:v>
                </c:pt>
                <c:pt idx="936">
                  <c:v>0.879000000000002</c:v>
                </c:pt>
                <c:pt idx="937">
                  <c:v>0.0</c:v>
                </c:pt>
                <c:pt idx="938">
                  <c:v>0.839000000000002</c:v>
                </c:pt>
                <c:pt idx="939">
                  <c:v>0.0</c:v>
                </c:pt>
                <c:pt idx="940">
                  <c:v>0.326</c:v>
                </c:pt>
                <c:pt idx="941">
                  <c:v>1.61</c:v>
                </c:pt>
                <c:pt idx="942">
                  <c:v>0.135</c:v>
                </c:pt>
                <c:pt idx="943">
                  <c:v>0.0</c:v>
                </c:pt>
                <c:pt idx="944">
                  <c:v>0.333000000000001</c:v>
                </c:pt>
                <c:pt idx="945">
                  <c:v>0.387</c:v>
                </c:pt>
                <c:pt idx="946">
                  <c:v>0.432</c:v>
                </c:pt>
                <c:pt idx="947">
                  <c:v>0.0</c:v>
                </c:pt>
                <c:pt idx="948">
                  <c:v>0.0</c:v>
                </c:pt>
                <c:pt idx="949">
                  <c:v>1.284999999999996</c:v>
                </c:pt>
                <c:pt idx="950">
                  <c:v>0.9</c:v>
                </c:pt>
                <c:pt idx="951">
                  <c:v>1.506</c:v>
                </c:pt>
                <c:pt idx="952">
                  <c:v>0.0</c:v>
                </c:pt>
                <c:pt idx="953">
                  <c:v>0.102</c:v>
                </c:pt>
                <c:pt idx="954">
                  <c:v>1.444999999999996</c:v>
                </c:pt>
                <c:pt idx="955">
                  <c:v>0.851000000000002</c:v>
                </c:pt>
                <c:pt idx="956">
                  <c:v>0.639000000000002</c:v>
                </c:pt>
                <c:pt idx="957">
                  <c:v>0.0</c:v>
                </c:pt>
                <c:pt idx="958">
                  <c:v>0.0</c:v>
                </c:pt>
                <c:pt idx="959">
                  <c:v>0.0</c:v>
                </c:pt>
                <c:pt idx="960">
                  <c:v>0.0</c:v>
                </c:pt>
                <c:pt idx="961">
                  <c:v>0.0</c:v>
                </c:pt>
                <c:pt idx="962">
                  <c:v>0.0</c:v>
                </c:pt>
                <c:pt idx="963">
                  <c:v>0.751000000000002</c:v>
                </c:pt>
                <c:pt idx="964">
                  <c:v>1.431999999999993</c:v>
                </c:pt>
                <c:pt idx="965">
                  <c:v>0.0</c:v>
                </c:pt>
                <c:pt idx="966">
                  <c:v>1.833</c:v>
                </c:pt>
                <c:pt idx="967">
                  <c:v>0.616000000000002</c:v>
                </c:pt>
                <c:pt idx="968">
                  <c:v>1.738000000000002</c:v>
                </c:pt>
                <c:pt idx="969">
                  <c:v>0.0</c:v>
                </c:pt>
                <c:pt idx="970">
                  <c:v>0.561</c:v>
                </c:pt>
                <c:pt idx="971">
                  <c:v>0.0</c:v>
                </c:pt>
                <c:pt idx="972">
                  <c:v>0.0</c:v>
                </c:pt>
                <c:pt idx="973">
                  <c:v>0.0</c:v>
                </c:pt>
                <c:pt idx="974">
                  <c:v>0.0</c:v>
                </c:pt>
                <c:pt idx="975">
                  <c:v>2.353999999999999</c:v>
                </c:pt>
                <c:pt idx="976">
                  <c:v>0.544</c:v>
                </c:pt>
                <c:pt idx="977">
                  <c:v>0.0</c:v>
                </c:pt>
                <c:pt idx="978">
                  <c:v>0.179</c:v>
                </c:pt>
                <c:pt idx="979">
                  <c:v>0.0</c:v>
                </c:pt>
                <c:pt idx="980">
                  <c:v>0.652000000000002</c:v>
                </c:pt>
                <c:pt idx="981">
                  <c:v>0.092</c:v>
                </c:pt>
                <c:pt idx="982">
                  <c:v>1.206999999999996</c:v>
                </c:pt>
                <c:pt idx="983">
                  <c:v>0.0</c:v>
                </c:pt>
                <c:pt idx="984">
                  <c:v>0.951000000000002</c:v>
                </c:pt>
                <c:pt idx="985">
                  <c:v>0.0</c:v>
                </c:pt>
                <c:pt idx="986">
                  <c:v>0.807</c:v>
                </c:pt>
                <c:pt idx="987">
                  <c:v>0.0</c:v>
                </c:pt>
                <c:pt idx="988">
                  <c:v>0.261</c:v>
                </c:pt>
                <c:pt idx="989">
                  <c:v>1.891</c:v>
                </c:pt>
                <c:pt idx="990">
                  <c:v>0.0</c:v>
                </c:pt>
                <c:pt idx="991">
                  <c:v>0.0</c:v>
                </c:pt>
                <c:pt idx="992">
                  <c:v>1.137999999999996</c:v>
                </c:pt>
                <c:pt idx="993">
                  <c:v>2.499</c:v>
                </c:pt>
                <c:pt idx="994">
                  <c:v>0.0</c:v>
                </c:pt>
                <c:pt idx="995">
                  <c:v>0.256</c:v>
                </c:pt>
                <c:pt idx="996">
                  <c:v>1.778999999999998</c:v>
                </c:pt>
                <c:pt idx="997">
                  <c:v>0.956000000000002</c:v>
                </c:pt>
                <c:pt idx="998">
                  <c:v>0.743000000000002</c:v>
                </c:pt>
                <c:pt idx="999">
                  <c:v>0.0</c:v>
                </c:pt>
                <c:pt idx="1000">
                  <c:v>0.0</c:v>
                </c:pt>
                <c:pt idx="1001">
                  <c:v>6.827999999999982</c:v>
                </c:pt>
                <c:pt idx="1002">
                  <c:v>0.03</c:v>
                </c:pt>
                <c:pt idx="1003">
                  <c:v>0.0</c:v>
                </c:pt>
                <c:pt idx="1004">
                  <c:v>0.0</c:v>
                </c:pt>
                <c:pt idx="1005">
                  <c:v>0.181</c:v>
                </c:pt>
                <c:pt idx="1006">
                  <c:v>1.058999999999996</c:v>
                </c:pt>
                <c:pt idx="1007">
                  <c:v>0.697000000000002</c:v>
                </c:pt>
                <c:pt idx="1008">
                  <c:v>0.319</c:v>
                </c:pt>
                <c:pt idx="1009">
                  <c:v>1.216</c:v>
                </c:pt>
                <c:pt idx="1010">
                  <c:v>0.789</c:v>
                </c:pt>
                <c:pt idx="1011">
                  <c:v>0.0</c:v>
                </c:pt>
                <c:pt idx="1012">
                  <c:v>0.0</c:v>
                </c:pt>
                <c:pt idx="1013">
                  <c:v>0.652000000000002</c:v>
                </c:pt>
                <c:pt idx="1014">
                  <c:v>0.936</c:v>
                </c:pt>
                <c:pt idx="1015">
                  <c:v>0.762000000000002</c:v>
                </c:pt>
                <c:pt idx="1016">
                  <c:v>0.0</c:v>
                </c:pt>
                <c:pt idx="1017">
                  <c:v>0.0</c:v>
                </c:pt>
                <c:pt idx="1018">
                  <c:v>0.0</c:v>
                </c:pt>
                <c:pt idx="1019">
                  <c:v>0.766000000000002</c:v>
                </c:pt>
                <c:pt idx="1020">
                  <c:v>0.475</c:v>
                </c:pt>
                <c:pt idx="1021">
                  <c:v>0.0</c:v>
                </c:pt>
                <c:pt idx="1022">
                  <c:v>0.0</c:v>
                </c:pt>
                <c:pt idx="1023">
                  <c:v>0.0</c:v>
                </c:pt>
                <c:pt idx="1024">
                  <c:v>0.31</c:v>
                </c:pt>
                <c:pt idx="1025">
                  <c:v>0.0</c:v>
                </c:pt>
                <c:pt idx="1026">
                  <c:v>1.141</c:v>
                </c:pt>
                <c:pt idx="1027">
                  <c:v>0.562000000000001</c:v>
                </c:pt>
                <c:pt idx="1028">
                  <c:v>0.0</c:v>
                </c:pt>
                <c:pt idx="1029">
                  <c:v>0.0</c:v>
                </c:pt>
                <c:pt idx="1030">
                  <c:v>1.754999999999998</c:v>
                </c:pt>
                <c:pt idx="1031">
                  <c:v>0.0</c:v>
                </c:pt>
                <c:pt idx="1032">
                  <c:v>0.0</c:v>
                </c:pt>
                <c:pt idx="1033">
                  <c:v>0.0</c:v>
                </c:pt>
                <c:pt idx="1034">
                  <c:v>0.0</c:v>
                </c:pt>
                <c:pt idx="1035">
                  <c:v>0.661000000000002</c:v>
                </c:pt>
                <c:pt idx="1036">
                  <c:v>0.0</c:v>
                </c:pt>
                <c:pt idx="1037">
                  <c:v>1.139</c:v>
                </c:pt>
                <c:pt idx="1038">
                  <c:v>0.0</c:v>
                </c:pt>
                <c:pt idx="1039">
                  <c:v>0.0</c:v>
                </c:pt>
                <c:pt idx="1040">
                  <c:v>1.258999999999996</c:v>
                </c:pt>
                <c:pt idx="1041">
                  <c:v>0.0</c:v>
                </c:pt>
                <c:pt idx="1042">
                  <c:v>1.874</c:v>
                </c:pt>
                <c:pt idx="1043">
                  <c:v>0.0</c:v>
                </c:pt>
                <c:pt idx="1044">
                  <c:v>0.288</c:v>
                </c:pt>
                <c:pt idx="1045">
                  <c:v>0.0</c:v>
                </c:pt>
                <c:pt idx="1046">
                  <c:v>0.0</c:v>
                </c:pt>
                <c:pt idx="1047">
                  <c:v>0.0</c:v>
                </c:pt>
                <c:pt idx="1048">
                  <c:v>0.0</c:v>
                </c:pt>
                <c:pt idx="1049">
                  <c:v>0.0</c:v>
                </c:pt>
                <c:pt idx="1050">
                  <c:v>0.412</c:v>
                </c:pt>
                <c:pt idx="1051">
                  <c:v>0.0</c:v>
                </c:pt>
                <c:pt idx="1052">
                  <c:v>0.0</c:v>
                </c:pt>
                <c:pt idx="1053">
                  <c:v>2.310999999999998</c:v>
                </c:pt>
                <c:pt idx="1054">
                  <c:v>2.062</c:v>
                </c:pt>
                <c:pt idx="1055">
                  <c:v>1.607</c:v>
                </c:pt>
                <c:pt idx="1056">
                  <c:v>0.413</c:v>
                </c:pt>
                <c:pt idx="1057">
                  <c:v>0.035</c:v>
                </c:pt>
                <c:pt idx="1058">
                  <c:v>0.0</c:v>
                </c:pt>
                <c:pt idx="1059">
                  <c:v>0.0</c:v>
                </c:pt>
                <c:pt idx="1060">
                  <c:v>1.114</c:v>
                </c:pt>
                <c:pt idx="1061">
                  <c:v>0.751000000000002</c:v>
                </c:pt>
                <c:pt idx="1062">
                  <c:v>0.0</c:v>
                </c:pt>
                <c:pt idx="1063">
                  <c:v>1.948999999999998</c:v>
                </c:pt>
                <c:pt idx="1064">
                  <c:v>0.933</c:v>
                </c:pt>
                <c:pt idx="1065">
                  <c:v>1.516999999999996</c:v>
                </c:pt>
                <c:pt idx="1066">
                  <c:v>1.552999999999996</c:v>
                </c:pt>
                <c:pt idx="1067">
                  <c:v>0.3</c:v>
                </c:pt>
                <c:pt idx="1068">
                  <c:v>0.0</c:v>
                </c:pt>
                <c:pt idx="1069">
                  <c:v>0.0</c:v>
                </c:pt>
                <c:pt idx="1070">
                  <c:v>0.0</c:v>
                </c:pt>
                <c:pt idx="1071">
                  <c:v>2.028</c:v>
                </c:pt>
                <c:pt idx="1072">
                  <c:v>1.802999999999996</c:v>
                </c:pt>
                <c:pt idx="1073">
                  <c:v>0.0650000000000001</c:v>
                </c:pt>
                <c:pt idx="1074">
                  <c:v>0.091</c:v>
                </c:pt>
                <c:pt idx="1075">
                  <c:v>1.08</c:v>
                </c:pt>
                <c:pt idx="1076">
                  <c:v>0.0840000000000002</c:v>
                </c:pt>
                <c:pt idx="1077">
                  <c:v>1.066999999999996</c:v>
                </c:pt>
                <c:pt idx="1078">
                  <c:v>1.458</c:v>
                </c:pt>
                <c:pt idx="1079">
                  <c:v>1.589</c:v>
                </c:pt>
                <c:pt idx="1080">
                  <c:v>0.893</c:v>
                </c:pt>
                <c:pt idx="1081">
                  <c:v>0.0</c:v>
                </c:pt>
                <c:pt idx="1082">
                  <c:v>0.0</c:v>
                </c:pt>
                <c:pt idx="1083">
                  <c:v>2.24</c:v>
                </c:pt>
                <c:pt idx="1084">
                  <c:v>1.608</c:v>
                </c:pt>
                <c:pt idx="1085">
                  <c:v>0.0</c:v>
                </c:pt>
                <c:pt idx="1086">
                  <c:v>0.0</c:v>
                </c:pt>
                <c:pt idx="1087">
                  <c:v>0.0</c:v>
                </c:pt>
                <c:pt idx="1088">
                  <c:v>0.525</c:v>
                </c:pt>
                <c:pt idx="1089">
                  <c:v>0.068</c:v>
                </c:pt>
                <c:pt idx="1090">
                  <c:v>0.0</c:v>
                </c:pt>
                <c:pt idx="1091">
                  <c:v>1.236999999999996</c:v>
                </c:pt>
                <c:pt idx="1092">
                  <c:v>2.43</c:v>
                </c:pt>
                <c:pt idx="1093">
                  <c:v>0.791</c:v>
                </c:pt>
                <c:pt idx="1094">
                  <c:v>0.0</c:v>
                </c:pt>
                <c:pt idx="1095">
                  <c:v>0.0</c:v>
                </c:pt>
                <c:pt idx="1096">
                  <c:v>0.0</c:v>
                </c:pt>
                <c:pt idx="1097">
                  <c:v>0.0</c:v>
                </c:pt>
                <c:pt idx="1098">
                  <c:v>0.243</c:v>
                </c:pt>
                <c:pt idx="1099">
                  <c:v>0.466</c:v>
                </c:pt>
                <c:pt idx="1100">
                  <c:v>1.026</c:v>
                </c:pt>
                <c:pt idx="1101">
                  <c:v>0.0</c:v>
                </c:pt>
                <c:pt idx="1102">
                  <c:v>0.0</c:v>
                </c:pt>
                <c:pt idx="1103">
                  <c:v>0.0</c:v>
                </c:pt>
                <c:pt idx="1104">
                  <c:v>0.00900000000000002</c:v>
                </c:pt>
                <c:pt idx="1105">
                  <c:v>0.495</c:v>
                </c:pt>
                <c:pt idx="1106">
                  <c:v>0.0</c:v>
                </c:pt>
                <c:pt idx="1107">
                  <c:v>0.313</c:v>
                </c:pt>
                <c:pt idx="1108">
                  <c:v>1.334</c:v>
                </c:pt>
                <c:pt idx="1109">
                  <c:v>0.0</c:v>
                </c:pt>
                <c:pt idx="1110">
                  <c:v>0.0</c:v>
                </c:pt>
                <c:pt idx="1111">
                  <c:v>0.068</c:v>
                </c:pt>
                <c:pt idx="1112">
                  <c:v>0.840000000000002</c:v>
                </c:pt>
                <c:pt idx="1113">
                  <c:v>0.733000000000002</c:v>
                </c:pt>
                <c:pt idx="1114">
                  <c:v>0.578000000000002</c:v>
                </c:pt>
                <c:pt idx="1115">
                  <c:v>0.657000000000002</c:v>
                </c:pt>
                <c:pt idx="1116">
                  <c:v>0.0</c:v>
                </c:pt>
                <c:pt idx="1117">
                  <c:v>0.145</c:v>
                </c:pt>
                <c:pt idx="1118">
                  <c:v>0.610000000000002</c:v>
                </c:pt>
                <c:pt idx="1119">
                  <c:v>0.0</c:v>
                </c:pt>
                <c:pt idx="1120">
                  <c:v>0.0</c:v>
                </c:pt>
                <c:pt idx="1121">
                  <c:v>0.0</c:v>
                </c:pt>
                <c:pt idx="1122">
                  <c:v>0.0</c:v>
                </c:pt>
                <c:pt idx="1123">
                  <c:v>0.0</c:v>
                </c:pt>
                <c:pt idx="1124">
                  <c:v>1.875999999999996</c:v>
                </c:pt>
                <c:pt idx="1125">
                  <c:v>1.374</c:v>
                </c:pt>
                <c:pt idx="1126">
                  <c:v>0.0</c:v>
                </c:pt>
                <c:pt idx="1127">
                  <c:v>0.0</c:v>
                </c:pt>
                <c:pt idx="1128">
                  <c:v>1.732999999999998</c:v>
                </c:pt>
                <c:pt idx="1129">
                  <c:v>0.699000000000002</c:v>
                </c:pt>
                <c:pt idx="1130">
                  <c:v>1.845</c:v>
                </c:pt>
                <c:pt idx="1131">
                  <c:v>0.0</c:v>
                </c:pt>
                <c:pt idx="1132">
                  <c:v>0.0</c:v>
                </c:pt>
                <c:pt idx="1133">
                  <c:v>0.0</c:v>
                </c:pt>
                <c:pt idx="1134">
                  <c:v>0.118</c:v>
                </c:pt>
                <c:pt idx="1135">
                  <c:v>0.0</c:v>
                </c:pt>
                <c:pt idx="1136">
                  <c:v>0.0</c:v>
                </c:pt>
                <c:pt idx="1137">
                  <c:v>1.56</c:v>
                </c:pt>
                <c:pt idx="1138">
                  <c:v>0.48</c:v>
                </c:pt>
                <c:pt idx="1139">
                  <c:v>0.0</c:v>
                </c:pt>
                <c:pt idx="1140">
                  <c:v>0.773000000000002</c:v>
                </c:pt>
                <c:pt idx="1141">
                  <c:v>0.983</c:v>
                </c:pt>
                <c:pt idx="1142">
                  <c:v>0.894</c:v>
                </c:pt>
                <c:pt idx="1143">
                  <c:v>0.609000000000002</c:v>
                </c:pt>
                <c:pt idx="1144">
                  <c:v>1.028</c:v>
                </c:pt>
                <c:pt idx="1145">
                  <c:v>1.608</c:v>
                </c:pt>
                <c:pt idx="1146">
                  <c:v>0.0</c:v>
                </c:pt>
                <c:pt idx="1147">
                  <c:v>0.0</c:v>
                </c:pt>
                <c:pt idx="1148">
                  <c:v>0.0</c:v>
                </c:pt>
                <c:pt idx="1149">
                  <c:v>0.683000000000002</c:v>
                </c:pt>
                <c:pt idx="1150">
                  <c:v>0.0</c:v>
                </c:pt>
                <c:pt idx="1151">
                  <c:v>0.028</c:v>
                </c:pt>
                <c:pt idx="1152">
                  <c:v>0.0</c:v>
                </c:pt>
                <c:pt idx="1153">
                  <c:v>0.296</c:v>
                </c:pt>
                <c:pt idx="1154">
                  <c:v>0.0</c:v>
                </c:pt>
                <c:pt idx="1155">
                  <c:v>0.0</c:v>
                </c:pt>
                <c:pt idx="1156">
                  <c:v>0.330000000000001</c:v>
                </c:pt>
                <c:pt idx="1157">
                  <c:v>0.0</c:v>
                </c:pt>
                <c:pt idx="1158">
                  <c:v>1.256</c:v>
                </c:pt>
                <c:pt idx="1159">
                  <c:v>1.788999999999998</c:v>
                </c:pt>
                <c:pt idx="1160">
                  <c:v>0.0</c:v>
                </c:pt>
                <c:pt idx="1161">
                  <c:v>1.804999999999996</c:v>
                </c:pt>
                <c:pt idx="1162">
                  <c:v>0.0</c:v>
                </c:pt>
                <c:pt idx="1163">
                  <c:v>0.0</c:v>
                </c:pt>
                <c:pt idx="1164">
                  <c:v>1.542</c:v>
                </c:pt>
                <c:pt idx="1165">
                  <c:v>1.062</c:v>
                </c:pt>
                <c:pt idx="1166">
                  <c:v>0.0</c:v>
                </c:pt>
                <c:pt idx="1167">
                  <c:v>1.618</c:v>
                </c:pt>
                <c:pt idx="1168">
                  <c:v>0.0</c:v>
                </c:pt>
                <c:pt idx="1169">
                  <c:v>0.0</c:v>
                </c:pt>
                <c:pt idx="1170">
                  <c:v>0.797</c:v>
                </c:pt>
                <c:pt idx="1171">
                  <c:v>0.0</c:v>
                </c:pt>
                <c:pt idx="1172">
                  <c:v>0.554</c:v>
                </c:pt>
                <c:pt idx="1173">
                  <c:v>1.306</c:v>
                </c:pt>
                <c:pt idx="1174">
                  <c:v>1.431999999999993</c:v>
                </c:pt>
                <c:pt idx="1175">
                  <c:v>0.0</c:v>
                </c:pt>
                <c:pt idx="1176">
                  <c:v>0.705000000000002</c:v>
                </c:pt>
                <c:pt idx="1177">
                  <c:v>1.675</c:v>
                </c:pt>
                <c:pt idx="1178">
                  <c:v>0.491</c:v>
                </c:pt>
                <c:pt idx="1179">
                  <c:v>0.41</c:v>
                </c:pt>
                <c:pt idx="1180">
                  <c:v>0.022</c:v>
                </c:pt>
                <c:pt idx="1181">
                  <c:v>0.28</c:v>
                </c:pt>
                <c:pt idx="1182">
                  <c:v>0.999</c:v>
                </c:pt>
                <c:pt idx="1183">
                  <c:v>0.850000000000002</c:v>
                </c:pt>
                <c:pt idx="1184">
                  <c:v>0.767000000000002</c:v>
                </c:pt>
                <c:pt idx="1185">
                  <c:v>0.0</c:v>
                </c:pt>
                <c:pt idx="1186">
                  <c:v>1.675</c:v>
                </c:pt>
                <c:pt idx="1187">
                  <c:v>0.636000000000002</c:v>
                </c:pt>
                <c:pt idx="1188">
                  <c:v>0.298</c:v>
                </c:pt>
                <c:pt idx="1189">
                  <c:v>0.309</c:v>
                </c:pt>
                <c:pt idx="1190">
                  <c:v>0.888</c:v>
                </c:pt>
                <c:pt idx="1191">
                  <c:v>1.153</c:v>
                </c:pt>
                <c:pt idx="1192">
                  <c:v>0.0</c:v>
                </c:pt>
                <c:pt idx="1193">
                  <c:v>1.346</c:v>
                </c:pt>
                <c:pt idx="1194">
                  <c:v>0.0</c:v>
                </c:pt>
                <c:pt idx="1195">
                  <c:v>1.66</c:v>
                </c:pt>
                <c:pt idx="1196">
                  <c:v>1.814999999999996</c:v>
                </c:pt>
                <c:pt idx="1197">
                  <c:v>0.402</c:v>
                </c:pt>
                <c:pt idx="1198">
                  <c:v>0.0</c:v>
                </c:pt>
                <c:pt idx="1199">
                  <c:v>0.0</c:v>
                </c:pt>
                <c:pt idx="1200">
                  <c:v>0.0</c:v>
                </c:pt>
                <c:pt idx="1201">
                  <c:v>1.556999999999996</c:v>
                </c:pt>
                <c:pt idx="1202">
                  <c:v>1.782000000000002</c:v>
                </c:pt>
                <c:pt idx="1203">
                  <c:v>1.274</c:v>
                </c:pt>
                <c:pt idx="1204">
                  <c:v>0.112</c:v>
                </c:pt>
                <c:pt idx="1205">
                  <c:v>0.0</c:v>
                </c:pt>
                <c:pt idx="1206">
                  <c:v>0.0</c:v>
                </c:pt>
                <c:pt idx="1207">
                  <c:v>1.798000000000002</c:v>
                </c:pt>
                <c:pt idx="1208">
                  <c:v>0.0</c:v>
                </c:pt>
                <c:pt idx="1209">
                  <c:v>0.0</c:v>
                </c:pt>
                <c:pt idx="1210">
                  <c:v>0.0</c:v>
                </c:pt>
                <c:pt idx="1211">
                  <c:v>0.133</c:v>
                </c:pt>
                <c:pt idx="1212">
                  <c:v>0.0790000000000002</c:v>
                </c:pt>
                <c:pt idx="1213">
                  <c:v>0.0</c:v>
                </c:pt>
                <c:pt idx="1214">
                  <c:v>0.353</c:v>
                </c:pt>
                <c:pt idx="1215">
                  <c:v>1.002</c:v>
                </c:pt>
                <c:pt idx="1216">
                  <c:v>1.869</c:v>
                </c:pt>
                <c:pt idx="1217">
                  <c:v>1.587</c:v>
                </c:pt>
                <c:pt idx="1218">
                  <c:v>0.0</c:v>
                </c:pt>
                <c:pt idx="1219">
                  <c:v>1.891</c:v>
                </c:pt>
                <c:pt idx="1220">
                  <c:v>0.25</c:v>
                </c:pt>
                <c:pt idx="1221">
                  <c:v>1.700000000000002</c:v>
                </c:pt>
                <c:pt idx="1222">
                  <c:v>0.846000000000002</c:v>
                </c:pt>
                <c:pt idx="1223">
                  <c:v>0.774000000000002</c:v>
                </c:pt>
                <c:pt idx="1224">
                  <c:v>0.0</c:v>
                </c:pt>
                <c:pt idx="1225">
                  <c:v>1.127999999999996</c:v>
                </c:pt>
                <c:pt idx="1226">
                  <c:v>0.679000000000002</c:v>
                </c:pt>
                <c:pt idx="1227">
                  <c:v>2.274</c:v>
                </c:pt>
                <c:pt idx="1228">
                  <c:v>2.881</c:v>
                </c:pt>
                <c:pt idx="1229">
                  <c:v>0.0</c:v>
                </c:pt>
                <c:pt idx="1230">
                  <c:v>0.0</c:v>
                </c:pt>
                <c:pt idx="1231">
                  <c:v>0.385</c:v>
                </c:pt>
                <c:pt idx="1232">
                  <c:v>0.0</c:v>
                </c:pt>
                <c:pt idx="1233">
                  <c:v>0.0</c:v>
                </c:pt>
                <c:pt idx="1234">
                  <c:v>1.452</c:v>
                </c:pt>
                <c:pt idx="1235">
                  <c:v>0.113</c:v>
                </c:pt>
                <c:pt idx="1236">
                  <c:v>0.568000000000001</c:v>
                </c:pt>
                <c:pt idx="1237">
                  <c:v>1.377999999999996</c:v>
                </c:pt>
                <c:pt idx="1238">
                  <c:v>0.744000000000002</c:v>
                </c:pt>
                <c:pt idx="1239">
                  <c:v>1.675</c:v>
                </c:pt>
                <c:pt idx="1240">
                  <c:v>0.522</c:v>
                </c:pt>
                <c:pt idx="1241">
                  <c:v>0.0</c:v>
                </c:pt>
                <c:pt idx="1242">
                  <c:v>0.854000000000002</c:v>
                </c:pt>
                <c:pt idx="1243">
                  <c:v>0.0</c:v>
                </c:pt>
                <c:pt idx="1244">
                  <c:v>0.0</c:v>
                </c:pt>
                <c:pt idx="1245">
                  <c:v>0.723000000000002</c:v>
                </c:pt>
                <c:pt idx="1246">
                  <c:v>0.0</c:v>
                </c:pt>
                <c:pt idx="1247">
                  <c:v>0.577000000000002</c:v>
                </c:pt>
                <c:pt idx="1248">
                  <c:v>2.245</c:v>
                </c:pt>
                <c:pt idx="1249">
                  <c:v>0.0</c:v>
                </c:pt>
                <c:pt idx="1250">
                  <c:v>0.126</c:v>
                </c:pt>
                <c:pt idx="1251">
                  <c:v>0.733000000000002</c:v>
                </c:pt>
                <c:pt idx="1252">
                  <c:v>1.653999999999996</c:v>
                </c:pt>
                <c:pt idx="1253">
                  <c:v>0.0</c:v>
                </c:pt>
                <c:pt idx="1254">
                  <c:v>0.901</c:v>
                </c:pt>
                <c:pt idx="1255">
                  <c:v>0.947000000000001</c:v>
                </c:pt>
                <c:pt idx="1256">
                  <c:v>0.0</c:v>
                </c:pt>
                <c:pt idx="1257">
                  <c:v>0.125</c:v>
                </c:pt>
                <c:pt idx="1258">
                  <c:v>1.710999999999998</c:v>
                </c:pt>
                <c:pt idx="1259">
                  <c:v>0.0</c:v>
                </c:pt>
                <c:pt idx="1260">
                  <c:v>1.47</c:v>
                </c:pt>
                <c:pt idx="1261">
                  <c:v>0.499</c:v>
                </c:pt>
                <c:pt idx="1262">
                  <c:v>0.655000000000002</c:v>
                </c:pt>
                <c:pt idx="1263">
                  <c:v>1.606</c:v>
                </c:pt>
                <c:pt idx="1264">
                  <c:v>0.889</c:v>
                </c:pt>
                <c:pt idx="1265">
                  <c:v>0.913</c:v>
                </c:pt>
                <c:pt idx="1266">
                  <c:v>0.0</c:v>
                </c:pt>
                <c:pt idx="1267">
                  <c:v>1.048</c:v>
                </c:pt>
                <c:pt idx="1268">
                  <c:v>0.0</c:v>
                </c:pt>
                <c:pt idx="1269">
                  <c:v>0.834000000000002</c:v>
                </c:pt>
                <c:pt idx="1270">
                  <c:v>0.0</c:v>
                </c:pt>
                <c:pt idx="1271">
                  <c:v>1.236</c:v>
                </c:pt>
                <c:pt idx="1272">
                  <c:v>0.118</c:v>
                </c:pt>
                <c:pt idx="1273">
                  <c:v>0.0</c:v>
                </c:pt>
                <c:pt idx="1274">
                  <c:v>0.382</c:v>
                </c:pt>
                <c:pt idx="1275">
                  <c:v>0.0</c:v>
                </c:pt>
                <c:pt idx="1276">
                  <c:v>0.564000000000001</c:v>
                </c:pt>
                <c:pt idx="1277">
                  <c:v>0.355</c:v>
                </c:pt>
                <c:pt idx="1278">
                  <c:v>0.125</c:v>
                </c:pt>
                <c:pt idx="1279">
                  <c:v>0.0</c:v>
                </c:pt>
                <c:pt idx="1280">
                  <c:v>1.825</c:v>
                </c:pt>
                <c:pt idx="1281">
                  <c:v>0.04</c:v>
                </c:pt>
                <c:pt idx="1282">
                  <c:v>0.604000000000002</c:v>
                </c:pt>
                <c:pt idx="1283">
                  <c:v>0.0</c:v>
                </c:pt>
                <c:pt idx="1284">
                  <c:v>0.832000000000002</c:v>
                </c:pt>
                <c:pt idx="1285">
                  <c:v>0.961000000000002</c:v>
                </c:pt>
                <c:pt idx="1286">
                  <c:v>0.0</c:v>
                </c:pt>
                <c:pt idx="1287">
                  <c:v>0.0</c:v>
                </c:pt>
                <c:pt idx="1288">
                  <c:v>0.0</c:v>
                </c:pt>
                <c:pt idx="1289">
                  <c:v>0.0</c:v>
                </c:pt>
                <c:pt idx="1290">
                  <c:v>1.560999999999996</c:v>
                </c:pt>
                <c:pt idx="1291">
                  <c:v>0.0</c:v>
                </c:pt>
                <c:pt idx="1292">
                  <c:v>1.560999999999996</c:v>
                </c:pt>
                <c:pt idx="1293">
                  <c:v>0.702000000000002</c:v>
                </c:pt>
                <c:pt idx="1294">
                  <c:v>0.467</c:v>
                </c:pt>
                <c:pt idx="1295">
                  <c:v>0.0</c:v>
                </c:pt>
                <c:pt idx="1296">
                  <c:v>0.0</c:v>
                </c:pt>
                <c:pt idx="1297">
                  <c:v>0.0</c:v>
                </c:pt>
              </c:numCache>
            </c:numRef>
          </c:xVal>
          <c:yVal>
            <c:numRef>
              <c:f>RawData!$G$2:$G$1299</c:f>
              <c:numCache>
                <c:formatCode>General</c:formatCode>
                <c:ptCount val="1298"/>
                <c:pt idx="0">
                  <c:v>4.89</c:v>
                </c:pt>
                <c:pt idx="1">
                  <c:v>53.99</c:v>
                </c:pt>
                <c:pt idx="2">
                  <c:v>14.99</c:v>
                </c:pt>
                <c:pt idx="3">
                  <c:v>30.56</c:v>
                </c:pt>
                <c:pt idx="4">
                  <c:v>58.56</c:v>
                </c:pt>
                <c:pt idx="5">
                  <c:v>12.43</c:v>
                </c:pt>
                <c:pt idx="6">
                  <c:v>34.94</c:v>
                </c:pt>
                <c:pt idx="7">
                  <c:v>94.97</c:v>
                </c:pt>
                <c:pt idx="8">
                  <c:v>386.13</c:v>
                </c:pt>
                <c:pt idx="9">
                  <c:v>17.97</c:v>
                </c:pt>
                <c:pt idx="10">
                  <c:v>32.48</c:v>
                </c:pt>
                <c:pt idx="11">
                  <c:v>32.98</c:v>
                </c:pt>
                <c:pt idx="12">
                  <c:v>19.97999999999999</c:v>
                </c:pt>
                <c:pt idx="13">
                  <c:v>943.9399999999994</c:v>
                </c:pt>
                <c:pt idx="14">
                  <c:v>7.99</c:v>
                </c:pt>
                <c:pt idx="15">
                  <c:v>22.66</c:v>
                </c:pt>
                <c:pt idx="16">
                  <c:v>52.04</c:v>
                </c:pt>
                <c:pt idx="17">
                  <c:v>26.97999999999999</c:v>
                </c:pt>
                <c:pt idx="18">
                  <c:v>300.9699999999995</c:v>
                </c:pt>
                <c:pt idx="19">
                  <c:v>215.5</c:v>
                </c:pt>
                <c:pt idx="20">
                  <c:v>15.99</c:v>
                </c:pt>
                <c:pt idx="21">
                  <c:v>58.38</c:v>
                </c:pt>
                <c:pt idx="22">
                  <c:v>319.4199999999992</c:v>
                </c:pt>
                <c:pt idx="23">
                  <c:v>59.97</c:v>
                </c:pt>
                <c:pt idx="24">
                  <c:v>30.47</c:v>
                </c:pt>
                <c:pt idx="25">
                  <c:v>7.33</c:v>
                </c:pt>
                <c:pt idx="26">
                  <c:v>19.98999999999992</c:v>
                </c:pt>
                <c:pt idx="27">
                  <c:v>47.97</c:v>
                </c:pt>
                <c:pt idx="28">
                  <c:v>216.25</c:v>
                </c:pt>
                <c:pt idx="29">
                  <c:v>1928.13</c:v>
                </c:pt>
                <c:pt idx="30">
                  <c:v>52.99</c:v>
                </c:pt>
                <c:pt idx="31">
                  <c:v>130.33</c:v>
                </c:pt>
                <c:pt idx="32">
                  <c:v>216.3</c:v>
                </c:pt>
                <c:pt idx="33">
                  <c:v>294.04</c:v>
                </c:pt>
                <c:pt idx="34">
                  <c:v>13.68</c:v>
                </c:pt>
                <c:pt idx="35">
                  <c:v>72.44000000000002</c:v>
                </c:pt>
                <c:pt idx="36">
                  <c:v>38.99</c:v>
                </c:pt>
                <c:pt idx="37">
                  <c:v>934.55</c:v>
                </c:pt>
                <c:pt idx="38">
                  <c:v>990.51</c:v>
                </c:pt>
                <c:pt idx="39">
                  <c:v>129.64</c:v>
                </c:pt>
                <c:pt idx="40">
                  <c:v>9.44</c:v>
                </c:pt>
                <c:pt idx="41">
                  <c:v>416.39</c:v>
                </c:pt>
                <c:pt idx="42">
                  <c:v>140.9800000000002</c:v>
                </c:pt>
                <c:pt idx="43">
                  <c:v>108.99</c:v>
                </c:pt>
                <c:pt idx="44">
                  <c:v>160.14</c:v>
                </c:pt>
                <c:pt idx="45">
                  <c:v>13.99</c:v>
                </c:pt>
                <c:pt idx="46">
                  <c:v>65.98</c:v>
                </c:pt>
                <c:pt idx="47">
                  <c:v>443.52</c:v>
                </c:pt>
                <c:pt idx="48">
                  <c:v>766.57</c:v>
                </c:pt>
                <c:pt idx="49">
                  <c:v>92.98</c:v>
                </c:pt>
                <c:pt idx="50">
                  <c:v>910.25</c:v>
                </c:pt>
                <c:pt idx="51">
                  <c:v>796.64</c:v>
                </c:pt>
                <c:pt idx="52">
                  <c:v>489.4899999999988</c:v>
                </c:pt>
                <c:pt idx="53">
                  <c:v>144.12</c:v>
                </c:pt>
                <c:pt idx="54">
                  <c:v>658.61</c:v>
                </c:pt>
                <c:pt idx="55">
                  <c:v>27.97999999999999</c:v>
                </c:pt>
                <c:pt idx="56">
                  <c:v>290.62</c:v>
                </c:pt>
                <c:pt idx="57">
                  <c:v>18.97999999999999</c:v>
                </c:pt>
                <c:pt idx="58">
                  <c:v>644.5599999999994</c:v>
                </c:pt>
                <c:pt idx="59">
                  <c:v>627.41</c:v>
                </c:pt>
                <c:pt idx="60">
                  <c:v>24.95999999999999</c:v>
                </c:pt>
                <c:pt idx="61">
                  <c:v>13.24</c:v>
                </c:pt>
                <c:pt idx="62">
                  <c:v>351.85</c:v>
                </c:pt>
                <c:pt idx="63">
                  <c:v>35.76000000000001</c:v>
                </c:pt>
                <c:pt idx="64">
                  <c:v>38.26000000000001</c:v>
                </c:pt>
                <c:pt idx="65">
                  <c:v>232.73</c:v>
                </c:pt>
                <c:pt idx="66">
                  <c:v>153.5</c:v>
                </c:pt>
                <c:pt idx="67">
                  <c:v>43.25</c:v>
                </c:pt>
                <c:pt idx="68">
                  <c:v>1470.77</c:v>
                </c:pt>
                <c:pt idx="69">
                  <c:v>893.2900000000005</c:v>
                </c:pt>
                <c:pt idx="70">
                  <c:v>165.14</c:v>
                </c:pt>
                <c:pt idx="71">
                  <c:v>122.89</c:v>
                </c:pt>
                <c:pt idx="72">
                  <c:v>309.82</c:v>
                </c:pt>
                <c:pt idx="73">
                  <c:v>46.65</c:v>
                </c:pt>
                <c:pt idx="74">
                  <c:v>54.16000000000001</c:v>
                </c:pt>
                <c:pt idx="75">
                  <c:v>253.78</c:v>
                </c:pt>
                <c:pt idx="76">
                  <c:v>20.9</c:v>
                </c:pt>
                <c:pt idx="77">
                  <c:v>132.92</c:v>
                </c:pt>
                <c:pt idx="78">
                  <c:v>312.81</c:v>
                </c:pt>
                <c:pt idx="79">
                  <c:v>0.330000000000001</c:v>
                </c:pt>
                <c:pt idx="80">
                  <c:v>25.68</c:v>
                </c:pt>
                <c:pt idx="81">
                  <c:v>24.45999999999999</c:v>
                </c:pt>
                <c:pt idx="82">
                  <c:v>272.1400000000008</c:v>
                </c:pt>
                <c:pt idx="83">
                  <c:v>284.4099999999996</c:v>
                </c:pt>
                <c:pt idx="84">
                  <c:v>3.49</c:v>
                </c:pt>
                <c:pt idx="85">
                  <c:v>172.86</c:v>
                </c:pt>
                <c:pt idx="86">
                  <c:v>28.93999999999999</c:v>
                </c:pt>
                <c:pt idx="87">
                  <c:v>71.39</c:v>
                </c:pt>
                <c:pt idx="88">
                  <c:v>163.93</c:v>
                </c:pt>
                <c:pt idx="89">
                  <c:v>145.94</c:v>
                </c:pt>
                <c:pt idx="90">
                  <c:v>105.51</c:v>
                </c:pt>
                <c:pt idx="91">
                  <c:v>100.35</c:v>
                </c:pt>
                <c:pt idx="92">
                  <c:v>114.08</c:v>
                </c:pt>
                <c:pt idx="93">
                  <c:v>18.47999999999999</c:v>
                </c:pt>
                <c:pt idx="94">
                  <c:v>313.9299999999989</c:v>
                </c:pt>
                <c:pt idx="95">
                  <c:v>27.57</c:v>
                </c:pt>
                <c:pt idx="96">
                  <c:v>65.57</c:v>
                </c:pt>
                <c:pt idx="97">
                  <c:v>22.56</c:v>
                </c:pt>
                <c:pt idx="98">
                  <c:v>2.49</c:v>
                </c:pt>
                <c:pt idx="99">
                  <c:v>20.97999999999999</c:v>
                </c:pt>
                <c:pt idx="100">
                  <c:v>855.9399999999994</c:v>
                </c:pt>
                <c:pt idx="101">
                  <c:v>349.53</c:v>
                </c:pt>
                <c:pt idx="102">
                  <c:v>7.99</c:v>
                </c:pt>
                <c:pt idx="103">
                  <c:v>487.4899999999988</c:v>
                </c:pt>
                <c:pt idx="104">
                  <c:v>67.7</c:v>
                </c:pt>
                <c:pt idx="105">
                  <c:v>78.9</c:v>
                </c:pt>
                <c:pt idx="106">
                  <c:v>848.91</c:v>
                </c:pt>
                <c:pt idx="107">
                  <c:v>310.88</c:v>
                </c:pt>
                <c:pt idx="108">
                  <c:v>14.99</c:v>
                </c:pt>
                <c:pt idx="109">
                  <c:v>213.61</c:v>
                </c:pt>
                <c:pt idx="110">
                  <c:v>226.66</c:v>
                </c:pt>
                <c:pt idx="111">
                  <c:v>1092.29</c:v>
                </c:pt>
                <c:pt idx="112">
                  <c:v>367.85</c:v>
                </c:pt>
                <c:pt idx="113">
                  <c:v>45.25</c:v>
                </c:pt>
                <c:pt idx="114">
                  <c:v>591.41</c:v>
                </c:pt>
                <c:pt idx="115">
                  <c:v>16.82</c:v>
                </c:pt>
                <c:pt idx="116">
                  <c:v>10.49</c:v>
                </c:pt>
                <c:pt idx="117">
                  <c:v>481.2299999999992</c:v>
                </c:pt>
                <c:pt idx="118">
                  <c:v>170.96</c:v>
                </c:pt>
                <c:pt idx="119">
                  <c:v>7.119999999999997</c:v>
                </c:pt>
                <c:pt idx="120">
                  <c:v>127.93</c:v>
                </c:pt>
                <c:pt idx="121">
                  <c:v>391.39</c:v>
                </c:pt>
                <c:pt idx="122">
                  <c:v>45.0</c:v>
                </c:pt>
                <c:pt idx="123">
                  <c:v>33.45</c:v>
                </c:pt>
                <c:pt idx="124">
                  <c:v>110.82</c:v>
                </c:pt>
                <c:pt idx="125">
                  <c:v>193.47</c:v>
                </c:pt>
                <c:pt idx="126">
                  <c:v>66.55</c:v>
                </c:pt>
                <c:pt idx="127">
                  <c:v>315.82</c:v>
                </c:pt>
                <c:pt idx="128">
                  <c:v>70.2</c:v>
                </c:pt>
                <c:pt idx="129">
                  <c:v>150.08</c:v>
                </c:pt>
                <c:pt idx="130">
                  <c:v>45.0</c:v>
                </c:pt>
                <c:pt idx="131">
                  <c:v>51.02</c:v>
                </c:pt>
                <c:pt idx="132">
                  <c:v>9.99</c:v>
                </c:pt>
                <c:pt idx="133">
                  <c:v>311.5</c:v>
                </c:pt>
                <c:pt idx="134">
                  <c:v>1283.4</c:v>
                </c:pt>
                <c:pt idx="135">
                  <c:v>558.7800000000005</c:v>
                </c:pt>
                <c:pt idx="136">
                  <c:v>301.87</c:v>
                </c:pt>
                <c:pt idx="137">
                  <c:v>44.98</c:v>
                </c:pt>
                <c:pt idx="138">
                  <c:v>12.74</c:v>
                </c:pt>
                <c:pt idx="139">
                  <c:v>90.96000000000002</c:v>
                </c:pt>
                <c:pt idx="140">
                  <c:v>1281.73</c:v>
                </c:pt>
                <c:pt idx="141">
                  <c:v>702.88</c:v>
                </c:pt>
                <c:pt idx="142">
                  <c:v>34.08</c:v>
                </c:pt>
                <c:pt idx="143">
                  <c:v>192.96</c:v>
                </c:pt>
                <c:pt idx="144">
                  <c:v>15.98</c:v>
                </c:pt>
                <c:pt idx="145">
                  <c:v>243.43</c:v>
                </c:pt>
                <c:pt idx="146">
                  <c:v>11.99</c:v>
                </c:pt>
                <c:pt idx="147">
                  <c:v>10.14</c:v>
                </c:pt>
                <c:pt idx="148">
                  <c:v>181.58</c:v>
                </c:pt>
                <c:pt idx="149">
                  <c:v>49.94</c:v>
                </c:pt>
                <c:pt idx="150">
                  <c:v>97.39</c:v>
                </c:pt>
                <c:pt idx="151">
                  <c:v>97.97</c:v>
                </c:pt>
                <c:pt idx="152">
                  <c:v>53.97</c:v>
                </c:pt>
                <c:pt idx="153">
                  <c:v>451.8400000000003</c:v>
                </c:pt>
                <c:pt idx="154">
                  <c:v>42.98</c:v>
                </c:pt>
                <c:pt idx="155">
                  <c:v>26.93999999999999</c:v>
                </c:pt>
                <c:pt idx="156">
                  <c:v>30.99</c:v>
                </c:pt>
                <c:pt idx="157">
                  <c:v>32.97</c:v>
                </c:pt>
                <c:pt idx="158">
                  <c:v>29.97</c:v>
                </c:pt>
                <c:pt idx="159">
                  <c:v>424.13</c:v>
                </c:pt>
                <c:pt idx="160">
                  <c:v>149.97</c:v>
                </c:pt>
                <c:pt idx="161">
                  <c:v>21.87</c:v>
                </c:pt>
                <c:pt idx="162">
                  <c:v>7.68</c:v>
                </c:pt>
                <c:pt idx="163">
                  <c:v>54.95</c:v>
                </c:pt>
                <c:pt idx="164">
                  <c:v>37.09</c:v>
                </c:pt>
                <c:pt idx="165">
                  <c:v>29.7</c:v>
                </c:pt>
                <c:pt idx="166">
                  <c:v>30.47</c:v>
                </c:pt>
                <c:pt idx="167">
                  <c:v>10.48</c:v>
                </c:pt>
                <c:pt idx="168">
                  <c:v>11.17</c:v>
                </c:pt>
                <c:pt idx="169">
                  <c:v>46.46</c:v>
                </c:pt>
                <c:pt idx="170">
                  <c:v>158.97</c:v>
                </c:pt>
                <c:pt idx="171">
                  <c:v>69.21000000000002</c:v>
                </c:pt>
                <c:pt idx="172">
                  <c:v>219.59</c:v>
                </c:pt>
                <c:pt idx="173">
                  <c:v>59.85</c:v>
                </c:pt>
                <c:pt idx="174">
                  <c:v>81.92</c:v>
                </c:pt>
                <c:pt idx="175">
                  <c:v>22.23</c:v>
                </c:pt>
                <c:pt idx="176">
                  <c:v>56.52</c:v>
                </c:pt>
                <c:pt idx="177">
                  <c:v>7.33</c:v>
                </c:pt>
                <c:pt idx="178">
                  <c:v>224.36</c:v>
                </c:pt>
                <c:pt idx="179">
                  <c:v>729.73</c:v>
                </c:pt>
                <c:pt idx="180">
                  <c:v>50.14</c:v>
                </c:pt>
                <c:pt idx="181">
                  <c:v>23.97999999999999</c:v>
                </c:pt>
                <c:pt idx="182">
                  <c:v>28.63000000000003</c:v>
                </c:pt>
                <c:pt idx="183">
                  <c:v>39.99</c:v>
                </c:pt>
                <c:pt idx="184">
                  <c:v>6.84</c:v>
                </c:pt>
                <c:pt idx="185">
                  <c:v>206.94</c:v>
                </c:pt>
                <c:pt idx="186">
                  <c:v>113.83</c:v>
                </c:pt>
                <c:pt idx="187">
                  <c:v>74.32</c:v>
                </c:pt>
                <c:pt idx="188">
                  <c:v>160.84</c:v>
                </c:pt>
                <c:pt idx="189">
                  <c:v>171.01</c:v>
                </c:pt>
                <c:pt idx="190">
                  <c:v>514.09</c:v>
                </c:pt>
                <c:pt idx="191">
                  <c:v>102.97</c:v>
                </c:pt>
                <c:pt idx="192">
                  <c:v>19.97999999999999</c:v>
                </c:pt>
                <c:pt idx="193">
                  <c:v>41.98</c:v>
                </c:pt>
                <c:pt idx="194">
                  <c:v>98.96000000000002</c:v>
                </c:pt>
                <c:pt idx="195">
                  <c:v>116.18</c:v>
                </c:pt>
                <c:pt idx="196">
                  <c:v>211.52</c:v>
                </c:pt>
                <c:pt idx="197">
                  <c:v>40.97</c:v>
                </c:pt>
                <c:pt idx="198">
                  <c:v>249.43</c:v>
                </c:pt>
                <c:pt idx="199">
                  <c:v>975.2</c:v>
                </c:pt>
                <c:pt idx="200">
                  <c:v>1.29</c:v>
                </c:pt>
                <c:pt idx="201">
                  <c:v>34.96</c:v>
                </c:pt>
                <c:pt idx="202">
                  <c:v>59.09</c:v>
                </c:pt>
                <c:pt idx="203">
                  <c:v>266.35</c:v>
                </c:pt>
                <c:pt idx="204">
                  <c:v>58.9</c:v>
                </c:pt>
                <c:pt idx="205">
                  <c:v>11.98</c:v>
                </c:pt>
                <c:pt idx="206">
                  <c:v>1336.29</c:v>
                </c:pt>
                <c:pt idx="207">
                  <c:v>347.1400000000008</c:v>
                </c:pt>
                <c:pt idx="208">
                  <c:v>45.97</c:v>
                </c:pt>
                <c:pt idx="209">
                  <c:v>14.99</c:v>
                </c:pt>
                <c:pt idx="210">
                  <c:v>24.36</c:v>
                </c:pt>
                <c:pt idx="211">
                  <c:v>61.9</c:v>
                </c:pt>
                <c:pt idx="212">
                  <c:v>7.84</c:v>
                </c:pt>
                <c:pt idx="213">
                  <c:v>76.57</c:v>
                </c:pt>
                <c:pt idx="214">
                  <c:v>152.4500000000001</c:v>
                </c:pt>
                <c:pt idx="215">
                  <c:v>21.45999999999999</c:v>
                </c:pt>
                <c:pt idx="216">
                  <c:v>12.12</c:v>
                </c:pt>
                <c:pt idx="217">
                  <c:v>123.93</c:v>
                </c:pt>
                <c:pt idx="218">
                  <c:v>714.92</c:v>
                </c:pt>
                <c:pt idx="219">
                  <c:v>140.3500000000004</c:v>
                </c:pt>
                <c:pt idx="220">
                  <c:v>282.3</c:v>
                </c:pt>
                <c:pt idx="221">
                  <c:v>586.8099999999994</c:v>
                </c:pt>
                <c:pt idx="222">
                  <c:v>205.17</c:v>
                </c:pt>
                <c:pt idx="223">
                  <c:v>280.6500000000003</c:v>
                </c:pt>
                <c:pt idx="224">
                  <c:v>13.99</c:v>
                </c:pt>
                <c:pt idx="225">
                  <c:v>138.3200000000004</c:v>
                </c:pt>
                <c:pt idx="226">
                  <c:v>15.42</c:v>
                </c:pt>
                <c:pt idx="227">
                  <c:v>124.98</c:v>
                </c:pt>
                <c:pt idx="228">
                  <c:v>209.04</c:v>
                </c:pt>
                <c:pt idx="229">
                  <c:v>38.95</c:v>
                </c:pt>
                <c:pt idx="230">
                  <c:v>1225.71</c:v>
                </c:pt>
                <c:pt idx="231">
                  <c:v>568.13</c:v>
                </c:pt>
                <c:pt idx="232">
                  <c:v>128.39</c:v>
                </c:pt>
                <c:pt idx="233">
                  <c:v>29.47999999999999</c:v>
                </c:pt>
                <c:pt idx="234">
                  <c:v>48.48</c:v>
                </c:pt>
                <c:pt idx="235">
                  <c:v>399.9099999999991</c:v>
                </c:pt>
                <c:pt idx="236">
                  <c:v>21.68</c:v>
                </c:pt>
                <c:pt idx="237">
                  <c:v>51.94</c:v>
                </c:pt>
                <c:pt idx="238">
                  <c:v>487.36</c:v>
                </c:pt>
                <c:pt idx="239">
                  <c:v>73.76</c:v>
                </c:pt>
                <c:pt idx="240">
                  <c:v>200.01</c:v>
                </c:pt>
                <c:pt idx="241">
                  <c:v>38.0</c:v>
                </c:pt>
                <c:pt idx="242">
                  <c:v>73.46000000000002</c:v>
                </c:pt>
                <c:pt idx="243">
                  <c:v>3.49</c:v>
                </c:pt>
                <c:pt idx="244">
                  <c:v>13.99</c:v>
                </c:pt>
                <c:pt idx="245">
                  <c:v>13.99</c:v>
                </c:pt>
                <c:pt idx="246">
                  <c:v>42.87</c:v>
                </c:pt>
                <c:pt idx="247">
                  <c:v>165.37</c:v>
                </c:pt>
                <c:pt idx="248">
                  <c:v>216.99</c:v>
                </c:pt>
                <c:pt idx="249">
                  <c:v>25.88</c:v>
                </c:pt>
                <c:pt idx="250">
                  <c:v>48.46</c:v>
                </c:pt>
                <c:pt idx="251">
                  <c:v>151.37</c:v>
                </c:pt>
                <c:pt idx="252">
                  <c:v>143.31</c:v>
                </c:pt>
                <c:pt idx="253">
                  <c:v>88.96000000000002</c:v>
                </c:pt>
                <c:pt idx="254">
                  <c:v>400.7199999999995</c:v>
                </c:pt>
                <c:pt idx="255">
                  <c:v>791.9399999999994</c:v>
                </c:pt>
                <c:pt idx="256">
                  <c:v>109.33</c:v>
                </c:pt>
                <c:pt idx="257">
                  <c:v>87.39</c:v>
                </c:pt>
                <c:pt idx="258">
                  <c:v>81.25</c:v>
                </c:pt>
                <c:pt idx="259">
                  <c:v>136.53</c:v>
                </c:pt>
                <c:pt idx="260">
                  <c:v>151.4500000000001</c:v>
                </c:pt>
                <c:pt idx="261">
                  <c:v>54.96</c:v>
                </c:pt>
                <c:pt idx="262">
                  <c:v>39.15</c:v>
                </c:pt>
                <c:pt idx="263">
                  <c:v>236.99</c:v>
                </c:pt>
                <c:pt idx="264">
                  <c:v>44.98</c:v>
                </c:pt>
                <c:pt idx="265">
                  <c:v>38.63</c:v>
                </c:pt>
                <c:pt idx="266">
                  <c:v>40.98</c:v>
                </c:pt>
                <c:pt idx="267">
                  <c:v>20.99</c:v>
                </c:pt>
                <c:pt idx="268">
                  <c:v>59.52</c:v>
                </c:pt>
                <c:pt idx="269">
                  <c:v>228.43</c:v>
                </c:pt>
                <c:pt idx="270">
                  <c:v>64.76</c:v>
                </c:pt>
                <c:pt idx="271">
                  <c:v>24.81000000000003</c:v>
                </c:pt>
                <c:pt idx="272">
                  <c:v>62.98</c:v>
                </c:pt>
                <c:pt idx="273">
                  <c:v>53.56</c:v>
                </c:pt>
                <c:pt idx="274">
                  <c:v>4.29</c:v>
                </c:pt>
                <c:pt idx="275">
                  <c:v>17.97999999999999</c:v>
                </c:pt>
                <c:pt idx="276">
                  <c:v>222.69</c:v>
                </c:pt>
                <c:pt idx="277">
                  <c:v>22.97</c:v>
                </c:pt>
                <c:pt idx="278">
                  <c:v>9.0</c:v>
                </c:pt>
                <c:pt idx="279">
                  <c:v>155.54</c:v>
                </c:pt>
                <c:pt idx="280">
                  <c:v>141.51</c:v>
                </c:pt>
                <c:pt idx="281">
                  <c:v>387.96</c:v>
                </c:pt>
                <c:pt idx="282">
                  <c:v>11.97</c:v>
                </c:pt>
                <c:pt idx="283">
                  <c:v>552.8199999999994</c:v>
                </c:pt>
                <c:pt idx="284">
                  <c:v>97.47</c:v>
                </c:pt>
                <c:pt idx="285">
                  <c:v>291.95</c:v>
                </c:pt>
                <c:pt idx="286">
                  <c:v>342.87</c:v>
                </c:pt>
                <c:pt idx="287">
                  <c:v>16.67000000000003</c:v>
                </c:pt>
                <c:pt idx="288">
                  <c:v>380.9299999999989</c:v>
                </c:pt>
                <c:pt idx="289">
                  <c:v>693.859999999998</c:v>
                </c:pt>
                <c:pt idx="290">
                  <c:v>180.8</c:v>
                </c:pt>
                <c:pt idx="291">
                  <c:v>73.8</c:v>
                </c:pt>
                <c:pt idx="292">
                  <c:v>4.649999999999998</c:v>
                </c:pt>
                <c:pt idx="293">
                  <c:v>339.4199999999992</c:v>
                </c:pt>
                <c:pt idx="294">
                  <c:v>32.99</c:v>
                </c:pt>
                <c:pt idx="295">
                  <c:v>25.99</c:v>
                </c:pt>
                <c:pt idx="296">
                  <c:v>105.47</c:v>
                </c:pt>
                <c:pt idx="297">
                  <c:v>23.97999999999999</c:v>
                </c:pt>
                <c:pt idx="298">
                  <c:v>195.54</c:v>
                </c:pt>
                <c:pt idx="299">
                  <c:v>8.98</c:v>
                </c:pt>
                <c:pt idx="300">
                  <c:v>37.4</c:v>
                </c:pt>
                <c:pt idx="301">
                  <c:v>138.62</c:v>
                </c:pt>
                <c:pt idx="302">
                  <c:v>56.97</c:v>
                </c:pt>
                <c:pt idx="303">
                  <c:v>480.7</c:v>
                </c:pt>
                <c:pt idx="304">
                  <c:v>243.13</c:v>
                </c:pt>
                <c:pt idx="305">
                  <c:v>114.43</c:v>
                </c:pt>
                <c:pt idx="306">
                  <c:v>17.95999999999999</c:v>
                </c:pt>
                <c:pt idx="307">
                  <c:v>50.99</c:v>
                </c:pt>
                <c:pt idx="308">
                  <c:v>115.29</c:v>
                </c:pt>
                <c:pt idx="309">
                  <c:v>44.99</c:v>
                </c:pt>
                <c:pt idx="310">
                  <c:v>22.97999999999999</c:v>
                </c:pt>
                <c:pt idx="311">
                  <c:v>206.3</c:v>
                </c:pt>
                <c:pt idx="312">
                  <c:v>40.97</c:v>
                </c:pt>
                <c:pt idx="313">
                  <c:v>65.12</c:v>
                </c:pt>
                <c:pt idx="314">
                  <c:v>16.98999999999992</c:v>
                </c:pt>
                <c:pt idx="315">
                  <c:v>127.96</c:v>
                </c:pt>
                <c:pt idx="316">
                  <c:v>144.47</c:v>
                </c:pt>
                <c:pt idx="317">
                  <c:v>109.9100000000001</c:v>
                </c:pt>
                <c:pt idx="318">
                  <c:v>55.97</c:v>
                </c:pt>
                <c:pt idx="319">
                  <c:v>9.59</c:v>
                </c:pt>
                <c:pt idx="320">
                  <c:v>49.09</c:v>
                </c:pt>
                <c:pt idx="321">
                  <c:v>77.93</c:v>
                </c:pt>
                <c:pt idx="322">
                  <c:v>153.3</c:v>
                </c:pt>
                <c:pt idx="323">
                  <c:v>52.6</c:v>
                </c:pt>
                <c:pt idx="324">
                  <c:v>9.99</c:v>
                </c:pt>
                <c:pt idx="325">
                  <c:v>746.73</c:v>
                </c:pt>
                <c:pt idx="326">
                  <c:v>345.07</c:v>
                </c:pt>
                <c:pt idx="327">
                  <c:v>510.82</c:v>
                </c:pt>
                <c:pt idx="328">
                  <c:v>292.67</c:v>
                </c:pt>
                <c:pt idx="329">
                  <c:v>30.97</c:v>
                </c:pt>
                <c:pt idx="330">
                  <c:v>1003.74</c:v>
                </c:pt>
                <c:pt idx="331">
                  <c:v>17.47999999999999</c:v>
                </c:pt>
                <c:pt idx="332">
                  <c:v>129.15</c:v>
                </c:pt>
                <c:pt idx="333">
                  <c:v>4.0</c:v>
                </c:pt>
                <c:pt idx="334">
                  <c:v>1753.05</c:v>
                </c:pt>
                <c:pt idx="335">
                  <c:v>10.46</c:v>
                </c:pt>
                <c:pt idx="336">
                  <c:v>145.13</c:v>
                </c:pt>
                <c:pt idx="337">
                  <c:v>51.43</c:v>
                </c:pt>
                <c:pt idx="338">
                  <c:v>181.53</c:v>
                </c:pt>
                <c:pt idx="339">
                  <c:v>185.71</c:v>
                </c:pt>
                <c:pt idx="340">
                  <c:v>11.98</c:v>
                </c:pt>
                <c:pt idx="341">
                  <c:v>722.89</c:v>
                </c:pt>
                <c:pt idx="342">
                  <c:v>302.56</c:v>
                </c:pt>
                <c:pt idx="343">
                  <c:v>177.94</c:v>
                </c:pt>
                <c:pt idx="344">
                  <c:v>28.51</c:v>
                </c:pt>
                <c:pt idx="345">
                  <c:v>658.349999999998</c:v>
                </c:pt>
                <c:pt idx="346">
                  <c:v>23.77</c:v>
                </c:pt>
                <c:pt idx="347">
                  <c:v>344.02</c:v>
                </c:pt>
                <c:pt idx="348">
                  <c:v>97.99000000000002</c:v>
                </c:pt>
                <c:pt idx="349">
                  <c:v>19.98999999999992</c:v>
                </c:pt>
                <c:pt idx="350">
                  <c:v>634.22</c:v>
                </c:pt>
                <c:pt idx="351">
                  <c:v>142.19</c:v>
                </c:pt>
                <c:pt idx="352">
                  <c:v>295.9899999999988</c:v>
                </c:pt>
                <c:pt idx="353">
                  <c:v>40.71</c:v>
                </c:pt>
                <c:pt idx="354">
                  <c:v>39.0</c:v>
                </c:pt>
                <c:pt idx="355">
                  <c:v>20.97</c:v>
                </c:pt>
                <c:pt idx="356">
                  <c:v>160.3</c:v>
                </c:pt>
                <c:pt idx="357">
                  <c:v>124.0</c:v>
                </c:pt>
                <c:pt idx="358">
                  <c:v>100.42</c:v>
                </c:pt>
                <c:pt idx="359">
                  <c:v>301.7099999999991</c:v>
                </c:pt>
                <c:pt idx="360">
                  <c:v>1151.68</c:v>
                </c:pt>
                <c:pt idx="361">
                  <c:v>40.98</c:v>
                </c:pt>
                <c:pt idx="362">
                  <c:v>15.99</c:v>
                </c:pt>
                <c:pt idx="363">
                  <c:v>849.03</c:v>
                </c:pt>
                <c:pt idx="364">
                  <c:v>284.24</c:v>
                </c:pt>
                <c:pt idx="365">
                  <c:v>33.97</c:v>
                </c:pt>
                <c:pt idx="366">
                  <c:v>582.25</c:v>
                </c:pt>
                <c:pt idx="367">
                  <c:v>11.18</c:v>
                </c:pt>
                <c:pt idx="368">
                  <c:v>515.21</c:v>
                </c:pt>
                <c:pt idx="369">
                  <c:v>15.48</c:v>
                </c:pt>
                <c:pt idx="370">
                  <c:v>88.65</c:v>
                </c:pt>
                <c:pt idx="371">
                  <c:v>121.4100000000001</c:v>
                </c:pt>
                <c:pt idx="372">
                  <c:v>93.97</c:v>
                </c:pt>
                <c:pt idx="373">
                  <c:v>89.94000000000002</c:v>
                </c:pt>
                <c:pt idx="374">
                  <c:v>56.0</c:v>
                </c:pt>
                <c:pt idx="375">
                  <c:v>687.22</c:v>
                </c:pt>
                <c:pt idx="376">
                  <c:v>165.44</c:v>
                </c:pt>
                <c:pt idx="377">
                  <c:v>13.84</c:v>
                </c:pt>
                <c:pt idx="378">
                  <c:v>215.34</c:v>
                </c:pt>
                <c:pt idx="379">
                  <c:v>389.88</c:v>
                </c:pt>
                <c:pt idx="380">
                  <c:v>684.57</c:v>
                </c:pt>
                <c:pt idx="381">
                  <c:v>32.95</c:v>
                </c:pt>
                <c:pt idx="382">
                  <c:v>157.9500000000001</c:v>
                </c:pt>
                <c:pt idx="383">
                  <c:v>13.98</c:v>
                </c:pt>
                <c:pt idx="384">
                  <c:v>84.58</c:v>
                </c:pt>
                <c:pt idx="385">
                  <c:v>47.99</c:v>
                </c:pt>
                <c:pt idx="386">
                  <c:v>297.9199999999992</c:v>
                </c:pt>
                <c:pt idx="387">
                  <c:v>112.81</c:v>
                </c:pt>
                <c:pt idx="388">
                  <c:v>62.01</c:v>
                </c:pt>
                <c:pt idx="389">
                  <c:v>16.52</c:v>
                </c:pt>
                <c:pt idx="390">
                  <c:v>127.4</c:v>
                </c:pt>
                <c:pt idx="391">
                  <c:v>4.99</c:v>
                </c:pt>
                <c:pt idx="392">
                  <c:v>64.95</c:v>
                </c:pt>
                <c:pt idx="393">
                  <c:v>105.95</c:v>
                </c:pt>
                <c:pt idx="394">
                  <c:v>39.99</c:v>
                </c:pt>
                <c:pt idx="395">
                  <c:v>54.37</c:v>
                </c:pt>
                <c:pt idx="396">
                  <c:v>180.42</c:v>
                </c:pt>
                <c:pt idx="397">
                  <c:v>54.71</c:v>
                </c:pt>
                <c:pt idx="398">
                  <c:v>1.990000000000002</c:v>
                </c:pt>
                <c:pt idx="399">
                  <c:v>65.46000000000002</c:v>
                </c:pt>
                <c:pt idx="400">
                  <c:v>13.99</c:v>
                </c:pt>
                <c:pt idx="401">
                  <c:v>24.99</c:v>
                </c:pt>
                <c:pt idx="402">
                  <c:v>601.0499999999994</c:v>
                </c:pt>
                <c:pt idx="403">
                  <c:v>79.98</c:v>
                </c:pt>
                <c:pt idx="404">
                  <c:v>1017.0</c:v>
                </c:pt>
                <c:pt idx="405">
                  <c:v>180.04</c:v>
                </c:pt>
                <c:pt idx="406">
                  <c:v>976.6</c:v>
                </c:pt>
                <c:pt idx="407">
                  <c:v>12.99</c:v>
                </c:pt>
                <c:pt idx="408">
                  <c:v>262.95</c:v>
                </c:pt>
                <c:pt idx="409">
                  <c:v>29.99</c:v>
                </c:pt>
                <c:pt idx="410">
                  <c:v>81.97</c:v>
                </c:pt>
                <c:pt idx="411">
                  <c:v>822.9299999999994</c:v>
                </c:pt>
                <c:pt idx="412">
                  <c:v>84.63</c:v>
                </c:pt>
                <c:pt idx="413">
                  <c:v>36.0</c:v>
                </c:pt>
                <c:pt idx="414">
                  <c:v>93.96000000000002</c:v>
                </c:pt>
                <c:pt idx="415">
                  <c:v>127.96</c:v>
                </c:pt>
                <c:pt idx="416">
                  <c:v>185.4</c:v>
                </c:pt>
                <c:pt idx="417">
                  <c:v>179.0</c:v>
                </c:pt>
                <c:pt idx="418">
                  <c:v>130.9</c:v>
                </c:pt>
                <c:pt idx="419">
                  <c:v>125.45</c:v>
                </c:pt>
                <c:pt idx="420">
                  <c:v>55.96</c:v>
                </c:pt>
                <c:pt idx="421">
                  <c:v>615.9399999999994</c:v>
                </c:pt>
                <c:pt idx="422">
                  <c:v>30.91</c:v>
                </c:pt>
                <c:pt idx="423">
                  <c:v>222.4500000000002</c:v>
                </c:pt>
                <c:pt idx="424">
                  <c:v>530.4299999999994</c:v>
                </c:pt>
                <c:pt idx="425">
                  <c:v>38.27</c:v>
                </c:pt>
                <c:pt idx="426">
                  <c:v>233.46</c:v>
                </c:pt>
                <c:pt idx="427">
                  <c:v>12.97</c:v>
                </c:pt>
                <c:pt idx="428">
                  <c:v>6.24</c:v>
                </c:pt>
                <c:pt idx="429">
                  <c:v>130.9800000000002</c:v>
                </c:pt>
                <c:pt idx="430">
                  <c:v>53.59</c:v>
                </c:pt>
                <c:pt idx="431">
                  <c:v>112.73</c:v>
                </c:pt>
                <c:pt idx="432">
                  <c:v>70.72</c:v>
                </c:pt>
                <c:pt idx="433">
                  <c:v>286.2199999999995</c:v>
                </c:pt>
                <c:pt idx="434">
                  <c:v>15.48</c:v>
                </c:pt>
                <c:pt idx="435">
                  <c:v>17.43</c:v>
                </c:pt>
                <c:pt idx="436">
                  <c:v>40.99</c:v>
                </c:pt>
                <c:pt idx="437">
                  <c:v>435.2299999999992</c:v>
                </c:pt>
                <c:pt idx="438">
                  <c:v>11.99</c:v>
                </c:pt>
                <c:pt idx="439">
                  <c:v>298.67</c:v>
                </c:pt>
                <c:pt idx="440">
                  <c:v>1187.5</c:v>
                </c:pt>
                <c:pt idx="441">
                  <c:v>9.6</c:v>
                </c:pt>
                <c:pt idx="442">
                  <c:v>276.1500000000003</c:v>
                </c:pt>
                <c:pt idx="443">
                  <c:v>78.0</c:v>
                </c:pt>
                <c:pt idx="444">
                  <c:v>252.02</c:v>
                </c:pt>
                <c:pt idx="445">
                  <c:v>10.0</c:v>
                </c:pt>
                <c:pt idx="446">
                  <c:v>220.42</c:v>
                </c:pt>
                <c:pt idx="447">
                  <c:v>234.24</c:v>
                </c:pt>
                <c:pt idx="448">
                  <c:v>162.07</c:v>
                </c:pt>
                <c:pt idx="449">
                  <c:v>226.3800000000004</c:v>
                </c:pt>
                <c:pt idx="450">
                  <c:v>14.57</c:v>
                </c:pt>
                <c:pt idx="451">
                  <c:v>231.16</c:v>
                </c:pt>
                <c:pt idx="452">
                  <c:v>25.97999999999999</c:v>
                </c:pt>
                <c:pt idx="453">
                  <c:v>1010.87</c:v>
                </c:pt>
                <c:pt idx="454">
                  <c:v>32.78</c:v>
                </c:pt>
                <c:pt idx="455">
                  <c:v>1.65</c:v>
                </c:pt>
                <c:pt idx="456">
                  <c:v>414.4099999999991</c:v>
                </c:pt>
                <c:pt idx="457">
                  <c:v>248.39</c:v>
                </c:pt>
                <c:pt idx="458">
                  <c:v>228.09</c:v>
                </c:pt>
                <c:pt idx="459">
                  <c:v>33.77</c:v>
                </c:pt>
                <c:pt idx="460">
                  <c:v>42.98</c:v>
                </c:pt>
                <c:pt idx="461">
                  <c:v>10.99</c:v>
                </c:pt>
                <c:pt idx="462">
                  <c:v>192.89</c:v>
                </c:pt>
                <c:pt idx="463">
                  <c:v>14.45000000000002</c:v>
                </c:pt>
                <c:pt idx="464">
                  <c:v>210.55</c:v>
                </c:pt>
                <c:pt idx="465">
                  <c:v>79.96000000000002</c:v>
                </c:pt>
                <c:pt idx="466">
                  <c:v>397.11</c:v>
                </c:pt>
                <c:pt idx="467">
                  <c:v>499.6</c:v>
                </c:pt>
                <c:pt idx="468">
                  <c:v>42.0</c:v>
                </c:pt>
                <c:pt idx="469">
                  <c:v>276.04</c:v>
                </c:pt>
                <c:pt idx="470">
                  <c:v>9.99</c:v>
                </c:pt>
                <c:pt idx="471">
                  <c:v>121.34</c:v>
                </c:pt>
                <c:pt idx="472">
                  <c:v>41.48</c:v>
                </c:pt>
                <c:pt idx="473">
                  <c:v>2034.18</c:v>
                </c:pt>
                <c:pt idx="474">
                  <c:v>56.85</c:v>
                </c:pt>
                <c:pt idx="475">
                  <c:v>8.99</c:v>
                </c:pt>
                <c:pt idx="476">
                  <c:v>23.99</c:v>
                </c:pt>
                <c:pt idx="477">
                  <c:v>225.22</c:v>
                </c:pt>
                <c:pt idx="478">
                  <c:v>1304.48</c:v>
                </c:pt>
                <c:pt idx="479">
                  <c:v>198.96</c:v>
                </c:pt>
                <c:pt idx="480">
                  <c:v>0.0</c:v>
                </c:pt>
                <c:pt idx="481">
                  <c:v>16.95</c:v>
                </c:pt>
                <c:pt idx="482">
                  <c:v>209.3</c:v>
                </c:pt>
                <c:pt idx="483">
                  <c:v>86.85</c:v>
                </c:pt>
                <c:pt idx="484">
                  <c:v>22.95999999999999</c:v>
                </c:pt>
                <c:pt idx="485">
                  <c:v>1.34</c:v>
                </c:pt>
                <c:pt idx="486">
                  <c:v>343.86</c:v>
                </c:pt>
                <c:pt idx="487">
                  <c:v>782.13</c:v>
                </c:pt>
                <c:pt idx="488">
                  <c:v>28.99</c:v>
                </c:pt>
                <c:pt idx="489">
                  <c:v>172.7</c:v>
                </c:pt>
                <c:pt idx="490">
                  <c:v>355.27</c:v>
                </c:pt>
                <c:pt idx="491">
                  <c:v>167.99</c:v>
                </c:pt>
                <c:pt idx="492">
                  <c:v>10.99</c:v>
                </c:pt>
                <c:pt idx="493">
                  <c:v>557.4</c:v>
                </c:pt>
                <c:pt idx="494">
                  <c:v>20.97999999999999</c:v>
                </c:pt>
                <c:pt idx="495">
                  <c:v>21.97999999999999</c:v>
                </c:pt>
                <c:pt idx="496">
                  <c:v>33.96</c:v>
                </c:pt>
                <c:pt idx="497">
                  <c:v>166.8</c:v>
                </c:pt>
                <c:pt idx="498">
                  <c:v>47.93</c:v>
                </c:pt>
                <c:pt idx="499">
                  <c:v>657.0599999999994</c:v>
                </c:pt>
                <c:pt idx="500">
                  <c:v>50.97</c:v>
                </c:pt>
                <c:pt idx="501">
                  <c:v>1035.88</c:v>
                </c:pt>
                <c:pt idx="502">
                  <c:v>6.49</c:v>
                </c:pt>
                <c:pt idx="503">
                  <c:v>29.97999999999999</c:v>
                </c:pt>
                <c:pt idx="504">
                  <c:v>354.9199999999992</c:v>
                </c:pt>
                <c:pt idx="505">
                  <c:v>334.4199999999992</c:v>
                </c:pt>
                <c:pt idx="506">
                  <c:v>278.7</c:v>
                </c:pt>
                <c:pt idx="507">
                  <c:v>74.65</c:v>
                </c:pt>
                <c:pt idx="508">
                  <c:v>81.49000000000002</c:v>
                </c:pt>
                <c:pt idx="509">
                  <c:v>200.84</c:v>
                </c:pt>
                <c:pt idx="510">
                  <c:v>26.08</c:v>
                </c:pt>
                <c:pt idx="511">
                  <c:v>278.7099999999991</c:v>
                </c:pt>
                <c:pt idx="512">
                  <c:v>831.9599999999984</c:v>
                </c:pt>
                <c:pt idx="513">
                  <c:v>1172.17</c:v>
                </c:pt>
                <c:pt idx="514">
                  <c:v>386.4799999999992</c:v>
                </c:pt>
                <c:pt idx="515">
                  <c:v>9.350000000000006</c:v>
                </c:pt>
                <c:pt idx="516">
                  <c:v>80.44000000000002</c:v>
                </c:pt>
                <c:pt idx="517">
                  <c:v>15.49</c:v>
                </c:pt>
                <c:pt idx="518">
                  <c:v>2.99</c:v>
                </c:pt>
                <c:pt idx="519">
                  <c:v>229.96</c:v>
                </c:pt>
                <c:pt idx="520">
                  <c:v>44.21</c:v>
                </c:pt>
                <c:pt idx="521">
                  <c:v>457.9899999999988</c:v>
                </c:pt>
                <c:pt idx="522">
                  <c:v>151.53</c:v>
                </c:pt>
                <c:pt idx="523">
                  <c:v>353.4699999999995</c:v>
                </c:pt>
                <c:pt idx="524">
                  <c:v>101.97</c:v>
                </c:pt>
                <c:pt idx="525">
                  <c:v>106.47</c:v>
                </c:pt>
                <c:pt idx="526">
                  <c:v>33.98</c:v>
                </c:pt>
                <c:pt idx="527">
                  <c:v>1329.98</c:v>
                </c:pt>
                <c:pt idx="528">
                  <c:v>1.9</c:v>
                </c:pt>
                <c:pt idx="529">
                  <c:v>76.97</c:v>
                </c:pt>
                <c:pt idx="530">
                  <c:v>14.39</c:v>
                </c:pt>
                <c:pt idx="531">
                  <c:v>78.96000000000002</c:v>
                </c:pt>
                <c:pt idx="532">
                  <c:v>58.94</c:v>
                </c:pt>
                <c:pt idx="533">
                  <c:v>42.97</c:v>
                </c:pt>
                <c:pt idx="534">
                  <c:v>678.73</c:v>
                </c:pt>
                <c:pt idx="535">
                  <c:v>100.01</c:v>
                </c:pt>
                <c:pt idx="536">
                  <c:v>57.98</c:v>
                </c:pt>
                <c:pt idx="537">
                  <c:v>157.42</c:v>
                </c:pt>
                <c:pt idx="538">
                  <c:v>8.99</c:v>
                </c:pt>
                <c:pt idx="539">
                  <c:v>342.9</c:v>
                </c:pt>
                <c:pt idx="540">
                  <c:v>212.0</c:v>
                </c:pt>
                <c:pt idx="541">
                  <c:v>502.05</c:v>
                </c:pt>
                <c:pt idx="542">
                  <c:v>2.74</c:v>
                </c:pt>
                <c:pt idx="543">
                  <c:v>47.61</c:v>
                </c:pt>
                <c:pt idx="544">
                  <c:v>178.36</c:v>
                </c:pt>
                <c:pt idx="545">
                  <c:v>29.99</c:v>
                </c:pt>
                <c:pt idx="546">
                  <c:v>62.43</c:v>
                </c:pt>
                <c:pt idx="547">
                  <c:v>148.05</c:v>
                </c:pt>
                <c:pt idx="548">
                  <c:v>101.71</c:v>
                </c:pt>
                <c:pt idx="549">
                  <c:v>63.17</c:v>
                </c:pt>
                <c:pt idx="550">
                  <c:v>67.44000000000002</c:v>
                </c:pt>
                <c:pt idx="551">
                  <c:v>369.78</c:v>
                </c:pt>
                <c:pt idx="552">
                  <c:v>18.73</c:v>
                </c:pt>
                <c:pt idx="553">
                  <c:v>627.73</c:v>
                </c:pt>
                <c:pt idx="554">
                  <c:v>317.9699999999995</c:v>
                </c:pt>
                <c:pt idx="555">
                  <c:v>841.6800000000005</c:v>
                </c:pt>
                <c:pt idx="556">
                  <c:v>21.97999999999999</c:v>
                </c:pt>
                <c:pt idx="557">
                  <c:v>53.86</c:v>
                </c:pt>
                <c:pt idx="558">
                  <c:v>269.85</c:v>
                </c:pt>
                <c:pt idx="559">
                  <c:v>90.32</c:v>
                </c:pt>
                <c:pt idx="560">
                  <c:v>43.27</c:v>
                </c:pt>
                <c:pt idx="561">
                  <c:v>186.91</c:v>
                </c:pt>
                <c:pt idx="562">
                  <c:v>66.0</c:v>
                </c:pt>
                <c:pt idx="563">
                  <c:v>279.55</c:v>
                </c:pt>
                <c:pt idx="564">
                  <c:v>91.3</c:v>
                </c:pt>
                <c:pt idx="565">
                  <c:v>10.98</c:v>
                </c:pt>
                <c:pt idx="566">
                  <c:v>62.71</c:v>
                </c:pt>
                <c:pt idx="567">
                  <c:v>215.96</c:v>
                </c:pt>
                <c:pt idx="568">
                  <c:v>29.97999999999999</c:v>
                </c:pt>
                <c:pt idx="569">
                  <c:v>119.98</c:v>
                </c:pt>
                <c:pt idx="570">
                  <c:v>91.39</c:v>
                </c:pt>
                <c:pt idx="571">
                  <c:v>31.93999999999999</c:v>
                </c:pt>
                <c:pt idx="572">
                  <c:v>126.97</c:v>
                </c:pt>
                <c:pt idx="573">
                  <c:v>130.93</c:v>
                </c:pt>
                <c:pt idx="574">
                  <c:v>81.57</c:v>
                </c:pt>
                <c:pt idx="575">
                  <c:v>465.94</c:v>
                </c:pt>
                <c:pt idx="576">
                  <c:v>159.92</c:v>
                </c:pt>
                <c:pt idx="577">
                  <c:v>97.62</c:v>
                </c:pt>
                <c:pt idx="578">
                  <c:v>32.95</c:v>
                </c:pt>
                <c:pt idx="579">
                  <c:v>568.26</c:v>
                </c:pt>
                <c:pt idx="580">
                  <c:v>42.27</c:v>
                </c:pt>
                <c:pt idx="581">
                  <c:v>90.33</c:v>
                </c:pt>
                <c:pt idx="582">
                  <c:v>206.76</c:v>
                </c:pt>
                <c:pt idx="583">
                  <c:v>227.33</c:v>
                </c:pt>
                <c:pt idx="584">
                  <c:v>44.38</c:v>
                </c:pt>
                <c:pt idx="585">
                  <c:v>24.69</c:v>
                </c:pt>
                <c:pt idx="586">
                  <c:v>61.72000000000001</c:v>
                </c:pt>
                <c:pt idx="587">
                  <c:v>1794.16</c:v>
                </c:pt>
                <c:pt idx="588">
                  <c:v>83.66</c:v>
                </c:pt>
                <c:pt idx="589">
                  <c:v>150.61</c:v>
                </c:pt>
                <c:pt idx="590">
                  <c:v>106.39</c:v>
                </c:pt>
                <c:pt idx="591">
                  <c:v>53.12000000000001</c:v>
                </c:pt>
                <c:pt idx="592">
                  <c:v>101.95</c:v>
                </c:pt>
                <c:pt idx="593">
                  <c:v>49.96</c:v>
                </c:pt>
                <c:pt idx="594">
                  <c:v>333.62</c:v>
                </c:pt>
                <c:pt idx="595">
                  <c:v>400.38</c:v>
                </c:pt>
                <c:pt idx="596">
                  <c:v>39.38</c:v>
                </c:pt>
                <c:pt idx="597">
                  <c:v>155.04</c:v>
                </c:pt>
                <c:pt idx="598">
                  <c:v>403.86</c:v>
                </c:pt>
                <c:pt idx="599">
                  <c:v>12.49</c:v>
                </c:pt>
                <c:pt idx="600">
                  <c:v>701.88</c:v>
                </c:pt>
                <c:pt idx="601">
                  <c:v>615.39</c:v>
                </c:pt>
                <c:pt idx="602">
                  <c:v>95.54</c:v>
                </c:pt>
                <c:pt idx="603">
                  <c:v>405.4699999999995</c:v>
                </c:pt>
                <c:pt idx="604">
                  <c:v>1108.06</c:v>
                </c:pt>
                <c:pt idx="605">
                  <c:v>150.8500000000004</c:v>
                </c:pt>
                <c:pt idx="606">
                  <c:v>35.46</c:v>
                </c:pt>
                <c:pt idx="607">
                  <c:v>35.98</c:v>
                </c:pt>
                <c:pt idx="608">
                  <c:v>124.4100000000001</c:v>
                </c:pt>
                <c:pt idx="609">
                  <c:v>16.98999999999992</c:v>
                </c:pt>
                <c:pt idx="610">
                  <c:v>64.57</c:v>
                </c:pt>
                <c:pt idx="611">
                  <c:v>145.99</c:v>
                </c:pt>
                <c:pt idx="612">
                  <c:v>144.8800000000004</c:v>
                </c:pt>
                <c:pt idx="613">
                  <c:v>656.3299999999994</c:v>
                </c:pt>
                <c:pt idx="614">
                  <c:v>203.68</c:v>
                </c:pt>
                <c:pt idx="615">
                  <c:v>5.48</c:v>
                </c:pt>
                <c:pt idx="616">
                  <c:v>1.990000000000002</c:v>
                </c:pt>
                <c:pt idx="617">
                  <c:v>701.9599999999984</c:v>
                </c:pt>
                <c:pt idx="618">
                  <c:v>850.03</c:v>
                </c:pt>
                <c:pt idx="619">
                  <c:v>60.99</c:v>
                </c:pt>
                <c:pt idx="620">
                  <c:v>101.88</c:v>
                </c:pt>
                <c:pt idx="621">
                  <c:v>368.6500000000003</c:v>
                </c:pt>
                <c:pt idx="622">
                  <c:v>257.86</c:v>
                </c:pt>
                <c:pt idx="623">
                  <c:v>31.99</c:v>
                </c:pt>
                <c:pt idx="624">
                  <c:v>57.99</c:v>
                </c:pt>
                <c:pt idx="625">
                  <c:v>77.95</c:v>
                </c:pt>
                <c:pt idx="626">
                  <c:v>32.01</c:v>
                </c:pt>
                <c:pt idx="627">
                  <c:v>75.25</c:v>
                </c:pt>
                <c:pt idx="628">
                  <c:v>205.3800000000004</c:v>
                </c:pt>
                <c:pt idx="629">
                  <c:v>49.96</c:v>
                </c:pt>
                <c:pt idx="630">
                  <c:v>127.9</c:v>
                </c:pt>
                <c:pt idx="631">
                  <c:v>246.0</c:v>
                </c:pt>
                <c:pt idx="632">
                  <c:v>213.19</c:v>
                </c:pt>
                <c:pt idx="633">
                  <c:v>538.38</c:v>
                </c:pt>
                <c:pt idx="634">
                  <c:v>119.81</c:v>
                </c:pt>
                <c:pt idx="635">
                  <c:v>65.96000000000002</c:v>
                </c:pt>
                <c:pt idx="636">
                  <c:v>30.99</c:v>
                </c:pt>
                <c:pt idx="637">
                  <c:v>5.48</c:v>
                </c:pt>
                <c:pt idx="638">
                  <c:v>370.4899999999988</c:v>
                </c:pt>
                <c:pt idx="639">
                  <c:v>21.97999999999999</c:v>
                </c:pt>
                <c:pt idx="640">
                  <c:v>417.8</c:v>
                </c:pt>
                <c:pt idx="641">
                  <c:v>160.4500000000001</c:v>
                </c:pt>
                <c:pt idx="642">
                  <c:v>46.61</c:v>
                </c:pt>
                <c:pt idx="643">
                  <c:v>16.9</c:v>
                </c:pt>
                <c:pt idx="644">
                  <c:v>20.32</c:v>
                </c:pt>
                <c:pt idx="645">
                  <c:v>82.43</c:v>
                </c:pt>
                <c:pt idx="646">
                  <c:v>90.59</c:v>
                </c:pt>
                <c:pt idx="647">
                  <c:v>38.02</c:v>
                </c:pt>
                <c:pt idx="648">
                  <c:v>204.9</c:v>
                </c:pt>
                <c:pt idx="649">
                  <c:v>31.99</c:v>
                </c:pt>
                <c:pt idx="650">
                  <c:v>58.95</c:v>
                </c:pt>
                <c:pt idx="651">
                  <c:v>610.859999999998</c:v>
                </c:pt>
                <c:pt idx="652">
                  <c:v>394.85</c:v>
                </c:pt>
                <c:pt idx="653">
                  <c:v>144.54</c:v>
                </c:pt>
                <c:pt idx="654">
                  <c:v>59.97</c:v>
                </c:pt>
                <c:pt idx="655">
                  <c:v>94.06</c:v>
                </c:pt>
                <c:pt idx="656">
                  <c:v>7.0</c:v>
                </c:pt>
                <c:pt idx="657">
                  <c:v>47.0</c:v>
                </c:pt>
                <c:pt idx="658">
                  <c:v>91.93</c:v>
                </c:pt>
                <c:pt idx="659">
                  <c:v>75.98</c:v>
                </c:pt>
                <c:pt idx="660">
                  <c:v>21.27</c:v>
                </c:pt>
                <c:pt idx="661">
                  <c:v>933.91</c:v>
                </c:pt>
                <c:pt idx="662">
                  <c:v>150.71</c:v>
                </c:pt>
                <c:pt idx="663">
                  <c:v>19.98999999999992</c:v>
                </c:pt>
                <c:pt idx="664">
                  <c:v>782.71</c:v>
                </c:pt>
                <c:pt idx="665">
                  <c:v>79.94000000000002</c:v>
                </c:pt>
                <c:pt idx="666">
                  <c:v>46.76000000000001</c:v>
                </c:pt>
                <c:pt idx="667">
                  <c:v>222.23</c:v>
                </c:pt>
                <c:pt idx="668">
                  <c:v>3.29</c:v>
                </c:pt>
                <c:pt idx="669">
                  <c:v>450.6400000000008</c:v>
                </c:pt>
                <c:pt idx="670">
                  <c:v>77.12</c:v>
                </c:pt>
                <c:pt idx="671">
                  <c:v>27.97999999999999</c:v>
                </c:pt>
                <c:pt idx="672">
                  <c:v>19.98999999999992</c:v>
                </c:pt>
                <c:pt idx="673">
                  <c:v>42.94</c:v>
                </c:pt>
                <c:pt idx="674">
                  <c:v>58.0</c:v>
                </c:pt>
                <c:pt idx="675">
                  <c:v>30.47</c:v>
                </c:pt>
                <c:pt idx="676">
                  <c:v>186.3</c:v>
                </c:pt>
                <c:pt idx="677">
                  <c:v>133.1</c:v>
                </c:pt>
                <c:pt idx="678">
                  <c:v>45.94</c:v>
                </c:pt>
                <c:pt idx="679">
                  <c:v>845.9299999999994</c:v>
                </c:pt>
                <c:pt idx="680">
                  <c:v>62.95</c:v>
                </c:pt>
                <c:pt idx="681">
                  <c:v>54.97</c:v>
                </c:pt>
                <c:pt idx="682">
                  <c:v>144.73</c:v>
                </c:pt>
                <c:pt idx="683">
                  <c:v>89.99000000000002</c:v>
                </c:pt>
                <c:pt idx="684">
                  <c:v>37.97</c:v>
                </c:pt>
                <c:pt idx="685">
                  <c:v>92.42</c:v>
                </c:pt>
                <c:pt idx="686">
                  <c:v>16.98999999999992</c:v>
                </c:pt>
                <c:pt idx="687">
                  <c:v>597.8</c:v>
                </c:pt>
                <c:pt idx="688">
                  <c:v>165.56</c:v>
                </c:pt>
                <c:pt idx="689">
                  <c:v>46.95</c:v>
                </c:pt>
                <c:pt idx="690">
                  <c:v>29.57</c:v>
                </c:pt>
                <c:pt idx="691">
                  <c:v>89.4</c:v>
                </c:pt>
                <c:pt idx="692">
                  <c:v>87.82</c:v>
                </c:pt>
                <c:pt idx="693">
                  <c:v>300.63</c:v>
                </c:pt>
                <c:pt idx="694">
                  <c:v>82.49000000000002</c:v>
                </c:pt>
                <c:pt idx="695">
                  <c:v>60.94</c:v>
                </c:pt>
                <c:pt idx="696">
                  <c:v>163.51</c:v>
                </c:pt>
                <c:pt idx="697">
                  <c:v>120.1</c:v>
                </c:pt>
                <c:pt idx="698">
                  <c:v>18.15000000000002</c:v>
                </c:pt>
                <c:pt idx="699">
                  <c:v>51.99</c:v>
                </c:pt>
                <c:pt idx="700">
                  <c:v>75.34</c:v>
                </c:pt>
                <c:pt idx="701">
                  <c:v>12.43</c:v>
                </c:pt>
                <c:pt idx="702">
                  <c:v>341.2</c:v>
                </c:pt>
                <c:pt idx="703">
                  <c:v>56.67</c:v>
                </c:pt>
                <c:pt idx="704">
                  <c:v>494.67</c:v>
                </c:pt>
                <c:pt idx="705">
                  <c:v>572.61</c:v>
                </c:pt>
                <c:pt idx="706">
                  <c:v>31.99</c:v>
                </c:pt>
                <c:pt idx="707">
                  <c:v>39.55</c:v>
                </c:pt>
                <c:pt idx="708">
                  <c:v>33.99</c:v>
                </c:pt>
                <c:pt idx="709">
                  <c:v>352.58</c:v>
                </c:pt>
                <c:pt idx="710">
                  <c:v>86.42</c:v>
                </c:pt>
                <c:pt idx="711">
                  <c:v>61.99</c:v>
                </c:pt>
                <c:pt idx="712">
                  <c:v>501.63</c:v>
                </c:pt>
                <c:pt idx="713">
                  <c:v>50.85</c:v>
                </c:pt>
                <c:pt idx="714">
                  <c:v>90.98</c:v>
                </c:pt>
                <c:pt idx="715">
                  <c:v>60.55</c:v>
                </c:pt>
                <c:pt idx="716">
                  <c:v>98.97</c:v>
                </c:pt>
                <c:pt idx="717">
                  <c:v>44.98</c:v>
                </c:pt>
                <c:pt idx="718">
                  <c:v>281.6500000000003</c:v>
                </c:pt>
                <c:pt idx="719">
                  <c:v>34.99</c:v>
                </c:pt>
                <c:pt idx="720">
                  <c:v>392.76</c:v>
                </c:pt>
                <c:pt idx="721">
                  <c:v>43.96</c:v>
                </c:pt>
                <c:pt idx="722">
                  <c:v>15.99</c:v>
                </c:pt>
                <c:pt idx="723">
                  <c:v>137.79</c:v>
                </c:pt>
                <c:pt idx="724">
                  <c:v>452.44</c:v>
                </c:pt>
                <c:pt idx="725">
                  <c:v>57.0</c:v>
                </c:pt>
                <c:pt idx="726">
                  <c:v>260.2899999999992</c:v>
                </c:pt>
                <c:pt idx="727">
                  <c:v>186.24</c:v>
                </c:pt>
                <c:pt idx="728">
                  <c:v>21.03</c:v>
                </c:pt>
                <c:pt idx="729">
                  <c:v>171.1</c:v>
                </c:pt>
                <c:pt idx="730">
                  <c:v>49.96</c:v>
                </c:pt>
                <c:pt idx="731">
                  <c:v>30.84</c:v>
                </c:pt>
                <c:pt idx="732">
                  <c:v>166.19</c:v>
                </c:pt>
                <c:pt idx="733">
                  <c:v>646.13</c:v>
                </c:pt>
                <c:pt idx="734">
                  <c:v>68.98</c:v>
                </c:pt>
                <c:pt idx="735">
                  <c:v>298.58</c:v>
                </c:pt>
                <c:pt idx="736">
                  <c:v>131.01</c:v>
                </c:pt>
                <c:pt idx="737">
                  <c:v>541.13</c:v>
                </c:pt>
                <c:pt idx="738">
                  <c:v>285.7799999999995</c:v>
                </c:pt>
                <c:pt idx="739">
                  <c:v>79.88</c:v>
                </c:pt>
                <c:pt idx="740">
                  <c:v>118.0</c:v>
                </c:pt>
                <c:pt idx="741">
                  <c:v>85.47</c:v>
                </c:pt>
                <c:pt idx="742">
                  <c:v>718.47</c:v>
                </c:pt>
                <c:pt idx="743">
                  <c:v>232.77</c:v>
                </c:pt>
                <c:pt idx="744">
                  <c:v>28.17</c:v>
                </c:pt>
                <c:pt idx="745">
                  <c:v>148.31</c:v>
                </c:pt>
                <c:pt idx="746">
                  <c:v>52.45</c:v>
                </c:pt>
                <c:pt idx="747">
                  <c:v>8.99</c:v>
                </c:pt>
                <c:pt idx="748">
                  <c:v>502.61</c:v>
                </c:pt>
                <c:pt idx="749">
                  <c:v>83.96000000000002</c:v>
                </c:pt>
                <c:pt idx="750">
                  <c:v>9.99</c:v>
                </c:pt>
                <c:pt idx="751">
                  <c:v>514.97</c:v>
                </c:pt>
                <c:pt idx="752">
                  <c:v>181.15</c:v>
                </c:pt>
                <c:pt idx="753">
                  <c:v>10.0</c:v>
                </c:pt>
                <c:pt idx="754">
                  <c:v>67.95</c:v>
                </c:pt>
                <c:pt idx="755">
                  <c:v>71.37</c:v>
                </c:pt>
                <c:pt idx="756">
                  <c:v>51.47</c:v>
                </c:pt>
                <c:pt idx="757">
                  <c:v>253.28</c:v>
                </c:pt>
                <c:pt idx="758">
                  <c:v>37.98</c:v>
                </c:pt>
                <c:pt idx="759">
                  <c:v>223.53</c:v>
                </c:pt>
                <c:pt idx="760">
                  <c:v>545.3399999999983</c:v>
                </c:pt>
                <c:pt idx="761">
                  <c:v>5.49</c:v>
                </c:pt>
                <c:pt idx="762">
                  <c:v>152.27</c:v>
                </c:pt>
                <c:pt idx="763">
                  <c:v>141.14</c:v>
                </c:pt>
                <c:pt idx="764">
                  <c:v>1359.79</c:v>
                </c:pt>
                <c:pt idx="765">
                  <c:v>294.8999999999995</c:v>
                </c:pt>
                <c:pt idx="766">
                  <c:v>35.95</c:v>
                </c:pt>
                <c:pt idx="767">
                  <c:v>74.14</c:v>
                </c:pt>
                <c:pt idx="768">
                  <c:v>148.44</c:v>
                </c:pt>
                <c:pt idx="769">
                  <c:v>48.99</c:v>
                </c:pt>
                <c:pt idx="770">
                  <c:v>144.53</c:v>
                </c:pt>
                <c:pt idx="771">
                  <c:v>2.97</c:v>
                </c:pt>
                <c:pt idx="772">
                  <c:v>105.54</c:v>
                </c:pt>
                <c:pt idx="773">
                  <c:v>984.8199999999994</c:v>
                </c:pt>
                <c:pt idx="774">
                  <c:v>23.97999999999999</c:v>
                </c:pt>
                <c:pt idx="775">
                  <c:v>55.97</c:v>
                </c:pt>
                <c:pt idx="776">
                  <c:v>152.62</c:v>
                </c:pt>
                <c:pt idx="777">
                  <c:v>1960.65</c:v>
                </c:pt>
                <c:pt idx="778">
                  <c:v>281.1600000000003</c:v>
                </c:pt>
                <c:pt idx="779">
                  <c:v>51.92</c:v>
                </c:pt>
                <c:pt idx="780">
                  <c:v>233.27</c:v>
                </c:pt>
                <c:pt idx="781">
                  <c:v>33.47</c:v>
                </c:pt>
                <c:pt idx="782">
                  <c:v>45.94</c:v>
                </c:pt>
                <c:pt idx="783">
                  <c:v>119.32</c:v>
                </c:pt>
                <c:pt idx="784">
                  <c:v>368.77</c:v>
                </c:pt>
                <c:pt idx="785">
                  <c:v>407.11</c:v>
                </c:pt>
                <c:pt idx="786">
                  <c:v>19.98999999999992</c:v>
                </c:pt>
                <c:pt idx="787">
                  <c:v>166.9</c:v>
                </c:pt>
                <c:pt idx="788">
                  <c:v>31.59</c:v>
                </c:pt>
                <c:pt idx="789">
                  <c:v>505.55</c:v>
                </c:pt>
                <c:pt idx="790">
                  <c:v>8.99</c:v>
                </c:pt>
                <c:pt idx="791">
                  <c:v>21.97</c:v>
                </c:pt>
                <c:pt idx="792">
                  <c:v>53.96</c:v>
                </c:pt>
                <c:pt idx="793">
                  <c:v>256.2299999999992</c:v>
                </c:pt>
                <c:pt idx="794">
                  <c:v>45.06</c:v>
                </c:pt>
                <c:pt idx="795">
                  <c:v>76.23</c:v>
                </c:pt>
                <c:pt idx="796">
                  <c:v>27.95999999999999</c:v>
                </c:pt>
                <c:pt idx="797">
                  <c:v>39.13</c:v>
                </c:pt>
                <c:pt idx="798">
                  <c:v>6.99</c:v>
                </c:pt>
                <c:pt idx="799">
                  <c:v>121.24</c:v>
                </c:pt>
                <c:pt idx="800">
                  <c:v>52.24</c:v>
                </c:pt>
                <c:pt idx="801">
                  <c:v>84.9</c:v>
                </c:pt>
                <c:pt idx="802">
                  <c:v>218.03</c:v>
                </c:pt>
                <c:pt idx="803">
                  <c:v>99.96000000000002</c:v>
                </c:pt>
                <c:pt idx="804">
                  <c:v>206.8500000000004</c:v>
                </c:pt>
                <c:pt idx="805">
                  <c:v>217.9</c:v>
                </c:pt>
                <c:pt idx="806">
                  <c:v>111.2</c:v>
                </c:pt>
                <c:pt idx="807">
                  <c:v>14.48</c:v>
                </c:pt>
                <c:pt idx="808">
                  <c:v>61.56</c:v>
                </c:pt>
                <c:pt idx="809">
                  <c:v>425.37</c:v>
                </c:pt>
                <c:pt idx="810">
                  <c:v>6.98</c:v>
                </c:pt>
                <c:pt idx="811">
                  <c:v>153.89</c:v>
                </c:pt>
                <c:pt idx="812">
                  <c:v>19.54</c:v>
                </c:pt>
                <c:pt idx="813">
                  <c:v>58.19000000000001</c:v>
                </c:pt>
                <c:pt idx="814">
                  <c:v>9.98</c:v>
                </c:pt>
                <c:pt idx="815">
                  <c:v>167.87</c:v>
                </c:pt>
                <c:pt idx="816">
                  <c:v>32.46</c:v>
                </c:pt>
                <c:pt idx="817">
                  <c:v>155.46</c:v>
                </c:pt>
                <c:pt idx="818">
                  <c:v>110.39</c:v>
                </c:pt>
                <c:pt idx="819">
                  <c:v>148.3800000000004</c:v>
                </c:pt>
                <c:pt idx="820">
                  <c:v>1113.04</c:v>
                </c:pt>
                <c:pt idx="821">
                  <c:v>139.92</c:v>
                </c:pt>
                <c:pt idx="822">
                  <c:v>19.98999999999992</c:v>
                </c:pt>
                <c:pt idx="823">
                  <c:v>12.99</c:v>
                </c:pt>
                <c:pt idx="824">
                  <c:v>768.1</c:v>
                </c:pt>
                <c:pt idx="825">
                  <c:v>30.95999999999999</c:v>
                </c:pt>
                <c:pt idx="826">
                  <c:v>114.97</c:v>
                </c:pt>
                <c:pt idx="827">
                  <c:v>139.93</c:v>
                </c:pt>
                <c:pt idx="828">
                  <c:v>10.99</c:v>
                </c:pt>
                <c:pt idx="829">
                  <c:v>329.08</c:v>
                </c:pt>
                <c:pt idx="830">
                  <c:v>14.47</c:v>
                </c:pt>
                <c:pt idx="831">
                  <c:v>439.78</c:v>
                </c:pt>
                <c:pt idx="832">
                  <c:v>19.89</c:v>
                </c:pt>
                <c:pt idx="833">
                  <c:v>74.98</c:v>
                </c:pt>
                <c:pt idx="834">
                  <c:v>70.62</c:v>
                </c:pt>
                <c:pt idx="835">
                  <c:v>137.7</c:v>
                </c:pt>
                <c:pt idx="836">
                  <c:v>143.28</c:v>
                </c:pt>
                <c:pt idx="837">
                  <c:v>10.09</c:v>
                </c:pt>
                <c:pt idx="838">
                  <c:v>410.9799999999992</c:v>
                </c:pt>
                <c:pt idx="839">
                  <c:v>525.21</c:v>
                </c:pt>
                <c:pt idx="840">
                  <c:v>41.47</c:v>
                </c:pt>
                <c:pt idx="841">
                  <c:v>214.3200000000004</c:v>
                </c:pt>
                <c:pt idx="842">
                  <c:v>350.25</c:v>
                </c:pt>
                <c:pt idx="843">
                  <c:v>19.97</c:v>
                </c:pt>
                <c:pt idx="844">
                  <c:v>51.98</c:v>
                </c:pt>
                <c:pt idx="845">
                  <c:v>138.4500000000001</c:v>
                </c:pt>
                <c:pt idx="846">
                  <c:v>252.57</c:v>
                </c:pt>
                <c:pt idx="847">
                  <c:v>72.05</c:v>
                </c:pt>
                <c:pt idx="848">
                  <c:v>845.9299999999994</c:v>
                </c:pt>
                <c:pt idx="849">
                  <c:v>2.18</c:v>
                </c:pt>
                <c:pt idx="850">
                  <c:v>236.14</c:v>
                </c:pt>
                <c:pt idx="851">
                  <c:v>53.99</c:v>
                </c:pt>
                <c:pt idx="852">
                  <c:v>343.4899999999988</c:v>
                </c:pt>
                <c:pt idx="853">
                  <c:v>8.58</c:v>
                </c:pt>
                <c:pt idx="854">
                  <c:v>31.47999999999999</c:v>
                </c:pt>
                <c:pt idx="855">
                  <c:v>528.01</c:v>
                </c:pt>
                <c:pt idx="856">
                  <c:v>7.99</c:v>
                </c:pt>
                <c:pt idx="857">
                  <c:v>323.4799999999992</c:v>
                </c:pt>
                <c:pt idx="858">
                  <c:v>219.8200000000004</c:v>
                </c:pt>
                <c:pt idx="859">
                  <c:v>40.47</c:v>
                </c:pt>
                <c:pt idx="860">
                  <c:v>11.34</c:v>
                </c:pt>
                <c:pt idx="861">
                  <c:v>20.71</c:v>
                </c:pt>
                <c:pt idx="862">
                  <c:v>4.49</c:v>
                </c:pt>
                <c:pt idx="863">
                  <c:v>43.31</c:v>
                </c:pt>
                <c:pt idx="864">
                  <c:v>262.88</c:v>
                </c:pt>
                <c:pt idx="865">
                  <c:v>24.64</c:v>
                </c:pt>
                <c:pt idx="866">
                  <c:v>8.97</c:v>
                </c:pt>
                <c:pt idx="867">
                  <c:v>222.36</c:v>
                </c:pt>
                <c:pt idx="868">
                  <c:v>61.64</c:v>
                </c:pt>
                <c:pt idx="869">
                  <c:v>26.33000000000003</c:v>
                </c:pt>
                <c:pt idx="870">
                  <c:v>167.25</c:v>
                </c:pt>
                <c:pt idx="871">
                  <c:v>82.57</c:v>
                </c:pt>
                <c:pt idx="872">
                  <c:v>107.92</c:v>
                </c:pt>
                <c:pt idx="873">
                  <c:v>454.62</c:v>
                </c:pt>
                <c:pt idx="874">
                  <c:v>44.98</c:v>
                </c:pt>
                <c:pt idx="875">
                  <c:v>71.96000000000002</c:v>
                </c:pt>
                <c:pt idx="876">
                  <c:v>9.99</c:v>
                </c:pt>
                <c:pt idx="877">
                  <c:v>194.55</c:v>
                </c:pt>
                <c:pt idx="878">
                  <c:v>47.75</c:v>
                </c:pt>
                <c:pt idx="879">
                  <c:v>1806.12</c:v>
                </c:pt>
                <c:pt idx="880">
                  <c:v>77.97</c:v>
                </c:pt>
                <c:pt idx="881">
                  <c:v>26.4</c:v>
                </c:pt>
                <c:pt idx="882">
                  <c:v>34.98</c:v>
                </c:pt>
                <c:pt idx="883">
                  <c:v>28.91999999999999</c:v>
                </c:pt>
                <c:pt idx="884">
                  <c:v>21.95999999999999</c:v>
                </c:pt>
                <c:pt idx="885">
                  <c:v>194.41</c:v>
                </c:pt>
                <c:pt idx="886">
                  <c:v>285.56</c:v>
                </c:pt>
                <c:pt idx="887">
                  <c:v>11.47</c:v>
                </c:pt>
                <c:pt idx="888">
                  <c:v>96.57</c:v>
                </c:pt>
                <c:pt idx="889">
                  <c:v>44.99</c:v>
                </c:pt>
                <c:pt idx="890">
                  <c:v>12.99</c:v>
                </c:pt>
                <c:pt idx="891">
                  <c:v>623.75</c:v>
                </c:pt>
                <c:pt idx="892">
                  <c:v>8.629999999999998</c:v>
                </c:pt>
                <c:pt idx="893">
                  <c:v>208.0</c:v>
                </c:pt>
                <c:pt idx="894">
                  <c:v>156.4500000000001</c:v>
                </c:pt>
                <c:pt idx="895">
                  <c:v>367.56</c:v>
                </c:pt>
                <c:pt idx="896">
                  <c:v>833.54</c:v>
                </c:pt>
                <c:pt idx="897">
                  <c:v>139.6</c:v>
                </c:pt>
                <c:pt idx="898">
                  <c:v>183.9</c:v>
                </c:pt>
                <c:pt idx="899">
                  <c:v>402.6500000000003</c:v>
                </c:pt>
                <c:pt idx="900">
                  <c:v>299.77</c:v>
                </c:pt>
                <c:pt idx="901">
                  <c:v>161.47</c:v>
                </c:pt>
                <c:pt idx="902">
                  <c:v>68.4</c:v>
                </c:pt>
                <c:pt idx="903">
                  <c:v>121.9400000000002</c:v>
                </c:pt>
                <c:pt idx="904">
                  <c:v>64.01</c:v>
                </c:pt>
                <c:pt idx="905">
                  <c:v>17.55</c:v>
                </c:pt>
                <c:pt idx="906">
                  <c:v>270.87</c:v>
                </c:pt>
                <c:pt idx="907">
                  <c:v>19.95</c:v>
                </c:pt>
                <c:pt idx="908">
                  <c:v>60.86</c:v>
                </c:pt>
                <c:pt idx="909">
                  <c:v>193.37</c:v>
                </c:pt>
                <c:pt idx="910">
                  <c:v>280.18</c:v>
                </c:pt>
                <c:pt idx="911">
                  <c:v>390.56</c:v>
                </c:pt>
                <c:pt idx="912">
                  <c:v>171.33</c:v>
                </c:pt>
                <c:pt idx="913">
                  <c:v>942.04</c:v>
                </c:pt>
                <c:pt idx="914">
                  <c:v>862.16</c:v>
                </c:pt>
                <c:pt idx="915">
                  <c:v>72.45</c:v>
                </c:pt>
                <c:pt idx="916">
                  <c:v>281.9699999999995</c:v>
                </c:pt>
                <c:pt idx="917">
                  <c:v>83.98</c:v>
                </c:pt>
                <c:pt idx="918">
                  <c:v>290.36</c:v>
                </c:pt>
                <c:pt idx="919">
                  <c:v>283.02</c:v>
                </c:pt>
                <c:pt idx="920">
                  <c:v>42.33</c:v>
                </c:pt>
                <c:pt idx="921">
                  <c:v>69.67999999999998</c:v>
                </c:pt>
                <c:pt idx="922">
                  <c:v>81.94000000000002</c:v>
                </c:pt>
                <c:pt idx="923">
                  <c:v>9.99</c:v>
                </c:pt>
                <c:pt idx="924">
                  <c:v>131.42</c:v>
                </c:pt>
                <c:pt idx="925">
                  <c:v>163.92</c:v>
                </c:pt>
                <c:pt idx="926">
                  <c:v>71.98</c:v>
                </c:pt>
                <c:pt idx="927">
                  <c:v>188.51</c:v>
                </c:pt>
                <c:pt idx="928">
                  <c:v>220.8</c:v>
                </c:pt>
                <c:pt idx="929">
                  <c:v>39.99</c:v>
                </c:pt>
                <c:pt idx="930">
                  <c:v>20.97</c:v>
                </c:pt>
                <c:pt idx="931">
                  <c:v>212.9800000000003</c:v>
                </c:pt>
                <c:pt idx="932">
                  <c:v>149.44</c:v>
                </c:pt>
                <c:pt idx="933">
                  <c:v>35.46</c:v>
                </c:pt>
                <c:pt idx="934">
                  <c:v>180.27</c:v>
                </c:pt>
                <c:pt idx="935">
                  <c:v>58.12000000000001</c:v>
                </c:pt>
                <c:pt idx="936">
                  <c:v>5.0</c:v>
                </c:pt>
                <c:pt idx="937">
                  <c:v>37.34</c:v>
                </c:pt>
                <c:pt idx="938">
                  <c:v>4.0</c:v>
                </c:pt>
                <c:pt idx="939">
                  <c:v>170.84</c:v>
                </c:pt>
                <c:pt idx="940">
                  <c:v>490.02</c:v>
                </c:pt>
                <c:pt idx="941">
                  <c:v>137.96</c:v>
                </c:pt>
                <c:pt idx="942">
                  <c:v>77.24000000000002</c:v>
                </c:pt>
                <c:pt idx="943">
                  <c:v>120.93</c:v>
                </c:pt>
                <c:pt idx="944">
                  <c:v>406.75</c:v>
                </c:pt>
                <c:pt idx="945">
                  <c:v>92.05</c:v>
                </c:pt>
                <c:pt idx="946">
                  <c:v>27.63000000000003</c:v>
                </c:pt>
                <c:pt idx="947">
                  <c:v>305.39</c:v>
                </c:pt>
                <c:pt idx="948">
                  <c:v>531.1800000000005</c:v>
                </c:pt>
                <c:pt idx="949">
                  <c:v>9.99</c:v>
                </c:pt>
                <c:pt idx="950">
                  <c:v>20.99</c:v>
                </c:pt>
                <c:pt idx="951">
                  <c:v>241.63</c:v>
                </c:pt>
                <c:pt idx="952">
                  <c:v>22.97999999999999</c:v>
                </c:pt>
                <c:pt idx="953">
                  <c:v>10.0</c:v>
                </c:pt>
                <c:pt idx="954">
                  <c:v>84.94000000000002</c:v>
                </c:pt>
                <c:pt idx="955">
                  <c:v>93.75</c:v>
                </c:pt>
                <c:pt idx="956">
                  <c:v>70.56</c:v>
                </c:pt>
                <c:pt idx="957">
                  <c:v>652.37</c:v>
                </c:pt>
                <c:pt idx="958">
                  <c:v>30.17</c:v>
                </c:pt>
                <c:pt idx="959">
                  <c:v>43.76000000000001</c:v>
                </c:pt>
                <c:pt idx="960">
                  <c:v>295.83</c:v>
                </c:pt>
                <c:pt idx="961">
                  <c:v>26.97999999999999</c:v>
                </c:pt>
                <c:pt idx="962">
                  <c:v>110.65</c:v>
                </c:pt>
                <c:pt idx="963">
                  <c:v>68.3</c:v>
                </c:pt>
                <c:pt idx="964">
                  <c:v>744.15</c:v>
                </c:pt>
                <c:pt idx="965">
                  <c:v>75.84</c:v>
                </c:pt>
                <c:pt idx="966">
                  <c:v>11.44</c:v>
                </c:pt>
                <c:pt idx="967">
                  <c:v>56.99</c:v>
                </c:pt>
                <c:pt idx="968">
                  <c:v>21.97999999999999</c:v>
                </c:pt>
                <c:pt idx="969">
                  <c:v>34.99</c:v>
                </c:pt>
                <c:pt idx="970">
                  <c:v>90.6</c:v>
                </c:pt>
                <c:pt idx="971">
                  <c:v>569.19</c:v>
                </c:pt>
                <c:pt idx="972">
                  <c:v>141.56</c:v>
                </c:pt>
                <c:pt idx="973">
                  <c:v>179.28</c:v>
                </c:pt>
                <c:pt idx="974">
                  <c:v>18.27999999999999</c:v>
                </c:pt>
                <c:pt idx="975">
                  <c:v>29.77999999999999</c:v>
                </c:pt>
                <c:pt idx="976">
                  <c:v>4.99</c:v>
                </c:pt>
                <c:pt idx="977">
                  <c:v>12.96</c:v>
                </c:pt>
                <c:pt idx="978">
                  <c:v>28.9</c:v>
                </c:pt>
                <c:pt idx="979">
                  <c:v>183.89</c:v>
                </c:pt>
                <c:pt idx="980">
                  <c:v>801.59</c:v>
                </c:pt>
                <c:pt idx="981">
                  <c:v>278.3399999999995</c:v>
                </c:pt>
                <c:pt idx="982">
                  <c:v>67.24000000000002</c:v>
                </c:pt>
                <c:pt idx="983">
                  <c:v>151.84</c:v>
                </c:pt>
                <c:pt idx="984">
                  <c:v>178.33</c:v>
                </c:pt>
                <c:pt idx="985">
                  <c:v>684.23</c:v>
                </c:pt>
                <c:pt idx="986">
                  <c:v>88.42</c:v>
                </c:pt>
                <c:pt idx="987">
                  <c:v>69.24000000000002</c:v>
                </c:pt>
                <c:pt idx="988">
                  <c:v>42.0</c:v>
                </c:pt>
                <c:pt idx="989">
                  <c:v>140.14</c:v>
                </c:pt>
                <c:pt idx="990">
                  <c:v>44.46</c:v>
                </c:pt>
                <c:pt idx="991">
                  <c:v>94.25</c:v>
                </c:pt>
                <c:pt idx="992">
                  <c:v>94.97</c:v>
                </c:pt>
                <c:pt idx="993">
                  <c:v>48.16000000000001</c:v>
                </c:pt>
                <c:pt idx="994">
                  <c:v>980.87</c:v>
                </c:pt>
                <c:pt idx="995">
                  <c:v>146.15</c:v>
                </c:pt>
                <c:pt idx="996">
                  <c:v>23.47</c:v>
                </c:pt>
                <c:pt idx="997">
                  <c:v>11.99</c:v>
                </c:pt>
                <c:pt idx="998">
                  <c:v>297.24</c:v>
                </c:pt>
                <c:pt idx="999">
                  <c:v>53.31</c:v>
                </c:pt>
                <c:pt idx="1000">
                  <c:v>49.96</c:v>
                </c:pt>
                <c:pt idx="1001">
                  <c:v>397.56</c:v>
                </c:pt>
                <c:pt idx="1002">
                  <c:v>24.06</c:v>
                </c:pt>
                <c:pt idx="1003">
                  <c:v>259.9899999999988</c:v>
                </c:pt>
                <c:pt idx="1004">
                  <c:v>246.58</c:v>
                </c:pt>
                <c:pt idx="1005">
                  <c:v>173.72</c:v>
                </c:pt>
                <c:pt idx="1006">
                  <c:v>129.28</c:v>
                </c:pt>
                <c:pt idx="1007">
                  <c:v>41.98</c:v>
                </c:pt>
                <c:pt idx="1008">
                  <c:v>71.47</c:v>
                </c:pt>
                <c:pt idx="1009">
                  <c:v>50.4</c:v>
                </c:pt>
                <c:pt idx="1010">
                  <c:v>53.96</c:v>
                </c:pt>
                <c:pt idx="1011">
                  <c:v>50.99</c:v>
                </c:pt>
                <c:pt idx="1012">
                  <c:v>21.88</c:v>
                </c:pt>
                <c:pt idx="1013">
                  <c:v>45.01</c:v>
                </c:pt>
                <c:pt idx="1014">
                  <c:v>940.9</c:v>
                </c:pt>
                <c:pt idx="1015">
                  <c:v>523.99</c:v>
                </c:pt>
                <c:pt idx="1016">
                  <c:v>209.2</c:v>
                </c:pt>
                <c:pt idx="1017">
                  <c:v>21.97999999999999</c:v>
                </c:pt>
                <c:pt idx="1018">
                  <c:v>64.94000000000002</c:v>
                </c:pt>
                <c:pt idx="1019">
                  <c:v>253.57</c:v>
                </c:pt>
                <c:pt idx="1020">
                  <c:v>100.23</c:v>
                </c:pt>
                <c:pt idx="1021">
                  <c:v>47.96</c:v>
                </c:pt>
                <c:pt idx="1022">
                  <c:v>7.71</c:v>
                </c:pt>
                <c:pt idx="1023">
                  <c:v>182.9</c:v>
                </c:pt>
                <c:pt idx="1024">
                  <c:v>17.87</c:v>
                </c:pt>
                <c:pt idx="1025">
                  <c:v>45.94</c:v>
                </c:pt>
                <c:pt idx="1026">
                  <c:v>5.99</c:v>
                </c:pt>
                <c:pt idx="1027">
                  <c:v>247.37</c:v>
                </c:pt>
                <c:pt idx="1028">
                  <c:v>19.97999999999999</c:v>
                </c:pt>
                <c:pt idx="1029">
                  <c:v>87.95</c:v>
                </c:pt>
                <c:pt idx="1030">
                  <c:v>72.92</c:v>
                </c:pt>
                <c:pt idx="1031">
                  <c:v>884.9399999999994</c:v>
                </c:pt>
                <c:pt idx="1032">
                  <c:v>155.4800000000002</c:v>
                </c:pt>
                <c:pt idx="1033">
                  <c:v>272.88</c:v>
                </c:pt>
                <c:pt idx="1034">
                  <c:v>207.72</c:v>
                </c:pt>
                <c:pt idx="1035">
                  <c:v>101.79</c:v>
                </c:pt>
                <c:pt idx="1036">
                  <c:v>114.36</c:v>
                </c:pt>
                <c:pt idx="1037">
                  <c:v>29.05</c:v>
                </c:pt>
                <c:pt idx="1038">
                  <c:v>150.75</c:v>
                </c:pt>
                <c:pt idx="1039">
                  <c:v>222.96</c:v>
                </c:pt>
                <c:pt idx="1040">
                  <c:v>175.58</c:v>
                </c:pt>
                <c:pt idx="1041">
                  <c:v>155.03</c:v>
                </c:pt>
                <c:pt idx="1042">
                  <c:v>98.43</c:v>
                </c:pt>
                <c:pt idx="1043">
                  <c:v>56.37</c:v>
                </c:pt>
                <c:pt idx="1044">
                  <c:v>1.980000000000002</c:v>
                </c:pt>
                <c:pt idx="1045">
                  <c:v>319.17</c:v>
                </c:pt>
                <c:pt idx="1046">
                  <c:v>71.54</c:v>
                </c:pt>
                <c:pt idx="1047">
                  <c:v>167.94</c:v>
                </c:pt>
                <c:pt idx="1048">
                  <c:v>535.859999999998</c:v>
                </c:pt>
                <c:pt idx="1049">
                  <c:v>19.77999999999999</c:v>
                </c:pt>
                <c:pt idx="1050">
                  <c:v>56.94</c:v>
                </c:pt>
                <c:pt idx="1051">
                  <c:v>57.0</c:v>
                </c:pt>
                <c:pt idx="1052">
                  <c:v>67.39</c:v>
                </c:pt>
                <c:pt idx="1053">
                  <c:v>27.95</c:v>
                </c:pt>
                <c:pt idx="1054">
                  <c:v>54.0</c:v>
                </c:pt>
                <c:pt idx="1055">
                  <c:v>11.99</c:v>
                </c:pt>
                <c:pt idx="1056">
                  <c:v>16.47</c:v>
                </c:pt>
                <c:pt idx="1057">
                  <c:v>139.7</c:v>
                </c:pt>
                <c:pt idx="1058">
                  <c:v>48.28</c:v>
                </c:pt>
                <c:pt idx="1059">
                  <c:v>924.9299999999994</c:v>
                </c:pt>
                <c:pt idx="1060">
                  <c:v>19.98999999999992</c:v>
                </c:pt>
                <c:pt idx="1061">
                  <c:v>315.67</c:v>
                </c:pt>
                <c:pt idx="1062">
                  <c:v>67.12</c:v>
                </c:pt>
                <c:pt idx="1063">
                  <c:v>74.55</c:v>
                </c:pt>
                <c:pt idx="1064">
                  <c:v>154.6</c:v>
                </c:pt>
                <c:pt idx="1065">
                  <c:v>167.75</c:v>
                </c:pt>
                <c:pt idx="1066">
                  <c:v>99.08</c:v>
                </c:pt>
                <c:pt idx="1067">
                  <c:v>93.89</c:v>
                </c:pt>
                <c:pt idx="1068">
                  <c:v>8.48</c:v>
                </c:pt>
                <c:pt idx="1069">
                  <c:v>7.98</c:v>
                </c:pt>
                <c:pt idx="1070">
                  <c:v>9.89</c:v>
                </c:pt>
                <c:pt idx="1071">
                  <c:v>15.96</c:v>
                </c:pt>
                <c:pt idx="1072">
                  <c:v>129.4500000000001</c:v>
                </c:pt>
                <c:pt idx="1073">
                  <c:v>47.94</c:v>
                </c:pt>
                <c:pt idx="1074">
                  <c:v>9.99</c:v>
                </c:pt>
                <c:pt idx="1075">
                  <c:v>220.74</c:v>
                </c:pt>
                <c:pt idx="1076">
                  <c:v>299.06</c:v>
                </c:pt>
                <c:pt idx="1077">
                  <c:v>368.18</c:v>
                </c:pt>
                <c:pt idx="1078">
                  <c:v>38.99</c:v>
                </c:pt>
                <c:pt idx="1079">
                  <c:v>45.96</c:v>
                </c:pt>
                <c:pt idx="1080">
                  <c:v>17.97999999999999</c:v>
                </c:pt>
                <c:pt idx="1081">
                  <c:v>25.95999999999999</c:v>
                </c:pt>
                <c:pt idx="1082">
                  <c:v>78.8</c:v>
                </c:pt>
                <c:pt idx="1083">
                  <c:v>174.09</c:v>
                </c:pt>
                <c:pt idx="1084">
                  <c:v>158.94</c:v>
                </c:pt>
                <c:pt idx="1085">
                  <c:v>36.94</c:v>
                </c:pt>
                <c:pt idx="1086">
                  <c:v>40.85</c:v>
                </c:pt>
                <c:pt idx="1087">
                  <c:v>253.89</c:v>
                </c:pt>
                <c:pt idx="1088">
                  <c:v>104.66</c:v>
                </c:pt>
                <c:pt idx="1089">
                  <c:v>6.99</c:v>
                </c:pt>
                <c:pt idx="1090">
                  <c:v>206.02</c:v>
                </c:pt>
                <c:pt idx="1091">
                  <c:v>251.27</c:v>
                </c:pt>
                <c:pt idx="1092">
                  <c:v>3.99</c:v>
                </c:pt>
                <c:pt idx="1093">
                  <c:v>121.96</c:v>
                </c:pt>
                <c:pt idx="1094">
                  <c:v>226.94</c:v>
                </c:pt>
                <c:pt idx="1095">
                  <c:v>9.99</c:v>
                </c:pt>
                <c:pt idx="1096">
                  <c:v>19.98999999999992</c:v>
                </c:pt>
                <c:pt idx="1097">
                  <c:v>276.85</c:v>
                </c:pt>
                <c:pt idx="1098">
                  <c:v>958.3</c:v>
                </c:pt>
                <c:pt idx="1099">
                  <c:v>333.36</c:v>
                </c:pt>
                <c:pt idx="1100">
                  <c:v>639.6700000000005</c:v>
                </c:pt>
                <c:pt idx="1101">
                  <c:v>79.47</c:v>
                </c:pt>
                <c:pt idx="1102">
                  <c:v>195.17</c:v>
                </c:pt>
                <c:pt idx="1103">
                  <c:v>20.97999999999999</c:v>
                </c:pt>
                <c:pt idx="1104">
                  <c:v>349.75</c:v>
                </c:pt>
                <c:pt idx="1105">
                  <c:v>125.78</c:v>
                </c:pt>
                <c:pt idx="1106">
                  <c:v>607.66</c:v>
                </c:pt>
                <c:pt idx="1107">
                  <c:v>24.45999999999999</c:v>
                </c:pt>
                <c:pt idx="1108">
                  <c:v>138.37</c:v>
                </c:pt>
                <c:pt idx="1109">
                  <c:v>5.970000000000002</c:v>
                </c:pt>
                <c:pt idx="1110">
                  <c:v>71.99000000000002</c:v>
                </c:pt>
                <c:pt idx="1111">
                  <c:v>113.66</c:v>
                </c:pt>
                <c:pt idx="1112">
                  <c:v>920.2700000000005</c:v>
                </c:pt>
                <c:pt idx="1113">
                  <c:v>273.77</c:v>
                </c:pt>
                <c:pt idx="1114">
                  <c:v>23.95999999999999</c:v>
                </c:pt>
                <c:pt idx="1115">
                  <c:v>2.99</c:v>
                </c:pt>
                <c:pt idx="1116">
                  <c:v>24.95</c:v>
                </c:pt>
                <c:pt idx="1117">
                  <c:v>265.63</c:v>
                </c:pt>
                <c:pt idx="1118">
                  <c:v>57.6</c:v>
                </c:pt>
                <c:pt idx="1119">
                  <c:v>44.71</c:v>
                </c:pt>
                <c:pt idx="1120">
                  <c:v>558.7800000000005</c:v>
                </c:pt>
                <c:pt idx="1121">
                  <c:v>44.44</c:v>
                </c:pt>
                <c:pt idx="1122">
                  <c:v>41.14</c:v>
                </c:pt>
                <c:pt idx="1123">
                  <c:v>18.47999999999999</c:v>
                </c:pt>
                <c:pt idx="1124">
                  <c:v>64.98</c:v>
                </c:pt>
                <c:pt idx="1125">
                  <c:v>108.86</c:v>
                </c:pt>
                <c:pt idx="1126">
                  <c:v>27.33000000000003</c:v>
                </c:pt>
                <c:pt idx="1127">
                  <c:v>42.16000000000001</c:v>
                </c:pt>
                <c:pt idx="1128">
                  <c:v>216.14</c:v>
                </c:pt>
                <c:pt idx="1129">
                  <c:v>17.97</c:v>
                </c:pt>
                <c:pt idx="1130">
                  <c:v>5.71</c:v>
                </c:pt>
                <c:pt idx="1131">
                  <c:v>18.45999999999999</c:v>
                </c:pt>
                <c:pt idx="1132">
                  <c:v>363.56</c:v>
                </c:pt>
                <c:pt idx="1133">
                  <c:v>853.2</c:v>
                </c:pt>
                <c:pt idx="1134">
                  <c:v>155.93</c:v>
                </c:pt>
                <c:pt idx="1135">
                  <c:v>446.21</c:v>
                </c:pt>
                <c:pt idx="1136">
                  <c:v>180.4500000000002</c:v>
                </c:pt>
                <c:pt idx="1137">
                  <c:v>232.81</c:v>
                </c:pt>
                <c:pt idx="1138">
                  <c:v>20.69</c:v>
                </c:pt>
                <c:pt idx="1139">
                  <c:v>300.85</c:v>
                </c:pt>
                <c:pt idx="1140">
                  <c:v>41.99</c:v>
                </c:pt>
                <c:pt idx="1141">
                  <c:v>70.8</c:v>
                </c:pt>
                <c:pt idx="1142">
                  <c:v>13.98</c:v>
                </c:pt>
                <c:pt idx="1143">
                  <c:v>41.01</c:v>
                </c:pt>
                <c:pt idx="1144">
                  <c:v>109.4</c:v>
                </c:pt>
                <c:pt idx="1145">
                  <c:v>35.18</c:v>
                </c:pt>
                <c:pt idx="1146">
                  <c:v>82.99000000000002</c:v>
                </c:pt>
                <c:pt idx="1147">
                  <c:v>303.86</c:v>
                </c:pt>
                <c:pt idx="1148">
                  <c:v>67.0</c:v>
                </c:pt>
                <c:pt idx="1149">
                  <c:v>1042.56</c:v>
                </c:pt>
                <c:pt idx="1150">
                  <c:v>51.9</c:v>
                </c:pt>
                <c:pt idx="1151">
                  <c:v>160.44</c:v>
                </c:pt>
                <c:pt idx="1152">
                  <c:v>212.87</c:v>
                </c:pt>
                <c:pt idx="1153">
                  <c:v>174.23</c:v>
                </c:pt>
                <c:pt idx="1154">
                  <c:v>62.94</c:v>
                </c:pt>
                <c:pt idx="1155">
                  <c:v>85.57</c:v>
                </c:pt>
                <c:pt idx="1156">
                  <c:v>66.78</c:v>
                </c:pt>
                <c:pt idx="1157">
                  <c:v>84.75</c:v>
                </c:pt>
                <c:pt idx="1158">
                  <c:v>84.51</c:v>
                </c:pt>
                <c:pt idx="1159">
                  <c:v>2.5</c:v>
                </c:pt>
                <c:pt idx="1160">
                  <c:v>282.88</c:v>
                </c:pt>
                <c:pt idx="1161">
                  <c:v>147.09</c:v>
                </c:pt>
                <c:pt idx="1162">
                  <c:v>1306.91</c:v>
                </c:pt>
                <c:pt idx="1163">
                  <c:v>307.74</c:v>
                </c:pt>
                <c:pt idx="1164">
                  <c:v>94.43</c:v>
                </c:pt>
                <c:pt idx="1165">
                  <c:v>46.0</c:v>
                </c:pt>
                <c:pt idx="1166">
                  <c:v>9.82</c:v>
                </c:pt>
                <c:pt idx="1167">
                  <c:v>22.32</c:v>
                </c:pt>
                <c:pt idx="1168">
                  <c:v>137.14</c:v>
                </c:pt>
                <c:pt idx="1169">
                  <c:v>15.51</c:v>
                </c:pt>
                <c:pt idx="1170">
                  <c:v>66.77</c:v>
                </c:pt>
                <c:pt idx="1171">
                  <c:v>144.76</c:v>
                </c:pt>
                <c:pt idx="1172">
                  <c:v>7.99</c:v>
                </c:pt>
                <c:pt idx="1173">
                  <c:v>26.2</c:v>
                </c:pt>
                <c:pt idx="1174">
                  <c:v>91.02</c:v>
                </c:pt>
                <c:pt idx="1175">
                  <c:v>95.92</c:v>
                </c:pt>
                <c:pt idx="1176">
                  <c:v>150.25</c:v>
                </c:pt>
                <c:pt idx="1177">
                  <c:v>297.74</c:v>
                </c:pt>
                <c:pt idx="1178">
                  <c:v>26.72</c:v>
                </c:pt>
                <c:pt idx="1179">
                  <c:v>139.92</c:v>
                </c:pt>
                <c:pt idx="1180">
                  <c:v>10.0</c:v>
                </c:pt>
                <c:pt idx="1181">
                  <c:v>24.37</c:v>
                </c:pt>
                <c:pt idx="1182">
                  <c:v>52.93</c:v>
                </c:pt>
                <c:pt idx="1183">
                  <c:v>82.16999999999997</c:v>
                </c:pt>
                <c:pt idx="1184">
                  <c:v>176.08</c:v>
                </c:pt>
                <c:pt idx="1185">
                  <c:v>132.9800000000002</c:v>
                </c:pt>
                <c:pt idx="1186">
                  <c:v>86.39</c:v>
                </c:pt>
                <c:pt idx="1187">
                  <c:v>51.0</c:v>
                </c:pt>
                <c:pt idx="1188">
                  <c:v>581.16</c:v>
                </c:pt>
                <c:pt idx="1189">
                  <c:v>47.17</c:v>
                </c:pt>
                <c:pt idx="1190">
                  <c:v>122.42</c:v>
                </c:pt>
                <c:pt idx="1191">
                  <c:v>100.01</c:v>
                </c:pt>
                <c:pt idx="1192">
                  <c:v>86.45</c:v>
                </c:pt>
                <c:pt idx="1193">
                  <c:v>151.43</c:v>
                </c:pt>
                <c:pt idx="1194">
                  <c:v>32.98</c:v>
                </c:pt>
                <c:pt idx="1195">
                  <c:v>65.96000000000002</c:v>
                </c:pt>
                <c:pt idx="1196">
                  <c:v>545.22</c:v>
                </c:pt>
                <c:pt idx="1197">
                  <c:v>40.0</c:v>
                </c:pt>
                <c:pt idx="1198">
                  <c:v>120.67</c:v>
                </c:pt>
                <c:pt idx="1199">
                  <c:v>80.08</c:v>
                </c:pt>
                <c:pt idx="1200">
                  <c:v>75.97</c:v>
                </c:pt>
                <c:pt idx="1201">
                  <c:v>21.47999999999999</c:v>
                </c:pt>
                <c:pt idx="1202">
                  <c:v>24.31000000000003</c:v>
                </c:pt>
                <c:pt idx="1203">
                  <c:v>70.07</c:v>
                </c:pt>
                <c:pt idx="1204">
                  <c:v>62.6</c:v>
                </c:pt>
                <c:pt idx="1205">
                  <c:v>53.99</c:v>
                </c:pt>
                <c:pt idx="1206">
                  <c:v>41.04</c:v>
                </c:pt>
                <c:pt idx="1207">
                  <c:v>40.98</c:v>
                </c:pt>
                <c:pt idx="1208">
                  <c:v>24.73</c:v>
                </c:pt>
                <c:pt idx="1209">
                  <c:v>34.97</c:v>
                </c:pt>
                <c:pt idx="1210">
                  <c:v>92.56</c:v>
                </c:pt>
                <c:pt idx="1211">
                  <c:v>393.44</c:v>
                </c:pt>
                <c:pt idx="1212">
                  <c:v>80.57</c:v>
                </c:pt>
                <c:pt idx="1213">
                  <c:v>42.48</c:v>
                </c:pt>
                <c:pt idx="1214">
                  <c:v>25.75</c:v>
                </c:pt>
                <c:pt idx="1215">
                  <c:v>34.97</c:v>
                </c:pt>
                <c:pt idx="1216">
                  <c:v>73.96000000000002</c:v>
                </c:pt>
                <c:pt idx="1217">
                  <c:v>65.99000000000002</c:v>
                </c:pt>
                <c:pt idx="1218">
                  <c:v>12.98</c:v>
                </c:pt>
                <c:pt idx="1219">
                  <c:v>50.93</c:v>
                </c:pt>
                <c:pt idx="1220">
                  <c:v>121.0</c:v>
                </c:pt>
                <c:pt idx="1221">
                  <c:v>41.28</c:v>
                </c:pt>
                <c:pt idx="1222">
                  <c:v>89.56</c:v>
                </c:pt>
                <c:pt idx="1223">
                  <c:v>413.08</c:v>
                </c:pt>
                <c:pt idx="1224">
                  <c:v>4.09</c:v>
                </c:pt>
                <c:pt idx="1225">
                  <c:v>227.65</c:v>
                </c:pt>
                <c:pt idx="1226">
                  <c:v>539.39</c:v>
                </c:pt>
                <c:pt idx="1227">
                  <c:v>4.79</c:v>
                </c:pt>
                <c:pt idx="1228">
                  <c:v>18.12</c:v>
                </c:pt>
                <c:pt idx="1229">
                  <c:v>78.97</c:v>
                </c:pt>
                <c:pt idx="1230">
                  <c:v>187.64</c:v>
                </c:pt>
                <c:pt idx="1231">
                  <c:v>122.56</c:v>
                </c:pt>
                <c:pt idx="1232">
                  <c:v>67.04</c:v>
                </c:pt>
                <c:pt idx="1233">
                  <c:v>0.0</c:v>
                </c:pt>
                <c:pt idx="1234">
                  <c:v>49.95</c:v>
                </c:pt>
                <c:pt idx="1235">
                  <c:v>92.99000000000002</c:v>
                </c:pt>
                <c:pt idx="1236">
                  <c:v>96.4</c:v>
                </c:pt>
                <c:pt idx="1237">
                  <c:v>75.6</c:v>
                </c:pt>
                <c:pt idx="1238">
                  <c:v>32.49</c:v>
                </c:pt>
                <c:pt idx="1239">
                  <c:v>45.48</c:v>
                </c:pt>
                <c:pt idx="1240">
                  <c:v>20.09</c:v>
                </c:pt>
                <c:pt idx="1241">
                  <c:v>6.8</c:v>
                </c:pt>
                <c:pt idx="1242">
                  <c:v>278.9699999999995</c:v>
                </c:pt>
                <c:pt idx="1243">
                  <c:v>33.37</c:v>
                </c:pt>
                <c:pt idx="1244">
                  <c:v>158.18</c:v>
                </c:pt>
                <c:pt idx="1245">
                  <c:v>76.48</c:v>
                </c:pt>
                <c:pt idx="1246">
                  <c:v>8.280000000000001</c:v>
                </c:pt>
                <c:pt idx="1247">
                  <c:v>40.79000000000001</c:v>
                </c:pt>
                <c:pt idx="1248">
                  <c:v>10.0</c:v>
                </c:pt>
                <c:pt idx="1249">
                  <c:v>18.95999999999999</c:v>
                </c:pt>
                <c:pt idx="1250">
                  <c:v>23.97999999999999</c:v>
                </c:pt>
                <c:pt idx="1251">
                  <c:v>4.38</c:v>
                </c:pt>
                <c:pt idx="1252">
                  <c:v>322.76</c:v>
                </c:pt>
                <c:pt idx="1253">
                  <c:v>216.9500000000002</c:v>
                </c:pt>
                <c:pt idx="1254">
                  <c:v>204.43</c:v>
                </c:pt>
                <c:pt idx="1255">
                  <c:v>45.05</c:v>
                </c:pt>
                <c:pt idx="1256">
                  <c:v>153.94</c:v>
                </c:pt>
                <c:pt idx="1257">
                  <c:v>32.1</c:v>
                </c:pt>
                <c:pt idx="1258">
                  <c:v>100.6</c:v>
                </c:pt>
                <c:pt idx="1259">
                  <c:v>35.96</c:v>
                </c:pt>
                <c:pt idx="1260">
                  <c:v>66.94000000000002</c:v>
                </c:pt>
                <c:pt idx="1261">
                  <c:v>105.96</c:v>
                </c:pt>
                <c:pt idx="1262">
                  <c:v>51.94</c:v>
                </c:pt>
                <c:pt idx="1263">
                  <c:v>11.98</c:v>
                </c:pt>
                <c:pt idx="1264">
                  <c:v>113.73</c:v>
                </c:pt>
                <c:pt idx="1265">
                  <c:v>48.03</c:v>
                </c:pt>
                <c:pt idx="1266">
                  <c:v>33.95</c:v>
                </c:pt>
                <c:pt idx="1267">
                  <c:v>105.1</c:v>
                </c:pt>
                <c:pt idx="1268">
                  <c:v>27.93999999999999</c:v>
                </c:pt>
                <c:pt idx="1269">
                  <c:v>24.95999999999999</c:v>
                </c:pt>
                <c:pt idx="1270">
                  <c:v>94.0</c:v>
                </c:pt>
                <c:pt idx="1271">
                  <c:v>72.94000000000002</c:v>
                </c:pt>
                <c:pt idx="1272">
                  <c:v>84.43</c:v>
                </c:pt>
                <c:pt idx="1273">
                  <c:v>212.94</c:v>
                </c:pt>
                <c:pt idx="1274">
                  <c:v>127.85</c:v>
                </c:pt>
                <c:pt idx="1275">
                  <c:v>233.08</c:v>
                </c:pt>
                <c:pt idx="1276">
                  <c:v>36.87</c:v>
                </c:pt>
                <c:pt idx="1277">
                  <c:v>37.48</c:v>
                </c:pt>
                <c:pt idx="1278">
                  <c:v>21.47999999999999</c:v>
                </c:pt>
                <c:pt idx="1279">
                  <c:v>49.98</c:v>
                </c:pt>
                <c:pt idx="1280">
                  <c:v>269.4199999999992</c:v>
                </c:pt>
                <c:pt idx="1281">
                  <c:v>404.03</c:v>
                </c:pt>
                <c:pt idx="1282">
                  <c:v>104.79</c:v>
                </c:pt>
                <c:pt idx="1283">
                  <c:v>4.99</c:v>
                </c:pt>
                <c:pt idx="1284">
                  <c:v>69.94000000000002</c:v>
                </c:pt>
                <c:pt idx="1285">
                  <c:v>20.14</c:v>
                </c:pt>
                <c:pt idx="1286">
                  <c:v>14.91</c:v>
                </c:pt>
                <c:pt idx="1287">
                  <c:v>100.95</c:v>
                </c:pt>
                <c:pt idx="1288">
                  <c:v>71.96000000000002</c:v>
                </c:pt>
                <c:pt idx="1289">
                  <c:v>197.3</c:v>
                </c:pt>
                <c:pt idx="1290">
                  <c:v>9.5</c:v>
                </c:pt>
                <c:pt idx="1291">
                  <c:v>101.46</c:v>
                </c:pt>
                <c:pt idx="1292">
                  <c:v>18.17000000000003</c:v>
                </c:pt>
                <c:pt idx="1293">
                  <c:v>43.96</c:v>
                </c:pt>
                <c:pt idx="1294">
                  <c:v>11.79</c:v>
                </c:pt>
                <c:pt idx="1295">
                  <c:v>29.5</c:v>
                </c:pt>
                <c:pt idx="1296">
                  <c:v>20.97999999999999</c:v>
                </c:pt>
                <c:pt idx="1297">
                  <c:v>15.0</c:v>
                </c:pt>
              </c:numCache>
            </c:numRef>
          </c:yVal>
          <c:smooth val="0"/>
        </c:ser>
        <c:dLbls>
          <c:showLegendKey val="0"/>
          <c:showVal val="0"/>
          <c:showCatName val="0"/>
          <c:showSerName val="0"/>
          <c:showPercent val="0"/>
          <c:showBubbleSize val="0"/>
        </c:dLbls>
        <c:axId val="-2101123752"/>
        <c:axId val="-2101127976"/>
      </c:scatterChart>
      <c:valAx>
        <c:axId val="-2101123752"/>
        <c:scaling>
          <c:orientation val="minMax"/>
        </c:scaling>
        <c:delete val="1"/>
        <c:axPos val="b"/>
        <c:majorGridlines/>
        <c:minorGridlines/>
        <c:numFmt formatCode="General" sourceLinked="1"/>
        <c:majorTickMark val="out"/>
        <c:minorTickMark val="none"/>
        <c:tickLblPos val="none"/>
        <c:crossAx val="-2101127976"/>
        <c:crosses val="autoZero"/>
        <c:crossBetween val="midCat"/>
      </c:valAx>
      <c:valAx>
        <c:axId val="-2101127976"/>
        <c:scaling>
          <c:orientation val="minMax"/>
          <c:min val="-100.0"/>
        </c:scaling>
        <c:delete val="0"/>
        <c:axPos val="l"/>
        <c:majorGridlines/>
        <c:minorGridlines/>
        <c:numFmt formatCode="General" sourceLinked="1"/>
        <c:majorTickMark val="out"/>
        <c:minorTickMark val="none"/>
        <c:tickLblPos val="nextTo"/>
        <c:crossAx val="-2101123752"/>
        <c:crosses val="autoZero"/>
        <c:crossBetween val="midCat"/>
      </c:valAx>
    </c:plotArea>
    <c:plotVisOnly val="1"/>
    <c:dispBlanksAs val="gap"/>
    <c:showDLblsOverMax val="0"/>
  </c:chart>
  <c:txPr>
    <a:bodyPr/>
    <a:lstStyle/>
    <a:p>
      <a:pPr>
        <a:defRPr>
          <a:solidFill>
            <a:schemeClr val="tx1">
              <a:lumMod val="65000"/>
              <a:lumOff val="35000"/>
            </a:schemeClr>
          </a:solidFill>
        </a:defRPr>
      </a:pPr>
      <a:endParaRPr lang="zh-CN"/>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strRef>
              <c:f>'Util segment'!$P$11:$P$13</c:f>
              <c:strCache>
                <c:ptCount val="3"/>
                <c:pt idx="0">
                  <c:v>Medium</c:v>
                </c:pt>
                <c:pt idx="1">
                  <c:v>High</c:v>
                </c:pt>
                <c:pt idx="2">
                  <c:v>Low</c:v>
                </c:pt>
              </c:strCache>
            </c:strRef>
          </c:cat>
          <c:val>
            <c:numRef>
              <c:f>'Util segment'!$Q$11:$Q$13</c:f>
              <c:numCache>
                <c:formatCode>General</c:formatCode>
                <c:ptCount val="3"/>
                <c:pt idx="0">
                  <c:v>7763.0</c:v>
                </c:pt>
                <c:pt idx="1">
                  <c:v>7364.0</c:v>
                </c:pt>
                <c:pt idx="2">
                  <c:v>4753.0</c:v>
                </c:pt>
              </c:numCache>
            </c:numRef>
          </c:val>
        </c:ser>
        <c:dLbls>
          <c:showLegendKey val="0"/>
          <c:showVal val="0"/>
          <c:showCatName val="0"/>
          <c:showSerName val="0"/>
          <c:showPercent val="0"/>
          <c:showBubbleSize val="0"/>
        </c:dLbls>
        <c:gapWidth val="150"/>
        <c:axId val="1823190632"/>
        <c:axId val="-2091160696"/>
      </c:barChart>
      <c:catAx>
        <c:axId val="1823190632"/>
        <c:scaling>
          <c:orientation val="minMax"/>
        </c:scaling>
        <c:delete val="0"/>
        <c:axPos val="b"/>
        <c:numFmt formatCode="General" sourceLinked="0"/>
        <c:majorTickMark val="none"/>
        <c:minorTickMark val="none"/>
        <c:tickLblPos val="none"/>
        <c:crossAx val="-2091160696"/>
        <c:crosses val="autoZero"/>
        <c:auto val="1"/>
        <c:lblAlgn val="ctr"/>
        <c:lblOffset val="100"/>
        <c:noMultiLvlLbl val="0"/>
      </c:catAx>
      <c:valAx>
        <c:axId val="-2091160696"/>
        <c:scaling>
          <c:orientation val="minMax"/>
        </c:scaling>
        <c:delete val="1"/>
        <c:axPos val="l"/>
        <c:numFmt formatCode="General" sourceLinked="1"/>
        <c:majorTickMark val="out"/>
        <c:minorTickMark val="none"/>
        <c:tickLblPos val="none"/>
        <c:crossAx val="1823190632"/>
        <c:crosses val="autoZero"/>
        <c:crossBetween val="between"/>
        <c:dispUnits>
          <c:builtInUnit val="thousands"/>
        </c:dispUnits>
      </c:valAx>
    </c:plotArea>
    <c:plotVisOnly val="1"/>
    <c:dispBlanksAs val="gap"/>
    <c:showDLblsOverMax val="0"/>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'P11 Segment'!$P$8:$P$12</c:f>
              <c:numCache>
                <c:formatCode>General</c:formatCode>
                <c:ptCount val="5"/>
                <c:pt idx="0">
                  <c:v>8040.0</c:v>
                </c:pt>
                <c:pt idx="1">
                  <c:v>5545.0</c:v>
                </c:pt>
                <c:pt idx="2">
                  <c:v>5310.0</c:v>
                </c:pt>
                <c:pt idx="3">
                  <c:v>3982.0</c:v>
                </c:pt>
                <c:pt idx="4">
                  <c:v>1249.0</c:v>
                </c:pt>
              </c:numCache>
            </c:numRef>
          </c:val>
        </c:ser>
        <c:dLbls>
          <c:showLegendKey val="0"/>
          <c:showVal val="0"/>
          <c:showCatName val="0"/>
          <c:showSerName val="0"/>
          <c:showPercent val="0"/>
          <c:showBubbleSize val="0"/>
        </c:dLbls>
        <c:gapWidth val="150"/>
        <c:axId val="1854877096"/>
        <c:axId val="1822449944"/>
      </c:barChart>
      <c:catAx>
        <c:axId val="1854877096"/>
        <c:scaling>
          <c:orientation val="minMax"/>
        </c:scaling>
        <c:delete val="0"/>
        <c:axPos val="b"/>
        <c:majorTickMark val="none"/>
        <c:minorTickMark val="none"/>
        <c:tickLblPos val="none"/>
        <c:crossAx val="1822449944"/>
        <c:crosses val="autoZero"/>
        <c:auto val="1"/>
        <c:lblAlgn val="ctr"/>
        <c:lblOffset val="100"/>
        <c:noMultiLvlLbl val="0"/>
      </c:catAx>
      <c:valAx>
        <c:axId val="1822449944"/>
        <c:scaling>
          <c:orientation val="minMax"/>
        </c:scaling>
        <c:delete val="1"/>
        <c:axPos val="l"/>
        <c:numFmt formatCode="General" sourceLinked="1"/>
        <c:majorTickMark val="out"/>
        <c:minorTickMark val="none"/>
        <c:tickLblPos val="none"/>
        <c:crossAx val="1854877096"/>
        <c:crosses val="autoZero"/>
        <c:crossBetween val="between"/>
        <c:dispUnits>
          <c:builtInUnit val="thousands"/>
        </c:dispUnits>
      </c:valAx>
    </c:plotArea>
    <c:plotVisOnly val="1"/>
    <c:dispBlanksAs val="gap"/>
    <c:showDLblsOverMax val="0"/>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'3 segment'!$L$7:$L$66</c:f>
              <c:numCache>
                <c:formatCode>General</c:formatCode>
                <c:ptCount val="60"/>
                <c:pt idx="0">
                  <c:v>1243.0</c:v>
                </c:pt>
                <c:pt idx="1">
                  <c:v>936.0</c:v>
                </c:pt>
                <c:pt idx="2">
                  <c:v>861.0</c:v>
                </c:pt>
                <c:pt idx="3">
                  <c:v>861.0</c:v>
                </c:pt>
                <c:pt idx="4">
                  <c:v>690.0</c:v>
                </c:pt>
                <c:pt idx="5">
                  <c:v>685.0</c:v>
                </c:pt>
                <c:pt idx="6">
                  <c:v>651.0</c:v>
                </c:pt>
                <c:pt idx="7">
                  <c:v>612.0</c:v>
                </c:pt>
                <c:pt idx="8">
                  <c:v>601.0</c:v>
                </c:pt>
                <c:pt idx="9">
                  <c:v>538.0</c:v>
                </c:pt>
                <c:pt idx="10">
                  <c:v>488.0</c:v>
                </c:pt>
                <c:pt idx="11">
                  <c:v>458.0</c:v>
                </c:pt>
                <c:pt idx="12">
                  <c:v>451.0</c:v>
                </c:pt>
                <c:pt idx="13">
                  <c:v>447.0</c:v>
                </c:pt>
                <c:pt idx="14">
                  <c:v>431.0</c:v>
                </c:pt>
                <c:pt idx="15">
                  <c:v>429.0</c:v>
                </c:pt>
                <c:pt idx="16">
                  <c:v>414.0</c:v>
                </c:pt>
                <c:pt idx="17">
                  <c:v>411.0</c:v>
                </c:pt>
                <c:pt idx="18">
                  <c:v>400.0</c:v>
                </c:pt>
                <c:pt idx="19">
                  <c:v>399.0</c:v>
                </c:pt>
                <c:pt idx="20">
                  <c:v>374.0</c:v>
                </c:pt>
                <c:pt idx="21">
                  <c:v>374.0</c:v>
                </c:pt>
                <c:pt idx="22">
                  <c:v>360.0</c:v>
                </c:pt>
                <c:pt idx="23">
                  <c:v>358.0</c:v>
                </c:pt>
                <c:pt idx="24">
                  <c:v>357.0</c:v>
                </c:pt>
                <c:pt idx="25">
                  <c:v>351.0</c:v>
                </c:pt>
                <c:pt idx="26">
                  <c:v>329.0</c:v>
                </c:pt>
                <c:pt idx="27">
                  <c:v>323.0</c:v>
                </c:pt>
                <c:pt idx="28">
                  <c:v>323.0</c:v>
                </c:pt>
                <c:pt idx="29">
                  <c:v>319.0</c:v>
                </c:pt>
                <c:pt idx="30">
                  <c:v>286.0</c:v>
                </c:pt>
                <c:pt idx="31">
                  <c:v>282.0</c:v>
                </c:pt>
                <c:pt idx="32">
                  <c:v>218.0</c:v>
                </c:pt>
                <c:pt idx="33">
                  <c:v>215.0</c:v>
                </c:pt>
                <c:pt idx="34">
                  <c:v>204.0</c:v>
                </c:pt>
                <c:pt idx="35">
                  <c:v>197.0</c:v>
                </c:pt>
                <c:pt idx="36">
                  <c:v>195.0</c:v>
                </c:pt>
                <c:pt idx="37">
                  <c:v>193.0</c:v>
                </c:pt>
                <c:pt idx="38">
                  <c:v>181.0</c:v>
                </c:pt>
                <c:pt idx="39">
                  <c:v>179.0</c:v>
                </c:pt>
                <c:pt idx="40">
                  <c:v>174.0</c:v>
                </c:pt>
                <c:pt idx="41">
                  <c:v>167.0</c:v>
                </c:pt>
                <c:pt idx="42">
                  <c:v>166.0</c:v>
                </c:pt>
                <c:pt idx="43">
                  <c:v>129.0</c:v>
                </c:pt>
                <c:pt idx="44">
                  <c:v>126.0</c:v>
                </c:pt>
                <c:pt idx="45">
                  <c:v>125.0</c:v>
                </c:pt>
                <c:pt idx="46">
                  <c:v>121.0</c:v>
                </c:pt>
                <c:pt idx="47">
                  <c:v>116.0</c:v>
                </c:pt>
                <c:pt idx="48">
                  <c:v>112.0</c:v>
                </c:pt>
                <c:pt idx="49">
                  <c:v>86.0</c:v>
                </c:pt>
                <c:pt idx="50">
                  <c:v>82.0</c:v>
                </c:pt>
                <c:pt idx="51">
                  <c:v>63.0</c:v>
                </c:pt>
                <c:pt idx="52">
                  <c:v>63.0</c:v>
                </c:pt>
                <c:pt idx="53">
                  <c:v>55.0</c:v>
                </c:pt>
                <c:pt idx="54">
                  <c:v>48.0</c:v>
                </c:pt>
                <c:pt idx="55">
                  <c:v>42.0</c:v>
                </c:pt>
                <c:pt idx="56">
                  <c:v>37.0</c:v>
                </c:pt>
                <c:pt idx="57">
                  <c:v>24.0</c:v>
                </c:pt>
                <c:pt idx="58">
                  <c:v>23.0</c:v>
                </c:pt>
                <c:pt idx="59">
                  <c:v>9.0</c:v>
                </c:pt>
              </c:numCache>
            </c:numRef>
          </c:val>
        </c:ser>
        <c:dLbls>
          <c:showLegendKey val="0"/>
          <c:showVal val="0"/>
          <c:showCatName val="0"/>
          <c:showSerName val="0"/>
          <c:showPercent val="0"/>
          <c:showBubbleSize val="0"/>
        </c:dLbls>
        <c:gapWidth val="150"/>
        <c:axId val="1823424136"/>
        <c:axId val="1822590280"/>
      </c:barChart>
      <c:catAx>
        <c:axId val="1823424136"/>
        <c:scaling>
          <c:orientation val="minMax"/>
        </c:scaling>
        <c:delete val="0"/>
        <c:axPos val="b"/>
        <c:majorTickMark val="none"/>
        <c:minorTickMark val="none"/>
        <c:tickLblPos val="none"/>
        <c:crossAx val="1822590280"/>
        <c:crosses val="autoZero"/>
        <c:auto val="1"/>
        <c:lblAlgn val="ctr"/>
        <c:lblOffset val="100"/>
        <c:noMultiLvlLbl val="0"/>
      </c:catAx>
      <c:valAx>
        <c:axId val="1822590280"/>
        <c:scaling>
          <c:orientation val="minMax"/>
        </c:scaling>
        <c:delete val="1"/>
        <c:axPos val="l"/>
        <c:numFmt formatCode="General" sourceLinked="1"/>
        <c:majorTickMark val="out"/>
        <c:minorTickMark val="none"/>
        <c:tickLblPos val="none"/>
        <c:crossAx val="1823424136"/>
        <c:crosses val="autoZero"/>
        <c:crossBetween val="between"/>
      </c:valAx>
    </c:plotArea>
    <c:plotVisOnly val="1"/>
    <c:dispBlanksAs val="gap"/>
    <c:showDLblsOverMax val="0"/>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'5 Segment Alt'!$L$7:$L$245</c:f>
              <c:numCache>
                <c:formatCode>General</c:formatCode>
                <c:ptCount val="239"/>
                <c:pt idx="0">
                  <c:v>1833.0</c:v>
                </c:pt>
                <c:pt idx="1">
                  <c:v>1285.0</c:v>
                </c:pt>
                <c:pt idx="2">
                  <c:v>1219.0</c:v>
                </c:pt>
                <c:pt idx="3">
                  <c:v>1170.0</c:v>
                </c:pt>
                <c:pt idx="4">
                  <c:v>1073.0</c:v>
                </c:pt>
                <c:pt idx="5">
                  <c:v>867.0</c:v>
                </c:pt>
                <c:pt idx="6">
                  <c:v>754.0</c:v>
                </c:pt>
                <c:pt idx="7">
                  <c:v>744.0</c:v>
                </c:pt>
                <c:pt idx="8">
                  <c:v>713.0</c:v>
                </c:pt>
                <c:pt idx="9">
                  <c:v>647.0</c:v>
                </c:pt>
                <c:pt idx="10">
                  <c:v>615.0</c:v>
                </c:pt>
                <c:pt idx="11">
                  <c:v>569.0</c:v>
                </c:pt>
                <c:pt idx="12">
                  <c:v>502.0</c:v>
                </c:pt>
                <c:pt idx="13">
                  <c:v>468.0</c:v>
                </c:pt>
                <c:pt idx="14">
                  <c:v>436.0</c:v>
                </c:pt>
                <c:pt idx="15">
                  <c:v>411.0</c:v>
                </c:pt>
                <c:pt idx="16">
                  <c:v>398.0</c:v>
                </c:pt>
                <c:pt idx="17">
                  <c:v>312.0</c:v>
                </c:pt>
                <c:pt idx="18">
                  <c:v>307.0</c:v>
                </c:pt>
                <c:pt idx="19">
                  <c:v>296.0</c:v>
                </c:pt>
                <c:pt idx="20">
                  <c:v>296.0</c:v>
                </c:pt>
                <c:pt idx="21">
                  <c:v>269.0</c:v>
                </c:pt>
                <c:pt idx="22">
                  <c:v>246.0</c:v>
                </c:pt>
                <c:pt idx="23">
                  <c:v>212.0</c:v>
                </c:pt>
                <c:pt idx="24">
                  <c:v>207.0</c:v>
                </c:pt>
                <c:pt idx="25">
                  <c:v>203.0</c:v>
                </c:pt>
                <c:pt idx="26">
                  <c:v>197.0</c:v>
                </c:pt>
                <c:pt idx="27">
                  <c:v>194.0</c:v>
                </c:pt>
                <c:pt idx="28">
                  <c:v>191.0</c:v>
                </c:pt>
                <c:pt idx="29">
                  <c:v>189.0</c:v>
                </c:pt>
                <c:pt idx="30">
                  <c:v>186.0</c:v>
                </c:pt>
                <c:pt idx="31">
                  <c:v>181.0</c:v>
                </c:pt>
                <c:pt idx="32">
                  <c:v>177.0</c:v>
                </c:pt>
                <c:pt idx="33">
                  <c:v>165.0</c:v>
                </c:pt>
                <c:pt idx="34">
                  <c:v>164.0</c:v>
                </c:pt>
                <c:pt idx="35">
                  <c:v>156.0</c:v>
                </c:pt>
                <c:pt idx="36">
                  <c:v>156.0</c:v>
                </c:pt>
                <c:pt idx="37">
                  <c:v>148.0</c:v>
                </c:pt>
                <c:pt idx="38">
                  <c:v>144.0</c:v>
                </c:pt>
                <c:pt idx="39">
                  <c:v>144.0</c:v>
                </c:pt>
                <c:pt idx="40">
                  <c:v>142.0</c:v>
                </c:pt>
                <c:pt idx="41">
                  <c:v>140.0</c:v>
                </c:pt>
                <c:pt idx="42">
                  <c:v>136.0</c:v>
                </c:pt>
                <c:pt idx="43">
                  <c:v>135.0</c:v>
                </c:pt>
                <c:pt idx="44">
                  <c:v>131.0</c:v>
                </c:pt>
                <c:pt idx="45">
                  <c:v>129.0</c:v>
                </c:pt>
                <c:pt idx="46">
                  <c:v>121.0</c:v>
                </c:pt>
                <c:pt idx="47">
                  <c:v>120.0</c:v>
                </c:pt>
                <c:pt idx="48">
                  <c:v>118.0</c:v>
                </c:pt>
                <c:pt idx="49">
                  <c:v>116.0</c:v>
                </c:pt>
                <c:pt idx="50">
                  <c:v>115.0</c:v>
                </c:pt>
                <c:pt idx="51">
                  <c:v>113.0</c:v>
                </c:pt>
                <c:pt idx="52">
                  <c:v>112.0</c:v>
                </c:pt>
                <c:pt idx="53">
                  <c:v>111.0</c:v>
                </c:pt>
                <c:pt idx="54">
                  <c:v>110.0</c:v>
                </c:pt>
                <c:pt idx="55">
                  <c:v>107.0</c:v>
                </c:pt>
                <c:pt idx="56">
                  <c:v>104.0</c:v>
                </c:pt>
                <c:pt idx="57">
                  <c:v>104.0</c:v>
                </c:pt>
                <c:pt idx="58">
                  <c:v>103.0</c:v>
                </c:pt>
                <c:pt idx="59">
                  <c:v>97.0</c:v>
                </c:pt>
                <c:pt idx="60">
                  <c:v>97.0</c:v>
                </c:pt>
                <c:pt idx="61">
                  <c:v>94.0</c:v>
                </c:pt>
                <c:pt idx="62">
                  <c:v>92.0</c:v>
                </c:pt>
                <c:pt idx="63">
                  <c:v>90.0</c:v>
                </c:pt>
                <c:pt idx="64">
                  <c:v>88.0</c:v>
                </c:pt>
                <c:pt idx="65">
                  <c:v>87.0</c:v>
                </c:pt>
                <c:pt idx="66">
                  <c:v>86.0</c:v>
                </c:pt>
                <c:pt idx="67">
                  <c:v>84.0</c:v>
                </c:pt>
                <c:pt idx="68">
                  <c:v>84.0</c:v>
                </c:pt>
                <c:pt idx="69">
                  <c:v>83.0</c:v>
                </c:pt>
                <c:pt idx="70">
                  <c:v>81.0</c:v>
                </c:pt>
                <c:pt idx="71">
                  <c:v>76.0</c:v>
                </c:pt>
                <c:pt idx="72">
                  <c:v>73.0</c:v>
                </c:pt>
                <c:pt idx="73">
                  <c:v>65.0</c:v>
                </c:pt>
                <c:pt idx="74">
                  <c:v>64.0</c:v>
                </c:pt>
                <c:pt idx="75">
                  <c:v>62.0</c:v>
                </c:pt>
                <c:pt idx="76">
                  <c:v>60.0</c:v>
                </c:pt>
                <c:pt idx="77">
                  <c:v>59.0</c:v>
                </c:pt>
                <c:pt idx="78">
                  <c:v>57.0</c:v>
                </c:pt>
                <c:pt idx="79">
                  <c:v>55.0</c:v>
                </c:pt>
                <c:pt idx="80">
                  <c:v>55.0</c:v>
                </c:pt>
                <c:pt idx="81">
                  <c:v>53.0</c:v>
                </c:pt>
                <c:pt idx="82">
                  <c:v>52.0</c:v>
                </c:pt>
                <c:pt idx="83">
                  <c:v>51.0</c:v>
                </c:pt>
                <c:pt idx="84">
                  <c:v>51.0</c:v>
                </c:pt>
                <c:pt idx="85">
                  <c:v>50.0</c:v>
                </c:pt>
                <c:pt idx="86">
                  <c:v>50.0</c:v>
                </c:pt>
                <c:pt idx="87">
                  <c:v>48.0</c:v>
                </c:pt>
                <c:pt idx="88">
                  <c:v>47.0</c:v>
                </c:pt>
                <c:pt idx="89">
                  <c:v>47.0</c:v>
                </c:pt>
                <c:pt idx="90">
                  <c:v>46.0</c:v>
                </c:pt>
                <c:pt idx="91">
                  <c:v>46.0</c:v>
                </c:pt>
                <c:pt idx="92">
                  <c:v>45.0</c:v>
                </c:pt>
                <c:pt idx="93">
                  <c:v>45.0</c:v>
                </c:pt>
                <c:pt idx="94">
                  <c:v>45.0</c:v>
                </c:pt>
                <c:pt idx="95">
                  <c:v>45.0</c:v>
                </c:pt>
                <c:pt idx="96">
                  <c:v>43.0</c:v>
                </c:pt>
                <c:pt idx="97">
                  <c:v>42.0</c:v>
                </c:pt>
                <c:pt idx="98">
                  <c:v>39.0</c:v>
                </c:pt>
                <c:pt idx="99">
                  <c:v>38.0</c:v>
                </c:pt>
                <c:pt idx="100">
                  <c:v>37.0</c:v>
                </c:pt>
                <c:pt idx="101">
                  <c:v>37.0</c:v>
                </c:pt>
                <c:pt idx="102">
                  <c:v>36.0</c:v>
                </c:pt>
                <c:pt idx="103">
                  <c:v>35.0</c:v>
                </c:pt>
                <c:pt idx="104">
                  <c:v>33.0</c:v>
                </c:pt>
                <c:pt idx="105">
                  <c:v>31.0</c:v>
                </c:pt>
                <c:pt idx="106">
                  <c:v>31.0</c:v>
                </c:pt>
                <c:pt idx="107">
                  <c:v>31.0</c:v>
                </c:pt>
                <c:pt idx="108">
                  <c:v>30.0</c:v>
                </c:pt>
                <c:pt idx="109">
                  <c:v>30.0</c:v>
                </c:pt>
                <c:pt idx="110">
                  <c:v>28.0</c:v>
                </c:pt>
                <c:pt idx="111">
                  <c:v>28.0</c:v>
                </c:pt>
                <c:pt idx="112">
                  <c:v>27.0</c:v>
                </c:pt>
                <c:pt idx="113">
                  <c:v>27.0</c:v>
                </c:pt>
                <c:pt idx="114">
                  <c:v>26.0</c:v>
                </c:pt>
                <c:pt idx="115">
                  <c:v>25.0</c:v>
                </c:pt>
                <c:pt idx="116">
                  <c:v>25.0</c:v>
                </c:pt>
                <c:pt idx="117">
                  <c:v>25.0</c:v>
                </c:pt>
                <c:pt idx="118">
                  <c:v>24.0</c:v>
                </c:pt>
                <c:pt idx="119">
                  <c:v>24.0</c:v>
                </c:pt>
                <c:pt idx="120">
                  <c:v>24.0</c:v>
                </c:pt>
                <c:pt idx="121">
                  <c:v>23.0</c:v>
                </c:pt>
                <c:pt idx="122">
                  <c:v>22.0</c:v>
                </c:pt>
                <c:pt idx="123">
                  <c:v>21.0</c:v>
                </c:pt>
                <c:pt idx="124">
                  <c:v>21.0</c:v>
                </c:pt>
                <c:pt idx="125">
                  <c:v>21.0</c:v>
                </c:pt>
                <c:pt idx="126">
                  <c:v>21.0</c:v>
                </c:pt>
                <c:pt idx="127">
                  <c:v>19.0</c:v>
                </c:pt>
                <c:pt idx="128">
                  <c:v>19.0</c:v>
                </c:pt>
                <c:pt idx="129">
                  <c:v>18.0</c:v>
                </c:pt>
                <c:pt idx="130">
                  <c:v>17.0</c:v>
                </c:pt>
                <c:pt idx="131">
                  <c:v>16.0</c:v>
                </c:pt>
                <c:pt idx="132">
                  <c:v>15.0</c:v>
                </c:pt>
                <c:pt idx="133">
                  <c:v>15.0</c:v>
                </c:pt>
                <c:pt idx="134">
                  <c:v>15.0</c:v>
                </c:pt>
                <c:pt idx="135">
                  <c:v>15.0</c:v>
                </c:pt>
                <c:pt idx="136">
                  <c:v>14.0</c:v>
                </c:pt>
                <c:pt idx="137">
                  <c:v>14.0</c:v>
                </c:pt>
                <c:pt idx="138">
                  <c:v>14.0</c:v>
                </c:pt>
                <c:pt idx="139">
                  <c:v>14.0</c:v>
                </c:pt>
                <c:pt idx="140">
                  <c:v>13.0</c:v>
                </c:pt>
                <c:pt idx="141">
                  <c:v>13.0</c:v>
                </c:pt>
                <c:pt idx="142">
                  <c:v>13.0</c:v>
                </c:pt>
                <c:pt idx="143">
                  <c:v>13.0</c:v>
                </c:pt>
                <c:pt idx="144">
                  <c:v>12.0</c:v>
                </c:pt>
                <c:pt idx="145">
                  <c:v>12.0</c:v>
                </c:pt>
                <c:pt idx="146">
                  <c:v>12.0</c:v>
                </c:pt>
                <c:pt idx="147">
                  <c:v>12.0</c:v>
                </c:pt>
                <c:pt idx="148">
                  <c:v>12.0</c:v>
                </c:pt>
                <c:pt idx="149">
                  <c:v>12.0</c:v>
                </c:pt>
                <c:pt idx="150">
                  <c:v>11.0</c:v>
                </c:pt>
                <c:pt idx="151">
                  <c:v>11.0</c:v>
                </c:pt>
                <c:pt idx="152">
                  <c:v>10.0</c:v>
                </c:pt>
                <c:pt idx="153">
                  <c:v>10.0</c:v>
                </c:pt>
                <c:pt idx="154">
                  <c:v>10.0</c:v>
                </c:pt>
                <c:pt idx="155">
                  <c:v>10.0</c:v>
                </c:pt>
                <c:pt idx="156">
                  <c:v>10.0</c:v>
                </c:pt>
                <c:pt idx="157">
                  <c:v>9.0</c:v>
                </c:pt>
                <c:pt idx="158">
                  <c:v>9.0</c:v>
                </c:pt>
                <c:pt idx="159">
                  <c:v>9.0</c:v>
                </c:pt>
                <c:pt idx="160">
                  <c:v>9.0</c:v>
                </c:pt>
                <c:pt idx="161">
                  <c:v>9.0</c:v>
                </c:pt>
                <c:pt idx="162">
                  <c:v>8.0</c:v>
                </c:pt>
                <c:pt idx="163">
                  <c:v>8.0</c:v>
                </c:pt>
                <c:pt idx="164">
                  <c:v>8.0</c:v>
                </c:pt>
                <c:pt idx="165">
                  <c:v>8.0</c:v>
                </c:pt>
                <c:pt idx="166">
                  <c:v>8.0</c:v>
                </c:pt>
                <c:pt idx="167">
                  <c:v>8.0</c:v>
                </c:pt>
                <c:pt idx="168">
                  <c:v>7.0</c:v>
                </c:pt>
                <c:pt idx="169">
                  <c:v>7.0</c:v>
                </c:pt>
                <c:pt idx="170">
                  <c:v>7.0</c:v>
                </c:pt>
                <c:pt idx="171">
                  <c:v>6.0</c:v>
                </c:pt>
                <c:pt idx="172">
                  <c:v>6.0</c:v>
                </c:pt>
                <c:pt idx="173">
                  <c:v>6.0</c:v>
                </c:pt>
                <c:pt idx="174">
                  <c:v>6.0</c:v>
                </c:pt>
                <c:pt idx="175">
                  <c:v>6.0</c:v>
                </c:pt>
                <c:pt idx="176">
                  <c:v>6.0</c:v>
                </c:pt>
                <c:pt idx="177">
                  <c:v>6.0</c:v>
                </c:pt>
                <c:pt idx="178">
                  <c:v>6.0</c:v>
                </c:pt>
                <c:pt idx="179">
                  <c:v>6.0</c:v>
                </c:pt>
                <c:pt idx="180">
                  <c:v>5.0</c:v>
                </c:pt>
                <c:pt idx="181">
                  <c:v>5.0</c:v>
                </c:pt>
                <c:pt idx="182">
                  <c:v>5.0</c:v>
                </c:pt>
                <c:pt idx="183">
                  <c:v>5.0</c:v>
                </c:pt>
                <c:pt idx="184">
                  <c:v>5.0</c:v>
                </c:pt>
                <c:pt idx="185">
                  <c:v>4.0</c:v>
                </c:pt>
                <c:pt idx="186">
                  <c:v>4.0</c:v>
                </c:pt>
                <c:pt idx="187">
                  <c:v>4.0</c:v>
                </c:pt>
                <c:pt idx="188">
                  <c:v>4.0</c:v>
                </c:pt>
                <c:pt idx="189">
                  <c:v>4.0</c:v>
                </c:pt>
                <c:pt idx="190">
                  <c:v>4.0</c:v>
                </c:pt>
                <c:pt idx="191">
                  <c:v>4.0</c:v>
                </c:pt>
                <c:pt idx="192">
                  <c:v>4.0</c:v>
                </c:pt>
                <c:pt idx="193">
                  <c:v>3.0</c:v>
                </c:pt>
                <c:pt idx="194">
                  <c:v>3.0</c:v>
                </c:pt>
                <c:pt idx="195">
                  <c:v>3.0</c:v>
                </c:pt>
                <c:pt idx="196">
                  <c:v>3.0</c:v>
                </c:pt>
                <c:pt idx="197">
                  <c:v>3.0</c:v>
                </c:pt>
                <c:pt idx="198">
                  <c:v>3.0</c:v>
                </c:pt>
                <c:pt idx="199">
                  <c:v>2.0</c:v>
                </c:pt>
                <c:pt idx="200">
                  <c:v>2.0</c:v>
                </c:pt>
                <c:pt idx="201">
                  <c:v>2.0</c:v>
                </c:pt>
                <c:pt idx="202">
                  <c:v>2.0</c:v>
                </c:pt>
                <c:pt idx="203">
                  <c:v>2.0</c:v>
                </c:pt>
                <c:pt idx="204">
                  <c:v>2.0</c:v>
                </c:pt>
                <c:pt idx="205">
                  <c:v>2.0</c:v>
                </c:pt>
                <c:pt idx="206">
                  <c:v>2.0</c:v>
                </c:pt>
                <c:pt idx="207">
                  <c:v>2.0</c:v>
                </c:pt>
                <c:pt idx="208">
                  <c:v>2.0</c:v>
                </c:pt>
                <c:pt idx="209">
                  <c:v>2.0</c:v>
                </c:pt>
                <c:pt idx="210">
                  <c:v>2.0</c:v>
                </c:pt>
                <c:pt idx="211">
                  <c:v>2.0</c:v>
                </c:pt>
                <c:pt idx="212">
                  <c:v>2.0</c:v>
                </c:pt>
                <c:pt idx="213">
                  <c:v>2.0</c:v>
                </c:pt>
                <c:pt idx="214">
                  <c:v>2.0</c:v>
                </c:pt>
                <c:pt idx="215">
                  <c:v>1.0</c:v>
                </c:pt>
                <c:pt idx="216">
                  <c:v>1.0</c:v>
                </c:pt>
                <c:pt idx="217">
                  <c:v>1.0</c:v>
                </c:pt>
                <c:pt idx="218">
                  <c:v>1.0</c:v>
                </c:pt>
                <c:pt idx="219">
                  <c:v>1.0</c:v>
                </c:pt>
                <c:pt idx="220">
                  <c:v>1.0</c:v>
                </c:pt>
                <c:pt idx="221">
                  <c:v>1.0</c:v>
                </c:pt>
                <c:pt idx="222">
                  <c:v>1.0</c:v>
                </c:pt>
                <c:pt idx="223">
                  <c:v>1.0</c:v>
                </c:pt>
                <c:pt idx="224">
                  <c:v>1.0</c:v>
                </c:pt>
                <c:pt idx="225">
                  <c:v>1.0</c:v>
                </c:pt>
                <c:pt idx="226">
                  <c:v>1.0</c:v>
                </c:pt>
                <c:pt idx="227">
                  <c:v>1.0</c:v>
                </c:pt>
                <c:pt idx="228">
                  <c:v>1.0</c:v>
                </c:pt>
                <c:pt idx="229">
                  <c:v>1.0</c:v>
                </c:pt>
                <c:pt idx="230">
                  <c:v>1.0</c:v>
                </c:pt>
                <c:pt idx="231">
                  <c:v>1.0</c:v>
                </c:pt>
                <c:pt idx="232">
                  <c:v>1.0</c:v>
                </c:pt>
                <c:pt idx="233">
                  <c:v>1.0</c:v>
                </c:pt>
                <c:pt idx="234">
                  <c:v>1.0</c:v>
                </c:pt>
                <c:pt idx="235">
                  <c:v>1.0</c:v>
                </c:pt>
                <c:pt idx="236">
                  <c:v>1.0</c:v>
                </c:pt>
                <c:pt idx="237">
                  <c:v>1.0</c:v>
                </c:pt>
                <c:pt idx="238">
                  <c:v>1.0</c:v>
                </c:pt>
              </c:numCache>
            </c:numRef>
          </c:val>
        </c:ser>
        <c:dLbls>
          <c:showLegendKey val="0"/>
          <c:showVal val="0"/>
          <c:showCatName val="0"/>
          <c:showSerName val="0"/>
          <c:showPercent val="0"/>
          <c:showBubbleSize val="0"/>
        </c:dLbls>
        <c:gapWidth val="150"/>
        <c:axId val="1938881688"/>
        <c:axId val="1853625064"/>
      </c:barChart>
      <c:catAx>
        <c:axId val="1938881688"/>
        <c:scaling>
          <c:orientation val="minMax"/>
        </c:scaling>
        <c:delete val="0"/>
        <c:axPos val="b"/>
        <c:majorTickMark val="none"/>
        <c:minorTickMark val="none"/>
        <c:tickLblPos val="none"/>
        <c:crossAx val="1853625064"/>
        <c:crosses val="autoZero"/>
        <c:auto val="1"/>
        <c:lblAlgn val="ctr"/>
        <c:lblOffset val="100"/>
        <c:noMultiLvlLbl val="0"/>
      </c:catAx>
      <c:valAx>
        <c:axId val="1853625064"/>
        <c:scaling>
          <c:orientation val="minMax"/>
        </c:scaling>
        <c:delete val="1"/>
        <c:axPos val="l"/>
        <c:numFmt formatCode="General" sourceLinked="1"/>
        <c:majorTickMark val="out"/>
        <c:minorTickMark val="none"/>
        <c:tickLblPos val="none"/>
        <c:crossAx val="1938881688"/>
        <c:crosses val="autoZero"/>
        <c:crossBetween val="between"/>
      </c:valAx>
    </c:plotArea>
    <c:plotVisOnly val="1"/>
    <c:dispBlanksAs val="gap"/>
    <c:showDLblsOverMax val="0"/>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'6 Segment'!$K$7:$K$535</c:f>
              <c:numCache>
                <c:formatCode>General</c:formatCode>
                <c:ptCount val="529"/>
                <c:pt idx="0">
                  <c:v>1444.0</c:v>
                </c:pt>
                <c:pt idx="1">
                  <c:v>1029.0</c:v>
                </c:pt>
                <c:pt idx="2">
                  <c:v>1016.0</c:v>
                </c:pt>
                <c:pt idx="3">
                  <c:v>792.0</c:v>
                </c:pt>
                <c:pt idx="4">
                  <c:v>718.0</c:v>
                </c:pt>
                <c:pt idx="5">
                  <c:v>627.0</c:v>
                </c:pt>
                <c:pt idx="6">
                  <c:v>547.0</c:v>
                </c:pt>
                <c:pt idx="7">
                  <c:v>537.0</c:v>
                </c:pt>
                <c:pt idx="8">
                  <c:v>500.0</c:v>
                </c:pt>
                <c:pt idx="9">
                  <c:v>457.0</c:v>
                </c:pt>
                <c:pt idx="10">
                  <c:v>444.0</c:v>
                </c:pt>
                <c:pt idx="11">
                  <c:v>415.0</c:v>
                </c:pt>
                <c:pt idx="12">
                  <c:v>415.0</c:v>
                </c:pt>
                <c:pt idx="13">
                  <c:v>396.0</c:v>
                </c:pt>
                <c:pt idx="14">
                  <c:v>303.0</c:v>
                </c:pt>
                <c:pt idx="15">
                  <c:v>287.0</c:v>
                </c:pt>
                <c:pt idx="16">
                  <c:v>278.0</c:v>
                </c:pt>
                <c:pt idx="17">
                  <c:v>270.0</c:v>
                </c:pt>
                <c:pt idx="18">
                  <c:v>266.0</c:v>
                </c:pt>
                <c:pt idx="19">
                  <c:v>218.0</c:v>
                </c:pt>
                <c:pt idx="20">
                  <c:v>206.0</c:v>
                </c:pt>
                <c:pt idx="21">
                  <c:v>206.0</c:v>
                </c:pt>
                <c:pt idx="22">
                  <c:v>204.0</c:v>
                </c:pt>
                <c:pt idx="23">
                  <c:v>202.0</c:v>
                </c:pt>
                <c:pt idx="24">
                  <c:v>201.0</c:v>
                </c:pt>
                <c:pt idx="25">
                  <c:v>196.0</c:v>
                </c:pt>
                <c:pt idx="26">
                  <c:v>194.0</c:v>
                </c:pt>
                <c:pt idx="27">
                  <c:v>179.0</c:v>
                </c:pt>
                <c:pt idx="28">
                  <c:v>178.0</c:v>
                </c:pt>
                <c:pt idx="29">
                  <c:v>166.0</c:v>
                </c:pt>
                <c:pt idx="30">
                  <c:v>159.0</c:v>
                </c:pt>
                <c:pt idx="31">
                  <c:v>158.0</c:v>
                </c:pt>
                <c:pt idx="32">
                  <c:v>155.0</c:v>
                </c:pt>
                <c:pt idx="33">
                  <c:v>155.0</c:v>
                </c:pt>
                <c:pt idx="34">
                  <c:v>137.0</c:v>
                </c:pt>
                <c:pt idx="35">
                  <c:v>136.0</c:v>
                </c:pt>
                <c:pt idx="36">
                  <c:v>127.0</c:v>
                </c:pt>
                <c:pt idx="37">
                  <c:v>126.0</c:v>
                </c:pt>
                <c:pt idx="38">
                  <c:v>126.0</c:v>
                </c:pt>
                <c:pt idx="39">
                  <c:v>122.0</c:v>
                </c:pt>
                <c:pt idx="40">
                  <c:v>121.0</c:v>
                </c:pt>
                <c:pt idx="41">
                  <c:v>118.0</c:v>
                </c:pt>
                <c:pt idx="42">
                  <c:v>115.0</c:v>
                </c:pt>
                <c:pt idx="43">
                  <c:v>114.0</c:v>
                </c:pt>
                <c:pt idx="44">
                  <c:v>112.0</c:v>
                </c:pt>
                <c:pt idx="45">
                  <c:v>107.0</c:v>
                </c:pt>
                <c:pt idx="46">
                  <c:v>104.0</c:v>
                </c:pt>
                <c:pt idx="47">
                  <c:v>104.0</c:v>
                </c:pt>
                <c:pt idx="48">
                  <c:v>104.0</c:v>
                </c:pt>
                <c:pt idx="49">
                  <c:v>104.0</c:v>
                </c:pt>
                <c:pt idx="50">
                  <c:v>103.0</c:v>
                </c:pt>
                <c:pt idx="51">
                  <c:v>102.0</c:v>
                </c:pt>
                <c:pt idx="52">
                  <c:v>102.0</c:v>
                </c:pt>
                <c:pt idx="53">
                  <c:v>96.0</c:v>
                </c:pt>
                <c:pt idx="54">
                  <c:v>96.0</c:v>
                </c:pt>
                <c:pt idx="55">
                  <c:v>94.0</c:v>
                </c:pt>
                <c:pt idx="56">
                  <c:v>93.0</c:v>
                </c:pt>
                <c:pt idx="57">
                  <c:v>92.0</c:v>
                </c:pt>
                <c:pt idx="58">
                  <c:v>91.0</c:v>
                </c:pt>
                <c:pt idx="59">
                  <c:v>90.0</c:v>
                </c:pt>
                <c:pt idx="60">
                  <c:v>90.0</c:v>
                </c:pt>
                <c:pt idx="61">
                  <c:v>90.0</c:v>
                </c:pt>
                <c:pt idx="62">
                  <c:v>90.0</c:v>
                </c:pt>
                <c:pt idx="63">
                  <c:v>90.0</c:v>
                </c:pt>
                <c:pt idx="64">
                  <c:v>89.0</c:v>
                </c:pt>
                <c:pt idx="65">
                  <c:v>89.0</c:v>
                </c:pt>
                <c:pt idx="66">
                  <c:v>88.0</c:v>
                </c:pt>
                <c:pt idx="67">
                  <c:v>87.0</c:v>
                </c:pt>
                <c:pt idx="68">
                  <c:v>86.0</c:v>
                </c:pt>
                <c:pt idx="69">
                  <c:v>85.0</c:v>
                </c:pt>
                <c:pt idx="70">
                  <c:v>85.0</c:v>
                </c:pt>
                <c:pt idx="71">
                  <c:v>82.0</c:v>
                </c:pt>
                <c:pt idx="72">
                  <c:v>82.0</c:v>
                </c:pt>
                <c:pt idx="73">
                  <c:v>81.0</c:v>
                </c:pt>
                <c:pt idx="74">
                  <c:v>81.0</c:v>
                </c:pt>
                <c:pt idx="75">
                  <c:v>77.0</c:v>
                </c:pt>
                <c:pt idx="76">
                  <c:v>77.0</c:v>
                </c:pt>
                <c:pt idx="77">
                  <c:v>76.0</c:v>
                </c:pt>
                <c:pt idx="78">
                  <c:v>76.0</c:v>
                </c:pt>
                <c:pt idx="79">
                  <c:v>76.0</c:v>
                </c:pt>
                <c:pt idx="80">
                  <c:v>75.0</c:v>
                </c:pt>
                <c:pt idx="81">
                  <c:v>75.0</c:v>
                </c:pt>
                <c:pt idx="82">
                  <c:v>73.0</c:v>
                </c:pt>
                <c:pt idx="83">
                  <c:v>73.0</c:v>
                </c:pt>
                <c:pt idx="84">
                  <c:v>73.0</c:v>
                </c:pt>
                <c:pt idx="85">
                  <c:v>72.0</c:v>
                </c:pt>
                <c:pt idx="86">
                  <c:v>72.0</c:v>
                </c:pt>
                <c:pt idx="87">
                  <c:v>71.0</c:v>
                </c:pt>
                <c:pt idx="88">
                  <c:v>70.0</c:v>
                </c:pt>
                <c:pt idx="89">
                  <c:v>68.0</c:v>
                </c:pt>
                <c:pt idx="90">
                  <c:v>68.0</c:v>
                </c:pt>
                <c:pt idx="91">
                  <c:v>68.0</c:v>
                </c:pt>
                <c:pt idx="92">
                  <c:v>66.0</c:v>
                </c:pt>
                <c:pt idx="93">
                  <c:v>65.0</c:v>
                </c:pt>
                <c:pt idx="94">
                  <c:v>65.0</c:v>
                </c:pt>
                <c:pt idx="95">
                  <c:v>64.0</c:v>
                </c:pt>
                <c:pt idx="96">
                  <c:v>64.0</c:v>
                </c:pt>
                <c:pt idx="97">
                  <c:v>63.0</c:v>
                </c:pt>
                <c:pt idx="98">
                  <c:v>63.0</c:v>
                </c:pt>
                <c:pt idx="99">
                  <c:v>62.0</c:v>
                </c:pt>
                <c:pt idx="100">
                  <c:v>62.0</c:v>
                </c:pt>
                <c:pt idx="101">
                  <c:v>62.0</c:v>
                </c:pt>
                <c:pt idx="102">
                  <c:v>61.0</c:v>
                </c:pt>
                <c:pt idx="103">
                  <c:v>61.0</c:v>
                </c:pt>
                <c:pt idx="104">
                  <c:v>61.0</c:v>
                </c:pt>
                <c:pt idx="105">
                  <c:v>61.0</c:v>
                </c:pt>
                <c:pt idx="106">
                  <c:v>60.0</c:v>
                </c:pt>
                <c:pt idx="107">
                  <c:v>59.0</c:v>
                </c:pt>
                <c:pt idx="108">
                  <c:v>59.0</c:v>
                </c:pt>
                <c:pt idx="109">
                  <c:v>56.0</c:v>
                </c:pt>
                <c:pt idx="110">
                  <c:v>54.0</c:v>
                </c:pt>
                <c:pt idx="111">
                  <c:v>54.0</c:v>
                </c:pt>
                <c:pt idx="112">
                  <c:v>53.0</c:v>
                </c:pt>
                <c:pt idx="113">
                  <c:v>52.0</c:v>
                </c:pt>
                <c:pt idx="114">
                  <c:v>50.0</c:v>
                </c:pt>
                <c:pt idx="115">
                  <c:v>49.0</c:v>
                </c:pt>
                <c:pt idx="116">
                  <c:v>48.0</c:v>
                </c:pt>
                <c:pt idx="117">
                  <c:v>48.0</c:v>
                </c:pt>
                <c:pt idx="118">
                  <c:v>48.0</c:v>
                </c:pt>
                <c:pt idx="119">
                  <c:v>47.0</c:v>
                </c:pt>
                <c:pt idx="120">
                  <c:v>46.0</c:v>
                </c:pt>
                <c:pt idx="121">
                  <c:v>46.0</c:v>
                </c:pt>
                <c:pt idx="122">
                  <c:v>46.0</c:v>
                </c:pt>
                <c:pt idx="123">
                  <c:v>45.0</c:v>
                </c:pt>
                <c:pt idx="124">
                  <c:v>45.0</c:v>
                </c:pt>
                <c:pt idx="125">
                  <c:v>44.0</c:v>
                </c:pt>
                <c:pt idx="126">
                  <c:v>44.0</c:v>
                </c:pt>
                <c:pt idx="127">
                  <c:v>43.0</c:v>
                </c:pt>
                <c:pt idx="128">
                  <c:v>43.0</c:v>
                </c:pt>
                <c:pt idx="129">
                  <c:v>43.0</c:v>
                </c:pt>
                <c:pt idx="130">
                  <c:v>42.0</c:v>
                </c:pt>
                <c:pt idx="131">
                  <c:v>41.0</c:v>
                </c:pt>
                <c:pt idx="132">
                  <c:v>41.0</c:v>
                </c:pt>
                <c:pt idx="133">
                  <c:v>40.0</c:v>
                </c:pt>
                <c:pt idx="134">
                  <c:v>40.0</c:v>
                </c:pt>
                <c:pt idx="135">
                  <c:v>40.0</c:v>
                </c:pt>
                <c:pt idx="136">
                  <c:v>38.0</c:v>
                </c:pt>
                <c:pt idx="137">
                  <c:v>38.0</c:v>
                </c:pt>
                <c:pt idx="138">
                  <c:v>37.0</c:v>
                </c:pt>
                <c:pt idx="139">
                  <c:v>37.0</c:v>
                </c:pt>
                <c:pt idx="140">
                  <c:v>37.0</c:v>
                </c:pt>
                <c:pt idx="141">
                  <c:v>36.0</c:v>
                </c:pt>
                <c:pt idx="142">
                  <c:v>36.0</c:v>
                </c:pt>
                <c:pt idx="143">
                  <c:v>34.0</c:v>
                </c:pt>
                <c:pt idx="144">
                  <c:v>33.0</c:v>
                </c:pt>
                <c:pt idx="145">
                  <c:v>33.0</c:v>
                </c:pt>
                <c:pt idx="146">
                  <c:v>33.0</c:v>
                </c:pt>
                <c:pt idx="147">
                  <c:v>31.0</c:v>
                </c:pt>
                <c:pt idx="148">
                  <c:v>31.0</c:v>
                </c:pt>
                <c:pt idx="149">
                  <c:v>31.0</c:v>
                </c:pt>
                <c:pt idx="150">
                  <c:v>31.0</c:v>
                </c:pt>
                <c:pt idx="151">
                  <c:v>30.0</c:v>
                </c:pt>
                <c:pt idx="152">
                  <c:v>30.0</c:v>
                </c:pt>
                <c:pt idx="153">
                  <c:v>30.0</c:v>
                </c:pt>
                <c:pt idx="154">
                  <c:v>30.0</c:v>
                </c:pt>
                <c:pt idx="155">
                  <c:v>30.0</c:v>
                </c:pt>
                <c:pt idx="156">
                  <c:v>29.0</c:v>
                </c:pt>
                <c:pt idx="157">
                  <c:v>29.0</c:v>
                </c:pt>
                <c:pt idx="158">
                  <c:v>28.0</c:v>
                </c:pt>
                <c:pt idx="159">
                  <c:v>28.0</c:v>
                </c:pt>
                <c:pt idx="160">
                  <c:v>28.0</c:v>
                </c:pt>
                <c:pt idx="161">
                  <c:v>27.0</c:v>
                </c:pt>
                <c:pt idx="162">
                  <c:v>27.0</c:v>
                </c:pt>
                <c:pt idx="163">
                  <c:v>27.0</c:v>
                </c:pt>
                <c:pt idx="164">
                  <c:v>26.0</c:v>
                </c:pt>
                <c:pt idx="165">
                  <c:v>26.0</c:v>
                </c:pt>
                <c:pt idx="166">
                  <c:v>26.0</c:v>
                </c:pt>
                <c:pt idx="167">
                  <c:v>26.0</c:v>
                </c:pt>
                <c:pt idx="168">
                  <c:v>26.0</c:v>
                </c:pt>
                <c:pt idx="169">
                  <c:v>25.0</c:v>
                </c:pt>
                <c:pt idx="170">
                  <c:v>25.0</c:v>
                </c:pt>
                <c:pt idx="171">
                  <c:v>24.0</c:v>
                </c:pt>
                <c:pt idx="172">
                  <c:v>24.0</c:v>
                </c:pt>
                <c:pt idx="173">
                  <c:v>23.0</c:v>
                </c:pt>
                <c:pt idx="174">
                  <c:v>23.0</c:v>
                </c:pt>
                <c:pt idx="175">
                  <c:v>22.0</c:v>
                </c:pt>
                <c:pt idx="176">
                  <c:v>22.0</c:v>
                </c:pt>
                <c:pt idx="177">
                  <c:v>22.0</c:v>
                </c:pt>
                <c:pt idx="178">
                  <c:v>22.0</c:v>
                </c:pt>
                <c:pt idx="179">
                  <c:v>22.0</c:v>
                </c:pt>
                <c:pt idx="180">
                  <c:v>22.0</c:v>
                </c:pt>
                <c:pt idx="181">
                  <c:v>22.0</c:v>
                </c:pt>
                <c:pt idx="182">
                  <c:v>21.0</c:v>
                </c:pt>
                <c:pt idx="183">
                  <c:v>21.0</c:v>
                </c:pt>
                <c:pt idx="184">
                  <c:v>21.0</c:v>
                </c:pt>
                <c:pt idx="185">
                  <c:v>21.0</c:v>
                </c:pt>
                <c:pt idx="186">
                  <c:v>21.0</c:v>
                </c:pt>
                <c:pt idx="187">
                  <c:v>21.0</c:v>
                </c:pt>
                <c:pt idx="188">
                  <c:v>20.0</c:v>
                </c:pt>
                <c:pt idx="189">
                  <c:v>20.0</c:v>
                </c:pt>
                <c:pt idx="190">
                  <c:v>20.0</c:v>
                </c:pt>
                <c:pt idx="191">
                  <c:v>20.0</c:v>
                </c:pt>
                <c:pt idx="192">
                  <c:v>19.0</c:v>
                </c:pt>
                <c:pt idx="193">
                  <c:v>19.0</c:v>
                </c:pt>
                <c:pt idx="194">
                  <c:v>18.0</c:v>
                </c:pt>
                <c:pt idx="195">
                  <c:v>18.0</c:v>
                </c:pt>
                <c:pt idx="196">
                  <c:v>18.0</c:v>
                </c:pt>
                <c:pt idx="197">
                  <c:v>18.0</c:v>
                </c:pt>
                <c:pt idx="198">
                  <c:v>18.0</c:v>
                </c:pt>
                <c:pt idx="199">
                  <c:v>18.0</c:v>
                </c:pt>
                <c:pt idx="200">
                  <c:v>18.0</c:v>
                </c:pt>
                <c:pt idx="201">
                  <c:v>18.0</c:v>
                </c:pt>
                <c:pt idx="202">
                  <c:v>18.0</c:v>
                </c:pt>
                <c:pt idx="203">
                  <c:v>18.0</c:v>
                </c:pt>
                <c:pt idx="204">
                  <c:v>18.0</c:v>
                </c:pt>
                <c:pt idx="205">
                  <c:v>17.0</c:v>
                </c:pt>
                <c:pt idx="206">
                  <c:v>17.0</c:v>
                </c:pt>
                <c:pt idx="207">
                  <c:v>17.0</c:v>
                </c:pt>
                <c:pt idx="208">
                  <c:v>17.0</c:v>
                </c:pt>
                <c:pt idx="209">
                  <c:v>17.0</c:v>
                </c:pt>
                <c:pt idx="210">
                  <c:v>17.0</c:v>
                </c:pt>
                <c:pt idx="211">
                  <c:v>17.0</c:v>
                </c:pt>
                <c:pt idx="212">
                  <c:v>16.0</c:v>
                </c:pt>
                <c:pt idx="213">
                  <c:v>16.0</c:v>
                </c:pt>
                <c:pt idx="214">
                  <c:v>16.0</c:v>
                </c:pt>
                <c:pt idx="215">
                  <c:v>16.0</c:v>
                </c:pt>
                <c:pt idx="216">
                  <c:v>16.0</c:v>
                </c:pt>
                <c:pt idx="217">
                  <c:v>16.0</c:v>
                </c:pt>
                <c:pt idx="218">
                  <c:v>15.0</c:v>
                </c:pt>
                <c:pt idx="219">
                  <c:v>15.0</c:v>
                </c:pt>
                <c:pt idx="220">
                  <c:v>15.0</c:v>
                </c:pt>
                <c:pt idx="221">
                  <c:v>15.0</c:v>
                </c:pt>
                <c:pt idx="222">
                  <c:v>15.0</c:v>
                </c:pt>
                <c:pt idx="223">
                  <c:v>15.0</c:v>
                </c:pt>
                <c:pt idx="224">
                  <c:v>15.0</c:v>
                </c:pt>
                <c:pt idx="225">
                  <c:v>15.0</c:v>
                </c:pt>
                <c:pt idx="226">
                  <c:v>14.0</c:v>
                </c:pt>
                <c:pt idx="227">
                  <c:v>14.0</c:v>
                </c:pt>
                <c:pt idx="228">
                  <c:v>14.0</c:v>
                </c:pt>
                <c:pt idx="229">
                  <c:v>14.0</c:v>
                </c:pt>
                <c:pt idx="230">
                  <c:v>13.0</c:v>
                </c:pt>
                <c:pt idx="231">
                  <c:v>13.0</c:v>
                </c:pt>
                <c:pt idx="232">
                  <c:v>13.0</c:v>
                </c:pt>
                <c:pt idx="233">
                  <c:v>13.0</c:v>
                </c:pt>
                <c:pt idx="234">
                  <c:v>13.0</c:v>
                </c:pt>
                <c:pt idx="235">
                  <c:v>13.0</c:v>
                </c:pt>
                <c:pt idx="236">
                  <c:v>13.0</c:v>
                </c:pt>
                <c:pt idx="237">
                  <c:v>13.0</c:v>
                </c:pt>
                <c:pt idx="238">
                  <c:v>13.0</c:v>
                </c:pt>
                <c:pt idx="239">
                  <c:v>13.0</c:v>
                </c:pt>
                <c:pt idx="240">
                  <c:v>12.0</c:v>
                </c:pt>
                <c:pt idx="241">
                  <c:v>12.0</c:v>
                </c:pt>
                <c:pt idx="242">
                  <c:v>12.0</c:v>
                </c:pt>
                <c:pt idx="243">
                  <c:v>12.0</c:v>
                </c:pt>
                <c:pt idx="244">
                  <c:v>12.0</c:v>
                </c:pt>
                <c:pt idx="245">
                  <c:v>12.0</c:v>
                </c:pt>
                <c:pt idx="246">
                  <c:v>12.0</c:v>
                </c:pt>
                <c:pt idx="247">
                  <c:v>12.0</c:v>
                </c:pt>
                <c:pt idx="248">
                  <c:v>12.0</c:v>
                </c:pt>
                <c:pt idx="249">
                  <c:v>12.0</c:v>
                </c:pt>
                <c:pt idx="250">
                  <c:v>12.0</c:v>
                </c:pt>
                <c:pt idx="251">
                  <c:v>12.0</c:v>
                </c:pt>
                <c:pt idx="252">
                  <c:v>12.0</c:v>
                </c:pt>
                <c:pt idx="253">
                  <c:v>12.0</c:v>
                </c:pt>
                <c:pt idx="254">
                  <c:v>11.0</c:v>
                </c:pt>
                <c:pt idx="255">
                  <c:v>11.0</c:v>
                </c:pt>
                <c:pt idx="256">
                  <c:v>11.0</c:v>
                </c:pt>
                <c:pt idx="257">
                  <c:v>11.0</c:v>
                </c:pt>
                <c:pt idx="258">
                  <c:v>11.0</c:v>
                </c:pt>
                <c:pt idx="259">
                  <c:v>11.0</c:v>
                </c:pt>
                <c:pt idx="260">
                  <c:v>11.0</c:v>
                </c:pt>
                <c:pt idx="261">
                  <c:v>11.0</c:v>
                </c:pt>
                <c:pt idx="262">
                  <c:v>11.0</c:v>
                </c:pt>
                <c:pt idx="263">
                  <c:v>10.0</c:v>
                </c:pt>
                <c:pt idx="264">
                  <c:v>10.0</c:v>
                </c:pt>
                <c:pt idx="265">
                  <c:v>10.0</c:v>
                </c:pt>
                <c:pt idx="266">
                  <c:v>10.0</c:v>
                </c:pt>
                <c:pt idx="267">
                  <c:v>10.0</c:v>
                </c:pt>
                <c:pt idx="268">
                  <c:v>10.0</c:v>
                </c:pt>
                <c:pt idx="269">
                  <c:v>10.0</c:v>
                </c:pt>
                <c:pt idx="270">
                  <c:v>10.0</c:v>
                </c:pt>
                <c:pt idx="271">
                  <c:v>10.0</c:v>
                </c:pt>
                <c:pt idx="272">
                  <c:v>10.0</c:v>
                </c:pt>
                <c:pt idx="273">
                  <c:v>9.0</c:v>
                </c:pt>
                <c:pt idx="274">
                  <c:v>9.0</c:v>
                </c:pt>
                <c:pt idx="275">
                  <c:v>9.0</c:v>
                </c:pt>
                <c:pt idx="276">
                  <c:v>9.0</c:v>
                </c:pt>
                <c:pt idx="277">
                  <c:v>9.0</c:v>
                </c:pt>
                <c:pt idx="278">
                  <c:v>9.0</c:v>
                </c:pt>
                <c:pt idx="279">
                  <c:v>9.0</c:v>
                </c:pt>
                <c:pt idx="280">
                  <c:v>9.0</c:v>
                </c:pt>
                <c:pt idx="281">
                  <c:v>9.0</c:v>
                </c:pt>
                <c:pt idx="282">
                  <c:v>9.0</c:v>
                </c:pt>
                <c:pt idx="283">
                  <c:v>9.0</c:v>
                </c:pt>
                <c:pt idx="284">
                  <c:v>9.0</c:v>
                </c:pt>
                <c:pt idx="285">
                  <c:v>9.0</c:v>
                </c:pt>
                <c:pt idx="286">
                  <c:v>9.0</c:v>
                </c:pt>
                <c:pt idx="287">
                  <c:v>9.0</c:v>
                </c:pt>
                <c:pt idx="288">
                  <c:v>9.0</c:v>
                </c:pt>
                <c:pt idx="289">
                  <c:v>9.0</c:v>
                </c:pt>
                <c:pt idx="290">
                  <c:v>8.0</c:v>
                </c:pt>
                <c:pt idx="291">
                  <c:v>8.0</c:v>
                </c:pt>
                <c:pt idx="292">
                  <c:v>8.0</c:v>
                </c:pt>
                <c:pt idx="293">
                  <c:v>8.0</c:v>
                </c:pt>
                <c:pt idx="294">
                  <c:v>8.0</c:v>
                </c:pt>
                <c:pt idx="295">
                  <c:v>8.0</c:v>
                </c:pt>
                <c:pt idx="296">
                  <c:v>8.0</c:v>
                </c:pt>
                <c:pt idx="297">
                  <c:v>8.0</c:v>
                </c:pt>
                <c:pt idx="298">
                  <c:v>8.0</c:v>
                </c:pt>
                <c:pt idx="299">
                  <c:v>8.0</c:v>
                </c:pt>
                <c:pt idx="300">
                  <c:v>8.0</c:v>
                </c:pt>
                <c:pt idx="301">
                  <c:v>8.0</c:v>
                </c:pt>
                <c:pt idx="302">
                  <c:v>7.0</c:v>
                </c:pt>
                <c:pt idx="303">
                  <c:v>7.0</c:v>
                </c:pt>
                <c:pt idx="304">
                  <c:v>7.0</c:v>
                </c:pt>
                <c:pt idx="305">
                  <c:v>7.0</c:v>
                </c:pt>
                <c:pt idx="306">
                  <c:v>7.0</c:v>
                </c:pt>
                <c:pt idx="307">
                  <c:v>7.0</c:v>
                </c:pt>
                <c:pt idx="308">
                  <c:v>7.0</c:v>
                </c:pt>
                <c:pt idx="309">
                  <c:v>7.0</c:v>
                </c:pt>
                <c:pt idx="310">
                  <c:v>7.0</c:v>
                </c:pt>
                <c:pt idx="311">
                  <c:v>7.0</c:v>
                </c:pt>
                <c:pt idx="312">
                  <c:v>7.0</c:v>
                </c:pt>
                <c:pt idx="313">
                  <c:v>7.0</c:v>
                </c:pt>
                <c:pt idx="314">
                  <c:v>7.0</c:v>
                </c:pt>
                <c:pt idx="315">
                  <c:v>7.0</c:v>
                </c:pt>
                <c:pt idx="316">
                  <c:v>7.0</c:v>
                </c:pt>
                <c:pt idx="317">
                  <c:v>7.0</c:v>
                </c:pt>
                <c:pt idx="318">
                  <c:v>7.0</c:v>
                </c:pt>
                <c:pt idx="319">
                  <c:v>6.0</c:v>
                </c:pt>
                <c:pt idx="320">
                  <c:v>6.0</c:v>
                </c:pt>
                <c:pt idx="321">
                  <c:v>6.0</c:v>
                </c:pt>
                <c:pt idx="322">
                  <c:v>6.0</c:v>
                </c:pt>
                <c:pt idx="323">
                  <c:v>6.0</c:v>
                </c:pt>
                <c:pt idx="324">
                  <c:v>6.0</c:v>
                </c:pt>
                <c:pt idx="325">
                  <c:v>6.0</c:v>
                </c:pt>
                <c:pt idx="326">
                  <c:v>6.0</c:v>
                </c:pt>
                <c:pt idx="327">
                  <c:v>6.0</c:v>
                </c:pt>
                <c:pt idx="328">
                  <c:v>6.0</c:v>
                </c:pt>
                <c:pt idx="329">
                  <c:v>6.0</c:v>
                </c:pt>
                <c:pt idx="330">
                  <c:v>6.0</c:v>
                </c:pt>
                <c:pt idx="331">
                  <c:v>6.0</c:v>
                </c:pt>
                <c:pt idx="332">
                  <c:v>6.0</c:v>
                </c:pt>
                <c:pt idx="333">
                  <c:v>5.0</c:v>
                </c:pt>
                <c:pt idx="334">
                  <c:v>5.0</c:v>
                </c:pt>
                <c:pt idx="335">
                  <c:v>5.0</c:v>
                </c:pt>
                <c:pt idx="336">
                  <c:v>5.0</c:v>
                </c:pt>
                <c:pt idx="337">
                  <c:v>5.0</c:v>
                </c:pt>
                <c:pt idx="338">
                  <c:v>5.0</c:v>
                </c:pt>
                <c:pt idx="339">
                  <c:v>5.0</c:v>
                </c:pt>
                <c:pt idx="340">
                  <c:v>5.0</c:v>
                </c:pt>
                <c:pt idx="341">
                  <c:v>5.0</c:v>
                </c:pt>
                <c:pt idx="342">
                  <c:v>5.0</c:v>
                </c:pt>
                <c:pt idx="343">
                  <c:v>5.0</c:v>
                </c:pt>
                <c:pt idx="344">
                  <c:v>5.0</c:v>
                </c:pt>
                <c:pt idx="345">
                  <c:v>5.0</c:v>
                </c:pt>
                <c:pt idx="346">
                  <c:v>5.0</c:v>
                </c:pt>
                <c:pt idx="347">
                  <c:v>5.0</c:v>
                </c:pt>
                <c:pt idx="348">
                  <c:v>4.0</c:v>
                </c:pt>
                <c:pt idx="349">
                  <c:v>4.0</c:v>
                </c:pt>
                <c:pt idx="350">
                  <c:v>4.0</c:v>
                </c:pt>
                <c:pt idx="351">
                  <c:v>4.0</c:v>
                </c:pt>
                <c:pt idx="352">
                  <c:v>4.0</c:v>
                </c:pt>
                <c:pt idx="353">
                  <c:v>4.0</c:v>
                </c:pt>
                <c:pt idx="354">
                  <c:v>4.0</c:v>
                </c:pt>
                <c:pt idx="355">
                  <c:v>4.0</c:v>
                </c:pt>
                <c:pt idx="356">
                  <c:v>4.0</c:v>
                </c:pt>
                <c:pt idx="357">
                  <c:v>4.0</c:v>
                </c:pt>
                <c:pt idx="358">
                  <c:v>4.0</c:v>
                </c:pt>
                <c:pt idx="359">
                  <c:v>4.0</c:v>
                </c:pt>
                <c:pt idx="360">
                  <c:v>4.0</c:v>
                </c:pt>
                <c:pt idx="361">
                  <c:v>4.0</c:v>
                </c:pt>
                <c:pt idx="362">
                  <c:v>4.0</c:v>
                </c:pt>
                <c:pt idx="363">
                  <c:v>4.0</c:v>
                </c:pt>
                <c:pt idx="364">
                  <c:v>4.0</c:v>
                </c:pt>
                <c:pt idx="365">
                  <c:v>4.0</c:v>
                </c:pt>
                <c:pt idx="366">
                  <c:v>4.0</c:v>
                </c:pt>
                <c:pt idx="367">
                  <c:v>4.0</c:v>
                </c:pt>
                <c:pt idx="368">
                  <c:v>4.0</c:v>
                </c:pt>
                <c:pt idx="369">
                  <c:v>4.0</c:v>
                </c:pt>
                <c:pt idx="370">
                  <c:v>4.0</c:v>
                </c:pt>
                <c:pt idx="371">
                  <c:v>3.0</c:v>
                </c:pt>
                <c:pt idx="372">
                  <c:v>3.0</c:v>
                </c:pt>
                <c:pt idx="373">
                  <c:v>3.0</c:v>
                </c:pt>
                <c:pt idx="374">
                  <c:v>3.0</c:v>
                </c:pt>
                <c:pt idx="375">
                  <c:v>3.0</c:v>
                </c:pt>
                <c:pt idx="376">
                  <c:v>3.0</c:v>
                </c:pt>
                <c:pt idx="377">
                  <c:v>3.0</c:v>
                </c:pt>
                <c:pt idx="378">
                  <c:v>3.0</c:v>
                </c:pt>
                <c:pt idx="379">
                  <c:v>3.0</c:v>
                </c:pt>
                <c:pt idx="380">
                  <c:v>3.0</c:v>
                </c:pt>
                <c:pt idx="381">
                  <c:v>3.0</c:v>
                </c:pt>
                <c:pt idx="382">
                  <c:v>3.0</c:v>
                </c:pt>
                <c:pt idx="383">
                  <c:v>3.0</c:v>
                </c:pt>
                <c:pt idx="384">
                  <c:v>3.0</c:v>
                </c:pt>
                <c:pt idx="385">
                  <c:v>3.0</c:v>
                </c:pt>
                <c:pt idx="386">
                  <c:v>3.0</c:v>
                </c:pt>
                <c:pt idx="387">
                  <c:v>3.0</c:v>
                </c:pt>
                <c:pt idx="388">
                  <c:v>3.0</c:v>
                </c:pt>
                <c:pt idx="389">
                  <c:v>3.0</c:v>
                </c:pt>
                <c:pt idx="390">
                  <c:v>3.0</c:v>
                </c:pt>
                <c:pt idx="391">
                  <c:v>3.0</c:v>
                </c:pt>
                <c:pt idx="392">
                  <c:v>3.0</c:v>
                </c:pt>
                <c:pt idx="393">
                  <c:v>3.0</c:v>
                </c:pt>
                <c:pt idx="394">
                  <c:v>3.0</c:v>
                </c:pt>
                <c:pt idx="395">
                  <c:v>3.0</c:v>
                </c:pt>
                <c:pt idx="396">
                  <c:v>3.0</c:v>
                </c:pt>
                <c:pt idx="397">
                  <c:v>3.0</c:v>
                </c:pt>
                <c:pt idx="398">
                  <c:v>3.0</c:v>
                </c:pt>
                <c:pt idx="399">
                  <c:v>3.0</c:v>
                </c:pt>
                <c:pt idx="400">
                  <c:v>3.0</c:v>
                </c:pt>
                <c:pt idx="401">
                  <c:v>3.0</c:v>
                </c:pt>
                <c:pt idx="402">
                  <c:v>3.0</c:v>
                </c:pt>
                <c:pt idx="403">
                  <c:v>3.0</c:v>
                </c:pt>
                <c:pt idx="404">
                  <c:v>3.0</c:v>
                </c:pt>
                <c:pt idx="405">
                  <c:v>3.0</c:v>
                </c:pt>
                <c:pt idx="406">
                  <c:v>2.0</c:v>
                </c:pt>
                <c:pt idx="407">
                  <c:v>2.0</c:v>
                </c:pt>
                <c:pt idx="408">
                  <c:v>2.0</c:v>
                </c:pt>
                <c:pt idx="409">
                  <c:v>2.0</c:v>
                </c:pt>
                <c:pt idx="410">
                  <c:v>2.0</c:v>
                </c:pt>
                <c:pt idx="411">
                  <c:v>2.0</c:v>
                </c:pt>
                <c:pt idx="412">
                  <c:v>2.0</c:v>
                </c:pt>
                <c:pt idx="413">
                  <c:v>2.0</c:v>
                </c:pt>
                <c:pt idx="414">
                  <c:v>2.0</c:v>
                </c:pt>
                <c:pt idx="415">
                  <c:v>2.0</c:v>
                </c:pt>
                <c:pt idx="416">
                  <c:v>2.0</c:v>
                </c:pt>
                <c:pt idx="417">
                  <c:v>2.0</c:v>
                </c:pt>
                <c:pt idx="418">
                  <c:v>2.0</c:v>
                </c:pt>
                <c:pt idx="419">
                  <c:v>2.0</c:v>
                </c:pt>
                <c:pt idx="420">
                  <c:v>2.0</c:v>
                </c:pt>
                <c:pt idx="421">
                  <c:v>2.0</c:v>
                </c:pt>
                <c:pt idx="422">
                  <c:v>2.0</c:v>
                </c:pt>
                <c:pt idx="423">
                  <c:v>2.0</c:v>
                </c:pt>
                <c:pt idx="424">
                  <c:v>2.0</c:v>
                </c:pt>
                <c:pt idx="425">
                  <c:v>2.0</c:v>
                </c:pt>
                <c:pt idx="426">
                  <c:v>2.0</c:v>
                </c:pt>
                <c:pt idx="427">
                  <c:v>2.0</c:v>
                </c:pt>
                <c:pt idx="428">
                  <c:v>2.0</c:v>
                </c:pt>
                <c:pt idx="429">
                  <c:v>2.0</c:v>
                </c:pt>
                <c:pt idx="430">
                  <c:v>2.0</c:v>
                </c:pt>
                <c:pt idx="431">
                  <c:v>2.0</c:v>
                </c:pt>
                <c:pt idx="432">
                  <c:v>2.0</c:v>
                </c:pt>
                <c:pt idx="433">
                  <c:v>2.0</c:v>
                </c:pt>
                <c:pt idx="434">
                  <c:v>2.0</c:v>
                </c:pt>
                <c:pt idx="435">
                  <c:v>2.0</c:v>
                </c:pt>
                <c:pt idx="436">
                  <c:v>2.0</c:v>
                </c:pt>
                <c:pt idx="437">
                  <c:v>2.0</c:v>
                </c:pt>
                <c:pt idx="438">
                  <c:v>2.0</c:v>
                </c:pt>
                <c:pt idx="439">
                  <c:v>2.0</c:v>
                </c:pt>
                <c:pt idx="440">
                  <c:v>2.0</c:v>
                </c:pt>
                <c:pt idx="441">
                  <c:v>2.0</c:v>
                </c:pt>
                <c:pt idx="442">
                  <c:v>2.0</c:v>
                </c:pt>
                <c:pt idx="443">
                  <c:v>1.0</c:v>
                </c:pt>
                <c:pt idx="444">
                  <c:v>1.0</c:v>
                </c:pt>
                <c:pt idx="445">
                  <c:v>1.0</c:v>
                </c:pt>
                <c:pt idx="446">
                  <c:v>1.0</c:v>
                </c:pt>
                <c:pt idx="447">
                  <c:v>1.0</c:v>
                </c:pt>
                <c:pt idx="448">
                  <c:v>1.0</c:v>
                </c:pt>
                <c:pt idx="449">
                  <c:v>1.0</c:v>
                </c:pt>
                <c:pt idx="450">
                  <c:v>1.0</c:v>
                </c:pt>
                <c:pt idx="451">
                  <c:v>1.0</c:v>
                </c:pt>
                <c:pt idx="452">
                  <c:v>1.0</c:v>
                </c:pt>
                <c:pt idx="453">
                  <c:v>1.0</c:v>
                </c:pt>
                <c:pt idx="454">
                  <c:v>1.0</c:v>
                </c:pt>
                <c:pt idx="455">
                  <c:v>1.0</c:v>
                </c:pt>
                <c:pt idx="456">
                  <c:v>1.0</c:v>
                </c:pt>
                <c:pt idx="457">
                  <c:v>1.0</c:v>
                </c:pt>
                <c:pt idx="458">
                  <c:v>1.0</c:v>
                </c:pt>
                <c:pt idx="459">
                  <c:v>1.0</c:v>
                </c:pt>
                <c:pt idx="460">
                  <c:v>1.0</c:v>
                </c:pt>
                <c:pt idx="461">
                  <c:v>1.0</c:v>
                </c:pt>
                <c:pt idx="462">
                  <c:v>1.0</c:v>
                </c:pt>
                <c:pt idx="463">
                  <c:v>1.0</c:v>
                </c:pt>
                <c:pt idx="464">
                  <c:v>1.0</c:v>
                </c:pt>
                <c:pt idx="465">
                  <c:v>1.0</c:v>
                </c:pt>
                <c:pt idx="466">
                  <c:v>1.0</c:v>
                </c:pt>
                <c:pt idx="467">
                  <c:v>1.0</c:v>
                </c:pt>
                <c:pt idx="468">
                  <c:v>1.0</c:v>
                </c:pt>
                <c:pt idx="469">
                  <c:v>1.0</c:v>
                </c:pt>
                <c:pt idx="470">
                  <c:v>1.0</c:v>
                </c:pt>
                <c:pt idx="471">
                  <c:v>1.0</c:v>
                </c:pt>
                <c:pt idx="472">
                  <c:v>1.0</c:v>
                </c:pt>
                <c:pt idx="473">
                  <c:v>1.0</c:v>
                </c:pt>
                <c:pt idx="474">
                  <c:v>1.0</c:v>
                </c:pt>
                <c:pt idx="475">
                  <c:v>1.0</c:v>
                </c:pt>
                <c:pt idx="476">
                  <c:v>1.0</c:v>
                </c:pt>
                <c:pt idx="477">
                  <c:v>1.0</c:v>
                </c:pt>
                <c:pt idx="478">
                  <c:v>1.0</c:v>
                </c:pt>
                <c:pt idx="479">
                  <c:v>1.0</c:v>
                </c:pt>
                <c:pt idx="480">
                  <c:v>1.0</c:v>
                </c:pt>
                <c:pt idx="481">
                  <c:v>1.0</c:v>
                </c:pt>
                <c:pt idx="482">
                  <c:v>1.0</c:v>
                </c:pt>
                <c:pt idx="483">
                  <c:v>1.0</c:v>
                </c:pt>
                <c:pt idx="484">
                  <c:v>1.0</c:v>
                </c:pt>
                <c:pt idx="485">
                  <c:v>1.0</c:v>
                </c:pt>
                <c:pt idx="486">
                  <c:v>1.0</c:v>
                </c:pt>
                <c:pt idx="487">
                  <c:v>1.0</c:v>
                </c:pt>
                <c:pt idx="488">
                  <c:v>1.0</c:v>
                </c:pt>
                <c:pt idx="489">
                  <c:v>1.0</c:v>
                </c:pt>
                <c:pt idx="490">
                  <c:v>1.0</c:v>
                </c:pt>
                <c:pt idx="491">
                  <c:v>1.0</c:v>
                </c:pt>
                <c:pt idx="492">
                  <c:v>1.0</c:v>
                </c:pt>
                <c:pt idx="493">
                  <c:v>1.0</c:v>
                </c:pt>
                <c:pt idx="494">
                  <c:v>1.0</c:v>
                </c:pt>
                <c:pt idx="495">
                  <c:v>1.0</c:v>
                </c:pt>
                <c:pt idx="496">
                  <c:v>1.0</c:v>
                </c:pt>
                <c:pt idx="497">
                  <c:v>1.0</c:v>
                </c:pt>
                <c:pt idx="498">
                  <c:v>1.0</c:v>
                </c:pt>
                <c:pt idx="499">
                  <c:v>1.0</c:v>
                </c:pt>
                <c:pt idx="500">
                  <c:v>1.0</c:v>
                </c:pt>
                <c:pt idx="501">
                  <c:v>1.0</c:v>
                </c:pt>
                <c:pt idx="502">
                  <c:v>1.0</c:v>
                </c:pt>
                <c:pt idx="503">
                  <c:v>1.0</c:v>
                </c:pt>
                <c:pt idx="504">
                  <c:v>1.0</c:v>
                </c:pt>
                <c:pt idx="505">
                  <c:v>1.0</c:v>
                </c:pt>
                <c:pt idx="506">
                  <c:v>1.0</c:v>
                </c:pt>
                <c:pt idx="507">
                  <c:v>1.0</c:v>
                </c:pt>
                <c:pt idx="508">
                  <c:v>1.0</c:v>
                </c:pt>
                <c:pt idx="509">
                  <c:v>1.0</c:v>
                </c:pt>
                <c:pt idx="510">
                  <c:v>1.0</c:v>
                </c:pt>
                <c:pt idx="511">
                  <c:v>1.0</c:v>
                </c:pt>
                <c:pt idx="512">
                  <c:v>1.0</c:v>
                </c:pt>
                <c:pt idx="513">
                  <c:v>1.0</c:v>
                </c:pt>
                <c:pt idx="514">
                  <c:v>1.0</c:v>
                </c:pt>
                <c:pt idx="515">
                  <c:v>1.0</c:v>
                </c:pt>
                <c:pt idx="516">
                  <c:v>1.0</c:v>
                </c:pt>
                <c:pt idx="517">
                  <c:v>1.0</c:v>
                </c:pt>
                <c:pt idx="518">
                  <c:v>1.0</c:v>
                </c:pt>
                <c:pt idx="519">
                  <c:v>1.0</c:v>
                </c:pt>
                <c:pt idx="520">
                  <c:v>1.0</c:v>
                </c:pt>
                <c:pt idx="521">
                  <c:v>1.0</c:v>
                </c:pt>
                <c:pt idx="522">
                  <c:v>1.0</c:v>
                </c:pt>
                <c:pt idx="523">
                  <c:v>1.0</c:v>
                </c:pt>
                <c:pt idx="524">
                  <c:v>1.0</c:v>
                </c:pt>
                <c:pt idx="525">
                  <c:v>1.0</c:v>
                </c:pt>
                <c:pt idx="526">
                  <c:v>1.0</c:v>
                </c:pt>
                <c:pt idx="527">
                  <c:v>1.0</c:v>
                </c:pt>
                <c:pt idx="528">
                  <c:v>1.0</c:v>
                </c:pt>
              </c:numCache>
            </c:numRef>
          </c:val>
        </c:ser>
        <c:dLbls>
          <c:showLegendKey val="0"/>
          <c:showVal val="0"/>
          <c:showCatName val="0"/>
          <c:showSerName val="0"/>
          <c:showPercent val="0"/>
          <c:showBubbleSize val="0"/>
        </c:dLbls>
        <c:gapWidth val="150"/>
        <c:axId val="1822715096"/>
        <c:axId val="1823096712"/>
      </c:barChart>
      <c:catAx>
        <c:axId val="1822715096"/>
        <c:scaling>
          <c:orientation val="minMax"/>
        </c:scaling>
        <c:delete val="0"/>
        <c:axPos val="b"/>
        <c:majorTickMark val="none"/>
        <c:minorTickMark val="none"/>
        <c:tickLblPos val="none"/>
        <c:crossAx val="1823096712"/>
        <c:crosses val="autoZero"/>
        <c:auto val="1"/>
        <c:lblAlgn val="ctr"/>
        <c:lblOffset val="100"/>
        <c:noMultiLvlLbl val="0"/>
      </c:catAx>
      <c:valAx>
        <c:axId val="1823096712"/>
        <c:scaling>
          <c:orientation val="minMax"/>
        </c:scaling>
        <c:delete val="1"/>
        <c:axPos val="l"/>
        <c:numFmt formatCode="General" sourceLinked="1"/>
        <c:majorTickMark val="out"/>
        <c:minorTickMark val="none"/>
        <c:tickLblPos val="none"/>
        <c:crossAx val="1822715096"/>
        <c:crosses val="autoZero"/>
        <c:crossBetween val="between"/>
      </c:valAx>
    </c:plotArea>
    <c:plotVisOnly val="1"/>
    <c:dispBlanksAs val="gap"/>
    <c:showDLblsOverMax val="0"/>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0455705705705704"/>
          <c:y val="0.0555555555555554"/>
          <c:w val="0.923873873873879"/>
          <c:h val="0.898148148148148"/>
        </c:manualLayout>
      </c:layout>
      <c:barChart>
        <c:barDir val="col"/>
        <c:grouping val="clustered"/>
        <c:varyColors val="0"/>
        <c:ser>
          <c:idx val="0"/>
          <c:order val="0"/>
          <c:invertIfNegative val="0"/>
          <c:val>
            <c:numRef>
              <c:f>'7 Var segment'!$P$7:$P$677</c:f>
              <c:numCache>
                <c:formatCode>General</c:formatCode>
                <c:ptCount val="671"/>
                <c:pt idx="0">
                  <c:v>1147.0</c:v>
                </c:pt>
                <c:pt idx="1">
                  <c:v>915.0</c:v>
                </c:pt>
                <c:pt idx="2">
                  <c:v>731.0</c:v>
                </c:pt>
                <c:pt idx="3">
                  <c:v>702.0</c:v>
                </c:pt>
                <c:pt idx="4">
                  <c:v>647.0</c:v>
                </c:pt>
                <c:pt idx="5">
                  <c:v>624.0</c:v>
                </c:pt>
                <c:pt idx="6">
                  <c:v>614.0</c:v>
                </c:pt>
                <c:pt idx="7">
                  <c:v>599.0</c:v>
                </c:pt>
                <c:pt idx="8">
                  <c:v>493.0</c:v>
                </c:pt>
                <c:pt idx="9">
                  <c:v>470.0</c:v>
                </c:pt>
                <c:pt idx="10">
                  <c:v>417.0</c:v>
                </c:pt>
                <c:pt idx="11">
                  <c:v>393.0</c:v>
                </c:pt>
                <c:pt idx="12">
                  <c:v>347.0</c:v>
                </c:pt>
                <c:pt idx="13">
                  <c:v>322.0</c:v>
                </c:pt>
                <c:pt idx="14">
                  <c:v>300.0</c:v>
                </c:pt>
                <c:pt idx="15">
                  <c:v>281.0</c:v>
                </c:pt>
                <c:pt idx="16">
                  <c:v>273.0</c:v>
                </c:pt>
                <c:pt idx="17">
                  <c:v>262.0</c:v>
                </c:pt>
                <c:pt idx="18">
                  <c:v>259.0</c:v>
                </c:pt>
                <c:pt idx="19">
                  <c:v>253.0</c:v>
                </c:pt>
                <c:pt idx="20">
                  <c:v>236.0</c:v>
                </c:pt>
                <c:pt idx="21">
                  <c:v>219.0</c:v>
                </c:pt>
                <c:pt idx="22">
                  <c:v>210.0</c:v>
                </c:pt>
                <c:pt idx="23">
                  <c:v>206.0</c:v>
                </c:pt>
                <c:pt idx="24">
                  <c:v>203.0</c:v>
                </c:pt>
                <c:pt idx="25">
                  <c:v>201.0</c:v>
                </c:pt>
                <c:pt idx="26">
                  <c:v>198.0</c:v>
                </c:pt>
                <c:pt idx="27">
                  <c:v>188.0</c:v>
                </c:pt>
                <c:pt idx="28">
                  <c:v>184.0</c:v>
                </c:pt>
                <c:pt idx="29">
                  <c:v>172.0</c:v>
                </c:pt>
                <c:pt idx="30">
                  <c:v>168.0</c:v>
                </c:pt>
                <c:pt idx="31">
                  <c:v>165.0</c:v>
                </c:pt>
                <c:pt idx="32">
                  <c:v>162.0</c:v>
                </c:pt>
                <c:pt idx="33">
                  <c:v>156.0</c:v>
                </c:pt>
                <c:pt idx="34">
                  <c:v>153.0</c:v>
                </c:pt>
                <c:pt idx="35">
                  <c:v>143.0</c:v>
                </c:pt>
                <c:pt idx="36">
                  <c:v>138.0</c:v>
                </c:pt>
                <c:pt idx="37">
                  <c:v>134.0</c:v>
                </c:pt>
                <c:pt idx="38">
                  <c:v>131.0</c:v>
                </c:pt>
                <c:pt idx="39">
                  <c:v>128.0</c:v>
                </c:pt>
                <c:pt idx="40">
                  <c:v>124.0</c:v>
                </c:pt>
                <c:pt idx="41">
                  <c:v>121.0</c:v>
                </c:pt>
                <c:pt idx="42">
                  <c:v>120.0</c:v>
                </c:pt>
                <c:pt idx="43">
                  <c:v>115.0</c:v>
                </c:pt>
                <c:pt idx="44">
                  <c:v>110.0</c:v>
                </c:pt>
                <c:pt idx="45">
                  <c:v>104.0</c:v>
                </c:pt>
                <c:pt idx="46">
                  <c:v>103.0</c:v>
                </c:pt>
                <c:pt idx="47">
                  <c:v>103.0</c:v>
                </c:pt>
                <c:pt idx="48">
                  <c:v>102.0</c:v>
                </c:pt>
                <c:pt idx="49">
                  <c:v>101.0</c:v>
                </c:pt>
                <c:pt idx="50">
                  <c:v>100.0</c:v>
                </c:pt>
                <c:pt idx="51">
                  <c:v>98.0</c:v>
                </c:pt>
                <c:pt idx="52">
                  <c:v>97.0</c:v>
                </c:pt>
                <c:pt idx="53">
                  <c:v>96.0</c:v>
                </c:pt>
                <c:pt idx="54">
                  <c:v>94.0</c:v>
                </c:pt>
                <c:pt idx="55">
                  <c:v>94.0</c:v>
                </c:pt>
                <c:pt idx="56">
                  <c:v>93.0</c:v>
                </c:pt>
                <c:pt idx="57">
                  <c:v>91.0</c:v>
                </c:pt>
                <c:pt idx="58">
                  <c:v>90.0</c:v>
                </c:pt>
                <c:pt idx="59">
                  <c:v>90.0</c:v>
                </c:pt>
                <c:pt idx="60">
                  <c:v>89.0</c:v>
                </c:pt>
                <c:pt idx="61">
                  <c:v>89.0</c:v>
                </c:pt>
                <c:pt idx="62">
                  <c:v>85.0</c:v>
                </c:pt>
                <c:pt idx="63">
                  <c:v>82.0</c:v>
                </c:pt>
                <c:pt idx="64">
                  <c:v>82.0</c:v>
                </c:pt>
                <c:pt idx="65">
                  <c:v>81.0</c:v>
                </c:pt>
                <c:pt idx="66">
                  <c:v>81.0</c:v>
                </c:pt>
                <c:pt idx="67">
                  <c:v>75.0</c:v>
                </c:pt>
                <c:pt idx="68">
                  <c:v>74.0</c:v>
                </c:pt>
                <c:pt idx="69">
                  <c:v>73.0</c:v>
                </c:pt>
                <c:pt idx="70">
                  <c:v>73.0</c:v>
                </c:pt>
                <c:pt idx="71">
                  <c:v>73.0</c:v>
                </c:pt>
                <c:pt idx="72">
                  <c:v>71.0</c:v>
                </c:pt>
                <c:pt idx="73">
                  <c:v>69.0</c:v>
                </c:pt>
                <c:pt idx="74">
                  <c:v>68.0</c:v>
                </c:pt>
                <c:pt idx="75">
                  <c:v>67.0</c:v>
                </c:pt>
                <c:pt idx="76">
                  <c:v>66.0</c:v>
                </c:pt>
                <c:pt idx="77">
                  <c:v>65.0</c:v>
                </c:pt>
                <c:pt idx="78">
                  <c:v>65.0</c:v>
                </c:pt>
                <c:pt idx="79">
                  <c:v>65.0</c:v>
                </c:pt>
                <c:pt idx="80">
                  <c:v>64.0</c:v>
                </c:pt>
                <c:pt idx="81">
                  <c:v>63.0</c:v>
                </c:pt>
                <c:pt idx="82">
                  <c:v>63.0</c:v>
                </c:pt>
                <c:pt idx="83">
                  <c:v>63.0</c:v>
                </c:pt>
                <c:pt idx="84">
                  <c:v>63.0</c:v>
                </c:pt>
                <c:pt idx="85">
                  <c:v>62.0</c:v>
                </c:pt>
                <c:pt idx="86">
                  <c:v>62.0</c:v>
                </c:pt>
                <c:pt idx="87">
                  <c:v>61.0</c:v>
                </c:pt>
                <c:pt idx="88">
                  <c:v>60.0</c:v>
                </c:pt>
                <c:pt idx="89">
                  <c:v>60.0</c:v>
                </c:pt>
                <c:pt idx="90">
                  <c:v>57.0</c:v>
                </c:pt>
                <c:pt idx="91">
                  <c:v>57.0</c:v>
                </c:pt>
                <c:pt idx="92">
                  <c:v>57.0</c:v>
                </c:pt>
                <c:pt idx="93">
                  <c:v>57.0</c:v>
                </c:pt>
                <c:pt idx="94">
                  <c:v>55.0</c:v>
                </c:pt>
                <c:pt idx="95">
                  <c:v>54.0</c:v>
                </c:pt>
                <c:pt idx="96">
                  <c:v>54.0</c:v>
                </c:pt>
                <c:pt idx="97">
                  <c:v>54.0</c:v>
                </c:pt>
                <c:pt idx="98">
                  <c:v>54.0</c:v>
                </c:pt>
                <c:pt idx="99">
                  <c:v>53.0</c:v>
                </c:pt>
                <c:pt idx="100">
                  <c:v>53.0</c:v>
                </c:pt>
                <c:pt idx="101">
                  <c:v>53.0</c:v>
                </c:pt>
                <c:pt idx="102">
                  <c:v>53.0</c:v>
                </c:pt>
                <c:pt idx="103">
                  <c:v>52.0</c:v>
                </c:pt>
                <c:pt idx="104">
                  <c:v>51.0</c:v>
                </c:pt>
                <c:pt idx="105">
                  <c:v>51.0</c:v>
                </c:pt>
                <c:pt idx="106">
                  <c:v>50.0</c:v>
                </c:pt>
                <c:pt idx="107">
                  <c:v>49.0</c:v>
                </c:pt>
                <c:pt idx="108">
                  <c:v>49.0</c:v>
                </c:pt>
                <c:pt idx="109">
                  <c:v>49.0</c:v>
                </c:pt>
                <c:pt idx="110">
                  <c:v>48.0</c:v>
                </c:pt>
                <c:pt idx="111">
                  <c:v>48.0</c:v>
                </c:pt>
                <c:pt idx="112">
                  <c:v>48.0</c:v>
                </c:pt>
                <c:pt idx="113">
                  <c:v>47.0</c:v>
                </c:pt>
                <c:pt idx="114">
                  <c:v>47.0</c:v>
                </c:pt>
                <c:pt idx="115">
                  <c:v>47.0</c:v>
                </c:pt>
                <c:pt idx="116">
                  <c:v>47.0</c:v>
                </c:pt>
                <c:pt idx="117">
                  <c:v>47.0</c:v>
                </c:pt>
                <c:pt idx="118">
                  <c:v>46.0</c:v>
                </c:pt>
                <c:pt idx="119">
                  <c:v>46.0</c:v>
                </c:pt>
                <c:pt idx="120">
                  <c:v>46.0</c:v>
                </c:pt>
                <c:pt idx="121">
                  <c:v>46.0</c:v>
                </c:pt>
                <c:pt idx="122">
                  <c:v>45.0</c:v>
                </c:pt>
                <c:pt idx="123">
                  <c:v>45.0</c:v>
                </c:pt>
                <c:pt idx="124">
                  <c:v>44.0</c:v>
                </c:pt>
                <c:pt idx="125">
                  <c:v>44.0</c:v>
                </c:pt>
                <c:pt idx="126">
                  <c:v>43.0</c:v>
                </c:pt>
                <c:pt idx="127">
                  <c:v>43.0</c:v>
                </c:pt>
                <c:pt idx="128">
                  <c:v>43.0</c:v>
                </c:pt>
                <c:pt idx="129">
                  <c:v>43.0</c:v>
                </c:pt>
                <c:pt idx="130">
                  <c:v>43.0</c:v>
                </c:pt>
                <c:pt idx="131">
                  <c:v>42.0</c:v>
                </c:pt>
                <c:pt idx="132">
                  <c:v>41.0</c:v>
                </c:pt>
                <c:pt idx="133">
                  <c:v>41.0</c:v>
                </c:pt>
                <c:pt idx="134">
                  <c:v>41.0</c:v>
                </c:pt>
                <c:pt idx="135">
                  <c:v>40.0</c:v>
                </c:pt>
                <c:pt idx="136">
                  <c:v>39.0</c:v>
                </c:pt>
                <c:pt idx="137">
                  <c:v>39.0</c:v>
                </c:pt>
                <c:pt idx="138">
                  <c:v>39.0</c:v>
                </c:pt>
                <c:pt idx="139">
                  <c:v>39.0</c:v>
                </c:pt>
                <c:pt idx="140">
                  <c:v>38.0</c:v>
                </c:pt>
                <c:pt idx="141">
                  <c:v>38.0</c:v>
                </c:pt>
                <c:pt idx="142">
                  <c:v>38.0</c:v>
                </c:pt>
                <c:pt idx="143">
                  <c:v>37.0</c:v>
                </c:pt>
                <c:pt idx="144">
                  <c:v>36.0</c:v>
                </c:pt>
                <c:pt idx="145">
                  <c:v>36.0</c:v>
                </c:pt>
                <c:pt idx="146">
                  <c:v>36.0</c:v>
                </c:pt>
                <c:pt idx="147">
                  <c:v>35.0</c:v>
                </c:pt>
                <c:pt idx="148">
                  <c:v>35.0</c:v>
                </c:pt>
                <c:pt idx="149">
                  <c:v>34.0</c:v>
                </c:pt>
                <c:pt idx="150">
                  <c:v>34.0</c:v>
                </c:pt>
                <c:pt idx="151">
                  <c:v>34.0</c:v>
                </c:pt>
                <c:pt idx="152">
                  <c:v>34.0</c:v>
                </c:pt>
                <c:pt idx="153">
                  <c:v>34.0</c:v>
                </c:pt>
                <c:pt idx="154">
                  <c:v>33.0</c:v>
                </c:pt>
                <c:pt idx="155">
                  <c:v>33.0</c:v>
                </c:pt>
                <c:pt idx="156">
                  <c:v>33.0</c:v>
                </c:pt>
                <c:pt idx="157">
                  <c:v>33.0</c:v>
                </c:pt>
                <c:pt idx="158">
                  <c:v>32.0</c:v>
                </c:pt>
                <c:pt idx="159">
                  <c:v>31.0</c:v>
                </c:pt>
                <c:pt idx="160">
                  <c:v>31.0</c:v>
                </c:pt>
                <c:pt idx="161">
                  <c:v>31.0</c:v>
                </c:pt>
                <c:pt idx="162">
                  <c:v>30.0</c:v>
                </c:pt>
                <c:pt idx="163">
                  <c:v>30.0</c:v>
                </c:pt>
                <c:pt idx="164">
                  <c:v>30.0</c:v>
                </c:pt>
                <c:pt idx="165">
                  <c:v>30.0</c:v>
                </c:pt>
                <c:pt idx="166">
                  <c:v>28.0</c:v>
                </c:pt>
                <c:pt idx="167">
                  <c:v>28.0</c:v>
                </c:pt>
                <c:pt idx="168">
                  <c:v>28.0</c:v>
                </c:pt>
                <c:pt idx="169">
                  <c:v>27.0</c:v>
                </c:pt>
                <c:pt idx="170">
                  <c:v>27.0</c:v>
                </c:pt>
                <c:pt idx="171">
                  <c:v>27.0</c:v>
                </c:pt>
                <c:pt idx="172">
                  <c:v>26.0</c:v>
                </c:pt>
                <c:pt idx="173">
                  <c:v>26.0</c:v>
                </c:pt>
                <c:pt idx="174">
                  <c:v>26.0</c:v>
                </c:pt>
                <c:pt idx="175">
                  <c:v>26.0</c:v>
                </c:pt>
                <c:pt idx="176">
                  <c:v>25.0</c:v>
                </c:pt>
                <c:pt idx="177">
                  <c:v>25.0</c:v>
                </c:pt>
                <c:pt idx="178">
                  <c:v>25.0</c:v>
                </c:pt>
                <c:pt idx="179">
                  <c:v>25.0</c:v>
                </c:pt>
                <c:pt idx="180">
                  <c:v>25.0</c:v>
                </c:pt>
                <c:pt idx="181">
                  <c:v>25.0</c:v>
                </c:pt>
                <c:pt idx="182">
                  <c:v>24.0</c:v>
                </c:pt>
                <c:pt idx="183">
                  <c:v>24.0</c:v>
                </c:pt>
                <c:pt idx="184">
                  <c:v>24.0</c:v>
                </c:pt>
                <c:pt idx="185">
                  <c:v>24.0</c:v>
                </c:pt>
                <c:pt idx="186">
                  <c:v>23.0</c:v>
                </c:pt>
                <c:pt idx="187">
                  <c:v>23.0</c:v>
                </c:pt>
                <c:pt idx="188">
                  <c:v>23.0</c:v>
                </c:pt>
                <c:pt idx="189">
                  <c:v>23.0</c:v>
                </c:pt>
                <c:pt idx="190">
                  <c:v>22.0</c:v>
                </c:pt>
                <c:pt idx="191">
                  <c:v>22.0</c:v>
                </c:pt>
                <c:pt idx="192">
                  <c:v>22.0</c:v>
                </c:pt>
                <c:pt idx="193">
                  <c:v>22.0</c:v>
                </c:pt>
                <c:pt idx="194">
                  <c:v>22.0</c:v>
                </c:pt>
                <c:pt idx="195">
                  <c:v>22.0</c:v>
                </c:pt>
                <c:pt idx="196">
                  <c:v>21.0</c:v>
                </c:pt>
                <c:pt idx="197">
                  <c:v>21.0</c:v>
                </c:pt>
                <c:pt idx="198">
                  <c:v>21.0</c:v>
                </c:pt>
                <c:pt idx="199">
                  <c:v>21.0</c:v>
                </c:pt>
                <c:pt idx="200">
                  <c:v>21.0</c:v>
                </c:pt>
                <c:pt idx="201">
                  <c:v>21.0</c:v>
                </c:pt>
                <c:pt idx="202">
                  <c:v>21.0</c:v>
                </c:pt>
                <c:pt idx="203">
                  <c:v>21.0</c:v>
                </c:pt>
                <c:pt idx="204">
                  <c:v>20.0</c:v>
                </c:pt>
                <c:pt idx="205">
                  <c:v>20.0</c:v>
                </c:pt>
                <c:pt idx="206">
                  <c:v>20.0</c:v>
                </c:pt>
                <c:pt idx="207">
                  <c:v>20.0</c:v>
                </c:pt>
                <c:pt idx="208">
                  <c:v>20.0</c:v>
                </c:pt>
                <c:pt idx="209">
                  <c:v>20.0</c:v>
                </c:pt>
                <c:pt idx="210">
                  <c:v>20.0</c:v>
                </c:pt>
                <c:pt idx="211">
                  <c:v>20.0</c:v>
                </c:pt>
                <c:pt idx="212">
                  <c:v>20.0</c:v>
                </c:pt>
                <c:pt idx="213">
                  <c:v>20.0</c:v>
                </c:pt>
                <c:pt idx="214">
                  <c:v>19.0</c:v>
                </c:pt>
                <c:pt idx="215">
                  <c:v>19.0</c:v>
                </c:pt>
                <c:pt idx="216">
                  <c:v>19.0</c:v>
                </c:pt>
                <c:pt idx="217">
                  <c:v>19.0</c:v>
                </c:pt>
                <c:pt idx="218">
                  <c:v>19.0</c:v>
                </c:pt>
                <c:pt idx="219">
                  <c:v>19.0</c:v>
                </c:pt>
                <c:pt idx="220">
                  <c:v>19.0</c:v>
                </c:pt>
                <c:pt idx="221">
                  <c:v>19.0</c:v>
                </c:pt>
                <c:pt idx="222">
                  <c:v>19.0</c:v>
                </c:pt>
                <c:pt idx="223">
                  <c:v>19.0</c:v>
                </c:pt>
                <c:pt idx="224">
                  <c:v>18.0</c:v>
                </c:pt>
                <c:pt idx="225">
                  <c:v>18.0</c:v>
                </c:pt>
                <c:pt idx="226">
                  <c:v>18.0</c:v>
                </c:pt>
                <c:pt idx="227">
                  <c:v>18.0</c:v>
                </c:pt>
                <c:pt idx="228">
                  <c:v>18.0</c:v>
                </c:pt>
                <c:pt idx="229">
                  <c:v>18.0</c:v>
                </c:pt>
                <c:pt idx="230">
                  <c:v>18.0</c:v>
                </c:pt>
                <c:pt idx="231">
                  <c:v>17.0</c:v>
                </c:pt>
                <c:pt idx="232">
                  <c:v>17.0</c:v>
                </c:pt>
                <c:pt idx="233">
                  <c:v>17.0</c:v>
                </c:pt>
                <c:pt idx="234">
                  <c:v>17.0</c:v>
                </c:pt>
                <c:pt idx="235">
                  <c:v>17.0</c:v>
                </c:pt>
                <c:pt idx="236">
                  <c:v>17.0</c:v>
                </c:pt>
                <c:pt idx="237">
                  <c:v>17.0</c:v>
                </c:pt>
                <c:pt idx="238">
                  <c:v>17.0</c:v>
                </c:pt>
                <c:pt idx="239">
                  <c:v>16.0</c:v>
                </c:pt>
                <c:pt idx="240">
                  <c:v>16.0</c:v>
                </c:pt>
                <c:pt idx="241">
                  <c:v>16.0</c:v>
                </c:pt>
                <c:pt idx="242">
                  <c:v>16.0</c:v>
                </c:pt>
                <c:pt idx="243">
                  <c:v>16.0</c:v>
                </c:pt>
                <c:pt idx="244">
                  <c:v>16.0</c:v>
                </c:pt>
                <c:pt idx="245">
                  <c:v>16.0</c:v>
                </c:pt>
                <c:pt idx="246">
                  <c:v>16.0</c:v>
                </c:pt>
                <c:pt idx="247">
                  <c:v>15.0</c:v>
                </c:pt>
                <c:pt idx="248">
                  <c:v>15.0</c:v>
                </c:pt>
                <c:pt idx="249">
                  <c:v>15.0</c:v>
                </c:pt>
                <c:pt idx="250">
                  <c:v>15.0</c:v>
                </c:pt>
                <c:pt idx="251">
                  <c:v>15.0</c:v>
                </c:pt>
                <c:pt idx="252">
                  <c:v>15.0</c:v>
                </c:pt>
                <c:pt idx="253">
                  <c:v>15.0</c:v>
                </c:pt>
                <c:pt idx="254">
                  <c:v>14.0</c:v>
                </c:pt>
                <c:pt idx="255">
                  <c:v>14.0</c:v>
                </c:pt>
                <c:pt idx="256">
                  <c:v>14.0</c:v>
                </c:pt>
                <c:pt idx="257">
                  <c:v>14.0</c:v>
                </c:pt>
                <c:pt idx="258">
                  <c:v>14.0</c:v>
                </c:pt>
                <c:pt idx="259">
                  <c:v>14.0</c:v>
                </c:pt>
                <c:pt idx="260">
                  <c:v>14.0</c:v>
                </c:pt>
                <c:pt idx="261">
                  <c:v>14.0</c:v>
                </c:pt>
                <c:pt idx="262">
                  <c:v>14.0</c:v>
                </c:pt>
                <c:pt idx="263">
                  <c:v>14.0</c:v>
                </c:pt>
                <c:pt idx="264">
                  <c:v>14.0</c:v>
                </c:pt>
                <c:pt idx="265">
                  <c:v>13.0</c:v>
                </c:pt>
                <c:pt idx="266">
                  <c:v>13.0</c:v>
                </c:pt>
                <c:pt idx="267">
                  <c:v>13.0</c:v>
                </c:pt>
                <c:pt idx="268">
                  <c:v>13.0</c:v>
                </c:pt>
                <c:pt idx="269">
                  <c:v>13.0</c:v>
                </c:pt>
                <c:pt idx="270">
                  <c:v>13.0</c:v>
                </c:pt>
                <c:pt idx="271">
                  <c:v>13.0</c:v>
                </c:pt>
                <c:pt idx="272">
                  <c:v>12.0</c:v>
                </c:pt>
                <c:pt idx="273">
                  <c:v>12.0</c:v>
                </c:pt>
                <c:pt idx="274">
                  <c:v>12.0</c:v>
                </c:pt>
                <c:pt idx="275">
                  <c:v>12.0</c:v>
                </c:pt>
                <c:pt idx="276">
                  <c:v>12.0</c:v>
                </c:pt>
                <c:pt idx="277">
                  <c:v>12.0</c:v>
                </c:pt>
                <c:pt idx="278">
                  <c:v>12.0</c:v>
                </c:pt>
                <c:pt idx="279">
                  <c:v>12.0</c:v>
                </c:pt>
                <c:pt idx="280">
                  <c:v>12.0</c:v>
                </c:pt>
                <c:pt idx="281">
                  <c:v>12.0</c:v>
                </c:pt>
                <c:pt idx="282">
                  <c:v>12.0</c:v>
                </c:pt>
                <c:pt idx="283">
                  <c:v>12.0</c:v>
                </c:pt>
                <c:pt idx="284">
                  <c:v>12.0</c:v>
                </c:pt>
                <c:pt idx="285">
                  <c:v>12.0</c:v>
                </c:pt>
                <c:pt idx="286">
                  <c:v>12.0</c:v>
                </c:pt>
                <c:pt idx="287">
                  <c:v>11.0</c:v>
                </c:pt>
                <c:pt idx="288">
                  <c:v>11.0</c:v>
                </c:pt>
                <c:pt idx="289">
                  <c:v>11.0</c:v>
                </c:pt>
                <c:pt idx="290">
                  <c:v>11.0</c:v>
                </c:pt>
                <c:pt idx="291">
                  <c:v>11.0</c:v>
                </c:pt>
                <c:pt idx="292">
                  <c:v>11.0</c:v>
                </c:pt>
                <c:pt idx="293">
                  <c:v>11.0</c:v>
                </c:pt>
                <c:pt idx="294">
                  <c:v>11.0</c:v>
                </c:pt>
                <c:pt idx="295">
                  <c:v>11.0</c:v>
                </c:pt>
                <c:pt idx="296">
                  <c:v>11.0</c:v>
                </c:pt>
                <c:pt idx="297">
                  <c:v>11.0</c:v>
                </c:pt>
                <c:pt idx="298">
                  <c:v>11.0</c:v>
                </c:pt>
                <c:pt idx="299">
                  <c:v>11.0</c:v>
                </c:pt>
                <c:pt idx="300">
                  <c:v>11.0</c:v>
                </c:pt>
                <c:pt idx="301">
                  <c:v>10.0</c:v>
                </c:pt>
                <c:pt idx="302">
                  <c:v>10.0</c:v>
                </c:pt>
                <c:pt idx="303">
                  <c:v>10.0</c:v>
                </c:pt>
                <c:pt idx="304">
                  <c:v>10.0</c:v>
                </c:pt>
                <c:pt idx="305">
                  <c:v>10.0</c:v>
                </c:pt>
                <c:pt idx="306">
                  <c:v>10.0</c:v>
                </c:pt>
                <c:pt idx="307">
                  <c:v>10.0</c:v>
                </c:pt>
                <c:pt idx="308">
                  <c:v>10.0</c:v>
                </c:pt>
                <c:pt idx="309">
                  <c:v>10.0</c:v>
                </c:pt>
                <c:pt idx="310">
                  <c:v>10.0</c:v>
                </c:pt>
                <c:pt idx="311">
                  <c:v>10.0</c:v>
                </c:pt>
                <c:pt idx="312">
                  <c:v>10.0</c:v>
                </c:pt>
                <c:pt idx="313">
                  <c:v>9.0</c:v>
                </c:pt>
                <c:pt idx="314">
                  <c:v>9.0</c:v>
                </c:pt>
                <c:pt idx="315">
                  <c:v>9.0</c:v>
                </c:pt>
                <c:pt idx="316">
                  <c:v>9.0</c:v>
                </c:pt>
                <c:pt idx="317">
                  <c:v>9.0</c:v>
                </c:pt>
                <c:pt idx="318">
                  <c:v>9.0</c:v>
                </c:pt>
                <c:pt idx="319">
                  <c:v>9.0</c:v>
                </c:pt>
                <c:pt idx="320">
                  <c:v>9.0</c:v>
                </c:pt>
                <c:pt idx="321">
                  <c:v>9.0</c:v>
                </c:pt>
                <c:pt idx="322">
                  <c:v>9.0</c:v>
                </c:pt>
                <c:pt idx="323">
                  <c:v>9.0</c:v>
                </c:pt>
                <c:pt idx="324">
                  <c:v>9.0</c:v>
                </c:pt>
                <c:pt idx="325">
                  <c:v>9.0</c:v>
                </c:pt>
                <c:pt idx="326">
                  <c:v>9.0</c:v>
                </c:pt>
                <c:pt idx="327">
                  <c:v>9.0</c:v>
                </c:pt>
                <c:pt idx="328">
                  <c:v>9.0</c:v>
                </c:pt>
                <c:pt idx="329">
                  <c:v>9.0</c:v>
                </c:pt>
                <c:pt idx="330">
                  <c:v>9.0</c:v>
                </c:pt>
                <c:pt idx="331">
                  <c:v>8.0</c:v>
                </c:pt>
                <c:pt idx="332">
                  <c:v>8.0</c:v>
                </c:pt>
                <c:pt idx="333">
                  <c:v>8.0</c:v>
                </c:pt>
                <c:pt idx="334">
                  <c:v>8.0</c:v>
                </c:pt>
                <c:pt idx="335">
                  <c:v>8.0</c:v>
                </c:pt>
                <c:pt idx="336">
                  <c:v>8.0</c:v>
                </c:pt>
                <c:pt idx="337">
                  <c:v>8.0</c:v>
                </c:pt>
                <c:pt idx="338">
                  <c:v>8.0</c:v>
                </c:pt>
                <c:pt idx="339">
                  <c:v>8.0</c:v>
                </c:pt>
                <c:pt idx="340">
                  <c:v>8.0</c:v>
                </c:pt>
                <c:pt idx="341">
                  <c:v>8.0</c:v>
                </c:pt>
                <c:pt idx="342">
                  <c:v>8.0</c:v>
                </c:pt>
                <c:pt idx="343">
                  <c:v>8.0</c:v>
                </c:pt>
                <c:pt idx="344">
                  <c:v>8.0</c:v>
                </c:pt>
                <c:pt idx="345">
                  <c:v>8.0</c:v>
                </c:pt>
                <c:pt idx="346">
                  <c:v>8.0</c:v>
                </c:pt>
                <c:pt idx="347">
                  <c:v>8.0</c:v>
                </c:pt>
                <c:pt idx="348">
                  <c:v>8.0</c:v>
                </c:pt>
                <c:pt idx="349">
                  <c:v>7.0</c:v>
                </c:pt>
                <c:pt idx="350">
                  <c:v>7.0</c:v>
                </c:pt>
                <c:pt idx="351">
                  <c:v>7.0</c:v>
                </c:pt>
                <c:pt idx="352">
                  <c:v>7.0</c:v>
                </c:pt>
                <c:pt idx="353">
                  <c:v>7.0</c:v>
                </c:pt>
                <c:pt idx="354">
                  <c:v>7.0</c:v>
                </c:pt>
                <c:pt idx="355">
                  <c:v>7.0</c:v>
                </c:pt>
                <c:pt idx="356">
                  <c:v>7.0</c:v>
                </c:pt>
                <c:pt idx="357">
                  <c:v>7.0</c:v>
                </c:pt>
                <c:pt idx="358">
                  <c:v>7.0</c:v>
                </c:pt>
                <c:pt idx="359">
                  <c:v>7.0</c:v>
                </c:pt>
                <c:pt idx="360">
                  <c:v>7.0</c:v>
                </c:pt>
                <c:pt idx="361">
                  <c:v>7.0</c:v>
                </c:pt>
                <c:pt idx="362">
                  <c:v>7.0</c:v>
                </c:pt>
                <c:pt idx="363">
                  <c:v>7.0</c:v>
                </c:pt>
                <c:pt idx="364">
                  <c:v>7.0</c:v>
                </c:pt>
                <c:pt idx="365">
                  <c:v>6.0</c:v>
                </c:pt>
                <c:pt idx="366">
                  <c:v>6.0</c:v>
                </c:pt>
                <c:pt idx="367">
                  <c:v>6.0</c:v>
                </c:pt>
                <c:pt idx="368">
                  <c:v>6.0</c:v>
                </c:pt>
                <c:pt idx="369">
                  <c:v>6.0</c:v>
                </c:pt>
                <c:pt idx="370">
                  <c:v>6.0</c:v>
                </c:pt>
                <c:pt idx="371">
                  <c:v>6.0</c:v>
                </c:pt>
                <c:pt idx="372">
                  <c:v>6.0</c:v>
                </c:pt>
                <c:pt idx="373">
                  <c:v>6.0</c:v>
                </c:pt>
                <c:pt idx="374">
                  <c:v>6.0</c:v>
                </c:pt>
                <c:pt idx="375">
                  <c:v>6.0</c:v>
                </c:pt>
                <c:pt idx="376">
                  <c:v>6.0</c:v>
                </c:pt>
                <c:pt idx="377">
                  <c:v>6.0</c:v>
                </c:pt>
                <c:pt idx="378">
                  <c:v>6.0</c:v>
                </c:pt>
                <c:pt idx="379">
                  <c:v>6.0</c:v>
                </c:pt>
                <c:pt idx="380">
                  <c:v>6.0</c:v>
                </c:pt>
                <c:pt idx="381">
                  <c:v>6.0</c:v>
                </c:pt>
                <c:pt idx="382">
                  <c:v>6.0</c:v>
                </c:pt>
                <c:pt idx="383">
                  <c:v>6.0</c:v>
                </c:pt>
                <c:pt idx="384">
                  <c:v>6.0</c:v>
                </c:pt>
                <c:pt idx="385">
                  <c:v>6.0</c:v>
                </c:pt>
                <c:pt idx="386">
                  <c:v>6.0</c:v>
                </c:pt>
                <c:pt idx="387">
                  <c:v>6.0</c:v>
                </c:pt>
                <c:pt idx="388">
                  <c:v>6.0</c:v>
                </c:pt>
                <c:pt idx="389">
                  <c:v>6.0</c:v>
                </c:pt>
                <c:pt idx="390">
                  <c:v>6.0</c:v>
                </c:pt>
                <c:pt idx="391">
                  <c:v>6.0</c:v>
                </c:pt>
                <c:pt idx="392">
                  <c:v>6.0</c:v>
                </c:pt>
                <c:pt idx="393">
                  <c:v>6.0</c:v>
                </c:pt>
                <c:pt idx="394">
                  <c:v>5.0</c:v>
                </c:pt>
                <c:pt idx="395">
                  <c:v>5.0</c:v>
                </c:pt>
                <c:pt idx="396">
                  <c:v>5.0</c:v>
                </c:pt>
                <c:pt idx="397">
                  <c:v>5.0</c:v>
                </c:pt>
                <c:pt idx="398">
                  <c:v>5.0</c:v>
                </c:pt>
                <c:pt idx="399">
                  <c:v>5.0</c:v>
                </c:pt>
                <c:pt idx="400">
                  <c:v>5.0</c:v>
                </c:pt>
                <c:pt idx="401">
                  <c:v>5.0</c:v>
                </c:pt>
                <c:pt idx="402">
                  <c:v>5.0</c:v>
                </c:pt>
                <c:pt idx="403">
                  <c:v>5.0</c:v>
                </c:pt>
                <c:pt idx="404">
                  <c:v>5.0</c:v>
                </c:pt>
                <c:pt idx="405">
                  <c:v>5.0</c:v>
                </c:pt>
                <c:pt idx="406">
                  <c:v>5.0</c:v>
                </c:pt>
                <c:pt idx="407">
                  <c:v>5.0</c:v>
                </c:pt>
                <c:pt idx="408">
                  <c:v>5.0</c:v>
                </c:pt>
                <c:pt idx="409">
                  <c:v>5.0</c:v>
                </c:pt>
                <c:pt idx="410">
                  <c:v>5.0</c:v>
                </c:pt>
                <c:pt idx="411">
                  <c:v>5.0</c:v>
                </c:pt>
                <c:pt idx="412">
                  <c:v>5.0</c:v>
                </c:pt>
                <c:pt idx="413">
                  <c:v>5.0</c:v>
                </c:pt>
                <c:pt idx="414">
                  <c:v>5.0</c:v>
                </c:pt>
                <c:pt idx="415">
                  <c:v>5.0</c:v>
                </c:pt>
                <c:pt idx="416">
                  <c:v>5.0</c:v>
                </c:pt>
                <c:pt idx="417">
                  <c:v>5.0</c:v>
                </c:pt>
                <c:pt idx="418">
                  <c:v>5.0</c:v>
                </c:pt>
                <c:pt idx="419">
                  <c:v>5.0</c:v>
                </c:pt>
                <c:pt idx="420">
                  <c:v>5.0</c:v>
                </c:pt>
                <c:pt idx="421">
                  <c:v>5.0</c:v>
                </c:pt>
                <c:pt idx="422">
                  <c:v>5.0</c:v>
                </c:pt>
                <c:pt idx="423">
                  <c:v>5.0</c:v>
                </c:pt>
                <c:pt idx="424">
                  <c:v>5.0</c:v>
                </c:pt>
                <c:pt idx="425">
                  <c:v>5.0</c:v>
                </c:pt>
                <c:pt idx="426">
                  <c:v>5.0</c:v>
                </c:pt>
                <c:pt idx="427">
                  <c:v>5.0</c:v>
                </c:pt>
                <c:pt idx="428">
                  <c:v>5.0</c:v>
                </c:pt>
                <c:pt idx="429">
                  <c:v>4.0</c:v>
                </c:pt>
                <c:pt idx="430">
                  <c:v>4.0</c:v>
                </c:pt>
                <c:pt idx="431">
                  <c:v>4.0</c:v>
                </c:pt>
                <c:pt idx="432">
                  <c:v>4.0</c:v>
                </c:pt>
                <c:pt idx="433">
                  <c:v>4.0</c:v>
                </c:pt>
                <c:pt idx="434">
                  <c:v>4.0</c:v>
                </c:pt>
                <c:pt idx="435">
                  <c:v>4.0</c:v>
                </c:pt>
                <c:pt idx="436">
                  <c:v>4.0</c:v>
                </c:pt>
                <c:pt idx="437">
                  <c:v>4.0</c:v>
                </c:pt>
                <c:pt idx="438">
                  <c:v>4.0</c:v>
                </c:pt>
                <c:pt idx="439">
                  <c:v>4.0</c:v>
                </c:pt>
                <c:pt idx="440">
                  <c:v>4.0</c:v>
                </c:pt>
                <c:pt idx="441">
                  <c:v>4.0</c:v>
                </c:pt>
                <c:pt idx="442">
                  <c:v>4.0</c:v>
                </c:pt>
                <c:pt idx="443">
                  <c:v>4.0</c:v>
                </c:pt>
                <c:pt idx="444">
                  <c:v>4.0</c:v>
                </c:pt>
                <c:pt idx="445">
                  <c:v>4.0</c:v>
                </c:pt>
                <c:pt idx="446">
                  <c:v>4.0</c:v>
                </c:pt>
                <c:pt idx="447">
                  <c:v>4.0</c:v>
                </c:pt>
                <c:pt idx="448">
                  <c:v>4.0</c:v>
                </c:pt>
                <c:pt idx="449">
                  <c:v>4.0</c:v>
                </c:pt>
                <c:pt idx="450">
                  <c:v>4.0</c:v>
                </c:pt>
                <c:pt idx="451">
                  <c:v>4.0</c:v>
                </c:pt>
                <c:pt idx="452">
                  <c:v>4.0</c:v>
                </c:pt>
                <c:pt idx="453">
                  <c:v>4.0</c:v>
                </c:pt>
                <c:pt idx="454">
                  <c:v>4.0</c:v>
                </c:pt>
                <c:pt idx="455">
                  <c:v>4.0</c:v>
                </c:pt>
                <c:pt idx="456">
                  <c:v>4.0</c:v>
                </c:pt>
                <c:pt idx="457">
                  <c:v>4.0</c:v>
                </c:pt>
                <c:pt idx="458">
                  <c:v>4.0</c:v>
                </c:pt>
                <c:pt idx="459">
                  <c:v>4.0</c:v>
                </c:pt>
                <c:pt idx="460">
                  <c:v>4.0</c:v>
                </c:pt>
                <c:pt idx="461">
                  <c:v>4.0</c:v>
                </c:pt>
                <c:pt idx="462">
                  <c:v>4.0</c:v>
                </c:pt>
                <c:pt idx="463">
                  <c:v>4.0</c:v>
                </c:pt>
                <c:pt idx="464">
                  <c:v>4.0</c:v>
                </c:pt>
                <c:pt idx="465">
                  <c:v>4.0</c:v>
                </c:pt>
                <c:pt idx="466">
                  <c:v>4.0</c:v>
                </c:pt>
                <c:pt idx="467">
                  <c:v>4.0</c:v>
                </c:pt>
                <c:pt idx="468">
                  <c:v>4.0</c:v>
                </c:pt>
                <c:pt idx="469">
                  <c:v>4.0</c:v>
                </c:pt>
                <c:pt idx="470">
                  <c:v>4.0</c:v>
                </c:pt>
                <c:pt idx="471">
                  <c:v>3.0</c:v>
                </c:pt>
                <c:pt idx="472">
                  <c:v>3.0</c:v>
                </c:pt>
                <c:pt idx="473">
                  <c:v>3.0</c:v>
                </c:pt>
                <c:pt idx="474">
                  <c:v>3.0</c:v>
                </c:pt>
                <c:pt idx="475">
                  <c:v>3.0</c:v>
                </c:pt>
                <c:pt idx="476">
                  <c:v>3.0</c:v>
                </c:pt>
                <c:pt idx="477">
                  <c:v>3.0</c:v>
                </c:pt>
                <c:pt idx="478">
                  <c:v>3.0</c:v>
                </c:pt>
                <c:pt idx="479">
                  <c:v>3.0</c:v>
                </c:pt>
                <c:pt idx="480">
                  <c:v>3.0</c:v>
                </c:pt>
                <c:pt idx="481">
                  <c:v>3.0</c:v>
                </c:pt>
                <c:pt idx="482">
                  <c:v>3.0</c:v>
                </c:pt>
                <c:pt idx="483">
                  <c:v>3.0</c:v>
                </c:pt>
                <c:pt idx="484">
                  <c:v>3.0</c:v>
                </c:pt>
                <c:pt idx="485">
                  <c:v>3.0</c:v>
                </c:pt>
                <c:pt idx="486">
                  <c:v>3.0</c:v>
                </c:pt>
                <c:pt idx="487">
                  <c:v>3.0</c:v>
                </c:pt>
                <c:pt idx="488">
                  <c:v>3.0</c:v>
                </c:pt>
                <c:pt idx="489">
                  <c:v>3.0</c:v>
                </c:pt>
                <c:pt idx="490">
                  <c:v>3.0</c:v>
                </c:pt>
                <c:pt idx="491">
                  <c:v>3.0</c:v>
                </c:pt>
                <c:pt idx="492">
                  <c:v>3.0</c:v>
                </c:pt>
                <c:pt idx="493">
                  <c:v>3.0</c:v>
                </c:pt>
                <c:pt idx="494">
                  <c:v>3.0</c:v>
                </c:pt>
                <c:pt idx="495">
                  <c:v>3.0</c:v>
                </c:pt>
                <c:pt idx="496">
                  <c:v>3.0</c:v>
                </c:pt>
                <c:pt idx="497">
                  <c:v>3.0</c:v>
                </c:pt>
                <c:pt idx="498">
                  <c:v>3.0</c:v>
                </c:pt>
                <c:pt idx="499">
                  <c:v>3.0</c:v>
                </c:pt>
                <c:pt idx="500">
                  <c:v>3.0</c:v>
                </c:pt>
                <c:pt idx="501">
                  <c:v>3.0</c:v>
                </c:pt>
                <c:pt idx="502">
                  <c:v>3.0</c:v>
                </c:pt>
                <c:pt idx="503">
                  <c:v>3.0</c:v>
                </c:pt>
                <c:pt idx="504">
                  <c:v>3.0</c:v>
                </c:pt>
                <c:pt idx="505">
                  <c:v>3.0</c:v>
                </c:pt>
                <c:pt idx="506">
                  <c:v>3.0</c:v>
                </c:pt>
                <c:pt idx="507">
                  <c:v>3.0</c:v>
                </c:pt>
                <c:pt idx="508">
                  <c:v>3.0</c:v>
                </c:pt>
                <c:pt idx="509">
                  <c:v>3.0</c:v>
                </c:pt>
                <c:pt idx="510">
                  <c:v>3.0</c:v>
                </c:pt>
                <c:pt idx="511">
                  <c:v>3.0</c:v>
                </c:pt>
                <c:pt idx="512">
                  <c:v>3.0</c:v>
                </c:pt>
                <c:pt idx="513">
                  <c:v>3.0</c:v>
                </c:pt>
                <c:pt idx="514">
                  <c:v>3.0</c:v>
                </c:pt>
                <c:pt idx="515">
                  <c:v>3.0</c:v>
                </c:pt>
                <c:pt idx="516">
                  <c:v>3.0</c:v>
                </c:pt>
                <c:pt idx="517">
                  <c:v>3.0</c:v>
                </c:pt>
                <c:pt idx="518">
                  <c:v>3.0</c:v>
                </c:pt>
                <c:pt idx="519">
                  <c:v>3.0</c:v>
                </c:pt>
                <c:pt idx="520">
                  <c:v>2.0</c:v>
                </c:pt>
                <c:pt idx="521">
                  <c:v>2.0</c:v>
                </c:pt>
                <c:pt idx="522">
                  <c:v>2.0</c:v>
                </c:pt>
                <c:pt idx="523">
                  <c:v>2.0</c:v>
                </c:pt>
                <c:pt idx="524">
                  <c:v>2.0</c:v>
                </c:pt>
                <c:pt idx="525">
                  <c:v>2.0</c:v>
                </c:pt>
                <c:pt idx="526">
                  <c:v>2.0</c:v>
                </c:pt>
                <c:pt idx="527">
                  <c:v>2.0</c:v>
                </c:pt>
                <c:pt idx="528">
                  <c:v>2.0</c:v>
                </c:pt>
                <c:pt idx="529">
                  <c:v>2.0</c:v>
                </c:pt>
                <c:pt idx="530">
                  <c:v>2.0</c:v>
                </c:pt>
                <c:pt idx="531">
                  <c:v>2.0</c:v>
                </c:pt>
                <c:pt idx="532">
                  <c:v>2.0</c:v>
                </c:pt>
                <c:pt idx="533">
                  <c:v>2.0</c:v>
                </c:pt>
                <c:pt idx="534">
                  <c:v>2.0</c:v>
                </c:pt>
                <c:pt idx="535">
                  <c:v>2.0</c:v>
                </c:pt>
                <c:pt idx="536">
                  <c:v>2.0</c:v>
                </c:pt>
                <c:pt idx="537">
                  <c:v>2.0</c:v>
                </c:pt>
                <c:pt idx="538">
                  <c:v>2.0</c:v>
                </c:pt>
                <c:pt idx="539">
                  <c:v>2.0</c:v>
                </c:pt>
                <c:pt idx="540">
                  <c:v>2.0</c:v>
                </c:pt>
                <c:pt idx="541">
                  <c:v>2.0</c:v>
                </c:pt>
                <c:pt idx="542">
                  <c:v>2.0</c:v>
                </c:pt>
                <c:pt idx="543">
                  <c:v>2.0</c:v>
                </c:pt>
                <c:pt idx="544">
                  <c:v>2.0</c:v>
                </c:pt>
                <c:pt idx="545">
                  <c:v>2.0</c:v>
                </c:pt>
                <c:pt idx="546">
                  <c:v>2.0</c:v>
                </c:pt>
                <c:pt idx="547">
                  <c:v>2.0</c:v>
                </c:pt>
                <c:pt idx="548">
                  <c:v>2.0</c:v>
                </c:pt>
                <c:pt idx="549">
                  <c:v>2.0</c:v>
                </c:pt>
                <c:pt idx="550">
                  <c:v>2.0</c:v>
                </c:pt>
                <c:pt idx="551">
                  <c:v>2.0</c:v>
                </c:pt>
                <c:pt idx="552">
                  <c:v>2.0</c:v>
                </c:pt>
                <c:pt idx="553">
                  <c:v>2.0</c:v>
                </c:pt>
                <c:pt idx="554">
                  <c:v>2.0</c:v>
                </c:pt>
                <c:pt idx="555">
                  <c:v>2.0</c:v>
                </c:pt>
                <c:pt idx="556">
                  <c:v>2.0</c:v>
                </c:pt>
                <c:pt idx="557">
                  <c:v>2.0</c:v>
                </c:pt>
                <c:pt idx="558">
                  <c:v>2.0</c:v>
                </c:pt>
                <c:pt idx="559">
                  <c:v>2.0</c:v>
                </c:pt>
                <c:pt idx="560">
                  <c:v>2.0</c:v>
                </c:pt>
                <c:pt idx="561">
                  <c:v>2.0</c:v>
                </c:pt>
                <c:pt idx="562">
                  <c:v>2.0</c:v>
                </c:pt>
                <c:pt idx="563">
                  <c:v>2.0</c:v>
                </c:pt>
                <c:pt idx="564">
                  <c:v>2.0</c:v>
                </c:pt>
                <c:pt idx="565">
                  <c:v>2.0</c:v>
                </c:pt>
                <c:pt idx="566">
                  <c:v>2.0</c:v>
                </c:pt>
                <c:pt idx="567">
                  <c:v>2.0</c:v>
                </c:pt>
                <c:pt idx="568">
                  <c:v>2.0</c:v>
                </c:pt>
                <c:pt idx="569">
                  <c:v>2.0</c:v>
                </c:pt>
                <c:pt idx="570">
                  <c:v>2.0</c:v>
                </c:pt>
                <c:pt idx="571">
                  <c:v>2.0</c:v>
                </c:pt>
                <c:pt idx="572">
                  <c:v>2.0</c:v>
                </c:pt>
                <c:pt idx="573">
                  <c:v>2.0</c:v>
                </c:pt>
                <c:pt idx="574">
                  <c:v>2.0</c:v>
                </c:pt>
                <c:pt idx="575">
                  <c:v>2.0</c:v>
                </c:pt>
                <c:pt idx="576">
                  <c:v>2.0</c:v>
                </c:pt>
                <c:pt idx="577">
                  <c:v>2.0</c:v>
                </c:pt>
                <c:pt idx="578">
                  <c:v>2.0</c:v>
                </c:pt>
                <c:pt idx="579">
                  <c:v>2.0</c:v>
                </c:pt>
                <c:pt idx="580">
                  <c:v>1.0</c:v>
                </c:pt>
                <c:pt idx="581">
                  <c:v>1.0</c:v>
                </c:pt>
                <c:pt idx="582">
                  <c:v>1.0</c:v>
                </c:pt>
                <c:pt idx="583">
                  <c:v>1.0</c:v>
                </c:pt>
                <c:pt idx="584">
                  <c:v>1.0</c:v>
                </c:pt>
                <c:pt idx="585">
                  <c:v>1.0</c:v>
                </c:pt>
                <c:pt idx="586">
                  <c:v>1.0</c:v>
                </c:pt>
                <c:pt idx="587">
                  <c:v>1.0</c:v>
                </c:pt>
                <c:pt idx="588">
                  <c:v>1.0</c:v>
                </c:pt>
                <c:pt idx="589">
                  <c:v>1.0</c:v>
                </c:pt>
                <c:pt idx="590">
                  <c:v>1.0</c:v>
                </c:pt>
                <c:pt idx="591">
                  <c:v>1.0</c:v>
                </c:pt>
                <c:pt idx="592">
                  <c:v>1.0</c:v>
                </c:pt>
                <c:pt idx="593">
                  <c:v>1.0</c:v>
                </c:pt>
                <c:pt idx="594">
                  <c:v>1.0</c:v>
                </c:pt>
                <c:pt idx="595">
                  <c:v>1.0</c:v>
                </c:pt>
                <c:pt idx="596">
                  <c:v>1.0</c:v>
                </c:pt>
                <c:pt idx="597">
                  <c:v>1.0</c:v>
                </c:pt>
                <c:pt idx="598">
                  <c:v>1.0</c:v>
                </c:pt>
                <c:pt idx="599">
                  <c:v>1.0</c:v>
                </c:pt>
                <c:pt idx="600">
                  <c:v>1.0</c:v>
                </c:pt>
                <c:pt idx="601">
                  <c:v>1.0</c:v>
                </c:pt>
                <c:pt idx="602">
                  <c:v>1.0</c:v>
                </c:pt>
                <c:pt idx="603">
                  <c:v>1.0</c:v>
                </c:pt>
                <c:pt idx="604">
                  <c:v>1.0</c:v>
                </c:pt>
                <c:pt idx="605">
                  <c:v>1.0</c:v>
                </c:pt>
                <c:pt idx="606">
                  <c:v>1.0</c:v>
                </c:pt>
                <c:pt idx="607">
                  <c:v>1.0</c:v>
                </c:pt>
                <c:pt idx="608">
                  <c:v>1.0</c:v>
                </c:pt>
                <c:pt idx="609">
                  <c:v>1.0</c:v>
                </c:pt>
                <c:pt idx="610">
                  <c:v>1.0</c:v>
                </c:pt>
                <c:pt idx="611">
                  <c:v>1.0</c:v>
                </c:pt>
                <c:pt idx="612">
                  <c:v>1.0</c:v>
                </c:pt>
                <c:pt idx="613">
                  <c:v>1.0</c:v>
                </c:pt>
                <c:pt idx="614">
                  <c:v>1.0</c:v>
                </c:pt>
                <c:pt idx="615">
                  <c:v>1.0</c:v>
                </c:pt>
                <c:pt idx="616">
                  <c:v>1.0</c:v>
                </c:pt>
                <c:pt idx="617">
                  <c:v>1.0</c:v>
                </c:pt>
                <c:pt idx="618">
                  <c:v>1.0</c:v>
                </c:pt>
                <c:pt idx="619">
                  <c:v>1.0</c:v>
                </c:pt>
                <c:pt idx="620">
                  <c:v>1.0</c:v>
                </c:pt>
                <c:pt idx="621">
                  <c:v>1.0</c:v>
                </c:pt>
                <c:pt idx="622">
                  <c:v>1.0</c:v>
                </c:pt>
                <c:pt idx="623">
                  <c:v>1.0</c:v>
                </c:pt>
                <c:pt idx="624">
                  <c:v>1.0</c:v>
                </c:pt>
                <c:pt idx="625">
                  <c:v>1.0</c:v>
                </c:pt>
                <c:pt idx="626">
                  <c:v>1.0</c:v>
                </c:pt>
                <c:pt idx="627">
                  <c:v>1.0</c:v>
                </c:pt>
                <c:pt idx="628">
                  <c:v>1.0</c:v>
                </c:pt>
                <c:pt idx="629">
                  <c:v>1.0</c:v>
                </c:pt>
                <c:pt idx="630">
                  <c:v>1.0</c:v>
                </c:pt>
                <c:pt idx="631">
                  <c:v>1.0</c:v>
                </c:pt>
                <c:pt idx="632">
                  <c:v>1.0</c:v>
                </c:pt>
                <c:pt idx="633">
                  <c:v>1.0</c:v>
                </c:pt>
                <c:pt idx="634">
                  <c:v>1.0</c:v>
                </c:pt>
                <c:pt idx="635">
                  <c:v>1.0</c:v>
                </c:pt>
                <c:pt idx="636">
                  <c:v>1.0</c:v>
                </c:pt>
                <c:pt idx="637">
                  <c:v>1.0</c:v>
                </c:pt>
                <c:pt idx="638">
                  <c:v>1.0</c:v>
                </c:pt>
                <c:pt idx="639">
                  <c:v>1.0</c:v>
                </c:pt>
                <c:pt idx="640">
                  <c:v>1.0</c:v>
                </c:pt>
                <c:pt idx="641">
                  <c:v>1.0</c:v>
                </c:pt>
                <c:pt idx="642">
                  <c:v>1.0</c:v>
                </c:pt>
                <c:pt idx="643">
                  <c:v>1.0</c:v>
                </c:pt>
                <c:pt idx="644">
                  <c:v>1.0</c:v>
                </c:pt>
                <c:pt idx="645">
                  <c:v>1.0</c:v>
                </c:pt>
                <c:pt idx="646">
                  <c:v>1.0</c:v>
                </c:pt>
                <c:pt idx="647">
                  <c:v>1.0</c:v>
                </c:pt>
                <c:pt idx="648">
                  <c:v>1.0</c:v>
                </c:pt>
                <c:pt idx="649">
                  <c:v>1.0</c:v>
                </c:pt>
                <c:pt idx="650">
                  <c:v>1.0</c:v>
                </c:pt>
                <c:pt idx="651">
                  <c:v>1.0</c:v>
                </c:pt>
                <c:pt idx="652">
                  <c:v>1.0</c:v>
                </c:pt>
                <c:pt idx="653">
                  <c:v>1.0</c:v>
                </c:pt>
                <c:pt idx="654">
                  <c:v>1.0</c:v>
                </c:pt>
                <c:pt idx="655">
                  <c:v>1.0</c:v>
                </c:pt>
                <c:pt idx="656">
                  <c:v>1.0</c:v>
                </c:pt>
                <c:pt idx="657">
                  <c:v>1.0</c:v>
                </c:pt>
                <c:pt idx="658">
                  <c:v>1.0</c:v>
                </c:pt>
                <c:pt idx="659">
                  <c:v>1.0</c:v>
                </c:pt>
                <c:pt idx="660">
                  <c:v>1.0</c:v>
                </c:pt>
                <c:pt idx="661">
                  <c:v>1.0</c:v>
                </c:pt>
                <c:pt idx="662">
                  <c:v>1.0</c:v>
                </c:pt>
                <c:pt idx="663">
                  <c:v>1.0</c:v>
                </c:pt>
                <c:pt idx="664">
                  <c:v>1.0</c:v>
                </c:pt>
                <c:pt idx="665">
                  <c:v>1.0</c:v>
                </c:pt>
                <c:pt idx="666">
                  <c:v>1.0</c:v>
                </c:pt>
                <c:pt idx="667">
                  <c:v>1.0</c:v>
                </c:pt>
                <c:pt idx="668">
                  <c:v>1.0</c:v>
                </c:pt>
                <c:pt idx="669">
                  <c:v>1.0</c:v>
                </c:pt>
                <c:pt idx="670">
                  <c:v>1.0</c:v>
                </c:pt>
              </c:numCache>
            </c:numRef>
          </c:val>
        </c:ser>
        <c:dLbls>
          <c:showLegendKey val="0"/>
          <c:showVal val="0"/>
          <c:showCatName val="0"/>
          <c:showSerName val="0"/>
          <c:showPercent val="0"/>
          <c:showBubbleSize val="0"/>
        </c:dLbls>
        <c:gapWidth val="150"/>
        <c:axId val="-2121094344"/>
        <c:axId val="-2120652824"/>
      </c:barChart>
      <c:catAx>
        <c:axId val="-2121094344"/>
        <c:scaling>
          <c:orientation val="minMax"/>
        </c:scaling>
        <c:delete val="0"/>
        <c:axPos val="b"/>
        <c:majorTickMark val="none"/>
        <c:minorTickMark val="none"/>
        <c:tickLblPos val="none"/>
        <c:crossAx val="-2120652824"/>
        <c:crosses val="autoZero"/>
        <c:auto val="1"/>
        <c:lblAlgn val="ctr"/>
        <c:lblOffset val="100"/>
        <c:noMultiLvlLbl val="0"/>
      </c:catAx>
      <c:valAx>
        <c:axId val="-2120652824"/>
        <c:scaling>
          <c:orientation val="minMax"/>
        </c:scaling>
        <c:delete val="1"/>
        <c:axPos val="l"/>
        <c:numFmt formatCode="General" sourceLinked="1"/>
        <c:majorTickMark val="out"/>
        <c:minorTickMark val="none"/>
        <c:tickLblPos val="none"/>
        <c:crossAx val="-2121094344"/>
        <c:crosses val="autoZero"/>
        <c:crossBetween val="between"/>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val>
            <c:numRef>
              <c:f>'5 var segment'!$O$2:$O$256</c:f>
              <c:numCache>
                <c:formatCode>General</c:formatCode>
                <c:ptCount val="255"/>
                <c:pt idx="0">
                  <c:v>2610.0</c:v>
                </c:pt>
                <c:pt idx="1">
                  <c:v>1523.0</c:v>
                </c:pt>
                <c:pt idx="2">
                  <c:v>1417.0</c:v>
                </c:pt>
                <c:pt idx="3">
                  <c:v>1170.0</c:v>
                </c:pt>
                <c:pt idx="4">
                  <c:v>924.0</c:v>
                </c:pt>
                <c:pt idx="5">
                  <c:v>809.0</c:v>
                </c:pt>
                <c:pt idx="6">
                  <c:v>796.0</c:v>
                </c:pt>
                <c:pt idx="7">
                  <c:v>731.0</c:v>
                </c:pt>
                <c:pt idx="8">
                  <c:v>623.0</c:v>
                </c:pt>
                <c:pt idx="9">
                  <c:v>600.0</c:v>
                </c:pt>
                <c:pt idx="10">
                  <c:v>540.0</c:v>
                </c:pt>
                <c:pt idx="11">
                  <c:v>440.0</c:v>
                </c:pt>
                <c:pt idx="12">
                  <c:v>433.0</c:v>
                </c:pt>
                <c:pt idx="13">
                  <c:v>415.0</c:v>
                </c:pt>
                <c:pt idx="14">
                  <c:v>412.0</c:v>
                </c:pt>
                <c:pt idx="15">
                  <c:v>350.0</c:v>
                </c:pt>
                <c:pt idx="16">
                  <c:v>325.0</c:v>
                </c:pt>
                <c:pt idx="17">
                  <c:v>322.0</c:v>
                </c:pt>
                <c:pt idx="18">
                  <c:v>321.0</c:v>
                </c:pt>
                <c:pt idx="19">
                  <c:v>306.0</c:v>
                </c:pt>
                <c:pt idx="20">
                  <c:v>305.0</c:v>
                </c:pt>
                <c:pt idx="21">
                  <c:v>289.0</c:v>
                </c:pt>
                <c:pt idx="22">
                  <c:v>287.0</c:v>
                </c:pt>
                <c:pt idx="23">
                  <c:v>283.0</c:v>
                </c:pt>
                <c:pt idx="24">
                  <c:v>274.0</c:v>
                </c:pt>
                <c:pt idx="25">
                  <c:v>259.0</c:v>
                </c:pt>
                <c:pt idx="26">
                  <c:v>229.0</c:v>
                </c:pt>
                <c:pt idx="27">
                  <c:v>205.0</c:v>
                </c:pt>
                <c:pt idx="28">
                  <c:v>203.0</c:v>
                </c:pt>
                <c:pt idx="29">
                  <c:v>179.0</c:v>
                </c:pt>
                <c:pt idx="30">
                  <c:v>179.0</c:v>
                </c:pt>
                <c:pt idx="31">
                  <c:v>172.0</c:v>
                </c:pt>
                <c:pt idx="32">
                  <c:v>169.0</c:v>
                </c:pt>
                <c:pt idx="33">
                  <c:v>168.0</c:v>
                </c:pt>
                <c:pt idx="34">
                  <c:v>164.0</c:v>
                </c:pt>
                <c:pt idx="35">
                  <c:v>162.0</c:v>
                </c:pt>
                <c:pt idx="36">
                  <c:v>158.0</c:v>
                </c:pt>
                <c:pt idx="37">
                  <c:v>158.0</c:v>
                </c:pt>
                <c:pt idx="38">
                  <c:v>152.0</c:v>
                </c:pt>
                <c:pt idx="39">
                  <c:v>150.0</c:v>
                </c:pt>
                <c:pt idx="40">
                  <c:v>150.0</c:v>
                </c:pt>
                <c:pt idx="41">
                  <c:v>145.0</c:v>
                </c:pt>
                <c:pt idx="42">
                  <c:v>144.0</c:v>
                </c:pt>
                <c:pt idx="43">
                  <c:v>143.0</c:v>
                </c:pt>
                <c:pt idx="44">
                  <c:v>141.0</c:v>
                </c:pt>
                <c:pt idx="45">
                  <c:v>134.0</c:v>
                </c:pt>
                <c:pt idx="46">
                  <c:v>134.0</c:v>
                </c:pt>
                <c:pt idx="47">
                  <c:v>127.0</c:v>
                </c:pt>
                <c:pt idx="48">
                  <c:v>124.0</c:v>
                </c:pt>
                <c:pt idx="49">
                  <c:v>120.0</c:v>
                </c:pt>
                <c:pt idx="50">
                  <c:v>120.0</c:v>
                </c:pt>
                <c:pt idx="51">
                  <c:v>112.0</c:v>
                </c:pt>
                <c:pt idx="52">
                  <c:v>111.0</c:v>
                </c:pt>
                <c:pt idx="53">
                  <c:v>110.0</c:v>
                </c:pt>
                <c:pt idx="54">
                  <c:v>110.0</c:v>
                </c:pt>
                <c:pt idx="55">
                  <c:v>101.0</c:v>
                </c:pt>
                <c:pt idx="56">
                  <c:v>101.0</c:v>
                </c:pt>
                <c:pt idx="57">
                  <c:v>95.0</c:v>
                </c:pt>
                <c:pt idx="58">
                  <c:v>94.0</c:v>
                </c:pt>
                <c:pt idx="59">
                  <c:v>90.0</c:v>
                </c:pt>
                <c:pt idx="60">
                  <c:v>90.0</c:v>
                </c:pt>
                <c:pt idx="61">
                  <c:v>87.0</c:v>
                </c:pt>
                <c:pt idx="62">
                  <c:v>83.0</c:v>
                </c:pt>
                <c:pt idx="63">
                  <c:v>83.0</c:v>
                </c:pt>
                <c:pt idx="64">
                  <c:v>82.0</c:v>
                </c:pt>
                <c:pt idx="65">
                  <c:v>78.0</c:v>
                </c:pt>
                <c:pt idx="66">
                  <c:v>77.0</c:v>
                </c:pt>
                <c:pt idx="67">
                  <c:v>77.0</c:v>
                </c:pt>
                <c:pt idx="68">
                  <c:v>76.0</c:v>
                </c:pt>
                <c:pt idx="69">
                  <c:v>75.0</c:v>
                </c:pt>
                <c:pt idx="70">
                  <c:v>75.0</c:v>
                </c:pt>
                <c:pt idx="71">
                  <c:v>72.0</c:v>
                </c:pt>
                <c:pt idx="72">
                  <c:v>72.0</c:v>
                </c:pt>
                <c:pt idx="73">
                  <c:v>69.0</c:v>
                </c:pt>
                <c:pt idx="74">
                  <c:v>68.0</c:v>
                </c:pt>
                <c:pt idx="75">
                  <c:v>68.0</c:v>
                </c:pt>
                <c:pt idx="76">
                  <c:v>68.0</c:v>
                </c:pt>
                <c:pt idx="77">
                  <c:v>67.0</c:v>
                </c:pt>
                <c:pt idx="78">
                  <c:v>60.0</c:v>
                </c:pt>
                <c:pt idx="79">
                  <c:v>59.0</c:v>
                </c:pt>
                <c:pt idx="80">
                  <c:v>59.0</c:v>
                </c:pt>
                <c:pt idx="81">
                  <c:v>55.0</c:v>
                </c:pt>
                <c:pt idx="82">
                  <c:v>55.0</c:v>
                </c:pt>
                <c:pt idx="83">
                  <c:v>53.0</c:v>
                </c:pt>
                <c:pt idx="84">
                  <c:v>51.0</c:v>
                </c:pt>
                <c:pt idx="85">
                  <c:v>51.0</c:v>
                </c:pt>
                <c:pt idx="86">
                  <c:v>49.0</c:v>
                </c:pt>
                <c:pt idx="87">
                  <c:v>48.0</c:v>
                </c:pt>
                <c:pt idx="88">
                  <c:v>47.0</c:v>
                </c:pt>
                <c:pt idx="89">
                  <c:v>47.0</c:v>
                </c:pt>
                <c:pt idx="90">
                  <c:v>45.0</c:v>
                </c:pt>
                <c:pt idx="91">
                  <c:v>43.0</c:v>
                </c:pt>
                <c:pt idx="92">
                  <c:v>43.0</c:v>
                </c:pt>
                <c:pt idx="93">
                  <c:v>42.0</c:v>
                </c:pt>
                <c:pt idx="94">
                  <c:v>42.0</c:v>
                </c:pt>
                <c:pt idx="95">
                  <c:v>42.0</c:v>
                </c:pt>
                <c:pt idx="96">
                  <c:v>41.0</c:v>
                </c:pt>
                <c:pt idx="97">
                  <c:v>41.0</c:v>
                </c:pt>
                <c:pt idx="98">
                  <c:v>40.0</c:v>
                </c:pt>
                <c:pt idx="99">
                  <c:v>40.0</c:v>
                </c:pt>
                <c:pt idx="100">
                  <c:v>39.0</c:v>
                </c:pt>
                <c:pt idx="101">
                  <c:v>39.0</c:v>
                </c:pt>
                <c:pt idx="102">
                  <c:v>39.0</c:v>
                </c:pt>
                <c:pt idx="103">
                  <c:v>39.0</c:v>
                </c:pt>
                <c:pt idx="104">
                  <c:v>38.0</c:v>
                </c:pt>
                <c:pt idx="105">
                  <c:v>38.0</c:v>
                </c:pt>
                <c:pt idx="106">
                  <c:v>38.0</c:v>
                </c:pt>
                <c:pt idx="107">
                  <c:v>37.0</c:v>
                </c:pt>
                <c:pt idx="108">
                  <c:v>37.0</c:v>
                </c:pt>
                <c:pt idx="109">
                  <c:v>37.0</c:v>
                </c:pt>
                <c:pt idx="110">
                  <c:v>36.0</c:v>
                </c:pt>
                <c:pt idx="111">
                  <c:v>35.0</c:v>
                </c:pt>
                <c:pt idx="112">
                  <c:v>35.0</c:v>
                </c:pt>
                <c:pt idx="113">
                  <c:v>35.0</c:v>
                </c:pt>
                <c:pt idx="114">
                  <c:v>32.0</c:v>
                </c:pt>
                <c:pt idx="115">
                  <c:v>32.0</c:v>
                </c:pt>
                <c:pt idx="116">
                  <c:v>31.0</c:v>
                </c:pt>
                <c:pt idx="117">
                  <c:v>29.0</c:v>
                </c:pt>
                <c:pt idx="118">
                  <c:v>27.0</c:v>
                </c:pt>
                <c:pt idx="119">
                  <c:v>27.0</c:v>
                </c:pt>
                <c:pt idx="120">
                  <c:v>27.0</c:v>
                </c:pt>
                <c:pt idx="121">
                  <c:v>27.0</c:v>
                </c:pt>
                <c:pt idx="122">
                  <c:v>26.0</c:v>
                </c:pt>
                <c:pt idx="123">
                  <c:v>25.0</c:v>
                </c:pt>
                <c:pt idx="124">
                  <c:v>25.0</c:v>
                </c:pt>
                <c:pt idx="125">
                  <c:v>24.0</c:v>
                </c:pt>
                <c:pt idx="126">
                  <c:v>24.0</c:v>
                </c:pt>
                <c:pt idx="127">
                  <c:v>24.0</c:v>
                </c:pt>
                <c:pt idx="128">
                  <c:v>21.0</c:v>
                </c:pt>
                <c:pt idx="129">
                  <c:v>21.0</c:v>
                </c:pt>
                <c:pt idx="130">
                  <c:v>20.0</c:v>
                </c:pt>
                <c:pt idx="131">
                  <c:v>19.0</c:v>
                </c:pt>
                <c:pt idx="132">
                  <c:v>19.0</c:v>
                </c:pt>
                <c:pt idx="133">
                  <c:v>18.0</c:v>
                </c:pt>
                <c:pt idx="134">
                  <c:v>18.0</c:v>
                </c:pt>
                <c:pt idx="135">
                  <c:v>18.0</c:v>
                </c:pt>
                <c:pt idx="136">
                  <c:v>18.0</c:v>
                </c:pt>
                <c:pt idx="137">
                  <c:v>18.0</c:v>
                </c:pt>
                <c:pt idx="138">
                  <c:v>18.0</c:v>
                </c:pt>
                <c:pt idx="139">
                  <c:v>17.0</c:v>
                </c:pt>
                <c:pt idx="140">
                  <c:v>17.0</c:v>
                </c:pt>
                <c:pt idx="141">
                  <c:v>17.0</c:v>
                </c:pt>
                <c:pt idx="142">
                  <c:v>17.0</c:v>
                </c:pt>
                <c:pt idx="143">
                  <c:v>16.0</c:v>
                </c:pt>
                <c:pt idx="144">
                  <c:v>15.0</c:v>
                </c:pt>
                <c:pt idx="145">
                  <c:v>15.0</c:v>
                </c:pt>
                <c:pt idx="146">
                  <c:v>15.0</c:v>
                </c:pt>
                <c:pt idx="147">
                  <c:v>14.0</c:v>
                </c:pt>
                <c:pt idx="148">
                  <c:v>14.0</c:v>
                </c:pt>
                <c:pt idx="149">
                  <c:v>14.0</c:v>
                </c:pt>
                <c:pt idx="150">
                  <c:v>14.0</c:v>
                </c:pt>
                <c:pt idx="151">
                  <c:v>14.0</c:v>
                </c:pt>
                <c:pt idx="152">
                  <c:v>12.0</c:v>
                </c:pt>
                <c:pt idx="153">
                  <c:v>12.0</c:v>
                </c:pt>
                <c:pt idx="154">
                  <c:v>12.0</c:v>
                </c:pt>
                <c:pt idx="155">
                  <c:v>12.0</c:v>
                </c:pt>
                <c:pt idx="156">
                  <c:v>11.0</c:v>
                </c:pt>
                <c:pt idx="157">
                  <c:v>11.0</c:v>
                </c:pt>
                <c:pt idx="158">
                  <c:v>11.0</c:v>
                </c:pt>
                <c:pt idx="159">
                  <c:v>11.0</c:v>
                </c:pt>
                <c:pt idx="160">
                  <c:v>11.0</c:v>
                </c:pt>
                <c:pt idx="161">
                  <c:v>11.0</c:v>
                </c:pt>
                <c:pt idx="162">
                  <c:v>10.0</c:v>
                </c:pt>
                <c:pt idx="163">
                  <c:v>10.0</c:v>
                </c:pt>
                <c:pt idx="164">
                  <c:v>10.0</c:v>
                </c:pt>
                <c:pt idx="165">
                  <c:v>10.0</c:v>
                </c:pt>
                <c:pt idx="166">
                  <c:v>10.0</c:v>
                </c:pt>
                <c:pt idx="167">
                  <c:v>10.0</c:v>
                </c:pt>
                <c:pt idx="168">
                  <c:v>9.0</c:v>
                </c:pt>
                <c:pt idx="169">
                  <c:v>9.0</c:v>
                </c:pt>
                <c:pt idx="170">
                  <c:v>9.0</c:v>
                </c:pt>
                <c:pt idx="171">
                  <c:v>9.0</c:v>
                </c:pt>
                <c:pt idx="172">
                  <c:v>9.0</c:v>
                </c:pt>
                <c:pt idx="173">
                  <c:v>9.0</c:v>
                </c:pt>
                <c:pt idx="174">
                  <c:v>8.0</c:v>
                </c:pt>
                <c:pt idx="175">
                  <c:v>8.0</c:v>
                </c:pt>
                <c:pt idx="176">
                  <c:v>8.0</c:v>
                </c:pt>
                <c:pt idx="177">
                  <c:v>8.0</c:v>
                </c:pt>
                <c:pt idx="178">
                  <c:v>8.0</c:v>
                </c:pt>
                <c:pt idx="179">
                  <c:v>7.0</c:v>
                </c:pt>
                <c:pt idx="180">
                  <c:v>7.0</c:v>
                </c:pt>
                <c:pt idx="181">
                  <c:v>7.0</c:v>
                </c:pt>
                <c:pt idx="182">
                  <c:v>7.0</c:v>
                </c:pt>
                <c:pt idx="183">
                  <c:v>6.0</c:v>
                </c:pt>
                <c:pt idx="184">
                  <c:v>6.0</c:v>
                </c:pt>
                <c:pt idx="185">
                  <c:v>6.0</c:v>
                </c:pt>
                <c:pt idx="186">
                  <c:v>6.0</c:v>
                </c:pt>
                <c:pt idx="187">
                  <c:v>6.0</c:v>
                </c:pt>
                <c:pt idx="188">
                  <c:v>5.0</c:v>
                </c:pt>
                <c:pt idx="189">
                  <c:v>5.0</c:v>
                </c:pt>
                <c:pt idx="190">
                  <c:v>5.0</c:v>
                </c:pt>
                <c:pt idx="191">
                  <c:v>5.0</c:v>
                </c:pt>
                <c:pt idx="192">
                  <c:v>5.0</c:v>
                </c:pt>
                <c:pt idx="193">
                  <c:v>5.0</c:v>
                </c:pt>
                <c:pt idx="194">
                  <c:v>5.0</c:v>
                </c:pt>
                <c:pt idx="195">
                  <c:v>5.0</c:v>
                </c:pt>
                <c:pt idx="196">
                  <c:v>5.0</c:v>
                </c:pt>
                <c:pt idx="197">
                  <c:v>4.0</c:v>
                </c:pt>
                <c:pt idx="198">
                  <c:v>4.0</c:v>
                </c:pt>
                <c:pt idx="199">
                  <c:v>4.0</c:v>
                </c:pt>
                <c:pt idx="200">
                  <c:v>4.0</c:v>
                </c:pt>
                <c:pt idx="201">
                  <c:v>4.0</c:v>
                </c:pt>
                <c:pt idx="202">
                  <c:v>4.0</c:v>
                </c:pt>
                <c:pt idx="203">
                  <c:v>4.0</c:v>
                </c:pt>
                <c:pt idx="204">
                  <c:v>4.0</c:v>
                </c:pt>
                <c:pt idx="205">
                  <c:v>4.0</c:v>
                </c:pt>
                <c:pt idx="206">
                  <c:v>4.0</c:v>
                </c:pt>
                <c:pt idx="207">
                  <c:v>3.0</c:v>
                </c:pt>
                <c:pt idx="208">
                  <c:v>3.0</c:v>
                </c:pt>
                <c:pt idx="209">
                  <c:v>3.0</c:v>
                </c:pt>
                <c:pt idx="210">
                  <c:v>3.0</c:v>
                </c:pt>
                <c:pt idx="211">
                  <c:v>3.0</c:v>
                </c:pt>
                <c:pt idx="212">
                  <c:v>3.0</c:v>
                </c:pt>
                <c:pt idx="213">
                  <c:v>3.0</c:v>
                </c:pt>
                <c:pt idx="214">
                  <c:v>3.0</c:v>
                </c:pt>
                <c:pt idx="215">
                  <c:v>3.0</c:v>
                </c:pt>
                <c:pt idx="216">
                  <c:v>3.0</c:v>
                </c:pt>
                <c:pt idx="217">
                  <c:v>2.0</c:v>
                </c:pt>
                <c:pt idx="218">
                  <c:v>2.0</c:v>
                </c:pt>
                <c:pt idx="219">
                  <c:v>2.0</c:v>
                </c:pt>
                <c:pt idx="220">
                  <c:v>2.0</c:v>
                </c:pt>
                <c:pt idx="221">
                  <c:v>2.0</c:v>
                </c:pt>
                <c:pt idx="222">
                  <c:v>2.0</c:v>
                </c:pt>
                <c:pt idx="223">
                  <c:v>2.0</c:v>
                </c:pt>
                <c:pt idx="224">
                  <c:v>2.0</c:v>
                </c:pt>
                <c:pt idx="225">
                  <c:v>2.0</c:v>
                </c:pt>
                <c:pt idx="226">
                  <c:v>2.0</c:v>
                </c:pt>
                <c:pt idx="227">
                  <c:v>2.0</c:v>
                </c:pt>
                <c:pt idx="228">
                  <c:v>1.0</c:v>
                </c:pt>
                <c:pt idx="229">
                  <c:v>1.0</c:v>
                </c:pt>
                <c:pt idx="230">
                  <c:v>1.0</c:v>
                </c:pt>
                <c:pt idx="231">
                  <c:v>1.0</c:v>
                </c:pt>
                <c:pt idx="232">
                  <c:v>1.0</c:v>
                </c:pt>
                <c:pt idx="233">
                  <c:v>1.0</c:v>
                </c:pt>
                <c:pt idx="234">
                  <c:v>1.0</c:v>
                </c:pt>
                <c:pt idx="235">
                  <c:v>1.0</c:v>
                </c:pt>
                <c:pt idx="236">
                  <c:v>1.0</c:v>
                </c:pt>
                <c:pt idx="237">
                  <c:v>1.0</c:v>
                </c:pt>
                <c:pt idx="238">
                  <c:v>1.0</c:v>
                </c:pt>
                <c:pt idx="239">
                  <c:v>1.0</c:v>
                </c:pt>
                <c:pt idx="240">
                  <c:v>1.0</c:v>
                </c:pt>
                <c:pt idx="241">
                  <c:v>1.0</c:v>
                </c:pt>
                <c:pt idx="242">
                  <c:v>1.0</c:v>
                </c:pt>
                <c:pt idx="243">
                  <c:v>1.0</c:v>
                </c:pt>
                <c:pt idx="244">
                  <c:v>1.0</c:v>
                </c:pt>
                <c:pt idx="245">
                  <c:v>1.0</c:v>
                </c:pt>
                <c:pt idx="246">
                  <c:v>1.0</c:v>
                </c:pt>
                <c:pt idx="247">
                  <c:v>1.0</c:v>
                </c:pt>
                <c:pt idx="248">
                  <c:v>1.0</c:v>
                </c:pt>
                <c:pt idx="249">
                  <c:v>1.0</c:v>
                </c:pt>
                <c:pt idx="250">
                  <c:v>1.0</c:v>
                </c:pt>
                <c:pt idx="251">
                  <c:v>1.0</c:v>
                </c:pt>
                <c:pt idx="252">
                  <c:v>1.0</c:v>
                </c:pt>
                <c:pt idx="253">
                  <c:v>1.0</c:v>
                </c:pt>
                <c:pt idx="254">
                  <c:v>1.0</c:v>
                </c:pt>
              </c:numCache>
            </c:numRef>
          </c:val>
        </c:ser>
        <c:dLbls>
          <c:showLegendKey val="0"/>
          <c:showVal val="0"/>
          <c:showCatName val="0"/>
          <c:showSerName val="0"/>
          <c:showPercent val="0"/>
          <c:showBubbleSize val="0"/>
        </c:dLbls>
        <c:gapWidth val="150"/>
        <c:axId val="-1949461336"/>
        <c:axId val="-2001504232"/>
      </c:barChart>
      <c:catAx>
        <c:axId val="-1949461336"/>
        <c:scaling>
          <c:orientation val="minMax"/>
        </c:scaling>
        <c:delete val="0"/>
        <c:axPos val="b"/>
        <c:majorTickMark val="none"/>
        <c:minorTickMark val="none"/>
        <c:tickLblPos val="none"/>
        <c:crossAx val="-2001504232"/>
        <c:crosses val="autoZero"/>
        <c:auto val="1"/>
        <c:lblAlgn val="ctr"/>
        <c:lblOffset val="100"/>
        <c:noMultiLvlLbl val="0"/>
      </c:catAx>
      <c:valAx>
        <c:axId val="-2001504232"/>
        <c:scaling>
          <c:orientation val="minMax"/>
        </c:scaling>
        <c:delete val="1"/>
        <c:axPos val="l"/>
        <c:numFmt formatCode="General" sourceLinked="1"/>
        <c:majorTickMark val="out"/>
        <c:minorTickMark val="none"/>
        <c:tickLblPos val="none"/>
        <c:crossAx val="-1949461336"/>
        <c:crosses val="autoZero"/>
        <c:crossBetween val="between"/>
      </c:valAx>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6EEA63-AB0D-4824-A923-52E3F741AFD7}" type="doc">
      <dgm:prSet loTypeId="urn:microsoft.com/office/officeart/2005/8/layout/chart3" loCatId="cycle" qsTypeId="urn:microsoft.com/office/officeart/2005/8/quickstyle/simple1" qsCatId="simple" csTypeId="urn:microsoft.com/office/officeart/2005/8/colors/accent1_2" csCatId="accent1" phldr="1"/>
      <dgm:spPr/>
    </dgm:pt>
    <dgm:pt modelId="{5037944F-7D8C-49D1-97EA-0E2069B58707}">
      <dgm:prSet phldrT="[Text]" custT="1"/>
      <dgm:spPr>
        <a:solidFill>
          <a:schemeClr val="accent1">
            <a:hueOff val="0"/>
            <a:satOff val="0"/>
            <a:lumOff val="0"/>
          </a:schemeClr>
        </a:solidFill>
      </dgm:spPr>
      <dgm:t>
        <a:bodyPr/>
        <a:lstStyle/>
        <a:p>
          <a:pPr algn="ctr">
            <a:lnSpc>
              <a:spcPct val="50000"/>
            </a:lnSpc>
            <a:spcBef>
              <a:spcPct val="0"/>
            </a:spcBef>
            <a:spcAft>
              <a:spcPct val="35000"/>
            </a:spcAft>
          </a:pP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a:lnSpc>
              <a:spcPct val="50000"/>
            </a:lnSpc>
            <a:spcBef>
              <a:spcPct val="0"/>
            </a:spcBef>
            <a:spcAft>
              <a:spcPct val="3500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餐厅自身属性</a:t>
          </a:r>
          <a:r>
            <a:rPr lang="en-US" sz="1000" kern="1200" dirty="0" smtClean="0">
              <a:latin typeface="Microsoft YaHei" panose="020B0503020204020204" pitchFamily="34" charset="-122"/>
              <a:ea typeface="Microsoft YaHei" panose="020B0503020204020204" pitchFamily="34" charset="-122"/>
            </a:rPr>
            <a:t>, </a:t>
          </a:r>
        </a:p>
        <a:p>
          <a:pPr algn="ctr">
            <a:lnSpc>
              <a:spcPct val="90000"/>
            </a:lnSpc>
            <a:spcBef>
              <a:spcPct val="0"/>
            </a:spcBef>
            <a:spcAft>
              <a:spcPct val="35000"/>
            </a:spcAft>
          </a:pPr>
          <a:r>
            <a:rPr lang="zh-CN" altLang="en-US" sz="1000" kern="1200" dirty="0" smtClean="0">
              <a:latin typeface="Microsoft YaHei" panose="020B0503020204020204" pitchFamily="34" charset="-122"/>
              <a:ea typeface="Microsoft YaHei" panose="020B0503020204020204" pitchFamily="34" charset="-122"/>
            </a:rPr>
            <a:t>地理位置，类型</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大小</a:t>
          </a:r>
          <a:r>
            <a:rPr lang="en-US" sz="1000" kern="1200" dirty="0" smtClean="0">
              <a:latin typeface="Microsoft YaHei" panose="020B0503020204020204" pitchFamily="34" charset="-122"/>
              <a:ea typeface="Microsoft YaHei" panose="020B0503020204020204" pitchFamily="34" charset="-122"/>
            </a:rPr>
            <a:t>, Seat, </a:t>
          </a:r>
          <a:r>
            <a:rPr lang="zh-CN" altLang="en-US" sz="1000" kern="1200" dirty="0" smtClean="0">
              <a:latin typeface="Microsoft YaHei" panose="020B0503020204020204" pitchFamily="34" charset="-122"/>
              <a:ea typeface="Microsoft YaHei" panose="020B0503020204020204" pitchFamily="34" charset="-122"/>
            </a:rPr>
            <a:t>座位数</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 面积</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股本</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营业天数</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是否在商圈</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离大学，电影院多近</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装潢</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卫生指数</a:t>
          </a:r>
          <a:endParaRPr lang="en-US" sz="1000" kern="1200" dirty="0">
            <a:latin typeface="Microsoft YaHei" panose="020B0503020204020204" pitchFamily="34" charset="-122"/>
            <a:ea typeface="Microsoft YaHei" panose="020B0503020204020204" pitchFamily="34" charset="-122"/>
          </a:endParaRPr>
        </a:p>
      </dgm:t>
    </dgm:pt>
    <dgm:pt modelId="{710D19C6-DCE1-4004-B5E0-CA5C338E7187}" type="parTrans" cxnId="{85028BA9-4FEC-4474-BDBF-670B5F33EEE9}">
      <dgm:prSet/>
      <dgm:spPr/>
      <dgm:t>
        <a:bodyPr/>
        <a:lstStyle/>
        <a:p>
          <a:endParaRPr lang="en-US"/>
        </a:p>
      </dgm:t>
    </dgm:pt>
    <dgm:pt modelId="{66F1FD50-F258-42EA-A47D-E667C21673F2}" type="sibTrans" cxnId="{85028BA9-4FEC-4474-BDBF-670B5F33EEE9}">
      <dgm:prSet/>
      <dgm:spPr/>
      <dgm:t>
        <a:bodyPr/>
        <a:lstStyle/>
        <a:p>
          <a:endParaRPr lang="en-US"/>
        </a:p>
      </dgm:t>
    </dgm:pt>
    <dgm:pt modelId="{35E87928-E398-43A0-937D-5FDFC126264F}">
      <dgm:prSet phldrT="[Text]" custT="1"/>
      <dgm:spPr>
        <a:solidFill>
          <a:schemeClr val="tx2">
            <a:lumMod val="40000"/>
            <a:lumOff val="60000"/>
          </a:schemeClr>
        </a:solidFill>
      </dgm:spPr>
      <dgm:t>
        <a:bodyPr/>
        <a:lstStyle/>
        <a:p>
          <a:pPr algn="ctr" rtl="0" fontAlgn="base">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市场竞争</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rtl="0" fontAlgn="base">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价格</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媒体支出</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促销活动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竞争者位置</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市场占有率</a:t>
          </a:r>
          <a:endParaRPr lang="en-US" sz="1000" kern="1200" dirty="0" smtClean="0">
            <a:latin typeface="Microsoft YaHei" panose="020B0503020204020204" pitchFamily="34" charset="-122"/>
            <a:ea typeface="Microsoft YaHei" panose="020B0503020204020204" pitchFamily="34" charset="-122"/>
          </a:endParaRPr>
        </a:p>
      </dgm:t>
    </dgm:pt>
    <dgm:pt modelId="{E7E353C5-95BB-459F-95CB-3B5A8C1A577C}" type="parTrans" cxnId="{3B9F3CB2-D259-41B0-8D15-579298C0B9BF}">
      <dgm:prSet/>
      <dgm:spPr/>
      <dgm:t>
        <a:bodyPr/>
        <a:lstStyle/>
        <a:p>
          <a:endParaRPr lang="en-US"/>
        </a:p>
      </dgm:t>
    </dgm:pt>
    <dgm:pt modelId="{A1163472-1984-4C0E-AEE0-C38D905A8A28}" type="sibTrans" cxnId="{3B9F3CB2-D259-41B0-8D15-579298C0B9BF}">
      <dgm:prSet/>
      <dgm:spPr/>
      <dgm:t>
        <a:bodyPr/>
        <a:lstStyle/>
        <a:p>
          <a:endParaRPr lang="en-US"/>
        </a:p>
      </dgm:t>
    </dgm:pt>
    <dgm:pt modelId="{CDC0DF21-AF39-4858-B3C6-91CE39477A6B}">
      <dgm:prSet phldrT="[Text]" custT="1"/>
      <dgm:spPr>
        <a:solidFill>
          <a:schemeClr val="bg1">
            <a:lumMod val="50000"/>
          </a:schemeClr>
        </a:solidFill>
      </dgm:spPr>
      <dgm:t>
        <a:bodyPr/>
        <a:lstStyle/>
        <a:p>
          <a:pPr algn="ctr" rtl="0" fontAlgn="base">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宏观经济和其他外部因素</a:t>
          </a:r>
          <a:endParaRPr lang="en-US"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a:spcBef>
              <a:spcPct val="0"/>
            </a:spcBef>
            <a:spcAft>
              <a:spcPct val="35000"/>
            </a:spcAft>
          </a:pPr>
          <a:r>
            <a:rPr lang="zh-CN" altLang="en-US" sz="1000" kern="1200" dirty="0" smtClean="0">
              <a:latin typeface="Microsoft YaHei" panose="020B0503020204020204" pitchFamily="34" charset="-122"/>
              <a:ea typeface="Microsoft YaHei" panose="020B0503020204020204" pitchFamily="34" charset="-122"/>
            </a:rPr>
            <a:t>房价，油价，失业率，天气，气候</a:t>
          </a:r>
          <a:endParaRPr lang="en-US" sz="1000" kern="1200" dirty="0">
            <a:latin typeface="Microsoft YaHei" panose="020B0503020204020204" pitchFamily="34" charset="-122"/>
            <a:ea typeface="Microsoft YaHei" panose="020B0503020204020204" pitchFamily="34" charset="-122"/>
          </a:endParaRPr>
        </a:p>
      </dgm:t>
    </dgm:pt>
    <dgm:pt modelId="{C8DE89AC-F575-4A57-BA16-72907A582009}" type="parTrans" cxnId="{7DFCB87D-4620-4218-9CB5-D012CABF50B4}">
      <dgm:prSet/>
      <dgm:spPr/>
      <dgm:t>
        <a:bodyPr/>
        <a:lstStyle/>
        <a:p>
          <a:endParaRPr lang="en-US"/>
        </a:p>
      </dgm:t>
    </dgm:pt>
    <dgm:pt modelId="{EC616E82-2C3B-4974-8B36-16326990A3C3}" type="sibTrans" cxnId="{7DFCB87D-4620-4218-9CB5-D012CABF50B4}">
      <dgm:prSet/>
      <dgm:spPr/>
      <dgm:t>
        <a:bodyPr/>
        <a:lstStyle/>
        <a:p>
          <a:endParaRPr lang="en-US"/>
        </a:p>
      </dgm:t>
    </dgm:pt>
    <dgm:pt modelId="{4128E18F-525D-4CC8-B8C5-8E1E4E2B47A7}">
      <dgm:prSet custT="1"/>
      <dgm:spPr>
        <a:solidFill>
          <a:schemeClr val="bg1">
            <a:lumMod val="50000"/>
          </a:schemeClr>
        </a:solidFill>
      </dgm:spPr>
      <dgm:t>
        <a:bodyPr/>
        <a:lstStyle/>
        <a:p>
          <a:pPr algn="ctr" rtl="0" fontAlgn="base">
            <a:spcBef>
              <a:spcPct val="0"/>
            </a:spcBef>
            <a:spcAft>
              <a:spcPct val="0"/>
            </a:spcAft>
          </a:pPr>
          <a:r>
            <a:rPr lang="en-US" sz="1400" b="1" u="sng" kern="1200" dirty="0" smtClean="0">
              <a:solidFill>
                <a:schemeClr val="lt1"/>
              </a:solidFill>
              <a:latin typeface="+mn-lt"/>
              <a:ea typeface="+mn-ea"/>
              <a:cs typeface="+mn-cs"/>
            </a:rPr>
            <a:t>  </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菜单</a:t>
          </a:r>
          <a:r>
            <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rPr>
            <a:t>&amp;</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价格</a:t>
          </a:r>
          <a:r>
            <a:rPr lang="en-US" sz="1000" kern="1200" dirty="0" smtClean="0">
              <a:latin typeface="Microsoft YaHei" panose="020B0503020204020204" pitchFamily="34" charset="-122"/>
              <a:ea typeface="Microsoft YaHei" panose="020B0503020204020204" pitchFamily="34" charset="-122"/>
            </a:rPr>
            <a:t> </a:t>
          </a:r>
        </a:p>
        <a:p>
          <a:pPr algn="ctr" rtl="0" fontAlgn="base">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菜单，价格变动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菜单历史变动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标准折扣</a:t>
          </a:r>
          <a:endParaRPr lang="en-US" sz="1000" kern="1200" dirty="0">
            <a:latin typeface="Microsoft YaHei" panose="020B0503020204020204" pitchFamily="34" charset="-122"/>
            <a:ea typeface="Microsoft YaHei" panose="020B0503020204020204" pitchFamily="34" charset="-122"/>
          </a:endParaRPr>
        </a:p>
      </dgm:t>
    </dgm:pt>
    <dgm:pt modelId="{66D719B7-E197-4574-A010-46218BCB8971}" type="parTrans" cxnId="{1A68DDF7-7147-4537-A0D6-893C8D51870A}">
      <dgm:prSet/>
      <dgm:spPr/>
      <dgm:t>
        <a:bodyPr/>
        <a:lstStyle/>
        <a:p>
          <a:endParaRPr lang="en-US"/>
        </a:p>
      </dgm:t>
    </dgm:pt>
    <dgm:pt modelId="{EEF101A5-7E4C-4F14-9C8E-D57FE6089AFA}" type="sibTrans" cxnId="{1A68DDF7-7147-4537-A0D6-893C8D51870A}">
      <dgm:prSet/>
      <dgm:spPr/>
      <dgm:t>
        <a:bodyPr/>
        <a:lstStyle/>
        <a:p>
          <a:endParaRPr lang="en-US"/>
        </a:p>
      </dgm:t>
    </dgm:pt>
    <dgm:pt modelId="{8EEE33EB-68C2-488C-8D52-F15D00022137}">
      <dgm:prSet custT="1"/>
      <dgm:spPr>
        <a:solidFill>
          <a:schemeClr val="accent1"/>
        </a:solidFill>
      </dgm:spPr>
      <dgm:t>
        <a:bodyPr/>
        <a:lstStyle/>
        <a:p>
          <a:pPr algn="ctr" rtl="0" fontAlgn="base">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促销</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rtl="0" fontAlgn="base">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媒体支出</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促销分布，兑换，其他促销活动</a:t>
          </a:r>
          <a:r>
            <a:rPr lang="en-US" sz="1000" b="1" i="1" u="dottedHeavy" kern="1200" baseline="0" dirty="0" smtClean="0">
              <a:uFill>
                <a:solidFill>
                  <a:schemeClr val="bg1"/>
                </a:solidFill>
              </a:uFill>
              <a:latin typeface="Microsoft YaHei" panose="020B0503020204020204" pitchFamily="34" charset="-122"/>
              <a:ea typeface="Microsoft YaHei" panose="020B0503020204020204" pitchFamily="34" charset="-122"/>
            </a:rPr>
            <a:t> </a:t>
          </a:r>
          <a:r>
            <a:rPr lang="en-US" sz="1000" kern="1200" dirty="0" smtClean="0">
              <a:latin typeface="Microsoft YaHei" panose="020B0503020204020204" pitchFamily="34" charset="-122"/>
              <a:ea typeface="Microsoft YaHei" panose="020B0503020204020204" pitchFamily="34" charset="-122"/>
            </a:rPr>
            <a:t>(e.g. </a:t>
          </a:r>
          <a:r>
            <a:rPr lang="zh-CN" altLang="en-US" sz="1000" kern="1200" dirty="0" smtClean="0">
              <a:latin typeface="Microsoft YaHei" panose="020B0503020204020204" pitchFamily="34" charset="-122"/>
              <a:ea typeface="Microsoft YaHei" panose="020B0503020204020204" pitchFamily="34" charset="-122"/>
            </a:rPr>
            <a:t>母亲节</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客户关系管理</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电视安装时间</a:t>
          </a:r>
          <a:endParaRPr lang="en-US" sz="1000" kern="1200" dirty="0">
            <a:latin typeface="Microsoft YaHei" panose="020B0503020204020204" pitchFamily="34" charset="-122"/>
            <a:ea typeface="Microsoft YaHei" panose="020B0503020204020204" pitchFamily="34" charset="-122"/>
          </a:endParaRPr>
        </a:p>
      </dgm:t>
    </dgm:pt>
    <dgm:pt modelId="{47BA9CE0-8E15-4387-B595-5678C5C756F5}" type="parTrans" cxnId="{1EC50A27-1B49-4DE2-8384-73E4FC4FC101}">
      <dgm:prSet/>
      <dgm:spPr/>
      <dgm:t>
        <a:bodyPr/>
        <a:lstStyle/>
        <a:p>
          <a:endParaRPr lang="en-US"/>
        </a:p>
      </dgm:t>
    </dgm:pt>
    <dgm:pt modelId="{000BDCFF-661F-4188-B70C-F4EAC822E70F}" type="sibTrans" cxnId="{1EC50A27-1B49-4DE2-8384-73E4FC4FC101}">
      <dgm:prSet/>
      <dgm:spPr/>
      <dgm:t>
        <a:bodyPr/>
        <a:lstStyle/>
        <a:p>
          <a:endParaRPr lang="en-US"/>
        </a:p>
      </dgm:t>
    </dgm:pt>
    <dgm:pt modelId="{6EDB442A-5080-4BB5-A182-E09A7AED5589}">
      <dgm:prSet custT="1"/>
      <dgm:spPr>
        <a:solidFill>
          <a:schemeClr val="bg1">
            <a:lumMod val="50000"/>
          </a:schemeClr>
        </a:solidFill>
      </dgm:spPr>
      <dgm:t>
        <a:bodyPr/>
        <a:lstStyle/>
        <a:p>
          <a:pPr algn="ctr" rtl="0" fontAlgn="base">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职工</a:t>
          </a:r>
          <a:r>
            <a:rPr lang="en-US" sz="1400" b="1" u="sng" kern="1200" dirty="0" smtClean="0">
              <a:solidFill>
                <a:schemeClr val="lt1"/>
              </a:solidFill>
              <a:latin typeface="Microsoft YaHei" panose="020B0503020204020204" pitchFamily="34" charset="-122"/>
              <a:ea typeface="Microsoft YaHei" panose="020B0503020204020204" pitchFamily="34" charset="-122"/>
              <a:cs typeface="+mn-cs"/>
            </a:rPr>
            <a:t>&amp; </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服务</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rtl="0" fontAlgn="base">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员工数量，总经理</a:t>
          </a:r>
          <a:r>
            <a:rPr lang="en-US" sz="1000" kern="1200" dirty="0" smtClean="0">
              <a:latin typeface="Microsoft YaHei" panose="020B0503020204020204" pitchFamily="34" charset="-122"/>
              <a:ea typeface="Microsoft YaHei" panose="020B0503020204020204" pitchFamily="34" charset="-122"/>
            </a:rPr>
            <a:t>s, </a:t>
          </a:r>
          <a:r>
            <a:rPr lang="zh-CN" altLang="en-US" sz="1000" kern="1200" dirty="0" smtClean="0">
              <a:latin typeface="Microsoft YaHei" panose="020B0503020204020204" pitchFamily="34" charset="-122"/>
              <a:ea typeface="Microsoft YaHei" panose="020B0503020204020204" pitchFamily="34" charset="-122"/>
            </a:rPr>
            <a:t>餐厅经理</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绩效指标</a:t>
          </a:r>
          <a:endParaRPr lang="en-US" sz="1000" b="1" i="1" u="dottedHeavy" kern="1200" baseline="0" dirty="0">
            <a:uFill>
              <a:solidFill>
                <a:schemeClr val="bg1"/>
              </a:solidFill>
            </a:uFill>
            <a:latin typeface="Microsoft YaHei" panose="020B0503020204020204" pitchFamily="34" charset="-122"/>
            <a:ea typeface="Microsoft YaHei" panose="020B0503020204020204" pitchFamily="34" charset="-122"/>
          </a:endParaRPr>
        </a:p>
      </dgm:t>
    </dgm:pt>
    <dgm:pt modelId="{7844BFB9-DC76-4285-974A-7DFD55DA69C4}" type="parTrans" cxnId="{E3A14C7B-C067-473A-A0A2-F3B5B84D5717}">
      <dgm:prSet/>
      <dgm:spPr/>
      <dgm:t>
        <a:bodyPr/>
        <a:lstStyle/>
        <a:p>
          <a:endParaRPr lang="en-US"/>
        </a:p>
      </dgm:t>
    </dgm:pt>
    <dgm:pt modelId="{A221B98E-645D-4802-9FAA-4617B9734FB3}" type="sibTrans" cxnId="{E3A14C7B-C067-473A-A0A2-F3B5B84D5717}">
      <dgm:prSet/>
      <dgm:spPr/>
      <dgm:t>
        <a:bodyPr/>
        <a:lstStyle/>
        <a:p>
          <a:endParaRPr lang="en-US"/>
        </a:p>
      </dgm:t>
    </dgm:pt>
    <dgm:pt modelId="{0C53AED4-CAAD-4D93-B0A8-1FE293190100}">
      <dgm:prSet custT="1"/>
      <dgm:spPr>
        <a:solidFill>
          <a:schemeClr val="tx2">
            <a:lumMod val="40000"/>
            <a:lumOff val="60000"/>
          </a:schemeClr>
        </a:solidFill>
      </dgm:spPr>
      <dgm:t>
        <a:bodyPr/>
        <a:lstStyle/>
        <a:p>
          <a:pPr algn="ctr" rtl="0" fontAlgn="base">
            <a:spcBef>
              <a:spcPct val="0"/>
            </a:spcBef>
            <a:spcAft>
              <a:spcPct val="0"/>
            </a:spcAft>
          </a:pPr>
          <a:endParaRPr lang="en-US" altLang="zh-CN" sz="1400" b="1" u="sng" kern="1200" dirty="0" smtClean="0">
            <a:solidFill>
              <a:schemeClr val="lt1"/>
            </a:solidFill>
            <a:latin typeface="+mn-lt"/>
            <a:ea typeface="+mn-ea"/>
            <a:cs typeface="+mn-cs"/>
          </a:endParaRPr>
        </a:p>
        <a:p>
          <a:pPr algn="ctr" rtl="0" fontAlgn="base">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人口统计特征</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algn="ctr" rtl="0" fontAlgn="base">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种族</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年龄</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性别</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家庭类型</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教育背景</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人口密度</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家庭收入</a:t>
          </a:r>
          <a:r>
            <a:rPr lang="en-US" sz="1000" kern="1200" dirty="0" smtClean="0">
              <a:latin typeface="Microsoft YaHei" panose="020B0503020204020204" pitchFamily="34" charset="-122"/>
              <a:ea typeface="Microsoft YaHei" panose="020B0503020204020204" pitchFamily="34" charset="-122"/>
            </a:rPr>
            <a:t> , </a:t>
          </a:r>
          <a:r>
            <a:rPr lang="zh-CN" altLang="en-US" sz="1000" kern="1200" dirty="0" smtClean="0">
              <a:latin typeface="Microsoft YaHei" panose="020B0503020204020204" pitchFamily="34" charset="-122"/>
              <a:ea typeface="Microsoft YaHei" panose="020B0503020204020204" pitchFamily="34" charset="-122"/>
            </a:rPr>
            <a:t>家庭支出</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消费支出</a:t>
          </a:r>
          <a:r>
            <a:rPr lang="en-US" sz="1000" kern="1200" dirty="0" smtClean="0">
              <a:latin typeface="Microsoft YaHei" panose="020B0503020204020204" pitchFamily="34" charset="-122"/>
              <a:ea typeface="Microsoft YaHei" panose="020B0503020204020204" pitchFamily="34" charset="-122"/>
            </a:rPr>
            <a:t>) </a:t>
          </a:r>
        </a:p>
      </dgm:t>
    </dgm:pt>
    <dgm:pt modelId="{0023A75B-51A4-4474-AA4C-95CF8E26B763}" type="parTrans" cxnId="{BDB8448D-B3D5-4A68-AA5E-E076DCE0AC42}">
      <dgm:prSet/>
      <dgm:spPr/>
      <dgm:t>
        <a:bodyPr/>
        <a:lstStyle/>
        <a:p>
          <a:endParaRPr lang="en-US"/>
        </a:p>
      </dgm:t>
    </dgm:pt>
    <dgm:pt modelId="{FDE7D339-EB15-4CF8-9F7C-C07FC289DC3C}" type="sibTrans" cxnId="{BDB8448D-B3D5-4A68-AA5E-E076DCE0AC42}">
      <dgm:prSet/>
      <dgm:spPr/>
      <dgm:t>
        <a:bodyPr/>
        <a:lstStyle/>
        <a:p>
          <a:endParaRPr lang="en-US"/>
        </a:p>
      </dgm:t>
    </dgm:pt>
    <dgm:pt modelId="{130137A5-7EAC-4B28-838F-D5B3FE9919B4}" type="pres">
      <dgm:prSet presAssocID="{156EEA63-AB0D-4824-A923-52E3F741AFD7}" presName="compositeShape" presStyleCnt="0">
        <dgm:presLayoutVars>
          <dgm:chMax val="7"/>
          <dgm:dir/>
          <dgm:resizeHandles val="exact"/>
        </dgm:presLayoutVars>
      </dgm:prSet>
      <dgm:spPr/>
    </dgm:pt>
    <dgm:pt modelId="{0DAEAD43-916D-46DD-9762-14E4AFDD0CB2}" type="pres">
      <dgm:prSet presAssocID="{156EEA63-AB0D-4824-A923-52E3F741AFD7}" presName="wedge1" presStyleLbl="node1" presStyleIdx="0" presStyleCnt="7" custLinFactNeighborX="-2521" custLinFactNeighborY="5357"/>
      <dgm:spPr/>
      <dgm:t>
        <a:bodyPr/>
        <a:lstStyle/>
        <a:p>
          <a:endParaRPr lang="en-US"/>
        </a:p>
      </dgm:t>
    </dgm:pt>
    <dgm:pt modelId="{C079A5E2-1D2D-4829-8A10-8F7E8ED826E6}" type="pres">
      <dgm:prSet presAssocID="{156EEA63-AB0D-4824-A923-52E3F741AFD7}" presName="wedge1Tx" presStyleLbl="node1" presStyleIdx="0" presStyleCnt="7">
        <dgm:presLayoutVars>
          <dgm:chMax val="0"/>
          <dgm:chPref val="0"/>
          <dgm:bulletEnabled val="1"/>
        </dgm:presLayoutVars>
      </dgm:prSet>
      <dgm:spPr/>
      <dgm:t>
        <a:bodyPr/>
        <a:lstStyle/>
        <a:p>
          <a:endParaRPr lang="en-US"/>
        </a:p>
      </dgm:t>
    </dgm:pt>
    <dgm:pt modelId="{BA415787-3EC4-45B8-9B5C-13942EED37EE}" type="pres">
      <dgm:prSet presAssocID="{156EEA63-AB0D-4824-A923-52E3F741AFD7}" presName="wedge2" presStyleLbl="node1" presStyleIdx="1" presStyleCnt="7"/>
      <dgm:spPr/>
      <dgm:t>
        <a:bodyPr/>
        <a:lstStyle/>
        <a:p>
          <a:endParaRPr lang="en-US"/>
        </a:p>
      </dgm:t>
    </dgm:pt>
    <dgm:pt modelId="{EB54AEF1-163C-4032-B4D6-31D750FCED68}" type="pres">
      <dgm:prSet presAssocID="{156EEA63-AB0D-4824-A923-52E3F741AFD7}" presName="wedge2Tx" presStyleLbl="node1" presStyleIdx="1" presStyleCnt="7">
        <dgm:presLayoutVars>
          <dgm:chMax val="0"/>
          <dgm:chPref val="0"/>
          <dgm:bulletEnabled val="1"/>
        </dgm:presLayoutVars>
      </dgm:prSet>
      <dgm:spPr/>
      <dgm:t>
        <a:bodyPr/>
        <a:lstStyle/>
        <a:p>
          <a:endParaRPr lang="en-US"/>
        </a:p>
      </dgm:t>
    </dgm:pt>
    <dgm:pt modelId="{AE38C751-9CD9-4309-8C2C-786A4416BCCB}" type="pres">
      <dgm:prSet presAssocID="{156EEA63-AB0D-4824-A923-52E3F741AFD7}" presName="wedge3" presStyleLbl="node1" presStyleIdx="2" presStyleCnt="7"/>
      <dgm:spPr/>
      <dgm:t>
        <a:bodyPr/>
        <a:lstStyle/>
        <a:p>
          <a:endParaRPr lang="en-US"/>
        </a:p>
      </dgm:t>
    </dgm:pt>
    <dgm:pt modelId="{FE6C6555-5CA0-47C0-AD9A-E7DF4C012AEF}" type="pres">
      <dgm:prSet presAssocID="{156EEA63-AB0D-4824-A923-52E3F741AFD7}" presName="wedge3Tx" presStyleLbl="node1" presStyleIdx="2" presStyleCnt="7">
        <dgm:presLayoutVars>
          <dgm:chMax val="0"/>
          <dgm:chPref val="0"/>
          <dgm:bulletEnabled val="1"/>
        </dgm:presLayoutVars>
      </dgm:prSet>
      <dgm:spPr/>
      <dgm:t>
        <a:bodyPr/>
        <a:lstStyle/>
        <a:p>
          <a:endParaRPr lang="en-US"/>
        </a:p>
      </dgm:t>
    </dgm:pt>
    <dgm:pt modelId="{78443B02-1A4C-4D2B-A4A4-836461E4DB79}" type="pres">
      <dgm:prSet presAssocID="{156EEA63-AB0D-4824-A923-52E3F741AFD7}" presName="wedge4" presStyleLbl="node1" presStyleIdx="3" presStyleCnt="7"/>
      <dgm:spPr/>
      <dgm:t>
        <a:bodyPr/>
        <a:lstStyle/>
        <a:p>
          <a:endParaRPr lang="en-US"/>
        </a:p>
      </dgm:t>
    </dgm:pt>
    <dgm:pt modelId="{79B06EEE-F417-497F-BE37-517A6AE7F452}" type="pres">
      <dgm:prSet presAssocID="{156EEA63-AB0D-4824-A923-52E3F741AFD7}" presName="wedge4Tx" presStyleLbl="node1" presStyleIdx="3" presStyleCnt="7">
        <dgm:presLayoutVars>
          <dgm:chMax val="0"/>
          <dgm:chPref val="0"/>
          <dgm:bulletEnabled val="1"/>
        </dgm:presLayoutVars>
      </dgm:prSet>
      <dgm:spPr/>
      <dgm:t>
        <a:bodyPr/>
        <a:lstStyle/>
        <a:p>
          <a:endParaRPr lang="en-US"/>
        </a:p>
      </dgm:t>
    </dgm:pt>
    <dgm:pt modelId="{7692C95A-5B69-44C1-9C1A-B98BEE14F4F8}" type="pres">
      <dgm:prSet presAssocID="{156EEA63-AB0D-4824-A923-52E3F741AFD7}" presName="wedge5" presStyleLbl="node1" presStyleIdx="4" presStyleCnt="7"/>
      <dgm:spPr/>
      <dgm:t>
        <a:bodyPr/>
        <a:lstStyle/>
        <a:p>
          <a:endParaRPr lang="en-US"/>
        </a:p>
      </dgm:t>
    </dgm:pt>
    <dgm:pt modelId="{0FAB838A-1E98-4D19-A4A2-79275070518C}" type="pres">
      <dgm:prSet presAssocID="{156EEA63-AB0D-4824-A923-52E3F741AFD7}" presName="wedge5Tx" presStyleLbl="node1" presStyleIdx="4" presStyleCnt="7">
        <dgm:presLayoutVars>
          <dgm:chMax val="0"/>
          <dgm:chPref val="0"/>
          <dgm:bulletEnabled val="1"/>
        </dgm:presLayoutVars>
      </dgm:prSet>
      <dgm:spPr/>
      <dgm:t>
        <a:bodyPr/>
        <a:lstStyle/>
        <a:p>
          <a:endParaRPr lang="en-US"/>
        </a:p>
      </dgm:t>
    </dgm:pt>
    <dgm:pt modelId="{9E5685A4-706A-446D-87EA-D98788F3FCF5}" type="pres">
      <dgm:prSet presAssocID="{156EEA63-AB0D-4824-A923-52E3F741AFD7}" presName="wedge6" presStyleLbl="node1" presStyleIdx="5" presStyleCnt="7"/>
      <dgm:spPr/>
      <dgm:t>
        <a:bodyPr/>
        <a:lstStyle/>
        <a:p>
          <a:endParaRPr lang="en-US"/>
        </a:p>
      </dgm:t>
    </dgm:pt>
    <dgm:pt modelId="{1C8FE230-D174-4426-A85E-05126E015FB2}" type="pres">
      <dgm:prSet presAssocID="{156EEA63-AB0D-4824-A923-52E3F741AFD7}" presName="wedge6Tx" presStyleLbl="node1" presStyleIdx="5" presStyleCnt="7">
        <dgm:presLayoutVars>
          <dgm:chMax val="0"/>
          <dgm:chPref val="0"/>
          <dgm:bulletEnabled val="1"/>
        </dgm:presLayoutVars>
      </dgm:prSet>
      <dgm:spPr/>
      <dgm:t>
        <a:bodyPr/>
        <a:lstStyle/>
        <a:p>
          <a:endParaRPr lang="en-US"/>
        </a:p>
      </dgm:t>
    </dgm:pt>
    <dgm:pt modelId="{4F86A853-B02D-4B25-877B-51FB7EAF3FDA}" type="pres">
      <dgm:prSet presAssocID="{156EEA63-AB0D-4824-A923-52E3F741AFD7}" presName="wedge7" presStyleLbl="node1" presStyleIdx="6" presStyleCnt="7"/>
      <dgm:spPr/>
      <dgm:t>
        <a:bodyPr/>
        <a:lstStyle/>
        <a:p>
          <a:endParaRPr lang="en-US"/>
        </a:p>
      </dgm:t>
    </dgm:pt>
    <dgm:pt modelId="{270A2FBB-81B0-4776-9A60-6192CC80CFB8}" type="pres">
      <dgm:prSet presAssocID="{156EEA63-AB0D-4824-A923-52E3F741AFD7}" presName="wedge7Tx" presStyleLbl="node1" presStyleIdx="6" presStyleCnt="7">
        <dgm:presLayoutVars>
          <dgm:chMax val="0"/>
          <dgm:chPref val="0"/>
          <dgm:bulletEnabled val="1"/>
        </dgm:presLayoutVars>
      </dgm:prSet>
      <dgm:spPr/>
      <dgm:t>
        <a:bodyPr/>
        <a:lstStyle/>
        <a:p>
          <a:endParaRPr lang="en-US"/>
        </a:p>
      </dgm:t>
    </dgm:pt>
  </dgm:ptLst>
  <dgm:cxnLst>
    <dgm:cxn modelId="{BDB8448D-B3D5-4A68-AA5E-E076DCE0AC42}" srcId="{156EEA63-AB0D-4824-A923-52E3F741AFD7}" destId="{0C53AED4-CAAD-4D93-B0A8-1FE293190100}" srcOrd="4" destOrd="0" parTransId="{0023A75B-51A4-4474-AA4C-95CF8E26B763}" sibTransId="{FDE7D339-EB15-4CF8-9F7C-C07FC289DC3C}"/>
    <dgm:cxn modelId="{E3A14C7B-C067-473A-A0A2-F3B5B84D5717}" srcId="{156EEA63-AB0D-4824-A923-52E3F741AFD7}" destId="{6EDB442A-5080-4BB5-A182-E09A7AED5589}" srcOrd="3" destOrd="0" parTransId="{7844BFB9-DC76-4285-974A-7DFD55DA69C4}" sibTransId="{A221B98E-645D-4802-9FAA-4617B9734FB3}"/>
    <dgm:cxn modelId="{5710F8E8-8E4C-481C-ADF3-59D43F7CD51F}" type="presOf" srcId="{5037944F-7D8C-49D1-97EA-0E2069B58707}" destId="{0DAEAD43-916D-46DD-9762-14E4AFDD0CB2}" srcOrd="0" destOrd="0" presId="urn:microsoft.com/office/officeart/2005/8/layout/chart3"/>
    <dgm:cxn modelId="{3B9F3CB2-D259-41B0-8D15-579298C0B9BF}" srcId="{156EEA63-AB0D-4824-A923-52E3F741AFD7}" destId="{35E87928-E398-43A0-937D-5FDFC126264F}" srcOrd="5" destOrd="0" parTransId="{E7E353C5-95BB-459F-95CB-3B5A8C1A577C}" sibTransId="{A1163472-1984-4C0E-AEE0-C38D905A8A28}"/>
    <dgm:cxn modelId="{1EC50A27-1B49-4DE2-8384-73E4FC4FC101}" srcId="{156EEA63-AB0D-4824-A923-52E3F741AFD7}" destId="{8EEE33EB-68C2-488C-8D52-F15D00022137}" srcOrd="2" destOrd="0" parTransId="{47BA9CE0-8E15-4387-B595-5678C5C756F5}" sibTransId="{000BDCFF-661F-4188-B70C-F4EAC822E70F}"/>
    <dgm:cxn modelId="{E858D2FF-C2B2-487C-9ED2-75318716610B}" type="presOf" srcId="{35E87928-E398-43A0-937D-5FDFC126264F}" destId="{1C8FE230-D174-4426-A85E-05126E015FB2}" srcOrd="1" destOrd="0" presId="urn:microsoft.com/office/officeart/2005/8/layout/chart3"/>
    <dgm:cxn modelId="{F4376ABE-B72D-4D31-93A6-1E27BD7D53FA}" type="presOf" srcId="{4128E18F-525D-4CC8-B8C5-8E1E4E2B47A7}" destId="{EB54AEF1-163C-4032-B4D6-31D750FCED68}" srcOrd="1" destOrd="0" presId="urn:microsoft.com/office/officeart/2005/8/layout/chart3"/>
    <dgm:cxn modelId="{90411529-F69C-4B42-84A2-6221858E8BC5}" type="presOf" srcId="{0C53AED4-CAAD-4D93-B0A8-1FE293190100}" destId="{0FAB838A-1E98-4D19-A4A2-79275070518C}" srcOrd="1" destOrd="0" presId="urn:microsoft.com/office/officeart/2005/8/layout/chart3"/>
    <dgm:cxn modelId="{1A68DDF7-7147-4537-A0D6-893C8D51870A}" srcId="{156EEA63-AB0D-4824-A923-52E3F741AFD7}" destId="{4128E18F-525D-4CC8-B8C5-8E1E4E2B47A7}" srcOrd="1" destOrd="0" parTransId="{66D719B7-E197-4574-A010-46218BCB8971}" sibTransId="{EEF101A5-7E4C-4F14-9C8E-D57FE6089AFA}"/>
    <dgm:cxn modelId="{F7C69098-37AA-45B2-9500-714E34012750}" type="presOf" srcId="{156EEA63-AB0D-4824-A923-52E3F741AFD7}" destId="{130137A5-7EAC-4B28-838F-D5B3FE9919B4}" srcOrd="0" destOrd="0" presId="urn:microsoft.com/office/officeart/2005/8/layout/chart3"/>
    <dgm:cxn modelId="{3689DAA2-44CE-4A27-B699-0C3F0D7DDDDC}" type="presOf" srcId="{8EEE33EB-68C2-488C-8D52-F15D00022137}" destId="{FE6C6555-5CA0-47C0-AD9A-E7DF4C012AEF}" srcOrd="1" destOrd="0" presId="urn:microsoft.com/office/officeart/2005/8/layout/chart3"/>
    <dgm:cxn modelId="{4BC48FFB-0E9B-411A-913F-8BE8C876BACC}" type="presOf" srcId="{6EDB442A-5080-4BB5-A182-E09A7AED5589}" destId="{78443B02-1A4C-4D2B-A4A4-836461E4DB79}" srcOrd="0" destOrd="0" presId="urn:microsoft.com/office/officeart/2005/8/layout/chart3"/>
    <dgm:cxn modelId="{7DFCB87D-4620-4218-9CB5-D012CABF50B4}" srcId="{156EEA63-AB0D-4824-A923-52E3F741AFD7}" destId="{CDC0DF21-AF39-4858-B3C6-91CE39477A6B}" srcOrd="6" destOrd="0" parTransId="{C8DE89AC-F575-4A57-BA16-72907A582009}" sibTransId="{EC616E82-2C3B-4974-8B36-16326990A3C3}"/>
    <dgm:cxn modelId="{828D43A0-A57C-4640-BE51-876AE69B9ED0}" type="presOf" srcId="{4128E18F-525D-4CC8-B8C5-8E1E4E2B47A7}" destId="{BA415787-3EC4-45B8-9B5C-13942EED37EE}" srcOrd="0" destOrd="0" presId="urn:microsoft.com/office/officeart/2005/8/layout/chart3"/>
    <dgm:cxn modelId="{44C2CA70-693D-46ED-A0C3-67A96D6CB0BE}" type="presOf" srcId="{5037944F-7D8C-49D1-97EA-0E2069B58707}" destId="{C079A5E2-1D2D-4829-8A10-8F7E8ED826E6}" srcOrd="1" destOrd="0" presId="urn:microsoft.com/office/officeart/2005/8/layout/chart3"/>
    <dgm:cxn modelId="{6289D9B4-BBE6-40A3-A309-CE258E55BF66}" type="presOf" srcId="{35E87928-E398-43A0-937D-5FDFC126264F}" destId="{9E5685A4-706A-446D-87EA-D98788F3FCF5}" srcOrd="0" destOrd="0" presId="urn:microsoft.com/office/officeart/2005/8/layout/chart3"/>
    <dgm:cxn modelId="{FA6BBD2B-6A92-4253-BA47-8EBC933B0044}" type="presOf" srcId="{0C53AED4-CAAD-4D93-B0A8-1FE293190100}" destId="{7692C95A-5B69-44C1-9C1A-B98BEE14F4F8}" srcOrd="0" destOrd="0" presId="urn:microsoft.com/office/officeart/2005/8/layout/chart3"/>
    <dgm:cxn modelId="{85156FCA-AFD2-4870-8E97-2F35D33C5E6E}" type="presOf" srcId="{8EEE33EB-68C2-488C-8D52-F15D00022137}" destId="{AE38C751-9CD9-4309-8C2C-786A4416BCCB}" srcOrd="0" destOrd="0" presId="urn:microsoft.com/office/officeart/2005/8/layout/chart3"/>
    <dgm:cxn modelId="{9F0ED1A2-8A98-4D2D-8547-F630DA9C3AD2}" type="presOf" srcId="{CDC0DF21-AF39-4858-B3C6-91CE39477A6B}" destId="{270A2FBB-81B0-4776-9A60-6192CC80CFB8}" srcOrd="1" destOrd="0" presId="urn:microsoft.com/office/officeart/2005/8/layout/chart3"/>
    <dgm:cxn modelId="{983A17A1-4E9B-47C5-A0BD-A323B8382BF0}" type="presOf" srcId="{6EDB442A-5080-4BB5-A182-E09A7AED5589}" destId="{79B06EEE-F417-497F-BE37-517A6AE7F452}" srcOrd="1" destOrd="0" presId="urn:microsoft.com/office/officeart/2005/8/layout/chart3"/>
    <dgm:cxn modelId="{85028BA9-4FEC-4474-BDBF-670B5F33EEE9}" srcId="{156EEA63-AB0D-4824-A923-52E3F741AFD7}" destId="{5037944F-7D8C-49D1-97EA-0E2069B58707}" srcOrd="0" destOrd="0" parTransId="{710D19C6-DCE1-4004-B5E0-CA5C338E7187}" sibTransId="{66F1FD50-F258-42EA-A47D-E667C21673F2}"/>
    <dgm:cxn modelId="{DA260E1A-37A3-4F93-82B8-268F8594DDD4}" type="presOf" srcId="{CDC0DF21-AF39-4858-B3C6-91CE39477A6B}" destId="{4F86A853-B02D-4B25-877B-51FB7EAF3FDA}" srcOrd="0" destOrd="0" presId="urn:microsoft.com/office/officeart/2005/8/layout/chart3"/>
    <dgm:cxn modelId="{A884985C-61D1-4D1D-9903-809A306AB93E}" type="presParOf" srcId="{130137A5-7EAC-4B28-838F-D5B3FE9919B4}" destId="{0DAEAD43-916D-46DD-9762-14E4AFDD0CB2}" srcOrd="0" destOrd="0" presId="urn:microsoft.com/office/officeart/2005/8/layout/chart3"/>
    <dgm:cxn modelId="{A1919CCC-501C-4079-B2DF-5B6364727871}" type="presParOf" srcId="{130137A5-7EAC-4B28-838F-D5B3FE9919B4}" destId="{C079A5E2-1D2D-4829-8A10-8F7E8ED826E6}" srcOrd="1" destOrd="0" presId="urn:microsoft.com/office/officeart/2005/8/layout/chart3"/>
    <dgm:cxn modelId="{6DDE92C4-6FFA-4F71-AF96-C563C07B714F}" type="presParOf" srcId="{130137A5-7EAC-4B28-838F-D5B3FE9919B4}" destId="{BA415787-3EC4-45B8-9B5C-13942EED37EE}" srcOrd="2" destOrd="0" presId="urn:microsoft.com/office/officeart/2005/8/layout/chart3"/>
    <dgm:cxn modelId="{349ECAB3-F970-4245-A82A-5488CCB2D765}" type="presParOf" srcId="{130137A5-7EAC-4B28-838F-D5B3FE9919B4}" destId="{EB54AEF1-163C-4032-B4D6-31D750FCED68}" srcOrd="3" destOrd="0" presId="urn:microsoft.com/office/officeart/2005/8/layout/chart3"/>
    <dgm:cxn modelId="{D33B5E32-FF2A-408E-B509-E3F93BA866B8}" type="presParOf" srcId="{130137A5-7EAC-4B28-838F-D5B3FE9919B4}" destId="{AE38C751-9CD9-4309-8C2C-786A4416BCCB}" srcOrd="4" destOrd="0" presId="urn:microsoft.com/office/officeart/2005/8/layout/chart3"/>
    <dgm:cxn modelId="{57064455-6DE6-4C40-B0E2-F6B86D3F5E0C}" type="presParOf" srcId="{130137A5-7EAC-4B28-838F-D5B3FE9919B4}" destId="{FE6C6555-5CA0-47C0-AD9A-E7DF4C012AEF}" srcOrd="5" destOrd="0" presId="urn:microsoft.com/office/officeart/2005/8/layout/chart3"/>
    <dgm:cxn modelId="{D0C83E63-3F99-4874-A31B-46FA4ABA0DE8}" type="presParOf" srcId="{130137A5-7EAC-4B28-838F-D5B3FE9919B4}" destId="{78443B02-1A4C-4D2B-A4A4-836461E4DB79}" srcOrd="6" destOrd="0" presId="urn:microsoft.com/office/officeart/2005/8/layout/chart3"/>
    <dgm:cxn modelId="{F9014FBA-B089-4C83-924D-DEE43D5D68D9}" type="presParOf" srcId="{130137A5-7EAC-4B28-838F-D5B3FE9919B4}" destId="{79B06EEE-F417-497F-BE37-517A6AE7F452}" srcOrd="7" destOrd="0" presId="urn:microsoft.com/office/officeart/2005/8/layout/chart3"/>
    <dgm:cxn modelId="{CD6C8688-000B-4CC9-8DBF-975444B6BD01}" type="presParOf" srcId="{130137A5-7EAC-4B28-838F-D5B3FE9919B4}" destId="{7692C95A-5B69-44C1-9C1A-B98BEE14F4F8}" srcOrd="8" destOrd="0" presId="urn:microsoft.com/office/officeart/2005/8/layout/chart3"/>
    <dgm:cxn modelId="{4619902B-F66A-48B0-8D0A-3740CB93C903}" type="presParOf" srcId="{130137A5-7EAC-4B28-838F-D5B3FE9919B4}" destId="{0FAB838A-1E98-4D19-A4A2-79275070518C}" srcOrd="9" destOrd="0" presId="urn:microsoft.com/office/officeart/2005/8/layout/chart3"/>
    <dgm:cxn modelId="{269A72C5-F18E-4080-ABFB-B6D5C7AAB78E}" type="presParOf" srcId="{130137A5-7EAC-4B28-838F-D5B3FE9919B4}" destId="{9E5685A4-706A-446D-87EA-D98788F3FCF5}" srcOrd="10" destOrd="0" presId="urn:microsoft.com/office/officeart/2005/8/layout/chart3"/>
    <dgm:cxn modelId="{5C1B855B-69AB-4F89-963E-A63A4B38E92F}" type="presParOf" srcId="{130137A5-7EAC-4B28-838F-D5B3FE9919B4}" destId="{1C8FE230-D174-4426-A85E-05126E015FB2}" srcOrd="11" destOrd="0" presId="urn:microsoft.com/office/officeart/2005/8/layout/chart3"/>
    <dgm:cxn modelId="{6EEE6F33-AE15-45C1-A566-7247D634F004}" type="presParOf" srcId="{130137A5-7EAC-4B28-838F-D5B3FE9919B4}" destId="{4F86A853-B02D-4B25-877B-51FB7EAF3FDA}" srcOrd="12" destOrd="0" presId="urn:microsoft.com/office/officeart/2005/8/layout/chart3"/>
    <dgm:cxn modelId="{162B859E-9AA1-4DAB-A382-FCC8461BD416}" type="presParOf" srcId="{130137A5-7EAC-4B28-838F-D5B3FE9919B4}" destId="{270A2FBB-81B0-4776-9A60-6192CC80CFB8}" srcOrd="13"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22CD96-709D-4BA3-814F-CB4CDF6A5C64}" type="doc">
      <dgm:prSet loTypeId="urn:microsoft.com/office/officeart/2005/8/layout/venn2" loCatId="relationship" qsTypeId="urn:microsoft.com/office/officeart/2005/8/quickstyle/simple1" qsCatId="simple" csTypeId="urn:microsoft.com/office/officeart/2005/8/colors/accent1_2" csCatId="accent1" phldr="1"/>
      <dgm:spPr/>
      <dgm:t>
        <a:bodyPr/>
        <a:lstStyle/>
        <a:p>
          <a:endParaRPr lang="en-US"/>
        </a:p>
      </dgm:t>
    </dgm:pt>
    <dgm:pt modelId="{AF28F8A6-21AB-439C-B0C6-EDB6F2FB2861}">
      <dgm:prSet phldrT="[Text]" custT="1"/>
      <dgm:spPr>
        <a:solidFill>
          <a:schemeClr val="accent1">
            <a:lumMod val="20000"/>
            <a:lumOff val="80000"/>
          </a:schemeClr>
        </a:solidFill>
      </dgm:spPr>
      <dgm:t>
        <a:bodyPr/>
        <a:lstStyle/>
        <a:p>
          <a:r>
            <a:rPr lang="en-US" sz="1400" b="0" dirty="0" smtClean="0">
              <a:solidFill>
                <a:srgbClr val="0091D0"/>
              </a:solidFill>
            </a:rPr>
            <a:t>100%</a:t>
          </a:r>
          <a:endParaRPr lang="en-US" sz="1400" b="0" dirty="0">
            <a:solidFill>
              <a:srgbClr val="0091D0"/>
            </a:solidFill>
          </a:endParaRPr>
        </a:p>
      </dgm:t>
    </dgm:pt>
    <dgm:pt modelId="{2B3F3423-3CDC-44A9-B0AE-89C1C004ACAD}" type="parTrans" cxnId="{96CB0AA5-739D-4548-A719-A3AA4E1078FC}">
      <dgm:prSet/>
      <dgm:spPr/>
      <dgm:t>
        <a:bodyPr/>
        <a:lstStyle/>
        <a:p>
          <a:endParaRPr lang="en-US" sz="1400" b="0"/>
        </a:p>
      </dgm:t>
    </dgm:pt>
    <dgm:pt modelId="{528280D3-E2F0-4EE8-BBDA-13E32A0FEC00}" type="sibTrans" cxnId="{96CB0AA5-739D-4548-A719-A3AA4E1078FC}">
      <dgm:prSet/>
      <dgm:spPr/>
      <dgm:t>
        <a:bodyPr/>
        <a:lstStyle/>
        <a:p>
          <a:endParaRPr lang="en-US" sz="1400" b="0"/>
        </a:p>
      </dgm:t>
    </dgm:pt>
    <dgm:pt modelId="{7BDE8A02-DD7F-4962-A687-EBF5575DE23A}">
      <dgm:prSet phldrT="[Text]" custT="1"/>
      <dgm:spPr>
        <a:solidFill>
          <a:schemeClr val="accent1">
            <a:lumMod val="40000"/>
            <a:lumOff val="60000"/>
          </a:schemeClr>
        </a:solidFill>
      </dgm:spPr>
      <dgm:t>
        <a:bodyPr/>
        <a:lstStyle/>
        <a:p>
          <a:r>
            <a:rPr lang="en-US" sz="1400" b="0" dirty="0" smtClean="0">
              <a:solidFill>
                <a:srgbClr val="0091D0"/>
              </a:solidFill>
            </a:rPr>
            <a:t>30%</a:t>
          </a:r>
          <a:endParaRPr lang="en-US" sz="1400" b="0" dirty="0">
            <a:solidFill>
              <a:srgbClr val="0091D0"/>
            </a:solidFill>
          </a:endParaRPr>
        </a:p>
      </dgm:t>
    </dgm:pt>
    <dgm:pt modelId="{5FB2040F-404C-4913-9094-F31F9EE7B87A}" type="parTrans" cxnId="{1CEDFA92-45E9-49E1-AAE3-43C238474B7A}">
      <dgm:prSet/>
      <dgm:spPr/>
      <dgm:t>
        <a:bodyPr/>
        <a:lstStyle/>
        <a:p>
          <a:endParaRPr lang="en-US" sz="1400" b="0"/>
        </a:p>
      </dgm:t>
    </dgm:pt>
    <dgm:pt modelId="{4A08FC9C-586F-42B6-AD7B-62DDD543CC7C}" type="sibTrans" cxnId="{1CEDFA92-45E9-49E1-AAE3-43C238474B7A}">
      <dgm:prSet/>
      <dgm:spPr/>
      <dgm:t>
        <a:bodyPr/>
        <a:lstStyle/>
        <a:p>
          <a:endParaRPr lang="en-US" sz="1400" b="0"/>
        </a:p>
      </dgm:t>
    </dgm:pt>
    <dgm:pt modelId="{8A02B469-7997-4C34-A47A-5A72CF9C90FC}">
      <dgm:prSet phldrT="[Text]" custT="1"/>
      <dgm:spPr>
        <a:solidFill>
          <a:schemeClr val="bg2"/>
        </a:solidFill>
      </dgm:spPr>
      <dgm:t>
        <a:bodyPr/>
        <a:lstStyle/>
        <a:p>
          <a:r>
            <a:rPr lang="en-US" sz="1400" b="0" dirty="0" smtClean="0">
              <a:solidFill>
                <a:schemeClr val="tx2">
                  <a:lumMod val="60000"/>
                  <a:lumOff val="40000"/>
                </a:schemeClr>
              </a:solidFill>
            </a:rPr>
            <a:t>25%</a:t>
          </a:r>
          <a:endParaRPr lang="en-US" sz="1400" b="0" dirty="0">
            <a:solidFill>
              <a:schemeClr val="tx2">
                <a:lumMod val="60000"/>
                <a:lumOff val="40000"/>
              </a:schemeClr>
            </a:solidFill>
          </a:endParaRPr>
        </a:p>
      </dgm:t>
    </dgm:pt>
    <dgm:pt modelId="{AB825719-C9AB-47A7-B2E7-569F73B771AE}" type="parTrans" cxnId="{E88BA450-C954-48F3-AB10-33DB15E54B54}">
      <dgm:prSet/>
      <dgm:spPr/>
      <dgm:t>
        <a:bodyPr/>
        <a:lstStyle/>
        <a:p>
          <a:endParaRPr lang="en-US" sz="1400" b="0"/>
        </a:p>
      </dgm:t>
    </dgm:pt>
    <dgm:pt modelId="{FCE2A14C-810A-400F-8DE2-E6F9A13B90BA}" type="sibTrans" cxnId="{E88BA450-C954-48F3-AB10-33DB15E54B54}">
      <dgm:prSet/>
      <dgm:spPr/>
      <dgm:t>
        <a:bodyPr/>
        <a:lstStyle/>
        <a:p>
          <a:endParaRPr lang="en-US" sz="1400" b="0"/>
        </a:p>
      </dgm:t>
    </dgm:pt>
    <dgm:pt modelId="{C13B5F67-48EB-4A70-83BF-CE29D2449E14}" type="pres">
      <dgm:prSet presAssocID="{0E22CD96-709D-4BA3-814F-CB4CDF6A5C64}" presName="Name0" presStyleCnt="0">
        <dgm:presLayoutVars>
          <dgm:chMax val="7"/>
          <dgm:resizeHandles val="exact"/>
        </dgm:presLayoutVars>
      </dgm:prSet>
      <dgm:spPr/>
      <dgm:t>
        <a:bodyPr/>
        <a:lstStyle/>
        <a:p>
          <a:endParaRPr lang="en-US"/>
        </a:p>
      </dgm:t>
    </dgm:pt>
    <dgm:pt modelId="{53BE3AA7-6A91-4624-A4FC-DB32B71E5B6E}" type="pres">
      <dgm:prSet presAssocID="{0E22CD96-709D-4BA3-814F-CB4CDF6A5C64}" presName="comp1" presStyleCnt="0"/>
      <dgm:spPr/>
    </dgm:pt>
    <dgm:pt modelId="{B69B159A-73E9-4E3E-93DF-F500E7B66F51}" type="pres">
      <dgm:prSet presAssocID="{0E22CD96-709D-4BA3-814F-CB4CDF6A5C64}" presName="circle1" presStyleLbl="node1" presStyleIdx="0" presStyleCnt="3"/>
      <dgm:spPr/>
      <dgm:t>
        <a:bodyPr/>
        <a:lstStyle/>
        <a:p>
          <a:endParaRPr lang="en-US"/>
        </a:p>
      </dgm:t>
    </dgm:pt>
    <dgm:pt modelId="{C6A14274-68B9-4D7A-B3F6-A573A5A5C123}" type="pres">
      <dgm:prSet presAssocID="{0E22CD96-709D-4BA3-814F-CB4CDF6A5C64}" presName="c1text" presStyleLbl="node1" presStyleIdx="0" presStyleCnt="3">
        <dgm:presLayoutVars>
          <dgm:bulletEnabled val="1"/>
        </dgm:presLayoutVars>
      </dgm:prSet>
      <dgm:spPr/>
      <dgm:t>
        <a:bodyPr/>
        <a:lstStyle/>
        <a:p>
          <a:endParaRPr lang="en-US"/>
        </a:p>
      </dgm:t>
    </dgm:pt>
    <dgm:pt modelId="{7D093F04-ED98-43CC-BEA9-3519A585810D}" type="pres">
      <dgm:prSet presAssocID="{0E22CD96-709D-4BA3-814F-CB4CDF6A5C64}" presName="comp2" presStyleCnt="0"/>
      <dgm:spPr/>
    </dgm:pt>
    <dgm:pt modelId="{517DA49B-B9E0-4594-9631-5D1170B72B63}" type="pres">
      <dgm:prSet presAssocID="{0E22CD96-709D-4BA3-814F-CB4CDF6A5C64}" presName="circle2" presStyleLbl="node1" presStyleIdx="1" presStyleCnt="3" custScaleY="90174" custLinFactNeighborY="5025"/>
      <dgm:spPr/>
      <dgm:t>
        <a:bodyPr/>
        <a:lstStyle/>
        <a:p>
          <a:endParaRPr lang="en-US"/>
        </a:p>
      </dgm:t>
    </dgm:pt>
    <dgm:pt modelId="{23130996-83B9-467B-9CB5-0500EA59A500}" type="pres">
      <dgm:prSet presAssocID="{0E22CD96-709D-4BA3-814F-CB4CDF6A5C64}" presName="c2text" presStyleLbl="node1" presStyleIdx="1" presStyleCnt="3">
        <dgm:presLayoutVars>
          <dgm:bulletEnabled val="1"/>
        </dgm:presLayoutVars>
      </dgm:prSet>
      <dgm:spPr/>
      <dgm:t>
        <a:bodyPr/>
        <a:lstStyle/>
        <a:p>
          <a:endParaRPr lang="en-US"/>
        </a:p>
      </dgm:t>
    </dgm:pt>
    <dgm:pt modelId="{0B50A961-598F-4201-AB4D-82D3CF19FB1F}" type="pres">
      <dgm:prSet presAssocID="{0E22CD96-709D-4BA3-814F-CB4CDF6A5C64}" presName="comp3" presStyleCnt="0"/>
      <dgm:spPr/>
    </dgm:pt>
    <dgm:pt modelId="{C064F28D-5ED2-40F1-BA1F-93339807CE7D}" type="pres">
      <dgm:prSet presAssocID="{0E22CD96-709D-4BA3-814F-CB4CDF6A5C64}" presName="circle3" presStyleLbl="node1" presStyleIdx="2" presStyleCnt="3"/>
      <dgm:spPr/>
      <dgm:t>
        <a:bodyPr/>
        <a:lstStyle/>
        <a:p>
          <a:endParaRPr lang="en-US"/>
        </a:p>
      </dgm:t>
    </dgm:pt>
    <dgm:pt modelId="{02E335E2-E2D4-4E23-BF22-7D1B22528A55}" type="pres">
      <dgm:prSet presAssocID="{0E22CD96-709D-4BA3-814F-CB4CDF6A5C64}" presName="c3text" presStyleLbl="node1" presStyleIdx="2" presStyleCnt="3">
        <dgm:presLayoutVars>
          <dgm:bulletEnabled val="1"/>
        </dgm:presLayoutVars>
      </dgm:prSet>
      <dgm:spPr/>
      <dgm:t>
        <a:bodyPr/>
        <a:lstStyle/>
        <a:p>
          <a:endParaRPr lang="en-US"/>
        </a:p>
      </dgm:t>
    </dgm:pt>
  </dgm:ptLst>
  <dgm:cxnLst>
    <dgm:cxn modelId="{E88BA450-C954-48F3-AB10-33DB15E54B54}" srcId="{0E22CD96-709D-4BA3-814F-CB4CDF6A5C64}" destId="{8A02B469-7997-4C34-A47A-5A72CF9C90FC}" srcOrd="2" destOrd="0" parTransId="{AB825719-C9AB-47A7-B2E7-569F73B771AE}" sibTransId="{FCE2A14C-810A-400F-8DE2-E6F9A13B90BA}"/>
    <dgm:cxn modelId="{802CF35B-15B3-40BF-8FA1-C72C0E90679A}" type="presOf" srcId="{8A02B469-7997-4C34-A47A-5A72CF9C90FC}" destId="{C064F28D-5ED2-40F1-BA1F-93339807CE7D}" srcOrd="0" destOrd="0" presId="urn:microsoft.com/office/officeart/2005/8/layout/venn2"/>
    <dgm:cxn modelId="{4B43C806-22C1-4029-8CDE-2CC4EF3AAD35}" type="presOf" srcId="{0E22CD96-709D-4BA3-814F-CB4CDF6A5C64}" destId="{C13B5F67-48EB-4A70-83BF-CE29D2449E14}" srcOrd="0" destOrd="0" presId="urn:microsoft.com/office/officeart/2005/8/layout/venn2"/>
    <dgm:cxn modelId="{96CB0AA5-739D-4548-A719-A3AA4E1078FC}" srcId="{0E22CD96-709D-4BA3-814F-CB4CDF6A5C64}" destId="{AF28F8A6-21AB-439C-B0C6-EDB6F2FB2861}" srcOrd="0" destOrd="0" parTransId="{2B3F3423-3CDC-44A9-B0AE-89C1C004ACAD}" sibTransId="{528280D3-E2F0-4EE8-BBDA-13E32A0FEC00}"/>
    <dgm:cxn modelId="{1CEDFA92-45E9-49E1-AAE3-43C238474B7A}" srcId="{0E22CD96-709D-4BA3-814F-CB4CDF6A5C64}" destId="{7BDE8A02-DD7F-4962-A687-EBF5575DE23A}" srcOrd="1" destOrd="0" parTransId="{5FB2040F-404C-4913-9094-F31F9EE7B87A}" sibTransId="{4A08FC9C-586F-42B6-AD7B-62DDD543CC7C}"/>
    <dgm:cxn modelId="{F944ADF4-691F-401C-9618-9E35F7AC11D0}" type="presOf" srcId="{8A02B469-7997-4C34-A47A-5A72CF9C90FC}" destId="{02E335E2-E2D4-4E23-BF22-7D1B22528A55}" srcOrd="1" destOrd="0" presId="urn:microsoft.com/office/officeart/2005/8/layout/venn2"/>
    <dgm:cxn modelId="{90450207-0EC8-41E2-A6A5-B403B979B77C}" type="presOf" srcId="{7BDE8A02-DD7F-4962-A687-EBF5575DE23A}" destId="{23130996-83B9-467B-9CB5-0500EA59A500}" srcOrd="1" destOrd="0" presId="urn:microsoft.com/office/officeart/2005/8/layout/venn2"/>
    <dgm:cxn modelId="{7FE28B7B-83CB-4624-9DF9-7D8FBE06DDE8}" type="presOf" srcId="{AF28F8A6-21AB-439C-B0C6-EDB6F2FB2861}" destId="{B69B159A-73E9-4E3E-93DF-F500E7B66F51}" srcOrd="0" destOrd="0" presId="urn:microsoft.com/office/officeart/2005/8/layout/venn2"/>
    <dgm:cxn modelId="{A8EC3FB4-AC6C-488B-B921-50ADDF8E6EF7}" type="presOf" srcId="{7BDE8A02-DD7F-4962-A687-EBF5575DE23A}" destId="{517DA49B-B9E0-4594-9631-5D1170B72B63}" srcOrd="0" destOrd="0" presId="urn:microsoft.com/office/officeart/2005/8/layout/venn2"/>
    <dgm:cxn modelId="{0BEA6783-C945-4F1F-8418-F47FBF92ED78}" type="presOf" srcId="{AF28F8A6-21AB-439C-B0C6-EDB6F2FB2861}" destId="{C6A14274-68B9-4D7A-B3F6-A573A5A5C123}" srcOrd="1" destOrd="0" presId="urn:microsoft.com/office/officeart/2005/8/layout/venn2"/>
    <dgm:cxn modelId="{4EFB7729-DC99-463A-A4FE-2B3DAE9F61D3}" type="presParOf" srcId="{C13B5F67-48EB-4A70-83BF-CE29D2449E14}" destId="{53BE3AA7-6A91-4624-A4FC-DB32B71E5B6E}" srcOrd="0" destOrd="0" presId="urn:microsoft.com/office/officeart/2005/8/layout/venn2"/>
    <dgm:cxn modelId="{48ADAC9F-1B91-43BB-861A-DDF69E78F64F}" type="presParOf" srcId="{53BE3AA7-6A91-4624-A4FC-DB32B71E5B6E}" destId="{B69B159A-73E9-4E3E-93DF-F500E7B66F51}" srcOrd="0" destOrd="0" presId="urn:microsoft.com/office/officeart/2005/8/layout/venn2"/>
    <dgm:cxn modelId="{7545C7B1-95BF-46F6-9302-B57BEB0C6329}" type="presParOf" srcId="{53BE3AA7-6A91-4624-A4FC-DB32B71E5B6E}" destId="{C6A14274-68B9-4D7A-B3F6-A573A5A5C123}" srcOrd="1" destOrd="0" presId="urn:microsoft.com/office/officeart/2005/8/layout/venn2"/>
    <dgm:cxn modelId="{B15674B6-349C-4A99-8BC9-0C2FAFA3723C}" type="presParOf" srcId="{C13B5F67-48EB-4A70-83BF-CE29D2449E14}" destId="{7D093F04-ED98-43CC-BEA9-3519A585810D}" srcOrd="1" destOrd="0" presId="urn:microsoft.com/office/officeart/2005/8/layout/venn2"/>
    <dgm:cxn modelId="{5C22ECF1-9367-44DF-98B6-81F24DB0338C}" type="presParOf" srcId="{7D093F04-ED98-43CC-BEA9-3519A585810D}" destId="{517DA49B-B9E0-4594-9631-5D1170B72B63}" srcOrd="0" destOrd="0" presId="urn:microsoft.com/office/officeart/2005/8/layout/venn2"/>
    <dgm:cxn modelId="{12E4606A-1E0C-4B59-8E53-6E9C6F2CE551}" type="presParOf" srcId="{7D093F04-ED98-43CC-BEA9-3519A585810D}" destId="{23130996-83B9-467B-9CB5-0500EA59A500}" srcOrd="1" destOrd="0" presId="urn:microsoft.com/office/officeart/2005/8/layout/venn2"/>
    <dgm:cxn modelId="{34E80923-E706-454B-88AC-7D044A48491F}" type="presParOf" srcId="{C13B5F67-48EB-4A70-83BF-CE29D2449E14}" destId="{0B50A961-598F-4201-AB4D-82D3CF19FB1F}" srcOrd="2" destOrd="0" presId="urn:microsoft.com/office/officeart/2005/8/layout/venn2"/>
    <dgm:cxn modelId="{679E41AC-676B-436B-A214-5F111E01E3BC}" type="presParOf" srcId="{0B50A961-598F-4201-AB4D-82D3CF19FB1F}" destId="{C064F28D-5ED2-40F1-BA1F-93339807CE7D}" srcOrd="0" destOrd="0" presId="urn:microsoft.com/office/officeart/2005/8/layout/venn2"/>
    <dgm:cxn modelId="{E020BD63-3EF1-4249-98A0-27B2B8EEB2C0}" type="presParOf" srcId="{0B50A961-598F-4201-AB4D-82D3CF19FB1F}" destId="{02E335E2-E2D4-4E23-BF22-7D1B22528A55}" srcOrd="1" destOrd="0" presId="urn:microsoft.com/office/officeart/2005/8/layout/venn2"/>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456725-0793-49DF-87A2-B2A99D54877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4231DEF-552E-4D29-85C1-C14DA8952484}">
      <dgm:prSet phldrT="[Text]" custT="1"/>
      <dgm:spPr>
        <a:solidFill>
          <a:schemeClr val="bg2">
            <a:lumMod val="75000"/>
          </a:schemeClr>
        </a:solidFill>
      </dgm:spPr>
      <dgm:t>
        <a:bodyPr/>
        <a:lstStyle/>
        <a:p>
          <a:r>
            <a:rPr lang="zh-CN" altLang="en-US" sz="1100" b="1" dirty="0" smtClean="0"/>
            <a:t>持续增长</a:t>
          </a:r>
          <a:endParaRPr lang="en-US" sz="1100" b="1" dirty="0"/>
        </a:p>
      </dgm:t>
    </dgm:pt>
    <dgm:pt modelId="{6BFF1103-35AD-4D0A-BA7D-134F807668A8}" type="parTrans" cxnId="{758DBC83-2ABC-4A51-9FDA-DA48DC8DB75A}">
      <dgm:prSet/>
      <dgm:spPr/>
      <dgm:t>
        <a:bodyPr/>
        <a:lstStyle/>
        <a:p>
          <a:endParaRPr lang="en-US" b="1"/>
        </a:p>
      </dgm:t>
    </dgm:pt>
    <dgm:pt modelId="{43F774F0-75C5-4BF0-80AC-22C105452A51}" type="sibTrans" cxnId="{758DBC83-2ABC-4A51-9FDA-DA48DC8DB75A}">
      <dgm:prSet/>
      <dgm:spPr/>
      <dgm:t>
        <a:bodyPr/>
        <a:lstStyle/>
        <a:p>
          <a:endParaRPr lang="en-US" b="1"/>
        </a:p>
      </dgm:t>
    </dgm:pt>
    <dgm:pt modelId="{D32C82D8-EB12-49AE-89FC-2DBF42D4CBFE}">
      <dgm:prSet phldrT="[Text]"/>
      <dgm:spPr>
        <a:solidFill>
          <a:schemeClr val="bg2">
            <a:lumMod val="75000"/>
          </a:schemeClr>
        </a:solidFill>
      </dgm:spPr>
      <dgm:t>
        <a:bodyPr/>
        <a:lstStyle/>
        <a:p>
          <a:r>
            <a:rPr lang="zh-CN" altLang="en-US" b="1" dirty="0" smtClean="0"/>
            <a:t>较低的竞争压力</a:t>
          </a:r>
          <a:endParaRPr lang="en-US" b="1" dirty="0"/>
        </a:p>
      </dgm:t>
    </dgm:pt>
    <dgm:pt modelId="{5DC690BB-7856-409B-878B-DEAD456246AD}" type="parTrans" cxnId="{10E9B2CF-FDE6-42DE-88D1-37AC00B80964}">
      <dgm:prSet/>
      <dgm:spPr/>
      <dgm:t>
        <a:bodyPr/>
        <a:lstStyle/>
        <a:p>
          <a:endParaRPr lang="en-US" b="1" dirty="0"/>
        </a:p>
      </dgm:t>
    </dgm:pt>
    <dgm:pt modelId="{F1E8E55A-862A-4F83-B0C8-51CAFDFD0EA8}" type="sibTrans" cxnId="{10E9B2CF-FDE6-42DE-88D1-37AC00B80964}">
      <dgm:prSet/>
      <dgm:spPr/>
      <dgm:t>
        <a:bodyPr/>
        <a:lstStyle/>
        <a:p>
          <a:endParaRPr lang="en-US" b="1"/>
        </a:p>
      </dgm:t>
    </dgm:pt>
    <dgm:pt modelId="{E0872269-BB53-4E87-A1A3-C4AF678220D6}">
      <dgm:prSet phldrT="[Text]"/>
      <dgm:spPr>
        <a:solidFill>
          <a:schemeClr val="bg2">
            <a:lumMod val="75000"/>
          </a:schemeClr>
        </a:solidFill>
      </dgm:spPr>
      <dgm:t>
        <a:bodyPr/>
        <a:lstStyle/>
        <a:p>
          <a:r>
            <a:rPr lang="zh-CN" altLang="en-US" b="1" dirty="0" smtClean="0"/>
            <a:t>经济走势</a:t>
          </a:r>
          <a:endParaRPr lang="en-US" b="1" dirty="0"/>
        </a:p>
      </dgm:t>
    </dgm:pt>
    <dgm:pt modelId="{4E258E83-D1E7-480E-9295-9F863DA8E9DC}" type="parTrans" cxnId="{18A9D37E-17C1-4D17-838B-BAFA76D4EAB6}">
      <dgm:prSet/>
      <dgm:spPr/>
      <dgm:t>
        <a:bodyPr/>
        <a:lstStyle/>
        <a:p>
          <a:endParaRPr lang="en-US" b="1" dirty="0"/>
        </a:p>
      </dgm:t>
    </dgm:pt>
    <dgm:pt modelId="{BC864087-766B-40C7-80DA-ED80296D79CF}" type="sibTrans" cxnId="{18A9D37E-17C1-4D17-838B-BAFA76D4EAB6}">
      <dgm:prSet/>
      <dgm:spPr/>
      <dgm:t>
        <a:bodyPr/>
        <a:lstStyle/>
        <a:p>
          <a:endParaRPr lang="en-US" b="1"/>
        </a:p>
      </dgm:t>
    </dgm:pt>
    <dgm:pt modelId="{FF001CEB-0B5A-4BCF-AC6D-9A02A7D56299}">
      <dgm:prSet phldrT="[Text]" custT="1"/>
      <dgm:spPr>
        <a:solidFill>
          <a:schemeClr val="bg2">
            <a:lumMod val="75000"/>
          </a:schemeClr>
        </a:solidFill>
      </dgm:spPr>
      <dgm:t>
        <a:bodyPr/>
        <a:lstStyle/>
        <a:p>
          <a:r>
            <a:rPr lang="zh-CN" altLang="en-US" sz="1100" b="1" dirty="0" smtClean="0">
              <a:solidFill>
                <a:schemeClr val="bg1"/>
              </a:solidFill>
            </a:rPr>
            <a:t>经常变动的分类</a:t>
          </a:r>
          <a:endParaRPr lang="en-US" sz="1100" b="1" dirty="0">
            <a:solidFill>
              <a:schemeClr val="bg1"/>
            </a:solidFill>
          </a:endParaRPr>
        </a:p>
      </dgm:t>
    </dgm:pt>
    <dgm:pt modelId="{876BCAD7-C631-4628-978F-F839CB71CF8E}" type="parTrans" cxnId="{209935FA-C69E-424E-AE3C-1E99DC695731}">
      <dgm:prSet/>
      <dgm:spPr/>
      <dgm:t>
        <a:bodyPr/>
        <a:lstStyle/>
        <a:p>
          <a:endParaRPr lang="en-US" b="1" dirty="0"/>
        </a:p>
      </dgm:t>
    </dgm:pt>
    <dgm:pt modelId="{7AF78A93-55E7-43F6-A02B-7C2794E6090D}" type="sibTrans" cxnId="{209935FA-C69E-424E-AE3C-1E99DC695731}">
      <dgm:prSet/>
      <dgm:spPr/>
      <dgm:t>
        <a:bodyPr/>
        <a:lstStyle/>
        <a:p>
          <a:endParaRPr lang="en-US" b="1"/>
        </a:p>
      </dgm:t>
    </dgm:pt>
    <dgm:pt modelId="{A09D0F56-1E23-4F16-9ACE-8C1ECE3D3B67}" type="pres">
      <dgm:prSet presAssocID="{C8456725-0793-49DF-87A2-B2A99D548776}" presName="cycle" presStyleCnt="0">
        <dgm:presLayoutVars>
          <dgm:chMax val="1"/>
          <dgm:dir/>
          <dgm:animLvl val="ctr"/>
          <dgm:resizeHandles val="exact"/>
        </dgm:presLayoutVars>
      </dgm:prSet>
      <dgm:spPr/>
      <dgm:t>
        <a:bodyPr/>
        <a:lstStyle/>
        <a:p>
          <a:endParaRPr lang="en-US"/>
        </a:p>
      </dgm:t>
    </dgm:pt>
    <dgm:pt modelId="{56751FEA-6F55-47CD-B4BE-F4EF77C1B0D2}" type="pres">
      <dgm:prSet presAssocID="{94231DEF-552E-4D29-85C1-C14DA8952484}" presName="centerShape" presStyleLbl="node0" presStyleIdx="0" presStyleCnt="1" custScaleX="125639"/>
      <dgm:spPr/>
      <dgm:t>
        <a:bodyPr/>
        <a:lstStyle/>
        <a:p>
          <a:endParaRPr lang="en-US"/>
        </a:p>
      </dgm:t>
    </dgm:pt>
    <dgm:pt modelId="{DBEA60F3-8228-43EB-A879-43CF9FD1B30E}" type="pres">
      <dgm:prSet presAssocID="{5DC690BB-7856-409B-878B-DEAD456246AD}" presName="parTrans" presStyleLbl="bgSibTrans2D1" presStyleIdx="0" presStyleCnt="3" custLinFactNeighborY="10580"/>
      <dgm:spPr/>
      <dgm:t>
        <a:bodyPr/>
        <a:lstStyle/>
        <a:p>
          <a:endParaRPr lang="en-US"/>
        </a:p>
      </dgm:t>
    </dgm:pt>
    <dgm:pt modelId="{3E207504-0C24-4B4B-84FF-C191C6908809}" type="pres">
      <dgm:prSet presAssocID="{D32C82D8-EB12-49AE-89FC-2DBF42D4CBFE}" presName="node" presStyleLbl="node1" presStyleIdx="0" presStyleCnt="3" custRadScaleRad="116549" custRadScaleInc="867">
        <dgm:presLayoutVars>
          <dgm:bulletEnabled val="1"/>
        </dgm:presLayoutVars>
      </dgm:prSet>
      <dgm:spPr/>
      <dgm:t>
        <a:bodyPr/>
        <a:lstStyle/>
        <a:p>
          <a:endParaRPr lang="en-US"/>
        </a:p>
      </dgm:t>
    </dgm:pt>
    <dgm:pt modelId="{662557B9-70AB-4705-9FEB-7401E59055FA}" type="pres">
      <dgm:prSet presAssocID="{4E258E83-D1E7-480E-9295-9F863DA8E9DC}" presName="parTrans" presStyleLbl="bgSibTrans2D1" presStyleIdx="1" presStyleCnt="3"/>
      <dgm:spPr/>
      <dgm:t>
        <a:bodyPr/>
        <a:lstStyle/>
        <a:p>
          <a:endParaRPr lang="en-US"/>
        </a:p>
      </dgm:t>
    </dgm:pt>
    <dgm:pt modelId="{ED662AD4-97D9-4F8B-B9AB-481FF46849C3}" type="pres">
      <dgm:prSet presAssocID="{E0872269-BB53-4E87-A1A3-C4AF678220D6}" presName="node" presStyleLbl="node1" presStyleIdx="1" presStyleCnt="3" custScaleY="143597">
        <dgm:presLayoutVars>
          <dgm:bulletEnabled val="1"/>
        </dgm:presLayoutVars>
      </dgm:prSet>
      <dgm:spPr/>
      <dgm:t>
        <a:bodyPr/>
        <a:lstStyle/>
        <a:p>
          <a:endParaRPr lang="en-US"/>
        </a:p>
      </dgm:t>
    </dgm:pt>
    <dgm:pt modelId="{FC56CD8D-FE85-40DB-93B6-C7E6D064CEE1}" type="pres">
      <dgm:prSet presAssocID="{876BCAD7-C631-4628-978F-F839CB71CF8E}" presName="parTrans" presStyleLbl="bgSibTrans2D1" presStyleIdx="2" presStyleCnt="3" custLinFactNeighborX="-3192" custLinFactNeighborY="15870"/>
      <dgm:spPr/>
      <dgm:t>
        <a:bodyPr/>
        <a:lstStyle/>
        <a:p>
          <a:endParaRPr lang="en-US"/>
        </a:p>
      </dgm:t>
    </dgm:pt>
    <dgm:pt modelId="{1636C76F-1FDC-4657-A82C-1A5ACAC54B10}" type="pres">
      <dgm:prSet presAssocID="{FF001CEB-0B5A-4BCF-AC6D-9A02A7D56299}" presName="node" presStyleLbl="node1" presStyleIdx="2" presStyleCnt="3" custRadScaleRad="120320" custRadScaleInc="2078">
        <dgm:presLayoutVars>
          <dgm:bulletEnabled val="1"/>
        </dgm:presLayoutVars>
      </dgm:prSet>
      <dgm:spPr/>
      <dgm:t>
        <a:bodyPr/>
        <a:lstStyle/>
        <a:p>
          <a:endParaRPr lang="en-US"/>
        </a:p>
      </dgm:t>
    </dgm:pt>
  </dgm:ptLst>
  <dgm:cxnLst>
    <dgm:cxn modelId="{227D79EE-B71E-4989-ADB6-733A27600C83}" type="presOf" srcId="{4E258E83-D1E7-480E-9295-9F863DA8E9DC}" destId="{662557B9-70AB-4705-9FEB-7401E59055FA}" srcOrd="0" destOrd="0" presId="urn:microsoft.com/office/officeart/2005/8/layout/radial4"/>
    <dgm:cxn modelId="{10E9B2CF-FDE6-42DE-88D1-37AC00B80964}" srcId="{94231DEF-552E-4D29-85C1-C14DA8952484}" destId="{D32C82D8-EB12-49AE-89FC-2DBF42D4CBFE}" srcOrd="0" destOrd="0" parTransId="{5DC690BB-7856-409B-878B-DEAD456246AD}" sibTransId="{F1E8E55A-862A-4F83-B0C8-51CAFDFD0EA8}"/>
    <dgm:cxn modelId="{39337AF9-3416-4EF1-BAE8-AD48C39833C4}" type="presOf" srcId="{5DC690BB-7856-409B-878B-DEAD456246AD}" destId="{DBEA60F3-8228-43EB-A879-43CF9FD1B30E}" srcOrd="0" destOrd="0" presId="urn:microsoft.com/office/officeart/2005/8/layout/radial4"/>
    <dgm:cxn modelId="{18A9D37E-17C1-4D17-838B-BAFA76D4EAB6}" srcId="{94231DEF-552E-4D29-85C1-C14DA8952484}" destId="{E0872269-BB53-4E87-A1A3-C4AF678220D6}" srcOrd="1" destOrd="0" parTransId="{4E258E83-D1E7-480E-9295-9F863DA8E9DC}" sibTransId="{BC864087-766B-40C7-80DA-ED80296D79CF}"/>
    <dgm:cxn modelId="{19BEDE9F-FE2E-4DBE-BE83-716405189B30}" type="presOf" srcId="{FF001CEB-0B5A-4BCF-AC6D-9A02A7D56299}" destId="{1636C76F-1FDC-4657-A82C-1A5ACAC54B10}" srcOrd="0" destOrd="0" presId="urn:microsoft.com/office/officeart/2005/8/layout/radial4"/>
    <dgm:cxn modelId="{0AB50A26-C36F-40C3-9192-ECF5AC9AF946}" type="presOf" srcId="{876BCAD7-C631-4628-978F-F839CB71CF8E}" destId="{FC56CD8D-FE85-40DB-93B6-C7E6D064CEE1}" srcOrd="0" destOrd="0" presId="urn:microsoft.com/office/officeart/2005/8/layout/radial4"/>
    <dgm:cxn modelId="{0E99E76E-037A-45EB-A37E-CEE15DAB6DC3}" type="presOf" srcId="{D32C82D8-EB12-49AE-89FC-2DBF42D4CBFE}" destId="{3E207504-0C24-4B4B-84FF-C191C6908809}" srcOrd="0" destOrd="0" presId="urn:microsoft.com/office/officeart/2005/8/layout/radial4"/>
    <dgm:cxn modelId="{7FC5F9BA-903F-49A2-8A21-171577F8012B}" type="presOf" srcId="{E0872269-BB53-4E87-A1A3-C4AF678220D6}" destId="{ED662AD4-97D9-4F8B-B9AB-481FF46849C3}" srcOrd="0" destOrd="0" presId="urn:microsoft.com/office/officeart/2005/8/layout/radial4"/>
    <dgm:cxn modelId="{209935FA-C69E-424E-AE3C-1E99DC695731}" srcId="{94231DEF-552E-4D29-85C1-C14DA8952484}" destId="{FF001CEB-0B5A-4BCF-AC6D-9A02A7D56299}" srcOrd="2" destOrd="0" parTransId="{876BCAD7-C631-4628-978F-F839CB71CF8E}" sibTransId="{7AF78A93-55E7-43F6-A02B-7C2794E6090D}"/>
    <dgm:cxn modelId="{758DBC83-2ABC-4A51-9FDA-DA48DC8DB75A}" srcId="{C8456725-0793-49DF-87A2-B2A99D548776}" destId="{94231DEF-552E-4D29-85C1-C14DA8952484}" srcOrd="0" destOrd="0" parTransId="{6BFF1103-35AD-4D0A-BA7D-134F807668A8}" sibTransId="{43F774F0-75C5-4BF0-80AC-22C105452A51}"/>
    <dgm:cxn modelId="{69B1D3F1-42E5-457B-A4AB-EEEB0009E301}" type="presOf" srcId="{94231DEF-552E-4D29-85C1-C14DA8952484}" destId="{56751FEA-6F55-47CD-B4BE-F4EF77C1B0D2}" srcOrd="0" destOrd="0" presId="urn:microsoft.com/office/officeart/2005/8/layout/radial4"/>
    <dgm:cxn modelId="{AC333E03-C727-4B0C-AF9E-5784C7BC171A}" type="presOf" srcId="{C8456725-0793-49DF-87A2-B2A99D548776}" destId="{A09D0F56-1E23-4F16-9ACE-8C1ECE3D3B67}" srcOrd="0" destOrd="0" presId="urn:microsoft.com/office/officeart/2005/8/layout/radial4"/>
    <dgm:cxn modelId="{D6571044-0917-4BE3-A586-913F614C2464}" type="presParOf" srcId="{A09D0F56-1E23-4F16-9ACE-8C1ECE3D3B67}" destId="{56751FEA-6F55-47CD-B4BE-F4EF77C1B0D2}" srcOrd="0" destOrd="0" presId="urn:microsoft.com/office/officeart/2005/8/layout/radial4"/>
    <dgm:cxn modelId="{135FCCEB-161C-4078-A391-8E5C9CC5C123}" type="presParOf" srcId="{A09D0F56-1E23-4F16-9ACE-8C1ECE3D3B67}" destId="{DBEA60F3-8228-43EB-A879-43CF9FD1B30E}" srcOrd="1" destOrd="0" presId="urn:microsoft.com/office/officeart/2005/8/layout/radial4"/>
    <dgm:cxn modelId="{FCE5A5B4-0FB2-43B3-9F6B-34506AACE79E}" type="presParOf" srcId="{A09D0F56-1E23-4F16-9ACE-8C1ECE3D3B67}" destId="{3E207504-0C24-4B4B-84FF-C191C6908809}" srcOrd="2" destOrd="0" presId="urn:microsoft.com/office/officeart/2005/8/layout/radial4"/>
    <dgm:cxn modelId="{0D44456F-6233-453D-B467-8DECD99CEB3B}" type="presParOf" srcId="{A09D0F56-1E23-4F16-9ACE-8C1ECE3D3B67}" destId="{662557B9-70AB-4705-9FEB-7401E59055FA}" srcOrd="3" destOrd="0" presId="urn:microsoft.com/office/officeart/2005/8/layout/radial4"/>
    <dgm:cxn modelId="{B8459CBE-E056-49B2-ADE9-B437FACD8A79}" type="presParOf" srcId="{A09D0F56-1E23-4F16-9ACE-8C1ECE3D3B67}" destId="{ED662AD4-97D9-4F8B-B9AB-481FF46849C3}" srcOrd="4" destOrd="0" presId="urn:microsoft.com/office/officeart/2005/8/layout/radial4"/>
    <dgm:cxn modelId="{3E45AAFF-9DED-48DE-8091-B9EC17723160}" type="presParOf" srcId="{A09D0F56-1E23-4F16-9ACE-8C1ECE3D3B67}" destId="{FC56CD8D-FE85-40DB-93B6-C7E6D064CEE1}" srcOrd="5" destOrd="0" presId="urn:microsoft.com/office/officeart/2005/8/layout/radial4"/>
    <dgm:cxn modelId="{11FBC0EA-062C-4B24-8802-539C8C179C05}" type="presParOf" srcId="{A09D0F56-1E23-4F16-9ACE-8C1ECE3D3B67}" destId="{1636C76F-1FDC-4657-A82C-1A5ACAC54B10}" srcOrd="6" destOrd="0" presId="urn:microsoft.com/office/officeart/2005/8/layout/radial4"/>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456725-0793-49DF-87A2-B2A99D548776}"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94231DEF-552E-4D29-85C1-C14DA8952484}">
      <dgm:prSet phldrT="[Text]" custT="1"/>
      <dgm:spPr>
        <a:solidFill>
          <a:schemeClr val="bg2">
            <a:lumMod val="75000"/>
          </a:schemeClr>
        </a:solidFill>
      </dgm:spPr>
      <dgm:t>
        <a:bodyPr/>
        <a:lstStyle/>
        <a:p>
          <a:r>
            <a:rPr lang="zh-CN" altLang="en-US" sz="1100" b="1" dirty="0" smtClean="0"/>
            <a:t>需要吸引更多的顾客</a:t>
          </a:r>
          <a:endParaRPr lang="en-US" sz="1100" b="1" dirty="0"/>
        </a:p>
      </dgm:t>
    </dgm:pt>
    <dgm:pt modelId="{6BFF1103-35AD-4D0A-BA7D-134F807668A8}" type="parTrans" cxnId="{758DBC83-2ABC-4A51-9FDA-DA48DC8DB75A}">
      <dgm:prSet/>
      <dgm:spPr/>
      <dgm:t>
        <a:bodyPr/>
        <a:lstStyle/>
        <a:p>
          <a:endParaRPr lang="en-US" b="1"/>
        </a:p>
      </dgm:t>
    </dgm:pt>
    <dgm:pt modelId="{43F774F0-75C5-4BF0-80AC-22C105452A51}" type="sibTrans" cxnId="{758DBC83-2ABC-4A51-9FDA-DA48DC8DB75A}">
      <dgm:prSet/>
      <dgm:spPr/>
      <dgm:t>
        <a:bodyPr/>
        <a:lstStyle/>
        <a:p>
          <a:endParaRPr lang="en-US" b="1"/>
        </a:p>
      </dgm:t>
    </dgm:pt>
    <dgm:pt modelId="{D32C82D8-EB12-49AE-89FC-2DBF42D4CBFE}">
      <dgm:prSet phldrT="[Text]" custT="1"/>
      <dgm:spPr>
        <a:solidFill>
          <a:schemeClr val="bg2">
            <a:lumMod val="75000"/>
          </a:schemeClr>
        </a:solidFill>
      </dgm:spPr>
      <dgm:t>
        <a:bodyPr/>
        <a:lstStyle/>
        <a:p>
          <a:r>
            <a:rPr lang="zh-CN" altLang="en-US" sz="1050" b="1" dirty="0" smtClean="0"/>
            <a:t>激烈的竞争</a:t>
          </a:r>
          <a:endParaRPr lang="en-US" sz="1050" b="1" dirty="0"/>
        </a:p>
      </dgm:t>
    </dgm:pt>
    <dgm:pt modelId="{5DC690BB-7856-409B-878B-DEAD456246AD}" type="parTrans" cxnId="{10E9B2CF-FDE6-42DE-88D1-37AC00B80964}">
      <dgm:prSet/>
      <dgm:spPr/>
      <dgm:t>
        <a:bodyPr/>
        <a:lstStyle/>
        <a:p>
          <a:endParaRPr lang="en-US" b="1" dirty="0"/>
        </a:p>
      </dgm:t>
    </dgm:pt>
    <dgm:pt modelId="{F1E8E55A-862A-4F83-B0C8-51CAFDFD0EA8}" type="sibTrans" cxnId="{10E9B2CF-FDE6-42DE-88D1-37AC00B80964}">
      <dgm:prSet/>
      <dgm:spPr/>
      <dgm:t>
        <a:bodyPr/>
        <a:lstStyle/>
        <a:p>
          <a:endParaRPr lang="en-US" b="1"/>
        </a:p>
      </dgm:t>
    </dgm:pt>
    <dgm:pt modelId="{E0872269-BB53-4E87-A1A3-C4AF678220D6}">
      <dgm:prSet phldrT="[Text]" custT="1"/>
      <dgm:spPr>
        <a:solidFill>
          <a:schemeClr val="bg2">
            <a:lumMod val="75000"/>
          </a:schemeClr>
        </a:solidFill>
      </dgm:spPr>
      <dgm:t>
        <a:bodyPr/>
        <a:lstStyle/>
        <a:p>
          <a:pPr>
            <a:spcAft>
              <a:spcPts val="0"/>
            </a:spcAft>
          </a:pPr>
          <a:r>
            <a:rPr lang="zh-CN" altLang="en-US" sz="1100" b="1" dirty="0" smtClean="0"/>
            <a:t>更加动态的经济状况</a:t>
          </a:r>
          <a:endParaRPr lang="en-US" sz="1100" b="1" dirty="0"/>
        </a:p>
      </dgm:t>
    </dgm:pt>
    <dgm:pt modelId="{4E258E83-D1E7-480E-9295-9F863DA8E9DC}" type="parTrans" cxnId="{18A9D37E-17C1-4D17-838B-BAFA76D4EAB6}">
      <dgm:prSet/>
      <dgm:spPr/>
      <dgm:t>
        <a:bodyPr/>
        <a:lstStyle/>
        <a:p>
          <a:endParaRPr lang="en-US" b="1" dirty="0"/>
        </a:p>
      </dgm:t>
    </dgm:pt>
    <dgm:pt modelId="{BC864087-766B-40C7-80DA-ED80296D79CF}" type="sibTrans" cxnId="{18A9D37E-17C1-4D17-838B-BAFA76D4EAB6}">
      <dgm:prSet/>
      <dgm:spPr/>
      <dgm:t>
        <a:bodyPr/>
        <a:lstStyle/>
        <a:p>
          <a:endParaRPr lang="en-US" b="1"/>
        </a:p>
      </dgm:t>
    </dgm:pt>
    <dgm:pt modelId="{FF001CEB-0B5A-4BCF-AC6D-9A02A7D56299}">
      <dgm:prSet phldrT="[Text]" custT="1"/>
      <dgm:spPr>
        <a:solidFill>
          <a:schemeClr val="bg2">
            <a:lumMod val="75000"/>
          </a:schemeClr>
        </a:solidFill>
      </dgm:spPr>
      <dgm:t>
        <a:bodyPr/>
        <a:lstStyle/>
        <a:p>
          <a:r>
            <a:rPr lang="zh-CN" altLang="en-US" sz="1100" b="1" dirty="0" smtClean="0"/>
            <a:t>成熟的分类</a:t>
          </a:r>
          <a:endParaRPr lang="en-US" sz="1100" b="1" dirty="0"/>
        </a:p>
      </dgm:t>
    </dgm:pt>
    <dgm:pt modelId="{876BCAD7-C631-4628-978F-F839CB71CF8E}" type="parTrans" cxnId="{209935FA-C69E-424E-AE3C-1E99DC695731}">
      <dgm:prSet/>
      <dgm:spPr/>
      <dgm:t>
        <a:bodyPr/>
        <a:lstStyle/>
        <a:p>
          <a:endParaRPr lang="en-US" b="1" dirty="0"/>
        </a:p>
      </dgm:t>
    </dgm:pt>
    <dgm:pt modelId="{7AF78A93-55E7-43F6-A02B-7C2794E6090D}" type="sibTrans" cxnId="{209935FA-C69E-424E-AE3C-1E99DC695731}">
      <dgm:prSet/>
      <dgm:spPr/>
      <dgm:t>
        <a:bodyPr/>
        <a:lstStyle/>
        <a:p>
          <a:endParaRPr lang="en-US" b="1"/>
        </a:p>
      </dgm:t>
    </dgm:pt>
    <dgm:pt modelId="{A09D0F56-1E23-4F16-9ACE-8C1ECE3D3B67}" type="pres">
      <dgm:prSet presAssocID="{C8456725-0793-49DF-87A2-B2A99D548776}" presName="cycle" presStyleCnt="0">
        <dgm:presLayoutVars>
          <dgm:chMax val="1"/>
          <dgm:dir/>
          <dgm:animLvl val="ctr"/>
          <dgm:resizeHandles val="exact"/>
        </dgm:presLayoutVars>
      </dgm:prSet>
      <dgm:spPr/>
      <dgm:t>
        <a:bodyPr/>
        <a:lstStyle/>
        <a:p>
          <a:endParaRPr lang="en-US"/>
        </a:p>
      </dgm:t>
    </dgm:pt>
    <dgm:pt modelId="{56751FEA-6F55-47CD-B4BE-F4EF77C1B0D2}" type="pres">
      <dgm:prSet presAssocID="{94231DEF-552E-4D29-85C1-C14DA8952484}" presName="centerShape" presStyleLbl="node0" presStyleIdx="0" presStyleCnt="1" custScaleX="125639"/>
      <dgm:spPr/>
      <dgm:t>
        <a:bodyPr/>
        <a:lstStyle/>
        <a:p>
          <a:endParaRPr lang="en-US"/>
        </a:p>
      </dgm:t>
    </dgm:pt>
    <dgm:pt modelId="{DBEA60F3-8228-43EB-A879-43CF9FD1B30E}" type="pres">
      <dgm:prSet presAssocID="{5DC690BB-7856-409B-878B-DEAD456246AD}" presName="parTrans" presStyleLbl="bgSibTrans2D1" presStyleIdx="0" presStyleCnt="3" custLinFactNeighborX="1672" custLinFactNeighborY="10580"/>
      <dgm:spPr/>
      <dgm:t>
        <a:bodyPr/>
        <a:lstStyle/>
        <a:p>
          <a:endParaRPr lang="en-US"/>
        </a:p>
      </dgm:t>
    </dgm:pt>
    <dgm:pt modelId="{3E207504-0C24-4B4B-84FF-C191C6908809}" type="pres">
      <dgm:prSet presAssocID="{D32C82D8-EB12-49AE-89FC-2DBF42D4CBFE}" presName="node" presStyleLbl="node1" presStyleIdx="0" presStyleCnt="3" custRadScaleRad="116549" custRadScaleInc="867">
        <dgm:presLayoutVars>
          <dgm:bulletEnabled val="1"/>
        </dgm:presLayoutVars>
      </dgm:prSet>
      <dgm:spPr/>
      <dgm:t>
        <a:bodyPr/>
        <a:lstStyle/>
        <a:p>
          <a:endParaRPr lang="en-US"/>
        </a:p>
      </dgm:t>
    </dgm:pt>
    <dgm:pt modelId="{662557B9-70AB-4705-9FEB-7401E59055FA}" type="pres">
      <dgm:prSet presAssocID="{4E258E83-D1E7-480E-9295-9F863DA8E9DC}" presName="parTrans" presStyleLbl="bgSibTrans2D1" presStyleIdx="1" presStyleCnt="3"/>
      <dgm:spPr/>
      <dgm:t>
        <a:bodyPr/>
        <a:lstStyle/>
        <a:p>
          <a:endParaRPr lang="en-US"/>
        </a:p>
      </dgm:t>
    </dgm:pt>
    <dgm:pt modelId="{ED662AD4-97D9-4F8B-B9AB-481FF46849C3}" type="pres">
      <dgm:prSet presAssocID="{E0872269-BB53-4E87-A1A3-C4AF678220D6}" presName="node" presStyleLbl="node1" presStyleIdx="1" presStyleCnt="3" custScaleX="121933" custScaleY="133394">
        <dgm:presLayoutVars>
          <dgm:bulletEnabled val="1"/>
        </dgm:presLayoutVars>
      </dgm:prSet>
      <dgm:spPr/>
      <dgm:t>
        <a:bodyPr/>
        <a:lstStyle/>
        <a:p>
          <a:endParaRPr lang="en-US"/>
        </a:p>
      </dgm:t>
    </dgm:pt>
    <dgm:pt modelId="{FC56CD8D-FE85-40DB-93B6-C7E6D064CEE1}" type="pres">
      <dgm:prSet presAssocID="{876BCAD7-C631-4628-978F-F839CB71CF8E}" presName="parTrans" presStyleLbl="bgSibTrans2D1" presStyleIdx="2" presStyleCnt="3"/>
      <dgm:spPr/>
      <dgm:t>
        <a:bodyPr/>
        <a:lstStyle/>
        <a:p>
          <a:endParaRPr lang="en-US"/>
        </a:p>
      </dgm:t>
    </dgm:pt>
    <dgm:pt modelId="{1636C76F-1FDC-4657-A82C-1A5ACAC54B10}" type="pres">
      <dgm:prSet presAssocID="{FF001CEB-0B5A-4BCF-AC6D-9A02A7D56299}" presName="node" presStyleLbl="node1" presStyleIdx="2" presStyleCnt="3" custRadScaleRad="120320" custRadScaleInc="2078">
        <dgm:presLayoutVars>
          <dgm:bulletEnabled val="1"/>
        </dgm:presLayoutVars>
      </dgm:prSet>
      <dgm:spPr/>
      <dgm:t>
        <a:bodyPr/>
        <a:lstStyle/>
        <a:p>
          <a:endParaRPr lang="en-US"/>
        </a:p>
      </dgm:t>
    </dgm:pt>
  </dgm:ptLst>
  <dgm:cxnLst>
    <dgm:cxn modelId="{50CF0B5C-EC0D-4C72-8F48-0AB069B71D26}" type="presOf" srcId="{FF001CEB-0B5A-4BCF-AC6D-9A02A7D56299}" destId="{1636C76F-1FDC-4657-A82C-1A5ACAC54B10}" srcOrd="0" destOrd="0" presId="urn:microsoft.com/office/officeart/2005/8/layout/radial4"/>
    <dgm:cxn modelId="{10E9B2CF-FDE6-42DE-88D1-37AC00B80964}" srcId="{94231DEF-552E-4D29-85C1-C14DA8952484}" destId="{D32C82D8-EB12-49AE-89FC-2DBF42D4CBFE}" srcOrd="0" destOrd="0" parTransId="{5DC690BB-7856-409B-878B-DEAD456246AD}" sibTransId="{F1E8E55A-862A-4F83-B0C8-51CAFDFD0EA8}"/>
    <dgm:cxn modelId="{913C1240-292D-47D8-B04C-0D5C86B88160}" type="presOf" srcId="{4E258E83-D1E7-480E-9295-9F863DA8E9DC}" destId="{662557B9-70AB-4705-9FEB-7401E59055FA}" srcOrd="0" destOrd="0" presId="urn:microsoft.com/office/officeart/2005/8/layout/radial4"/>
    <dgm:cxn modelId="{3721757C-F09A-427D-B941-ABA761FE9225}" type="presOf" srcId="{94231DEF-552E-4D29-85C1-C14DA8952484}" destId="{56751FEA-6F55-47CD-B4BE-F4EF77C1B0D2}" srcOrd="0" destOrd="0" presId="urn:microsoft.com/office/officeart/2005/8/layout/radial4"/>
    <dgm:cxn modelId="{18A9D37E-17C1-4D17-838B-BAFA76D4EAB6}" srcId="{94231DEF-552E-4D29-85C1-C14DA8952484}" destId="{E0872269-BB53-4E87-A1A3-C4AF678220D6}" srcOrd="1" destOrd="0" parTransId="{4E258E83-D1E7-480E-9295-9F863DA8E9DC}" sibTransId="{BC864087-766B-40C7-80DA-ED80296D79CF}"/>
    <dgm:cxn modelId="{209935FA-C69E-424E-AE3C-1E99DC695731}" srcId="{94231DEF-552E-4D29-85C1-C14DA8952484}" destId="{FF001CEB-0B5A-4BCF-AC6D-9A02A7D56299}" srcOrd="2" destOrd="0" parTransId="{876BCAD7-C631-4628-978F-F839CB71CF8E}" sibTransId="{7AF78A93-55E7-43F6-A02B-7C2794E6090D}"/>
    <dgm:cxn modelId="{758DBC83-2ABC-4A51-9FDA-DA48DC8DB75A}" srcId="{C8456725-0793-49DF-87A2-B2A99D548776}" destId="{94231DEF-552E-4D29-85C1-C14DA8952484}" srcOrd="0" destOrd="0" parTransId="{6BFF1103-35AD-4D0A-BA7D-134F807668A8}" sibTransId="{43F774F0-75C5-4BF0-80AC-22C105452A51}"/>
    <dgm:cxn modelId="{00F6B0D9-3C8B-4611-BDEF-6834FC330FEB}" type="presOf" srcId="{D32C82D8-EB12-49AE-89FC-2DBF42D4CBFE}" destId="{3E207504-0C24-4B4B-84FF-C191C6908809}" srcOrd="0" destOrd="0" presId="urn:microsoft.com/office/officeart/2005/8/layout/radial4"/>
    <dgm:cxn modelId="{57C0ADDC-7F62-45CC-8EBE-B5A1BDF7A16A}" type="presOf" srcId="{E0872269-BB53-4E87-A1A3-C4AF678220D6}" destId="{ED662AD4-97D9-4F8B-B9AB-481FF46849C3}" srcOrd="0" destOrd="0" presId="urn:microsoft.com/office/officeart/2005/8/layout/radial4"/>
    <dgm:cxn modelId="{E5D20D14-2078-48D9-B00C-AB2F9FA161FB}" type="presOf" srcId="{876BCAD7-C631-4628-978F-F839CB71CF8E}" destId="{FC56CD8D-FE85-40DB-93B6-C7E6D064CEE1}" srcOrd="0" destOrd="0" presId="urn:microsoft.com/office/officeart/2005/8/layout/radial4"/>
    <dgm:cxn modelId="{D56C6587-7938-4E5B-BE7B-55288F6F066F}" type="presOf" srcId="{5DC690BB-7856-409B-878B-DEAD456246AD}" destId="{DBEA60F3-8228-43EB-A879-43CF9FD1B30E}" srcOrd="0" destOrd="0" presId="urn:microsoft.com/office/officeart/2005/8/layout/radial4"/>
    <dgm:cxn modelId="{EC1B912E-11D0-4911-80C3-E9F43499351F}" type="presOf" srcId="{C8456725-0793-49DF-87A2-B2A99D548776}" destId="{A09D0F56-1E23-4F16-9ACE-8C1ECE3D3B67}" srcOrd="0" destOrd="0" presId="urn:microsoft.com/office/officeart/2005/8/layout/radial4"/>
    <dgm:cxn modelId="{7E1CB47C-3730-4459-AD50-C606D41FEA80}" type="presParOf" srcId="{A09D0F56-1E23-4F16-9ACE-8C1ECE3D3B67}" destId="{56751FEA-6F55-47CD-B4BE-F4EF77C1B0D2}" srcOrd="0" destOrd="0" presId="urn:microsoft.com/office/officeart/2005/8/layout/radial4"/>
    <dgm:cxn modelId="{BAFF42FB-8192-43C5-8B33-25F84105AA7E}" type="presParOf" srcId="{A09D0F56-1E23-4F16-9ACE-8C1ECE3D3B67}" destId="{DBEA60F3-8228-43EB-A879-43CF9FD1B30E}" srcOrd="1" destOrd="0" presId="urn:microsoft.com/office/officeart/2005/8/layout/radial4"/>
    <dgm:cxn modelId="{8BF1760F-9A42-430C-B3C6-1F29A73673BA}" type="presParOf" srcId="{A09D0F56-1E23-4F16-9ACE-8C1ECE3D3B67}" destId="{3E207504-0C24-4B4B-84FF-C191C6908809}" srcOrd="2" destOrd="0" presId="urn:microsoft.com/office/officeart/2005/8/layout/radial4"/>
    <dgm:cxn modelId="{06FE60E5-ED1C-4DF7-8C49-F77C5765D95E}" type="presParOf" srcId="{A09D0F56-1E23-4F16-9ACE-8C1ECE3D3B67}" destId="{662557B9-70AB-4705-9FEB-7401E59055FA}" srcOrd="3" destOrd="0" presId="urn:microsoft.com/office/officeart/2005/8/layout/radial4"/>
    <dgm:cxn modelId="{133376F7-5A43-4D84-B0EA-E784DC246D5D}" type="presParOf" srcId="{A09D0F56-1E23-4F16-9ACE-8C1ECE3D3B67}" destId="{ED662AD4-97D9-4F8B-B9AB-481FF46849C3}" srcOrd="4" destOrd="0" presId="urn:microsoft.com/office/officeart/2005/8/layout/radial4"/>
    <dgm:cxn modelId="{F9E5DDCF-07B2-45D4-A7E2-6D411C13D75F}" type="presParOf" srcId="{A09D0F56-1E23-4F16-9ACE-8C1ECE3D3B67}" destId="{FC56CD8D-FE85-40DB-93B6-C7E6D064CEE1}" srcOrd="5" destOrd="0" presId="urn:microsoft.com/office/officeart/2005/8/layout/radial4"/>
    <dgm:cxn modelId="{FB667784-763C-4575-94CC-299143D8B09B}" type="presParOf" srcId="{A09D0F56-1E23-4F16-9ACE-8C1ECE3D3B67}" destId="{1636C76F-1FDC-4657-A82C-1A5ACAC54B10}" srcOrd="6" destOrd="0" presId="urn:microsoft.com/office/officeart/2005/8/layout/radial4"/>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AEAD43-916D-46DD-9762-14E4AFDD0CB2}">
      <dsp:nvSpPr>
        <dsp:cNvPr id="0" name=""/>
        <dsp:cNvSpPr/>
      </dsp:nvSpPr>
      <dsp:spPr>
        <a:xfrm>
          <a:off x="1072289" y="640719"/>
          <a:ext cx="5250840" cy="5250840"/>
        </a:xfrm>
        <a:prstGeom prst="pie">
          <a:avLst>
            <a:gd name="adj1" fmla="val 16200000"/>
            <a:gd name="adj2" fmla="val 19285716"/>
          </a:avLst>
        </a:prstGeom>
        <a:solidFill>
          <a:schemeClr val="accent1">
            <a:hueOff val="0"/>
            <a:satOff val="0"/>
            <a:lum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50000"/>
            </a:lnSpc>
            <a:spcBef>
              <a:spcPct val="0"/>
            </a:spcBef>
            <a:spcAft>
              <a:spcPct val="35000"/>
            </a:spcAft>
          </a:pP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a:lnSpc>
              <a:spcPct val="50000"/>
            </a:lnSpc>
            <a:spcBef>
              <a:spcPct val="0"/>
            </a:spcBef>
            <a:spcAft>
              <a:spcPct val="3500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餐厅自身属性</a:t>
          </a:r>
          <a:r>
            <a:rPr lang="en-US" sz="1000" kern="1200" dirty="0" smtClean="0">
              <a:latin typeface="Microsoft YaHei" panose="020B0503020204020204" pitchFamily="34" charset="-122"/>
              <a:ea typeface="Microsoft YaHei" panose="020B0503020204020204" pitchFamily="34" charset="-122"/>
            </a:rPr>
            <a:t>, </a:t>
          </a:r>
        </a:p>
        <a:p>
          <a:pPr lvl="0" algn="ctr" defTabSz="622300">
            <a:lnSpc>
              <a:spcPct val="90000"/>
            </a:lnSpc>
            <a:spcBef>
              <a:spcPct val="0"/>
            </a:spcBef>
            <a:spcAft>
              <a:spcPct val="35000"/>
            </a:spcAft>
          </a:pPr>
          <a:r>
            <a:rPr lang="zh-CN" altLang="en-US" sz="1000" kern="1200" dirty="0" smtClean="0">
              <a:latin typeface="Microsoft YaHei" panose="020B0503020204020204" pitchFamily="34" charset="-122"/>
              <a:ea typeface="Microsoft YaHei" panose="020B0503020204020204" pitchFamily="34" charset="-122"/>
            </a:rPr>
            <a:t>地理位置，类型</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大小</a:t>
          </a:r>
          <a:r>
            <a:rPr lang="en-US" sz="1000" kern="1200" dirty="0" smtClean="0">
              <a:latin typeface="Microsoft YaHei" panose="020B0503020204020204" pitchFamily="34" charset="-122"/>
              <a:ea typeface="Microsoft YaHei" panose="020B0503020204020204" pitchFamily="34" charset="-122"/>
            </a:rPr>
            <a:t>, Seat, </a:t>
          </a:r>
          <a:r>
            <a:rPr lang="zh-CN" altLang="en-US" sz="1000" kern="1200" dirty="0" smtClean="0">
              <a:latin typeface="Microsoft YaHei" panose="020B0503020204020204" pitchFamily="34" charset="-122"/>
              <a:ea typeface="Microsoft YaHei" panose="020B0503020204020204" pitchFamily="34" charset="-122"/>
            </a:rPr>
            <a:t>座位数</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 面积</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股本</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营业天数</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是否在商圈</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离大学，电影院多近</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装潢</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卫生指数</a:t>
          </a:r>
          <a:endParaRPr lang="en-US" sz="1000" kern="1200" dirty="0">
            <a:latin typeface="Microsoft YaHei" panose="020B0503020204020204" pitchFamily="34" charset="-122"/>
            <a:ea typeface="Microsoft YaHei" panose="020B0503020204020204" pitchFamily="34" charset="-122"/>
          </a:endParaRPr>
        </a:p>
      </dsp:txBody>
      <dsp:txXfrm>
        <a:off x="3749592" y="1140799"/>
        <a:ext cx="1437730" cy="906395"/>
      </dsp:txXfrm>
    </dsp:sp>
    <dsp:sp modelId="{BA415787-3EC4-45B8-9B5C-13942EED37EE}">
      <dsp:nvSpPr>
        <dsp:cNvPr id="0" name=""/>
        <dsp:cNvSpPr/>
      </dsp:nvSpPr>
      <dsp:spPr>
        <a:xfrm>
          <a:off x="1069016" y="640727"/>
          <a:ext cx="5250840" cy="5250840"/>
        </a:xfrm>
        <a:prstGeom prst="pie">
          <a:avLst>
            <a:gd name="adj1" fmla="val 19285716"/>
            <a:gd name="adj2" fmla="val 771428"/>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r>
            <a:rPr lang="en-US" sz="1400" b="1" u="sng" kern="1200" dirty="0" smtClean="0">
              <a:solidFill>
                <a:schemeClr val="lt1"/>
              </a:solidFill>
              <a:latin typeface="+mn-lt"/>
              <a:ea typeface="+mn-ea"/>
              <a:cs typeface="+mn-cs"/>
            </a:rPr>
            <a:t>  </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菜单</a:t>
          </a:r>
          <a:r>
            <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rPr>
            <a:t>&amp;</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价格</a:t>
          </a:r>
          <a:r>
            <a:rPr lang="en-US" sz="1000" kern="1200" dirty="0" smtClean="0">
              <a:latin typeface="Microsoft YaHei" panose="020B0503020204020204" pitchFamily="34" charset="-122"/>
              <a:ea typeface="Microsoft YaHei" panose="020B0503020204020204" pitchFamily="34" charset="-122"/>
            </a:rPr>
            <a:t> </a:t>
          </a:r>
        </a:p>
        <a:p>
          <a:pPr lvl="0" algn="ctr" defTabSz="622300" rtl="0" fontAlgn="base">
            <a:lnSpc>
              <a:spcPct val="90000"/>
            </a:lnSpc>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菜单，价格变动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菜单历史变动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标准折扣</a:t>
          </a:r>
          <a:endParaRPr lang="en-US" sz="1000" kern="1200" dirty="0">
            <a:latin typeface="Microsoft YaHei" panose="020B0503020204020204" pitchFamily="34" charset="-122"/>
            <a:ea typeface="Microsoft YaHei" panose="020B0503020204020204" pitchFamily="34" charset="-122"/>
          </a:endParaRPr>
        </a:p>
      </dsp:txBody>
      <dsp:txXfrm>
        <a:off x="4663341" y="2516027"/>
        <a:ext cx="1525244" cy="968905"/>
      </dsp:txXfrm>
    </dsp:sp>
    <dsp:sp modelId="{AE38C751-9CD9-4309-8C2C-786A4416BCCB}">
      <dsp:nvSpPr>
        <dsp:cNvPr id="0" name=""/>
        <dsp:cNvSpPr/>
      </dsp:nvSpPr>
      <dsp:spPr>
        <a:xfrm>
          <a:off x="1069016" y="640727"/>
          <a:ext cx="5250840" cy="5250840"/>
        </a:xfrm>
        <a:prstGeom prst="pie">
          <a:avLst>
            <a:gd name="adj1" fmla="val 771428"/>
            <a:gd name="adj2" fmla="val 3857143"/>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促销</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rtl="0" fontAlgn="base">
            <a:lnSpc>
              <a:spcPct val="90000"/>
            </a:lnSpc>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媒体支出</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促销分布，兑换，其他促销活动</a:t>
          </a:r>
          <a:r>
            <a:rPr lang="en-US" sz="1000" b="1" i="1" u="dottedHeavy" kern="1200" baseline="0" dirty="0" smtClean="0">
              <a:uFill>
                <a:solidFill>
                  <a:schemeClr val="bg1"/>
                </a:solidFill>
              </a:uFill>
              <a:latin typeface="Microsoft YaHei" panose="020B0503020204020204" pitchFamily="34" charset="-122"/>
              <a:ea typeface="Microsoft YaHei" panose="020B0503020204020204" pitchFamily="34" charset="-122"/>
            </a:rPr>
            <a:t> </a:t>
          </a:r>
          <a:r>
            <a:rPr lang="en-US" sz="1000" kern="1200" dirty="0" smtClean="0">
              <a:latin typeface="Microsoft YaHei" panose="020B0503020204020204" pitchFamily="34" charset="-122"/>
              <a:ea typeface="Microsoft YaHei" panose="020B0503020204020204" pitchFamily="34" charset="-122"/>
            </a:rPr>
            <a:t>(e.g. </a:t>
          </a:r>
          <a:r>
            <a:rPr lang="zh-CN" altLang="en-US" sz="1000" kern="1200" dirty="0" smtClean="0">
              <a:latin typeface="Microsoft YaHei" panose="020B0503020204020204" pitchFamily="34" charset="-122"/>
              <a:ea typeface="Microsoft YaHei" panose="020B0503020204020204" pitchFamily="34" charset="-122"/>
            </a:rPr>
            <a:t>母亲节</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客户关系管理</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电视安装时间</a:t>
          </a:r>
          <a:endParaRPr lang="en-US" sz="1000" kern="1200" dirty="0">
            <a:latin typeface="Microsoft YaHei" panose="020B0503020204020204" pitchFamily="34" charset="-122"/>
            <a:ea typeface="Microsoft YaHei" panose="020B0503020204020204" pitchFamily="34" charset="-122"/>
          </a:endParaRPr>
        </a:p>
      </dsp:txBody>
      <dsp:txXfrm>
        <a:off x="4444556" y="3766227"/>
        <a:ext cx="1375220" cy="1000160"/>
      </dsp:txXfrm>
    </dsp:sp>
    <dsp:sp modelId="{78443B02-1A4C-4D2B-A4A4-836461E4DB79}">
      <dsp:nvSpPr>
        <dsp:cNvPr id="0" name=""/>
        <dsp:cNvSpPr/>
      </dsp:nvSpPr>
      <dsp:spPr>
        <a:xfrm>
          <a:off x="1069016" y="640727"/>
          <a:ext cx="5250840" cy="5250840"/>
        </a:xfrm>
        <a:prstGeom prst="pie">
          <a:avLst>
            <a:gd name="adj1" fmla="val 3857226"/>
            <a:gd name="adj2" fmla="val 6942858"/>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职工</a:t>
          </a:r>
          <a:r>
            <a:rPr lang="en-US" sz="1400" b="1" u="sng" kern="1200" dirty="0" smtClean="0">
              <a:solidFill>
                <a:schemeClr val="lt1"/>
              </a:solidFill>
              <a:latin typeface="Microsoft YaHei" panose="020B0503020204020204" pitchFamily="34" charset="-122"/>
              <a:ea typeface="Microsoft YaHei" panose="020B0503020204020204" pitchFamily="34" charset="-122"/>
              <a:cs typeface="+mn-cs"/>
            </a:rPr>
            <a:t>&amp; </a:t>
          </a: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服务</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rtl="0" fontAlgn="base">
            <a:lnSpc>
              <a:spcPct val="90000"/>
            </a:lnSpc>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员工数量，总经理</a:t>
          </a:r>
          <a:r>
            <a:rPr lang="en-US" sz="1000" kern="1200" dirty="0" smtClean="0">
              <a:latin typeface="Microsoft YaHei" panose="020B0503020204020204" pitchFamily="34" charset="-122"/>
              <a:ea typeface="Microsoft YaHei" panose="020B0503020204020204" pitchFamily="34" charset="-122"/>
            </a:rPr>
            <a:t>s, </a:t>
          </a:r>
          <a:r>
            <a:rPr lang="zh-CN" altLang="en-US" sz="1000" kern="1200" dirty="0" smtClean="0">
              <a:latin typeface="Microsoft YaHei" panose="020B0503020204020204" pitchFamily="34" charset="-122"/>
              <a:ea typeface="Microsoft YaHei" panose="020B0503020204020204" pitchFamily="34" charset="-122"/>
            </a:rPr>
            <a:t>餐厅经理</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绩效指标</a:t>
          </a:r>
          <a:endParaRPr lang="en-US" sz="1000" b="1" i="1" u="dottedHeavy" kern="1200" baseline="0" dirty="0">
            <a:uFill>
              <a:solidFill>
                <a:schemeClr val="bg1"/>
              </a:solidFill>
            </a:uFill>
            <a:latin typeface="Microsoft YaHei" panose="020B0503020204020204" pitchFamily="34" charset="-122"/>
            <a:ea typeface="Microsoft YaHei" panose="020B0503020204020204" pitchFamily="34" charset="-122"/>
          </a:endParaRPr>
        </a:p>
      </dsp:txBody>
      <dsp:txXfrm>
        <a:off x="2991198" y="4766387"/>
        <a:ext cx="1406475" cy="1000160"/>
      </dsp:txXfrm>
    </dsp:sp>
    <dsp:sp modelId="{7692C95A-5B69-44C1-9C1A-B98BEE14F4F8}">
      <dsp:nvSpPr>
        <dsp:cNvPr id="0" name=""/>
        <dsp:cNvSpPr/>
      </dsp:nvSpPr>
      <dsp:spPr>
        <a:xfrm>
          <a:off x="1069016" y="640727"/>
          <a:ext cx="5250840" cy="5250840"/>
        </a:xfrm>
        <a:prstGeom prst="pie">
          <a:avLst>
            <a:gd name="adj1" fmla="val 6942858"/>
            <a:gd name="adj2" fmla="val 10028574"/>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endParaRPr lang="en-US" altLang="zh-CN" sz="1400" b="1" u="sng" kern="1200" dirty="0" smtClean="0">
            <a:solidFill>
              <a:schemeClr val="lt1"/>
            </a:solidFill>
            <a:latin typeface="+mn-lt"/>
            <a:ea typeface="+mn-ea"/>
            <a:cs typeface="+mn-cs"/>
          </a:endParaRPr>
        </a:p>
        <a:p>
          <a:pPr lvl="0" algn="ctr" defTabSz="622300" rtl="0" fontAlgn="base">
            <a:lnSpc>
              <a:spcPct val="90000"/>
            </a:lnSpc>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人口统计特征</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rtl="0" fontAlgn="base">
            <a:lnSpc>
              <a:spcPct val="90000"/>
            </a:lnSpc>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种族</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年龄</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性别</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家庭类型</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教育背景</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人口密度</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家庭收入</a:t>
          </a:r>
          <a:r>
            <a:rPr lang="en-US" sz="1000" kern="1200" dirty="0" smtClean="0">
              <a:latin typeface="Microsoft YaHei" panose="020B0503020204020204" pitchFamily="34" charset="-122"/>
              <a:ea typeface="Microsoft YaHei" panose="020B0503020204020204" pitchFamily="34" charset="-122"/>
            </a:rPr>
            <a:t> , </a:t>
          </a:r>
          <a:r>
            <a:rPr lang="zh-CN" altLang="en-US" sz="1000" kern="1200" dirty="0" smtClean="0">
              <a:latin typeface="Microsoft YaHei" panose="020B0503020204020204" pitchFamily="34" charset="-122"/>
              <a:ea typeface="Microsoft YaHei" panose="020B0503020204020204" pitchFamily="34" charset="-122"/>
            </a:rPr>
            <a:t>家庭支出</a:t>
          </a:r>
          <a:r>
            <a:rPr lang="en-US" sz="1000" kern="1200" dirty="0" smtClean="0">
              <a:latin typeface="Microsoft YaHei" panose="020B0503020204020204" pitchFamily="34" charset="-122"/>
              <a:ea typeface="Microsoft YaHei" panose="020B0503020204020204" pitchFamily="34" charset="-122"/>
            </a:rPr>
            <a:t>(</a:t>
          </a:r>
          <a:r>
            <a:rPr lang="zh-CN" altLang="en-US" sz="1000" kern="1200" dirty="0" smtClean="0">
              <a:latin typeface="Microsoft YaHei" panose="020B0503020204020204" pitchFamily="34" charset="-122"/>
              <a:ea typeface="Microsoft YaHei" panose="020B0503020204020204" pitchFamily="34" charset="-122"/>
            </a:rPr>
            <a:t>消费支出</a:t>
          </a:r>
          <a:r>
            <a:rPr lang="en-US" sz="1000" kern="1200" dirty="0" smtClean="0">
              <a:latin typeface="Microsoft YaHei" panose="020B0503020204020204" pitchFamily="34" charset="-122"/>
              <a:ea typeface="Microsoft YaHei" panose="020B0503020204020204" pitchFamily="34" charset="-122"/>
            </a:rPr>
            <a:t>) </a:t>
          </a:r>
        </a:p>
      </dsp:txBody>
      <dsp:txXfrm>
        <a:off x="1569096" y="3766227"/>
        <a:ext cx="1375220" cy="1000160"/>
      </dsp:txXfrm>
    </dsp:sp>
    <dsp:sp modelId="{9E5685A4-706A-446D-87EA-D98788F3FCF5}">
      <dsp:nvSpPr>
        <dsp:cNvPr id="0" name=""/>
        <dsp:cNvSpPr/>
      </dsp:nvSpPr>
      <dsp:spPr>
        <a:xfrm>
          <a:off x="1069016" y="640727"/>
          <a:ext cx="5250840" cy="5250840"/>
        </a:xfrm>
        <a:prstGeom prst="pie">
          <a:avLst>
            <a:gd name="adj1" fmla="val 10028574"/>
            <a:gd name="adj2" fmla="val 13114284"/>
          </a:avLst>
        </a:prstGeom>
        <a:solidFill>
          <a:schemeClr val="tx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市场竞争</a:t>
          </a:r>
          <a:endParaRPr lang="en-US" altLang="zh-CN"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rtl="0" fontAlgn="base">
            <a:lnSpc>
              <a:spcPct val="90000"/>
            </a:lnSpc>
            <a:spcBef>
              <a:spcPct val="0"/>
            </a:spcBef>
            <a:spcAft>
              <a:spcPct val="0"/>
            </a:spcAft>
          </a:pPr>
          <a:r>
            <a:rPr lang="zh-CN" altLang="en-US" sz="1000" kern="1200" dirty="0" smtClean="0">
              <a:latin typeface="Microsoft YaHei" panose="020B0503020204020204" pitchFamily="34" charset="-122"/>
              <a:ea typeface="Microsoft YaHei" panose="020B0503020204020204" pitchFamily="34" charset="-122"/>
            </a:rPr>
            <a:t>价格</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媒体支出</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促销活动</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竞争者位置</a:t>
          </a:r>
          <a:r>
            <a:rPr lang="en-US" sz="1000" kern="1200" dirty="0" smtClean="0">
              <a:latin typeface="Microsoft YaHei" panose="020B0503020204020204" pitchFamily="34" charset="-122"/>
              <a:ea typeface="Microsoft YaHei" panose="020B0503020204020204" pitchFamily="34" charset="-122"/>
            </a:rPr>
            <a:t>, </a:t>
          </a:r>
          <a:r>
            <a:rPr lang="zh-CN" altLang="en-US" sz="1000" kern="1200" dirty="0" smtClean="0">
              <a:latin typeface="Microsoft YaHei" panose="020B0503020204020204" pitchFamily="34" charset="-122"/>
              <a:ea typeface="Microsoft YaHei" panose="020B0503020204020204" pitchFamily="34" charset="-122"/>
            </a:rPr>
            <a:t>市场占有率</a:t>
          </a:r>
          <a:endParaRPr lang="en-US" sz="1000" kern="1200" dirty="0" smtClean="0">
            <a:latin typeface="Microsoft YaHei" panose="020B0503020204020204" pitchFamily="34" charset="-122"/>
            <a:ea typeface="Microsoft YaHei" panose="020B0503020204020204" pitchFamily="34" charset="-122"/>
          </a:endParaRPr>
        </a:p>
      </dsp:txBody>
      <dsp:txXfrm>
        <a:off x="1200287" y="2516027"/>
        <a:ext cx="1525244" cy="968905"/>
      </dsp:txXfrm>
    </dsp:sp>
    <dsp:sp modelId="{4F86A853-B02D-4B25-877B-51FB7EAF3FDA}">
      <dsp:nvSpPr>
        <dsp:cNvPr id="0" name=""/>
        <dsp:cNvSpPr/>
      </dsp:nvSpPr>
      <dsp:spPr>
        <a:xfrm>
          <a:off x="1069016" y="640727"/>
          <a:ext cx="5250840" cy="5250840"/>
        </a:xfrm>
        <a:prstGeom prst="pie">
          <a:avLst>
            <a:gd name="adj1" fmla="val 13114284"/>
            <a:gd name="adj2" fmla="val 16200000"/>
          </a:avLst>
        </a:prstGeom>
        <a:solidFill>
          <a:schemeClr val="bg1">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rtl="0" fontAlgn="base">
            <a:lnSpc>
              <a:spcPct val="90000"/>
            </a:lnSpc>
            <a:spcBef>
              <a:spcPct val="0"/>
            </a:spcBef>
            <a:spcAft>
              <a:spcPct val="0"/>
            </a:spcAft>
          </a:pPr>
          <a:r>
            <a:rPr lang="zh-CN" altLang="en-US" sz="1400" b="1" u="sng" kern="1200" dirty="0" smtClean="0">
              <a:solidFill>
                <a:schemeClr val="lt1"/>
              </a:solidFill>
              <a:latin typeface="Microsoft YaHei" panose="020B0503020204020204" pitchFamily="34" charset="-122"/>
              <a:ea typeface="Microsoft YaHei" panose="020B0503020204020204" pitchFamily="34" charset="-122"/>
              <a:cs typeface="+mn-cs"/>
            </a:rPr>
            <a:t>宏观经济和其他外部因素</a:t>
          </a:r>
          <a:endParaRPr lang="en-US" sz="1400" b="1" u="sng" kern="1200" dirty="0" smtClean="0">
            <a:solidFill>
              <a:schemeClr val="lt1"/>
            </a:solidFill>
            <a:latin typeface="Microsoft YaHei" panose="020B0503020204020204" pitchFamily="34" charset="-122"/>
            <a:ea typeface="Microsoft YaHei" panose="020B0503020204020204" pitchFamily="34" charset="-122"/>
            <a:cs typeface="+mn-cs"/>
          </a:endParaRPr>
        </a:p>
        <a:p>
          <a:pPr lvl="0" algn="ctr" defTabSz="622300">
            <a:lnSpc>
              <a:spcPct val="90000"/>
            </a:lnSpc>
            <a:spcBef>
              <a:spcPct val="0"/>
            </a:spcBef>
            <a:spcAft>
              <a:spcPct val="35000"/>
            </a:spcAft>
          </a:pPr>
          <a:r>
            <a:rPr lang="zh-CN" altLang="en-US" sz="1000" kern="1200" dirty="0" smtClean="0">
              <a:latin typeface="Microsoft YaHei" panose="020B0503020204020204" pitchFamily="34" charset="-122"/>
              <a:ea typeface="Microsoft YaHei" panose="020B0503020204020204" pitchFamily="34" charset="-122"/>
            </a:rPr>
            <a:t>房价，油价，失业率，天气，气候</a:t>
          </a:r>
          <a:endParaRPr lang="en-US" sz="1000" kern="1200" dirty="0">
            <a:latin typeface="Microsoft YaHei" panose="020B0503020204020204" pitchFamily="34" charset="-122"/>
            <a:ea typeface="Microsoft YaHei" panose="020B0503020204020204" pitchFamily="34" charset="-122"/>
          </a:endParaRPr>
        </a:p>
      </dsp:txBody>
      <dsp:txXfrm>
        <a:off x="2206698" y="1140807"/>
        <a:ext cx="1437730" cy="90639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9B159A-73E9-4E3E-93DF-F500E7B66F51}">
      <dsp:nvSpPr>
        <dsp:cNvPr id="0" name=""/>
        <dsp:cNvSpPr/>
      </dsp:nvSpPr>
      <dsp:spPr>
        <a:xfrm>
          <a:off x="434261" y="0"/>
          <a:ext cx="1737048" cy="1737048"/>
        </a:xfrm>
        <a:prstGeom prst="ellipse">
          <a:avLst/>
        </a:prstGeom>
        <a:solidFill>
          <a:schemeClr val="accent1">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0" kern="1200" dirty="0" smtClean="0">
              <a:solidFill>
                <a:srgbClr val="0091D0"/>
              </a:solidFill>
            </a:rPr>
            <a:t>100%</a:t>
          </a:r>
          <a:endParaRPr lang="en-US" sz="1400" b="0" kern="1200" dirty="0">
            <a:solidFill>
              <a:srgbClr val="0091D0"/>
            </a:solidFill>
          </a:endParaRPr>
        </a:p>
      </dsp:txBody>
      <dsp:txXfrm>
        <a:off x="999236" y="86852"/>
        <a:ext cx="607098" cy="260557"/>
      </dsp:txXfrm>
    </dsp:sp>
    <dsp:sp modelId="{517DA49B-B9E0-4594-9631-5D1170B72B63}">
      <dsp:nvSpPr>
        <dsp:cNvPr id="0" name=""/>
        <dsp:cNvSpPr/>
      </dsp:nvSpPr>
      <dsp:spPr>
        <a:xfrm>
          <a:off x="651392" y="562273"/>
          <a:ext cx="1302786" cy="1174774"/>
        </a:xfrm>
        <a:prstGeom prst="ellipse">
          <a:avLst/>
        </a:prstGeom>
        <a:solidFill>
          <a:schemeClr val="accent1">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0" kern="1200" dirty="0" smtClean="0">
              <a:solidFill>
                <a:srgbClr val="0091D0"/>
              </a:solidFill>
            </a:rPr>
            <a:t>30%</a:t>
          </a:r>
          <a:endParaRPr lang="en-US" sz="1400" b="0" kern="1200" dirty="0">
            <a:solidFill>
              <a:srgbClr val="0091D0"/>
            </a:solidFill>
          </a:endParaRPr>
        </a:p>
      </dsp:txBody>
      <dsp:txXfrm>
        <a:off x="999236" y="635697"/>
        <a:ext cx="607098" cy="220270"/>
      </dsp:txXfrm>
    </dsp:sp>
    <dsp:sp modelId="{C064F28D-5ED2-40F1-BA1F-93339807CE7D}">
      <dsp:nvSpPr>
        <dsp:cNvPr id="0" name=""/>
        <dsp:cNvSpPr/>
      </dsp:nvSpPr>
      <dsp:spPr>
        <a:xfrm>
          <a:off x="868523" y="868524"/>
          <a:ext cx="868524" cy="868524"/>
        </a:xfrm>
        <a:prstGeom prst="ellipse">
          <a:avLst/>
        </a:prstGeom>
        <a:solidFill>
          <a:schemeClr val="bg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lvl="0" algn="ctr" defTabSz="622300">
            <a:lnSpc>
              <a:spcPct val="90000"/>
            </a:lnSpc>
            <a:spcBef>
              <a:spcPct val="0"/>
            </a:spcBef>
            <a:spcAft>
              <a:spcPct val="35000"/>
            </a:spcAft>
          </a:pPr>
          <a:r>
            <a:rPr lang="en-US" sz="1400" b="0" kern="1200" dirty="0" smtClean="0">
              <a:solidFill>
                <a:schemeClr val="tx2">
                  <a:lumMod val="60000"/>
                  <a:lumOff val="40000"/>
                </a:schemeClr>
              </a:solidFill>
            </a:rPr>
            <a:t>25%</a:t>
          </a:r>
          <a:endParaRPr lang="en-US" sz="1400" b="0" kern="1200" dirty="0">
            <a:solidFill>
              <a:schemeClr val="tx2">
                <a:lumMod val="60000"/>
                <a:lumOff val="40000"/>
              </a:schemeClr>
            </a:solidFill>
          </a:endParaRPr>
        </a:p>
      </dsp:txBody>
      <dsp:txXfrm>
        <a:off x="995716" y="1085655"/>
        <a:ext cx="614139" cy="43426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0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222.wmf"/><Relationship Id="rId2" Type="http://schemas.openxmlformats.org/officeDocument/2006/relationships/image" Target="../media/image22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232.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26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288.emf"/></Relationships>
</file>

<file path=ppt/drawings/_rels/vmlDrawing33.vml.rels><?xml version="1.0" encoding="UTF-8" standalone="yes"?>
<Relationships xmlns="http://schemas.openxmlformats.org/package/2006/relationships"><Relationship Id="rId1" Type="http://schemas.openxmlformats.org/officeDocument/2006/relationships/image" Target="NULL"/></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356.wmf"/><Relationship Id="rId4" Type="http://schemas.openxmlformats.org/officeDocument/2006/relationships/image" Target="../media/image357.wmf"/><Relationship Id="rId5" Type="http://schemas.openxmlformats.org/officeDocument/2006/relationships/image" Target="../media/image358.wmf"/><Relationship Id="rId6" Type="http://schemas.openxmlformats.org/officeDocument/2006/relationships/image" Target="../media/image359.wmf"/><Relationship Id="rId7" Type="http://schemas.openxmlformats.org/officeDocument/2006/relationships/image" Target="../media/image360.wmf"/><Relationship Id="rId8" Type="http://schemas.openxmlformats.org/officeDocument/2006/relationships/image" Target="../media/image361.wmf"/><Relationship Id="rId9" Type="http://schemas.openxmlformats.org/officeDocument/2006/relationships/image" Target="../media/image362.wmf"/><Relationship Id="rId10" Type="http://schemas.openxmlformats.org/officeDocument/2006/relationships/image" Target="../media/image363.wmf"/><Relationship Id="rId1" Type="http://schemas.openxmlformats.org/officeDocument/2006/relationships/image" Target="../media/image3.emf"/><Relationship Id="rId2" Type="http://schemas.openxmlformats.org/officeDocument/2006/relationships/image" Target="../media/image355.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327.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0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5202" name="Rectangle 2"/>
          <p:cNvSpPr>
            <a:spLocks noGrp="1" noChangeArrowheads="1"/>
          </p:cNvSpPr>
          <p:nvPr>
            <p:ph type="hdr" sz="quarter"/>
          </p:nvPr>
        </p:nvSpPr>
        <p:spPr bwMode="auto">
          <a:xfrm>
            <a:off x="3" y="1"/>
            <a:ext cx="3075399" cy="511732"/>
          </a:xfrm>
          <a:prstGeom prst="rect">
            <a:avLst/>
          </a:prstGeom>
          <a:noFill/>
          <a:ln w="9525">
            <a:noFill/>
            <a:miter lim="800000"/>
            <a:headEnd/>
            <a:tailEnd/>
          </a:ln>
          <a:effectLst/>
        </p:spPr>
        <p:txBody>
          <a:bodyPr vert="horz" wrap="square" lIns="96385" tIns="48195" rIns="96385" bIns="48195" numCol="1" anchor="t" anchorCtr="0" compatLnSpc="1">
            <a:prstTxWarp prst="textNoShape">
              <a:avLst/>
            </a:prstTxWarp>
          </a:bodyPr>
          <a:lstStyle>
            <a:lvl1pPr eaLnBrk="0" hangingPunct="0">
              <a:defRPr sz="1100" b="1">
                <a:latin typeface="Arial" charset="0"/>
                <a:cs typeface="Arial" charset="0"/>
              </a:defRPr>
            </a:lvl1pPr>
          </a:lstStyle>
          <a:p>
            <a:pPr>
              <a:defRPr/>
            </a:pPr>
            <a:endParaRPr lang="en-US" dirty="0"/>
          </a:p>
        </p:txBody>
      </p:sp>
      <p:sp>
        <p:nvSpPr>
          <p:cNvPr id="435204" name="Rectangle 4"/>
          <p:cNvSpPr>
            <a:spLocks noGrp="1" noChangeArrowheads="1"/>
          </p:cNvSpPr>
          <p:nvPr>
            <p:ph type="ftr" sz="quarter" idx="2"/>
          </p:nvPr>
        </p:nvSpPr>
        <p:spPr bwMode="auto">
          <a:xfrm>
            <a:off x="3" y="9721155"/>
            <a:ext cx="3075399" cy="511732"/>
          </a:xfrm>
          <a:prstGeom prst="rect">
            <a:avLst/>
          </a:prstGeom>
          <a:noFill/>
          <a:ln w="9525">
            <a:noFill/>
            <a:miter lim="800000"/>
            <a:headEnd/>
            <a:tailEnd/>
          </a:ln>
          <a:effectLst/>
        </p:spPr>
        <p:txBody>
          <a:bodyPr vert="horz" wrap="square" lIns="96385" tIns="48195" rIns="96385" bIns="48195" numCol="1" anchor="b" anchorCtr="0" compatLnSpc="1">
            <a:prstTxWarp prst="textNoShape">
              <a:avLst/>
            </a:prstTxWarp>
          </a:bodyPr>
          <a:lstStyle>
            <a:lvl1pPr eaLnBrk="0" hangingPunct="0">
              <a:defRPr sz="1100" b="1">
                <a:latin typeface="Arial" charset="0"/>
                <a:cs typeface="Arial" charset="0"/>
              </a:defRPr>
            </a:lvl1pPr>
          </a:lstStyle>
          <a:p>
            <a:pPr>
              <a:defRPr/>
            </a:pPr>
            <a:endParaRPr lang="en-US" dirty="0"/>
          </a:p>
        </p:txBody>
      </p:sp>
      <p:sp>
        <p:nvSpPr>
          <p:cNvPr id="435205" name="Rectangle 5"/>
          <p:cNvSpPr>
            <a:spLocks noGrp="1" noChangeArrowheads="1"/>
          </p:cNvSpPr>
          <p:nvPr>
            <p:ph type="sldNum" sz="quarter" idx="3"/>
          </p:nvPr>
        </p:nvSpPr>
        <p:spPr bwMode="auto">
          <a:xfrm>
            <a:off x="4022297" y="9721155"/>
            <a:ext cx="3075399" cy="511732"/>
          </a:xfrm>
          <a:prstGeom prst="rect">
            <a:avLst/>
          </a:prstGeom>
          <a:noFill/>
          <a:ln w="9525">
            <a:noFill/>
            <a:miter lim="800000"/>
            <a:headEnd/>
            <a:tailEnd/>
          </a:ln>
          <a:effectLst/>
        </p:spPr>
        <p:txBody>
          <a:bodyPr vert="horz" wrap="square" lIns="96385" tIns="48195" rIns="96385" bIns="48195" numCol="1" anchor="b" anchorCtr="0" compatLnSpc="1">
            <a:prstTxWarp prst="textNoShape">
              <a:avLst/>
            </a:prstTxWarp>
          </a:bodyPr>
          <a:lstStyle>
            <a:lvl1pPr algn="r" eaLnBrk="0" hangingPunct="0">
              <a:defRPr sz="1100" b="1">
                <a:latin typeface="Arial" charset="0"/>
                <a:cs typeface="Arial" charset="0"/>
              </a:defRPr>
            </a:lvl1pPr>
          </a:lstStyle>
          <a:p>
            <a:pPr>
              <a:defRPr/>
            </a:pPr>
            <a:fld id="{9937A3C1-3EC0-41F5-B318-1DC3A3C72DFA}" type="slidenum">
              <a:rPr lang="en-US"/>
              <a:pPr>
                <a:defRPr/>
              </a:pPr>
              <a:t>‹#›</a:t>
            </a:fld>
            <a:endParaRPr lang="en-US" dirty="0"/>
          </a:p>
        </p:txBody>
      </p:sp>
    </p:spTree>
    <p:extLst>
      <p:ext uri="{BB962C8B-B14F-4D97-AF65-F5344CB8AC3E}">
        <p14:creationId xmlns:p14="http://schemas.microsoft.com/office/powerpoint/2010/main" val="35239999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3" y="3"/>
            <a:ext cx="3075399" cy="513459"/>
          </a:xfrm>
          <a:prstGeom prst="rect">
            <a:avLst/>
          </a:prstGeom>
          <a:noFill/>
          <a:ln w="9525">
            <a:noFill/>
            <a:miter lim="800000"/>
            <a:headEnd/>
            <a:tailEnd/>
          </a:ln>
          <a:effectLst/>
        </p:spPr>
        <p:txBody>
          <a:bodyPr vert="horz" wrap="square" lIns="97177" tIns="48591" rIns="97177" bIns="48591" numCol="1" anchor="t" anchorCtr="0" compatLnSpc="1">
            <a:prstTxWarp prst="textNoShape">
              <a:avLst/>
            </a:prstTxWarp>
          </a:bodyPr>
          <a:lstStyle>
            <a:lvl1pPr defTabSz="972227">
              <a:defRPr sz="1100" b="0">
                <a:latin typeface="Arial" charset="0"/>
                <a:cs typeface="Arial" charset="0"/>
              </a:defRPr>
            </a:lvl1pPr>
          </a:lstStyle>
          <a:p>
            <a:pPr>
              <a:defRPr/>
            </a:pPr>
            <a:endParaRPr lang="en-US" dirty="0"/>
          </a:p>
        </p:txBody>
      </p:sp>
      <p:sp>
        <p:nvSpPr>
          <p:cNvPr id="4099" name="Rectangle 3"/>
          <p:cNvSpPr>
            <a:spLocks noGrp="1" noChangeArrowheads="1"/>
          </p:cNvSpPr>
          <p:nvPr>
            <p:ph type="dt" idx="1"/>
          </p:nvPr>
        </p:nvSpPr>
        <p:spPr bwMode="auto">
          <a:xfrm>
            <a:off x="4022297" y="3"/>
            <a:ext cx="3075399" cy="513459"/>
          </a:xfrm>
          <a:prstGeom prst="rect">
            <a:avLst/>
          </a:prstGeom>
          <a:noFill/>
          <a:ln w="9525">
            <a:noFill/>
            <a:miter lim="800000"/>
            <a:headEnd/>
            <a:tailEnd/>
          </a:ln>
          <a:effectLst/>
        </p:spPr>
        <p:txBody>
          <a:bodyPr vert="horz" wrap="square" lIns="97177" tIns="48591" rIns="97177" bIns="48591" numCol="1" anchor="t" anchorCtr="0" compatLnSpc="1">
            <a:prstTxWarp prst="textNoShape">
              <a:avLst/>
            </a:prstTxWarp>
          </a:bodyPr>
          <a:lstStyle>
            <a:lvl1pPr algn="r" defTabSz="972227">
              <a:defRPr sz="1100" b="0">
                <a:latin typeface="Arial" charset="0"/>
                <a:cs typeface="Arial" charset="0"/>
              </a:defRPr>
            </a:lvl1pPr>
          </a:lstStyle>
          <a:p>
            <a:pPr>
              <a:defRPr/>
            </a:pPr>
            <a:endParaRPr lang="en-US" dirty="0"/>
          </a:p>
        </p:txBody>
      </p:sp>
      <p:sp>
        <p:nvSpPr>
          <p:cNvPr id="78852" name="Rectangle 4"/>
          <p:cNvSpPr>
            <a:spLocks noGrp="1" noRot="1" noChangeAspect="1" noChangeArrowheads="1" noTextEdit="1"/>
          </p:cNvSpPr>
          <p:nvPr>
            <p:ph type="sldImg" idx="2"/>
          </p:nvPr>
        </p:nvSpPr>
        <p:spPr bwMode="auto">
          <a:xfrm>
            <a:off x="995363" y="762000"/>
            <a:ext cx="5122862" cy="384175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710574" y="4859720"/>
            <a:ext cx="5678154" cy="4612490"/>
          </a:xfrm>
          <a:prstGeom prst="rect">
            <a:avLst/>
          </a:prstGeom>
          <a:noFill/>
          <a:ln w="9525">
            <a:noFill/>
            <a:miter lim="800000"/>
            <a:headEnd/>
            <a:tailEnd/>
          </a:ln>
          <a:effectLst/>
        </p:spPr>
        <p:txBody>
          <a:bodyPr vert="horz" wrap="square" lIns="97177" tIns="48591" rIns="97177" bIns="48591"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4102" name="Rectangle 6"/>
          <p:cNvSpPr>
            <a:spLocks noGrp="1" noChangeArrowheads="1"/>
          </p:cNvSpPr>
          <p:nvPr>
            <p:ph type="ftr" sz="quarter" idx="4"/>
          </p:nvPr>
        </p:nvSpPr>
        <p:spPr bwMode="auto">
          <a:xfrm>
            <a:off x="3" y="9719429"/>
            <a:ext cx="3075399" cy="513459"/>
          </a:xfrm>
          <a:prstGeom prst="rect">
            <a:avLst/>
          </a:prstGeom>
          <a:noFill/>
          <a:ln w="9525">
            <a:noFill/>
            <a:miter lim="800000"/>
            <a:headEnd/>
            <a:tailEnd/>
          </a:ln>
          <a:effectLst/>
        </p:spPr>
        <p:txBody>
          <a:bodyPr vert="horz" wrap="square" lIns="97177" tIns="48591" rIns="97177" bIns="48591" numCol="1" anchor="b" anchorCtr="0" compatLnSpc="1">
            <a:prstTxWarp prst="textNoShape">
              <a:avLst/>
            </a:prstTxWarp>
          </a:bodyPr>
          <a:lstStyle>
            <a:lvl1pPr defTabSz="972227">
              <a:defRPr sz="1100" b="0">
                <a:latin typeface="Arial" charset="0"/>
                <a:cs typeface="Arial" charset="0"/>
              </a:defRPr>
            </a:lvl1pPr>
          </a:lstStyle>
          <a:p>
            <a:pPr>
              <a:defRPr/>
            </a:pPr>
            <a:endParaRPr lang="en-US" dirty="0"/>
          </a:p>
        </p:txBody>
      </p:sp>
      <p:sp>
        <p:nvSpPr>
          <p:cNvPr id="4103" name="Rectangle 7"/>
          <p:cNvSpPr>
            <a:spLocks noGrp="1" noChangeArrowheads="1"/>
          </p:cNvSpPr>
          <p:nvPr>
            <p:ph type="sldNum" sz="quarter" idx="5"/>
          </p:nvPr>
        </p:nvSpPr>
        <p:spPr bwMode="auto">
          <a:xfrm>
            <a:off x="4022297" y="9719429"/>
            <a:ext cx="3075399" cy="513459"/>
          </a:xfrm>
          <a:prstGeom prst="rect">
            <a:avLst/>
          </a:prstGeom>
          <a:noFill/>
          <a:ln w="9525">
            <a:noFill/>
            <a:miter lim="800000"/>
            <a:headEnd/>
            <a:tailEnd/>
          </a:ln>
          <a:effectLst/>
        </p:spPr>
        <p:txBody>
          <a:bodyPr vert="horz" wrap="square" lIns="97177" tIns="48591" rIns="97177" bIns="48591" numCol="1" anchor="b" anchorCtr="0" compatLnSpc="1">
            <a:prstTxWarp prst="textNoShape">
              <a:avLst/>
            </a:prstTxWarp>
          </a:bodyPr>
          <a:lstStyle>
            <a:lvl1pPr algn="r" defTabSz="972227">
              <a:defRPr sz="1100" b="0">
                <a:latin typeface="Arial" charset="0"/>
                <a:cs typeface="Arial" charset="0"/>
              </a:defRPr>
            </a:lvl1pPr>
          </a:lstStyle>
          <a:p>
            <a:pPr>
              <a:defRPr/>
            </a:pPr>
            <a:fld id="{965CBC8E-4AE3-4D79-BDA5-6E8007BDF2EB}" type="slidenum">
              <a:rPr lang="en-US"/>
              <a:pPr>
                <a:defRPr/>
              </a:pPr>
              <a:t>‹#›</a:t>
            </a:fld>
            <a:endParaRPr lang="en-US" dirty="0"/>
          </a:p>
        </p:txBody>
      </p:sp>
    </p:spTree>
    <p:extLst>
      <p:ext uri="{BB962C8B-B14F-4D97-AF65-F5344CB8AC3E}">
        <p14:creationId xmlns:p14="http://schemas.microsoft.com/office/powerpoint/2010/main" val="144933076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Arial" pitchFamily="34" charset="0"/>
      </a:defRPr>
    </a:lvl1pPr>
    <a:lvl2pPr marL="742950" indent="-285750" algn="l" rtl="0" eaLnBrk="0" fontAlgn="base" hangingPunct="0">
      <a:spcBef>
        <a:spcPct val="30000"/>
      </a:spcBef>
      <a:spcAft>
        <a:spcPct val="0"/>
      </a:spcAft>
      <a:defRPr sz="1200" kern="1200">
        <a:solidFill>
          <a:schemeClr val="tx1"/>
        </a:solidFill>
        <a:latin typeface="Arial" charset="0"/>
        <a:ea typeface="+mn-ea"/>
        <a:cs typeface="Arial" pitchFamily="34" charset="0"/>
      </a:defRPr>
    </a:lvl2pPr>
    <a:lvl3pPr marL="1143000" indent="-228600" algn="l" rtl="0" eaLnBrk="0" fontAlgn="base" hangingPunct="0">
      <a:spcBef>
        <a:spcPct val="30000"/>
      </a:spcBef>
      <a:spcAft>
        <a:spcPct val="0"/>
      </a:spcAft>
      <a:defRPr sz="1200" kern="1200">
        <a:solidFill>
          <a:schemeClr val="tx1"/>
        </a:solidFill>
        <a:latin typeface="Arial" charset="0"/>
        <a:ea typeface="+mn-ea"/>
        <a:cs typeface="Arial" pitchFamily="34" charset="0"/>
      </a:defRPr>
    </a:lvl3pPr>
    <a:lvl4pPr marL="1600200" indent="-228600" algn="l" rtl="0" eaLnBrk="0" fontAlgn="base" hangingPunct="0">
      <a:spcBef>
        <a:spcPct val="30000"/>
      </a:spcBef>
      <a:spcAft>
        <a:spcPct val="0"/>
      </a:spcAft>
      <a:defRPr sz="1200" kern="1200">
        <a:solidFill>
          <a:schemeClr val="tx1"/>
        </a:solidFill>
        <a:latin typeface="Arial" charset="0"/>
        <a:ea typeface="+mn-ea"/>
        <a:cs typeface="Arial" pitchFamily="34" charset="0"/>
      </a:defRPr>
    </a:lvl4pPr>
    <a:lvl5pPr marL="2057400" indent="-228600" algn="l" rtl="0" eaLnBrk="0" fontAlgn="base" hangingPunct="0">
      <a:spcBef>
        <a:spcPct val="30000"/>
      </a:spcBef>
      <a:spcAft>
        <a:spcPct val="0"/>
      </a:spcAft>
      <a:defRPr sz="1200" kern="1200">
        <a:solidFill>
          <a:schemeClr val="tx1"/>
        </a:solidFill>
        <a:latin typeface="Arial" charset="0"/>
        <a:ea typeface="+mn-ea"/>
        <a:cs typeface="Arial"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Arial" charset="0"/>
                <a:ea typeface="+mn-ea"/>
                <a:cs typeface="Arial" pitchFamily="34" charset="0"/>
              </a:rPr>
              <a:t>Cover Slide: Company name, location, tagline, presenter’s name and title.</a:t>
            </a:r>
            <a:r>
              <a:rPr lang="en-GB" sz="1200" b="0" i="0" kern="1200" dirty="0" smtClean="0">
                <a:solidFill>
                  <a:schemeClr val="tx1"/>
                </a:solidFill>
                <a:effectLst/>
                <a:latin typeface="Arial" charset="0"/>
                <a:ea typeface="+mn-ea"/>
                <a:cs typeface="Arial" pitchFamily="34" charset="0"/>
              </a:rPr>
              <a:t> If there are multiple team members participating in the pitch, put names on the next slide instead. Key objective: Everyone in the room should know the basic value proposition of the company, including the target market, before the next slide is shown. All the words should not be on this slide, but reinforce and extend the tagline orally so that that everyone has a foundation for what is to come.</a:t>
            </a:r>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0</a:t>
            </a:fld>
            <a:endParaRPr lang="en-US" dirty="0"/>
          </a:p>
        </p:txBody>
      </p:sp>
    </p:spTree>
    <p:extLst>
      <p:ext uri="{BB962C8B-B14F-4D97-AF65-F5344CB8AC3E}">
        <p14:creationId xmlns:p14="http://schemas.microsoft.com/office/powerpoint/2010/main" val="16068614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22</a:t>
            </a:fld>
            <a:endParaRPr lang="en-US" dirty="0"/>
          </a:p>
        </p:txBody>
      </p:sp>
    </p:spTree>
    <p:extLst>
      <p:ext uri="{BB962C8B-B14F-4D97-AF65-F5344CB8AC3E}">
        <p14:creationId xmlns:p14="http://schemas.microsoft.com/office/powerpoint/2010/main" val="3894294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24</a:t>
            </a:fld>
            <a:endParaRPr lang="en-US" dirty="0"/>
          </a:p>
        </p:txBody>
      </p:sp>
    </p:spTree>
    <p:extLst>
      <p:ext uri="{BB962C8B-B14F-4D97-AF65-F5344CB8AC3E}">
        <p14:creationId xmlns:p14="http://schemas.microsoft.com/office/powerpoint/2010/main" val="2799997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06353258-AB15-48DD-ADA0-CF1A0792C1F1}" type="slidenum">
              <a:rPr lang="en-US" smtClean="0">
                <a:solidFill>
                  <a:prstClr val="black"/>
                </a:solidFill>
              </a:rPr>
              <a:pPr>
                <a:defRPr/>
              </a:pPr>
              <a:t>33</a:t>
            </a:fld>
            <a:endParaRPr lang="en-US" dirty="0">
              <a:solidFill>
                <a:prstClr val="black"/>
              </a:solidFill>
            </a:endParaRPr>
          </a:p>
        </p:txBody>
      </p:sp>
    </p:spTree>
    <p:extLst>
      <p:ext uri="{BB962C8B-B14F-4D97-AF65-F5344CB8AC3E}">
        <p14:creationId xmlns:p14="http://schemas.microsoft.com/office/powerpoint/2010/main" val="9866813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46</a:t>
            </a:fld>
            <a:endParaRPr lang="en-US" dirty="0"/>
          </a:p>
        </p:txBody>
      </p:sp>
    </p:spTree>
    <p:extLst>
      <p:ext uri="{BB962C8B-B14F-4D97-AF65-F5344CB8AC3E}">
        <p14:creationId xmlns:p14="http://schemas.microsoft.com/office/powerpoint/2010/main" val="1947773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50</a:t>
            </a:fld>
            <a:endParaRPr lang="en-US" dirty="0"/>
          </a:p>
        </p:txBody>
      </p:sp>
    </p:spTree>
    <p:extLst>
      <p:ext uri="{BB962C8B-B14F-4D97-AF65-F5344CB8AC3E}">
        <p14:creationId xmlns:p14="http://schemas.microsoft.com/office/powerpoint/2010/main" val="1734531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influence</a:t>
            </a:r>
            <a:r>
              <a:rPr lang="en-US" baseline="0" dirty="0" smtClean="0"/>
              <a:t> people, the very first step is to understand</a:t>
            </a:r>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56</a:t>
            </a:fld>
            <a:endParaRPr lang="en-US" dirty="0"/>
          </a:p>
        </p:txBody>
      </p:sp>
    </p:spTree>
    <p:extLst>
      <p:ext uri="{BB962C8B-B14F-4D97-AF65-F5344CB8AC3E}">
        <p14:creationId xmlns:p14="http://schemas.microsoft.com/office/powerpoint/2010/main" val="1379646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gather</a:t>
            </a:r>
            <a:r>
              <a:rPr lang="en-US" baseline="0" dirty="0" smtClean="0"/>
              <a:t> the data, we do segmentation. We segment customers using a few techniques </a:t>
            </a:r>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57</a:t>
            </a:fld>
            <a:endParaRPr lang="en-US" dirty="0"/>
          </a:p>
        </p:txBody>
      </p:sp>
    </p:spTree>
    <p:extLst>
      <p:ext uri="{BB962C8B-B14F-4D97-AF65-F5344CB8AC3E}">
        <p14:creationId xmlns:p14="http://schemas.microsoft.com/office/powerpoint/2010/main" val="2283790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we gather</a:t>
            </a:r>
            <a:r>
              <a:rPr lang="en-US" baseline="0" dirty="0" smtClean="0"/>
              <a:t> the data, we do segmentation. We segment customers using a few techniques </a:t>
            </a:r>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59</a:t>
            </a:fld>
            <a:endParaRPr lang="en-US" dirty="0"/>
          </a:p>
        </p:txBody>
      </p:sp>
    </p:spTree>
    <p:extLst>
      <p:ext uri="{BB962C8B-B14F-4D97-AF65-F5344CB8AC3E}">
        <p14:creationId xmlns:p14="http://schemas.microsoft.com/office/powerpoint/2010/main" val="2283790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a demographic point of view,</a:t>
            </a:r>
            <a:r>
              <a:rPr lang="en-US" baseline="0" dirty="0" smtClean="0"/>
              <a:t> they’re similar</a:t>
            </a:r>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64</a:t>
            </a:fld>
            <a:endParaRPr lang="en-US" dirty="0"/>
          </a:p>
        </p:txBody>
      </p:sp>
    </p:spTree>
    <p:extLst>
      <p:ext uri="{BB962C8B-B14F-4D97-AF65-F5344CB8AC3E}">
        <p14:creationId xmlns:p14="http://schemas.microsoft.com/office/powerpoint/2010/main" val="4186056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 customer’s data, </a:t>
            </a:r>
            <a:r>
              <a:rPr lang="en-US" dirty="0" smtClean="0"/>
              <a:t>we predict what they may be</a:t>
            </a:r>
            <a:r>
              <a:rPr lang="en-US" baseline="0" dirty="0" smtClean="0"/>
              <a:t> interested in </a:t>
            </a:r>
            <a:r>
              <a:rPr lang="en-US" dirty="0" smtClean="0"/>
              <a:t>buying</a:t>
            </a:r>
            <a:r>
              <a:rPr lang="en-US" baseline="0" dirty="0" smtClean="0"/>
              <a:t> and find out the most economized and optimized channel for her to receive the offer.</a:t>
            </a:r>
            <a:endParaRPr lang="en-US"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67</a:t>
            </a:fld>
            <a:endParaRPr lang="en-US" dirty="0"/>
          </a:p>
        </p:txBody>
      </p:sp>
    </p:spTree>
    <p:extLst>
      <p:ext uri="{BB962C8B-B14F-4D97-AF65-F5344CB8AC3E}">
        <p14:creationId xmlns:p14="http://schemas.microsoft.com/office/powerpoint/2010/main" val="1362905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Arial" charset="0"/>
                <a:ea typeface="+mn-ea"/>
                <a:cs typeface="Arial" pitchFamily="34" charset="0"/>
              </a:rPr>
              <a:t>Intro Slide: Team.</a:t>
            </a:r>
            <a:r>
              <a:rPr lang="en-GB" sz="1200" b="0" i="0" kern="1200" dirty="0" smtClean="0">
                <a:solidFill>
                  <a:schemeClr val="tx1"/>
                </a:solidFill>
                <a:effectLst/>
                <a:latin typeface="Arial" charset="0"/>
                <a:ea typeface="+mn-ea"/>
                <a:cs typeface="Arial" pitchFamily="34" charset="0"/>
              </a:rPr>
              <a:t> The three or four key players in the company. For some reason, everyone puts the team slide at the end, but investors want to know this at the beginning, and it is common courtesy to make sure everyone is introduced. But make this short, crisp and relevant. This is not the time to share everyone’s life story, or detail the resumes of all six members of the advisory board. Focus on a significant, relevant accomplishment for each person that identifies that person as a winner. In ten to fifteen seconds, you should be able to say three or four sentences about your CTO that says everything the investors want to know about him or her at that moment. Key objective: Investors should be confident that there is a good credible core group of talent that believe in the company and can execute the next set of milestones. One of those milestones may be filling out the team, and so it is important to convey that the initial team knows how to attract great talent, as well as having great domain skills. If there is a gap in the team, address it explicitly, before investors have to ask about it.</a:t>
            </a:r>
          </a:p>
          <a:p>
            <a:endParaRPr lang="en-US" sz="1200" b="0" i="0" kern="1200" dirty="0" smtClean="0">
              <a:solidFill>
                <a:schemeClr val="tx1"/>
              </a:solidFill>
              <a:effectLst/>
              <a:latin typeface="Arial" charset="0"/>
              <a:ea typeface="+mn-ea"/>
              <a:cs typeface="Arial" pitchFamily="34" charset="0"/>
            </a:endParaRPr>
          </a:p>
          <a:p>
            <a:r>
              <a:rPr lang="en-GB" sz="1200" b="1" i="0" kern="1200" dirty="0" smtClean="0">
                <a:solidFill>
                  <a:schemeClr val="tx1"/>
                </a:solidFill>
                <a:effectLst/>
                <a:latin typeface="Arial" charset="0"/>
                <a:ea typeface="+mn-ea"/>
                <a:cs typeface="Arial" pitchFamily="34" charset="0"/>
              </a:rPr>
              <a:t>Slide 1: Company Overview</a:t>
            </a:r>
            <a:r>
              <a:rPr lang="en-GB" sz="1200" b="0" i="0" kern="1200" dirty="0" smtClean="0">
                <a:solidFill>
                  <a:schemeClr val="tx1"/>
                </a:solidFill>
                <a:effectLst/>
                <a:latin typeface="Arial" charset="0"/>
                <a:ea typeface="+mn-ea"/>
                <a:cs typeface="Arial" pitchFamily="34" charset="0"/>
              </a:rPr>
              <a:t>. The best way to give an overview of your company is to state concisely your core value proposition: What unique benefit will you provide to what set of customers to address what particular need? Then you can add three or four additional dot points to clarify your target markets, your unique technology/solution, and your status (launch date, current customers, revenue rate, pipeline, funding needed). Key objective: Flesh out the foundation you established at the beginning. At this point, no one should have any question about what it is that your company does, or plans to do. The only questions that should remain are the details of how you are going to do it. Another key objective you should have achieved by this point in your presentation is to make sure that if there are some compelling brand names associated with your company (customers, partners, investors, advisors), your audience knows about them. Feel free to drop names early and often—starting with your first email introduction to the investor. Brand name relationships build your credibility, but do not overstate them if they are tenuous.</a:t>
            </a:r>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2</a:t>
            </a:fld>
            <a:endParaRPr lang="en-US" dirty="0"/>
          </a:p>
        </p:txBody>
      </p:sp>
    </p:spTree>
    <p:extLst>
      <p:ext uri="{BB962C8B-B14F-4D97-AF65-F5344CB8AC3E}">
        <p14:creationId xmlns:p14="http://schemas.microsoft.com/office/powerpoint/2010/main" val="213944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5" name="Rectangle 2"/>
          <p:cNvSpPr>
            <a:spLocks noGrp="1" noRot="1" noChangeAspect="1" noChangeArrowheads="1" noTextEdit="1"/>
          </p:cNvSpPr>
          <p:nvPr>
            <p:ph type="sldImg"/>
          </p:nvPr>
        </p:nvSpPr>
        <p:spPr>
          <a:ln/>
        </p:spPr>
      </p:sp>
      <p:sp>
        <p:nvSpPr>
          <p:cNvPr id="1296386" name="Rectangle 3"/>
          <p:cNvSpPr>
            <a:spLocks noGrp="1" noChangeArrowheads="1"/>
          </p:cNvSpPr>
          <p:nvPr>
            <p:ph type="body" idx="1"/>
          </p:nvPr>
        </p:nvSpPr>
        <p:spPr>
          <a:noFill/>
          <a:ln/>
        </p:spPr>
        <p:txBody>
          <a:bodyPr/>
          <a:lstStyle/>
          <a:p>
            <a:r>
              <a:rPr lang="en-US" dirty="0" smtClean="0">
                <a:cs typeface="Arial" charset="0"/>
              </a:rPr>
              <a:t>Survival analysis drills down to spend</a:t>
            </a:r>
            <a:r>
              <a:rPr lang="en-US" baseline="0" dirty="0" smtClean="0">
                <a:cs typeface="Arial" charset="0"/>
              </a:rPr>
              <a:t> pattern and trigger alarm whenever they spend below a pre-set survival threshold</a:t>
            </a:r>
            <a:endParaRPr lang="en-US" dirty="0" smtClean="0">
              <a:cs typeface="Arial" charset="0"/>
            </a:endParaRPr>
          </a:p>
        </p:txBody>
      </p:sp>
    </p:spTree>
    <p:extLst>
      <p:ext uri="{BB962C8B-B14F-4D97-AF65-F5344CB8AC3E}">
        <p14:creationId xmlns:p14="http://schemas.microsoft.com/office/powerpoint/2010/main" val="10977196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9699" name="Rectangle 3"/>
          <p:cNvSpPr>
            <a:spLocks noGrp="1" noChangeArrowheads="1"/>
          </p:cNvSpPr>
          <p:nvPr>
            <p:ph type="body" idx="1"/>
          </p:nvPr>
        </p:nvSpPr>
        <p:spPr bwMode="auto">
          <a:noFill/>
        </p:spPr>
        <p:txBody>
          <a:bodyPr/>
          <a:lstStyle/>
          <a:p>
            <a:endParaRPr lang="en-US" smtClean="0">
              <a:ea typeface="ＭＳ Ｐゴシック" pitchFamily="-111" charset="-128"/>
              <a:cs typeface="Arial" pitchFamily="34" charset="0"/>
            </a:endParaRPr>
          </a:p>
        </p:txBody>
      </p:sp>
    </p:spTree>
    <p:extLst>
      <p:ext uri="{BB962C8B-B14F-4D97-AF65-F5344CB8AC3E}">
        <p14:creationId xmlns:p14="http://schemas.microsoft.com/office/powerpoint/2010/main" val="1205461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76</a:t>
            </a:fld>
            <a:endParaRPr lang="en-US" dirty="0"/>
          </a:p>
        </p:txBody>
      </p:sp>
    </p:spTree>
    <p:extLst>
      <p:ext uri="{BB962C8B-B14F-4D97-AF65-F5344CB8AC3E}">
        <p14:creationId xmlns:p14="http://schemas.microsoft.com/office/powerpoint/2010/main" val="1321241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115</a:t>
            </a:fld>
            <a:endParaRPr lang="en-US" dirty="0"/>
          </a:p>
        </p:txBody>
      </p:sp>
    </p:spTree>
    <p:extLst>
      <p:ext uri="{BB962C8B-B14F-4D97-AF65-F5344CB8AC3E}">
        <p14:creationId xmlns:p14="http://schemas.microsoft.com/office/powerpoint/2010/main" val="2467943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122</a:t>
            </a:fld>
            <a:endParaRPr lang="en-US" dirty="0"/>
          </a:p>
        </p:txBody>
      </p:sp>
    </p:spTree>
    <p:extLst>
      <p:ext uri="{BB962C8B-B14F-4D97-AF65-F5344CB8AC3E}">
        <p14:creationId xmlns:p14="http://schemas.microsoft.com/office/powerpoint/2010/main" val="34722221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6950" y="762000"/>
            <a:ext cx="5121275" cy="3840163"/>
          </a:xfrm>
        </p:spPr>
      </p:sp>
      <p:sp>
        <p:nvSpPr>
          <p:cNvPr id="3" name="Notes Placeholder 2"/>
          <p:cNvSpPr>
            <a:spLocks noGrp="1"/>
          </p:cNvSpPr>
          <p:nvPr>
            <p:ph type="body" idx="1"/>
          </p:nvPr>
        </p:nvSpPr>
        <p:spPr/>
        <p:txBody>
          <a:bodyPr>
            <a:normAutofit/>
          </a:bodyPr>
          <a:lstStyle/>
          <a:p>
            <a:endParaRPr lang="en-GB"/>
          </a:p>
        </p:txBody>
      </p:sp>
      <p:sp>
        <p:nvSpPr>
          <p:cNvPr id="4" name="Slide Number Placeholder 3"/>
          <p:cNvSpPr>
            <a:spLocks noGrp="1"/>
          </p:cNvSpPr>
          <p:nvPr>
            <p:ph type="sldNum" sz="quarter" idx="10"/>
          </p:nvPr>
        </p:nvSpPr>
        <p:spPr/>
        <p:txBody>
          <a:bodyPr/>
          <a:lstStyle/>
          <a:p>
            <a:fld id="{D5716556-B11B-4D45-8F0B-D8915BD1284A}" type="slidenum">
              <a:rPr lang="en-GB" smtClean="0"/>
              <a:pPr/>
              <a:t>131</a:t>
            </a:fld>
            <a:endParaRPr lang="en-GB" dirty="0"/>
          </a:p>
        </p:txBody>
      </p:sp>
    </p:spTree>
    <p:extLst>
      <p:ext uri="{BB962C8B-B14F-4D97-AF65-F5344CB8AC3E}">
        <p14:creationId xmlns:p14="http://schemas.microsoft.com/office/powerpoint/2010/main" val="34825503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132</a:t>
            </a:fld>
            <a:endParaRPr lang="en-US" dirty="0"/>
          </a:p>
        </p:txBody>
      </p:sp>
    </p:spTree>
    <p:extLst>
      <p:ext uri="{BB962C8B-B14F-4D97-AF65-F5344CB8AC3E}">
        <p14:creationId xmlns:p14="http://schemas.microsoft.com/office/powerpoint/2010/main" val="35462196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995363" y="762000"/>
            <a:ext cx="5122862" cy="3841750"/>
          </a:xfrm>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134</a:t>
            </a:fld>
            <a:endParaRPr lang="en-US" dirty="0"/>
          </a:p>
        </p:txBody>
      </p:sp>
    </p:spTree>
    <p:extLst>
      <p:ext uri="{BB962C8B-B14F-4D97-AF65-F5344CB8AC3E}">
        <p14:creationId xmlns:p14="http://schemas.microsoft.com/office/powerpoint/2010/main" val="2656013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Arial" charset="0"/>
                <a:ea typeface="+mn-ea"/>
                <a:cs typeface="Arial" pitchFamily="34" charset="0"/>
              </a:rPr>
              <a:t>Intro Slide: Team.</a:t>
            </a:r>
            <a:r>
              <a:rPr lang="en-GB" sz="1200" b="0" i="0" kern="1200" dirty="0" smtClean="0">
                <a:solidFill>
                  <a:schemeClr val="tx1"/>
                </a:solidFill>
                <a:effectLst/>
                <a:latin typeface="Arial" charset="0"/>
                <a:ea typeface="+mn-ea"/>
                <a:cs typeface="Arial" pitchFamily="34" charset="0"/>
              </a:rPr>
              <a:t> The three or four key players in the company. For some reason, everyone puts the team slide at the end, but investors want to know this at the beginning, and it is common courtesy to make sure everyone is introduced. But make this short, crisp and relevant. This is not the time to share everyone’s life story, or detail the resumes of all six members of the advisory board. Focus on a significant, relevant accomplishment for each person that identifies that person as a winner. In ten to fifteen seconds, you should be able to say three or four sentences about your CTO that says everything the investors want to know about him or her at that moment. Key objective: Investors should be confident that there is a good credible core group of talent that believe in the company and can execute the next set of milestones. One of those milestones may be filling out the team, and so it is important to convey that the initial team knows how to attract great talent, as well as having great domain skills. If there is a gap in the team, address it explicitly, before investors have to ask about it.</a:t>
            </a:r>
          </a:p>
          <a:p>
            <a:endParaRPr lang="en-US" sz="1200" b="0" i="0" kern="1200" dirty="0" smtClean="0">
              <a:solidFill>
                <a:schemeClr val="tx1"/>
              </a:solidFill>
              <a:effectLst/>
              <a:latin typeface="Arial" charset="0"/>
              <a:ea typeface="+mn-ea"/>
              <a:cs typeface="Arial" pitchFamily="34" charset="0"/>
            </a:endParaRPr>
          </a:p>
          <a:p>
            <a:r>
              <a:rPr lang="en-GB" sz="1200" b="1" i="0" kern="1200" dirty="0" smtClean="0">
                <a:solidFill>
                  <a:schemeClr val="tx1"/>
                </a:solidFill>
                <a:effectLst/>
                <a:latin typeface="Arial" charset="0"/>
                <a:ea typeface="+mn-ea"/>
                <a:cs typeface="Arial" pitchFamily="34" charset="0"/>
              </a:rPr>
              <a:t>Slide 1: Company Overview</a:t>
            </a:r>
            <a:r>
              <a:rPr lang="en-GB" sz="1200" b="0" i="0" kern="1200" dirty="0" smtClean="0">
                <a:solidFill>
                  <a:schemeClr val="tx1"/>
                </a:solidFill>
                <a:effectLst/>
                <a:latin typeface="Arial" charset="0"/>
                <a:ea typeface="+mn-ea"/>
                <a:cs typeface="Arial" pitchFamily="34" charset="0"/>
              </a:rPr>
              <a:t>. The best way to give an overview of your company is to state concisely your core value proposition: What unique benefit will you provide to what set of customers to address what particular need? Then you can add three or four additional dot points to clarify your target markets, your unique technology/solution, and your status (launch date, current customers, revenue rate, pipeline, funding needed). Key objective: Flesh out the foundation you established at the beginning. At this point, no one should have any question about what it is that your company does, or plans to do. The only questions that should remain are the details of how you are going to do it. Another key objective you should have achieved by this point in your presentation is to make sure that if there are some compelling brand names associated with your company (customers, partners, investors, advisors), your audience knows about them. Feel free to drop names early and often—starting with your first email introduction to the investor. Brand name relationships build your credibility, but do not overstate them if they are tenuous.</a:t>
            </a:r>
            <a:endParaRPr lang="en-GB"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3</a:t>
            </a:fld>
            <a:endParaRPr lang="en-US" dirty="0"/>
          </a:p>
        </p:txBody>
      </p:sp>
    </p:spTree>
    <p:extLst>
      <p:ext uri="{BB962C8B-B14F-4D97-AF65-F5344CB8AC3E}">
        <p14:creationId xmlns:p14="http://schemas.microsoft.com/office/powerpoint/2010/main" val="20486927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567F83B-1CAD-3344-8E32-9AE52180604D}" type="slidenum">
              <a:rPr lang="zh-CN" altLang="en-GB"/>
              <a:pPr/>
              <a:t>5</a:t>
            </a:fld>
            <a:endParaRPr lang="en-GB" altLang="zh-CN"/>
          </a:p>
        </p:txBody>
      </p:sp>
      <p:sp>
        <p:nvSpPr>
          <p:cNvPr id="2357250" name="Rectangle 2"/>
          <p:cNvSpPr>
            <a:spLocks noGrp="1" noRot="1" noChangeAspect="1" noChangeArrowheads="1" noTextEdit="1"/>
          </p:cNvSpPr>
          <p:nvPr>
            <p:ph type="sldImg"/>
          </p:nvPr>
        </p:nvSpPr>
        <p:spPr>
          <a:xfrm>
            <a:off x="969963" y="744538"/>
            <a:ext cx="5195887" cy="3898900"/>
          </a:xfrm>
          <a:ln/>
          <a:extLst>
            <a:ext uri="{FAA26D3D-D897-4be2-8F04-BA451C77F1D7}">
              <ma14:placeholderFlag xmlns:ma14="http://schemas.microsoft.com/office/mac/drawingml/2011/main" val="1"/>
            </a:ext>
          </a:extLst>
        </p:spPr>
      </p:sp>
      <p:sp>
        <p:nvSpPr>
          <p:cNvPr id="2357251" name="Rectangle 3"/>
          <p:cNvSpPr>
            <a:spLocks noGrp="1" noChangeArrowheads="1"/>
          </p:cNvSpPr>
          <p:nvPr>
            <p:ph type="body" idx="1"/>
          </p:nvPr>
        </p:nvSpPr>
        <p:spPr>
          <a:xfrm>
            <a:off x="936736" y="4890491"/>
            <a:ext cx="5245077" cy="4557247"/>
          </a:xfrm>
        </p:spPr>
        <p:txBody>
          <a:bodyPr/>
          <a:lstStyle/>
          <a:p>
            <a:endParaRPr lang="en-US"/>
          </a:p>
        </p:txBody>
      </p:sp>
    </p:spTree>
    <p:extLst>
      <p:ext uri="{BB962C8B-B14F-4D97-AF65-F5344CB8AC3E}">
        <p14:creationId xmlns:p14="http://schemas.microsoft.com/office/powerpoint/2010/main" val="30444819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Four key contributions of the Hypothesis Formation Layer:</a:t>
            </a:r>
          </a:p>
          <a:p>
            <a:pPr marL="228600" indent="-228600">
              <a:buFont typeface="+mj-lt"/>
              <a:buAutoNum type="arabicPeriod"/>
            </a:pPr>
            <a:r>
              <a:rPr lang="en-US" dirty="0" smtClean="0"/>
              <a:t>Exhaustively explore the hypothesis</a:t>
            </a:r>
            <a:r>
              <a:rPr lang="en-US" baseline="0" dirty="0" smtClean="0"/>
              <a:t> universe</a:t>
            </a:r>
          </a:p>
          <a:p>
            <a:pPr marL="228600" indent="-228600">
              <a:buFont typeface="+mj-lt"/>
              <a:buAutoNum type="arabicPeriod"/>
            </a:pPr>
            <a:r>
              <a:rPr lang="en-US" baseline="0" dirty="0" smtClean="0"/>
              <a:t>Generate and store reusable patterns</a:t>
            </a:r>
          </a:p>
          <a:p>
            <a:pPr marL="228600" indent="-228600">
              <a:buFont typeface="+mj-lt"/>
              <a:buAutoNum type="arabicPeriod"/>
            </a:pPr>
            <a:r>
              <a:rPr lang="en-US" baseline="0" dirty="0" smtClean="0"/>
              <a:t>Automate the end-to-end insight generation process</a:t>
            </a:r>
          </a:p>
          <a:p>
            <a:pPr marL="228600" indent="-228600">
              <a:buFont typeface="+mj-lt"/>
              <a:buAutoNum type="arabicPeriod"/>
            </a:pPr>
            <a:r>
              <a:rPr lang="en-US" baseline="0" dirty="0" smtClean="0"/>
              <a:t>Provide facility for periodic model rebuilding/retraining to avoid concept drift</a:t>
            </a:r>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9</a:t>
            </a:fld>
            <a:endParaRPr lang="en-US" dirty="0"/>
          </a:p>
        </p:txBody>
      </p:sp>
    </p:spTree>
    <p:extLst>
      <p:ext uri="{BB962C8B-B14F-4D97-AF65-F5344CB8AC3E}">
        <p14:creationId xmlns:p14="http://schemas.microsoft.com/office/powerpoint/2010/main" val="2841494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257" name="Slide Image Placeholder 1"/>
          <p:cNvSpPr>
            <a:spLocks noGrp="1" noRot="1" noChangeAspect="1" noTextEdit="1"/>
          </p:cNvSpPr>
          <p:nvPr>
            <p:ph type="sldImg"/>
          </p:nvPr>
        </p:nvSpPr>
        <p:spPr>
          <a:ln/>
        </p:spPr>
      </p:sp>
      <p:sp>
        <p:nvSpPr>
          <p:cNvPr id="480258" name="Notes Placeholder 2"/>
          <p:cNvSpPr>
            <a:spLocks noGrp="1"/>
          </p:cNvSpPr>
          <p:nvPr>
            <p:ph type="body" idx="1"/>
          </p:nvPr>
        </p:nvSpPr>
        <p:spPr>
          <a:noFill/>
          <a:ln/>
        </p:spPr>
        <p:txBody>
          <a:bodyPr/>
          <a:lstStyle/>
          <a:p>
            <a:endParaRPr lang="en-US" dirty="0" smtClean="0">
              <a:cs typeface="Arial" charset="0"/>
            </a:endParaRPr>
          </a:p>
        </p:txBody>
      </p:sp>
      <p:sp>
        <p:nvSpPr>
          <p:cNvPr id="480259" name="Slide Number Placeholder 3"/>
          <p:cNvSpPr txBox="1">
            <a:spLocks noGrp="1"/>
          </p:cNvSpPr>
          <p:nvPr/>
        </p:nvSpPr>
        <p:spPr bwMode="auto">
          <a:xfrm>
            <a:off x="4021294" y="9719039"/>
            <a:ext cx="3076363" cy="513827"/>
          </a:xfrm>
          <a:prstGeom prst="rect">
            <a:avLst/>
          </a:prstGeom>
          <a:noFill/>
          <a:ln w="9525">
            <a:noFill/>
            <a:miter lim="800000"/>
            <a:headEnd/>
            <a:tailEnd/>
          </a:ln>
        </p:spPr>
        <p:txBody>
          <a:bodyPr lIns="100573" tIns="50288" rIns="100573" bIns="50288" anchor="b"/>
          <a:lstStyle/>
          <a:p>
            <a:pPr algn="r" defTabSz="1005675"/>
            <a:fld id="{E91A78E2-6D75-4B7A-BC34-8740E212826D}" type="slidenum">
              <a:rPr lang="en-US" sz="1300" b="0">
                <a:solidFill>
                  <a:srgbClr val="000000"/>
                </a:solidFill>
                <a:latin typeface="Arial" charset="0"/>
              </a:rPr>
              <a:pPr algn="r" defTabSz="1005675"/>
              <a:t>12</a:t>
            </a:fld>
            <a:endParaRPr lang="en-US" sz="1300" b="0" dirty="0">
              <a:solidFill>
                <a:srgbClr val="000000"/>
              </a:solidFill>
              <a:latin typeface="Arial" charset="0"/>
            </a:endParaRPr>
          </a:p>
        </p:txBody>
      </p:sp>
    </p:spTree>
    <p:extLst>
      <p:ext uri="{BB962C8B-B14F-4D97-AF65-F5344CB8AC3E}">
        <p14:creationId xmlns:p14="http://schemas.microsoft.com/office/powerpoint/2010/main" val="2032509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19</a:t>
            </a:fld>
            <a:endParaRPr lang="en-US" dirty="0"/>
          </a:p>
        </p:txBody>
      </p:sp>
    </p:spTree>
    <p:extLst>
      <p:ext uri="{BB962C8B-B14F-4D97-AF65-F5344CB8AC3E}">
        <p14:creationId xmlns:p14="http://schemas.microsoft.com/office/powerpoint/2010/main" val="870240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20</a:t>
            </a:fld>
            <a:endParaRPr lang="en-US" dirty="0"/>
          </a:p>
        </p:txBody>
      </p:sp>
    </p:spTree>
    <p:extLst>
      <p:ext uri="{BB962C8B-B14F-4D97-AF65-F5344CB8AC3E}">
        <p14:creationId xmlns:p14="http://schemas.microsoft.com/office/powerpoint/2010/main" val="15672005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b="1" dirty="0" smtClean="0">
                <a:solidFill>
                  <a:schemeClr val="tx2"/>
                </a:solidFill>
              </a:rPr>
              <a:t>Two-Step Approach:</a:t>
            </a:r>
          </a:p>
          <a:p>
            <a:r>
              <a:rPr lang="en-GB" sz="1600" dirty="0" smtClean="0">
                <a:solidFill>
                  <a:schemeClr val="tx2"/>
                </a:solidFill>
              </a:rPr>
              <a:t>Markov Decision Process</a:t>
            </a:r>
          </a:p>
          <a:p>
            <a:pPr marL="119063" indent="-119063">
              <a:spcAft>
                <a:spcPts val="600"/>
              </a:spcAft>
              <a:buFont typeface="Arial" pitchFamily="34" charset="0"/>
              <a:buChar char="•"/>
            </a:pPr>
            <a:r>
              <a:rPr lang="en-GB" sz="1200" dirty="0" smtClean="0">
                <a:solidFill>
                  <a:schemeClr val="tx1">
                    <a:lumMod val="65000"/>
                    <a:lumOff val="35000"/>
                  </a:schemeClr>
                </a:solidFill>
              </a:rPr>
              <a:t>Describes a repeated decision-making process under uncertainty whereby the outcome from each decision is based on an </a:t>
            </a:r>
            <a:r>
              <a:rPr lang="en-GB" sz="1200" u="sng" dirty="0" smtClean="0">
                <a:solidFill>
                  <a:schemeClr val="tx1">
                    <a:lumMod val="65000"/>
                    <a:lumOff val="35000"/>
                  </a:schemeClr>
                </a:solidFill>
              </a:rPr>
              <a:t>Action</a:t>
            </a:r>
            <a:r>
              <a:rPr lang="en-GB" sz="1200" dirty="0" smtClean="0">
                <a:solidFill>
                  <a:schemeClr val="tx1">
                    <a:lumMod val="65000"/>
                    <a:lumOff val="35000"/>
                  </a:schemeClr>
                </a:solidFill>
              </a:rPr>
              <a:t> (markdown) and knowledge of the current environment (store traffic and price sensitivity)</a:t>
            </a:r>
          </a:p>
          <a:p>
            <a:pPr marL="119063" indent="-119063">
              <a:spcAft>
                <a:spcPts val="600"/>
              </a:spcAft>
              <a:buFont typeface="Arial" pitchFamily="34" charset="0"/>
              <a:buChar char="•"/>
            </a:pPr>
            <a:r>
              <a:rPr lang="en-GB" sz="1200" dirty="0" smtClean="0">
                <a:solidFill>
                  <a:schemeClr val="tx1">
                    <a:lumMod val="65000"/>
                    <a:lumOff val="35000"/>
                  </a:schemeClr>
                </a:solidFill>
              </a:rPr>
              <a:t>Knowledge of the environment is refreshed on each iteration based on observed outcomes</a:t>
            </a:r>
          </a:p>
          <a:p>
            <a:pPr marL="119063" indent="-119063"/>
            <a:r>
              <a:rPr lang="en-GB" sz="1600" dirty="0" smtClean="0">
                <a:solidFill>
                  <a:schemeClr val="tx2"/>
                </a:solidFill>
              </a:rPr>
              <a:t>Dynamic Programming</a:t>
            </a:r>
          </a:p>
          <a:p>
            <a:pPr marL="119063" indent="-119063">
              <a:buFont typeface="Arial" pitchFamily="34" charset="0"/>
              <a:buChar char="•"/>
            </a:pPr>
            <a:r>
              <a:rPr lang="en-GB" sz="1200" dirty="0" smtClean="0">
                <a:solidFill>
                  <a:schemeClr val="tx1">
                    <a:lumMod val="65000"/>
                    <a:lumOff val="35000"/>
                  </a:schemeClr>
                </a:solidFill>
              </a:rPr>
              <a:t>Optimises the set of </a:t>
            </a:r>
            <a:r>
              <a:rPr lang="en-GB" sz="1200" u="sng" dirty="0" smtClean="0">
                <a:solidFill>
                  <a:schemeClr val="tx1">
                    <a:lumMod val="65000"/>
                    <a:lumOff val="35000"/>
                  </a:schemeClr>
                </a:solidFill>
              </a:rPr>
              <a:t>Actions</a:t>
            </a:r>
            <a:r>
              <a:rPr lang="en-GB" sz="1200" dirty="0" smtClean="0">
                <a:solidFill>
                  <a:schemeClr val="tx1">
                    <a:lumMod val="65000"/>
                    <a:lumOff val="35000"/>
                  </a:schemeClr>
                </a:solidFill>
              </a:rPr>
              <a:t> (markdown) to maximise total </a:t>
            </a:r>
            <a:r>
              <a:rPr lang="en-GB" sz="1200" u="sng" dirty="0" smtClean="0">
                <a:solidFill>
                  <a:schemeClr val="tx1">
                    <a:lumMod val="65000"/>
                    <a:lumOff val="35000"/>
                  </a:schemeClr>
                </a:solidFill>
              </a:rPr>
              <a:t>Reward</a:t>
            </a:r>
            <a:r>
              <a:rPr lang="en-GB" sz="1200" dirty="0" smtClean="0">
                <a:solidFill>
                  <a:schemeClr val="tx1">
                    <a:lumMod val="65000"/>
                    <a:lumOff val="35000"/>
                  </a:schemeClr>
                </a:solidFill>
              </a:rPr>
              <a:t> (gross sale) for each product over a given time period</a:t>
            </a:r>
          </a:p>
        </p:txBody>
      </p:sp>
      <p:sp>
        <p:nvSpPr>
          <p:cNvPr id="4" name="Slide Number Placeholder 3"/>
          <p:cNvSpPr>
            <a:spLocks noGrp="1"/>
          </p:cNvSpPr>
          <p:nvPr>
            <p:ph type="sldNum" sz="quarter" idx="10"/>
          </p:nvPr>
        </p:nvSpPr>
        <p:spPr/>
        <p:txBody>
          <a:bodyPr/>
          <a:lstStyle/>
          <a:p>
            <a:pPr>
              <a:defRPr/>
            </a:pPr>
            <a:fld id="{965CBC8E-4AE3-4D79-BDA5-6E8007BDF2EB}" type="slidenum">
              <a:rPr lang="en-US" smtClean="0"/>
              <a:pPr>
                <a:defRPr/>
              </a:pPr>
              <a:t>21</a:t>
            </a:fld>
            <a:endParaRPr lang="en-US" dirty="0"/>
          </a:p>
        </p:txBody>
      </p:sp>
    </p:spTree>
    <p:extLst>
      <p:ext uri="{BB962C8B-B14F-4D97-AF65-F5344CB8AC3E}">
        <p14:creationId xmlns:p14="http://schemas.microsoft.com/office/powerpoint/2010/main" val="3243282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 New York">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971800"/>
            <a:ext cx="5791200" cy="970430"/>
          </a:xfrm>
        </p:spPr>
        <p:txBody>
          <a:bodyPr anchor="ctr">
            <a:normAutofit/>
          </a:bodyPr>
          <a:lstStyle>
            <a:lvl1pPr algn="l">
              <a:defRPr sz="2400" b="1"/>
            </a:lvl1pPr>
          </a:lstStyle>
          <a:p>
            <a:r>
              <a:rPr lang="en-US" dirty="0" smtClean="0"/>
              <a:t>Click to edit Master title style</a:t>
            </a:r>
            <a:endParaRPr lang="en-US" dirty="0"/>
          </a:p>
        </p:txBody>
      </p:sp>
      <p:sp>
        <p:nvSpPr>
          <p:cNvPr id="3" name="Subtitle 2"/>
          <p:cNvSpPr>
            <a:spLocks noGrp="1"/>
          </p:cNvSpPr>
          <p:nvPr>
            <p:ph type="subTitle" idx="1"/>
          </p:nvPr>
        </p:nvSpPr>
        <p:spPr>
          <a:xfrm>
            <a:off x="457201" y="3962400"/>
            <a:ext cx="5791337" cy="672164"/>
          </a:xfrm>
          <a:prstGeom prst="rect">
            <a:avLst/>
          </a:prstGeom>
        </p:spPr>
        <p:txBody>
          <a:bodyPr>
            <a:normAutofit/>
          </a:bodyPr>
          <a:lstStyle>
            <a:lvl1pPr marL="0" indent="0" algn="l">
              <a:buNone/>
              <a:defRPr sz="1600" i="0">
                <a:solidFill>
                  <a:srgbClr val="00408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1" name="Rectangle 27"/>
          <p:cNvSpPr>
            <a:spLocks noChangeArrowheads="1"/>
          </p:cNvSpPr>
          <p:nvPr>
            <p:custDataLst>
              <p:tags r:id="rId1"/>
            </p:custDataLst>
          </p:nvPr>
        </p:nvSpPr>
        <p:spPr bwMode="auto">
          <a:xfrm>
            <a:off x="457201" y="6248400"/>
            <a:ext cx="5943599" cy="469900"/>
          </a:xfrm>
          <a:prstGeom prst="rect">
            <a:avLst/>
          </a:prstGeom>
          <a:noFill/>
          <a:ln w="9525">
            <a:noFill/>
            <a:miter lim="800000"/>
            <a:headEnd/>
            <a:tailEnd/>
          </a:ln>
        </p:spPr>
        <p:txBody>
          <a:bodyPr lIns="91440" tIns="0" rIns="91440" bIns="0"/>
          <a:lstStyle/>
          <a:p>
            <a:pPr eaLnBrk="0" hangingPunct="0"/>
            <a:r>
              <a:rPr lang="en-GB" altLang="zh-CN" sz="600" b="0" dirty="0">
                <a:solidFill>
                  <a:schemeClr val="bg1">
                    <a:lumMod val="65000"/>
                  </a:schemeClr>
                </a:solidFill>
                <a:ea typeface="SimSun"/>
                <a:cs typeface="SimSun"/>
              </a:rPr>
              <a:t>NOTICE</a:t>
            </a:r>
            <a:r>
              <a:rPr lang="en-GB" altLang="zh-CN" sz="600" b="0" dirty="0" smtClean="0">
                <a:solidFill>
                  <a:schemeClr val="bg1">
                    <a:lumMod val="65000"/>
                  </a:schemeClr>
                </a:solidFill>
                <a:ea typeface="SimSun"/>
                <a:cs typeface="SimSun"/>
              </a:rPr>
              <a:t>: Proprietary </a:t>
            </a:r>
            <a:r>
              <a:rPr lang="en-GB" altLang="zh-CN" sz="600" b="0" dirty="0">
                <a:solidFill>
                  <a:schemeClr val="bg1">
                    <a:lumMod val="65000"/>
                  </a:schemeClr>
                </a:solidFill>
                <a:ea typeface="SimSun"/>
                <a:cs typeface="SimSun"/>
              </a:rPr>
              <a:t>and Confidential</a:t>
            </a:r>
          </a:p>
          <a:p>
            <a:pPr eaLnBrk="0" hangingPunct="0"/>
            <a:r>
              <a:rPr lang="en-GB" altLang="zh-CN" sz="600" b="0" dirty="0">
                <a:solidFill>
                  <a:schemeClr val="bg1">
                    <a:lumMod val="65000"/>
                  </a:schemeClr>
                </a:solidFill>
                <a:ea typeface="SimSun"/>
                <a:cs typeface="SimSun"/>
              </a:rPr>
              <a:t>This material is proprietary to </a:t>
            </a:r>
            <a:r>
              <a:rPr lang="en-GB" altLang="zh-CN" sz="600" b="0" dirty="0" err="1" smtClean="0">
                <a:solidFill>
                  <a:schemeClr val="bg1">
                    <a:lumMod val="65000"/>
                  </a:schemeClr>
                </a:solidFill>
                <a:ea typeface="SimSun"/>
                <a:cs typeface="SimSun"/>
              </a:rPr>
              <a:t>DataESP</a:t>
            </a:r>
            <a:r>
              <a:rPr lang="en-GB" altLang="zh-CN" sz="600" b="0" dirty="0" smtClean="0">
                <a:solidFill>
                  <a:schemeClr val="bg1">
                    <a:lumMod val="65000"/>
                  </a:schemeClr>
                </a:solidFill>
                <a:ea typeface="SimSun"/>
                <a:cs typeface="SimSun"/>
              </a:rPr>
              <a:t> Private Limited. It </a:t>
            </a:r>
            <a:r>
              <a:rPr lang="en-GB" altLang="zh-CN" sz="600" b="0" dirty="0">
                <a:solidFill>
                  <a:schemeClr val="bg1">
                    <a:lumMod val="65000"/>
                  </a:schemeClr>
                </a:solidFill>
                <a:ea typeface="SimSun"/>
                <a:cs typeface="SimSun"/>
              </a:rPr>
              <a:t>contains trade secrets and confidential information which is </a:t>
            </a:r>
            <a:r>
              <a:rPr lang="en-GB" altLang="zh-CN" sz="600" b="0" dirty="0" smtClean="0">
                <a:solidFill>
                  <a:schemeClr val="bg1">
                    <a:lumMod val="65000"/>
                  </a:schemeClr>
                </a:solidFill>
                <a:ea typeface="SimSun"/>
                <a:cs typeface="SimSun"/>
              </a:rPr>
              <a:t>sole property </a:t>
            </a:r>
            <a:r>
              <a:rPr lang="en-GB" altLang="zh-CN" sz="600" b="0" dirty="0">
                <a:solidFill>
                  <a:schemeClr val="bg1">
                    <a:lumMod val="65000"/>
                  </a:schemeClr>
                </a:solidFill>
                <a:ea typeface="SimSun"/>
                <a:cs typeface="SimSun"/>
              </a:rPr>
              <a:t>of </a:t>
            </a:r>
            <a:r>
              <a:rPr lang="en-GB" altLang="zh-CN" sz="600" b="0" dirty="0" err="1" smtClean="0">
                <a:solidFill>
                  <a:schemeClr val="bg1">
                    <a:lumMod val="65000"/>
                  </a:schemeClr>
                </a:solidFill>
                <a:ea typeface="SimSun"/>
                <a:cs typeface="SimSun"/>
              </a:rPr>
              <a:t>DataESP</a:t>
            </a:r>
            <a:r>
              <a:rPr lang="en-GB" altLang="zh-CN" sz="600" b="0" dirty="0" smtClean="0">
                <a:solidFill>
                  <a:schemeClr val="bg1">
                    <a:lumMod val="65000"/>
                  </a:schemeClr>
                </a:solidFill>
                <a:ea typeface="SimSun"/>
                <a:cs typeface="SimSun"/>
              </a:rPr>
              <a:t>. This </a:t>
            </a:r>
            <a:r>
              <a:rPr lang="en-GB" altLang="zh-CN" sz="600" b="0" dirty="0">
                <a:solidFill>
                  <a:schemeClr val="bg1">
                    <a:lumMod val="65000"/>
                  </a:schemeClr>
                </a:solidFill>
                <a:ea typeface="SimSun"/>
                <a:cs typeface="SimSun"/>
              </a:rPr>
              <a:t>material shall not be used, reproduced, copied, disclosed, transmitted, in whole or in part, without the express </a:t>
            </a:r>
            <a:r>
              <a:rPr lang="en-GB" altLang="zh-CN" sz="600" b="0" dirty="0" smtClean="0">
                <a:solidFill>
                  <a:schemeClr val="bg1">
                    <a:lumMod val="65000"/>
                  </a:schemeClr>
                </a:solidFill>
                <a:ea typeface="SimSun"/>
                <a:cs typeface="SimSun"/>
              </a:rPr>
              <a:t>written consent </a:t>
            </a:r>
            <a:r>
              <a:rPr lang="en-GB" altLang="zh-CN" sz="600" b="0" dirty="0">
                <a:solidFill>
                  <a:schemeClr val="bg1">
                    <a:lumMod val="65000"/>
                  </a:schemeClr>
                </a:solidFill>
                <a:ea typeface="SimSun"/>
                <a:cs typeface="SimSun"/>
              </a:rPr>
              <a:t>of </a:t>
            </a:r>
            <a:r>
              <a:rPr lang="en-GB" altLang="zh-CN" sz="600" b="0" dirty="0" err="1" smtClean="0">
                <a:solidFill>
                  <a:schemeClr val="bg1">
                    <a:lumMod val="65000"/>
                  </a:schemeClr>
                </a:solidFill>
                <a:ea typeface="SimSun"/>
                <a:cs typeface="SimSun"/>
              </a:rPr>
              <a:t>DataESP</a:t>
            </a:r>
            <a:r>
              <a:rPr lang="en-GB" altLang="zh-CN" sz="600" b="0" baseline="0" dirty="0" smtClean="0">
                <a:solidFill>
                  <a:schemeClr val="bg1">
                    <a:lumMod val="65000"/>
                  </a:schemeClr>
                </a:solidFill>
                <a:ea typeface="SimSun"/>
                <a:cs typeface="SimSun"/>
              </a:rPr>
              <a:t> Private Ltd</a:t>
            </a:r>
            <a:r>
              <a:rPr lang="en-GB" altLang="zh-CN" sz="600" b="0" dirty="0" smtClean="0">
                <a:solidFill>
                  <a:schemeClr val="bg1">
                    <a:lumMod val="65000"/>
                  </a:schemeClr>
                </a:solidFill>
                <a:ea typeface="SimSun"/>
                <a:cs typeface="SimSun"/>
              </a:rPr>
              <a:t>.</a:t>
            </a:r>
            <a:endParaRPr lang="en-GB" altLang="zh-CN" sz="600" b="0" dirty="0">
              <a:solidFill>
                <a:schemeClr val="bg1">
                  <a:lumMod val="65000"/>
                </a:schemeClr>
              </a:solidFill>
              <a:ea typeface="SimSun"/>
              <a:cs typeface="SimSun"/>
            </a:endParaRPr>
          </a:p>
        </p:txBody>
      </p:sp>
      <p:sp>
        <p:nvSpPr>
          <p:cNvPr id="13" name="Picture Placeholder 12"/>
          <p:cNvSpPr>
            <a:spLocks noGrp="1"/>
          </p:cNvSpPr>
          <p:nvPr>
            <p:ph type="pic" sz="quarter" idx="10" hasCustomPrompt="1"/>
          </p:nvPr>
        </p:nvSpPr>
        <p:spPr>
          <a:xfrm>
            <a:off x="6400799" y="2971802"/>
            <a:ext cx="2278063" cy="1662113"/>
          </a:xfrm>
          <a:prstGeom prst="rect">
            <a:avLst/>
          </a:prstGeom>
        </p:spPr>
        <p:txBody>
          <a:bodyPr/>
          <a:lstStyle>
            <a:lvl1pPr marL="0" indent="0" algn="ctr">
              <a:defRPr sz="1400"/>
            </a:lvl1pPr>
          </a:lstStyle>
          <a:p>
            <a:r>
              <a:rPr lang="en-US" dirty="0" smtClean="0"/>
              <a:t>Double click to insert client logo here</a:t>
            </a:r>
            <a:endParaRPr lang="en-US" dirty="0"/>
          </a:p>
        </p:txBody>
      </p:sp>
      <p:sp>
        <p:nvSpPr>
          <p:cNvPr id="4" name="Rectangle 3"/>
          <p:cNvSpPr/>
          <p:nvPr userDrawn="1"/>
        </p:nvSpPr>
        <p:spPr>
          <a:xfrm>
            <a:off x="6782937" y="0"/>
            <a:ext cx="2361063" cy="11737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pic>
        <p:nvPicPr>
          <p:cNvPr id="77826" name="Picture 2" descr="C:\Users\admin\OneDrive\Documents\B2B Analytics\Logos\dataESP logo - WEB RGB - large.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201" y="380910"/>
            <a:ext cx="2389516" cy="11654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 4 pictures">
    <p:spTree>
      <p:nvGrpSpPr>
        <p:cNvPr id="1" name=""/>
        <p:cNvGrpSpPr/>
        <p:nvPr/>
      </p:nvGrpSpPr>
      <p:grpSpPr>
        <a:xfrm>
          <a:off x="0" y="0"/>
          <a:ext cx="0" cy="0"/>
          <a:chOff x="0" y="0"/>
          <a:chExt cx="0" cy="0"/>
        </a:xfrm>
      </p:grpSpPr>
      <p:sp>
        <p:nvSpPr>
          <p:cNvPr id="6" name="Picture Placeholder 9"/>
          <p:cNvSpPr>
            <a:spLocks noGrp="1"/>
          </p:cNvSpPr>
          <p:nvPr>
            <p:ph type="pic" sz="quarter" idx="10" hasCustomPrompt="1"/>
          </p:nvPr>
        </p:nvSpPr>
        <p:spPr>
          <a:xfrm>
            <a:off x="457200" y="1144321"/>
            <a:ext cx="990600" cy="1217880"/>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11" name="Picture Placeholder 9"/>
          <p:cNvSpPr>
            <a:spLocks noGrp="1"/>
          </p:cNvSpPr>
          <p:nvPr>
            <p:ph type="pic" sz="quarter" idx="11" hasCustomPrompt="1"/>
          </p:nvPr>
        </p:nvSpPr>
        <p:spPr>
          <a:xfrm>
            <a:off x="457200" y="2515481"/>
            <a:ext cx="990600" cy="1217880"/>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12" name="Picture Placeholder 9"/>
          <p:cNvSpPr>
            <a:spLocks noGrp="1"/>
          </p:cNvSpPr>
          <p:nvPr>
            <p:ph type="pic" sz="quarter" idx="12" hasCustomPrompt="1"/>
          </p:nvPr>
        </p:nvSpPr>
        <p:spPr>
          <a:xfrm>
            <a:off x="457200" y="3886641"/>
            <a:ext cx="990600" cy="1217880"/>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13" name="Picture Placeholder 9"/>
          <p:cNvSpPr>
            <a:spLocks noGrp="1"/>
          </p:cNvSpPr>
          <p:nvPr>
            <p:ph type="pic" sz="quarter" idx="13" hasCustomPrompt="1"/>
          </p:nvPr>
        </p:nvSpPr>
        <p:spPr>
          <a:xfrm>
            <a:off x="457200" y="5257800"/>
            <a:ext cx="990600" cy="1217880"/>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7" name="Title Placeholder 1"/>
          <p:cNvSpPr>
            <a:spLocks noGrp="1"/>
          </p:cNvSpPr>
          <p:nvPr>
            <p:ph type="title"/>
          </p:nvPr>
        </p:nvSpPr>
        <p:spPr>
          <a:xfrm>
            <a:off x="457200" y="198438"/>
            <a:ext cx="71628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3825017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 6 pictures">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457200" y="1144322"/>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4" name="Picture Placeholder 9"/>
          <p:cNvSpPr>
            <a:spLocks noGrp="1"/>
          </p:cNvSpPr>
          <p:nvPr>
            <p:ph type="pic" sz="quarter" idx="11" hasCustomPrompt="1"/>
          </p:nvPr>
        </p:nvSpPr>
        <p:spPr>
          <a:xfrm>
            <a:off x="457200" y="2961576"/>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5" name="Picture Placeholder 9"/>
          <p:cNvSpPr>
            <a:spLocks noGrp="1"/>
          </p:cNvSpPr>
          <p:nvPr>
            <p:ph type="pic" sz="quarter" idx="12" hasCustomPrompt="1"/>
          </p:nvPr>
        </p:nvSpPr>
        <p:spPr>
          <a:xfrm>
            <a:off x="457200" y="4778831"/>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6" name="Picture Placeholder 9"/>
          <p:cNvSpPr>
            <a:spLocks noGrp="1"/>
          </p:cNvSpPr>
          <p:nvPr>
            <p:ph type="pic" sz="quarter" idx="13" hasCustomPrompt="1"/>
          </p:nvPr>
        </p:nvSpPr>
        <p:spPr>
          <a:xfrm>
            <a:off x="4419600" y="1144322"/>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7" name="Picture Placeholder 9"/>
          <p:cNvSpPr>
            <a:spLocks noGrp="1"/>
          </p:cNvSpPr>
          <p:nvPr>
            <p:ph type="pic" sz="quarter" idx="14" hasCustomPrompt="1"/>
          </p:nvPr>
        </p:nvSpPr>
        <p:spPr>
          <a:xfrm>
            <a:off x="4419600" y="2961576"/>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9" name="Picture Placeholder 9"/>
          <p:cNvSpPr>
            <a:spLocks noGrp="1"/>
          </p:cNvSpPr>
          <p:nvPr>
            <p:ph type="pic" sz="quarter" idx="15" hasCustomPrompt="1"/>
          </p:nvPr>
        </p:nvSpPr>
        <p:spPr>
          <a:xfrm>
            <a:off x="4419600" y="4778831"/>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11" name="Title Placeholder 1"/>
          <p:cNvSpPr>
            <a:spLocks noGrp="1"/>
          </p:cNvSpPr>
          <p:nvPr>
            <p:ph type="title"/>
          </p:nvPr>
        </p:nvSpPr>
        <p:spPr>
          <a:xfrm>
            <a:off x="457200" y="198438"/>
            <a:ext cx="71628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1358586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losing page">
    <p:spTree>
      <p:nvGrpSpPr>
        <p:cNvPr id="1" name=""/>
        <p:cNvGrpSpPr/>
        <p:nvPr/>
      </p:nvGrpSpPr>
      <p:grpSpPr>
        <a:xfrm>
          <a:off x="0" y="0"/>
          <a:ext cx="0" cy="0"/>
          <a:chOff x="0" y="0"/>
          <a:chExt cx="0" cy="0"/>
        </a:xfrm>
      </p:grpSpPr>
      <p:sp>
        <p:nvSpPr>
          <p:cNvPr id="2" name="Title 1"/>
          <p:cNvSpPr>
            <a:spLocks noGrp="1"/>
          </p:cNvSpPr>
          <p:nvPr>
            <p:ph type="title"/>
          </p:nvPr>
        </p:nvSpPr>
        <p:spPr>
          <a:xfrm>
            <a:off x="585191" y="4267200"/>
            <a:ext cx="7973621" cy="1143000"/>
          </a:xfrm>
        </p:spPr>
        <p:txBody>
          <a:bodyPr anchor="ctr">
            <a:normAutofit/>
          </a:bodyPr>
          <a:lstStyle>
            <a:lvl1pPr algn="ctr" defTabSz="457200" rtl="0" eaLnBrk="1" latinLnBrk="0" hangingPunct="1">
              <a:spcBef>
                <a:spcPct val="0"/>
              </a:spcBef>
              <a:buNone/>
              <a:defRPr lang="en-US" sz="3200" kern="1200" dirty="0">
                <a:solidFill>
                  <a:srgbClr val="0091CF"/>
                </a:solidFill>
                <a:latin typeface="Calibri"/>
                <a:ea typeface="+mj-ea"/>
                <a:cs typeface="Calibri"/>
              </a:defRPr>
            </a:lvl1pPr>
          </a:lstStyle>
          <a:p>
            <a:r>
              <a:rPr lang="en-US" smtClean="0"/>
              <a:t>Click to edit Master title style</a:t>
            </a:r>
            <a:endParaRPr lang="en-US" dirty="0"/>
          </a:p>
        </p:txBody>
      </p:sp>
    </p:spTree>
    <p:extLst>
      <p:ext uri="{BB962C8B-B14F-4D97-AF65-F5344CB8AC3E}">
        <p14:creationId xmlns:p14="http://schemas.microsoft.com/office/powerpoint/2010/main" val="2686817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CA"/>
          </a:p>
        </p:txBody>
      </p:sp>
      <p:sp>
        <p:nvSpPr>
          <p:cNvPr id="3" name="Content Placeholder 2"/>
          <p:cNvSpPr>
            <a:spLocks noGrp="1"/>
          </p:cNvSpPr>
          <p:nvPr>
            <p:ph sz="half" idx="1"/>
          </p:nvPr>
        </p:nvSpPr>
        <p:spPr>
          <a:xfrm>
            <a:off x="457200" y="1719263"/>
            <a:ext cx="4038600" cy="44116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half" idx="2"/>
          </p:nvPr>
        </p:nvSpPr>
        <p:spPr>
          <a:xfrm>
            <a:off x="4648200" y="1719263"/>
            <a:ext cx="4038600" cy="44116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Rectangle 5"/>
          <p:cNvSpPr>
            <a:spLocks noGrp="1" noChangeArrowheads="1"/>
          </p:cNvSpPr>
          <p:nvPr>
            <p:ph type="dt" sz="half" idx="10"/>
          </p:nvPr>
        </p:nvSpPr>
        <p:spPr>
          <a:xfrm>
            <a:off x="457200" y="6248400"/>
            <a:ext cx="2133600" cy="457200"/>
          </a:xfrm>
          <a:prstGeom prst="rect">
            <a:avLst/>
          </a:prstGeom>
          <a:ln/>
        </p:spPr>
        <p:txBody>
          <a:bodyPr/>
          <a:lstStyle>
            <a:lvl1pPr>
              <a:defRPr/>
            </a:lvl1pPr>
          </a:lstStyle>
          <a:p>
            <a:pPr>
              <a:defRPr/>
            </a:pPr>
            <a:endParaRPr lang="en-US" altLang="en-US"/>
          </a:p>
        </p:txBody>
      </p:sp>
      <p:sp>
        <p:nvSpPr>
          <p:cNvPr id="6" name="Rectangle 6"/>
          <p:cNvSpPr>
            <a:spLocks noGrp="1" noChangeArrowheads="1"/>
          </p:cNvSpPr>
          <p:nvPr>
            <p:ph type="ftr" sz="quarter" idx="11"/>
          </p:nvPr>
        </p:nvSpPr>
        <p:spPr>
          <a:xfrm>
            <a:off x="3124200" y="6248400"/>
            <a:ext cx="2895600" cy="457200"/>
          </a:xfrm>
          <a:prstGeom prst="rect">
            <a:avLst/>
          </a:prstGeom>
          <a:ln/>
        </p:spPr>
        <p:txBody>
          <a:bodyPr/>
          <a:lstStyle>
            <a:lvl1pPr>
              <a:defRPr/>
            </a:lvl1pPr>
          </a:lstStyle>
          <a:p>
            <a:pPr>
              <a:defRPr/>
            </a:pPr>
            <a:endParaRPr lang="en-US" altLang="en-US"/>
          </a:p>
        </p:txBody>
      </p:sp>
      <p:sp>
        <p:nvSpPr>
          <p:cNvPr id="7" name="Rectangle 7"/>
          <p:cNvSpPr>
            <a:spLocks noGrp="1" noChangeArrowheads="1"/>
          </p:cNvSpPr>
          <p:nvPr>
            <p:ph type="sldNum" sz="quarter" idx="12"/>
          </p:nvPr>
        </p:nvSpPr>
        <p:spPr>
          <a:xfrm>
            <a:off x="6553200" y="6248400"/>
            <a:ext cx="2133600" cy="457200"/>
          </a:xfrm>
          <a:prstGeom prst="rect">
            <a:avLst/>
          </a:prstGeom>
          <a:ln/>
        </p:spPr>
        <p:txBody>
          <a:bodyPr/>
          <a:lstStyle>
            <a:lvl1pPr>
              <a:defRPr/>
            </a:lvl1pPr>
          </a:lstStyle>
          <a:p>
            <a:pPr>
              <a:defRPr/>
            </a:pPr>
            <a:fld id="{E85BDF0E-3724-4BB8-9494-D831A5C91F30}" type="slidenum">
              <a:rPr lang="en-US" altLang="en-US" smtClean="0"/>
              <a:pPr>
                <a:defRPr/>
              </a:pPr>
              <a:t>‹#›</a:t>
            </a:fld>
            <a:endParaRPr lang="en-US"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37677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bo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
        <p:nvSpPr>
          <p:cNvPr id="3" name="Rectangle 2"/>
          <p:cNvSpPr/>
          <p:nvPr userDrawn="1"/>
        </p:nvSpPr>
        <p:spPr>
          <a:xfrm>
            <a:off x="7710055" y="207818"/>
            <a:ext cx="1194954" cy="529937"/>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a:t>
            </a:r>
            <a:endParaRPr lang="en-US" dirty="0"/>
          </a:p>
        </p:txBody>
      </p:sp>
    </p:spTree>
    <p:extLst>
      <p:ext uri="{BB962C8B-B14F-4D97-AF65-F5344CB8AC3E}">
        <p14:creationId xmlns:p14="http://schemas.microsoft.com/office/powerpoint/2010/main" val="2072645024"/>
      </p:ext>
    </p:extLst>
  </p:cSld>
  <p:clrMapOvr>
    <a:masterClrMapping/>
  </p:clrMapOvr>
  <p:transition xmlns:p14="http://schemas.microsoft.com/office/powerpoint/2010/mai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dirty="0"/>
          </a:p>
        </p:txBody>
      </p:sp>
      <p:sp>
        <p:nvSpPr>
          <p:cNvPr id="4" name="Rectangle 6"/>
          <p:cNvSpPr>
            <a:spLocks noGrp="1" noChangeArrowheads="1"/>
          </p:cNvSpPr>
          <p:nvPr>
            <p:ph idx="1"/>
            <p:custDataLst>
              <p:tags r:id="rId1"/>
            </p:custDataLst>
          </p:nvPr>
        </p:nvSpPr>
        <p:spPr bwMode="gray">
          <a:xfrm>
            <a:off x="152402" y="698682"/>
            <a:ext cx="8818685" cy="215444"/>
          </a:xfrm>
          <a:prstGeom prst="rect">
            <a:avLst/>
          </a:prstGeom>
          <a:noFill/>
          <a:ln w="12700" algn="ctr">
            <a:noFill/>
            <a:miter lim="800000"/>
            <a:headEnd/>
            <a:tailEnd/>
          </a:ln>
        </p:spPr>
        <p:txBody>
          <a:bodyPr vert="horz" wrap="square" lIns="0" tIns="0" rIns="0" bIns="0" numCol="1" anchor="t" anchorCtr="0" compatLnSpc="1">
            <a:prstTxWarp prst="textNoShape">
              <a:avLst/>
            </a:prstTxWarp>
            <a:spAutoFit/>
          </a:bodyPr>
          <a:lstStyle>
            <a:lvl1pPr>
              <a:defRPr sz="1400" i="1">
                <a:solidFill>
                  <a:schemeClr val="tx1">
                    <a:lumMod val="75000"/>
                    <a:lumOff val="25000"/>
                  </a:schemeClr>
                </a:solidFill>
                <a:latin typeface="Calibri" pitchFamily="34" charset="0"/>
              </a:defRPr>
            </a:lvl1pPr>
          </a:lstStyle>
          <a:p>
            <a:pPr lvl="0"/>
            <a:r>
              <a:rPr lang="en-GB" altLang="en-US" smtClean="0"/>
              <a:t>&lt;Lead&gt;</a:t>
            </a:r>
            <a:endParaRPr lang="en-GB" altLang="en-US" dirty="0" smtClean="0"/>
          </a:p>
        </p:txBody>
      </p:sp>
    </p:spTree>
    <p:extLst>
      <p:ext uri="{BB962C8B-B14F-4D97-AF65-F5344CB8AC3E}">
        <p14:creationId xmlns:p14="http://schemas.microsoft.com/office/powerpoint/2010/main" val="39953940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3"/>
          <p:cNvSpPr>
            <a:spLocks noGrp="1"/>
          </p:cNvSpPr>
          <p:nvPr>
            <p:ph type="body" sz="quarter" idx="10"/>
          </p:nvPr>
        </p:nvSpPr>
        <p:spPr>
          <a:xfrm>
            <a:off x="457200" y="1981200"/>
            <a:ext cx="8229600" cy="3886200"/>
          </a:xfrm>
          <a:prstGeom prst="rect">
            <a:avLst/>
          </a:prstGeom>
        </p:spPr>
        <p:txBody>
          <a:bodyPr vert="horz"/>
          <a:lstStyle>
            <a:lvl1pPr marL="0" indent="3175">
              <a:lnSpc>
                <a:spcPct val="140000"/>
              </a:lnSpc>
              <a:spcBef>
                <a:spcPts val="1000"/>
              </a:spcBef>
              <a:defRPr sz="1800" b="0">
                <a:solidFill>
                  <a:schemeClr val="bg1">
                    <a:lumMod val="50000"/>
                  </a:schemeClr>
                </a:solidFill>
              </a:defRPr>
            </a:lvl1pPr>
            <a:lvl2pPr marL="404813" indent="-174625">
              <a:defRPr/>
            </a:lvl2pPr>
            <a:lvl3pPr marL="623888" indent="-219075">
              <a:defRPr/>
            </a:lvl3pPr>
            <a:lvl4pPr marL="854075" indent="-173038">
              <a:defRPr/>
            </a:lvl4pPr>
            <a:lvl5pPr marL="1027113" indent="-169863">
              <a:defRPr/>
            </a:lvl5pPr>
          </a:lstStyle>
          <a:p>
            <a:pPr lvl="0"/>
            <a:r>
              <a:rPr lang="en-US" smtClean="0"/>
              <a:t>Click to edit Master text styles</a:t>
            </a:r>
          </a:p>
        </p:txBody>
      </p:sp>
    </p:spTree>
    <p:extLst>
      <p:ext uri="{BB962C8B-B14F-4D97-AF65-F5344CB8AC3E}">
        <p14:creationId xmlns:p14="http://schemas.microsoft.com/office/powerpoint/2010/main" val="3902029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no picture)">
    <p:spTree>
      <p:nvGrpSpPr>
        <p:cNvPr id="1" name=""/>
        <p:cNvGrpSpPr/>
        <p:nvPr/>
      </p:nvGrpSpPr>
      <p:grpSpPr>
        <a:xfrm>
          <a:off x="0" y="0"/>
          <a:ext cx="0" cy="0"/>
          <a:chOff x="0" y="0"/>
          <a:chExt cx="0" cy="0"/>
        </a:xfrm>
      </p:grpSpPr>
      <p:sp>
        <p:nvSpPr>
          <p:cNvPr id="2" name="Title 1"/>
          <p:cNvSpPr>
            <a:spLocks noGrp="1"/>
          </p:cNvSpPr>
          <p:nvPr>
            <p:ph type="title"/>
          </p:nvPr>
        </p:nvSpPr>
        <p:spPr>
          <a:xfrm>
            <a:off x="458788" y="2747965"/>
            <a:ext cx="8226426" cy="1362075"/>
          </a:xfrm>
        </p:spPr>
        <p:txBody>
          <a:bodyPr anchor="ctr">
            <a:normAutofit/>
          </a:bodyPr>
          <a:lstStyle>
            <a:lvl1pPr algn="ctr" defTabSz="457200" rtl="0" eaLnBrk="1" latinLnBrk="0" hangingPunct="1">
              <a:spcBef>
                <a:spcPct val="0"/>
              </a:spcBef>
              <a:buNone/>
              <a:defRPr lang="en-US" sz="3600" b="0" kern="1200" dirty="0">
                <a:solidFill>
                  <a:srgbClr val="0091CF"/>
                </a:solidFill>
                <a:latin typeface="Calibri"/>
                <a:ea typeface="+mj-ea"/>
                <a:cs typeface="Calibri"/>
              </a:defRPr>
            </a:lvl1pPr>
          </a:lstStyle>
          <a:p>
            <a:r>
              <a:rPr lang="en-US" smtClean="0"/>
              <a:t>Click to edit Master title style</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 picture">
    <p:spTree>
      <p:nvGrpSpPr>
        <p:cNvPr id="1" name=""/>
        <p:cNvGrpSpPr/>
        <p:nvPr/>
      </p:nvGrpSpPr>
      <p:grpSpPr>
        <a:xfrm>
          <a:off x="0" y="0"/>
          <a:ext cx="0" cy="0"/>
          <a:chOff x="0" y="0"/>
          <a:chExt cx="0" cy="0"/>
        </a:xfrm>
      </p:grpSpPr>
      <p:sp>
        <p:nvSpPr>
          <p:cNvPr id="2" name="Title 1"/>
          <p:cNvSpPr>
            <a:spLocks noGrp="1"/>
          </p:cNvSpPr>
          <p:nvPr>
            <p:ph type="title"/>
          </p:nvPr>
        </p:nvSpPr>
        <p:spPr>
          <a:xfrm>
            <a:off x="4860636" y="2586038"/>
            <a:ext cx="3824577" cy="1685924"/>
          </a:xfrm>
        </p:spPr>
        <p:txBody>
          <a:bodyPr anchor="ctr">
            <a:normAutofit/>
          </a:bodyPr>
          <a:lstStyle>
            <a:lvl1pPr algn="l" defTabSz="457200" rtl="0" eaLnBrk="1" latinLnBrk="0" hangingPunct="1">
              <a:spcBef>
                <a:spcPct val="0"/>
              </a:spcBef>
              <a:buNone/>
              <a:defRPr lang="en-US" sz="3200" b="0" kern="1200" dirty="0">
                <a:solidFill>
                  <a:srgbClr val="0091CF"/>
                </a:solidFill>
                <a:latin typeface="Calibri"/>
                <a:ea typeface="+mj-ea"/>
                <a:cs typeface="Calibri"/>
              </a:defRPr>
            </a:lvl1pPr>
          </a:lstStyle>
          <a:p>
            <a:r>
              <a:rPr lang="en-US" smtClean="0"/>
              <a:t>Click to edit Master title style</a:t>
            </a:r>
            <a:endParaRPr lang="en-US" dirty="0"/>
          </a:p>
        </p:txBody>
      </p:sp>
      <p:sp>
        <p:nvSpPr>
          <p:cNvPr id="5" name="Picture Placeholder 4"/>
          <p:cNvSpPr>
            <a:spLocks noGrp="1"/>
          </p:cNvSpPr>
          <p:nvPr>
            <p:ph type="pic" sz="quarter" idx="10" hasCustomPrompt="1"/>
          </p:nvPr>
        </p:nvSpPr>
        <p:spPr>
          <a:xfrm>
            <a:off x="0" y="0"/>
            <a:ext cx="4648200" cy="6858000"/>
          </a:xfrm>
          <a:prstGeom prst="rect">
            <a:avLst/>
          </a:prstGeom>
        </p:spPr>
        <p:txBody>
          <a:bodyPr vert="horz" anchor="ctr"/>
          <a:lstStyle>
            <a:lvl1pPr algn="ctr">
              <a:defRPr/>
            </a:lvl1pPr>
          </a:lstStyle>
          <a:p>
            <a:r>
              <a:rPr lang="en-US" dirty="0" smtClean="0"/>
              <a:t>Double click to insert picture</a:t>
            </a:r>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4091823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ull text">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r>
              <a:rPr lang="en-US" smtClean="0"/>
              <a:t>Click to edit Master title style</a:t>
            </a:r>
            <a:endParaRPr lang="en-US"/>
          </a:p>
        </p:txBody>
      </p:sp>
      <p:sp>
        <p:nvSpPr>
          <p:cNvPr id="7" name="Text Placeholder 6"/>
          <p:cNvSpPr>
            <a:spLocks noGrp="1"/>
          </p:cNvSpPr>
          <p:nvPr>
            <p:ph type="body" sz="quarter" idx="10"/>
          </p:nvPr>
        </p:nvSpPr>
        <p:spPr>
          <a:xfrm>
            <a:off x="457200" y="838200"/>
            <a:ext cx="8229600" cy="5562600"/>
          </a:xfrm>
          <a:prstGeom prst="rect">
            <a:avLst/>
          </a:prstGeom>
        </p:spPr>
        <p:txBody>
          <a:bodyPr vert="horz"/>
          <a:lstStyle>
            <a:lvl1pPr marL="0" indent="0">
              <a:defRPr>
                <a:solidFill>
                  <a:srgbClr val="666666"/>
                </a:solidFill>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Lea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457200" y="838200"/>
            <a:ext cx="8229600" cy="609600"/>
          </a:xfrm>
          <a:prstGeom prst="rect">
            <a:avLst/>
          </a:prstGeom>
        </p:spPr>
        <p:txBody>
          <a:bodyPr vert="horz"/>
          <a:lstStyle>
            <a:lvl1pPr marL="0" indent="0">
              <a:defRPr sz="1400" b="0" i="1">
                <a:solidFill>
                  <a:schemeClr val="tx2">
                    <a:lumMod val="7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70033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 Lead">
    <p:spTree>
      <p:nvGrpSpPr>
        <p:cNvPr id="1" name=""/>
        <p:cNvGrpSpPr/>
        <p:nvPr/>
      </p:nvGrpSpPr>
      <p:grpSpPr>
        <a:xfrm>
          <a:off x="0" y="0"/>
          <a:ext cx="0" cy="0"/>
          <a:chOff x="0" y="0"/>
          <a:chExt cx="0" cy="0"/>
        </a:xfrm>
      </p:grpSpPr>
      <p:sp>
        <p:nvSpPr>
          <p:cNvPr id="2" name="Title 1"/>
          <p:cNvSpPr>
            <a:spLocks noGrp="1"/>
          </p:cNvSpPr>
          <p:nvPr>
            <p:ph type="title"/>
          </p:nvPr>
        </p:nvSpPr>
        <p:spPr>
          <a:xfrm>
            <a:off x="457200" y="267708"/>
            <a:ext cx="6427177" cy="563562"/>
          </a:xfrm>
        </p:spPr>
        <p:txBody>
          <a:bodyPr/>
          <a:lstStyle/>
          <a:p>
            <a:r>
              <a:rPr lang="en-US" dirty="0" smtClean="0"/>
              <a:t>Click to edit Master title style</a:t>
            </a:r>
            <a:endParaRPr lang="en-US" dirty="0"/>
          </a:p>
        </p:txBody>
      </p:sp>
      <p:sp>
        <p:nvSpPr>
          <p:cNvPr id="7" name="Text Placeholder 6"/>
          <p:cNvSpPr>
            <a:spLocks noGrp="1"/>
          </p:cNvSpPr>
          <p:nvPr>
            <p:ph type="body" sz="quarter" idx="10"/>
          </p:nvPr>
        </p:nvSpPr>
        <p:spPr>
          <a:xfrm>
            <a:off x="457200" y="886689"/>
            <a:ext cx="8229600" cy="609600"/>
          </a:xfrm>
          <a:prstGeom prst="rect">
            <a:avLst/>
          </a:prstGeom>
        </p:spPr>
        <p:txBody>
          <a:bodyPr vert="horz"/>
          <a:lstStyle>
            <a:lvl1pPr marL="0" indent="0">
              <a:defRPr sz="1400" b="0" i="1">
                <a:solidFill>
                  <a:schemeClr val="tx2">
                    <a:lumMod val="75000"/>
                  </a:schemeClr>
                </a:solidFill>
              </a:defRPr>
            </a:lvl1pPr>
          </a:lstStyle>
          <a:p>
            <a:pPr lvl="0"/>
            <a:r>
              <a:rPr lang="en-US" dirty="0" smtClean="0"/>
              <a:t>Click to edit Master text styles</a:t>
            </a:r>
          </a:p>
        </p:txBody>
      </p:sp>
    </p:spTree>
    <p:extLst>
      <p:ext uri="{BB962C8B-B14F-4D97-AF65-F5344CB8AC3E}">
        <p14:creationId xmlns:p14="http://schemas.microsoft.com/office/powerpoint/2010/main" val="331239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lvl1pPr>
          </a:lstStyle>
          <a:p>
            <a:r>
              <a:rPr lang="en-US" dirty="0" smtClean="0"/>
              <a:t>Click to edit Master title style</a:t>
            </a:r>
            <a:endParaRPr lang="en-US" dirty="0"/>
          </a:p>
        </p:txBody>
      </p:sp>
    </p:spTree>
    <p:extLst>
      <p:ext uri="{BB962C8B-B14F-4D97-AF65-F5344CB8AC3E}">
        <p14:creationId xmlns:p14="http://schemas.microsoft.com/office/powerpoint/2010/main" val="28887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 3 pictures">
    <p:spTree>
      <p:nvGrpSpPr>
        <p:cNvPr id="1" name=""/>
        <p:cNvGrpSpPr/>
        <p:nvPr/>
      </p:nvGrpSpPr>
      <p:grpSpPr>
        <a:xfrm>
          <a:off x="0" y="0"/>
          <a:ext cx="0" cy="0"/>
          <a:chOff x="0" y="0"/>
          <a:chExt cx="0" cy="0"/>
        </a:xfrm>
      </p:grpSpPr>
      <p:sp>
        <p:nvSpPr>
          <p:cNvPr id="10" name="Picture Placeholder 9"/>
          <p:cNvSpPr>
            <a:spLocks noGrp="1"/>
          </p:cNvSpPr>
          <p:nvPr>
            <p:ph type="pic" sz="quarter" idx="10" hasCustomPrompt="1"/>
          </p:nvPr>
        </p:nvSpPr>
        <p:spPr>
          <a:xfrm>
            <a:off x="457200" y="1144322"/>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4" name="Picture Placeholder 9"/>
          <p:cNvSpPr>
            <a:spLocks noGrp="1"/>
          </p:cNvSpPr>
          <p:nvPr>
            <p:ph type="pic" sz="quarter" idx="11" hasCustomPrompt="1"/>
          </p:nvPr>
        </p:nvSpPr>
        <p:spPr>
          <a:xfrm>
            <a:off x="457200" y="2961576"/>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5" name="Picture Placeholder 9"/>
          <p:cNvSpPr>
            <a:spLocks noGrp="1"/>
          </p:cNvSpPr>
          <p:nvPr>
            <p:ph type="pic" sz="quarter" idx="12" hasCustomPrompt="1"/>
          </p:nvPr>
        </p:nvSpPr>
        <p:spPr>
          <a:xfrm>
            <a:off x="457200" y="4778831"/>
            <a:ext cx="1371600" cy="1698171"/>
          </a:xfrm>
          <a:prstGeom prst="rect">
            <a:avLst/>
          </a:prstGeom>
        </p:spPr>
        <p:txBody>
          <a:bodyPr vert="horz"/>
          <a:lstStyle>
            <a:lvl1pPr marL="0" marR="0" indent="0" algn="ctr" defTabSz="457200" rtl="0" eaLnBrk="1" fontAlgn="auto" latinLnBrk="0" hangingPunct="1">
              <a:lnSpc>
                <a:spcPct val="100000"/>
              </a:lnSpc>
              <a:spcBef>
                <a:spcPct val="20000"/>
              </a:spcBef>
              <a:spcAft>
                <a:spcPts val="0"/>
              </a:spcAft>
              <a:buClrTx/>
              <a:buSzTx/>
              <a:buFont typeface="Arial"/>
              <a:buNone/>
              <a:tabLst/>
              <a:defRPr sz="1100" b="1">
                <a:solidFill>
                  <a:schemeClr val="bg1">
                    <a:lumMod val="50000"/>
                  </a:schemeClr>
                </a:solidFill>
              </a:defRPr>
            </a:lvl1pPr>
          </a:lstStyle>
          <a:p>
            <a:pPr marL="0" lvl="0" indent="0" algn="ctr"/>
            <a:r>
              <a:rPr lang="en-US" dirty="0" smtClean="0"/>
              <a:t>Insert picture here</a:t>
            </a:r>
          </a:p>
          <a:p>
            <a:endParaRPr lang="en-US" dirty="0"/>
          </a:p>
        </p:txBody>
      </p:sp>
      <p:sp>
        <p:nvSpPr>
          <p:cNvPr id="6" name="Title Placeholder 1"/>
          <p:cNvSpPr>
            <a:spLocks noGrp="1"/>
          </p:cNvSpPr>
          <p:nvPr>
            <p:ph type="title"/>
          </p:nvPr>
        </p:nvSpPr>
        <p:spPr>
          <a:xfrm>
            <a:off x="457200" y="198438"/>
            <a:ext cx="7162800" cy="56356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Tree>
    <p:extLst>
      <p:ext uri="{BB962C8B-B14F-4D97-AF65-F5344CB8AC3E}">
        <p14:creationId xmlns:p14="http://schemas.microsoft.com/office/powerpoint/2010/main" val="4281774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98438"/>
            <a:ext cx="6427177" cy="563562"/>
          </a:xfrm>
          <a:prstGeom prst="rect">
            <a:avLst/>
          </a:prstGeom>
        </p:spPr>
        <p:txBody>
          <a:bodyPr vert="horz" lIns="91440" tIns="45720" rIns="91440" bIns="45720" rtlCol="0" anchor="ctr">
            <a:noAutofit/>
          </a:bodyPr>
          <a:lstStyle/>
          <a:p>
            <a:r>
              <a:rPr lang="en-US" dirty="0" smtClean="0"/>
              <a:t>Click to edit Master title</a:t>
            </a:r>
            <a:endParaRPr lang="en-US" dirty="0"/>
          </a:p>
        </p:txBody>
      </p:sp>
      <p:sp>
        <p:nvSpPr>
          <p:cNvPr id="10" name="TextBox 9"/>
          <p:cNvSpPr txBox="1"/>
          <p:nvPr/>
        </p:nvSpPr>
        <p:spPr>
          <a:xfrm>
            <a:off x="8745539" y="6589713"/>
            <a:ext cx="398462" cy="246062"/>
          </a:xfrm>
          <a:prstGeom prst="rect">
            <a:avLst/>
          </a:prstGeom>
          <a:noFill/>
        </p:spPr>
        <p:txBody>
          <a:bodyPr>
            <a:spAutoFit/>
          </a:bodyPr>
          <a:lstStyle/>
          <a:p>
            <a:pPr>
              <a:defRPr/>
            </a:pPr>
            <a:fld id="{821A7F31-15BD-4285-8FB1-8CBE439DCAFD}" type="slidenum">
              <a:rPr lang="en-US" sz="1000" b="0">
                <a:solidFill>
                  <a:schemeClr val="bg1">
                    <a:lumMod val="50000"/>
                  </a:schemeClr>
                </a:solidFill>
              </a:rPr>
              <a:pPr>
                <a:defRPr/>
              </a:pPr>
              <a:t>‹#›</a:t>
            </a:fld>
            <a:endParaRPr lang="en-US" sz="1000" b="0" dirty="0">
              <a:solidFill>
                <a:schemeClr val="bg1">
                  <a:lumMod val="50000"/>
                </a:schemeClr>
              </a:solidFill>
            </a:endParaRPr>
          </a:p>
        </p:txBody>
      </p:sp>
      <p:cxnSp>
        <p:nvCxnSpPr>
          <p:cNvPr id="12" name="Straight Connector 11"/>
          <p:cNvCxnSpPr/>
          <p:nvPr/>
        </p:nvCxnSpPr>
        <p:spPr>
          <a:xfrm flipH="1" flipV="1">
            <a:off x="8832851" y="6597650"/>
            <a:ext cx="311150" cy="0"/>
          </a:xfrm>
          <a:prstGeom prst="line">
            <a:avLst/>
          </a:prstGeom>
          <a:ln w="12700">
            <a:solidFill>
              <a:srgbClr val="0092D1"/>
            </a:solidFill>
          </a:ln>
          <a:effectLst/>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457202" y="6589715"/>
            <a:ext cx="1927131" cy="200055"/>
          </a:xfrm>
          <a:prstGeom prst="rect">
            <a:avLst/>
          </a:prstGeom>
        </p:spPr>
        <p:txBody>
          <a:bodyPr wrap="none">
            <a:spAutoFit/>
          </a:bodyPr>
          <a:lstStyle/>
          <a:p>
            <a:pPr defTabSz="457200" eaLnBrk="0" hangingPunct="0">
              <a:defRPr/>
            </a:pPr>
            <a:r>
              <a:rPr lang="en-GB" altLang="zh-CN" sz="700" b="0" dirty="0" smtClean="0">
                <a:ln>
                  <a:noFill/>
                </a:ln>
                <a:solidFill>
                  <a:schemeClr val="bg1">
                    <a:lumMod val="75000"/>
                  </a:schemeClr>
                </a:solidFill>
                <a:latin typeface="+mj-lt"/>
                <a:cs typeface="SimSun"/>
              </a:rPr>
              <a:t>© 2014 </a:t>
            </a:r>
            <a:r>
              <a:rPr lang="en-GB" altLang="zh-CN" sz="700" b="0" dirty="0" err="1" smtClean="0">
                <a:ln>
                  <a:noFill/>
                </a:ln>
                <a:solidFill>
                  <a:schemeClr val="bg1">
                    <a:lumMod val="75000"/>
                  </a:schemeClr>
                </a:solidFill>
                <a:latin typeface="+mj-lt"/>
                <a:cs typeface="SimSun"/>
              </a:rPr>
              <a:t>DataESP</a:t>
            </a:r>
            <a:r>
              <a:rPr lang="en-GB" altLang="zh-CN" sz="700" b="0" dirty="0" smtClean="0">
                <a:ln>
                  <a:noFill/>
                </a:ln>
                <a:solidFill>
                  <a:schemeClr val="bg1">
                    <a:lumMod val="75000"/>
                  </a:schemeClr>
                </a:solidFill>
                <a:latin typeface="+mj-lt"/>
                <a:cs typeface="SimSun"/>
              </a:rPr>
              <a:t> Private</a:t>
            </a:r>
            <a:r>
              <a:rPr lang="en-GB" altLang="zh-CN" sz="700" b="0" baseline="0" dirty="0" smtClean="0">
                <a:ln>
                  <a:noFill/>
                </a:ln>
                <a:solidFill>
                  <a:schemeClr val="bg1">
                    <a:lumMod val="75000"/>
                  </a:schemeClr>
                </a:solidFill>
                <a:latin typeface="+mj-lt"/>
                <a:cs typeface="SimSun"/>
              </a:rPr>
              <a:t> Ltd</a:t>
            </a:r>
            <a:r>
              <a:rPr lang="en-GB" altLang="zh-CN" sz="700" b="0" dirty="0" smtClean="0">
                <a:ln>
                  <a:noFill/>
                </a:ln>
                <a:solidFill>
                  <a:schemeClr val="bg1">
                    <a:lumMod val="75000"/>
                  </a:schemeClr>
                </a:solidFill>
                <a:latin typeface="+mj-lt"/>
                <a:cs typeface="SimSun"/>
              </a:rPr>
              <a:t>. All rights reserved.</a:t>
            </a:r>
            <a:endParaRPr lang="en-GB" altLang="zh-CN" sz="700" b="0" dirty="0">
              <a:ln>
                <a:noFill/>
              </a:ln>
              <a:solidFill>
                <a:schemeClr val="bg1">
                  <a:lumMod val="75000"/>
                </a:schemeClr>
              </a:solidFill>
              <a:latin typeface="+mj-lt"/>
              <a:cs typeface="SimSun"/>
            </a:endParaRPr>
          </a:p>
        </p:txBody>
      </p:sp>
      <p:pic>
        <p:nvPicPr>
          <p:cNvPr id="76802" name="Picture 2" descr="C:\Users\admin\OneDrive\Documents\B2B Analytics\Logos\dataESP logo - WEB RGB - large.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auto">
          <a:xfrm>
            <a:off x="7798279" y="262983"/>
            <a:ext cx="1034572" cy="504603"/>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38" r:id="rId1"/>
    <p:sldLayoutId id="2147483745" r:id="rId2"/>
    <p:sldLayoutId id="2147483746" r:id="rId3"/>
    <p:sldLayoutId id="2147483747" r:id="rId4"/>
    <p:sldLayoutId id="2147483748" r:id="rId5"/>
    <p:sldLayoutId id="2147483749" r:id="rId6"/>
    <p:sldLayoutId id="2147483806" r:id="rId7"/>
    <p:sldLayoutId id="2147483750" r:id="rId8"/>
    <p:sldLayoutId id="2147483753" r:id="rId9"/>
    <p:sldLayoutId id="2147483754" r:id="rId10"/>
    <p:sldLayoutId id="2147483755" r:id="rId11"/>
    <p:sldLayoutId id="2147483756" r:id="rId12"/>
    <p:sldLayoutId id="2147483803" r:id="rId13"/>
    <p:sldLayoutId id="2147483808" r:id="rId14"/>
    <p:sldLayoutId id="2147483809" r:id="rId15"/>
    <p:sldLayoutId id="2147483810"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457200" rtl="0" eaLnBrk="1" latinLnBrk="0" hangingPunct="1">
        <a:spcBef>
          <a:spcPct val="0"/>
        </a:spcBef>
        <a:buNone/>
        <a:defRPr sz="1800" b="1" kern="1200">
          <a:solidFill>
            <a:schemeClr val="accent1">
              <a:lumMod val="50000"/>
            </a:schemeClr>
          </a:solidFill>
          <a:latin typeface="Calibri"/>
          <a:ea typeface="+mj-ea"/>
          <a:cs typeface="Calibri"/>
        </a:defRPr>
      </a:lvl1pPr>
    </p:titleStyle>
    <p:bodyStyle>
      <a:lvl1pPr marL="342900" indent="-342900" algn="l" defTabSz="457200" rtl="0" eaLnBrk="1" latinLnBrk="0" hangingPunct="1">
        <a:spcBef>
          <a:spcPct val="20000"/>
        </a:spcBef>
        <a:buFont typeface="Arial"/>
        <a:buNone/>
        <a:defRPr sz="1600" b="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oleObject" Target="../embeddings/oleObject1.bin"/><Relationship Id="rId6"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tags" Target="../tags/tag4.xml"/></Relationships>
</file>

<file path=ppt/slides/_rels/slide10.xml.rels><?xml version="1.0" encoding="UTF-8" standalone="yes"?>
<Relationships xmlns="http://schemas.openxmlformats.org/package/2006/relationships"><Relationship Id="rId20" Type="http://schemas.openxmlformats.org/officeDocument/2006/relationships/image" Target="../media/image53.png"/><Relationship Id="rId21" Type="http://schemas.openxmlformats.org/officeDocument/2006/relationships/image" Target="../media/image54.png"/><Relationship Id="rId22" Type="http://schemas.openxmlformats.org/officeDocument/2006/relationships/image" Target="../media/image55.png"/><Relationship Id="rId23" Type="http://schemas.openxmlformats.org/officeDocument/2006/relationships/image" Target="../media/image56.png"/><Relationship Id="rId24" Type="http://schemas.openxmlformats.org/officeDocument/2006/relationships/image" Target="../media/image57.png"/><Relationship Id="rId25" Type="http://schemas.openxmlformats.org/officeDocument/2006/relationships/image" Target="../media/image58.png"/><Relationship Id="rId26" Type="http://schemas.openxmlformats.org/officeDocument/2006/relationships/image" Target="../media/image59.png"/><Relationship Id="rId27" Type="http://schemas.openxmlformats.org/officeDocument/2006/relationships/image" Target="../media/image60.png"/><Relationship Id="rId28" Type="http://schemas.openxmlformats.org/officeDocument/2006/relationships/image" Target="../media/image61.png"/><Relationship Id="rId29" Type="http://schemas.openxmlformats.org/officeDocument/2006/relationships/image" Target="../media/image62.png"/><Relationship Id="rId1" Type="http://schemas.openxmlformats.org/officeDocument/2006/relationships/vmlDrawing" Target="../drawings/vmlDrawing4.vml"/><Relationship Id="rId2" Type="http://schemas.openxmlformats.org/officeDocument/2006/relationships/tags" Target="../tags/tag24.xml"/><Relationship Id="rId3" Type="http://schemas.openxmlformats.org/officeDocument/2006/relationships/tags" Target="../tags/tag25.xml"/><Relationship Id="rId4" Type="http://schemas.openxmlformats.org/officeDocument/2006/relationships/tags" Target="../tags/tag26.xml"/><Relationship Id="rId5" Type="http://schemas.openxmlformats.org/officeDocument/2006/relationships/tags" Target="../tags/tag27.xml"/><Relationship Id="rId30" Type="http://schemas.openxmlformats.org/officeDocument/2006/relationships/image" Target="../media/image63.png"/><Relationship Id="rId31" Type="http://schemas.openxmlformats.org/officeDocument/2006/relationships/image" Target="../media/image64.png"/><Relationship Id="rId32" Type="http://schemas.openxmlformats.org/officeDocument/2006/relationships/image" Target="../media/image65.png"/><Relationship Id="rId9" Type="http://schemas.openxmlformats.org/officeDocument/2006/relationships/tags" Target="../tags/tag31.xml"/><Relationship Id="rId6" Type="http://schemas.openxmlformats.org/officeDocument/2006/relationships/tags" Target="../tags/tag28.xml"/><Relationship Id="rId7" Type="http://schemas.openxmlformats.org/officeDocument/2006/relationships/tags" Target="../tags/tag29.xml"/><Relationship Id="rId8" Type="http://schemas.openxmlformats.org/officeDocument/2006/relationships/tags" Target="../tags/tag30.xml"/><Relationship Id="rId33" Type="http://schemas.openxmlformats.org/officeDocument/2006/relationships/image" Target="../media/image66.png"/><Relationship Id="rId10" Type="http://schemas.openxmlformats.org/officeDocument/2006/relationships/tags" Target="../tags/tag32.xml"/><Relationship Id="rId11" Type="http://schemas.openxmlformats.org/officeDocument/2006/relationships/tags" Target="../tags/tag33.xml"/><Relationship Id="rId12" Type="http://schemas.openxmlformats.org/officeDocument/2006/relationships/tags" Target="../tags/tag34.xml"/><Relationship Id="rId13" Type="http://schemas.openxmlformats.org/officeDocument/2006/relationships/slideLayout" Target="../slideLayouts/slideLayout6.xml"/><Relationship Id="rId14" Type="http://schemas.openxmlformats.org/officeDocument/2006/relationships/notesSlide" Target="../notesSlides/notesSlide5.xml"/><Relationship Id="rId15" Type="http://schemas.openxmlformats.org/officeDocument/2006/relationships/oleObject" Target="../embeddings/oleObject4.bin"/><Relationship Id="rId16" Type="http://schemas.openxmlformats.org/officeDocument/2006/relationships/image" Target="../media/image18.emf"/><Relationship Id="rId17" Type="http://schemas.openxmlformats.org/officeDocument/2006/relationships/image" Target="../media/image50.png"/><Relationship Id="rId18" Type="http://schemas.openxmlformats.org/officeDocument/2006/relationships/image" Target="../media/image51.png"/><Relationship Id="rId19" Type="http://schemas.openxmlformats.org/officeDocument/2006/relationships/image" Target="../media/image52.png"/></Relationships>
</file>

<file path=ppt/slides/_rels/slide100.xml.rels><?xml version="1.0" encoding="UTF-8" standalone="yes"?>
<Relationships xmlns="http://schemas.openxmlformats.org/package/2006/relationships"><Relationship Id="rId3" Type="http://schemas.openxmlformats.org/officeDocument/2006/relationships/tags" Target="../tags/tag808.xml"/><Relationship Id="rId4" Type="http://schemas.openxmlformats.org/officeDocument/2006/relationships/tags" Target="../tags/tag809.xml"/><Relationship Id="rId5" Type="http://schemas.openxmlformats.org/officeDocument/2006/relationships/tags" Target="../tags/tag810.xml"/><Relationship Id="rId6" Type="http://schemas.openxmlformats.org/officeDocument/2006/relationships/tags" Target="../tags/tag811.xml"/><Relationship Id="rId7" Type="http://schemas.openxmlformats.org/officeDocument/2006/relationships/slideLayout" Target="../slideLayouts/slideLayout6.xml"/><Relationship Id="rId1" Type="http://schemas.openxmlformats.org/officeDocument/2006/relationships/tags" Target="../tags/tag806.xml"/><Relationship Id="rId2" Type="http://schemas.openxmlformats.org/officeDocument/2006/relationships/tags" Target="../tags/tag807.xml"/></Relationships>
</file>

<file path=ppt/slides/_rels/slide101.xml.rels><?xml version="1.0" encoding="UTF-8" standalone="yes"?>
<Relationships xmlns="http://schemas.openxmlformats.org/package/2006/relationships"><Relationship Id="rId11" Type="http://schemas.openxmlformats.org/officeDocument/2006/relationships/tags" Target="../tags/tag822.xml"/><Relationship Id="rId12" Type="http://schemas.openxmlformats.org/officeDocument/2006/relationships/slideLayout" Target="../slideLayouts/slideLayout6.xml"/><Relationship Id="rId13" Type="http://schemas.openxmlformats.org/officeDocument/2006/relationships/image" Target="../media/image403.png"/><Relationship Id="rId14" Type="http://schemas.openxmlformats.org/officeDocument/2006/relationships/image" Target="../media/image404.png"/><Relationship Id="rId1" Type="http://schemas.openxmlformats.org/officeDocument/2006/relationships/tags" Target="../tags/tag812.xml"/><Relationship Id="rId2" Type="http://schemas.openxmlformats.org/officeDocument/2006/relationships/tags" Target="../tags/tag813.xml"/><Relationship Id="rId3" Type="http://schemas.openxmlformats.org/officeDocument/2006/relationships/tags" Target="../tags/tag814.xml"/><Relationship Id="rId4" Type="http://schemas.openxmlformats.org/officeDocument/2006/relationships/tags" Target="../tags/tag815.xml"/><Relationship Id="rId5" Type="http://schemas.openxmlformats.org/officeDocument/2006/relationships/tags" Target="../tags/tag816.xml"/><Relationship Id="rId6" Type="http://schemas.openxmlformats.org/officeDocument/2006/relationships/tags" Target="../tags/tag817.xml"/><Relationship Id="rId7" Type="http://schemas.openxmlformats.org/officeDocument/2006/relationships/tags" Target="../tags/tag818.xml"/><Relationship Id="rId8" Type="http://schemas.openxmlformats.org/officeDocument/2006/relationships/tags" Target="../tags/tag819.xml"/><Relationship Id="rId9" Type="http://schemas.openxmlformats.org/officeDocument/2006/relationships/tags" Target="../tags/tag820.xml"/><Relationship Id="rId10" Type="http://schemas.openxmlformats.org/officeDocument/2006/relationships/tags" Target="../tags/tag821.xml"/></Relationships>
</file>

<file path=ppt/slides/_rels/slide102.xml.rels><?xml version="1.0" encoding="UTF-8" standalone="yes"?>
<Relationships xmlns="http://schemas.openxmlformats.org/package/2006/relationships"><Relationship Id="rId9" Type="http://schemas.openxmlformats.org/officeDocument/2006/relationships/tags" Target="../tags/tag831.xml"/><Relationship Id="rId20" Type="http://schemas.openxmlformats.org/officeDocument/2006/relationships/tags" Target="../tags/tag842.xml"/><Relationship Id="rId21" Type="http://schemas.openxmlformats.org/officeDocument/2006/relationships/tags" Target="../tags/tag843.xml"/><Relationship Id="rId22" Type="http://schemas.openxmlformats.org/officeDocument/2006/relationships/tags" Target="../tags/tag844.xml"/><Relationship Id="rId23" Type="http://schemas.openxmlformats.org/officeDocument/2006/relationships/tags" Target="../tags/tag845.xml"/><Relationship Id="rId24" Type="http://schemas.openxmlformats.org/officeDocument/2006/relationships/tags" Target="../tags/tag846.xml"/><Relationship Id="rId25" Type="http://schemas.openxmlformats.org/officeDocument/2006/relationships/tags" Target="../tags/tag847.xml"/><Relationship Id="rId26" Type="http://schemas.openxmlformats.org/officeDocument/2006/relationships/tags" Target="../tags/tag848.xml"/><Relationship Id="rId27" Type="http://schemas.openxmlformats.org/officeDocument/2006/relationships/slideLayout" Target="../slideLayouts/slideLayout6.xml"/><Relationship Id="rId10" Type="http://schemas.openxmlformats.org/officeDocument/2006/relationships/tags" Target="../tags/tag832.xml"/><Relationship Id="rId11" Type="http://schemas.openxmlformats.org/officeDocument/2006/relationships/tags" Target="../tags/tag833.xml"/><Relationship Id="rId12" Type="http://schemas.openxmlformats.org/officeDocument/2006/relationships/tags" Target="../tags/tag834.xml"/><Relationship Id="rId13" Type="http://schemas.openxmlformats.org/officeDocument/2006/relationships/tags" Target="../tags/tag835.xml"/><Relationship Id="rId14" Type="http://schemas.openxmlformats.org/officeDocument/2006/relationships/tags" Target="../tags/tag836.xml"/><Relationship Id="rId15" Type="http://schemas.openxmlformats.org/officeDocument/2006/relationships/tags" Target="../tags/tag837.xml"/><Relationship Id="rId16" Type="http://schemas.openxmlformats.org/officeDocument/2006/relationships/tags" Target="../tags/tag838.xml"/><Relationship Id="rId17" Type="http://schemas.openxmlformats.org/officeDocument/2006/relationships/tags" Target="../tags/tag839.xml"/><Relationship Id="rId18" Type="http://schemas.openxmlformats.org/officeDocument/2006/relationships/tags" Target="../tags/tag840.xml"/><Relationship Id="rId19" Type="http://schemas.openxmlformats.org/officeDocument/2006/relationships/tags" Target="../tags/tag841.xml"/><Relationship Id="rId1" Type="http://schemas.openxmlformats.org/officeDocument/2006/relationships/tags" Target="../tags/tag823.xml"/><Relationship Id="rId2" Type="http://schemas.openxmlformats.org/officeDocument/2006/relationships/tags" Target="../tags/tag824.xml"/><Relationship Id="rId3" Type="http://schemas.openxmlformats.org/officeDocument/2006/relationships/tags" Target="../tags/tag825.xml"/><Relationship Id="rId4" Type="http://schemas.openxmlformats.org/officeDocument/2006/relationships/tags" Target="../tags/tag826.xml"/><Relationship Id="rId5" Type="http://schemas.openxmlformats.org/officeDocument/2006/relationships/tags" Target="../tags/tag827.xml"/><Relationship Id="rId6" Type="http://schemas.openxmlformats.org/officeDocument/2006/relationships/tags" Target="../tags/tag828.xml"/><Relationship Id="rId7" Type="http://schemas.openxmlformats.org/officeDocument/2006/relationships/tags" Target="../tags/tag829.xml"/><Relationship Id="rId8" Type="http://schemas.openxmlformats.org/officeDocument/2006/relationships/tags" Target="../tags/tag830.xml"/></Relationships>
</file>

<file path=ppt/slides/_rels/slide103.xml.rels><?xml version="1.0" encoding="UTF-8" standalone="yes"?>
<Relationships xmlns="http://schemas.openxmlformats.org/package/2006/relationships"><Relationship Id="rId11" Type="http://schemas.openxmlformats.org/officeDocument/2006/relationships/tags" Target="../tags/tag859.xml"/><Relationship Id="rId12" Type="http://schemas.openxmlformats.org/officeDocument/2006/relationships/tags" Target="../tags/tag860.xml"/><Relationship Id="rId13" Type="http://schemas.openxmlformats.org/officeDocument/2006/relationships/slideLayout" Target="../slideLayouts/slideLayout6.xml"/><Relationship Id="rId14" Type="http://schemas.openxmlformats.org/officeDocument/2006/relationships/chart" Target="../charts/chart24.xml"/><Relationship Id="rId1" Type="http://schemas.openxmlformats.org/officeDocument/2006/relationships/tags" Target="../tags/tag849.xml"/><Relationship Id="rId2" Type="http://schemas.openxmlformats.org/officeDocument/2006/relationships/tags" Target="../tags/tag850.xml"/><Relationship Id="rId3" Type="http://schemas.openxmlformats.org/officeDocument/2006/relationships/tags" Target="../tags/tag851.xml"/><Relationship Id="rId4" Type="http://schemas.openxmlformats.org/officeDocument/2006/relationships/tags" Target="../tags/tag852.xml"/><Relationship Id="rId5" Type="http://schemas.openxmlformats.org/officeDocument/2006/relationships/tags" Target="../tags/tag853.xml"/><Relationship Id="rId6" Type="http://schemas.openxmlformats.org/officeDocument/2006/relationships/tags" Target="../tags/tag854.xml"/><Relationship Id="rId7" Type="http://schemas.openxmlformats.org/officeDocument/2006/relationships/tags" Target="../tags/tag855.xml"/><Relationship Id="rId8" Type="http://schemas.openxmlformats.org/officeDocument/2006/relationships/tags" Target="../tags/tag856.xml"/><Relationship Id="rId9" Type="http://schemas.openxmlformats.org/officeDocument/2006/relationships/tags" Target="../tags/tag857.xml"/><Relationship Id="rId10" Type="http://schemas.openxmlformats.org/officeDocument/2006/relationships/tags" Target="../tags/tag858.xml"/></Relationships>
</file>

<file path=ppt/slides/_rels/slide104.xml.rels><?xml version="1.0" encoding="UTF-8" standalone="yes"?>
<Relationships xmlns="http://schemas.openxmlformats.org/package/2006/relationships"><Relationship Id="rId3" Type="http://schemas.openxmlformats.org/officeDocument/2006/relationships/tags" Target="../tags/tag863.xml"/><Relationship Id="rId4" Type="http://schemas.openxmlformats.org/officeDocument/2006/relationships/tags" Target="../tags/tag864.xml"/><Relationship Id="rId5" Type="http://schemas.openxmlformats.org/officeDocument/2006/relationships/slideLayout" Target="../slideLayouts/slideLayout6.xml"/><Relationship Id="rId1" Type="http://schemas.openxmlformats.org/officeDocument/2006/relationships/tags" Target="../tags/tag861.xml"/><Relationship Id="rId2" Type="http://schemas.openxmlformats.org/officeDocument/2006/relationships/tags" Target="../tags/tag862.xml"/></Relationships>
</file>

<file path=ppt/slides/_rels/slide105.xml.rels><?xml version="1.0" encoding="UTF-8" standalone="yes"?>
<Relationships xmlns="http://schemas.openxmlformats.org/package/2006/relationships"><Relationship Id="rId3" Type="http://schemas.openxmlformats.org/officeDocument/2006/relationships/tags" Target="../tags/tag867.xml"/><Relationship Id="rId4" Type="http://schemas.openxmlformats.org/officeDocument/2006/relationships/tags" Target="../tags/tag868.xml"/><Relationship Id="rId5" Type="http://schemas.openxmlformats.org/officeDocument/2006/relationships/tags" Target="../tags/tag869.xml"/><Relationship Id="rId6" Type="http://schemas.openxmlformats.org/officeDocument/2006/relationships/tags" Target="../tags/tag870.xml"/><Relationship Id="rId7" Type="http://schemas.openxmlformats.org/officeDocument/2006/relationships/tags" Target="../tags/tag871.xml"/><Relationship Id="rId8" Type="http://schemas.openxmlformats.org/officeDocument/2006/relationships/tags" Target="../tags/tag872.xml"/><Relationship Id="rId9" Type="http://schemas.openxmlformats.org/officeDocument/2006/relationships/tags" Target="../tags/tag873.xml"/><Relationship Id="rId10" Type="http://schemas.openxmlformats.org/officeDocument/2006/relationships/slideLayout" Target="../slideLayouts/slideLayout6.xml"/><Relationship Id="rId1" Type="http://schemas.openxmlformats.org/officeDocument/2006/relationships/tags" Target="../tags/tag865.xml"/><Relationship Id="rId2" Type="http://schemas.openxmlformats.org/officeDocument/2006/relationships/tags" Target="../tags/tag866.xml"/></Relationships>
</file>

<file path=ppt/slides/_rels/slide106.xml.rels><?xml version="1.0" encoding="UTF-8" standalone="yes"?>
<Relationships xmlns="http://schemas.openxmlformats.org/package/2006/relationships"><Relationship Id="rId3" Type="http://schemas.openxmlformats.org/officeDocument/2006/relationships/tags" Target="../tags/tag876.xml"/><Relationship Id="rId4" Type="http://schemas.openxmlformats.org/officeDocument/2006/relationships/tags" Target="../tags/tag877.xml"/><Relationship Id="rId5" Type="http://schemas.openxmlformats.org/officeDocument/2006/relationships/tags" Target="../tags/tag878.xml"/><Relationship Id="rId6" Type="http://schemas.openxmlformats.org/officeDocument/2006/relationships/tags" Target="../tags/tag879.xml"/><Relationship Id="rId7" Type="http://schemas.openxmlformats.org/officeDocument/2006/relationships/tags" Target="../tags/tag880.xml"/><Relationship Id="rId8" Type="http://schemas.openxmlformats.org/officeDocument/2006/relationships/tags" Target="../tags/tag881.xml"/><Relationship Id="rId9" Type="http://schemas.openxmlformats.org/officeDocument/2006/relationships/slideLayout" Target="../slideLayouts/slideLayout6.xml"/><Relationship Id="rId1" Type="http://schemas.openxmlformats.org/officeDocument/2006/relationships/tags" Target="../tags/tag874.xml"/><Relationship Id="rId2" Type="http://schemas.openxmlformats.org/officeDocument/2006/relationships/tags" Target="../tags/tag875.xml"/></Relationships>
</file>

<file path=ppt/slides/_rels/slide107.xml.rels><?xml version="1.0" encoding="UTF-8" standalone="yes"?>
<Relationships xmlns="http://schemas.openxmlformats.org/package/2006/relationships"><Relationship Id="rId9" Type="http://schemas.openxmlformats.org/officeDocument/2006/relationships/tags" Target="../tags/tag890.xml"/><Relationship Id="rId20" Type="http://schemas.openxmlformats.org/officeDocument/2006/relationships/slideLayout" Target="../slideLayouts/slideLayout6.xml"/><Relationship Id="rId10" Type="http://schemas.openxmlformats.org/officeDocument/2006/relationships/tags" Target="../tags/tag891.xml"/><Relationship Id="rId11" Type="http://schemas.openxmlformats.org/officeDocument/2006/relationships/tags" Target="../tags/tag892.xml"/><Relationship Id="rId12" Type="http://schemas.openxmlformats.org/officeDocument/2006/relationships/tags" Target="../tags/tag893.xml"/><Relationship Id="rId13" Type="http://schemas.openxmlformats.org/officeDocument/2006/relationships/tags" Target="../tags/tag894.xml"/><Relationship Id="rId14" Type="http://schemas.openxmlformats.org/officeDocument/2006/relationships/tags" Target="../tags/tag895.xml"/><Relationship Id="rId15" Type="http://schemas.openxmlformats.org/officeDocument/2006/relationships/tags" Target="../tags/tag896.xml"/><Relationship Id="rId16" Type="http://schemas.openxmlformats.org/officeDocument/2006/relationships/tags" Target="../tags/tag897.xml"/><Relationship Id="rId17" Type="http://schemas.openxmlformats.org/officeDocument/2006/relationships/tags" Target="../tags/tag898.xml"/><Relationship Id="rId18" Type="http://schemas.openxmlformats.org/officeDocument/2006/relationships/tags" Target="../tags/tag899.xml"/><Relationship Id="rId19" Type="http://schemas.openxmlformats.org/officeDocument/2006/relationships/tags" Target="../tags/tag900.xml"/><Relationship Id="rId1" Type="http://schemas.openxmlformats.org/officeDocument/2006/relationships/tags" Target="../tags/tag882.xml"/><Relationship Id="rId2" Type="http://schemas.openxmlformats.org/officeDocument/2006/relationships/tags" Target="../tags/tag883.xml"/><Relationship Id="rId3" Type="http://schemas.openxmlformats.org/officeDocument/2006/relationships/tags" Target="../tags/tag884.xml"/><Relationship Id="rId4" Type="http://schemas.openxmlformats.org/officeDocument/2006/relationships/tags" Target="../tags/tag885.xml"/><Relationship Id="rId5" Type="http://schemas.openxmlformats.org/officeDocument/2006/relationships/tags" Target="../tags/tag886.xml"/><Relationship Id="rId6" Type="http://schemas.openxmlformats.org/officeDocument/2006/relationships/tags" Target="../tags/tag887.xml"/><Relationship Id="rId7" Type="http://schemas.openxmlformats.org/officeDocument/2006/relationships/tags" Target="../tags/tag888.xml"/><Relationship Id="rId8" Type="http://schemas.openxmlformats.org/officeDocument/2006/relationships/tags" Target="../tags/tag889.xml"/></Relationships>
</file>

<file path=ppt/slides/_rels/slide108.xml.rels><?xml version="1.0" encoding="UTF-8" standalone="yes"?>
<Relationships xmlns="http://schemas.openxmlformats.org/package/2006/relationships"><Relationship Id="rId3" Type="http://schemas.openxmlformats.org/officeDocument/2006/relationships/tags" Target="../tags/tag903.xml"/><Relationship Id="rId4" Type="http://schemas.openxmlformats.org/officeDocument/2006/relationships/tags" Target="../tags/tag904.xml"/><Relationship Id="rId5" Type="http://schemas.openxmlformats.org/officeDocument/2006/relationships/slideLayout" Target="../slideLayouts/slideLayout6.xml"/><Relationship Id="rId1" Type="http://schemas.openxmlformats.org/officeDocument/2006/relationships/tags" Target="../tags/tag901.xml"/><Relationship Id="rId2" Type="http://schemas.openxmlformats.org/officeDocument/2006/relationships/tags" Target="../tags/tag902.xml"/></Relationships>
</file>

<file path=ppt/slides/_rels/slide109.xml.rels><?xml version="1.0" encoding="UTF-8" standalone="yes"?>
<Relationships xmlns="http://schemas.openxmlformats.org/package/2006/relationships"><Relationship Id="rId3" Type="http://schemas.openxmlformats.org/officeDocument/2006/relationships/tags" Target="../tags/tag907.xml"/><Relationship Id="rId4" Type="http://schemas.openxmlformats.org/officeDocument/2006/relationships/tags" Target="../tags/tag908.xml"/><Relationship Id="rId5" Type="http://schemas.openxmlformats.org/officeDocument/2006/relationships/tags" Target="../tags/tag909.xml"/><Relationship Id="rId6" Type="http://schemas.openxmlformats.org/officeDocument/2006/relationships/slideLayout" Target="../slideLayouts/slideLayout6.xml"/><Relationship Id="rId1" Type="http://schemas.openxmlformats.org/officeDocument/2006/relationships/tags" Target="../tags/tag905.xml"/><Relationship Id="rId2" Type="http://schemas.openxmlformats.org/officeDocument/2006/relationships/tags" Target="../tags/tag906.xml"/></Relationships>
</file>

<file path=ppt/slides/_rels/slide11.xml.rels><?xml version="1.0" encoding="UTF-8" standalone="yes"?>
<Relationships xmlns="http://schemas.openxmlformats.org/package/2006/relationships"><Relationship Id="rId9" Type="http://schemas.openxmlformats.org/officeDocument/2006/relationships/image" Target="../media/image70.png"/><Relationship Id="rId20" Type="http://schemas.openxmlformats.org/officeDocument/2006/relationships/image" Target="../media/image80.png"/><Relationship Id="rId21" Type="http://schemas.openxmlformats.org/officeDocument/2006/relationships/image" Target="../media/image81.png"/><Relationship Id="rId22" Type="http://schemas.microsoft.com/office/2007/relationships/hdphoto" Target="../media/hdphoto2.wdp"/><Relationship Id="rId23" Type="http://schemas.openxmlformats.org/officeDocument/2006/relationships/image" Target="../media/image82.png"/><Relationship Id="rId24" Type="http://schemas.openxmlformats.org/officeDocument/2006/relationships/image" Target="../media/image83.png"/><Relationship Id="rId10" Type="http://schemas.openxmlformats.org/officeDocument/2006/relationships/image" Target="../media/image71.png"/><Relationship Id="rId11" Type="http://schemas.openxmlformats.org/officeDocument/2006/relationships/image" Target="../media/image66.png"/><Relationship Id="rId12" Type="http://schemas.openxmlformats.org/officeDocument/2006/relationships/image" Target="../media/image72.png"/><Relationship Id="rId13" Type="http://schemas.openxmlformats.org/officeDocument/2006/relationships/image" Target="../media/image73.png"/><Relationship Id="rId14" Type="http://schemas.openxmlformats.org/officeDocument/2006/relationships/image" Target="../media/image74.png"/><Relationship Id="rId15" Type="http://schemas.openxmlformats.org/officeDocument/2006/relationships/image" Target="../media/image75.png"/><Relationship Id="rId16" Type="http://schemas.openxmlformats.org/officeDocument/2006/relationships/image" Target="../media/image76.png"/><Relationship Id="rId17" Type="http://schemas.openxmlformats.org/officeDocument/2006/relationships/image" Target="../media/image77.png"/><Relationship Id="rId18" Type="http://schemas.openxmlformats.org/officeDocument/2006/relationships/image" Target="../media/image78.png"/><Relationship Id="rId19" Type="http://schemas.openxmlformats.org/officeDocument/2006/relationships/image" Target="../media/image79.png"/><Relationship Id="rId1" Type="http://schemas.openxmlformats.org/officeDocument/2006/relationships/vmlDrawing" Target="../drawings/vmlDrawing5.vml"/><Relationship Id="rId2" Type="http://schemas.openxmlformats.org/officeDocument/2006/relationships/tags" Target="../tags/tag35.xml"/><Relationship Id="rId3" Type="http://schemas.openxmlformats.org/officeDocument/2006/relationships/slideLayout" Target="../slideLayouts/slideLayout6.xml"/><Relationship Id="rId4" Type="http://schemas.openxmlformats.org/officeDocument/2006/relationships/oleObject" Target="../embeddings/oleObject5.bin"/><Relationship Id="rId5" Type="http://schemas.openxmlformats.org/officeDocument/2006/relationships/image" Target="../media/image18.emf"/><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s>
</file>

<file path=ppt/slides/_rels/slide110.xml.rels><?xml version="1.0" encoding="UTF-8" standalone="yes"?>
<Relationships xmlns="http://schemas.openxmlformats.org/package/2006/relationships"><Relationship Id="rId3" Type="http://schemas.openxmlformats.org/officeDocument/2006/relationships/tags" Target="../tags/tag912.xml"/><Relationship Id="rId4" Type="http://schemas.openxmlformats.org/officeDocument/2006/relationships/tags" Target="../tags/tag913.xml"/><Relationship Id="rId5" Type="http://schemas.openxmlformats.org/officeDocument/2006/relationships/slideLayout" Target="../slideLayouts/slideLayout6.xml"/><Relationship Id="rId1" Type="http://schemas.openxmlformats.org/officeDocument/2006/relationships/tags" Target="../tags/tag910.xml"/><Relationship Id="rId2" Type="http://schemas.openxmlformats.org/officeDocument/2006/relationships/tags" Target="../tags/tag911.xml"/></Relationships>
</file>

<file path=ppt/slides/_rels/slide111.xml.rels><?xml version="1.0" encoding="UTF-8" standalone="yes"?>
<Relationships xmlns="http://schemas.openxmlformats.org/package/2006/relationships"><Relationship Id="rId11" Type="http://schemas.openxmlformats.org/officeDocument/2006/relationships/tags" Target="../tags/tag924.xml"/><Relationship Id="rId12" Type="http://schemas.openxmlformats.org/officeDocument/2006/relationships/slideLayout" Target="../slideLayouts/slideLayout6.xml"/><Relationship Id="rId1" Type="http://schemas.openxmlformats.org/officeDocument/2006/relationships/tags" Target="../tags/tag914.xml"/><Relationship Id="rId2" Type="http://schemas.openxmlformats.org/officeDocument/2006/relationships/tags" Target="../tags/tag915.xml"/><Relationship Id="rId3" Type="http://schemas.openxmlformats.org/officeDocument/2006/relationships/tags" Target="../tags/tag916.xml"/><Relationship Id="rId4" Type="http://schemas.openxmlformats.org/officeDocument/2006/relationships/tags" Target="../tags/tag917.xml"/><Relationship Id="rId5" Type="http://schemas.openxmlformats.org/officeDocument/2006/relationships/tags" Target="../tags/tag918.xml"/><Relationship Id="rId6" Type="http://schemas.openxmlformats.org/officeDocument/2006/relationships/tags" Target="../tags/tag919.xml"/><Relationship Id="rId7" Type="http://schemas.openxmlformats.org/officeDocument/2006/relationships/tags" Target="../tags/tag920.xml"/><Relationship Id="rId8" Type="http://schemas.openxmlformats.org/officeDocument/2006/relationships/tags" Target="../tags/tag921.xml"/><Relationship Id="rId9" Type="http://schemas.openxmlformats.org/officeDocument/2006/relationships/tags" Target="../tags/tag922.xml"/><Relationship Id="rId10" Type="http://schemas.openxmlformats.org/officeDocument/2006/relationships/tags" Target="../tags/tag923.xml"/></Relationships>
</file>

<file path=ppt/slides/_rels/slide112.xml.rels><?xml version="1.0" encoding="UTF-8" standalone="yes"?>
<Relationships xmlns="http://schemas.openxmlformats.org/package/2006/relationships"><Relationship Id="rId3" Type="http://schemas.openxmlformats.org/officeDocument/2006/relationships/tags" Target="../tags/tag927.xml"/><Relationship Id="rId4" Type="http://schemas.openxmlformats.org/officeDocument/2006/relationships/tags" Target="../tags/tag928.xml"/><Relationship Id="rId5" Type="http://schemas.openxmlformats.org/officeDocument/2006/relationships/tags" Target="../tags/tag929.xml"/><Relationship Id="rId6" Type="http://schemas.openxmlformats.org/officeDocument/2006/relationships/tags" Target="../tags/tag930.xml"/><Relationship Id="rId7" Type="http://schemas.openxmlformats.org/officeDocument/2006/relationships/tags" Target="../tags/tag931.xml"/><Relationship Id="rId8" Type="http://schemas.openxmlformats.org/officeDocument/2006/relationships/slideLayout" Target="../slideLayouts/slideLayout6.xml"/><Relationship Id="rId9" Type="http://schemas.openxmlformats.org/officeDocument/2006/relationships/image" Target="../media/image405.png"/><Relationship Id="rId1" Type="http://schemas.openxmlformats.org/officeDocument/2006/relationships/tags" Target="../tags/tag925.xml"/><Relationship Id="rId2" Type="http://schemas.openxmlformats.org/officeDocument/2006/relationships/tags" Target="../tags/tag926.xml"/></Relationships>
</file>

<file path=ppt/slides/_rels/slide113.xml.rels><?xml version="1.0" encoding="UTF-8" standalone="yes"?>
<Relationships xmlns="http://schemas.openxmlformats.org/package/2006/relationships"><Relationship Id="rId3" Type="http://schemas.openxmlformats.org/officeDocument/2006/relationships/tags" Target="../tags/tag934.xml"/><Relationship Id="rId4" Type="http://schemas.openxmlformats.org/officeDocument/2006/relationships/tags" Target="../tags/tag935.xml"/><Relationship Id="rId5" Type="http://schemas.openxmlformats.org/officeDocument/2006/relationships/tags" Target="../tags/tag936.xml"/><Relationship Id="rId6" Type="http://schemas.openxmlformats.org/officeDocument/2006/relationships/tags" Target="../tags/tag937.xml"/><Relationship Id="rId7" Type="http://schemas.openxmlformats.org/officeDocument/2006/relationships/tags" Target="../tags/tag938.xml"/><Relationship Id="rId8" Type="http://schemas.openxmlformats.org/officeDocument/2006/relationships/slideLayout" Target="../slideLayouts/slideLayout6.xml"/><Relationship Id="rId1" Type="http://schemas.openxmlformats.org/officeDocument/2006/relationships/tags" Target="../tags/tag932.xml"/><Relationship Id="rId2" Type="http://schemas.openxmlformats.org/officeDocument/2006/relationships/tags" Target="../tags/tag933.xml"/></Relationships>
</file>

<file path=ppt/slides/_rels/slide114.xml.rels><?xml version="1.0" encoding="UTF-8" standalone="yes"?>
<Relationships xmlns="http://schemas.openxmlformats.org/package/2006/relationships"><Relationship Id="rId3" Type="http://schemas.openxmlformats.org/officeDocument/2006/relationships/tags" Target="../tags/tag941.xml"/><Relationship Id="rId4" Type="http://schemas.openxmlformats.org/officeDocument/2006/relationships/tags" Target="../tags/tag942.xml"/><Relationship Id="rId5" Type="http://schemas.openxmlformats.org/officeDocument/2006/relationships/tags" Target="../tags/tag943.xml"/><Relationship Id="rId6" Type="http://schemas.openxmlformats.org/officeDocument/2006/relationships/tags" Target="../tags/tag944.xml"/><Relationship Id="rId7" Type="http://schemas.openxmlformats.org/officeDocument/2006/relationships/slideLayout" Target="../slideLayouts/slideLayout6.xml"/><Relationship Id="rId8" Type="http://schemas.openxmlformats.org/officeDocument/2006/relationships/image" Target="../media/image406.png"/><Relationship Id="rId9" Type="http://schemas.openxmlformats.org/officeDocument/2006/relationships/image" Target="../media/image407.png"/><Relationship Id="rId10" Type="http://schemas.openxmlformats.org/officeDocument/2006/relationships/image" Target="../media/image408.png"/><Relationship Id="rId1" Type="http://schemas.openxmlformats.org/officeDocument/2006/relationships/tags" Target="../tags/tag939.xml"/><Relationship Id="rId2" Type="http://schemas.openxmlformats.org/officeDocument/2006/relationships/tags" Target="../tags/tag940.xml"/></Relationships>
</file>

<file path=ppt/slides/_rels/slide115.xml.rels><?xml version="1.0" encoding="UTF-8" standalone="yes"?>
<Relationships xmlns="http://schemas.openxmlformats.org/package/2006/relationships"><Relationship Id="rId3" Type="http://schemas.openxmlformats.org/officeDocument/2006/relationships/tags" Target="../tags/tag947.xml"/><Relationship Id="rId4" Type="http://schemas.openxmlformats.org/officeDocument/2006/relationships/tags" Target="../tags/tag948.xml"/><Relationship Id="rId5" Type="http://schemas.openxmlformats.org/officeDocument/2006/relationships/slideLayout" Target="../slideLayouts/slideLayout6.xml"/><Relationship Id="rId6" Type="http://schemas.openxmlformats.org/officeDocument/2006/relationships/image" Target="../media/image409.jpeg"/><Relationship Id="rId7" Type="http://schemas.openxmlformats.org/officeDocument/2006/relationships/image" Target="../media/image410.gif"/><Relationship Id="rId8" Type="http://schemas.openxmlformats.org/officeDocument/2006/relationships/image" Target="../media/image411.jpeg"/><Relationship Id="rId1" Type="http://schemas.openxmlformats.org/officeDocument/2006/relationships/tags" Target="../tags/tag945.xml"/><Relationship Id="rId2" Type="http://schemas.openxmlformats.org/officeDocument/2006/relationships/tags" Target="../tags/tag946.xml"/></Relationships>
</file>

<file path=ppt/slides/_rels/slide116.xml.rels><?xml version="1.0" encoding="UTF-8" standalone="yes"?>
<Relationships xmlns="http://schemas.openxmlformats.org/package/2006/relationships"><Relationship Id="rId11" Type="http://schemas.openxmlformats.org/officeDocument/2006/relationships/image" Target="../media/image416.png"/><Relationship Id="rId12" Type="http://schemas.openxmlformats.org/officeDocument/2006/relationships/image" Target="../media/image417.jpeg"/><Relationship Id="rId13" Type="http://schemas.openxmlformats.org/officeDocument/2006/relationships/image" Target="../media/image402.png"/><Relationship Id="rId14" Type="http://schemas.openxmlformats.org/officeDocument/2006/relationships/image" Target="../media/image418.png"/><Relationship Id="rId15" Type="http://schemas.openxmlformats.org/officeDocument/2006/relationships/image" Target="../media/image419.jpeg"/><Relationship Id="rId16" Type="http://schemas.openxmlformats.org/officeDocument/2006/relationships/image" Target="../media/image420.png"/><Relationship Id="rId17" Type="http://schemas.openxmlformats.org/officeDocument/2006/relationships/image" Target="../media/image421.png"/><Relationship Id="rId1" Type="http://schemas.openxmlformats.org/officeDocument/2006/relationships/vmlDrawing" Target="../drawings/vmlDrawing41.vml"/><Relationship Id="rId2" Type="http://schemas.openxmlformats.org/officeDocument/2006/relationships/tags" Target="../tags/tag949.xml"/><Relationship Id="rId3" Type="http://schemas.openxmlformats.org/officeDocument/2006/relationships/slideLayout" Target="../slideLayouts/slideLayout6.xml"/><Relationship Id="rId4" Type="http://schemas.openxmlformats.org/officeDocument/2006/relationships/notesSlide" Target="../notesSlides/notesSlide23.xml"/><Relationship Id="rId5" Type="http://schemas.openxmlformats.org/officeDocument/2006/relationships/oleObject" Target="../embeddings/oleObject53.bin"/><Relationship Id="rId6" Type="http://schemas.openxmlformats.org/officeDocument/2006/relationships/image" Target="../media/image106.emf"/><Relationship Id="rId7" Type="http://schemas.openxmlformats.org/officeDocument/2006/relationships/image" Target="../media/image412.png"/><Relationship Id="rId8" Type="http://schemas.openxmlformats.org/officeDocument/2006/relationships/image" Target="../media/image413.png"/><Relationship Id="rId9" Type="http://schemas.openxmlformats.org/officeDocument/2006/relationships/image" Target="../media/image414.png"/><Relationship Id="rId10" Type="http://schemas.openxmlformats.org/officeDocument/2006/relationships/image" Target="../media/image415.jpeg"/></Relationships>
</file>

<file path=ppt/slides/_rels/slide117.xml.rels><?xml version="1.0" encoding="UTF-8" standalone="yes"?>
<Relationships xmlns="http://schemas.openxmlformats.org/package/2006/relationships"><Relationship Id="rId20" Type="http://schemas.openxmlformats.org/officeDocument/2006/relationships/image" Target="../media/image422.jpeg"/><Relationship Id="rId21" Type="http://schemas.microsoft.com/office/2007/relationships/hdphoto" Target="../media/hdphoto17.wdp"/><Relationship Id="rId22" Type="http://schemas.openxmlformats.org/officeDocument/2006/relationships/image" Target="../media/image423.jpeg"/><Relationship Id="rId23" Type="http://schemas.openxmlformats.org/officeDocument/2006/relationships/image" Target="../media/image424.jpeg"/><Relationship Id="rId24" Type="http://schemas.openxmlformats.org/officeDocument/2006/relationships/image" Target="../media/image425.jpeg"/><Relationship Id="rId25" Type="http://schemas.openxmlformats.org/officeDocument/2006/relationships/image" Target="../media/image426.jpeg"/><Relationship Id="rId26" Type="http://schemas.openxmlformats.org/officeDocument/2006/relationships/image" Target="../media/image427.png"/><Relationship Id="rId27" Type="http://schemas.openxmlformats.org/officeDocument/2006/relationships/image" Target="../media/image428.png"/><Relationship Id="rId28" Type="http://schemas.openxmlformats.org/officeDocument/2006/relationships/image" Target="../media/image429.png"/><Relationship Id="rId29" Type="http://schemas.openxmlformats.org/officeDocument/2006/relationships/image" Target="../media/image430.png"/><Relationship Id="rId1" Type="http://schemas.openxmlformats.org/officeDocument/2006/relationships/tags" Target="../tags/tag950.xml"/><Relationship Id="rId2" Type="http://schemas.openxmlformats.org/officeDocument/2006/relationships/tags" Target="../tags/tag951.xml"/><Relationship Id="rId3" Type="http://schemas.openxmlformats.org/officeDocument/2006/relationships/tags" Target="../tags/tag952.xml"/><Relationship Id="rId4" Type="http://schemas.openxmlformats.org/officeDocument/2006/relationships/tags" Target="../tags/tag953.xml"/><Relationship Id="rId5" Type="http://schemas.openxmlformats.org/officeDocument/2006/relationships/tags" Target="../tags/tag954.xml"/><Relationship Id="rId30" Type="http://schemas.openxmlformats.org/officeDocument/2006/relationships/image" Target="../media/image431.jpeg"/><Relationship Id="rId31" Type="http://schemas.openxmlformats.org/officeDocument/2006/relationships/image" Target="../media/image432.jpeg"/><Relationship Id="rId32" Type="http://schemas.openxmlformats.org/officeDocument/2006/relationships/image" Target="../media/image433.jpeg"/><Relationship Id="rId9" Type="http://schemas.openxmlformats.org/officeDocument/2006/relationships/tags" Target="../tags/tag958.xml"/><Relationship Id="rId6" Type="http://schemas.openxmlformats.org/officeDocument/2006/relationships/tags" Target="../tags/tag955.xml"/><Relationship Id="rId7" Type="http://schemas.openxmlformats.org/officeDocument/2006/relationships/tags" Target="../tags/tag956.xml"/><Relationship Id="rId8" Type="http://schemas.openxmlformats.org/officeDocument/2006/relationships/tags" Target="../tags/tag957.xml"/><Relationship Id="rId33" Type="http://schemas.openxmlformats.org/officeDocument/2006/relationships/image" Target="../media/image434.jpeg"/><Relationship Id="rId34" Type="http://schemas.openxmlformats.org/officeDocument/2006/relationships/image" Target="../media/image435.png"/><Relationship Id="rId35" Type="http://schemas.openxmlformats.org/officeDocument/2006/relationships/image" Target="../media/image436.jpeg"/><Relationship Id="rId36" Type="http://schemas.openxmlformats.org/officeDocument/2006/relationships/image" Target="../media/image437.jpeg"/><Relationship Id="rId10" Type="http://schemas.openxmlformats.org/officeDocument/2006/relationships/tags" Target="../tags/tag959.xml"/><Relationship Id="rId11" Type="http://schemas.openxmlformats.org/officeDocument/2006/relationships/tags" Target="../tags/tag960.xml"/><Relationship Id="rId12" Type="http://schemas.openxmlformats.org/officeDocument/2006/relationships/tags" Target="../tags/tag961.xml"/><Relationship Id="rId13" Type="http://schemas.openxmlformats.org/officeDocument/2006/relationships/tags" Target="../tags/tag962.xml"/><Relationship Id="rId14" Type="http://schemas.openxmlformats.org/officeDocument/2006/relationships/tags" Target="../tags/tag963.xml"/><Relationship Id="rId15" Type="http://schemas.openxmlformats.org/officeDocument/2006/relationships/tags" Target="../tags/tag964.xml"/><Relationship Id="rId16" Type="http://schemas.openxmlformats.org/officeDocument/2006/relationships/tags" Target="../tags/tag965.xml"/><Relationship Id="rId17" Type="http://schemas.openxmlformats.org/officeDocument/2006/relationships/tags" Target="../tags/tag966.xml"/><Relationship Id="rId18" Type="http://schemas.openxmlformats.org/officeDocument/2006/relationships/tags" Target="../tags/tag967.xml"/><Relationship Id="rId19" Type="http://schemas.openxmlformats.org/officeDocument/2006/relationships/slideLayout" Target="../slideLayouts/slideLayout6.xml"/><Relationship Id="rId37" Type="http://schemas.openxmlformats.org/officeDocument/2006/relationships/image" Target="../media/image438.jpe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54.bin"/><Relationship Id="rId5" Type="http://schemas.openxmlformats.org/officeDocument/2006/relationships/image" Target="../media/image212.emf"/><Relationship Id="rId6" Type="http://schemas.openxmlformats.org/officeDocument/2006/relationships/image" Target="../media/image439.jpeg"/><Relationship Id="rId1" Type="http://schemas.openxmlformats.org/officeDocument/2006/relationships/vmlDrawing" Target="../drawings/vmlDrawing42.vml"/><Relationship Id="rId2" Type="http://schemas.openxmlformats.org/officeDocument/2006/relationships/tags" Target="../tags/tag968.xml"/></Relationships>
</file>

<file path=ppt/slides/_rels/slide119.xml.rels><?xml version="1.0" encoding="UTF-8" standalone="yes"?>
<Relationships xmlns="http://schemas.openxmlformats.org/package/2006/relationships"><Relationship Id="rId1" Type="http://schemas.openxmlformats.org/officeDocument/2006/relationships/tags" Target="../tags/tag969.xml"/><Relationship Id="rId2" Type="http://schemas.openxmlformats.org/officeDocument/2006/relationships/tags" Target="../tags/tag970.xml"/><Relationship Id="rId3"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3" Type="http://schemas.openxmlformats.org/officeDocument/2006/relationships/image" Target="../media/image88.jpeg"/><Relationship Id="rId14" Type="http://schemas.openxmlformats.org/officeDocument/2006/relationships/image" Target="../media/image77.png"/><Relationship Id="rId15" Type="http://schemas.openxmlformats.org/officeDocument/2006/relationships/image" Target="../media/image78.png"/><Relationship Id="rId16" Type="http://schemas.openxmlformats.org/officeDocument/2006/relationships/image" Target="../media/image79.png"/><Relationship Id="rId1" Type="http://schemas.openxmlformats.org/officeDocument/2006/relationships/tags" Target="../tags/tag36.xml"/><Relationship Id="rId2" Type="http://schemas.openxmlformats.org/officeDocument/2006/relationships/tags" Target="../tags/tag37.xml"/><Relationship Id="rId3" Type="http://schemas.openxmlformats.org/officeDocument/2006/relationships/tags" Target="../tags/tag38.xml"/><Relationship Id="rId4" Type="http://schemas.openxmlformats.org/officeDocument/2006/relationships/tags" Target="../tags/tag39.xml"/><Relationship Id="rId5" Type="http://schemas.openxmlformats.org/officeDocument/2006/relationships/tags" Target="../tags/tag40.xml"/><Relationship Id="rId6" Type="http://schemas.openxmlformats.org/officeDocument/2006/relationships/tags" Target="../tags/tag41.xml"/><Relationship Id="rId7" Type="http://schemas.openxmlformats.org/officeDocument/2006/relationships/tags" Target="../tags/tag42.xml"/><Relationship Id="rId8" Type="http://schemas.openxmlformats.org/officeDocument/2006/relationships/slideLayout" Target="../slideLayouts/slideLayout6.xml"/><Relationship Id="rId9" Type="http://schemas.openxmlformats.org/officeDocument/2006/relationships/image" Target="../media/image84.png"/><Relationship Id="rId10" Type="http://schemas.openxmlformats.org/officeDocument/2006/relationships/image" Target="../media/image85.jpeg"/></Relationships>
</file>

<file path=ppt/slides/_rels/slide120.xml.rels><?xml version="1.0" encoding="UTF-8" standalone="yes"?>
<Relationships xmlns="http://schemas.openxmlformats.org/package/2006/relationships"><Relationship Id="rId1" Type="http://schemas.openxmlformats.org/officeDocument/2006/relationships/tags" Target="../tags/tag971.xml"/><Relationship Id="rId2" Type="http://schemas.openxmlformats.org/officeDocument/2006/relationships/tags" Target="../tags/tag972.xml"/><Relationship Id="rId3"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0.gif"/></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441.emf"/><Relationship Id="rId1" Type="http://schemas.openxmlformats.org/officeDocument/2006/relationships/tags" Target="../tags/tag973.xml"/><Relationship Id="rId2" Type="http://schemas.openxmlformats.org/officeDocument/2006/relationships/tags" Target="../tags/tag974.xml"/></Relationships>
</file>

<file path=ppt/slides/_rels/slide123.xml.rels><?xml version="1.0" encoding="UTF-8" standalone="yes"?>
<Relationships xmlns="http://schemas.openxmlformats.org/package/2006/relationships"><Relationship Id="rId3" Type="http://schemas.openxmlformats.org/officeDocument/2006/relationships/image" Target="../media/image442.png"/><Relationship Id="rId4" Type="http://schemas.openxmlformats.org/officeDocument/2006/relationships/image" Target="../media/image443.jpeg"/><Relationship Id="rId5" Type="http://schemas.openxmlformats.org/officeDocument/2006/relationships/image" Target="../media/image444.jpeg"/><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124.xml.rels><?xml version="1.0" encoding="UTF-8" standalone="yes"?>
<Relationships xmlns="http://schemas.openxmlformats.org/package/2006/relationships"><Relationship Id="rId20" Type="http://schemas.openxmlformats.org/officeDocument/2006/relationships/tags" Target="../tags/tag994.xml"/><Relationship Id="rId21" Type="http://schemas.openxmlformats.org/officeDocument/2006/relationships/tags" Target="../tags/tag995.xml"/><Relationship Id="rId22" Type="http://schemas.openxmlformats.org/officeDocument/2006/relationships/tags" Target="../tags/tag996.xml"/><Relationship Id="rId23" Type="http://schemas.openxmlformats.org/officeDocument/2006/relationships/tags" Target="../tags/tag997.xml"/><Relationship Id="rId24" Type="http://schemas.openxmlformats.org/officeDocument/2006/relationships/tags" Target="../tags/tag998.xml"/><Relationship Id="rId25" Type="http://schemas.openxmlformats.org/officeDocument/2006/relationships/tags" Target="../tags/tag999.xml"/><Relationship Id="rId26" Type="http://schemas.openxmlformats.org/officeDocument/2006/relationships/tags" Target="../tags/tag1000.xml"/><Relationship Id="rId27" Type="http://schemas.openxmlformats.org/officeDocument/2006/relationships/tags" Target="../tags/tag1001.xml"/><Relationship Id="rId28" Type="http://schemas.openxmlformats.org/officeDocument/2006/relationships/tags" Target="../tags/tag1002.xml"/><Relationship Id="rId29" Type="http://schemas.openxmlformats.org/officeDocument/2006/relationships/tags" Target="../tags/tag1003.xml"/><Relationship Id="rId1" Type="http://schemas.openxmlformats.org/officeDocument/2006/relationships/tags" Target="../tags/tag975.xml"/><Relationship Id="rId2" Type="http://schemas.openxmlformats.org/officeDocument/2006/relationships/tags" Target="../tags/tag976.xml"/><Relationship Id="rId3" Type="http://schemas.openxmlformats.org/officeDocument/2006/relationships/tags" Target="../tags/tag977.xml"/><Relationship Id="rId4" Type="http://schemas.openxmlformats.org/officeDocument/2006/relationships/tags" Target="../tags/tag978.xml"/><Relationship Id="rId5" Type="http://schemas.openxmlformats.org/officeDocument/2006/relationships/tags" Target="../tags/tag979.xml"/><Relationship Id="rId30" Type="http://schemas.openxmlformats.org/officeDocument/2006/relationships/tags" Target="../tags/tag1004.xml"/><Relationship Id="rId31" Type="http://schemas.openxmlformats.org/officeDocument/2006/relationships/tags" Target="../tags/tag1005.xml"/><Relationship Id="rId32" Type="http://schemas.openxmlformats.org/officeDocument/2006/relationships/tags" Target="../tags/tag1006.xml"/><Relationship Id="rId9" Type="http://schemas.openxmlformats.org/officeDocument/2006/relationships/tags" Target="../tags/tag983.xml"/><Relationship Id="rId6" Type="http://schemas.openxmlformats.org/officeDocument/2006/relationships/tags" Target="../tags/tag980.xml"/><Relationship Id="rId7" Type="http://schemas.openxmlformats.org/officeDocument/2006/relationships/tags" Target="../tags/tag981.xml"/><Relationship Id="rId8" Type="http://schemas.openxmlformats.org/officeDocument/2006/relationships/tags" Target="../tags/tag982.xml"/><Relationship Id="rId33" Type="http://schemas.openxmlformats.org/officeDocument/2006/relationships/tags" Target="../tags/tag1007.xml"/><Relationship Id="rId34" Type="http://schemas.openxmlformats.org/officeDocument/2006/relationships/tags" Target="../tags/tag1008.xml"/><Relationship Id="rId35" Type="http://schemas.openxmlformats.org/officeDocument/2006/relationships/tags" Target="../tags/tag1009.xml"/><Relationship Id="rId36" Type="http://schemas.openxmlformats.org/officeDocument/2006/relationships/tags" Target="../tags/tag1010.xml"/><Relationship Id="rId10" Type="http://schemas.openxmlformats.org/officeDocument/2006/relationships/tags" Target="../tags/tag984.xml"/><Relationship Id="rId11" Type="http://schemas.openxmlformats.org/officeDocument/2006/relationships/tags" Target="../tags/tag985.xml"/><Relationship Id="rId12" Type="http://schemas.openxmlformats.org/officeDocument/2006/relationships/tags" Target="../tags/tag986.xml"/><Relationship Id="rId13" Type="http://schemas.openxmlformats.org/officeDocument/2006/relationships/tags" Target="../tags/tag987.xml"/><Relationship Id="rId14" Type="http://schemas.openxmlformats.org/officeDocument/2006/relationships/tags" Target="../tags/tag988.xml"/><Relationship Id="rId15" Type="http://schemas.openxmlformats.org/officeDocument/2006/relationships/tags" Target="../tags/tag989.xml"/><Relationship Id="rId16" Type="http://schemas.openxmlformats.org/officeDocument/2006/relationships/tags" Target="../tags/tag990.xml"/><Relationship Id="rId17" Type="http://schemas.openxmlformats.org/officeDocument/2006/relationships/tags" Target="../tags/tag991.xml"/><Relationship Id="rId18" Type="http://schemas.openxmlformats.org/officeDocument/2006/relationships/tags" Target="../tags/tag992.xml"/><Relationship Id="rId19" Type="http://schemas.openxmlformats.org/officeDocument/2006/relationships/tags" Target="../tags/tag993.xml"/><Relationship Id="rId37" Type="http://schemas.openxmlformats.org/officeDocument/2006/relationships/tags" Target="../tags/tag1011.xml"/><Relationship Id="rId38" Type="http://schemas.openxmlformats.org/officeDocument/2006/relationships/tags" Target="../tags/tag1012.xml"/><Relationship Id="rId39" Type="http://schemas.openxmlformats.org/officeDocument/2006/relationships/tags" Target="../tags/tag1013.xml"/><Relationship Id="rId40" Type="http://schemas.openxmlformats.org/officeDocument/2006/relationships/tags" Target="../tags/tag1014.xml"/><Relationship Id="rId41" Type="http://schemas.openxmlformats.org/officeDocument/2006/relationships/tags" Target="../tags/tag1015.xml"/><Relationship Id="rId42" Type="http://schemas.openxmlformats.org/officeDocument/2006/relationships/tags" Target="../tags/tag1016.xml"/><Relationship Id="rId43" Type="http://schemas.openxmlformats.org/officeDocument/2006/relationships/slideLayout" Target="../slideLayouts/slideLayout6.xml"/><Relationship Id="rId44" Type="http://schemas.openxmlformats.org/officeDocument/2006/relationships/image" Target="../media/image445.png"/><Relationship Id="rId45" Type="http://schemas.openxmlformats.org/officeDocument/2006/relationships/image" Target="../media/image446.png"/></Relationships>
</file>

<file path=ppt/slides/_rels/slide125.xml.rels><?xml version="1.0" encoding="UTF-8" standalone="yes"?>
<Relationships xmlns="http://schemas.openxmlformats.org/package/2006/relationships"><Relationship Id="rId9" Type="http://schemas.openxmlformats.org/officeDocument/2006/relationships/tags" Target="../tags/tag1025.xml"/><Relationship Id="rId20" Type="http://schemas.openxmlformats.org/officeDocument/2006/relationships/image" Target="../media/image448.jpeg"/><Relationship Id="rId21" Type="http://schemas.openxmlformats.org/officeDocument/2006/relationships/image" Target="../media/image449.png"/><Relationship Id="rId22" Type="http://schemas.openxmlformats.org/officeDocument/2006/relationships/image" Target="../media/image450.jpeg"/><Relationship Id="rId10" Type="http://schemas.openxmlformats.org/officeDocument/2006/relationships/tags" Target="../tags/tag1026.xml"/><Relationship Id="rId11" Type="http://schemas.openxmlformats.org/officeDocument/2006/relationships/tags" Target="../tags/tag1027.xml"/><Relationship Id="rId12" Type="http://schemas.openxmlformats.org/officeDocument/2006/relationships/tags" Target="../tags/tag1028.xml"/><Relationship Id="rId13" Type="http://schemas.openxmlformats.org/officeDocument/2006/relationships/tags" Target="../tags/tag1029.xml"/><Relationship Id="rId14" Type="http://schemas.openxmlformats.org/officeDocument/2006/relationships/tags" Target="../tags/tag1030.xml"/><Relationship Id="rId15" Type="http://schemas.openxmlformats.org/officeDocument/2006/relationships/tags" Target="../tags/tag1031.xml"/><Relationship Id="rId16" Type="http://schemas.openxmlformats.org/officeDocument/2006/relationships/tags" Target="../tags/tag1032.xml"/><Relationship Id="rId17" Type="http://schemas.openxmlformats.org/officeDocument/2006/relationships/tags" Target="../tags/tag1033.xml"/><Relationship Id="rId18" Type="http://schemas.openxmlformats.org/officeDocument/2006/relationships/slideLayout" Target="../slideLayouts/slideLayout6.xml"/><Relationship Id="rId19" Type="http://schemas.openxmlformats.org/officeDocument/2006/relationships/image" Target="../media/image447.png"/><Relationship Id="rId1" Type="http://schemas.openxmlformats.org/officeDocument/2006/relationships/tags" Target="../tags/tag1017.xml"/><Relationship Id="rId2" Type="http://schemas.openxmlformats.org/officeDocument/2006/relationships/tags" Target="../tags/tag1018.xml"/><Relationship Id="rId3" Type="http://schemas.openxmlformats.org/officeDocument/2006/relationships/tags" Target="../tags/tag1019.xml"/><Relationship Id="rId4" Type="http://schemas.openxmlformats.org/officeDocument/2006/relationships/tags" Target="../tags/tag1020.xml"/><Relationship Id="rId5" Type="http://schemas.openxmlformats.org/officeDocument/2006/relationships/tags" Target="../tags/tag1021.xml"/><Relationship Id="rId6" Type="http://schemas.openxmlformats.org/officeDocument/2006/relationships/tags" Target="../tags/tag1022.xml"/><Relationship Id="rId7" Type="http://schemas.openxmlformats.org/officeDocument/2006/relationships/tags" Target="../tags/tag1023.xml"/><Relationship Id="rId8" Type="http://schemas.openxmlformats.org/officeDocument/2006/relationships/tags" Target="../tags/tag1024.xml"/></Relationships>
</file>

<file path=ppt/slides/_rels/slide126.xml.rels><?xml version="1.0" encoding="UTF-8" standalone="yes"?>
<Relationships xmlns="http://schemas.openxmlformats.org/package/2006/relationships"><Relationship Id="rId9" Type="http://schemas.openxmlformats.org/officeDocument/2006/relationships/tags" Target="../tags/tag1042.xml"/><Relationship Id="rId20" Type="http://schemas.openxmlformats.org/officeDocument/2006/relationships/tags" Target="../tags/tag1053.xml"/><Relationship Id="rId21" Type="http://schemas.openxmlformats.org/officeDocument/2006/relationships/tags" Target="../tags/tag1054.xml"/><Relationship Id="rId22" Type="http://schemas.openxmlformats.org/officeDocument/2006/relationships/tags" Target="../tags/tag1055.xml"/><Relationship Id="rId23" Type="http://schemas.openxmlformats.org/officeDocument/2006/relationships/slideLayout" Target="../slideLayouts/slideLayout6.xml"/><Relationship Id="rId24" Type="http://schemas.openxmlformats.org/officeDocument/2006/relationships/chart" Target="../charts/chart25.xml"/><Relationship Id="rId25" Type="http://schemas.openxmlformats.org/officeDocument/2006/relationships/chart" Target="../charts/chart26.xml"/><Relationship Id="rId10" Type="http://schemas.openxmlformats.org/officeDocument/2006/relationships/tags" Target="../tags/tag1043.xml"/><Relationship Id="rId11" Type="http://schemas.openxmlformats.org/officeDocument/2006/relationships/tags" Target="../tags/tag1044.xml"/><Relationship Id="rId12" Type="http://schemas.openxmlformats.org/officeDocument/2006/relationships/tags" Target="../tags/tag1045.xml"/><Relationship Id="rId13" Type="http://schemas.openxmlformats.org/officeDocument/2006/relationships/tags" Target="../tags/tag1046.xml"/><Relationship Id="rId14" Type="http://schemas.openxmlformats.org/officeDocument/2006/relationships/tags" Target="../tags/tag1047.xml"/><Relationship Id="rId15" Type="http://schemas.openxmlformats.org/officeDocument/2006/relationships/tags" Target="../tags/tag1048.xml"/><Relationship Id="rId16" Type="http://schemas.openxmlformats.org/officeDocument/2006/relationships/tags" Target="../tags/tag1049.xml"/><Relationship Id="rId17" Type="http://schemas.openxmlformats.org/officeDocument/2006/relationships/tags" Target="../tags/tag1050.xml"/><Relationship Id="rId18" Type="http://schemas.openxmlformats.org/officeDocument/2006/relationships/tags" Target="../tags/tag1051.xml"/><Relationship Id="rId19" Type="http://schemas.openxmlformats.org/officeDocument/2006/relationships/tags" Target="../tags/tag1052.xml"/><Relationship Id="rId1" Type="http://schemas.openxmlformats.org/officeDocument/2006/relationships/tags" Target="../tags/tag1034.xml"/><Relationship Id="rId2" Type="http://schemas.openxmlformats.org/officeDocument/2006/relationships/tags" Target="../tags/tag1035.xml"/><Relationship Id="rId3" Type="http://schemas.openxmlformats.org/officeDocument/2006/relationships/tags" Target="../tags/tag1036.xml"/><Relationship Id="rId4" Type="http://schemas.openxmlformats.org/officeDocument/2006/relationships/tags" Target="../tags/tag1037.xml"/><Relationship Id="rId5" Type="http://schemas.openxmlformats.org/officeDocument/2006/relationships/tags" Target="../tags/tag1038.xml"/><Relationship Id="rId6" Type="http://schemas.openxmlformats.org/officeDocument/2006/relationships/tags" Target="../tags/tag1039.xml"/><Relationship Id="rId7" Type="http://schemas.openxmlformats.org/officeDocument/2006/relationships/tags" Target="../tags/tag1040.xml"/><Relationship Id="rId8" Type="http://schemas.openxmlformats.org/officeDocument/2006/relationships/tags" Target="../tags/tag104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7.xml"/></Relationships>
</file>

<file path=ppt/slides/_rels/slide128.xml.rels><?xml version="1.0" encoding="UTF-8" standalone="yes"?>
<Relationships xmlns="http://schemas.openxmlformats.org/package/2006/relationships"><Relationship Id="rId20" Type="http://schemas.openxmlformats.org/officeDocument/2006/relationships/tags" Target="../tags/tag1075.xml"/><Relationship Id="rId21" Type="http://schemas.openxmlformats.org/officeDocument/2006/relationships/tags" Target="../tags/tag1076.xml"/><Relationship Id="rId22" Type="http://schemas.openxmlformats.org/officeDocument/2006/relationships/tags" Target="../tags/tag1077.xml"/><Relationship Id="rId23" Type="http://schemas.openxmlformats.org/officeDocument/2006/relationships/tags" Target="../tags/tag1078.xml"/><Relationship Id="rId24" Type="http://schemas.openxmlformats.org/officeDocument/2006/relationships/tags" Target="../tags/tag1079.xml"/><Relationship Id="rId25" Type="http://schemas.openxmlformats.org/officeDocument/2006/relationships/tags" Target="../tags/tag1080.xml"/><Relationship Id="rId26" Type="http://schemas.openxmlformats.org/officeDocument/2006/relationships/tags" Target="../tags/tag1081.xml"/><Relationship Id="rId27" Type="http://schemas.openxmlformats.org/officeDocument/2006/relationships/tags" Target="../tags/tag1082.xml"/><Relationship Id="rId28" Type="http://schemas.openxmlformats.org/officeDocument/2006/relationships/tags" Target="../tags/tag1083.xml"/><Relationship Id="rId29" Type="http://schemas.openxmlformats.org/officeDocument/2006/relationships/tags" Target="../tags/tag1084.xml"/><Relationship Id="rId1" Type="http://schemas.openxmlformats.org/officeDocument/2006/relationships/tags" Target="../tags/tag1056.xml"/><Relationship Id="rId2" Type="http://schemas.openxmlformats.org/officeDocument/2006/relationships/tags" Target="../tags/tag1057.xml"/><Relationship Id="rId3" Type="http://schemas.openxmlformats.org/officeDocument/2006/relationships/tags" Target="../tags/tag1058.xml"/><Relationship Id="rId4" Type="http://schemas.openxmlformats.org/officeDocument/2006/relationships/tags" Target="../tags/tag1059.xml"/><Relationship Id="rId5" Type="http://schemas.openxmlformats.org/officeDocument/2006/relationships/tags" Target="../tags/tag1060.xml"/><Relationship Id="rId30" Type="http://schemas.openxmlformats.org/officeDocument/2006/relationships/tags" Target="../tags/tag1085.xml"/><Relationship Id="rId31" Type="http://schemas.openxmlformats.org/officeDocument/2006/relationships/tags" Target="../tags/tag1086.xml"/><Relationship Id="rId32" Type="http://schemas.openxmlformats.org/officeDocument/2006/relationships/tags" Target="../tags/tag1087.xml"/><Relationship Id="rId9" Type="http://schemas.openxmlformats.org/officeDocument/2006/relationships/tags" Target="../tags/tag1064.xml"/><Relationship Id="rId6" Type="http://schemas.openxmlformats.org/officeDocument/2006/relationships/tags" Target="../tags/tag1061.xml"/><Relationship Id="rId7" Type="http://schemas.openxmlformats.org/officeDocument/2006/relationships/tags" Target="../tags/tag1062.xml"/><Relationship Id="rId8" Type="http://schemas.openxmlformats.org/officeDocument/2006/relationships/tags" Target="../tags/tag1063.xml"/><Relationship Id="rId33" Type="http://schemas.openxmlformats.org/officeDocument/2006/relationships/tags" Target="../tags/tag1088.xml"/><Relationship Id="rId34" Type="http://schemas.openxmlformats.org/officeDocument/2006/relationships/tags" Target="../tags/tag1089.xml"/><Relationship Id="rId35" Type="http://schemas.openxmlformats.org/officeDocument/2006/relationships/tags" Target="../tags/tag1090.xml"/><Relationship Id="rId36" Type="http://schemas.openxmlformats.org/officeDocument/2006/relationships/tags" Target="../tags/tag1091.xml"/><Relationship Id="rId10" Type="http://schemas.openxmlformats.org/officeDocument/2006/relationships/tags" Target="../tags/tag1065.xml"/><Relationship Id="rId11" Type="http://schemas.openxmlformats.org/officeDocument/2006/relationships/tags" Target="../tags/tag1066.xml"/><Relationship Id="rId12" Type="http://schemas.openxmlformats.org/officeDocument/2006/relationships/tags" Target="../tags/tag1067.xml"/><Relationship Id="rId13" Type="http://schemas.openxmlformats.org/officeDocument/2006/relationships/tags" Target="../tags/tag1068.xml"/><Relationship Id="rId14" Type="http://schemas.openxmlformats.org/officeDocument/2006/relationships/tags" Target="../tags/tag1069.xml"/><Relationship Id="rId15" Type="http://schemas.openxmlformats.org/officeDocument/2006/relationships/tags" Target="../tags/tag1070.xml"/><Relationship Id="rId16" Type="http://schemas.openxmlformats.org/officeDocument/2006/relationships/tags" Target="../tags/tag1071.xml"/><Relationship Id="rId17" Type="http://schemas.openxmlformats.org/officeDocument/2006/relationships/tags" Target="../tags/tag1072.xml"/><Relationship Id="rId18" Type="http://schemas.openxmlformats.org/officeDocument/2006/relationships/tags" Target="../tags/tag1073.xml"/><Relationship Id="rId19" Type="http://schemas.openxmlformats.org/officeDocument/2006/relationships/tags" Target="../tags/tag1074.xml"/><Relationship Id="rId37" Type="http://schemas.openxmlformats.org/officeDocument/2006/relationships/tags" Target="../tags/tag1092.xml"/><Relationship Id="rId38" Type="http://schemas.openxmlformats.org/officeDocument/2006/relationships/tags" Target="../tags/tag1093.xml"/><Relationship Id="rId39" Type="http://schemas.openxmlformats.org/officeDocument/2006/relationships/slideLayout" Target="../slideLayouts/slideLayout6.xml"/><Relationship Id="rId40" Type="http://schemas.openxmlformats.org/officeDocument/2006/relationships/image" Target="../media/image451.png"/><Relationship Id="rId41" Type="http://schemas.openxmlformats.org/officeDocument/2006/relationships/image" Target="../media/image344.png"/></Relationships>
</file>

<file path=ppt/slides/_rels/slide129.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image" Target="../media/image452.png"/><Relationship Id="rId13" Type="http://schemas.openxmlformats.org/officeDocument/2006/relationships/image" Target="../media/image453.png"/><Relationship Id="rId14" Type="http://schemas.openxmlformats.org/officeDocument/2006/relationships/image" Target="../media/image454.png"/><Relationship Id="rId15" Type="http://schemas.openxmlformats.org/officeDocument/2006/relationships/image" Target="../media/image455.png"/><Relationship Id="rId16" Type="http://schemas.openxmlformats.org/officeDocument/2006/relationships/image" Target="../media/image456.jpeg"/><Relationship Id="rId17" Type="http://schemas.openxmlformats.org/officeDocument/2006/relationships/image" Target="../media/image457.jpeg"/><Relationship Id="rId1" Type="http://schemas.openxmlformats.org/officeDocument/2006/relationships/tags" Target="../tags/tag1094.xml"/><Relationship Id="rId2" Type="http://schemas.openxmlformats.org/officeDocument/2006/relationships/tags" Target="../tags/tag1095.xml"/><Relationship Id="rId3" Type="http://schemas.openxmlformats.org/officeDocument/2006/relationships/tags" Target="../tags/tag1096.xml"/><Relationship Id="rId4" Type="http://schemas.openxmlformats.org/officeDocument/2006/relationships/tags" Target="../tags/tag1097.xml"/><Relationship Id="rId5" Type="http://schemas.openxmlformats.org/officeDocument/2006/relationships/tags" Target="../tags/tag1098.xml"/><Relationship Id="rId6" Type="http://schemas.openxmlformats.org/officeDocument/2006/relationships/tags" Target="../tags/tag1099.xml"/><Relationship Id="rId7" Type="http://schemas.openxmlformats.org/officeDocument/2006/relationships/tags" Target="../tags/tag1100.xml"/><Relationship Id="rId8" Type="http://schemas.openxmlformats.org/officeDocument/2006/relationships/tags" Target="../tags/tag1101.xml"/><Relationship Id="rId9" Type="http://schemas.openxmlformats.org/officeDocument/2006/relationships/tags" Target="../tags/tag1102.xml"/><Relationship Id="rId10" Type="http://schemas.openxmlformats.org/officeDocument/2006/relationships/tags" Target="../tags/tag1103.xml"/></Relationships>
</file>

<file path=ppt/slides/_rels/slide13.xml.rels><?xml version="1.0" encoding="UTF-8" standalone="yes"?>
<Relationships xmlns="http://schemas.openxmlformats.org/package/2006/relationships"><Relationship Id="rId11" Type="http://schemas.openxmlformats.org/officeDocument/2006/relationships/image" Target="../media/image94.gif"/><Relationship Id="rId12" Type="http://schemas.openxmlformats.org/officeDocument/2006/relationships/image" Target="../media/image95.png"/><Relationship Id="rId1" Type="http://schemas.openxmlformats.org/officeDocument/2006/relationships/vmlDrawing" Target="../drawings/vmlDrawing6.vml"/><Relationship Id="rId2" Type="http://schemas.openxmlformats.org/officeDocument/2006/relationships/tags" Target="../tags/tag43.xml"/><Relationship Id="rId3" Type="http://schemas.openxmlformats.org/officeDocument/2006/relationships/slideLayout" Target="../slideLayouts/slideLayout6.xml"/><Relationship Id="rId4" Type="http://schemas.openxmlformats.org/officeDocument/2006/relationships/notesSlide" Target="../notesSlides/notesSlide6.xml"/><Relationship Id="rId5" Type="http://schemas.openxmlformats.org/officeDocument/2006/relationships/oleObject" Target="../embeddings/oleObject6.bin"/><Relationship Id="rId6" Type="http://schemas.openxmlformats.org/officeDocument/2006/relationships/image" Target="../media/image89.emf"/><Relationship Id="rId7" Type="http://schemas.openxmlformats.org/officeDocument/2006/relationships/image" Target="../media/image90.jpeg"/><Relationship Id="rId8" Type="http://schemas.openxmlformats.org/officeDocument/2006/relationships/image" Target="../media/image91.png"/><Relationship Id="rId9" Type="http://schemas.openxmlformats.org/officeDocument/2006/relationships/image" Target="../media/image92.jpeg"/><Relationship Id="rId10" Type="http://schemas.openxmlformats.org/officeDocument/2006/relationships/image" Target="../media/image93.jpeg"/></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oleObject" Target="../embeddings/oleObject55.bin"/><Relationship Id="rId5" Type="http://schemas.openxmlformats.org/officeDocument/2006/relationships/image" Target="../media/image18.emf"/><Relationship Id="rId6" Type="http://schemas.openxmlformats.org/officeDocument/2006/relationships/image" Target="../media/image458.png"/><Relationship Id="rId1" Type="http://schemas.openxmlformats.org/officeDocument/2006/relationships/vmlDrawing" Target="../drawings/vmlDrawing43.vml"/><Relationship Id="rId2" Type="http://schemas.openxmlformats.org/officeDocument/2006/relationships/tags" Target="../tags/tag110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459.emf"/></Relationships>
</file>

<file path=ppt/slides/_rels/slide132.xml.rels><?xml version="1.0" encoding="UTF-8" standalone="yes"?>
<Relationships xmlns="http://schemas.openxmlformats.org/package/2006/relationships"><Relationship Id="rId11" Type="http://schemas.openxmlformats.org/officeDocument/2006/relationships/image" Target="../media/image464.png"/><Relationship Id="rId12" Type="http://schemas.openxmlformats.org/officeDocument/2006/relationships/image" Target="../media/image71.png"/><Relationship Id="rId13" Type="http://schemas.openxmlformats.org/officeDocument/2006/relationships/image" Target="../media/image76.png"/><Relationship Id="rId14" Type="http://schemas.openxmlformats.org/officeDocument/2006/relationships/image" Target="../media/image465.png"/><Relationship Id="rId15" Type="http://schemas.openxmlformats.org/officeDocument/2006/relationships/image" Target="../media/image459.emf"/><Relationship Id="rId1" Type="http://schemas.openxmlformats.org/officeDocument/2006/relationships/vmlDrawing" Target="../drawings/vmlDrawing44.vml"/><Relationship Id="rId2" Type="http://schemas.openxmlformats.org/officeDocument/2006/relationships/tags" Target="../tags/tag1105.xml"/><Relationship Id="rId3" Type="http://schemas.openxmlformats.org/officeDocument/2006/relationships/slideLayout" Target="../slideLayouts/slideLayout8.xml"/><Relationship Id="rId4" Type="http://schemas.openxmlformats.org/officeDocument/2006/relationships/notesSlide" Target="../notesSlides/notesSlide25.xml"/><Relationship Id="rId5" Type="http://schemas.openxmlformats.org/officeDocument/2006/relationships/oleObject" Target="../embeddings/oleObject56.bin"/><Relationship Id="rId6" Type="http://schemas.openxmlformats.org/officeDocument/2006/relationships/image" Target="../media/image327.emf"/><Relationship Id="rId7" Type="http://schemas.openxmlformats.org/officeDocument/2006/relationships/image" Target="../media/image460.png"/><Relationship Id="rId8" Type="http://schemas.openxmlformats.org/officeDocument/2006/relationships/image" Target="../media/image461.png"/><Relationship Id="rId9" Type="http://schemas.openxmlformats.org/officeDocument/2006/relationships/image" Target="../media/image462.png"/><Relationship Id="rId10" Type="http://schemas.openxmlformats.org/officeDocument/2006/relationships/image" Target="../media/image463.png"/></Relationships>
</file>

<file path=ppt/slides/_rels/slide133.xml.rels><?xml version="1.0" encoding="UTF-8" standalone="yes"?>
<Relationships xmlns="http://schemas.openxmlformats.org/package/2006/relationships"><Relationship Id="rId9" Type="http://schemas.openxmlformats.org/officeDocument/2006/relationships/tags" Target="../tags/tag1113.xml"/><Relationship Id="rId20" Type="http://schemas.openxmlformats.org/officeDocument/2006/relationships/oleObject" Target="../embeddings/oleObject57.bin"/><Relationship Id="rId21" Type="http://schemas.openxmlformats.org/officeDocument/2006/relationships/image" Target="../media/image327.emf"/><Relationship Id="rId22" Type="http://schemas.openxmlformats.org/officeDocument/2006/relationships/image" Target="../media/image466.jpeg"/><Relationship Id="rId23" Type="http://schemas.openxmlformats.org/officeDocument/2006/relationships/image" Target="../media/image347.emf"/><Relationship Id="rId24" Type="http://schemas.openxmlformats.org/officeDocument/2006/relationships/image" Target="../media/image467.png"/><Relationship Id="rId25" Type="http://schemas.openxmlformats.org/officeDocument/2006/relationships/image" Target="../media/image468.png"/><Relationship Id="rId10" Type="http://schemas.openxmlformats.org/officeDocument/2006/relationships/tags" Target="../tags/tag1114.xml"/><Relationship Id="rId11" Type="http://schemas.openxmlformats.org/officeDocument/2006/relationships/tags" Target="../tags/tag1115.xml"/><Relationship Id="rId12" Type="http://schemas.openxmlformats.org/officeDocument/2006/relationships/tags" Target="../tags/tag1116.xml"/><Relationship Id="rId13" Type="http://schemas.openxmlformats.org/officeDocument/2006/relationships/tags" Target="../tags/tag1117.xml"/><Relationship Id="rId14" Type="http://schemas.openxmlformats.org/officeDocument/2006/relationships/tags" Target="../tags/tag1118.xml"/><Relationship Id="rId15" Type="http://schemas.openxmlformats.org/officeDocument/2006/relationships/tags" Target="../tags/tag1119.xml"/><Relationship Id="rId16" Type="http://schemas.openxmlformats.org/officeDocument/2006/relationships/tags" Target="../tags/tag1120.xml"/><Relationship Id="rId17" Type="http://schemas.openxmlformats.org/officeDocument/2006/relationships/tags" Target="../tags/tag1121.xml"/><Relationship Id="rId18" Type="http://schemas.openxmlformats.org/officeDocument/2006/relationships/slideLayout" Target="../slideLayouts/slideLayout8.xml"/><Relationship Id="rId19" Type="http://schemas.openxmlformats.org/officeDocument/2006/relationships/notesSlide" Target="../notesSlides/notesSlide26.xml"/><Relationship Id="rId1" Type="http://schemas.openxmlformats.org/officeDocument/2006/relationships/vmlDrawing" Target="../drawings/vmlDrawing45.vml"/><Relationship Id="rId2" Type="http://schemas.openxmlformats.org/officeDocument/2006/relationships/tags" Target="../tags/tag1106.xml"/><Relationship Id="rId3" Type="http://schemas.openxmlformats.org/officeDocument/2006/relationships/tags" Target="../tags/tag1107.xml"/><Relationship Id="rId4" Type="http://schemas.openxmlformats.org/officeDocument/2006/relationships/tags" Target="../tags/tag1108.xml"/><Relationship Id="rId5" Type="http://schemas.openxmlformats.org/officeDocument/2006/relationships/tags" Target="../tags/tag1109.xml"/><Relationship Id="rId6" Type="http://schemas.openxmlformats.org/officeDocument/2006/relationships/tags" Target="../tags/tag1110.xml"/><Relationship Id="rId7" Type="http://schemas.openxmlformats.org/officeDocument/2006/relationships/tags" Target="../tags/tag1111.xml"/><Relationship Id="rId8" Type="http://schemas.openxmlformats.org/officeDocument/2006/relationships/tags" Target="../tags/tag1112.xml"/></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oleObject" Target="../embeddings/oleObject58.bin"/><Relationship Id="rId5" Type="http://schemas.openxmlformats.org/officeDocument/2006/relationships/image" Target="../media/image18.emf"/><Relationship Id="rId6" Type="http://schemas.openxmlformats.org/officeDocument/2006/relationships/image" Target="../media/image469.jpeg"/><Relationship Id="rId1" Type="http://schemas.openxmlformats.org/officeDocument/2006/relationships/vmlDrawing" Target="../drawings/vmlDrawing46.vml"/><Relationship Id="rId2" Type="http://schemas.openxmlformats.org/officeDocument/2006/relationships/tags" Target="../tags/tag112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70.jpeg"/></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59.bin"/><Relationship Id="rId5" Type="http://schemas.openxmlformats.org/officeDocument/2006/relationships/image" Target="../media/image212.emf"/><Relationship Id="rId6" Type="http://schemas.openxmlformats.org/officeDocument/2006/relationships/image" Target="../media/image471.jpeg"/><Relationship Id="rId1" Type="http://schemas.openxmlformats.org/officeDocument/2006/relationships/vmlDrawing" Target="../drawings/vmlDrawing47.vml"/><Relationship Id="rId2" Type="http://schemas.openxmlformats.org/officeDocument/2006/relationships/tags" Target="../tags/tag1123.xml"/></Relationships>
</file>

<file path=ppt/slides/_rels/slide137.xml.rels><?xml version="1.0" encoding="UTF-8" standalone="yes"?>
<Relationships xmlns="http://schemas.openxmlformats.org/package/2006/relationships"><Relationship Id="rId3" Type="http://schemas.openxmlformats.org/officeDocument/2006/relationships/image" Target="../media/image473.png"/><Relationship Id="rId4" Type="http://schemas.openxmlformats.org/officeDocument/2006/relationships/image" Target="../media/image474.jpeg"/><Relationship Id="rId5" Type="http://schemas.openxmlformats.org/officeDocument/2006/relationships/image" Target="../media/image475.png"/><Relationship Id="rId6" Type="http://schemas.openxmlformats.org/officeDocument/2006/relationships/hyperlink" Target="http://en.wikipedia.org/wiki/Online_analytical_processing" TargetMode="External"/><Relationship Id="rId1" Type="http://schemas.openxmlformats.org/officeDocument/2006/relationships/slideLayout" Target="../slideLayouts/slideLayout6.xml"/><Relationship Id="rId2" Type="http://schemas.openxmlformats.org/officeDocument/2006/relationships/image" Target="../media/image472.jpeg"/></Relationships>
</file>

<file path=ppt/slides/_rels/slide138.xml.rels><?xml version="1.0" encoding="UTF-8" standalone="yes"?>
<Relationships xmlns="http://schemas.openxmlformats.org/package/2006/relationships"><Relationship Id="rId11" Type="http://schemas.openxmlformats.org/officeDocument/2006/relationships/tags" Target="../tags/tag1134.xml"/><Relationship Id="rId12" Type="http://schemas.openxmlformats.org/officeDocument/2006/relationships/tags" Target="../tags/tag1135.xml"/><Relationship Id="rId13" Type="http://schemas.openxmlformats.org/officeDocument/2006/relationships/tags" Target="../tags/tag1136.xml"/><Relationship Id="rId14" Type="http://schemas.openxmlformats.org/officeDocument/2006/relationships/slideLayout" Target="../slideLayouts/slideLayout6.xml"/><Relationship Id="rId15" Type="http://schemas.openxmlformats.org/officeDocument/2006/relationships/image" Target="../media/image476.png"/><Relationship Id="rId16" Type="http://schemas.openxmlformats.org/officeDocument/2006/relationships/image" Target="../media/image477.jpeg"/><Relationship Id="rId17" Type="http://schemas.openxmlformats.org/officeDocument/2006/relationships/image" Target="../media/image478.png"/><Relationship Id="rId18" Type="http://schemas.openxmlformats.org/officeDocument/2006/relationships/image" Target="../media/image479.jpeg"/><Relationship Id="rId1" Type="http://schemas.openxmlformats.org/officeDocument/2006/relationships/tags" Target="../tags/tag1124.xml"/><Relationship Id="rId2" Type="http://schemas.openxmlformats.org/officeDocument/2006/relationships/tags" Target="../tags/tag1125.xml"/><Relationship Id="rId3" Type="http://schemas.openxmlformats.org/officeDocument/2006/relationships/tags" Target="../tags/tag1126.xml"/><Relationship Id="rId4" Type="http://schemas.openxmlformats.org/officeDocument/2006/relationships/tags" Target="../tags/tag1127.xml"/><Relationship Id="rId5" Type="http://schemas.openxmlformats.org/officeDocument/2006/relationships/tags" Target="../tags/tag1128.xml"/><Relationship Id="rId6" Type="http://schemas.openxmlformats.org/officeDocument/2006/relationships/tags" Target="../tags/tag1129.xml"/><Relationship Id="rId7" Type="http://schemas.openxmlformats.org/officeDocument/2006/relationships/tags" Target="../tags/tag1130.xml"/><Relationship Id="rId8" Type="http://schemas.openxmlformats.org/officeDocument/2006/relationships/tags" Target="../tags/tag1131.xml"/><Relationship Id="rId9" Type="http://schemas.openxmlformats.org/officeDocument/2006/relationships/tags" Target="../tags/tag1132.xml"/><Relationship Id="rId10" Type="http://schemas.openxmlformats.org/officeDocument/2006/relationships/tags" Target="../tags/tag1133.xml"/></Relationships>
</file>

<file path=ppt/slides/_rels/slide139.xml.rels><?xml version="1.0" encoding="UTF-8" standalone="yes"?>
<Relationships xmlns="http://schemas.openxmlformats.org/package/2006/relationships"><Relationship Id="rId11" Type="http://schemas.openxmlformats.org/officeDocument/2006/relationships/slide" Target="slide43.xml"/><Relationship Id="rId12" Type="http://schemas.openxmlformats.org/officeDocument/2006/relationships/image" Target="../media/image486.png"/><Relationship Id="rId13" Type="http://schemas.openxmlformats.org/officeDocument/2006/relationships/image" Target="../media/image487.png"/><Relationship Id="rId14" Type="http://schemas.openxmlformats.org/officeDocument/2006/relationships/image" Target="../media/image488.jpeg"/><Relationship Id="rId15" Type="http://schemas.openxmlformats.org/officeDocument/2006/relationships/image" Target="../media/image489.png"/><Relationship Id="rId16" Type="http://schemas.openxmlformats.org/officeDocument/2006/relationships/image" Target="../media/image490.png"/><Relationship Id="rId17" Type="http://schemas.openxmlformats.org/officeDocument/2006/relationships/image" Target="../media/image491.jpeg"/><Relationship Id="rId1" Type="http://schemas.openxmlformats.org/officeDocument/2006/relationships/tags" Target="../tags/tag1137.xml"/><Relationship Id="rId2" Type="http://schemas.openxmlformats.org/officeDocument/2006/relationships/tags" Target="../tags/tag1138.xml"/><Relationship Id="rId3" Type="http://schemas.openxmlformats.org/officeDocument/2006/relationships/tags" Target="../tags/tag1139.xml"/><Relationship Id="rId4" Type="http://schemas.openxmlformats.org/officeDocument/2006/relationships/slideLayout" Target="../slideLayouts/slideLayout8.xml"/><Relationship Id="rId5" Type="http://schemas.openxmlformats.org/officeDocument/2006/relationships/image" Target="../media/image480.jpeg"/><Relationship Id="rId6" Type="http://schemas.openxmlformats.org/officeDocument/2006/relationships/image" Target="../media/image481.jpeg"/><Relationship Id="rId7" Type="http://schemas.openxmlformats.org/officeDocument/2006/relationships/image" Target="../media/image482.png"/><Relationship Id="rId8" Type="http://schemas.openxmlformats.org/officeDocument/2006/relationships/image" Target="../media/image483.jpeg"/><Relationship Id="rId9" Type="http://schemas.openxmlformats.org/officeDocument/2006/relationships/image" Target="../media/image484.jpeg"/><Relationship Id="rId10" Type="http://schemas.openxmlformats.org/officeDocument/2006/relationships/image" Target="../media/image485.jpeg"/></Relationships>
</file>

<file path=ppt/slides/_rels/slide14.xml.rels><?xml version="1.0" encoding="UTF-8" standalone="yes"?>
<Relationships xmlns="http://schemas.openxmlformats.org/package/2006/relationships"><Relationship Id="rId20" Type="http://schemas.openxmlformats.org/officeDocument/2006/relationships/tags" Target="../tags/tag63.xml"/><Relationship Id="rId21" Type="http://schemas.openxmlformats.org/officeDocument/2006/relationships/tags" Target="../tags/tag64.xml"/><Relationship Id="rId22" Type="http://schemas.openxmlformats.org/officeDocument/2006/relationships/tags" Target="../tags/tag65.xml"/><Relationship Id="rId23" Type="http://schemas.openxmlformats.org/officeDocument/2006/relationships/tags" Target="../tags/tag66.xml"/><Relationship Id="rId24" Type="http://schemas.openxmlformats.org/officeDocument/2006/relationships/tags" Target="../tags/tag67.xml"/><Relationship Id="rId25" Type="http://schemas.openxmlformats.org/officeDocument/2006/relationships/tags" Target="../tags/tag68.xml"/><Relationship Id="rId26" Type="http://schemas.openxmlformats.org/officeDocument/2006/relationships/tags" Target="../tags/tag69.xml"/><Relationship Id="rId27" Type="http://schemas.openxmlformats.org/officeDocument/2006/relationships/tags" Target="../tags/tag70.xml"/><Relationship Id="rId28" Type="http://schemas.openxmlformats.org/officeDocument/2006/relationships/tags" Target="../tags/tag71.xml"/><Relationship Id="rId29" Type="http://schemas.openxmlformats.org/officeDocument/2006/relationships/slideLayout" Target="../slideLayouts/slideLayout6.xml"/><Relationship Id="rId1" Type="http://schemas.openxmlformats.org/officeDocument/2006/relationships/tags" Target="../tags/tag44.xml"/><Relationship Id="rId2" Type="http://schemas.openxmlformats.org/officeDocument/2006/relationships/tags" Target="../tags/tag45.xml"/><Relationship Id="rId3" Type="http://schemas.openxmlformats.org/officeDocument/2006/relationships/tags" Target="../tags/tag46.xml"/><Relationship Id="rId4" Type="http://schemas.openxmlformats.org/officeDocument/2006/relationships/tags" Target="../tags/tag47.xml"/><Relationship Id="rId5" Type="http://schemas.openxmlformats.org/officeDocument/2006/relationships/tags" Target="../tags/tag48.xml"/><Relationship Id="rId30" Type="http://schemas.openxmlformats.org/officeDocument/2006/relationships/image" Target="../media/image96.jpeg"/><Relationship Id="rId31" Type="http://schemas.openxmlformats.org/officeDocument/2006/relationships/image" Target="../media/image97.jpeg"/><Relationship Id="rId32" Type="http://schemas.openxmlformats.org/officeDocument/2006/relationships/image" Target="../media/image98.emf"/><Relationship Id="rId9" Type="http://schemas.openxmlformats.org/officeDocument/2006/relationships/tags" Target="../tags/tag52.xml"/><Relationship Id="rId6" Type="http://schemas.openxmlformats.org/officeDocument/2006/relationships/tags" Target="../tags/tag49.xml"/><Relationship Id="rId7" Type="http://schemas.openxmlformats.org/officeDocument/2006/relationships/tags" Target="../tags/tag50.xml"/><Relationship Id="rId8" Type="http://schemas.openxmlformats.org/officeDocument/2006/relationships/tags" Target="../tags/tag51.xml"/><Relationship Id="rId33" Type="http://schemas.openxmlformats.org/officeDocument/2006/relationships/image" Target="../media/image99.png"/><Relationship Id="rId34" Type="http://schemas.openxmlformats.org/officeDocument/2006/relationships/image" Target="../media/image100.png"/><Relationship Id="rId10" Type="http://schemas.openxmlformats.org/officeDocument/2006/relationships/tags" Target="../tags/tag53.xml"/><Relationship Id="rId11" Type="http://schemas.openxmlformats.org/officeDocument/2006/relationships/tags" Target="../tags/tag54.xml"/><Relationship Id="rId12" Type="http://schemas.openxmlformats.org/officeDocument/2006/relationships/tags" Target="../tags/tag55.xml"/><Relationship Id="rId13" Type="http://schemas.openxmlformats.org/officeDocument/2006/relationships/tags" Target="../tags/tag56.xml"/><Relationship Id="rId14" Type="http://schemas.openxmlformats.org/officeDocument/2006/relationships/tags" Target="../tags/tag57.xml"/><Relationship Id="rId15" Type="http://schemas.openxmlformats.org/officeDocument/2006/relationships/tags" Target="../tags/tag58.xml"/><Relationship Id="rId16" Type="http://schemas.openxmlformats.org/officeDocument/2006/relationships/tags" Target="../tags/tag59.xml"/><Relationship Id="rId17" Type="http://schemas.openxmlformats.org/officeDocument/2006/relationships/tags" Target="../tags/tag60.xml"/><Relationship Id="rId18" Type="http://schemas.openxmlformats.org/officeDocument/2006/relationships/tags" Target="../tags/tag61.xml"/><Relationship Id="rId19" Type="http://schemas.openxmlformats.org/officeDocument/2006/relationships/tags" Target="../tags/tag62.xml"/></Relationships>
</file>

<file path=ppt/slides/_rels/slide15.xml.rels><?xml version="1.0" encoding="UTF-8" standalone="yes"?>
<Relationships xmlns="http://schemas.openxmlformats.org/package/2006/relationships"><Relationship Id="rId11" Type="http://schemas.openxmlformats.org/officeDocument/2006/relationships/oleObject" Target="../embeddings/oleObject7.bin"/><Relationship Id="rId12" Type="http://schemas.openxmlformats.org/officeDocument/2006/relationships/image" Target="../media/image101.emf"/><Relationship Id="rId13" Type="http://schemas.openxmlformats.org/officeDocument/2006/relationships/image" Target="../media/image104.jpeg"/><Relationship Id="rId1" Type="http://schemas.openxmlformats.org/officeDocument/2006/relationships/vmlDrawing" Target="../drawings/vmlDrawing7.vml"/><Relationship Id="rId2" Type="http://schemas.openxmlformats.org/officeDocument/2006/relationships/tags" Target="../tags/tag72.xml"/><Relationship Id="rId3" Type="http://schemas.openxmlformats.org/officeDocument/2006/relationships/tags" Target="../tags/tag73.xml"/><Relationship Id="rId4" Type="http://schemas.openxmlformats.org/officeDocument/2006/relationships/tags" Target="../tags/tag74.xml"/><Relationship Id="rId5" Type="http://schemas.openxmlformats.org/officeDocument/2006/relationships/tags" Target="../tags/tag75.xml"/><Relationship Id="rId6" Type="http://schemas.openxmlformats.org/officeDocument/2006/relationships/tags" Target="../tags/tag76.xml"/><Relationship Id="rId7" Type="http://schemas.openxmlformats.org/officeDocument/2006/relationships/tags" Target="../tags/tag77.xml"/><Relationship Id="rId8" Type="http://schemas.openxmlformats.org/officeDocument/2006/relationships/slideLayout" Target="../slideLayouts/slideLayout6.xml"/><Relationship Id="rId9" Type="http://schemas.openxmlformats.org/officeDocument/2006/relationships/image" Target="../media/image102.png"/><Relationship Id="rId10" Type="http://schemas.openxmlformats.org/officeDocument/2006/relationships/image" Target="../media/image103.png"/></Relationships>
</file>

<file path=ppt/slides/_rels/slide16.xml.rels><?xml version="1.0" encoding="UTF-8" standalone="yes"?>
<Relationships xmlns="http://schemas.openxmlformats.org/package/2006/relationships"><Relationship Id="rId11" Type="http://schemas.openxmlformats.org/officeDocument/2006/relationships/chart" Target="../charts/chart7.xml"/><Relationship Id="rId12" Type="http://schemas.openxmlformats.org/officeDocument/2006/relationships/chart" Target="../charts/chart8.xml"/><Relationship Id="rId13" Type="http://schemas.openxmlformats.org/officeDocument/2006/relationships/chart" Target="../charts/chart9.xml"/><Relationship Id="rId1" Type="http://schemas.openxmlformats.org/officeDocument/2006/relationships/vmlDrawing" Target="../drawings/vmlDrawing8.vml"/><Relationship Id="rId2" Type="http://schemas.openxmlformats.org/officeDocument/2006/relationships/tags" Target="../tags/tag78.xml"/><Relationship Id="rId3" Type="http://schemas.openxmlformats.org/officeDocument/2006/relationships/tags" Target="../tags/tag79.xml"/><Relationship Id="rId4" Type="http://schemas.openxmlformats.org/officeDocument/2006/relationships/slideLayout" Target="../slideLayouts/slideLayout6.xml"/><Relationship Id="rId5" Type="http://schemas.openxmlformats.org/officeDocument/2006/relationships/oleObject" Target="../embeddings/oleObject8.bin"/><Relationship Id="rId6" Type="http://schemas.openxmlformats.org/officeDocument/2006/relationships/image" Target="../media/image13.emf"/><Relationship Id="rId7" Type="http://schemas.openxmlformats.org/officeDocument/2006/relationships/chart" Target="../charts/chart3.xml"/><Relationship Id="rId8" Type="http://schemas.openxmlformats.org/officeDocument/2006/relationships/chart" Target="../charts/chart4.xml"/><Relationship Id="rId9" Type="http://schemas.openxmlformats.org/officeDocument/2006/relationships/chart" Target="../charts/chart5.xml"/><Relationship Id="rId10" Type="http://schemas.openxmlformats.org/officeDocument/2006/relationships/chart" Target="../charts/chart6.xml"/></Relationships>
</file>

<file path=ppt/slides/_rels/slide17.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6.xml"/><Relationship Id="rId3" Type="http://schemas.openxmlformats.org/officeDocument/2006/relationships/image" Target="../media/image105.png"/></Relationships>
</file>

<file path=ppt/slides/_rels/slide18.xml.rels><?xml version="1.0" encoding="UTF-8" standalone="yes"?>
<Relationships xmlns="http://schemas.openxmlformats.org/package/2006/relationships"><Relationship Id="rId11" Type="http://schemas.openxmlformats.org/officeDocument/2006/relationships/image" Target="../media/image112.jpeg"/><Relationship Id="rId12" Type="http://schemas.openxmlformats.org/officeDocument/2006/relationships/image" Target="../media/image113.jpeg"/><Relationship Id="rId13" Type="http://schemas.openxmlformats.org/officeDocument/2006/relationships/image" Target="../media/image114.png"/><Relationship Id="rId14" Type="http://schemas.openxmlformats.org/officeDocument/2006/relationships/image" Target="../media/image115.png"/><Relationship Id="rId15" Type="http://schemas.openxmlformats.org/officeDocument/2006/relationships/image" Target="../media/image116.png"/><Relationship Id="rId16" Type="http://schemas.openxmlformats.org/officeDocument/2006/relationships/image" Target="../media/image117.png"/><Relationship Id="rId1" Type="http://schemas.openxmlformats.org/officeDocument/2006/relationships/vmlDrawing" Target="../drawings/vmlDrawing9.vml"/><Relationship Id="rId2" Type="http://schemas.openxmlformats.org/officeDocument/2006/relationships/tags" Target="../tags/tag81.xml"/><Relationship Id="rId3" Type="http://schemas.openxmlformats.org/officeDocument/2006/relationships/slideLayout" Target="../slideLayouts/slideLayout8.xml"/><Relationship Id="rId4" Type="http://schemas.openxmlformats.org/officeDocument/2006/relationships/oleObject" Target="../embeddings/oleObject9.bin"/><Relationship Id="rId5" Type="http://schemas.openxmlformats.org/officeDocument/2006/relationships/image" Target="../media/image106.emf"/><Relationship Id="rId6" Type="http://schemas.openxmlformats.org/officeDocument/2006/relationships/image" Target="../media/image107.png"/><Relationship Id="rId7" Type="http://schemas.openxmlformats.org/officeDocument/2006/relationships/image" Target="../media/image108.gif"/><Relationship Id="rId8" Type="http://schemas.openxmlformats.org/officeDocument/2006/relationships/image" Target="../media/image109.gif"/><Relationship Id="rId9" Type="http://schemas.openxmlformats.org/officeDocument/2006/relationships/image" Target="../media/image110.gif"/><Relationship Id="rId10" Type="http://schemas.openxmlformats.org/officeDocument/2006/relationships/image" Target="../media/image1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jpe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6.xml"/><Relationship Id="rId20" Type="http://schemas.openxmlformats.org/officeDocument/2006/relationships/image" Target="../media/image125.jpeg"/><Relationship Id="rId21" Type="http://schemas.openxmlformats.org/officeDocument/2006/relationships/image" Target="../media/image126.jpeg"/><Relationship Id="rId22" Type="http://schemas.openxmlformats.org/officeDocument/2006/relationships/image" Target="../media/image127.gif"/><Relationship Id="rId23" Type="http://schemas.openxmlformats.org/officeDocument/2006/relationships/image" Target="../media/image128.gif"/><Relationship Id="rId24" Type="http://schemas.openxmlformats.org/officeDocument/2006/relationships/image" Target="../media/image129.gif"/><Relationship Id="rId25" Type="http://schemas.openxmlformats.org/officeDocument/2006/relationships/image" Target="../media/image130.gif"/><Relationship Id="rId26" Type="http://schemas.openxmlformats.org/officeDocument/2006/relationships/image" Target="../media/image131.gif"/><Relationship Id="rId27" Type="http://schemas.openxmlformats.org/officeDocument/2006/relationships/image" Target="../media/image132.png"/><Relationship Id="rId28" Type="http://schemas.openxmlformats.org/officeDocument/2006/relationships/image" Target="../media/image133.gif"/><Relationship Id="rId29" Type="http://schemas.openxmlformats.org/officeDocument/2006/relationships/image" Target="../media/image134.jpeg"/><Relationship Id="rId10" Type="http://schemas.openxmlformats.org/officeDocument/2006/relationships/notesSlide" Target="../notesSlides/notesSlide7.xml"/><Relationship Id="rId11" Type="http://schemas.openxmlformats.org/officeDocument/2006/relationships/oleObject" Target="../embeddings/oleObject10.bin"/><Relationship Id="rId12" Type="http://schemas.openxmlformats.org/officeDocument/2006/relationships/image" Target="../media/image106.emf"/><Relationship Id="rId13" Type="http://schemas.openxmlformats.org/officeDocument/2006/relationships/image" Target="../media/image118.png"/><Relationship Id="rId14" Type="http://schemas.openxmlformats.org/officeDocument/2006/relationships/image" Target="../media/image119.png"/><Relationship Id="rId15" Type="http://schemas.openxmlformats.org/officeDocument/2006/relationships/image" Target="../media/image120.png"/><Relationship Id="rId16" Type="http://schemas.openxmlformats.org/officeDocument/2006/relationships/image" Target="../media/image121.png"/><Relationship Id="rId17" Type="http://schemas.openxmlformats.org/officeDocument/2006/relationships/image" Target="../media/image122.png"/><Relationship Id="rId18" Type="http://schemas.openxmlformats.org/officeDocument/2006/relationships/image" Target="../media/image123.png"/><Relationship Id="rId19" Type="http://schemas.openxmlformats.org/officeDocument/2006/relationships/image" Target="../media/image124.png"/><Relationship Id="rId1" Type="http://schemas.openxmlformats.org/officeDocument/2006/relationships/vmlDrawing" Target="../drawings/vmlDrawing10.vml"/><Relationship Id="rId2" Type="http://schemas.openxmlformats.org/officeDocument/2006/relationships/tags" Target="../tags/tag82.xml"/><Relationship Id="rId3" Type="http://schemas.openxmlformats.org/officeDocument/2006/relationships/tags" Target="../tags/tag83.xml"/><Relationship Id="rId4" Type="http://schemas.openxmlformats.org/officeDocument/2006/relationships/tags" Target="../tags/tag84.xml"/><Relationship Id="rId5" Type="http://schemas.openxmlformats.org/officeDocument/2006/relationships/tags" Target="../tags/tag85.xml"/><Relationship Id="rId6" Type="http://schemas.openxmlformats.org/officeDocument/2006/relationships/tags" Target="../tags/tag86.xml"/><Relationship Id="rId7" Type="http://schemas.openxmlformats.org/officeDocument/2006/relationships/tags" Target="../tags/tag87.xml"/><Relationship Id="rId8" Type="http://schemas.openxmlformats.org/officeDocument/2006/relationships/tags" Target="../tags/tag88.xml"/></Relationships>
</file>

<file path=ppt/slides/_rels/slide21.xml.rels><?xml version="1.0" encoding="UTF-8" standalone="yes"?>
<Relationships xmlns="http://schemas.openxmlformats.org/package/2006/relationships"><Relationship Id="rId11" Type="http://schemas.microsoft.com/office/2007/relationships/hdphoto" Target="../media/hdphoto3.wdp"/><Relationship Id="rId12" Type="http://schemas.openxmlformats.org/officeDocument/2006/relationships/image" Target="../media/image139.jpeg"/><Relationship Id="rId13" Type="http://schemas.openxmlformats.org/officeDocument/2006/relationships/image" Target="../media/image140.jpeg"/><Relationship Id="rId14" Type="http://schemas.openxmlformats.org/officeDocument/2006/relationships/image" Target="../media/image141.jpeg"/><Relationship Id="rId15" Type="http://schemas.openxmlformats.org/officeDocument/2006/relationships/image" Target="../media/image142.jpeg"/><Relationship Id="rId16" Type="http://schemas.openxmlformats.org/officeDocument/2006/relationships/image" Target="../media/image143.jpeg"/><Relationship Id="rId17" Type="http://schemas.microsoft.com/office/2007/relationships/hdphoto" Target="../media/hdphoto4.wdp"/><Relationship Id="rId18" Type="http://schemas.openxmlformats.org/officeDocument/2006/relationships/image" Target="../media/image144.png"/><Relationship Id="rId1" Type="http://schemas.openxmlformats.org/officeDocument/2006/relationships/vmlDrawing" Target="../drawings/vmlDrawing11.vml"/><Relationship Id="rId2" Type="http://schemas.openxmlformats.org/officeDocument/2006/relationships/tags" Target="../tags/tag89.xml"/><Relationship Id="rId3" Type="http://schemas.openxmlformats.org/officeDocument/2006/relationships/slideLayout" Target="../slideLayouts/slideLayout6.xml"/><Relationship Id="rId4" Type="http://schemas.openxmlformats.org/officeDocument/2006/relationships/notesSlide" Target="../notesSlides/notesSlide8.xml"/><Relationship Id="rId5" Type="http://schemas.openxmlformats.org/officeDocument/2006/relationships/oleObject" Target="../embeddings/oleObject11.bin"/><Relationship Id="rId6" Type="http://schemas.openxmlformats.org/officeDocument/2006/relationships/image" Target="../media/image106.emf"/><Relationship Id="rId7" Type="http://schemas.openxmlformats.org/officeDocument/2006/relationships/image" Target="../media/image135.png"/><Relationship Id="rId8" Type="http://schemas.openxmlformats.org/officeDocument/2006/relationships/image" Target="../media/image136.png"/><Relationship Id="rId9" Type="http://schemas.openxmlformats.org/officeDocument/2006/relationships/image" Target="../media/image137.jpeg"/><Relationship Id="rId10" Type="http://schemas.openxmlformats.org/officeDocument/2006/relationships/image" Target="../media/image138.png"/></Relationships>
</file>

<file path=ppt/slides/_rels/slide22.xml.rels><?xml version="1.0" encoding="UTF-8" standalone="yes"?>
<Relationships xmlns="http://schemas.openxmlformats.org/package/2006/relationships"><Relationship Id="rId9" Type="http://schemas.openxmlformats.org/officeDocument/2006/relationships/tags" Target="../tags/tag97.xml"/><Relationship Id="rId20" Type="http://schemas.openxmlformats.org/officeDocument/2006/relationships/image" Target="../media/image124.png"/><Relationship Id="rId21" Type="http://schemas.openxmlformats.org/officeDocument/2006/relationships/image" Target="../media/image148.png"/><Relationship Id="rId22" Type="http://schemas.openxmlformats.org/officeDocument/2006/relationships/chart" Target="../charts/chart10.xml"/><Relationship Id="rId23" Type="http://schemas.openxmlformats.org/officeDocument/2006/relationships/image" Target="../media/image149.emf"/><Relationship Id="rId24" Type="http://schemas.openxmlformats.org/officeDocument/2006/relationships/image" Target="../media/image150.emf"/><Relationship Id="rId25" Type="http://schemas.openxmlformats.org/officeDocument/2006/relationships/image" Target="../media/image151.emf"/><Relationship Id="rId26" Type="http://schemas.openxmlformats.org/officeDocument/2006/relationships/image" Target="../media/image152.emf"/><Relationship Id="rId10" Type="http://schemas.openxmlformats.org/officeDocument/2006/relationships/slideLayout" Target="../slideLayouts/slideLayout6.xml"/><Relationship Id="rId11" Type="http://schemas.openxmlformats.org/officeDocument/2006/relationships/notesSlide" Target="../notesSlides/notesSlide9.xml"/><Relationship Id="rId12" Type="http://schemas.openxmlformats.org/officeDocument/2006/relationships/oleObject" Target="../embeddings/oleObject12.bin"/><Relationship Id="rId13" Type="http://schemas.openxmlformats.org/officeDocument/2006/relationships/image" Target="../media/image106.emf"/><Relationship Id="rId14" Type="http://schemas.openxmlformats.org/officeDocument/2006/relationships/image" Target="../media/image145.png"/><Relationship Id="rId15" Type="http://schemas.openxmlformats.org/officeDocument/2006/relationships/image" Target="../media/image146.png"/><Relationship Id="rId16" Type="http://schemas.openxmlformats.org/officeDocument/2006/relationships/image" Target="../media/image147.png"/><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png"/><Relationship Id="rId1" Type="http://schemas.openxmlformats.org/officeDocument/2006/relationships/vmlDrawing" Target="../drawings/vmlDrawing12.vml"/><Relationship Id="rId2" Type="http://schemas.openxmlformats.org/officeDocument/2006/relationships/tags" Target="../tags/tag90.xml"/><Relationship Id="rId3" Type="http://schemas.openxmlformats.org/officeDocument/2006/relationships/tags" Target="../tags/tag91.xml"/><Relationship Id="rId4" Type="http://schemas.openxmlformats.org/officeDocument/2006/relationships/tags" Target="../tags/tag92.xml"/><Relationship Id="rId5" Type="http://schemas.openxmlformats.org/officeDocument/2006/relationships/tags" Target="../tags/tag93.xml"/><Relationship Id="rId6" Type="http://schemas.openxmlformats.org/officeDocument/2006/relationships/tags" Target="../tags/tag94.xml"/><Relationship Id="rId7" Type="http://schemas.openxmlformats.org/officeDocument/2006/relationships/tags" Target="../tags/tag95.xml"/><Relationship Id="rId8" Type="http://schemas.openxmlformats.org/officeDocument/2006/relationships/tags" Target="../tags/tag96.xml"/></Relationships>
</file>

<file path=ppt/slides/_rels/slide23.xml.rels><?xml version="1.0" encoding="UTF-8" standalone="yes"?>
<Relationships xmlns="http://schemas.openxmlformats.org/package/2006/relationships"><Relationship Id="rId9" Type="http://schemas.microsoft.com/office/2007/relationships/hdphoto" Target="../media/hdphoto5.wdp"/><Relationship Id="rId20" Type="http://schemas.openxmlformats.org/officeDocument/2006/relationships/image" Target="../media/image57.png"/><Relationship Id="rId21" Type="http://schemas.openxmlformats.org/officeDocument/2006/relationships/image" Target="../media/image160.png"/><Relationship Id="rId22" Type="http://schemas.openxmlformats.org/officeDocument/2006/relationships/image" Target="../media/image161.png"/><Relationship Id="rId23" Type="http://schemas.openxmlformats.org/officeDocument/2006/relationships/image" Target="../media/image162.png"/><Relationship Id="rId24" Type="http://schemas.openxmlformats.org/officeDocument/2006/relationships/image" Target="../media/image163.emf"/><Relationship Id="rId25" Type="http://schemas.openxmlformats.org/officeDocument/2006/relationships/image" Target="../media/image164.png"/><Relationship Id="rId26" Type="http://schemas.openxmlformats.org/officeDocument/2006/relationships/image" Target="../media/image165.emf"/><Relationship Id="rId27" Type="http://schemas.openxmlformats.org/officeDocument/2006/relationships/image" Target="../media/image166.emf"/><Relationship Id="rId10" Type="http://schemas.openxmlformats.org/officeDocument/2006/relationships/image" Target="../media/image155.jpeg"/><Relationship Id="rId11" Type="http://schemas.microsoft.com/office/2007/relationships/hdphoto" Target="../media/hdphoto6.wdp"/><Relationship Id="rId12" Type="http://schemas.openxmlformats.org/officeDocument/2006/relationships/image" Target="../media/image156.png"/><Relationship Id="rId13" Type="http://schemas.openxmlformats.org/officeDocument/2006/relationships/image" Target="../media/image121.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57.png"/><Relationship Id="rId17" Type="http://schemas.openxmlformats.org/officeDocument/2006/relationships/image" Target="../media/image158.png"/><Relationship Id="rId18" Type="http://schemas.openxmlformats.org/officeDocument/2006/relationships/image" Target="../media/image159.png"/><Relationship Id="rId19" Type="http://schemas.microsoft.com/office/2007/relationships/hdphoto" Target="../media/hdphoto7.wdp"/><Relationship Id="rId1" Type="http://schemas.openxmlformats.org/officeDocument/2006/relationships/tags" Target="../tags/tag98.xml"/><Relationship Id="rId2" Type="http://schemas.openxmlformats.org/officeDocument/2006/relationships/tags" Target="../tags/tag99.xml"/><Relationship Id="rId3" Type="http://schemas.openxmlformats.org/officeDocument/2006/relationships/tags" Target="../tags/tag100.xml"/><Relationship Id="rId4" Type="http://schemas.openxmlformats.org/officeDocument/2006/relationships/tags" Target="../tags/tag101.xml"/><Relationship Id="rId5" Type="http://schemas.openxmlformats.org/officeDocument/2006/relationships/slideLayout" Target="../slideLayouts/slideLayout6.xml"/><Relationship Id="rId6" Type="http://schemas.openxmlformats.org/officeDocument/2006/relationships/notesSlide" Target="../notesSlides/notesSlide10.xml"/><Relationship Id="rId7" Type="http://schemas.openxmlformats.org/officeDocument/2006/relationships/image" Target="../media/image153.png"/><Relationship Id="rId8" Type="http://schemas.openxmlformats.org/officeDocument/2006/relationships/image" Target="../media/image154.png"/></Relationships>
</file>

<file path=ppt/slides/_rels/slide24.xml.rels><?xml version="1.0" encoding="UTF-8" standalone="yes"?>
<Relationships xmlns="http://schemas.openxmlformats.org/package/2006/relationships"><Relationship Id="rId11" Type="http://schemas.microsoft.com/office/2007/relationships/hdphoto" Target="../media/hdphoto8.wdp"/><Relationship Id="rId12" Type="http://schemas.openxmlformats.org/officeDocument/2006/relationships/image" Target="../media/image168.png"/><Relationship Id="rId13" Type="http://schemas.microsoft.com/office/2007/relationships/hdphoto" Target="../media/hdphoto9.wdp"/><Relationship Id="rId14" Type="http://schemas.openxmlformats.org/officeDocument/2006/relationships/image" Target="../media/image169.png"/><Relationship Id="rId15" Type="http://schemas.microsoft.com/office/2007/relationships/hdphoto" Target="../media/hdphoto10.wdp"/><Relationship Id="rId16" Type="http://schemas.openxmlformats.org/officeDocument/2006/relationships/image" Target="../media/image170.png"/><Relationship Id="rId17" Type="http://schemas.microsoft.com/office/2007/relationships/hdphoto" Target="../media/hdphoto11.wdp"/><Relationship Id="rId18" Type="http://schemas.openxmlformats.org/officeDocument/2006/relationships/image" Target="../media/image171.png"/><Relationship Id="rId19" Type="http://schemas.openxmlformats.org/officeDocument/2006/relationships/chart" Target="../charts/chart11.xml"/><Relationship Id="rId1" Type="http://schemas.openxmlformats.org/officeDocument/2006/relationships/vmlDrawing" Target="../drawings/vmlDrawing13.vml"/><Relationship Id="rId2" Type="http://schemas.openxmlformats.org/officeDocument/2006/relationships/tags" Target="../tags/tag102.xml"/><Relationship Id="rId3" Type="http://schemas.openxmlformats.org/officeDocument/2006/relationships/slideLayout" Target="../slideLayouts/slideLayout8.xml"/><Relationship Id="rId4" Type="http://schemas.openxmlformats.org/officeDocument/2006/relationships/oleObject" Target="../embeddings/oleObject13.bin"/><Relationship Id="rId5" Type="http://schemas.openxmlformats.org/officeDocument/2006/relationships/image" Target="../media/image106.emf"/><Relationship Id="rId6" Type="http://schemas.openxmlformats.org/officeDocument/2006/relationships/image" Target="../media/image121.png"/><Relationship Id="rId7" Type="http://schemas.openxmlformats.org/officeDocument/2006/relationships/image" Target="../media/image122.png"/><Relationship Id="rId8" Type="http://schemas.openxmlformats.org/officeDocument/2006/relationships/image" Target="../media/image123.png"/><Relationship Id="rId9" Type="http://schemas.openxmlformats.org/officeDocument/2006/relationships/image" Target="../media/image124.png"/><Relationship Id="rId10" Type="http://schemas.openxmlformats.org/officeDocument/2006/relationships/image" Target="../media/image167.png"/></Relationships>
</file>

<file path=ppt/slides/_rels/slide25.xml.rels><?xml version="1.0" encoding="UTF-8" standalone="yes"?>
<Relationships xmlns="http://schemas.openxmlformats.org/package/2006/relationships"><Relationship Id="rId9" Type="http://schemas.openxmlformats.org/officeDocument/2006/relationships/image" Target="../media/image174.jpeg"/><Relationship Id="rId20" Type="http://schemas.openxmlformats.org/officeDocument/2006/relationships/image" Target="../media/image177.png"/><Relationship Id="rId21" Type="http://schemas.microsoft.com/office/2007/relationships/hdphoto" Target="../media/hdphoto14.wdp"/><Relationship Id="rId10" Type="http://schemas.microsoft.com/office/2007/relationships/hdphoto" Target="../media/hdphoto12.wdp"/><Relationship Id="rId11" Type="http://schemas.openxmlformats.org/officeDocument/2006/relationships/image" Target="../media/image175.jpeg"/><Relationship Id="rId12" Type="http://schemas.openxmlformats.org/officeDocument/2006/relationships/image" Target="../media/image156.png"/><Relationship Id="rId13" Type="http://schemas.openxmlformats.org/officeDocument/2006/relationships/image" Target="../media/image121.png"/><Relationship Id="rId14" Type="http://schemas.openxmlformats.org/officeDocument/2006/relationships/image" Target="../media/image123.png"/><Relationship Id="rId15" Type="http://schemas.openxmlformats.org/officeDocument/2006/relationships/image" Target="../media/image124.png"/><Relationship Id="rId16" Type="http://schemas.openxmlformats.org/officeDocument/2006/relationships/image" Target="../media/image157.png"/><Relationship Id="rId17" Type="http://schemas.openxmlformats.org/officeDocument/2006/relationships/image" Target="../media/image158.png"/><Relationship Id="rId18" Type="http://schemas.openxmlformats.org/officeDocument/2006/relationships/image" Target="../media/image176.png"/><Relationship Id="rId19" Type="http://schemas.microsoft.com/office/2007/relationships/hdphoto" Target="../media/hdphoto13.wdp"/><Relationship Id="rId1" Type="http://schemas.openxmlformats.org/officeDocument/2006/relationships/vmlDrawing" Target="../drawings/vmlDrawing14.vml"/><Relationship Id="rId2" Type="http://schemas.openxmlformats.org/officeDocument/2006/relationships/tags" Target="../tags/tag103.xml"/><Relationship Id="rId3" Type="http://schemas.openxmlformats.org/officeDocument/2006/relationships/slideLayout" Target="../slideLayouts/slideLayout6.xml"/><Relationship Id="rId4" Type="http://schemas.openxmlformats.org/officeDocument/2006/relationships/notesSlide" Target="../notesSlides/notesSlide11.xml"/><Relationship Id="rId5" Type="http://schemas.openxmlformats.org/officeDocument/2006/relationships/oleObject" Target="../embeddings/oleObject14.bin"/><Relationship Id="rId6" Type="http://schemas.openxmlformats.org/officeDocument/2006/relationships/image" Target="../media/image106.emf"/><Relationship Id="rId7" Type="http://schemas.openxmlformats.org/officeDocument/2006/relationships/image" Target="../media/image172.png"/><Relationship Id="rId8" Type="http://schemas.openxmlformats.org/officeDocument/2006/relationships/image" Target="../media/image173.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4" Type="http://schemas.openxmlformats.org/officeDocument/2006/relationships/oleObject" Target="../embeddings/oleObject15.bin"/><Relationship Id="rId5" Type="http://schemas.openxmlformats.org/officeDocument/2006/relationships/image" Target="../media/image18.emf"/><Relationship Id="rId6" Type="http://schemas.openxmlformats.org/officeDocument/2006/relationships/image" Target="../media/image178.jpeg"/><Relationship Id="rId1" Type="http://schemas.openxmlformats.org/officeDocument/2006/relationships/vmlDrawing" Target="../drawings/vmlDrawing15.vml"/><Relationship Id="rId2" Type="http://schemas.openxmlformats.org/officeDocument/2006/relationships/tags" Target="../tags/tag104.xml"/></Relationships>
</file>

<file path=ppt/slides/_rels/slide27.xml.rels><?xml version="1.0" encoding="UTF-8" standalone="yes"?>
<Relationships xmlns="http://schemas.openxmlformats.org/package/2006/relationships"><Relationship Id="rId9" Type="http://schemas.openxmlformats.org/officeDocument/2006/relationships/tags" Target="../tags/tag113.xml"/><Relationship Id="rId20" Type="http://schemas.openxmlformats.org/officeDocument/2006/relationships/image" Target="../media/image181.jpeg"/><Relationship Id="rId21" Type="http://schemas.openxmlformats.org/officeDocument/2006/relationships/image" Target="../media/image182.jpeg"/><Relationship Id="rId22" Type="http://schemas.openxmlformats.org/officeDocument/2006/relationships/image" Target="../media/image183.jpeg"/><Relationship Id="rId23" Type="http://schemas.openxmlformats.org/officeDocument/2006/relationships/image" Target="../media/image184.jpeg"/><Relationship Id="rId24" Type="http://schemas.openxmlformats.org/officeDocument/2006/relationships/image" Target="../media/image185.jpeg"/><Relationship Id="rId10" Type="http://schemas.openxmlformats.org/officeDocument/2006/relationships/tags" Target="../tags/tag114.xml"/><Relationship Id="rId11" Type="http://schemas.openxmlformats.org/officeDocument/2006/relationships/tags" Target="../tags/tag115.xml"/><Relationship Id="rId12" Type="http://schemas.openxmlformats.org/officeDocument/2006/relationships/tags" Target="../tags/tag116.xml"/><Relationship Id="rId13" Type="http://schemas.openxmlformats.org/officeDocument/2006/relationships/tags" Target="../tags/tag117.xml"/><Relationship Id="rId14" Type="http://schemas.openxmlformats.org/officeDocument/2006/relationships/tags" Target="../tags/tag118.xml"/><Relationship Id="rId15" Type="http://schemas.openxmlformats.org/officeDocument/2006/relationships/tags" Target="../tags/tag119.xml"/><Relationship Id="rId16" Type="http://schemas.openxmlformats.org/officeDocument/2006/relationships/tags" Target="../tags/tag120.xml"/><Relationship Id="rId17" Type="http://schemas.openxmlformats.org/officeDocument/2006/relationships/slideLayout" Target="../slideLayouts/slideLayout6.xml"/><Relationship Id="rId18" Type="http://schemas.openxmlformats.org/officeDocument/2006/relationships/image" Target="../media/image179.png"/><Relationship Id="rId19" Type="http://schemas.openxmlformats.org/officeDocument/2006/relationships/image" Target="../media/image180.jpeg"/><Relationship Id="rId1" Type="http://schemas.openxmlformats.org/officeDocument/2006/relationships/tags" Target="../tags/tag105.xml"/><Relationship Id="rId2" Type="http://schemas.openxmlformats.org/officeDocument/2006/relationships/tags" Target="../tags/tag106.xml"/><Relationship Id="rId3" Type="http://schemas.openxmlformats.org/officeDocument/2006/relationships/tags" Target="../tags/tag107.xml"/><Relationship Id="rId4" Type="http://schemas.openxmlformats.org/officeDocument/2006/relationships/tags" Target="../tags/tag108.xml"/><Relationship Id="rId5" Type="http://schemas.openxmlformats.org/officeDocument/2006/relationships/tags" Target="../tags/tag109.xml"/><Relationship Id="rId6" Type="http://schemas.openxmlformats.org/officeDocument/2006/relationships/tags" Target="../tags/tag110.xml"/><Relationship Id="rId7" Type="http://schemas.openxmlformats.org/officeDocument/2006/relationships/tags" Target="../tags/tag111.xml"/><Relationship Id="rId8" Type="http://schemas.openxmlformats.org/officeDocument/2006/relationships/tags" Target="../tags/tag112.xml"/></Relationships>
</file>

<file path=ppt/slides/_rels/slide28.xml.rels><?xml version="1.0" encoding="UTF-8" standalone="yes"?>
<Relationships xmlns="http://schemas.openxmlformats.org/package/2006/relationships"><Relationship Id="rId46" Type="http://schemas.openxmlformats.org/officeDocument/2006/relationships/image" Target="../media/image194.jpeg"/><Relationship Id="rId47" Type="http://schemas.openxmlformats.org/officeDocument/2006/relationships/image" Target="../media/image195.jpeg"/><Relationship Id="rId48" Type="http://schemas.openxmlformats.org/officeDocument/2006/relationships/image" Target="../media/image196.png"/><Relationship Id="rId49" Type="http://schemas.openxmlformats.org/officeDocument/2006/relationships/image" Target="../media/image197.jpeg"/><Relationship Id="rId20" Type="http://schemas.openxmlformats.org/officeDocument/2006/relationships/tags" Target="../tags/tag140.xml"/><Relationship Id="rId21" Type="http://schemas.openxmlformats.org/officeDocument/2006/relationships/tags" Target="../tags/tag141.xml"/><Relationship Id="rId22" Type="http://schemas.openxmlformats.org/officeDocument/2006/relationships/tags" Target="../tags/tag142.xml"/><Relationship Id="rId23" Type="http://schemas.openxmlformats.org/officeDocument/2006/relationships/tags" Target="../tags/tag143.xml"/><Relationship Id="rId24" Type="http://schemas.openxmlformats.org/officeDocument/2006/relationships/tags" Target="../tags/tag144.xml"/><Relationship Id="rId25" Type="http://schemas.openxmlformats.org/officeDocument/2006/relationships/tags" Target="../tags/tag145.xml"/><Relationship Id="rId26" Type="http://schemas.openxmlformats.org/officeDocument/2006/relationships/tags" Target="../tags/tag146.xml"/><Relationship Id="rId27" Type="http://schemas.openxmlformats.org/officeDocument/2006/relationships/tags" Target="../tags/tag147.xml"/><Relationship Id="rId28" Type="http://schemas.openxmlformats.org/officeDocument/2006/relationships/tags" Target="../tags/tag148.xml"/><Relationship Id="rId29" Type="http://schemas.openxmlformats.org/officeDocument/2006/relationships/tags" Target="../tags/tag149.xml"/><Relationship Id="rId1" Type="http://schemas.openxmlformats.org/officeDocument/2006/relationships/tags" Target="../tags/tag121.xml"/><Relationship Id="rId2" Type="http://schemas.openxmlformats.org/officeDocument/2006/relationships/tags" Target="../tags/tag122.xml"/><Relationship Id="rId3" Type="http://schemas.openxmlformats.org/officeDocument/2006/relationships/tags" Target="../tags/tag123.xml"/><Relationship Id="rId4" Type="http://schemas.openxmlformats.org/officeDocument/2006/relationships/tags" Target="../tags/tag124.xml"/><Relationship Id="rId5" Type="http://schemas.openxmlformats.org/officeDocument/2006/relationships/tags" Target="../tags/tag125.xml"/><Relationship Id="rId30" Type="http://schemas.openxmlformats.org/officeDocument/2006/relationships/tags" Target="../tags/tag150.xml"/><Relationship Id="rId31" Type="http://schemas.openxmlformats.org/officeDocument/2006/relationships/tags" Target="../tags/tag151.xml"/><Relationship Id="rId32" Type="http://schemas.openxmlformats.org/officeDocument/2006/relationships/tags" Target="../tags/tag152.xml"/><Relationship Id="rId9" Type="http://schemas.openxmlformats.org/officeDocument/2006/relationships/tags" Target="../tags/tag129.xml"/><Relationship Id="rId6" Type="http://schemas.openxmlformats.org/officeDocument/2006/relationships/tags" Target="../tags/tag126.xml"/><Relationship Id="rId7" Type="http://schemas.openxmlformats.org/officeDocument/2006/relationships/tags" Target="../tags/tag127.xml"/><Relationship Id="rId8" Type="http://schemas.openxmlformats.org/officeDocument/2006/relationships/tags" Target="../tags/tag128.xml"/><Relationship Id="rId33" Type="http://schemas.openxmlformats.org/officeDocument/2006/relationships/tags" Target="../tags/tag153.xml"/><Relationship Id="rId34" Type="http://schemas.openxmlformats.org/officeDocument/2006/relationships/tags" Target="../tags/tag154.xml"/><Relationship Id="rId35" Type="http://schemas.openxmlformats.org/officeDocument/2006/relationships/tags" Target="../tags/tag155.xml"/><Relationship Id="rId36" Type="http://schemas.openxmlformats.org/officeDocument/2006/relationships/tags" Target="../tags/tag156.xml"/><Relationship Id="rId10" Type="http://schemas.openxmlformats.org/officeDocument/2006/relationships/tags" Target="../tags/tag130.xml"/><Relationship Id="rId11" Type="http://schemas.openxmlformats.org/officeDocument/2006/relationships/tags" Target="../tags/tag131.xml"/><Relationship Id="rId12" Type="http://schemas.openxmlformats.org/officeDocument/2006/relationships/tags" Target="../tags/tag132.xml"/><Relationship Id="rId13" Type="http://schemas.openxmlformats.org/officeDocument/2006/relationships/tags" Target="../tags/tag133.xml"/><Relationship Id="rId14" Type="http://schemas.openxmlformats.org/officeDocument/2006/relationships/tags" Target="../tags/tag134.xml"/><Relationship Id="rId15" Type="http://schemas.openxmlformats.org/officeDocument/2006/relationships/tags" Target="../tags/tag135.xml"/><Relationship Id="rId16" Type="http://schemas.openxmlformats.org/officeDocument/2006/relationships/tags" Target="../tags/tag136.xml"/><Relationship Id="rId17" Type="http://schemas.openxmlformats.org/officeDocument/2006/relationships/tags" Target="../tags/tag137.xml"/><Relationship Id="rId18" Type="http://schemas.openxmlformats.org/officeDocument/2006/relationships/tags" Target="../tags/tag138.xml"/><Relationship Id="rId19" Type="http://schemas.openxmlformats.org/officeDocument/2006/relationships/tags" Target="../tags/tag139.xml"/><Relationship Id="rId37" Type="http://schemas.openxmlformats.org/officeDocument/2006/relationships/slideLayout" Target="../slideLayouts/slideLayout8.xml"/><Relationship Id="rId38" Type="http://schemas.openxmlformats.org/officeDocument/2006/relationships/image" Target="../media/image186.jpeg"/><Relationship Id="rId39" Type="http://schemas.openxmlformats.org/officeDocument/2006/relationships/image" Target="../media/image187.png"/><Relationship Id="rId40" Type="http://schemas.openxmlformats.org/officeDocument/2006/relationships/image" Target="../media/image188.jpeg"/><Relationship Id="rId41" Type="http://schemas.openxmlformats.org/officeDocument/2006/relationships/image" Target="../media/image189.jpeg"/><Relationship Id="rId42" Type="http://schemas.openxmlformats.org/officeDocument/2006/relationships/image" Target="../media/image190.jpeg"/><Relationship Id="rId43" Type="http://schemas.openxmlformats.org/officeDocument/2006/relationships/image" Target="../media/image191.png"/><Relationship Id="rId44" Type="http://schemas.openxmlformats.org/officeDocument/2006/relationships/image" Target="../media/image192.jpeg"/><Relationship Id="rId45" Type="http://schemas.openxmlformats.org/officeDocument/2006/relationships/image" Target="../media/image193.jpeg"/></Relationships>
</file>

<file path=ppt/slides/_rels/slide29.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1" Type="http://schemas.openxmlformats.org/officeDocument/2006/relationships/image" Target="../media/image8.jpeg"/><Relationship Id="rId12" Type="http://schemas.openxmlformats.org/officeDocument/2006/relationships/image" Target="../media/image9.jpeg"/><Relationship Id="rId1" Type="http://schemas.openxmlformats.org/officeDocument/2006/relationships/tags" Target="../tags/tag5.xml"/><Relationship Id="rId2" Type="http://schemas.openxmlformats.org/officeDocument/2006/relationships/tags" Target="../tags/tag6.xml"/><Relationship Id="rId3" Type="http://schemas.openxmlformats.org/officeDocument/2006/relationships/tags" Target="../tags/tag7.xml"/><Relationship Id="rId4" Type="http://schemas.openxmlformats.org/officeDocument/2006/relationships/tags" Target="../tags/tag8.xml"/><Relationship Id="rId5" Type="http://schemas.openxmlformats.org/officeDocument/2006/relationships/tags" Target="../tags/tag9.xml"/><Relationship Id="rId6" Type="http://schemas.openxmlformats.org/officeDocument/2006/relationships/slideLayout" Target="../slideLayouts/slideLayout8.xml"/><Relationship Id="rId7" Type="http://schemas.openxmlformats.org/officeDocument/2006/relationships/notesSlide" Target="../notesSlides/notesSlide2.xml"/><Relationship Id="rId8" Type="http://schemas.openxmlformats.org/officeDocument/2006/relationships/image" Target="../media/image5.jpeg"/><Relationship Id="rId9" Type="http://schemas.openxmlformats.org/officeDocument/2006/relationships/image" Target="../media/image6.jpeg"/><Relationship Id="rId10"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16.bin"/><Relationship Id="rId5" Type="http://schemas.openxmlformats.org/officeDocument/2006/relationships/image" Target="../media/image198.emf"/><Relationship Id="rId1" Type="http://schemas.openxmlformats.org/officeDocument/2006/relationships/vmlDrawing" Target="../drawings/vmlDrawing16.vml"/><Relationship Id="rId2" Type="http://schemas.openxmlformats.org/officeDocument/2006/relationships/tags" Target="../tags/tag15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35.xml.rels><?xml version="1.0" encoding="UTF-8" standalone="yes"?>
<Relationships xmlns="http://schemas.openxmlformats.org/package/2006/relationships"><Relationship Id="rId11" Type="http://schemas.openxmlformats.org/officeDocument/2006/relationships/image" Target="../media/image199.jpeg"/><Relationship Id="rId12" Type="http://schemas.openxmlformats.org/officeDocument/2006/relationships/image" Target="../media/image200.jpeg"/><Relationship Id="rId1" Type="http://schemas.openxmlformats.org/officeDocument/2006/relationships/tags" Target="../tags/tag161.xml"/><Relationship Id="rId2" Type="http://schemas.openxmlformats.org/officeDocument/2006/relationships/tags" Target="../tags/tag162.xml"/><Relationship Id="rId3" Type="http://schemas.openxmlformats.org/officeDocument/2006/relationships/tags" Target="../tags/tag163.xml"/><Relationship Id="rId4" Type="http://schemas.openxmlformats.org/officeDocument/2006/relationships/tags" Target="../tags/tag164.xml"/><Relationship Id="rId5" Type="http://schemas.openxmlformats.org/officeDocument/2006/relationships/tags" Target="../tags/tag165.xml"/><Relationship Id="rId6" Type="http://schemas.openxmlformats.org/officeDocument/2006/relationships/tags" Target="../tags/tag166.xml"/><Relationship Id="rId7" Type="http://schemas.openxmlformats.org/officeDocument/2006/relationships/tags" Target="../tags/tag167.xml"/><Relationship Id="rId8" Type="http://schemas.openxmlformats.org/officeDocument/2006/relationships/tags" Target="../tags/tag168.xml"/><Relationship Id="rId9" Type="http://schemas.openxmlformats.org/officeDocument/2006/relationships/tags" Target="../tags/tag169.xml"/><Relationship Id="rId10"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1.png"/></Relationships>
</file>

<file path=ppt/slides/_rels/slide37.xml.rels><?xml version="1.0" encoding="UTF-8" standalone="yes"?>
<Relationships xmlns="http://schemas.openxmlformats.org/package/2006/relationships"><Relationship Id="rId3" Type="http://schemas.openxmlformats.org/officeDocument/2006/relationships/tags" Target="../tags/tag171.xml"/><Relationship Id="rId4" Type="http://schemas.openxmlformats.org/officeDocument/2006/relationships/tags" Target="../tags/tag172.xml"/><Relationship Id="rId5" Type="http://schemas.openxmlformats.org/officeDocument/2006/relationships/tags" Target="../tags/tag173.xml"/><Relationship Id="rId6" Type="http://schemas.openxmlformats.org/officeDocument/2006/relationships/tags" Target="../tags/tag174.xml"/><Relationship Id="rId7" Type="http://schemas.openxmlformats.org/officeDocument/2006/relationships/tags" Target="../tags/tag175.xml"/><Relationship Id="rId8" Type="http://schemas.openxmlformats.org/officeDocument/2006/relationships/tags" Target="../tags/tag176.xml"/><Relationship Id="rId9" Type="http://schemas.openxmlformats.org/officeDocument/2006/relationships/slideLayout" Target="../slideLayouts/slideLayout8.xml"/><Relationship Id="rId10" Type="http://schemas.openxmlformats.org/officeDocument/2006/relationships/oleObject" Target="../embeddings/oleObject17.bin"/><Relationship Id="rId11" Type="http://schemas.openxmlformats.org/officeDocument/2006/relationships/image" Target="../media/image202.emf"/><Relationship Id="rId1" Type="http://schemas.openxmlformats.org/officeDocument/2006/relationships/vmlDrawing" Target="../drawings/vmlDrawing17.vml"/><Relationship Id="rId2" Type="http://schemas.openxmlformats.org/officeDocument/2006/relationships/tags" Target="../tags/tag170.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18.bin"/><Relationship Id="rId5" Type="http://schemas.openxmlformats.org/officeDocument/2006/relationships/image" Target="../media/image202.emf"/><Relationship Id="rId6" Type="http://schemas.openxmlformats.org/officeDocument/2006/relationships/chart" Target="../charts/chart12.xml"/><Relationship Id="rId7" Type="http://schemas.openxmlformats.org/officeDocument/2006/relationships/chart" Target="../charts/chart13.xml"/><Relationship Id="rId1" Type="http://schemas.openxmlformats.org/officeDocument/2006/relationships/vmlDrawing" Target="../drawings/vmlDrawing18.vml"/><Relationship Id="rId2" Type="http://schemas.openxmlformats.org/officeDocument/2006/relationships/tags" Target="../tags/tag17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19.bin"/><Relationship Id="rId5" Type="http://schemas.openxmlformats.org/officeDocument/2006/relationships/image" Target="../media/image202.emf"/><Relationship Id="rId6" Type="http://schemas.openxmlformats.org/officeDocument/2006/relationships/image" Target="../media/image203.png"/><Relationship Id="rId7" Type="http://schemas.openxmlformats.org/officeDocument/2006/relationships/image" Target="../media/image204.png"/><Relationship Id="rId1" Type="http://schemas.openxmlformats.org/officeDocument/2006/relationships/vmlDrawing" Target="../drawings/vmlDrawing19.vml"/><Relationship Id="rId2" Type="http://schemas.openxmlformats.org/officeDocument/2006/relationships/tags" Target="../tags/tag178.xml"/></Relationships>
</file>

<file path=ppt/slides/_rels/slide4.xml.rels><?xml version="1.0" encoding="UTF-8" standalone="yes"?>
<Relationships xmlns="http://schemas.openxmlformats.org/package/2006/relationships"><Relationship Id="rId3" Type="http://schemas.openxmlformats.org/officeDocument/2006/relationships/tags" Target="../tags/tag12.xml"/><Relationship Id="rId4" Type="http://schemas.openxmlformats.org/officeDocument/2006/relationships/slideLayout" Target="../slideLayouts/slideLayout8.xml"/><Relationship Id="rId5" Type="http://schemas.openxmlformats.org/officeDocument/2006/relationships/notesSlide" Target="../notesSlides/notesSlide3.xml"/><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jpeg"/><Relationship Id="rId1" Type="http://schemas.openxmlformats.org/officeDocument/2006/relationships/tags" Target="../tags/tag10.xml"/><Relationship Id="rId2" Type="http://schemas.openxmlformats.org/officeDocument/2006/relationships/tags" Target="../tags/tag11.xml"/></Relationships>
</file>

<file path=ppt/slides/_rels/slide40.xml.rels><?xml version="1.0" encoding="UTF-8" standalone="yes"?>
<Relationships xmlns="http://schemas.openxmlformats.org/package/2006/relationships"><Relationship Id="rId3" Type="http://schemas.openxmlformats.org/officeDocument/2006/relationships/tags" Target="../tags/tag181.xml"/><Relationship Id="rId4" Type="http://schemas.openxmlformats.org/officeDocument/2006/relationships/tags" Target="../tags/tag182.xml"/><Relationship Id="rId5" Type="http://schemas.openxmlformats.org/officeDocument/2006/relationships/tags" Target="../tags/tag183.xml"/><Relationship Id="rId6" Type="http://schemas.openxmlformats.org/officeDocument/2006/relationships/tags" Target="../tags/tag184.xml"/><Relationship Id="rId7" Type="http://schemas.openxmlformats.org/officeDocument/2006/relationships/slideLayout" Target="../slideLayouts/slideLayout6.xml"/><Relationship Id="rId8" Type="http://schemas.openxmlformats.org/officeDocument/2006/relationships/image" Target="../media/image205.jpeg"/><Relationship Id="rId1" Type="http://schemas.openxmlformats.org/officeDocument/2006/relationships/tags" Target="../tags/tag179.xml"/><Relationship Id="rId2" Type="http://schemas.openxmlformats.org/officeDocument/2006/relationships/tags" Target="../tags/tag18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20.bin"/><Relationship Id="rId5" Type="http://schemas.openxmlformats.org/officeDocument/2006/relationships/image" Target="../media/image18.emf"/><Relationship Id="rId6" Type="http://schemas.openxmlformats.org/officeDocument/2006/relationships/slide" Target="slide71.xml"/><Relationship Id="rId7" Type="http://schemas.openxmlformats.org/officeDocument/2006/relationships/image" Target="../media/image206.jpeg"/><Relationship Id="rId8" Type="http://schemas.openxmlformats.org/officeDocument/2006/relationships/image" Target="../media/image207.jpeg"/><Relationship Id="rId9" Type="http://schemas.openxmlformats.org/officeDocument/2006/relationships/image" Target="../media/image208.jpeg"/><Relationship Id="rId10" Type="http://schemas.openxmlformats.org/officeDocument/2006/relationships/image" Target="../media/image209.jpeg"/><Relationship Id="rId11" Type="http://schemas.openxmlformats.org/officeDocument/2006/relationships/image" Target="../media/image210.jpeg"/><Relationship Id="rId1" Type="http://schemas.openxmlformats.org/officeDocument/2006/relationships/vmlDrawing" Target="../drawings/vmlDrawing20.vml"/><Relationship Id="rId2" Type="http://schemas.openxmlformats.org/officeDocument/2006/relationships/tags" Target="../tags/tag185.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21.bin"/><Relationship Id="rId5" Type="http://schemas.openxmlformats.org/officeDocument/2006/relationships/image" Target="../media/image18.emf"/><Relationship Id="rId6" Type="http://schemas.openxmlformats.org/officeDocument/2006/relationships/slide" Target="slide71.xml"/><Relationship Id="rId7" Type="http://schemas.openxmlformats.org/officeDocument/2006/relationships/image" Target="../media/image206.jpeg"/><Relationship Id="rId8" Type="http://schemas.openxmlformats.org/officeDocument/2006/relationships/image" Target="../media/image207.jpeg"/><Relationship Id="rId9" Type="http://schemas.openxmlformats.org/officeDocument/2006/relationships/image" Target="../media/image208.jpeg"/><Relationship Id="rId10" Type="http://schemas.openxmlformats.org/officeDocument/2006/relationships/image" Target="../media/image209.jpeg"/><Relationship Id="rId11" Type="http://schemas.openxmlformats.org/officeDocument/2006/relationships/image" Target="../media/image210.jpeg"/><Relationship Id="rId1" Type="http://schemas.openxmlformats.org/officeDocument/2006/relationships/vmlDrawing" Target="../drawings/vmlDrawing21.vml"/><Relationship Id="rId2" Type="http://schemas.openxmlformats.org/officeDocument/2006/relationships/tags" Target="../tags/tag18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image" Target="../media/image211.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22.bin"/><Relationship Id="rId5" Type="http://schemas.openxmlformats.org/officeDocument/2006/relationships/image" Target="../media/image212.emf"/><Relationship Id="rId6" Type="http://schemas.openxmlformats.org/officeDocument/2006/relationships/image" Target="../media/image213.jpeg"/><Relationship Id="rId1" Type="http://schemas.openxmlformats.org/officeDocument/2006/relationships/vmlDrawing" Target="../drawings/vmlDrawing22.vml"/><Relationship Id="rId2" Type="http://schemas.openxmlformats.org/officeDocument/2006/relationships/tags" Target="../tags/tag187.xml"/></Relationships>
</file>

<file path=ppt/slides/_rels/slide45.xml.rels><?xml version="1.0" encoding="UTF-8" standalone="yes"?>
<Relationships xmlns="http://schemas.openxmlformats.org/package/2006/relationships"><Relationship Id="rId3" Type="http://schemas.openxmlformats.org/officeDocument/2006/relationships/image" Target="../media/image215.png"/><Relationship Id="rId4" Type="http://schemas.openxmlformats.org/officeDocument/2006/relationships/image" Target="../media/image216.png"/><Relationship Id="rId1" Type="http://schemas.openxmlformats.org/officeDocument/2006/relationships/slideLayout" Target="../slideLayouts/slideLayout7.xml"/><Relationship Id="rId2" Type="http://schemas.openxmlformats.org/officeDocument/2006/relationships/image" Target="../media/image21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chart" Target="../charts/chart14.xml"/><Relationship Id="rId4" Type="http://schemas.openxmlformats.org/officeDocument/2006/relationships/image" Target="../media/image217.jpeg"/><Relationship Id="rId5" Type="http://schemas.openxmlformats.org/officeDocument/2006/relationships/image" Target="../media/image218.jpeg"/><Relationship Id="rId6" Type="http://schemas.openxmlformats.org/officeDocument/2006/relationships/image" Target="../media/image219.jpeg"/><Relationship Id="rId7" Type="http://schemas.openxmlformats.org/officeDocument/2006/relationships/image" Target="../media/image220.jpeg"/><Relationship Id="rId8" Type="http://schemas.microsoft.com/office/2007/relationships/hdphoto" Target="../media/hdphoto15.wdp"/><Relationship Id="rId9" Type="http://schemas.openxmlformats.org/officeDocument/2006/relationships/image" Target="../media/image221.jpeg"/><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48.xml.rels><?xml version="1.0" encoding="UTF-8" standalone="yes"?>
<Relationships xmlns="http://schemas.openxmlformats.org/package/2006/relationships"><Relationship Id="rId20" Type="http://schemas.openxmlformats.org/officeDocument/2006/relationships/tags" Target="../tags/tag206.xml"/><Relationship Id="rId21" Type="http://schemas.openxmlformats.org/officeDocument/2006/relationships/tags" Target="../tags/tag207.xml"/><Relationship Id="rId22" Type="http://schemas.openxmlformats.org/officeDocument/2006/relationships/tags" Target="../tags/tag208.xml"/><Relationship Id="rId23" Type="http://schemas.openxmlformats.org/officeDocument/2006/relationships/tags" Target="../tags/tag209.xml"/><Relationship Id="rId24" Type="http://schemas.openxmlformats.org/officeDocument/2006/relationships/tags" Target="../tags/tag210.xml"/><Relationship Id="rId25" Type="http://schemas.openxmlformats.org/officeDocument/2006/relationships/tags" Target="../tags/tag211.xml"/><Relationship Id="rId26" Type="http://schemas.openxmlformats.org/officeDocument/2006/relationships/tags" Target="../tags/tag212.xml"/><Relationship Id="rId27" Type="http://schemas.openxmlformats.org/officeDocument/2006/relationships/tags" Target="../tags/tag213.xml"/><Relationship Id="rId28" Type="http://schemas.openxmlformats.org/officeDocument/2006/relationships/tags" Target="../tags/tag214.xml"/><Relationship Id="rId29" Type="http://schemas.openxmlformats.org/officeDocument/2006/relationships/tags" Target="../tags/tag215.xml"/><Relationship Id="rId1" Type="http://schemas.openxmlformats.org/officeDocument/2006/relationships/vmlDrawing" Target="../drawings/vmlDrawing23.vml"/><Relationship Id="rId2" Type="http://schemas.openxmlformats.org/officeDocument/2006/relationships/tags" Target="../tags/tag188.xml"/><Relationship Id="rId3" Type="http://schemas.openxmlformats.org/officeDocument/2006/relationships/tags" Target="../tags/tag189.xml"/><Relationship Id="rId4" Type="http://schemas.openxmlformats.org/officeDocument/2006/relationships/tags" Target="../tags/tag190.xml"/><Relationship Id="rId5" Type="http://schemas.openxmlformats.org/officeDocument/2006/relationships/tags" Target="../tags/tag191.xml"/><Relationship Id="rId30" Type="http://schemas.openxmlformats.org/officeDocument/2006/relationships/slideLayout" Target="../slideLayouts/slideLayout6.xml"/><Relationship Id="rId31" Type="http://schemas.openxmlformats.org/officeDocument/2006/relationships/oleObject" Target="../embeddings/oleObject23.bin"/><Relationship Id="rId32" Type="http://schemas.openxmlformats.org/officeDocument/2006/relationships/image" Target="../media/image222.wmf"/><Relationship Id="rId9" Type="http://schemas.openxmlformats.org/officeDocument/2006/relationships/tags" Target="../tags/tag195.xml"/><Relationship Id="rId6" Type="http://schemas.openxmlformats.org/officeDocument/2006/relationships/tags" Target="../tags/tag192.xml"/><Relationship Id="rId7" Type="http://schemas.openxmlformats.org/officeDocument/2006/relationships/tags" Target="../tags/tag193.xml"/><Relationship Id="rId8" Type="http://schemas.openxmlformats.org/officeDocument/2006/relationships/tags" Target="../tags/tag194.xml"/><Relationship Id="rId33" Type="http://schemas.openxmlformats.org/officeDocument/2006/relationships/chart" Target="../charts/chart15.xml"/><Relationship Id="rId34" Type="http://schemas.openxmlformats.org/officeDocument/2006/relationships/image" Target="../media/image224.png"/><Relationship Id="rId35" Type="http://schemas.openxmlformats.org/officeDocument/2006/relationships/image" Target="../media/image132.png"/><Relationship Id="rId36" Type="http://schemas.openxmlformats.org/officeDocument/2006/relationships/oleObject" Target="../embeddings/oleObject24.bin"/><Relationship Id="rId10" Type="http://schemas.openxmlformats.org/officeDocument/2006/relationships/tags" Target="../tags/tag196.xml"/><Relationship Id="rId11" Type="http://schemas.openxmlformats.org/officeDocument/2006/relationships/tags" Target="../tags/tag197.xml"/><Relationship Id="rId12" Type="http://schemas.openxmlformats.org/officeDocument/2006/relationships/tags" Target="../tags/tag198.xml"/><Relationship Id="rId13" Type="http://schemas.openxmlformats.org/officeDocument/2006/relationships/tags" Target="../tags/tag199.xml"/><Relationship Id="rId14" Type="http://schemas.openxmlformats.org/officeDocument/2006/relationships/tags" Target="../tags/tag200.xml"/><Relationship Id="rId15" Type="http://schemas.openxmlformats.org/officeDocument/2006/relationships/tags" Target="../tags/tag201.xml"/><Relationship Id="rId16" Type="http://schemas.openxmlformats.org/officeDocument/2006/relationships/tags" Target="../tags/tag202.xml"/><Relationship Id="rId17" Type="http://schemas.openxmlformats.org/officeDocument/2006/relationships/tags" Target="../tags/tag203.xml"/><Relationship Id="rId18" Type="http://schemas.openxmlformats.org/officeDocument/2006/relationships/tags" Target="../tags/tag204.xml"/><Relationship Id="rId19" Type="http://schemas.openxmlformats.org/officeDocument/2006/relationships/tags" Target="../tags/tag205.xml"/><Relationship Id="rId37" Type="http://schemas.openxmlformats.org/officeDocument/2006/relationships/image" Target="../media/image223.wmf"/><Relationship Id="rId38" Type="http://schemas.openxmlformats.org/officeDocument/2006/relationships/image" Target="../media/image225.png"/></Relationships>
</file>

<file path=ppt/slides/_rels/slide49.xml.rels><?xml version="1.0" encoding="UTF-8" standalone="yes"?>
<Relationships xmlns="http://schemas.openxmlformats.org/package/2006/relationships"><Relationship Id="rId11" Type="http://schemas.openxmlformats.org/officeDocument/2006/relationships/tags" Target="../tags/tag226.xml"/><Relationship Id="rId12" Type="http://schemas.openxmlformats.org/officeDocument/2006/relationships/slideLayout" Target="../slideLayouts/slideLayout6.xml"/><Relationship Id="rId13" Type="http://schemas.openxmlformats.org/officeDocument/2006/relationships/image" Target="../media/image226.jpeg"/><Relationship Id="rId14" Type="http://schemas.openxmlformats.org/officeDocument/2006/relationships/chart" Target="../charts/chart16.xml"/><Relationship Id="rId15" Type="http://schemas.openxmlformats.org/officeDocument/2006/relationships/image" Target="../media/image149.emf"/><Relationship Id="rId16" Type="http://schemas.openxmlformats.org/officeDocument/2006/relationships/image" Target="../media/image150.emf"/><Relationship Id="rId17" Type="http://schemas.openxmlformats.org/officeDocument/2006/relationships/image" Target="../media/image151.emf"/><Relationship Id="rId18" Type="http://schemas.openxmlformats.org/officeDocument/2006/relationships/image" Target="../media/image152.emf"/><Relationship Id="rId1" Type="http://schemas.openxmlformats.org/officeDocument/2006/relationships/tags" Target="../tags/tag216.xml"/><Relationship Id="rId2" Type="http://schemas.openxmlformats.org/officeDocument/2006/relationships/tags" Target="../tags/tag217.xml"/><Relationship Id="rId3" Type="http://schemas.openxmlformats.org/officeDocument/2006/relationships/tags" Target="../tags/tag218.xml"/><Relationship Id="rId4" Type="http://schemas.openxmlformats.org/officeDocument/2006/relationships/tags" Target="../tags/tag219.xml"/><Relationship Id="rId5" Type="http://schemas.openxmlformats.org/officeDocument/2006/relationships/tags" Target="../tags/tag220.xml"/><Relationship Id="rId6" Type="http://schemas.openxmlformats.org/officeDocument/2006/relationships/tags" Target="../tags/tag221.xml"/><Relationship Id="rId7" Type="http://schemas.openxmlformats.org/officeDocument/2006/relationships/tags" Target="../tags/tag222.xml"/><Relationship Id="rId8" Type="http://schemas.openxmlformats.org/officeDocument/2006/relationships/tags" Target="../tags/tag223.xml"/><Relationship Id="rId9" Type="http://schemas.openxmlformats.org/officeDocument/2006/relationships/tags" Target="../tags/tag224.xml"/><Relationship Id="rId10" Type="http://schemas.openxmlformats.org/officeDocument/2006/relationships/tags" Target="../tags/tag225.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4" Type="http://schemas.openxmlformats.org/officeDocument/2006/relationships/oleObject" Target="../embeddings/oleObject2.bin"/><Relationship Id="rId5" Type="http://schemas.openxmlformats.org/officeDocument/2006/relationships/image" Target="../media/image13.emf"/><Relationship Id="rId6" Type="http://schemas.openxmlformats.org/officeDocument/2006/relationships/image" Target="../media/image14.png"/><Relationship Id="rId7" Type="http://schemas.openxmlformats.org/officeDocument/2006/relationships/image" Target="../media/image15.jpeg"/><Relationship Id="rId8" Type="http://schemas.openxmlformats.org/officeDocument/2006/relationships/image" Target="../media/image16.jpeg"/><Relationship Id="rId9" Type="http://schemas.openxmlformats.org/officeDocument/2006/relationships/image" Target="../media/image17.jpeg"/><Relationship Id="rId1" Type="http://schemas.openxmlformats.org/officeDocument/2006/relationships/vmlDrawing" Target="../drawings/vmlDrawing2.vml"/><Relationship Id="rId2" Type="http://schemas.openxmlformats.org/officeDocument/2006/relationships/tags" Target="../tags/tag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01" Type="http://schemas.openxmlformats.org/officeDocument/2006/relationships/tags" Target="../tags/tag327.xml"/><Relationship Id="rId102" Type="http://schemas.openxmlformats.org/officeDocument/2006/relationships/tags" Target="../tags/tag328.xml"/><Relationship Id="rId103" Type="http://schemas.openxmlformats.org/officeDocument/2006/relationships/tags" Target="../tags/tag329.xml"/><Relationship Id="rId104" Type="http://schemas.openxmlformats.org/officeDocument/2006/relationships/tags" Target="../tags/tag330.xml"/><Relationship Id="rId105" Type="http://schemas.openxmlformats.org/officeDocument/2006/relationships/slideLayout" Target="../slideLayouts/slideLayout6.xml"/><Relationship Id="rId106" Type="http://schemas.openxmlformats.org/officeDocument/2006/relationships/notesSlide" Target="../notesSlides/notesSlide14.xml"/><Relationship Id="rId107" Type="http://schemas.openxmlformats.org/officeDocument/2006/relationships/chart" Target="../charts/chart17.xml"/><Relationship Id="rId1" Type="http://schemas.openxmlformats.org/officeDocument/2006/relationships/tags" Target="../tags/tag227.xml"/><Relationship Id="rId2" Type="http://schemas.openxmlformats.org/officeDocument/2006/relationships/tags" Target="../tags/tag228.xml"/><Relationship Id="rId3" Type="http://schemas.openxmlformats.org/officeDocument/2006/relationships/tags" Target="../tags/tag229.xml"/><Relationship Id="rId4" Type="http://schemas.openxmlformats.org/officeDocument/2006/relationships/tags" Target="../tags/tag230.xml"/><Relationship Id="rId5" Type="http://schemas.openxmlformats.org/officeDocument/2006/relationships/tags" Target="../tags/tag231.xml"/><Relationship Id="rId6" Type="http://schemas.openxmlformats.org/officeDocument/2006/relationships/tags" Target="../tags/tag232.xml"/><Relationship Id="rId7" Type="http://schemas.openxmlformats.org/officeDocument/2006/relationships/tags" Target="../tags/tag233.xml"/><Relationship Id="rId8" Type="http://schemas.openxmlformats.org/officeDocument/2006/relationships/tags" Target="../tags/tag234.xml"/><Relationship Id="rId9" Type="http://schemas.openxmlformats.org/officeDocument/2006/relationships/tags" Target="../tags/tag235.xml"/><Relationship Id="rId108" Type="http://schemas.openxmlformats.org/officeDocument/2006/relationships/chart" Target="../charts/chart18.xml"/><Relationship Id="rId109" Type="http://schemas.openxmlformats.org/officeDocument/2006/relationships/image" Target="../media/image227.png"/><Relationship Id="rId10" Type="http://schemas.openxmlformats.org/officeDocument/2006/relationships/tags" Target="../tags/tag236.xml"/><Relationship Id="rId11" Type="http://schemas.openxmlformats.org/officeDocument/2006/relationships/tags" Target="../tags/tag237.xml"/><Relationship Id="rId12" Type="http://schemas.openxmlformats.org/officeDocument/2006/relationships/tags" Target="../tags/tag238.xml"/><Relationship Id="rId13" Type="http://schemas.openxmlformats.org/officeDocument/2006/relationships/tags" Target="../tags/tag239.xml"/><Relationship Id="rId14" Type="http://schemas.openxmlformats.org/officeDocument/2006/relationships/tags" Target="../tags/tag240.xml"/><Relationship Id="rId15" Type="http://schemas.openxmlformats.org/officeDocument/2006/relationships/tags" Target="../tags/tag241.xml"/><Relationship Id="rId16" Type="http://schemas.openxmlformats.org/officeDocument/2006/relationships/tags" Target="../tags/tag242.xml"/><Relationship Id="rId17" Type="http://schemas.openxmlformats.org/officeDocument/2006/relationships/tags" Target="../tags/tag243.xml"/><Relationship Id="rId18" Type="http://schemas.openxmlformats.org/officeDocument/2006/relationships/tags" Target="../tags/tag244.xml"/><Relationship Id="rId19" Type="http://schemas.openxmlformats.org/officeDocument/2006/relationships/tags" Target="../tags/tag245.xml"/><Relationship Id="rId30" Type="http://schemas.openxmlformats.org/officeDocument/2006/relationships/tags" Target="../tags/tag256.xml"/><Relationship Id="rId31" Type="http://schemas.openxmlformats.org/officeDocument/2006/relationships/tags" Target="../tags/tag257.xml"/><Relationship Id="rId32" Type="http://schemas.openxmlformats.org/officeDocument/2006/relationships/tags" Target="../tags/tag258.xml"/><Relationship Id="rId33" Type="http://schemas.openxmlformats.org/officeDocument/2006/relationships/tags" Target="../tags/tag259.xml"/><Relationship Id="rId34" Type="http://schemas.openxmlformats.org/officeDocument/2006/relationships/tags" Target="../tags/tag260.xml"/><Relationship Id="rId35" Type="http://schemas.openxmlformats.org/officeDocument/2006/relationships/tags" Target="../tags/tag261.xml"/><Relationship Id="rId36" Type="http://schemas.openxmlformats.org/officeDocument/2006/relationships/tags" Target="../tags/tag262.xml"/><Relationship Id="rId37" Type="http://schemas.openxmlformats.org/officeDocument/2006/relationships/tags" Target="../tags/tag263.xml"/><Relationship Id="rId38" Type="http://schemas.openxmlformats.org/officeDocument/2006/relationships/tags" Target="../tags/tag264.xml"/><Relationship Id="rId39" Type="http://schemas.openxmlformats.org/officeDocument/2006/relationships/tags" Target="../tags/tag265.xml"/><Relationship Id="rId50" Type="http://schemas.openxmlformats.org/officeDocument/2006/relationships/tags" Target="../tags/tag276.xml"/><Relationship Id="rId51" Type="http://schemas.openxmlformats.org/officeDocument/2006/relationships/tags" Target="../tags/tag277.xml"/><Relationship Id="rId52" Type="http://schemas.openxmlformats.org/officeDocument/2006/relationships/tags" Target="../tags/tag278.xml"/><Relationship Id="rId53" Type="http://schemas.openxmlformats.org/officeDocument/2006/relationships/tags" Target="../tags/tag279.xml"/><Relationship Id="rId54" Type="http://schemas.openxmlformats.org/officeDocument/2006/relationships/tags" Target="../tags/tag280.xml"/><Relationship Id="rId55" Type="http://schemas.openxmlformats.org/officeDocument/2006/relationships/tags" Target="../tags/tag281.xml"/><Relationship Id="rId56" Type="http://schemas.openxmlformats.org/officeDocument/2006/relationships/tags" Target="../tags/tag282.xml"/><Relationship Id="rId57" Type="http://schemas.openxmlformats.org/officeDocument/2006/relationships/tags" Target="../tags/tag283.xml"/><Relationship Id="rId58" Type="http://schemas.openxmlformats.org/officeDocument/2006/relationships/tags" Target="../tags/tag284.xml"/><Relationship Id="rId59" Type="http://schemas.openxmlformats.org/officeDocument/2006/relationships/tags" Target="../tags/tag285.xml"/><Relationship Id="rId70" Type="http://schemas.openxmlformats.org/officeDocument/2006/relationships/tags" Target="../tags/tag296.xml"/><Relationship Id="rId71" Type="http://schemas.openxmlformats.org/officeDocument/2006/relationships/tags" Target="../tags/tag297.xml"/><Relationship Id="rId72" Type="http://schemas.openxmlformats.org/officeDocument/2006/relationships/tags" Target="../tags/tag298.xml"/><Relationship Id="rId73" Type="http://schemas.openxmlformats.org/officeDocument/2006/relationships/tags" Target="../tags/tag299.xml"/><Relationship Id="rId74" Type="http://schemas.openxmlformats.org/officeDocument/2006/relationships/tags" Target="../tags/tag300.xml"/><Relationship Id="rId75" Type="http://schemas.openxmlformats.org/officeDocument/2006/relationships/tags" Target="../tags/tag301.xml"/><Relationship Id="rId76" Type="http://schemas.openxmlformats.org/officeDocument/2006/relationships/tags" Target="../tags/tag302.xml"/><Relationship Id="rId77" Type="http://schemas.openxmlformats.org/officeDocument/2006/relationships/tags" Target="../tags/tag303.xml"/><Relationship Id="rId78" Type="http://schemas.openxmlformats.org/officeDocument/2006/relationships/tags" Target="../tags/tag304.xml"/><Relationship Id="rId79" Type="http://schemas.openxmlformats.org/officeDocument/2006/relationships/tags" Target="../tags/tag305.xml"/><Relationship Id="rId90" Type="http://schemas.openxmlformats.org/officeDocument/2006/relationships/tags" Target="../tags/tag316.xml"/><Relationship Id="rId91" Type="http://schemas.openxmlformats.org/officeDocument/2006/relationships/tags" Target="../tags/tag317.xml"/><Relationship Id="rId92" Type="http://schemas.openxmlformats.org/officeDocument/2006/relationships/tags" Target="../tags/tag318.xml"/><Relationship Id="rId93" Type="http://schemas.openxmlformats.org/officeDocument/2006/relationships/tags" Target="../tags/tag319.xml"/><Relationship Id="rId94" Type="http://schemas.openxmlformats.org/officeDocument/2006/relationships/tags" Target="../tags/tag320.xml"/><Relationship Id="rId95" Type="http://schemas.openxmlformats.org/officeDocument/2006/relationships/tags" Target="../tags/tag321.xml"/><Relationship Id="rId96" Type="http://schemas.openxmlformats.org/officeDocument/2006/relationships/tags" Target="../tags/tag322.xml"/><Relationship Id="rId97" Type="http://schemas.openxmlformats.org/officeDocument/2006/relationships/tags" Target="../tags/tag323.xml"/><Relationship Id="rId98" Type="http://schemas.openxmlformats.org/officeDocument/2006/relationships/tags" Target="../tags/tag324.xml"/><Relationship Id="rId99" Type="http://schemas.openxmlformats.org/officeDocument/2006/relationships/tags" Target="../tags/tag325.xml"/><Relationship Id="rId20" Type="http://schemas.openxmlformats.org/officeDocument/2006/relationships/tags" Target="../tags/tag246.xml"/><Relationship Id="rId21" Type="http://schemas.openxmlformats.org/officeDocument/2006/relationships/tags" Target="../tags/tag247.xml"/><Relationship Id="rId22" Type="http://schemas.openxmlformats.org/officeDocument/2006/relationships/tags" Target="../tags/tag248.xml"/><Relationship Id="rId23" Type="http://schemas.openxmlformats.org/officeDocument/2006/relationships/tags" Target="../tags/tag249.xml"/><Relationship Id="rId24" Type="http://schemas.openxmlformats.org/officeDocument/2006/relationships/tags" Target="../tags/tag250.xml"/><Relationship Id="rId25" Type="http://schemas.openxmlformats.org/officeDocument/2006/relationships/tags" Target="../tags/tag251.xml"/><Relationship Id="rId26" Type="http://schemas.openxmlformats.org/officeDocument/2006/relationships/tags" Target="../tags/tag252.xml"/><Relationship Id="rId27" Type="http://schemas.openxmlformats.org/officeDocument/2006/relationships/tags" Target="../tags/tag253.xml"/><Relationship Id="rId28" Type="http://schemas.openxmlformats.org/officeDocument/2006/relationships/tags" Target="../tags/tag254.xml"/><Relationship Id="rId29" Type="http://schemas.openxmlformats.org/officeDocument/2006/relationships/tags" Target="../tags/tag255.xml"/><Relationship Id="rId40" Type="http://schemas.openxmlformats.org/officeDocument/2006/relationships/tags" Target="../tags/tag266.xml"/><Relationship Id="rId41" Type="http://schemas.openxmlformats.org/officeDocument/2006/relationships/tags" Target="../tags/tag267.xml"/><Relationship Id="rId42" Type="http://schemas.openxmlformats.org/officeDocument/2006/relationships/tags" Target="../tags/tag268.xml"/><Relationship Id="rId43" Type="http://schemas.openxmlformats.org/officeDocument/2006/relationships/tags" Target="../tags/tag269.xml"/><Relationship Id="rId44" Type="http://schemas.openxmlformats.org/officeDocument/2006/relationships/tags" Target="../tags/tag270.xml"/><Relationship Id="rId45" Type="http://schemas.openxmlformats.org/officeDocument/2006/relationships/tags" Target="../tags/tag271.xml"/><Relationship Id="rId46" Type="http://schemas.openxmlformats.org/officeDocument/2006/relationships/tags" Target="../tags/tag272.xml"/><Relationship Id="rId47" Type="http://schemas.openxmlformats.org/officeDocument/2006/relationships/tags" Target="../tags/tag273.xml"/><Relationship Id="rId48" Type="http://schemas.openxmlformats.org/officeDocument/2006/relationships/tags" Target="../tags/tag274.xml"/><Relationship Id="rId49" Type="http://schemas.openxmlformats.org/officeDocument/2006/relationships/tags" Target="../tags/tag275.xml"/><Relationship Id="rId60" Type="http://schemas.openxmlformats.org/officeDocument/2006/relationships/tags" Target="../tags/tag286.xml"/><Relationship Id="rId61" Type="http://schemas.openxmlformats.org/officeDocument/2006/relationships/tags" Target="../tags/tag287.xml"/><Relationship Id="rId62" Type="http://schemas.openxmlformats.org/officeDocument/2006/relationships/tags" Target="../tags/tag288.xml"/><Relationship Id="rId63" Type="http://schemas.openxmlformats.org/officeDocument/2006/relationships/tags" Target="../tags/tag289.xml"/><Relationship Id="rId64" Type="http://schemas.openxmlformats.org/officeDocument/2006/relationships/tags" Target="../tags/tag290.xml"/><Relationship Id="rId65" Type="http://schemas.openxmlformats.org/officeDocument/2006/relationships/tags" Target="../tags/tag291.xml"/><Relationship Id="rId66" Type="http://schemas.openxmlformats.org/officeDocument/2006/relationships/tags" Target="../tags/tag292.xml"/><Relationship Id="rId67" Type="http://schemas.openxmlformats.org/officeDocument/2006/relationships/tags" Target="../tags/tag293.xml"/><Relationship Id="rId68" Type="http://schemas.openxmlformats.org/officeDocument/2006/relationships/tags" Target="../tags/tag294.xml"/><Relationship Id="rId69" Type="http://schemas.openxmlformats.org/officeDocument/2006/relationships/tags" Target="../tags/tag295.xml"/><Relationship Id="rId100" Type="http://schemas.openxmlformats.org/officeDocument/2006/relationships/tags" Target="../tags/tag326.xml"/><Relationship Id="rId80" Type="http://schemas.openxmlformats.org/officeDocument/2006/relationships/tags" Target="../tags/tag306.xml"/><Relationship Id="rId81" Type="http://schemas.openxmlformats.org/officeDocument/2006/relationships/tags" Target="../tags/tag307.xml"/><Relationship Id="rId82" Type="http://schemas.openxmlformats.org/officeDocument/2006/relationships/tags" Target="../tags/tag308.xml"/><Relationship Id="rId83" Type="http://schemas.openxmlformats.org/officeDocument/2006/relationships/tags" Target="../tags/tag309.xml"/><Relationship Id="rId84" Type="http://schemas.openxmlformats.org/officeDocument/2006/relationships/tags" Target="../tags/tag310.xml"/><Relationship Id="rId85" Type="http://schemas.openxmlformats.org/officeDocument/2006/relationships/tags" Target="../tags/tag311.xml"/><Relationship Id="rId86" Type="http://schemas.openxmlformats.org/officeDocument/2006/relationships/tags" Target="../tags/tag312.xml"/><Relationship Id="rId87" Type="http://schemas.openxmlformats.org/officeDocument/2006/relationships/tags" Target="../tags/tag313.xml"/><Relationship Id="rId88" Type="http://schemas.openxmlformats.org/officeDocument/2006/relationships/tags" Target="../tags/tag314.xml"/><Relationship Id="rId89" Type="http://schemas.openxmlformats.org/officeDocument/2006/relationships/tags" Target="../tags/tag315.xml"/></Relationships>
</file>

<file path=ppt/slides/_rels/slide52.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chart" Target="../charts/chart19.xml"/><Relationship Id="rId15" Type="http://schemas.openxmlformats.org/officeDocument/2006/relationships/chart" Target="../charts/chart20.xml"/><Relationship Id="rId1" Type="http://schemas.openxmlformats.org/officeDocument/2006/relationships/tags" Target="../tags/tag331.xml"/><Relationship Id="rId2" Type="http://schemas.openxmlformats.org/officeDocument/2006/relationships/tags" Target="../tags/tag332.xml"/><Relationship Id="rId3" Type="http://schemas.openxmlformats.org/officeDocument/2006/relationships/tags" Target="../tags/tag333.xml"/><Relationship Id="rId4" Type="http://schemas.openxmlformats.org/officeDocument/2006/relationships/tags" Target="../tags/tag334.xml"/><Relationship Id="rId5" Type="http://schemas.openxmlformats.org/officeDocument/2006/relationships/tags" Target="../tags/tag335.xml"/><Relationship Id="rId6" Type="http://schemas.openxmlformats.org/officeDocument/2006/relationships/tags" Target="../tags/tag336.xml"/><Relationship Id="rId7" Type="http://schemas.openxmlformats.org/officeDocument/2006/relationships/tags" Target="../tags/tag337.xml"/><Relationship Id="rId8" Type="http://schemas.openxmlformats.org/officeDocument/2006/relationships/slideLayout" Target="../slideLayouts/slideLayout7.xml"/><Relationship Id="rId9" Type="http://schemas.openxmlformats.org/officeDocument/2006/relationships/diagramData" Target="../diagrams/data2.xml"/><Relationship Id="rId10" Type="http://schemas.openxmlformats.org/officeDocument/2006/relationships/diagramLayout" Target="../diagrams/layout2.xml"/></Relationships>
</file>

<file path=ppt/slides/_rels/slide53.xml.rels><?xml version="1.0" encoding="UTF-8" standalone="yes"?>
<Relationships xmlns="http://schemas.openxmlformats.org/package/2006/relationships"><Relationship Id="rId11" Type="http://schemas.openxmlformats.org/officeDocument/2006/relationships/image" Target="../media/image13.emf"/><Relationship Id="rId12" Type="http://schemas.openxmlformats.org/officeDocument/2006/relationships/image" Target="../media/image228.jpeg"/><Relationship Id="rId1" Type="http://schemas.openxmlformats.org/officeDocument/2006/relationships/vmlDrawing" Target="../drawings/vmlDrawing24.vml"/><Relationship Id="rId2" Type="http://schemas.openxmlformats.org/officeDocument/2006/relationships/tags" Target="../tags/tag338.xml"/><Relationship Id="rId3" Type="http://schemas.openxmlformats.org/officeDocument/2006/relationships/tags" Target="../tags/tag339.xml"/><Relationship Id="rId4" Type="http://schemas.openxmlformats.org/officeDocument/2006/relationships/tags" Target="../tags/tag340.xml"/><Relationship Id="rId5" Type="http://schemas.openxmlformats.org/officeDocument/2006/relationships/tags" Target="../tags/tag341.xml"/><Relationship Id="rId6" Type="http://schemas.openxmlformats.org/officeDocument/2006/relationships/tags" Target="../tags/tag342.xml"/><Relationship Id="rId7" Type="http://schemas.openxmlformats.org/officeDocument/2006/relationships/tags" Target="../tags/tag343.xml"/><Relationship Id="rId8" Type="http://schemas.openxmlformats.org/officeDocument/2006/relationships/tags" Target="../tags/tag344.xml"/><Relationship Id="rId9" Type="http://schemas.openxmlformats.org/officeDocument/2006/relationships/slideLayout" Target="../slideLayouts/slideLayout6.xml"/><Relationship Id="rId10" Type="http://schemas.openxmlformats.org/officeDocument/2006/relationships/oleObject" Target="../embeddings/oleObject26.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27.bin"/><Relationship Id="rId5" Type="http://schemas.openxmlformats.org/officeDocument/2006/relationships/image" Target="../media/image13.emf"/><Relationship Id="rId6" Type="http://schemas.openxmlformats.org/officeDocument/2006/relationships/image" Target="../media/image229.png"/><Relationship Id="rId7" Type="http://schemas.openxmlformats.org/officeDocument/2006/relationships/image" Target="../media/image230.png"/><Relationship Id="rId1" Type="http://schemas.openxmlformats.org/officeDocument/2006/relationships/vmlDrawing" Target="../drawings/vmlDrawing25.vml"/><Relationship Id="rId2" Type="http://schemas.openxmlformats.org/officeDocument/2006/relationships/tags" Target="../tags/tag345.xml"/></Relationships>
</file>

<file path=ppt/slides/_rels/slide55.xml.rels><?xml version="1.0" encoding="UTF-8" standalone="yes"?>
<Relationships xmlns="http://schemas.openxmlformats.org/package/2006/relationships"><Relationship Id="rId1" Type="http://schemas.openxmlformats.org/officeDocument/2006/relationships/tags" Target="../tags/tag346.xml"/><Relationship Id="rId2"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28.bin"/><Relationship Id="rId5" Type="http://schemas.openxmlformats.org/officeDocument/2006/relationships/image" Target="../media/image212.emf"/><Relationship Id="rId6" Type="http://schemas.openxmlformats.org/officeDocument/2006/relationships/image" Target="../media/image231.jpg"/><Relationship Id="rId1" Type="http://schemas.openxmlformats.org/officeDocument/2006/relationships/vmlDrawing" Target="../drawings/vmlDrawing26.vml"/><Relationship Id="rId2" Type="http://schemas.openxmlformats.org/officeDocument/2006/relationships/tags" Target="../tags/tag347.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notesSlide" Target="../notesSlides/notesSlide15.xml"/><Relationship Id="rId5" Type="http://schemas.openxmlformats.org/officeDocument/2006/relationships/oleObject" Target="../embeddings/oleObject29.bin"/><Relationship Id="rId6" Type="http://schemas.openxmlformats.org/officeDocument/2006/relationships/image" Target="../media/image232.emf"/><Relationship Id="rId7" Type="http://schemas.openxmlformats.org/officeDocument/2006/relationships/image" Target="../media/image233.jpeg"/><Relationship Id="rId8" Type="http://schemas.openxmlformats.org/officeDocument/2006/relationships/image" Target="../media/image234.jpg"/><Relationship Id="rId9" Type="http://schemas.openxmlformats.org/officeDocument/2006/relationships/image" Target="../media/image235.jpeg"/><Relationship Id="rId10" Type="http://schemas.openxmlformats.org/officeDocument/2006/relationships/image" Target="../media/image236.jpeg"/><Relationship Id="rId11" Type="http://schemas.openxmlformats.org/officeDocument/2006/relationships/image" Target="../media/image237.jpeg"/><Relationship Id="rId1" Type="http://schemas.openxmlformats.org/officeDocument/2006/relationships/vmlDrawing" Target="../drawings/vmlDrawing27.vml"/><Relationship Id="rId2" Type="http://schemas.openxmlformats.org/officeDocument/2006/relationships/tags" Target="../tags/tag348.xml"/></Relationships>
</file>

<file path=ppt/slides/_rels/slide58.xml.rels><?xml version="1.0" encoding="UTF-8" standalone="yes"?>
<Relationships xmlns="http://schemas.openxmlformats.org/package/2006/relationships"><Relationship Id="rId9" Type="http://schemas.openxmlformats.org/officeDocument/2006/relationships/slideLayout" Target="../slideLayouts/slideLayout7.xml"/><Relationship Id="rId20" Type="http://schemas.openxmlformats.org/officeDocument/2006/relationships/image" Target="../media/image243.png"/><Relationship Id="rId21" Type="http://schemas.openxmlformats.org/officeDocument/2006/relationships/image" Target="../media/image244.png"/><Relationship Id="rId22" Type="http://schemas.openxmlformats.org/officeDocument/2006/relationships/image" Target="../media/image245.png"/><Relationship Id="rId23" Type="http://schemas.openxmlformats.org/officeDocument/2006/relationships/image" Target="../media/image246.png"/><Relationship Id="rId24" Type="http://schemas.openxmlformats.org/officeDocument/2006/relationships/image" Target="../media/image247.png"/><Relationship Id="rId25" Type="http://schemas.openxmlformats.org/officeDocument/2006/relationships/image" Target="../media/image248.png"/><Relationship Id="rId26" Type="http://schemas.openxmlformats.org/officeDocument/2006/relationships/image" Target="../media/image249.png"/><Relationship Id="rId10" Type="http://schemas.openxmlformats.org/officeDocument/2006/relationships/notesSlide" Target="../notesSlides/notesSlide16.xml"/><Relationship Id="rId11" Type="http://schemas.openxmlformats.org/officeDocument/2006/relationships/oleObject" Target="../embeddings/oleObject30.bin"/><Relationship Id="rId12" Type="http://schemas.openxmlformats.org/officeDocument/2006/relationships/image" Target="../media/image106.emf"/><Relationship Id="rId13" Type="http://schemas.openxmlformats.org/officeDocument/2006/relationships/image" Target="../media/image200.jpeg"/><Relationship Id="rId14" Type="http://schemas.openxmlformats.org/officeDocument/2006/relationships/image" Target="../media/image238.png"/><Relationship Id="rId15" Type="http://schemas.openxmlformats.org/officeDocument/2006/relationships/image" Target="../media/image239.png"/><Relationship Id="rId16" Type="http://schemas.openxmlformats.org/officeDocument/2006/relationships/image" Target="../media/image240.png"/><Relationship Id="rId17" Type="http://schemas.openxmlformats.org/officeDocument/2006/relationships/image" Target="../media/image241.png"/><Relationship Id="rId18" Type="http://schemas.openxmlformats.org/officeDocument/2006/relationships/image" Target="../media/image203.png"/><Relationship Id="rId19" Type="http://schemas.openxmlformats.org/officeDocument/2006/relationships/image" Target="../media/image242.png"/><Relationship Id="rId1" Type="http://schemas.openxmlformats.org/officeDocument/2006/relationships/vmlDrawing" Target="../drawings/vmlDrawing28.vml"/><Relationship Id="rId2" Type="http://schemas.openxmlformats.org/officeDocument/2006/relationships/tags" Target="../tags/tag349.xml"/><Relationship Id="rId3" Type="http://schemas.openxmlformats.org/officeDocument/2006/relationships/tags" Target="../tags/tag350.xml"/><Relationship Id="rId4" Type="http://schemas.openxmlformats.org/officeDocument/2006/relationships/tags" Target="../tags/tag351.xml"/><Relationship Id="rId5" Type="http://schemas.openxmlformats.org/officeDocument/2006/relationships/tags" Target="../tags/tag352.xml"/><Relationship Id="rId6" Type="http://schemas.openxmlformats.org/officeDocument/2006/relationships/tags" Target="../tags/tag353.xml"/><Relationship Id="rId7" Type="http://schemas.openxmlformats.org/officeDocument/2006/relationships/tags" Target="../tags/tag354.xml"/><Relationship Id="rId8" Type="http://schemas.openxmlformats.org/officeDocument/2006/relationships/tags" Target="../tags/tag355.xml"/></Relationships>
</file>

<file path=ppt/slides/_rels/slide59.xml.rels><?xml version="1.0" encoding="UTF-8" standalone="yes"?>
<Relationships xmlns="http://schemas.openxmlformats.org/package/2006/relationships"><Relationship Id="rId9" Type="http://schemas.openxmlformats.org/officeDocument/2006/relationships/tags" Target="../tags/tag364.xml"/><Relationship Id="rId20" Type="http://schemas.openxmlformats.org/officeDocument/2006/relationships/tags" Target="../tags/tag375.xml"/><Relationship Id="rId21" Type="http://schemas.openxmlformats.org/officeDocument/2006/relationships/slideLayout" Target="../slideLayouts/slideLayout7.xml"/><Relationship Id="rId22" Type="http://schemas.openxmlformats.org/officeDocument/2006/relationships/image" Target="../media/image250.png"/><Relationship Id="rId10" Type="http://schemas.openxmlformats.org/officeDocument/2006/relationships/tags" Target="../tags/tag365.xml"/><Relationship Id="rId11" Type="http://schemas.openxmlformats.org/officeDocument/2006/relationships/tags" Target="../tags/tag366.xml"/><Relationship Id="rId12" Type="http://schemas.openxmlformats.org/officeDocument/2006/relationships/tags" Target="../tags/tag367.xml"/><Relationship Id="rId13" Type="http://schemas.openxmlformats.org/officeDocument/2006/relationships/tags" Target="../tags/tag368.xml"/><Relationship Id="rId14" Type="http://schemas.openxmlformats.org/officeDocument/2006/relationships/tags" Target="../tags/tag369.xml"/><Relationship Id="rId15" Type="http://schemas.openxmlformats.org/officeDocument/2006/relationships/tags" Target="../tags/tag370.xml"/><Relationship Id="rId16" Type="http://schemas.openxmlformats.org/officeDocument/2006/relationships/tags" Target="../tags/tag371.xml"/><Relationship Id="rId17" Type="http://schemas.openxmlformats.org/officeDocument/2006/relationships/tags" Target="../tags/tag372.xml"/><Relationship Id="rId18" Type="http://schemas.openxmlformats.org/officeDocument/2006/relationships/tags" Target="../tags/tag373.xml"/><Relationship Id="rId19" Type="http://schemas.openxmlformats.org/officeDocument/2006/relationships/tags" Target="../tags/tag374.xml"/><Relationship Id="rId1" Type="http://schemas.openxmlformats.org/officeDocument/2006/relationships/tags" Target="../tags/tag356.xml"/><Relationship Id="rId2" Type="http://schemas.openxmlformats.org/officeDocument/2006/relationships/tags" Target="../tags/tag357.xml"/><Relationship Id="rId3" Type="http://schemas.openxmlformats.org/officeDocument/2006/relationships/tags" Target="../tags/tag358.xml"/><Relationship Id="rId4" Type="http://schemas.openxmlformats.org/officeDocument/2006/relationships/tags" Target="../tags/tag359.xml"/><Relationship Id="rId5" Type="http://schemas.openxmlformats.org/officeDocument/2006/relationships/tags" Target="../tags/tag360.xml"/><Relationship Id="rId6" Type="http://schemas.openxmlformats.org/officeDocument/2006/relationships/tags" Target="../tags/tag361.xml"/><Relationship Id="rId7" Type="http://schemas.openxmlformats.org/officeDocument/2006/relationships/tags" Target="../tags/tag362.xml"/><Relationship Id="rId8" Type="http://schemas.openxmlformats.org/officeDocument/2006/relationships/tags" Target="../tags/tag363.xml"/></Relationships>
</file>

<file path=ppt/slides/_rels/slide6.xml.rels><?xml version="1.0" encoding="UTF-8" standalone="yes"?>
<Relationships xmlns="http://schemas.openxmlformats.org/package/2006/relationships"><Relationship Id="rId20" Type="http://schemas.openxmlformats.org/officeDocument/2006/relationships/image" Target="../media/image32.jpeg"/><Relationship Id="rId21" Type="http://schemas.openxmlformats.org/officeDocument/2006/relationships/image" Target="../media/image33.jpeg"/><Relationship Id="rId22" Type="http://schemas.openxmlformats.org/officeDocument/2006/relationships/image" Target="../media/image34.jpeg"/><Relationship Id="rId23" Type="http://schemas.openxmlformats.org/officeDocument/2006/relationships/image" Target="../media/image35.jpeg"/><Relationship Id="rId24" Type="http://schemas.openxmlformats.org/officeDocument/2006/relationships/image" Target="../media/image36.png"/><Relationship Id="rId25" Type="http://schemas.openxmlformats.org/officeDocument/2006/relationships/image" Target="../media/image37.png"/><Relationship Id="rId26" Type="http://schemas.openxmlformats.org/officeDocument/2006/relationships/image" Target="../media/image38.gif"/><Relationship Id="rId27" Type="http://schemas.openxmlformats.org/officeDocument/2006/relationships/image" Target="../media/image39.jpeg"/><Relationship Id="rId28" Type="http://schemas.openxmlformats.org/officeDocument/2006/relationships/image" Target="../media/image40.jpeg"/><Relationship Id="rId29" Type="http://schemas.openxmlformats.org/officeDocument/2006/relationships/image" Target="../media/image41.gif"/><Relationship Id="rId1" Type="http://schemas.openxmlformats.org/officeDocument/2006/relationships/vmlDrawing" Target="../drawings/vmlDrawing3.vml"/><Relationship Id="rId2" Type="http://schemas.openxmlformats.org/officeDocument/2006/relationships/tags" Target="../tags/tag14.xml"/><Relationship Id="rId3" Type="http://schemas.openxmlformats.org/officeDocument/2006/relationships/slideLayout" Target="../slideLayouts/slideLayout8.xml"/><Relationship Id="rId4" Type="http://schemas.openxmlformats.org/officeDocument/2006/relationships/notesSlide" Target="../notesSlides/notesSlide4.xml"/><Relationship Id="rId5" Type="http://schemas.openxmlformats.org/officeDocument/2006/relationships/oleObject" Target="../embeddings/oleObject3.bin"/><Relationship Id="rId30" Type="http://schemas.openxmlformats.org/officeDocument/2006/relationships/image" Target="../media/image42.png"/><Relationship Id="rId31" Type="http://schemas.openxmlformats.org/officeDocument/2006/relationships/image" Target="../media/image43.jpeg"/><Relationship Id="rId32" Type="http://schemas.openxmlformats.org/officeDocument/2006/relationships/image" Target="../media/image44.jpeg"/><Relationship Id="rId9" Type="http://schemas.openxmlformats.org/officeDocument/2006/relationships/image" Target="../media/image21.gif"/><Relationship Id="rId6" Type="http://schemas.openxmlformats.org/officeDocument/2006/relationships/image" Target="../media/image18.emf"/><Relationship Id="rId7" Type="http://schemas.openxmlformats.org/officeDocument/2006/relationships/image" Target="../media/image19.jpeg"/><Relationship Id="rId8" Type="http://schemas.openxmlformats.org/officeDocument/2006/relationships/image" Target="../media/image20.png"/><Relationship Id="rId33" Type="http://schemas.openxmlformats.org/officeDocument/2006/relationships/image" Target="../media/image45.png"/><Relationship Id="rId34" Type="http://schemas.openxmlformats.org/officeDocument/2006/relationships/image" Target="../media/image46.jpeg"/><Relationship Id="rId35" Type="http://schemas.openxmlformats.org/officeDocument/2006/relationships/image" Target="../media/image47.gif"/><Relationship Id="rId10" Type="http://schemas.openxmlformats.org/officeDocument/2006/relationships/image" Target="../media/image22.jpeg"/><Relationship Id="rId11" Type="http://schemas.openxmlformats.org/officeDocument/2006/relationships/image" Target="../media/image23.jpeg"/><Relationship Id="rId12" Type="http://schemas.openxmlformats.org/officeDocument/2006/relationships/image" Target="../media/image24.jpeg"/><Relationship Id="rId13" Type="http://schemas.openxmlformats.org/officeDocument/2006/relationships/image" Target="../media/image25.jpeg"/><Relationship Id="rId14" Type="http://schemas.openxmlformats.org/officeDocument/2006/relationships/image" Target="../media/image26.jpeg"/><Relationship Id="rId15" Type="http://schemas.openxmlformats.org/officeDocument/2006/relationships/image" Target="../media/image27.gif"/><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gif"/><Relationship Id="rId19" Type="http://schemas.openxmlformats.org/officeDocument/2006/relationships/image" Target="../media/image31.jpeg"/></Relationships>
</file>

<file path=ppt/slides/_rels/slide60.xml.rels><?xml version="1.0" encoding="UTF-8" standalone="yes"?>
<Relationships xmlns="http://schemas.openxmlformats.org/package/2006/relationships"><Relationship Id="rId46" Type="http://schemas.openxmlformats.org/officeDocument/2006/relationships/image" Target="../media/image258.png"/><Relationship Id="rId47" Type="http://schemas.openxmlformats.org/officeDocument/2006/relationships/image" Target="../media/image259.gif"/><Relationship Id="rId48" Type="http://schemas.openxmlformats.org/officeDocument/2006/relationships/image" Target="../media/image260.png"/><Relationship Id="rId49" Type="http://schemas.openxmlformats.org/officeDocument/2006/relationships/image" Target="../media/image261.png"/><Relationship Id="rId20" Type="http://schemas.openxmlformats.org/officeDocument/2006/relationships/tags" Target="../tags/tag395.xml"/><Relationship Id="rId21" Type="http://schemas.openxmlformats.org/officeDocument/2006/relationships/tags" Target="../tags/tag396.xml"/><Relationship Id="rId22" Type="http://schemas.openxmlformats.org/officeDocument/2006/relationships/tags" Target="../tags/tag397.xml"/><Relationship Id="rId23" Type="http://schemas.openxmlformats.org/officeDocument/2006/relationships/tags" Target="../tags/tag398.xml"/><Relationship Id="rId24" Type="http://schemas.openxmlformats.org/officeDocument/2006/relationships/tags" Target="../tags/tag399.xml"/><Relationship Id="rId25" Type="http://schemas.openxmlformats.org/officeDocument/2006/relationships/tags" Target="../tags/tag400.xml"/><Relationship Id="rId26" Type="http://schemas.openxmlformats.org/officeDocument/2006/relationships/tags" Target="../tags/tag401.xml"/><Relationship Id="rId27" Type="http://schemas.openxmlformats.org/officeDocument/2006/relationships/tags" Target="../tags/tag402.xml"/><Relationship Id="rId28" Type="http://schemas.openxmlformats.org/officeDocument/2006/relationships/tags" Target="../tags/tag403.xml"/><Relationship Id="rId29" Type="http://schemas.openxmlformats.org/officeDocument/2006/relationships/tags" Target="../tags/tag404.xml"/><Relationship Id="rId50" Type="http://schemas.openxmlformats.org/officeDocument/2006/relationships/image" Target="../media/image262.gif"/><Relationship Id="rId1" Type="http://schemas.openxmlformats.org/officeDocument/2006/relationships/tags" Target="../tags/tag376.xml"/><Relationship Id="rId2" Type="http://schemas.openxmlformats.org/officeDocument/2006/relationships/tags" Target="../tags/tag377.xml"/><Relationship Id="rId3" Type="http://schemas.openxmlformats.org/officeDocument/2006/relationships/tags" Target="../tags/tag378.xml"/><Relationship Id="rId4" Type="http://schemas.openxmlformats.org/officeDocument/2006/relationships/tags" Target="../tags/tag379.xml"/><Relationship Id="rId5" Type="http://schemas.openxmlformats.org/officeDocument/2006/relationships/tags" Target="../tags/tag380.xml"/><Relationship Id="rId30" Type="http://schemas.openxmlformats.org/officeDocument/2006/relationships/tags" Target="../tags/tag405.xml"/><Relationship Id="rId31" Type="http://schemas.openxmlformats.org/officeDocument/2006/relationships/tags" Target="../tags/tag406.xml"/><Relationship Id="rId32" Type="http://schemas.openxmlformats.org/officeDocument/2006/relationships/tags" Target="../tags/tag407.xml"/><Relationship Id="rId9" Type="http://schemas.openxmlformats.org/officeDocument/2006/relationships/tags" Target="../tags/tag384.xml"/><Relationship Id="rId6" Type="http://schemas.openxmlformats.org/officeDocument/2006/relationships/tags" Target="../tags/tag381.xml"/><Relationship Id="rId7" Type="http://schemas.openxmlformats.org/officeDocument/2006/relationships/tags" Target="../tags/tag382.xml"/><Relationship Id="rId8" Type="http://schemas.openxmlformats.org/officeDocument/2006/relationships/tags" Target="../tags/tag383.xml"/><Relationship Id="rId33" Type="http://schemas.openxmlformats.org/officeDocument/2006/relationships/tags" Target="../tags/tag408.xml"/><Relationship Id="rId34" Type="http://schemas.openxmlformats.org/officeDocument/2006/relationships/tags" Target="../tags/tag409.xml"/><Relationship Id="rId35" Type="http://schemas.openxmlformats.org/officeDocument/2006/relationships/tags" Target="../tags/tag410.xml"/><Relationship Id="rId36" Type="http://schemas.openxmlformats.org/officeDocument/2006/relationships/tags" Target="../tags/tag411.xml"/><Relationship Id="rId10" Type="http://schemas.openxmlformats.org/officeDocument/2006/relationships/tags" Target="../tags/tag385.xml"/><Relationship Id="rId11" Type="http://schemas.openxmlformats.org/officeDocument/2006/relationships/tags" Target="../tags/tag386.xml"/><Relationship Id="rId12" Type="http://schemas.openxmlformats.org/officeDocument/2006/relationships/tags" Target="../tags/tag387.xml"/><Relationship Id="rId13" Type="http://schemas.openxmlformats.org/officeDocument/2006/relationships/tags" Target="../tags/tag388.xml"/><Relationship Id="rId14" Type="http://schemas.openxmlformats.org/officeDocument/2006/relationships/tags" Target="../tags/tag389.xml"/><Relationship Id="rId15" Type="http://schemas.openxmlformats.org/officeDocument/2006/relationships/tags" Target="../tags/tag390.xml"/><Relationship Id="rId16" Type="http://schemas.openxmlformats.org/officeDocument/2006/relationships/tags" Target="../tags/tag391.xml"/><Relationship Id="rId17" Type="http://schemas.openxmlformats.org/officeDocument/2006/relationships/tags" Target="../tags/tag392.xml"/><Relationship Id="rId18" Type="http://schemas.openxmlformats.org/officeDocument/2006/relationships/tags" Target="../tags/tag393.xml"/><Relationship Id="rId19" Type="http://schemas.openxmlformats.org/officeDocument/2006/relationships/tags" Target="../tags/tag394.xml"/><Relationship Id="rId37" Type="http://schemas.openxmlformats.org/officeDocument/2006/relationships/slideLayout" Target="../slideLayouts/slideLayout7.xml"/><Relationship Id="rId38" Type="http://schemas.openxmlformats.org/officeDocument/2006/relationships/notesSlide" Target="../notesSlides/notesSlide17.xml"/><Relationship Id="rId39" Type="http://schemas.openxmlformats.org/officeDocument/2006/relationships/image" Target="../media/image251.jpeg"/><Relationship Id="rId40" Type="http://schemas.openxmlformats.org/officeDocument/2006/relationships/image" Target="../media/image252.png"/><Relationship Id="rId41" Type="http://schemas.openxmlformats.org/officeDocument/2006/relationships/image" Target="../media/image253.jpeg"/><Relationship Id="rId42" Type="http://schemas.openxmlformats.org/officeDocument/2006/relationships/image" Target="../media/image254.jpeg"/><Relationship Id="rId43" Type="http://schemas.openxmlformats.org/officeDocument/2006/relationships/image" Target="../media/image255.jpeg"/><Relationship Id="rId44" Type="http://schemas.openxmlformats.org/officeDocument/2006/relationships/image" Target="../media/image256.jpeg"/><Relationship Id="rId45" Type="http://schemas.openxmlformats.org/officeDocument/2006/relationships/image" Target="../media/image257.jpe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oleObject" Target="../embeddings/oleObject31.bin"/><Relationship Id="rId5" Type="http://schemas.openxmlformats.org/officeDocument/2006/relationships/image" Target="../media/image263.emf"/><Relationship Id="rId1" Type="http://schemas.openxmlformats.org/officeDocument/2006/relationships/vmlDrawing" Target="../drawings/vmlDrawing29.vml"/><Relationship Id="rId2" Type="http://schemas.openxmlformats.org/officeDocument/2006/relationships/tags" Target="../tags/tag412.xml"/></Relationships>
</file>

<file path=ppt/slides/_rels/slide62.xml.rels><?xml version="1.0" encoding="UTF-8" standalone="yes"?>
<Relationships xmlns="http://schemas.openxmlformats.org/package/2006/relationships"><Relationship Id="rId3" Type="http://schemas.openxmlformats.org/officeDocument/2006/relationships/image" Target="../media/image264.jpeg"/><Relationship Id="rId4" Type="http://schemas.openxmlformats.org/officeDocument/2006/relationships/image" Target="../media/image265.png"/><Relationship Id="rId5" Type="http://schemas.openxmlformats.org/officeDocument/2006/relationships/chart" Target="../charts/chart22.xml"/><Relationship Id="rId1" Type="http://schemas.openxmlformats.org/officeDocument/2006/relationships/slideLayout" Target="../slideLayouts/slideLayout6.xml"/><Relationship Id="rId2" Type="http://schemas.openxmlformats.org/officeDocument/2006/relationships/chart" Target="../charts/chart2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66.png"/><Relationship Id="rId3" Type="http://schemas.openxmlformats.org/officeDocument/2006/relationships/image" Target="../media/image267.png"/></Relationships>
</file>

<file path=ppt/slides/_rels/slide64.xml.rels><?xml version="1.0" encoding="UTF-8" standalone="yes"?>
<Relationships xmlns="http://schemas.openxmlformats.org/package/2006/relationships"><Relationship Id="rId9" Type="http://schemas.openxmlformats.org/officeDocument/2006/relationships/tags" Target="../tags/tag421.xml"/><Relationship Id="rId20" Type="http://schemas.openxmlformats.org/officeDocument/2006/relationships/tags" Target="../tags/tag432.xml"/><Relationship Id="rId21" Type="http://schemas.openxmlformats.org/officeDocument/2006/relationships/tags" Target="../tags/tag433.xml"/><Relationship Id="rId22" Type="http://schemas.openxmlformats.org/officeDocument/2006/relationships/tags" Target="../tags/tag434.xml"/><Relationship Id="rId23" Type="http://schemas.openxmlformats.org/officeDocument/2006/relationships/tags" Target="../tags/tag435.xml"/><Relationship Id="rId24" Type="http://schemas.openxmlformats.org/officeDocument/2006/relationships/tags" Target="../tags/tag436.xml"/><Relationship Id="rId25" Type="http://schemas.openxmlformats.org/officeDocument/2006/relationships/slideLayout" Target="../slideLayouts/slideLayout6.xml"/><Relationship Id="rId26" Type="http://schemas.openxmlformats.org/officeDocument/2006/relationships/hyperlink" Target="http://en.wikipedia.org/wiki/Singular_value_decomposition" TargetMode="External"/><Relationship Id="rId27" Type="http://schemas.openxmlformats.org/officeDocument/2006/relationships/image" Target="../media/image268.png"/><Relationship Id="rId28" Type="http://schemas.openxmlformats.org/officeDocument/2006/relationships/image" Target="../media/image269.png"/><Relationship Id="rId29" Type="http://schemas.openxmlformats.org/officeDocument/2006/relationships/image" Target="../media/image270.jpeg"/><Relationship Id="rId10" Type="http://schemas.openxmlformats.org/officeDocument/2006/relationships/tags" Target="../tags/tag422.xml"/><Relationship Id="rId11" Type="http://schemas.openxmlformats.org/officeDocument/2006/relationships/tags" Target="../tags/tag423.xml"/><Relationship Id="rId12" Type="http://schemas.openxmlformats.org/officeDocument/2006/relationships/tags" Target="../tags/tag424.xml"/><Relationship Id="rId13" Type="http://schemas.openxmlformats.org/officeDocument/2006/relationships/tags" Target="../tags/tag425.xml"/><Relationship Id="rId14" Type="http://schemas.openxmlformats.org/officeDocument/2006/relationships/tags" Target="../tags/tag426.xml"/><Relationship Id="rId15" Type="http://schemas.openxmlformats.org/officeDocument/2006/relationships/tags" Target="../tags/tag427.xml"/><Relationship Id="rId16" Type="http://schemas.openxmlformats.org/officeDocument/2006/relationships/tags" Target="../tags/tag428.xml"/><Relationship Id="rId17" Type="http://schemas.openxmlformats.org/officeDocument/2006/relationships/tags" Target="../tags/tag429.xml"/><Relationship Id="rId18" Type="http://schemas.openxmlformats.org/officeDocument/2006/relationships/tags" Target="../tags/tag430.xml"/><Relationship Id="rId19" Type="http://schemas.openxmlformats.org/officeDocument/2006/relationships/tags" Target="../tags/tag431.xml"/><Relationship Id="rId1" Type="http://schemas.openxmlformats.org/officeDocument/2006/relationships/tags" Target="../tags/tag413.xml"/><Relationship Id="rId2" Type="http://schemas.openxmlformats.org/officeDocument/2006/relationships/tags" Target="../tags/tag414.xml"/><Relationship Id="rId3" Type="http://schemas.openxmlformats.org/officeDocument/2006/relationships/tags" Target="../tags/tag415.xml"/><Relationship Id="rId4" Type="http://schemas.openxmlformats.org/officeDocument/2006/relationships/tags" Target="../tags/tag416.xml"/><Relationship Id="rId5" Type="http://schemas.openxmlformats.org/officeDocument/2006/relationships/tags" Target="../tags/tag417.xml"/><Relationship Id="rId6" Type="http://schemas.openxmlformats.org/officeDocument/2006/relationships/tags" Target="../tags/tag418.xml"/><Relationship Id="rId7" Type="http://schemas.openxmlformats.org/officeDocument/2006/relationships/tags" Target="../tags/tag419.xml"/><Relationship Id="rId8" Type="http://schemas.openxmlformats.org/officeDocument/2006/relationships/tags" Target="../tags/tag420.xml"/></Relationships>
</file>

<file path=ppt/slides/_rels/slide65.xml.rels><?xml version="1.0" encoding="UTF-8" standalone="yes"?>
<Relationships xmlns="http://schemas.openxmlformats.org/package/2006/relationships"><Relationship Id="rId11" Type="http://schemas.openxmlformats.org/officeDocument/2006/relationships/image" Target="../media/image275.png"/><Relationship Id="rId12" Type="http://schemas.openxmlformats.org/officeDocument/2006/relationships/image" Target="../media/image276.png"/><Relationship Id="rId13" Type="http://schemas.openxmlformats.org/officeDocument/2006/relationships/image" Target="../media/image277.png"/><Relationship Id="rId14" Type="http://schemas.openxmlformats.org/officeDocument/2006/relationships/image" Target="../media/image278.png"/><Relationship Id="rId1" Type="http://schemas.openxmlformats.org/officeDocument/2006/relationships/vmlDrawing" Target="../drawings/vmlDrawing30.vml"/><Relationship Id="rId2" Type="http://schemas.openxmlformats.org/officeDocument/2006/relationships/tags" Target="../tags/tag437.xml"/><Relationship Id="rId3" Type="http://schemas.openxmlformats.org/officeDocument/2006/relationships/slideLayout" Target="../slideLayouts/slideLayout6.xml"/><Relationship Id="rId4" Type="http://schemas.openxmlformats.org/officeDocument/2006/relationships/notesSlide" Target="../notesSlides/notesSlide18.xml"/><Relationship Id="rId5" Type="http://schemas.openxmlformats.org/officeDocument/2006/relationships/oleObject" Target="../embeddings/oleObject32.bin"/><Relationship Id="rId6" Type="http://schemas.openxmlformats.org/officeDocument/2006/relationships/image" Target="../media/image18.emf"/><Relationship Id="rId7" Type="http://schemas.openxmlformats.org/officeDocument/2006/relationships/image" Target="../media/image271.jpeg"/><Relationship Id="rId8" Type="http://schemas.openxmlformats.org/officeDocument/2006/relationships/image" Target="../media/image272.jpeg"/><Relationship Id="rId9" Type="http://schemas.openxmlformats.org/officeDocument/2006/relationships/image" Target="../media/image273.png"/><Relationship Id="rId10" Type="http://schemas.openxmlformats.org/officeDocument/2006/relationships/image" Target="../media/image274.gif"/></Relationships>
</file>

<file path=ppt/slides/_rels/slide66.xml.rels><?xml version="1.0" encoding="UTF-8" standalone="yes"?>
<Relationships xmlns="http://schemas.openxmlformats.org/package/2006/relationships"><Relationship Id="rId9" Type="http://schemas.openxmlformats.org/officeDocument/2006/relationships/tags" Target="../tags/tag446.xml"/><Relationship Id="rId20" Type="http://schemas.openxmlformats.org/officeDocument/2006/relationships/image" Target="../media/image286.jpeg"/><Relationship Id="rId21" Type="http://schemas.openxmlformats.org/officeDocument/2006/relationships/image" Target="../media/image287.png"/><Relationship Id="rId10" Type="http://schemas.openxmlformats.org/officeDocument/2006/relationships/tags" Target="../tags/tag447.xml"/><Relationship Id="rId11" Type="http://schemas.openxmlformats.org/officeDocument/2006/relationships/tags" Target="../tags/tag448.xml"/><Relationship Id="rId12" Type="http://schemas.openxmlformats.org/officeDocument/2006/relationships/slideLayout" Target="../slideLayouts/slideLayout6.xml"/><Relationship Id="rId13" Type="http://schemas.openxmlformats.org/officeDocument/2006/relationships/image" Target="../media/image279.jpeg"/><Relationship Id="rId14" Type="http://schemas.openxmlformats.org/officeDocument/2006/relationships/image" Target="../media/image280.jpeg"/><Relationship Id="rId15" Type="http://schemas.openxmlformats.org/officeDocument/2006/relationships/image" Target="../media/image281.jpeg"/><Relationship Id="rId16" Type="http://schemas.openxmlformats.org/officeDocument/2006/relationships/image" Target="../media/image282.jpeg"/><Relationship Id="rId17" Type="http://schemas.openxmlformats.org/officeDocument/2006/relationships/image" Target="../media/image283.jpeg"/><Relationship Id="rId18" Type="http://schemas.openxmlformats.org/officeDocument/2006/relationships/image" Target="../media/image284.jpeg"/><Relationship Id="rId19" Type="http://schemas.openxmlformats.org/officeDocument/2006/relationships/image" Target="../media/image285.jpeg"/><Relationship Id="rId1" Type="http://schemas.openxmlformats.org/officeDocument/2006/relationships/tags" Target="../tags/tag438.xml"/><Relationship Id="rId2" Type="http://schemas.openxmlformats.org/officeDocument/2006/relationships/tags" Target="../tags/tag439.xml"/><Relationship Id="rId3" Type="http://schemas.openxmlformats.org/officeDocument/2006/relationships/tags" Target="../tags/tag440.xml"/><Relationship Id="rId4" Type="http://schemas.openxmlformats.org/officeDocument/2006/relationships/tags" Target="../tags/tag441.xml"/><Relationship Id="rId5" Type="http://schemas.openxmlformats.org/officeDocument/2006/relationships/tags" Target="../tags/tag442.xml"/><Relationship Id="rId6" Type="http://schemas.openxmlformats.org/officeDocument/2006/relationships/tags" Target="../tags/tag443.xml"/><Relationship Id="rId7" Type="http://schemas.openxmlformats.org/officeDocument/2006/relationships/tags" Target="../tags/tag444.xml"/><Relationship Id="rId8" Type="http://schemas.openxmlformats.org/officeDocument/2006/relationships/tags" Target="../tags/tag445.xml"/></Relationships>
</file>

<file path=ppt/slides/_rels/slide67.xml.rels><?xml version="1.0" encoding="UTF-8" standalone="yes"?>
<Relationships xmlns="http://schemas.openxmlformats.org/package/2006/relationships"><Relationship Id="rId11" Type="http://schemas.openxmlformats.org/officeDocument/2006/relationships/tags" Target="../tags/tag459.xml"/><Relationship Id="rId12" Type="http://schemas.openxmlformats.org/officeDocument/2006/relationships/tags" Target="../tags/tag460.xml"/><Relationship Id="rId13" Type="http://schemas.openxmlformats.org/officeDocument/2006/relationships/slideLayout" Target="../slideLayouts/slideLayout6.xml"/><Relationship Id="rId1" Type="http://schemas.openxmlformats.org/officeDocument/2006/relationships/tags" Target="../tags/tag449.xml"/><Relationship Id="rId2" Type="http://schemas.openxmlformats.org/officeDocument/2006/relationships/tags" Target="../tags/tag450.xml"/><Relationship Id="rId3" Type="http://schemas.openxmlformats.org/officeDocument/2006/relationships/tags" Target="../tags/tag451.xml"/><Relationship Id="rId4" Type="http://schemas.openxmlformats.org/officeDocument/2006/relationships/tags" Target="../tags/tag452.xml"/><Relationship Id="rId5" Type="http://schemas.openxmlformats.org/officeDocument/2006/relationships/tags" Target="../tags/tag453.xml"/><Relationship Id="rId6" Type="http://schemas.openxmlformats.org/officeDocument/2006/relationships/tags" Target="../tags/tag454.xml"/><Relationship Id="rId7" Type="http://schemas.openxmlformats.org/officeDocument/2006/relationships/tags" Target="../tags/tag455.xml"/><Relationship Id="rId8" Type="http://schemas.openxmlformats.org/officeDocument/2006/relationships/tags" Target="../tags/tag456.xml"/><Relationship Id="rId9" Type="http://schemas.openxmlformats.org/officeDocument/2006/relationships/tags" Target="../tags/tag457.xml"/><Relationship Id="rId10" Type="http://schemas.openxmlformats.org/officeDocument/2006/relationships/tags" Target="../tags/tag458.xml"/></Relationships>
</file>

<file path=ppt/slides/_rels/slide68.xml.rels><?xml version="1.0" encoding="UTF-8" standalone="yes"?>
<Relationships xmlns="http://schemas.openxmlformats.org/package/2006/relationships"><Relationship Id="rId3" Type="http://schemas.openxmlformats.org/officeDocument/2006/relationships/tags" Target="../tags/tag462.xml"/><Relationship Id="rId4" Type="http://schemas.openxmlformats.org/officeDocument/2006/relationships/tags" Target="../tags/tag463.xml"/><Relationship Id="rId5" Type="http://schemas.openxmlformats.org/officeDocument/2006/relationships/slideLayout" Target="../slideLayouts/slideLayout6.xml"/><Relationship Id="rId6" Type="http://schemas.openxmlformats.org/officeDocument/2006/relationships/notesSlide" Target="../notesSlides/notesSlide19.xml"/><Relationship Id="rId7" Type="http://schemas.openxmlformats.org/officeDocument/2006/relationships/oleObject" Target="../embeddings/oleObject33.bin"/><Relationship Id="rId8" Type="http://schemas.openxmlformats.org/officeDocument/2006/relationships/image" Target="../media/image288.emf"/><Relationship Id="rId9" Type="http://schemas.openxmlformats.org/officeDocument/2006/relationships/image" Target="../media/image284.jpeg"/><Relationship Id="rId10" Type="http://schemas.openxmlformats.org/officeDocument/2006/relationships/image" Target="../media/image289.jpeg"/><Relationship Id="rId11" Type="http://schemas.openxmlformats.org/officeDocument/2006/relationships/image" Target="../media/image290.png"/><Relationship Id="rId1" Type="http://schemas.openxmlformats.org/officeDocument/2006/relationships/vmlDrawing" Target="../drawings/vmlDrawing31.vml"/><Relationship Id="rId2" Type="http://schemas.openxmlformats.org/officeDocument/2006/relationships/tags" Target="../tags/tag461.xml"/></Relationships>
</file>

<file path=ppt/slides/_rels/slide69.xml.rels><?xml version="1.0" encoding="UTF-8" standalone="yes"?>
<Relationships xmlns="http://schemas.openxmlformats.org/package/2006/relationships"><Relationship Id="rId9" Type="http://schemas.openxmlformats.org/officeDocument/2006/relationships/tags" Target="../tags/tag472.xml"/><Relationship Id="rId20" Type="http://schemas.openxmlformats.org/officeDocument/2006/relationships/hyperlink" Target="http://images.google.com/imgres?imgurl=http://www.sjparks.org/Trails/LosGatos/images/tv_icon.jpg&amp;imgrefurl=http://www.sjparks.org/Trails/LosGatos/LosGatos.asp&amp;usg=__5E3NptLN06z3E8ohSh9lkQYk27s=&amp;h=320&amp;w=301&amp;sz=10&amp;hl=en&amp;start=20&amp;um=1&amp;tbnid=D5Pae2AoJI6QTM:&amp;tbnh=118&amp;tbnw=111&amp;prev=/images?q=tv+icon&amp;hl=en&amp;rls=com.microsoft:en-us:IE-SearchBox&amp;rlz=1I7DMUS_en&amp;um=1" TargetMode="External"/><Relationship Id="rId21" Type="http://schemas.openxmlformats.org/officeDocument/2006/relationships/image" Target="../media/image295.jpeg"/><Relationship Id="rId10" Type="http://schemas.openxmlformats.org/officeDocument/2006/relationships/tags" Target="../tags/tag473.xml"/><Relationship Id="rId11" Type="http://schemas.openxmlformats.org/officeDocument/2006/relationships/tags" Target="../tags/tag474.xml"/><Relationship Id="rId12" Type="http://schemas.openxmlformats.org/officeDocument/2006/relationships/tags" Target="../tags/tag475.xml"/><Relationship Id="rId13" Type="http://schemas.openxmlformats.org/officeDocument/2006/relationships/tags" Target="../tags/tag476.xml"/><Relationship Id="rId14" Type="http://schemas.openxmlformats.org/officeDocument/2006/relationships/tags" Target="../tags/tag477.xml"/><Relationship Id="rId15" Type="http://schemas.openxmlformats.org/officeDocument/2006/relationships/slideLayout" Target="../slideLayouts/slideLayout7.xml"/><Relationship Id="rId16" Type="http://schemas.openxmlformats.org/officeDocument/2006/relationships/image" Target="../media/image291.jpeg"/><Relationship Id="rId17" Type="http://schemas.openxmlformats.org/officeDocument/2006/relationships/image" Target="../media/image292.png"/><Relationship Id="rId18" Type="http://schemas.openxmlformats.org/officeDocument/2006/relationships/image" Target="../media/image293.png"/><Relationship Id="rId19" Type="http://schemas.openxmlformats.org/officeDocument/2006/relationships/image" Target="../media/image294.wmf"/><Relationship Id="rId1" Type="http://schemas.openxmlformats.org/officeDocument/2006/relationships/tags" Target="../tags/tag464.xml"/><Relationship Id="rId2" Type="http://schemas.openxmlformats.org/officeDocument/2006/relationships/tags" Target="../tags/tag465.xml"/><Relationship Id="rId3" Type="http://schemas.openxmlformats.org/officeDocument/2006/relationships/tags" Target="../tags/tag466.xml"/><Relationship Id="rId4" Type="http://schemas.openxmlformats.org/officeDocument/2006/relationships/tags" Target="../tags/tag467.xml"/><Relationship Id="rId5" Type="http://schemas.openxmlformats.org/officeDocument/2006/relationships/tags" Target="../tags/tag468.xml"/><Relationship Id="rId6" Type="http://schemas.openxmlformats.org/officeDocument/2006/relationships/tags" Target="../tags/tag469.xml"/><Relationship Id="rId7" Type="http://schemas.openxmlformats.org/officeDocument/2006/relationships/tags" Target="../tags/tag470.xml"/><Relationship Id="rId8" Type="http://schemas.openxmlformats.org/officeDocument/2006/relationships/tags" Target="../tags/tag47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jpeg"/><Relationship Id="rId3" Type="http://schemas.microsoft.com/office/2007/relationships/hdphoto" Target="../media/hdphoto1.wdp"/></Relationships>
</file>

<file path=ppt/slides/_rels/slide70.xml.rels><?xml version="1.0" encoding="UTF-8" standalone="yes"?>
<Relationships xmlns="http://schemas.openxmlformats.org/package/2006/relationships"><Relationship Id="rId11" Type="http://schemas.openxmlformats.org/officeDocument/2006/relationships/tags" Target="../tags/tag488.xml"/><Relationship Id="rId12" Type="http://schemas.openxmlformats.org/officeDocument/2006/relationships/tags" Target="../tags/tag489.xml"/><Relationship Id="rId13" Type="http://schemas.openxmlformats.org/officeDocument/2006/relationships/tags" Target="../tags/tag490.xml"/><Relationship Id="rId14" Type="http://schemas.openxmlformats.org/officeDocument/2006/relationships/slideLayout" Target="../slideLayouts/slideLayout7.xml"/><Relationship Id="rId15" Type="http://schemas.openxmlformats.org/officeDocument/2006/relationships/image" Target="../media/image296.png"/><Relationship Id="rId16" Type="http://schemas.openxmlformats.org/officeDocument/2006/relationships/image" Target="../media/image297.png"/><Relationship Id="rId1" Type="http://schemas.openxmlformats.org/officeDocument/2006/relationships/tags" Target="../tags/tag478.xml"/><Relationship Id="rId2" Type="http://schemas.openxmlformats.org/officeDocument/2006/relationships/tags" Target="../tags/tag479.xml"/><Relationship Id="rId3" Type="http://schemas.openxmlformats.org/officeDocument/2006/relationships/tags" Target="../tags/tag480.xml"/><Relationship Id="rId4" Type="http://schemas.openxmlformats.org/officeDocument/2006/relationships/tags" Target="../tags/tag481.xml"/><Relationship Id="rId5" Type="http://schemas.openxmlformats.org/officeDocument/2006/relationships/tags" Target="../tags/tag482.xml"/><Relationship Id="rId6" Type="http://schemas.openxmlformats.org/officeDocument/2006/relationships/tags" Target="../tags/tag483.xml"/><Relationship Id="rId7" Type="http://schemas.openxmlformats.org/officeDocument/2006/relationships/tags" Target="../tags/tag484.xml"/><Relationship Id="rId8" Type="http://schemas.openxmlformats.org/officeDocument/2006/relationships/tags" Target="../tags/tag485.xml"/><Relationship Id="rId9" Type="http://schemas.openxmlformats.org/officeDocument/2006/relationships/tags" Target="../tags/tag486.xml"/><Relationship Id="rId10" Type="http://schemas.openxmlformats.org/officeDocument/2006/relationships/tags" Target="../tags/tag48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tags" Target="../tags/tag491.xml"/><Relationship Id="rId2" Type="http://schemas.openxmlformats.org/officeDocument/2006/relationships/slideLayout" Target="../slideLayouts/slideLayout7.xml"/><Relationship Id="rId3" Type="http://schemas.openxmlformats.org/officeDocument/2006/relationships/image" Target="../media/image298.jpe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8.xml"/><Relationship Id="rId4" Type="http://schemas.openxmlformats.org/officeDocument/2006/relationships/notesSlide" Target="../notesSlides/notesSlide20.xml"/><Relationship Id="rId5" Type="http://schemas.openxmlformats.org/officeDocument/2006/relationships/oleObject" Target="../embeddings/oleObject34.bin"/><Relationship Id="rId6" Type="http://schemas.openxmlformats.org/officeDocument/2006/relationships/image" Target="../media/image288.emf"/><Relationship Id="rId7" Type="http://schemas.openxmlformats.org/officeDocument/2006/relationships/image" Target="../media/image299.jpeg"/><Relationship Id="rId8" Type="http://schemas.openxmlformats.org/officeDocument/2006/relationships/image" Target="../media/image300.jpeg"/><Relationship Id="rId1" Type="http://schemas.openxmlformats.org/officeDocument/2006/relationships/vmlDrawing" Target="../drawings/vmlDrawing32.vml"/><Relationship Id="rId2" Type="http://schemas.openxmlformats.org/officeDocument/2006/relationships/tags" Target="../tags/tag492.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oleObject" Target="../embeddings/oleObject35.bin"/><Relationship Id="rId5" Type="http://schemas.openxmlformats.org/officeDocument/2006/relationships/image" Target="../media/image301.wmf"/><Relationship Id="rId6" Type="http://schemas.openxmlformats.org/officeDocument/2006/relationships/image" Target="../media/image302.wmf"/><Relationship Id="rId1" Type="http://schemas.openxmlformats.org/officeDocument/2006/relationships/vmlDrawing" Target="../drawings/vmlDrawing33.vml"/><Relationship Id="rId2"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0" Type="http://schemas.openxmlformats.org/officeDocument/2006/relationships/tags" Target="../tags/tag511.xml"/><Relationship Id="rId21" Type="http://schemas.openxmlformats.org/officeDocument/2006/relationships/tags" Target="../tags/tag512.xml"/><Relationship Id="rId22" Type="http://schemas.openxmlformats.org/officeDocument/2006/relationships/tags" Target="../tags/tag513.xml"/><Relationship Id="rId23" Type="http://schemas.openxmlformats.org/officeDocument/2006/relationships/tags" Target="../tags/tag514.xml"/><Relationship Id="rId24" Type="http://schemas.openxmlformats.org/officeDocument/2006/relationships/tags" Target="../tags/tag515.xml"/><Relationship Id="rId25" Type="http://schemas.openxmlformats.org/officeDocument/2006/relationships/tags" Target="../tags/tag516.xml"/><Relationship Id="rId26" Type="http://schemas.openxmlformats.org/officeDocument/2006/relationships/tags" Target="../tags/tag517.xml"/><Relationship Id="rId27" Type="http://schemas.openxmlformats.org/officeDocument/2006/relationships/tags" Target="../tags/tag518.xml"/><Relationship Id="rId28" Type="http://schemas.openxmlformats.org/officeDocument/2006/relationships/tags" Target="../tags/tag519.xml"/><Relationship Id="rId29" Type="http://schemas.openxmlformats.org/officeDocument/2006/relationships/tags" Target="../tags/tag520.xml"/><Relationship Id="rId1" Type="http://schemas.openxmlformats.org/officeDocument/2006/relationships/vmlDrawing" Target="../drawings/vmlDrawing34.vml"/><Relationship Id="rId2" Type="http://schemas.openxmlformats.org/officeDocument/2006/relationships/tags" Target="../tags/tag493.xml"/><Relationship Id="rId3" Type="http://schemas.openxmlformats.org/officeDocument/2006/relationships/tags" Target="../tags/tag494.xml"/><Relationship Id="rId4" Type="http://schemas.openxmlformats.org/officeDocument/2006/relationships/tags" Target="../tags/tag495.xml"/><Relationship Id="rId5" Type="http://schemas.openxmlformats.org/officeDocument/2006/relationships/tags" Target="../tags/tag496.xml"/><Relationship Id="rId30" Type="http://schemas.openxmlformats.org/officeDocument/2006/relationships/tags" Target="../tags/tag521.xml"/><Relationship Id="rId31" Type="http://schemas.openxmlformats.org/officeDocument/2006/relationships/tags" Target="../tags/tag522.xml"/><Relationship Id="rId32" Type="http://schemas.openxmlformats.org/officeDocument/2006/relationships/tags" Target="../tags/tag523.xml"/><Relationship Id="rId9" Type="http://schemas.openxmlformats.org/officeDocument/2006/relationships/tags" Target="../tags/tag500.xml"/><Relationship Id="rId6" Type="http://schemas.openxmlformats.org/officeDocument/2006/relationships/tags" Target="../tags/tag497.xml"/><Relationship Id="rId7" Type="http://schemas.openxmlformats.org/officeDocument/2006/relationships/tags" Target="../tags/tag498.xml"/><Relationship Id="rId8" Type="http://schemas.openxmlformats.org/officeDocument/2006/relationships/tags" Target="../tags/tag499.xml"/><Relationship Id="rId33" Type="http://schemas.openxmlformats.org/officeDocument/2006/relationships/tags" Target="../tags/tag524.xml"/><Relationship Id="rId34" Type="http://schemas.openxmlformats.org/officeDocument/2006/relationships/slideLayout" Target="../slideLayouts/slideLayout8.xml"/><Relationship Id="rId35" Type="http://schemas.openxmlformats.org/officeDocument/2006/relationships/oleObject" Target="../embeddings/oleObject36.bin"/><Relationship Id="rId36" Type="http://schemas.openxmlformats.org/officeDocument/2006/relationships/image" Target="../media/image106.emf"/><Relationship Id="rId10" Type="http://schemas.openxmlformats.org/officeDocument/2006/relationships/tags" Target="../tags/tag501.xml"/><Relationship Id="rId11" Type="http://schemas.openxmlformats.org/officeDocument/2006/relationships/tags" Target="../tags/tag502.xml"/><Relationship Id="rId12" Type="http://schemas.openxmlformats.org/officeDocument/2006/relationships/tags" Target="../tags/tag503.xml"/><Relationship Id="rId13" Type="http://schemas.openxmlformats.org/officeDocument/2006/relationships/tags" Target="../tags/tag504.xml"/><Relationship Id="rId14" Type="http://schemas.openxmlformats.org/officeDocument/2006/relationships/tags" Target="../tags/tag505.xml"/><Relationship Id="rId15" Type="http://schemas.openxmlformats.org/officeDocument/2006/relationships/tags" Target="../tags/tag506.xml"/><Relationship Id="rId16" Type="http://schemas.openxmlformats.org/officeDocument/2006/relationships/tags" Target="../tags/tag507.xml"/><Relationship Id="rId17" Type="http://schemas.openxmlformats.org/officeDocument/2006/relationships/tags" Target="../tags/tag508.xml"/><Relationship Id="rId18" Type="http://schemas.openxmlformats.org/officeDocument/2006/relationships/tags" Target="../tags/tag509.xml"/><Relationship Id="rId19" Type="http://schemas.openxmlformats.org/officeDocument/2006/relationships/tags" Target="../tags/tag510.xml"/><Relationship Id="rId37" Type="http://schemas.openxmlformats.org/officeDocument/2006/relationships/image" Target="../media/image284.jpeg"/><Relationship Id="rId38" Type="http://schemas.openxmlformats.org/officeDocument/2006/relationships/image" Target="../media/image289.jpeg"/><Relationship Id="rId39" Type="http://schemas.openxmlformats.org/officeDocument/2006/relationships/image" Target="../media/image290.png"/></Relationships>
</file>

<file path=ppt/slides/_rels/slide76.xml.rels><?xml version="1.0" encoding="UTF-8" standalone="yes"?>
<Relationships xmlns="http://schemas.openxmlformats.org/package/2006/relationships"><Relationship Id="rId11" Type="http://schemas.openxmlformats.org/officeDocument/2006/relationships/slideLayout" Target="../slideLayouts/slideLayout6.xml"/><Relationship Id="rId12" Type="http://schemas.openxmlformats.org/officeDocument/2006/relationships/image" Target="../media/image303.jpeg"/><Relationship Id="rId13" Type="http://schemas.openxmlformats.org/officeDocument/2006/relationships/image" Target="../media/image304.jpeg"/><Relationship Id="rId14" Type="http://schemas.openxmlformats.org/officeDocument/2006/relationships/image" Target="../media/image305.jpeg"/><Relationship Id="rId15" Type="http://schemas.openxmlformats.org/officeDocument/2006/relationships/image" Target="../media/image306.jpeg"/><Relationship Id="rId16" Type="http://schemas.openxmlformats.org/officeDocument/2006/relationships/image" Target="../media/image307.png"/><Relationship Id="rId1" Type="http://schemas.openxmlformats.org/officeDocument/2006/relationships/tags" Target="../tags/tag525.xml"/><Relationship Id="rId2" Type="http://schemas.openxmlformats.org/officeDocument/2006/relationships/tags" Target="../tags/tag526.xml"/><Relationship Id="rId3" Type="http://schemas.openxmlformats.org/officeDocument/2006/relationships/tags" Target="../tags/tag527.xml"/><Relationship Id="rId4" Type="http://schemas.openxmlformats.org/officeDocument/2006/relationships/tags" Target="../tags/tag528.xml"/><Relationship Id="rId5" Type="http://schemas.openxmlformats.org/officeDocument/2006/relationships/tags" Target="../tags/tag529.xml"/><Relationship Id="rId6" Type="http://schemas.openxmlformats.org/officeDocument/2006/relationships/tags" Target="../tags/tag530.xml"/><Relationship Id="rId7" Type="http://schemas.openxmlformats.org/officeDocument/2006/relationships/tags" Target="../tags/tag531.xml"/><Relationship Id="rId8" Type="http://schemas.openxmlformats.org/officeDocument/2006/relationships/tags" Target="../tags/tag532.xml"/><Relationship Id="rId9" Type="http://schemas.openxmlformats.org/officeDocument/2006/relationships/tags" Target="../tags/tag533.xml"/><Relationship Id="rId10" Type="http://schemas.openxmlformats.org/officeDocument/2006/relationships/tags" Target="../tags/tag534.xml"/></Relationships>
</file>

<file path=ppt/slides/_rels/slide77.xml.rels><?xml version="1.0" encoding="UTF-8" standalone="yes"?>
<Relationships xmlns="http://schemas.openxmlformats.org/package/2006/relationships"><Relationship Id="rId3" Type="http://schemas.openxmlformats.org/officeDocument/2006/relationships/image" Target="../media/image308.png"/><Relationship Id="rId4" Type="http://schemas.openxmlformats.org/officeDocument/2006/relationships/image" Target="../media/image309.png"/><Relationship Id="rId5" Type="http://schemas.openxmlformats.org/officeDocument/2006/relationships/image" Target="../media/image310.png"/><Relationship Id="rId6" Type="http://schemas.openxmlformats.org/officeDocument/2006/relationships/image" Target="../media/image311.jpeg"/><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78.xml.rels><?xml version="1.0" encoding="UTF-8" standalone="yes"?>
<Relationships xmlns="http://schemas.openxmlformats.org/package/2006/relationships"><Relationship Id="rId13" Type="http://schemas.openxmlformats.org/officeDocument/2006/relationships/tags" Target="../tags/tag547.xml"/><Relationship Id="rId14" Type="http://schemas.openxmlformats.org/officeDocument/2006/relationships/tags" Target="../tags/tag548.xml"/><Relationship Id="rId15" Type="http://schemas.openxmlformats.org/officeDocument/2006/relationships/tags" Target="../tags/tag549.xml"/><Relationship Id="rId16" Type="http://schemas.openxmlformats.org/officeDocument/2006/relationships/tags" Target="../tags/tag550.xml"/><Relationship Id="rId17" Type="http://schemas.openxmlformats.org/officeDocument/2006/relationships/tags" Target="../tags/tag551.xml"/><Relationship Id="rId18" Type="http://schemas.openxmlformats.org/officeDocument/2006/relationships/tags" Target="../tags/tag552.xml"/><Relationship Id="rId19" Type="http://schemas.openxmlformats.org/officeDocument/2006/relationships/tags" Target="../tags/tag553.xml"/><Relationship Id="rId63" Type="http://schemas.openxmlformats.org/officeDocument/2006/relationships/image" Target="../media/image326.jpeg"/><Relationship Id="rId50" Type="http://schemas.openxmlformats.org/officeDocument/2006/relationships/image" Target="../media/image313.jpeg"/><Relationship Id="rId51" Type="http://schemas.openxmlformats.org/officeDocument/2006/relationships/image" Target="../media/image314.jpeg"/><Relationship Id="rId52" Type="http://schemas.openxmlformats.org/officeDocument/2006/relationships/image" Target="../media/image315.jpeg"/><Relationship Id="rId53" Type="http://schemas.openxmlformats.org/officeDocument/2006/relationships/image" Target="../media/image316.jpeg"/><Relationship Id="rId54" Type="http://schemas.openxmlformats.org/officeDocument/2006/relationships/image" Target="../media/image317.jpeg"/><Relationship Id="rId55" Type="http://schemas.openxmlformats.org/officeDocument/2006/relationships/image" Target="../media/image318.jpeg"/><Relationship Id="rId56" Type="http://schemas.openxmlformats.org/officeDocument/2006/relationships/image" Target="../media/image319.jpeg"/><Relationship Id="rId57" Type="http://schemas.openxmlformats.org/officeDocument/2006/relationships/image" Target="../media/image320.jpeg"/><Relationship Id="rId58" Type="http://schemas.openxmlformats.org/officeDocument/2006/relationships/image" Target="../media/image321.jpeg"/><Relationship Id="rId59" Type="http://schemas.openxmlformats.org/officeDocument/2006/relationships/image" Target="../media/image322.jpeg"/><Relationship Id="rId40" Type="http://schemas.openxmlformats.org/officeDocument/2006/relationships/tags" Target="../tags/tag574.xml"/><Relationship Id="rId41" Type="http://schemas.openxmlformats.org/officeDocument/2006/relationships/tags" Target="../tags/tag575.xml"/><Relationship Id="rId42" Type="http://schemas.openxmlformats.org/officeDocument/2006/relationships/tags" Target="../tags/tag576.xml"/><Relationship Id="rId43" Type="http://schemas.openxmlformats.org/officeDocument/2006/relationships/tags" Target="../tags/tag577.xml"/><Relationship Id="rId44" Type="http://schemas.openxmlformats.org/officeDocument/2006/relationships/tags" Target="../tags/tag578.xml"/><Relationship Id="rId45" Type="http://schemas.openxmlformats.org/officeDocument/2006/relationships/tags" Target="../tags/tag579.xml"/><Relationship Id="rId46" Type="http://schemas.openxmlformats.org/officeDocument/2006/relationships/tags" Target="../tags/tag580.xml"/><Relationship Id="rId47" Type="http://schemas.openxmlformats.org/officeDocument/2006/relationships/tags" Target="../tags/tag581.xml"/><Relationship Id="rId48" Type="http://schemas.openxmlformats.org/officeDocument/2006/relationships/slideLayout" Target="../slideLayouts/slideLayout6.xml"/><Relationship Id="rId49" Type="http://schemas.openxmlformats.org/officeDocument/2006/relationships/image" Target="../media/image312.jpeg"/><Relationship Id="rId1" Type="http://schemas.openxmlformats.org/officeDocument/2006/relationships/tags" Target="../tags/tag535.xml"/><Relationship Id="rId2" Type="http://schemas.openxmlformats.org/officeDocument/2006/relationships/tags" Target="../tags/tag536.xml"/><Relationship Id="rId3" Type="http://schemas.openxmlformats.org/officeDocument/2006/relationships/tags" Target="../tags/tag537.xml"/><Relationship Id="rId4" Type="http://schemas.openxmlformats.org/officeDocument/2006/relationships/tags" Target="../tags/tag538.xml"/><Relationship Id="rId5" Type="http://schemas.openxmlformats.org/officeDocument/2006/relationships/tags" Target="../tags/tag539.xml"/><Relationship Id="rId6" Type="http://schemas.openxmlformats.org/officeDocument/2006/relationships/tags" Target="../tags/tag540.xml"/><Relationship Id="rId7" Type="http://schemas.openxmlformats.org/officeDocument/2006/relationships/tags" Target="../tags/tag541.xml"/><Relationship Id="rId8" Type="http://schemas.openxmlformats.org/officeDocument/2006/relationships/tags" Target="../tags/tag542.xml"/><Relationship Id="rId9" Type="http://schemas.openxmlformats.org/officeDocument/2006/relationships/tags" Target="../tags/tag543.xml"/><Relationship Id="rId30" Type="http://schemas.openxmlformats.org/officeDocument/2006/relationships/tags" Target="../tags/tag564.xml"/><Relationship Id="rId31" Type="http://schemas.openxmlformats.org/officeDocument/2006/relationships/tags" Target="../tags/tag565.xml"/><Relationship Id="rId32" Type="http://schemas.openxmlformats.org/officeDocument/2006/relationships/tags" Target="../tags/tag566.xml"/><Relationship Id="rId33" Type="http://schemas.openxmlformats.org/officeDocument/2006/relationships/tags" Target="../tags/tag567.xml"/><Relationship Id="rId34" Type="http://schemas.openxmlformats.org/officeDocument/2006/relationships/tags" Target="../tags/tag568.xml"/><Relationship Id="rId35" Type="http://schemas.openxmlformats.org/officeDocument/2006/relationships/tags" Target="../tags/tag569.xml"/><Relationship Id="rId36" Type="http://schemas.openxmlformats.org/officeDocument/2006/relationships/tags" Target="../tags/tag570.xml"/><Relationship Id="rId37" Type="http://schemas.openxmlformats.org/officeDocument/2006/relationships/tags" Target="../tags/tag571.xml"/><Relationship Id="rId38" Type="http://schemas.openxmlformats.org/officeDocument/2006/relationships/tags" Target="../tags/tag572.xml"/><Relationship Id="rId39" Type="http://schemas.openxmlformats.org/officeDocument/2006/relationships/tags" Target="../tags/tag573.xml"/><Relationship Id="rId20" Type="http://schemas.openxmlformats.org/officeDocument/2006/relationships/tags" Target="../tags/tag554.xml"/><Relationship Id="rId21" Type="http://schemas.openxmlformats.org/officeDocument/2006/relationships/tags" Target="../tags/tag555.xml"/><Relationship Id="rId22" Type="http://schemas.openxmlformats.org/officeDocument/2006/relationships/tags" Target="../tags/tag556.xml"/><Relationship Id="rId23" Type="http://schemas.openxmlformats.org/officeDocument/2006/relationships/tags" Target="../tags/tag557.xml"/><Relationship Id="rId24" Type="http://schemas.openxmlformats.org/officeDocument/2006/relationships/tags" Target="../tags/tag558.xml"/><Relationship Id="rId25" Type="http://schemas.openxmlformats.org/officeDocument/2006/relationships/tags" Target="../tags/tag559.xml"/><Relationship Id="rId26" Type="http://schemas.openxmlformats.org/officeDocument/2006/relationships/tags" Target="../tags/tag560.xml"/><Relationship Id="rId27" Type="http://schemas.openxmlformats.org/officeDocument/2006/relationships/tags" Target="../tags/tag561.xml"/><Relationship Id="rId28" Type="http://schemas.openxmlformats.org/officeDocument/2006/relationships/tags" Target="../tags/tag562.xml"/><Relationship Id="rId29" Type="http://schemas.openxmlformats.org/officeDocument/2006/relationships/tags" Target="../tags/tag563.xml"/><Relationship Id="rId60" Type="http://schemas.openxmlformats.org/officeDocument/2006/relationships/image" Target="../media/image323.jpeg"/><Relationship Id="rId61" Type="http://schemas.openxmlformats.org/officeDocument/2006/relationships/image" Target="../media/image324.png"/><Relationship Id="rId62" Type="http://schemas.openxmlformats.org/officeDocument/2006/relationships/image" Target="../media/image325.jpeg"/><Relationship Id="rId10" Type="http://schemas.openxmlformats.org/officeDocument/2006/relationships/tags" Target="../tags/tag544.xml"/><Relationship Id="rId11" Type="http://schemas.openxmlformats.org/officeDocument/2006/relationships/tags" Target="../tags/tag545.xml"/><Relationship Id="rId12" Type="http://schemas.openxmlformats.org/officeDocument/2006/relationships/tags" Target="../tags/tag546.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37.bin"/><Relationship Id="rId5" Type="http://schemas.openxmlformats.org/officeDocument/2006/relationships/image" Target="../media/image327.emf"/><Relationship Id="rId6" Type="http://schemas.openxmlformats.org/officeDocument/2006/relationships/image" Target="../media/image328.jpeg"/><Relationship Id="rId1" Type="http://schemas.openxmlformats.org/officeDocument/2006/relationships/vmlDrawing" Target="../drawings/vmlDrawing35.vml"/><Relationship Id="rId2" Type="http://schemas.openxmlformats.org/officeDocument/2006/relationships/tags" Target="../tags/tag582.xml"/></Relationships>
</file>

<file path=ppt/slides/_rels/slide8.xml.rels><?xml version="1.0" encoding="UTF-8" standalone="yes"?>
<Relationships xmlns="http://schemas.openxmlformats.org/package/2006/relationships"><Relationship Id="rId1" Type="http://schemas.openxmlformats.org/officeDocument/2006/relationships/tags" Target="../tags/tag15.xml"/><Relationship Id="rId2" Type="http://schemas.openxmlformats.org/officeDocument/2006/relationships/slideLayout" Target="../slideLayouts/slideLayout8.xml"/><Relationship Id="rId3" Type="http://schemas.openxmlformats.org/officeDocument/2006/relationships/image" Target="../media/image49.jpeg"/></Relationships>
</file>

<file path=ppt/slides/_rels/slide80.xml.rels><?xml version="1.0" encoding="UTF-8" standalone="yes"?>
<Relationships xmlns="http://schemas.openxmlformats.org/package/2006/relationships"><Relationship Id="rId9" Type="http://schemas.openxmlformats.org/officeDocument/2006/relationships/tags" Target="../tags/tag590.xml"/><Relationship Id="rId20" Type="http://schemas.openxmlformats.org/officeDocument/2006/relationships/image" Target="../media/image164.png"/><Relationship Id="rId21" Type="http://schemas.openxmlformats.org/officeDocument/2006/relationships/image" Target="../media/image165.emf"/><Relationship Id="rId22" Type="http://schemas.openxmlformats.org/officeDocument/2006/relationships/image" Target="../media/image166.emf"/><Relationship Id="rId23" Type="http://schemas.openxmlformats.org/officeDocument/2006/relationships/image" Target="../media/image329.png"/><Relationship Id="rId24" Type="http://schemas.openxmlformats.org/officeDocument/2006/relationships/image" Target="../media/image330.png"/><Relationship Id="rId25" Type="http://schemas.openxmlformats.org/officeDocument/2006/relationships/image" Target="../media/image331.png"/><Relationship Id="rId26" Type="http://schemas.openxmlformats.org/officeDocument/2006/relationships/image" Target="../media/image50.png"/><Relationship Id="rId27" Type="http://schemas.openxmlformats.org/officeDocument/2006/relationships/image" Target="../media/image332.png"/><Relationship Id="rId28" Type="http://schemas.openxmlformats.org/officeDocument/2006/relationships/image" Target="../media/image153.png"/><Relationship Id="rId29" Type="http://schemas.openxmlformats.org/officeDocument/2006/relationships/image" Target="../media/image333.emf"/><Relationship Id="rId30" Type="http://schemas.openxmlformats.org/officeDocument/2006/relationships/image" Target="../media/image334.png"/><Relationship Id="rId31" Type="http://schemas.openxmlformats.org/officeDocument/2006/relationships/image" Target="../media/image335.png"/><Relationship Id="rId10" Type="http://schemas.openxmlformats.org/officeDocument/2006/relationships/tags" Target="../tags/tag591.xml"/><Relationship Id="rId11" Type="http://schemas.openxmlformats.org/officeDocument/2006/relationships/tags" Target="../tags/tag592.xml"/><Relationship Id="rId12" Type="http://schemas.openxmlformats.org/officeDocument/2006/relationships/tags" Target="../tags/tag593.xml"/><Relationship Id="rId13" Type="http://schemas.openxmlformats.org/officeDocument/2006/relationships/tags" Target="../tags/tag594.xml"/><Relationship Id="rId14" Type="http://schemas.openxmlformats.org/officeDocument/2006/relationships/tags" Target="../tags/tag595.xml"/><Relationship Id="rId15" Type="http://schemas.openxmlformats.org/officeDocument/2006/relationships/tags" Target="../tags/tag596.xml"/><Relationship Id="rId16" Type="http://schemas.openxmlformats.org/officeDocument/2006/relationships/slideLayout" Target="../slideLayouts/slideLayout8.xml"/><Relationship Id="rId17" Type="http://schemas.openxmlformats.org/officeDocument/2006/relationships/oleObject" Target="../embeddings/oleObject38.bin"/><Relationship Id="rId18" Type="http://schemas.openxmlformats.org/officeDocument/2006/relationships/image" Target="../media/image18.emf"/><Relationship Id="rId19" Type="http://schemas.openxmlformats.org/officeDocument/2006/relationships/image" Target="../media/image163.emf"/><Relationship Id="rId1" Type="http://schemas.openxmlformats.org/officeDocument/2006/relationships/vmlDrawing" Target="../drawings/vmlDrawing36.vml"/><Relationship Id="rId2" Type="http://schemas.openxmlformats.org/officeDocument/2006/relationships/tags" Target="../tags/tag583.xml"/><Relationship Id="rId3" Type="http://schemas.openxmlformats.org/officeDocument/2006/relationships/tags" Target="../tags/tag584.xml"/><Relationship Id="rId4" Type="http://schemas.openxmlformats.org/officeDocument/2006/relationships/tags" Target="../tags/tag585.xml"/><Relationship Id="rId5" Type="http://schemas.openxmlformats.org/officeDocument/2006/relationships/tags" Target="../tags/tag586.xml"/><Relationship Id="rId6" Type="http://schemas.openxmlformats.org/officeDocument/2006/relationships/tags" Target="../tags/tag587.xml"/><Relationship Id="rId7" Type="http://schemas.openxmlformats.org/officeDocument/2006/relationships/tags" Target="../tags/tag588.xml"/><Relationship Id="rId8" Type="http://schemas.openxmlformats.org/officeDocument/2006/relationships/tags" Target="../tags/tag589.xml"/></Relationships>
</file>

<file path=ppt/slides/_rels/slide81.xml.rels><?xml version="1.0" encoding="UTF-8" standalone="yes"?>
<Relationships xmlns="http://schemas.openxmlformats.org/package/2006/relationships"><Relationship Id="rId9" Type="http://schemas.openxmlformats.org/officeDocument/2006/relationships/tags" Target="../tags/tag605.xml"/><Relationship Id="rId20" Type="http://schemas.openxmlformats.org/officeDocument/2006/relationships/image" Target="../media/image339.png"/><Relationship Id="rId10" Type="http://schemas.openxmlformats.org/officeDocument/2006/relationships/tags" Target="../tags/tag606.xml"/><Relationship Id="rId11" Type="http://schemas.openxmlformats.org/officeDocument/2006/relationships/tags" Target="../tags/tag607.xml"/><Relationship Id="rId12" Type="http://schemas.openxmlformats.org/officeDocument/2006/relationships/tags" Target="../tags/tag608.xml"/><Relationship Id="rId13" Type="http://schemas.openxmlformats.org/officeDocument/2006/relationships/tags" Target="../tags/tag609.xml"/><Relationship Id="rId14" Type="http://schemas.openxmlformats.org/officeDocument/2006/relationships/tags" Target="../tags/tag610.xml"/><Relationship Id="rId15" Type="http://schemas.openxmlformats.org/officeDocument/2006/relationships/tags" Target="../tags/tag611.xml"/><Relationship Id="rId16" Type="http://schemas.openxmlformats.org/officeDocument/2006/relationships/slideLayout" Target="../slideLayouts/slideLayout8.xml"/><Relationship Id="rId17" Type="http://schemas.openxmlformats.org/officeDocument/2006/relationships/image" Target="../media/image336.png"/><Relationship Id="rId18" Type="http://schemas.openxmlformats.org/officeDocument/2006/relationships/image" Target="../media/image337.png"/><Relationship Id="rId19" Type="http://schemas.openxmlformats.org/officeDocument/2006/relationships/image" Target="../media/image338.png"/><Relationship Id="rId1" Type="http://schemas.openxmlformats.org/officeDocument/2006/relationships/tags" Target="../tags/tag597.xml"/><Relationship Id="rId2" Type="http://schemas.openxmlformats.org/officeDocument/2006/relationships/tags" Target="../tags/tag598.xml"/><Relationship Id="rId3" Type="http://schemas.openxmlformats.org/officeDocument/2006/relationships/tags" Target="../tags/tag599.xml"/><Relationship Id="rId4" Type="http://schemas.openxmlformats.org/officeDocument/2006/relationships/tags" Target="../tags/tag600.xml"/><Relationship Id="rId5" Type="http://schemas.openxmlformats.org/officeDocument/2006/relationships/tags" Target="../tags/tag601.xml"/><Relationship Id="rId6" Type="http://schemas.openxmlformats.org/officeDocument/2006/relationships/tags" Target="../tags/tag602.xml"/><Relationship Id="rId7" Type="http://schemas.openxmlformats.org/officeDocument/2006/relationships/tags" Target="../tags/tag603.xml"/><Relationship Id="rId8" Type="http://schemas.openxmlformats.org/officeDocument/2006/relationships/tags" Target="../tags/tag604.xml"/></Relationships>
</file>

<file path=ppt/slides/_rels/slide82.xml.rels><?xml version="1.0" encoding="UTF-8" standalone="yes"?>
<Relationships xmlns="http://schemas.openxmlformats.org/package/2006/relationships"><Relationship Id="rId11" Type="http://schemas.openxmlformats.org/officeDocument/2006/relationships/image" Target="../media/image341.jpeg"/><Relationship Id="rId12" Type="http://schemas.openxmlformats.org/officeDocument/2006/relationships/image" Target="../media/image342.jpeg"/><Relationship Id="rId13" Type="http://schemas.openxmlformats.org/officeDocument/2006/relationships/image" Target="../media/image343.jpeg"/><Relationship Id="rId1" Type="http://schemas.openxmlformats.org/officeDocument/2006/relationships/tags" Target="../tags/tag612.xml"/><Relationship Id="rId2" Type="http://schemas.openxmlformats.org/officeDocument/2006/relationships/tags" Target="../tags/tag613.xml"/><Relationship Id="rId3" Type="http://schemas.openxmlformats.org/officeDocument/2006/relationships/tags" Target="../tags/tag614.xml"/><Relationship Id="rId4" Type="http://schemas.openxmlformats.org/officeDocument/2006/relationships/tags" Target="../tags/tag615.xml"/><Relationship Id="rId5" Type="http://schemas.openxmlformats.org/officeDocument/2006/relationships/tags" Target="../tags/tag616.xml"/><Relationship Id="rId6" Type="http://schemas.openxmlformats.org/officeDocument/2006/relationships/tags" Target="../tags/tag617.xml"/><Relationship Id="rId7" Type="http://schemas.openxmlformats.org/officeDocument/2006/relationships/tags" Target="../tags/tag618.xml"/><Relationship Id="rId8" Type="http://schemas.openxmlformats.org/officeDocument/2006/relationships/tags" Target="../tags/tag619.xml"/><Relationship Id="rId9" Type="http://schemas.openxmlformats.org/officeDocument/2006/relationships/slideLayout" Target="../slideLayouts/slideLayout6.xml"/><Relationship Id="rId10" Type="http://schemas.openxmlformats.org/officeDocument/2006/relationships/image" Target="../media/image340.jpeg"/></Relationships>
</file>

<file path=ppt/slides/_rels/slide83.xml.rels><?xml version="1.0" encoding="UTF-8" standalone="yes"?>
<Relationships xmlns="http://schemas.openxmlformats.org/package/2006/relationships"><Relationship Id="rId3" Type="http://schemas.openxmlformats.org/officeDocument/2006/relationships/tags" Target="../tags/tag622.xml"/><Relationship Id="rId4" Type="http://schemas.openxmlformats.org/officeDocument/2006/relationships/slideLayout" Target="../slideLayouts/slideLayout6.xml"/><Relationship Id="rId5" Type="http://schemas.openxmlformats.org/officeDocument/2006/relationships/image" Target="../media/image344.png"/><Relationship Id="rId6" Type="http://schemas.openxmlformats.org/officeDocument/2006/relationships/image" Target="../media/image345.jpeg"/><Relationship Id="rId7" Type="http://schemas.openxmlformats.org/officeDocument/2006/relationships/image" Target="../media/image346.png"/><Relationship Id="rId8" Type="http://schemas.openxmlformats.org/officeDocument/2006/relationships/image" Target="../media/image347.emf"/><Relationship Id="rId9" Type="http://schemas.openxmlformats.org/officeDocument/2006/relationships/image" Target="../media/image348.png"/><Relationship Id="rId1" Type="http://schemas.openxmlformats.org/officeDocument/2006/relationships/tags" Target="../tags/tag620.xml"/><Relationship Id="rId2" Type="http://schemas.openxmlformats.org/officeDocument/2006/relationships/tags" Target="../tags/tag621.xml"/></Relationships>
</file>

<file path=ppt/slides/_rels/slide84.xml.rels><?xml version="1.0" encoding="UTF-8" standalone="yes"?>
<Relationships xmlns="http://schemas.openxmlformats.org/package/2006/relationships"><Relationship Id="rId9" Type="http://schemas.openxmlformats.org/officeDocument/2006/relationships/tags" Target="../tags/tag631.xml"/><Relationship Id="rId20" Type="http://schemas.microsoft.com/office/2007/relationships/hdphoto" Target="../media/hdphoto16.wdp"/><Relationship Id="rId10" Type="http://schemas.openxmlformats.org/officeDocument/2006/relationships/tags" Target="../tags/tag632.xml"/><Relationship Id="rId11" Type="http://schemas.openxmlformats.org/officeDocument/2006/relationships/tags" Target="../tags/tag633.xml"/><Relationship Id="rId12" Type="http://schemas.openxmlformats.org/officeDocument/2006/relationships/tags" Target="../tags/tag634.xml"/><Relationship Id="rId13" Type="http://schemas.openxmlformats.org/officeDocument/2006/relationships/tags" Target="../tags/tag635.xml"/><Relationship Id="rId14" Type="http://schemas.openxmlformats.org/officeDocument/2006/relationships/slideLayout" Target="../slideLayouts/slideLayout6.xml"/><Relationship Id="rId15" Type="http://schemas.openxmlformats.org/officeDocument/2006/relationships/image" Target="../media/image349.jpeg"/><Relationship Id="rId16" Type="http://schemas.openxmlformats.org/officeDocument/2006/relationships/image" Target="../media/image350.jpeg"/><Relationship Id="rId17" Type="http://schemas.openxmlformats.org/officeDocument/2006/relationships/image" Target="../media/image351.jpeg"/><Relationship Id="rId18" Type="http://schemas.openxmlformats.org/officeDocument/2006/relationships/image" Target="../media/image352.png"/><Relationship Id="rId19" Type="http://schemas.openxmlformats.org/officeDocument/2006/relationships/image" Target="../media/image353.png"/><Relationship Id="rId1" Type="http://schemas.openxmlformats.org/officeDocument/2006/relationships/tags" Target="../tags/tag623.xml"/><Relationship Id="rId2" Type="http://schemas.openxmlformats.org/officeDocument/2006/relationships/tags" Target="../tags/tag624.xml"/><Relationship Id="rId3" Type="http://schemas.openxmlformats.org/officeDocument/2006/relationships/tags" Target="../tags/tag625.xml"/><Relationship Id="rId4" Type="http://schemas.openxmlformats.org/officeDocument/2006/relationships/tags" Target="../tags/tag626.xml"/><Relationship Id="rId5" Type="http://schemas.openxmlformats.org/officeDocument/2006/relationships/tags" Target="../tags/tag627.xml"/><Relationship Id="rId6" Type="http://schemas.openxmlformats.org/officeDocument/2006/relationships/tags" Target="../tags/tag628.xml"/><Relationship Id="rId7" Type="http://schemas.openxmlformats.org/officeDocument/2006/relationships/tags" Target="../tags/tag629.xml"/><Relationship Id="rId8" Type="http://schemas.openxmlformats.org/officeDocument/2006/relationships/tags" Target="../tags/tag630.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39.bin"/><Relationship Id="rId5" Type="http://schemas.openxmlformats.org/officeDocument/2006/relationships/image" Target="../media/image212.emf"/><Relationship Id="rId6" Type="http://schemas.openxmlformats.org/officeDocument/2006/relationships/image" Target="../media/image354.jpeg"/><Relationship Id="rId1" Type="http://schemas.openxmlformats.org/officeDocument/2006/relationships/vmlDrawing" Target="../drawings/vmlDrawing37.vml"/><Relationship Id="rId2" Type="http://schemas.openxmlformats.org/officeDocument/2006/relationships/tags" Target="../tags/tag636.xml"/></Relationships>
</file>

<file path=ppt/slides/_rels/slide86.xml.rels><?xml version="1.0" encoding="UTF-8" standalone="yes"?>
<Relationships xmlns="http://schemas.openxmlformats.org/package/2006/relationships"><Relationship Id="rId11" Type="http://schemas.openxmlformats.org/officeDocument/2006/relationships/diagramQuickStyle" Target="../diagrams/quickStyle3.xml"/><Relationship Id="rId12" Type="http://schemas.openxmlformats.org/officeDocument/2006/relationships/diagramColors" Target="../diagrams/colors3.xml"/><Relationship Id="rId13" Type="http://schemas.microsoft.com/office/2007/relationships/diagramDrawing" Target="../diagrams/drawing3.xml"/><Relationship Id="rId14" Type="http://schemas.openxmlformats.org/officeDocument/2006/relationships/diagramData" Target="../diagrams/data4.xml"/><Relationship Id="rId15" Type="http://schemas.openxmlformats.org/officeDocument/2006/relationships/diagramLayout" Target="../diagrams/layout4.xml"/><Relationship Id="rId16" Type="http://schemas.openxmlformats.org/officeDocument/2006/relationships/diagramQuickStyle" Target="../diagrams/quickStyle4.xml"/><Relationship Id="rId17" Type="http://schemas.openxmlformats.org/officeDocument/2006/relationships/diagramColors" Target="../diagrams/colors4.xml"/><Relationship Id="rId18" Type="http://schemas.microsoft.com/office/2007/relationships/diagramDrawing" Target="../diagrams/drawing4.xml"/><Relationship Id="rId1" Type="http://schemas.openxmlformats.org/officeDocument/2006/relationships/tags" Target="../tags/tag637.xml"/><Relationship Id="rId2" Type="http://schemas.openxmlformats.org/officeDocument/2006/relationships/tags" Target="../tags/tag638.xml"/><Relationship Id="rId3" Type="http://schemas.openxmlformats.org/officeDocument/2006/relationships/tags" Target="../tags/tag639.xml"/><Relationship Id="rId4" Type="http://schemas.openxmlformats.org/officeDocument/2006/relationships/tags" Target="../tags/tag640.xml"/><Relationship Id="rId5" Type="http://schemas.openxmlformats.org/officeDocument/2006/relationships/tags" Target="../tags/tag641.xml"/><Relationship Id="rId6" Type="http://schemas.openxmlformats.org/officeDocument/2006/relationships/tags" Target="../tags/tag642.xml"/><Relationship Id="rId7" Type="http://schemas.openxmlformats.org/officeDocument/2006/relationships/tags" Target="../tags/tag643.xml"/><Relationship Id="rId8" Type="http://schemas.openxmlformats.org/officeDocument/2006/relationships/slideLayout" Target="../slideLayouts/slideLayout6.xml"/><Relationship Id="rId9" Type="http://schemas.openxmlformats.org/officeDocument/2006/relationships/diagramData" Target="../diagrams/data3.xml"/><Relationship Id="rId10" Type="http://schemas.openxmlformats.org/officeDocument/2006/relationships/diagramLayout" Target="../diagrams/layout3.xml"/></Relationships>
</file>

<file path=ppt/slides/_rels/slide87.xml.rels><?xml version="1.0" encoding="UTF-8" standalone="yes"?>
<Relationships xmlns="http://schemas.openxmlformats.org/package/2006/relationships"><Relationship Id="rId9" Type="http://schemas.openxmlformats.org/officeDocument/2006/relationships/image" Target="../media/image356.wmf"/><Relationship Id="rId20" Type="http://schemas.openxmlformats.org/officeDocument/2006/relationships/image" Target="../media/image361.wmf"/><Relationship Id="rId21" Type="http://schemas.openxmlformats.org/officeDocument/2006/relationships/oleObject" Target="../embeddings/oleObject49.bin"/><Relationship Id="rId22" Type="http://schemas.openxmlformats.org/officeDocument/2006/relationships/image" Target="../media/image362.wmf"/><Relationship Id="rId23" Type="http://schemas.openxmlformats.org/officeDocument/2006/relationships/oleObject" Target="../embeddings/oleObject50.bin"/><Relationship Id="rId24" Type="http://schemas.openxmlformats.org/officeDocument/2006/relationships/image" Target="../media/image363.wmf"/><Relationship Id="rId25" Type="http://schemas.openxmlformats.org/officeDocument/2006/relationships/image" Target="../media/image364.jpeg"/><Relationship Id="rId26" Type="http://schemas.openxmlformats.org/officeDocument/2006/relationships/image" Target="../media/image365.jpeg"/><Relationship Id="rId27" Type="http://schemas.openxmlformats.org/officeDocument/2006/relationships/image" Target="../media/image366.jpeg"/><Relationship Id="rId28" Type="http://schemas.openxmlformats.org/officeDocument/2006/relationships/image" Target="../media/image367.jpeg"/><Relationship Id="rId10" Type="http://schemas.openxmlformats.org/officeDocument/2006/relationships/oleObject" Target="../embeddings/oleObject43.bin"/><Relationship Id="rId11" Type="http://schemas.openxmlformats.org/officeDocument/2006/relationships/oleObject" Target="../embeddings/oleObject44.bin"/><Relationship Id="rId12" Type="http://schemas.openxmlformats.org/officeDocument/2006/relationships/image" Target="../media/image357.wmf"/><Relationship Id="rId13" Type="http://schemas.openxmlformats.org/officeDocument/2006/relationships/oleObject" Target="../embeddings/oleObject45.bin"/><Relationship Id="rId14" Type="http://schemas.openxmlformats.org/officeDocument/2006/relationships/image" Target="../media/image358.wmf"/><Relationship Id="rId15" Type="http://schemas.openxmlformats.org/officeDocument/2006/relationships/oleObject" Target="../embeddings/oleObject46.bin"/><Relationship Id="rId16" Type="http://schemas.openxmlformats.org/officeDocument/2006/relationships/image" Target="../media/image359.wmf"/><Relationship Id="rId17" Type="http://schemas.openxmlformats.org/officeDocument/2006/relationships/oleObject" Target="../embeddings/oleObject47.bin"/><Relationship Id="rId18" Type="http://schemas.openxmlformats.org/officeDocument/2006/relationships/image" Target="../media/image360.wmf"/><Relationship Id="rId19" Type="http://schemas.openxmlformats.org/officeDocument/2006/relationships/oleObject" Target="../embeddings/oleObject48.bin"/><Relationship Id="rId1" Type="http://schemas.openxmlformats.org/officeDocument/2006/relationships/vmlDrawing" Target="../drawings/vmlDrawing38.vml"/><Relationship Id="rId2" Type="http://schemas.openxmlformats.org/officeDocument/2006/relationships/tags" Target="../tags/tag644.xml"/><Relationship Id="rId3" Type="http://schemas.openxmlformats.org/officeDocument/2006/relationships/slideLayout" Target="../slideLayouts/slideLayout6.xml"/><Relationship Id="rId4" Type="http://schemas.openxmlformats.org/officeDocument/2006/relationships/oleObject" Target="../embeddings/oleObject40.bin"/><Relationship Id="rId5" Type="http://schemas.openxmlformats.org/officeDocument/2006/relationships/image" Target="../media/image3.emf"/><Relationship Id="rId6" Type="http://schemas.openxmlformats.org/officeDocument/2006/relationships/oleObject" Target="../embeddings/oleObject41.bin"/><Relationship Id="rId7" Type="http://schemas.openxmlformats.org/officeDocument/2006/relationships/image" Target="../media/image355.wmf"/><Relationship Id="rId8" Type="http://schemas.openxmlformats.org/officeDocument/2006/relationships/oleObject" Target="../embeddings/oleObject42.bin"/></Relationships>
</file>

<file path=ppt/slides/_rels/slide88.xml.rels><?xml version="1.0" encoding="UTF-8" standalone="yes"?>
<Relationships xmlns="http://schemas.openxmlformats.org/package/2006/relationships"><Relationship Id="rId3" Type="http://schemas.openxmlformats.org/officeDocument/2006/relationships/tags" Target="../tags/tag646.xml"/><Relationship Id="rId4" Type="http://schemas.openxmlformats.org/officeDocument/2006/relationships/tags" Target="../tags/tag647.xml"/><Relationship Id="rId5" Type="http://schemas.openxmlformats.org/officeDocument/2006/relationships/slideLayout" Target="../slideLayouts/slideLayout6.xml"/><Relationship Id="rId6" Type="http://schemas.openxmlformats.org/officeDocument/2006/relationships/oleObject" Target="../embeddings/oleObject51.bin"/><Relationship Id="rId7" Type="http://schemas.openxmlformats.org/officeDocument/2006/relationships/image" Target="../media/image106.emf"/><Relationship Id="rId8" Type="http://schemas.openxmlformats.org/officeDocument/2006/relationships/image" Target="../media/image368.png"/><Relationship Id="rId9" Type="http://schemas.openxmlformats.org/officeDocument/2006/relationships/image" Target="../media/image369.jpeg"/><Relationship Id="rId10" Type="http://schemas.openxmlformats.org/officeDocument/2006/relationships/image" Target="../media/image370.png"/><Relationship Id="rId1" Type="http://schemas.openxmlformats.org/officeDocument/2006/relationships/vmlDrawing" Target="../drawings/vmlDrawing39.vml"/><Relationship Id="rId2" Type="http://schemas.openxmlformats.org/officeDocument/2006/relationships/tags" Target="../tags/tag645.xml"/></Relationships>
</file>

<file path=ppt/slides/_rels/slide89.xml.rels><?xml version="1.0" encoding="UTF-8" standalone="yes"?>
<Relationships xmlns="http://schemas.openxmlformats.org/package/2006/relationships"><Relationship Id="rId9" Type="http://schemas.openxmlformats.org/officeDocument/2006/relationships/tags" Target="../tags/tag656.xml"/><Relationship Id="rId20" Type="http://schemas.openxmlformats.org/officeDocument/2006/relationships/tags" Target="../tags/tag667.xml"/><Relationship Id="rId21" Type="http://schemas.openxmlformats.org/officeDocument/2006/relationships/tags" Target="../tags/tag668.xml"/><Relationship Id="rId22" Type="http://schemas.openxmlformats.org/officeDocument/2006/relationships/tags" Target="../tags/tag669.xml"/><Relationship Id="rId23" Type="http://schemas.openxmlformats.org/officeDocument/2006/relationships/slideLayout" Target="../slideLayouts/slideLayout6.xml"/><Relationship Id="rId24" Type="http://schemas.openxmlformats.org/officeDocument/2006/relationships/image" Target="../media/image371.png"/><Relationship Id="rId25" Type="http://schemas.openxmlformats.org/officeDocument/2006/relationships/image" Target="../media/image372.png"/><Relationship Id="rId26" Type="http://schemas.openxmlformats.org/officeDocument/2006/relationships/image" Target="../media/image373.png"/><Relationship Id="rId10" Type="http://schemas.openxmlformats.org/officeDocument/2006/relationships/tags" Target="../tags/tag657.xml"/><Relationship Id="rId11" Type="http://schemas.openxmlformats.org/officeDocument/2006/relationships/tags" Target="../tags/tag658.xml"/><Relationship Id="rId12" Type="http://schemas.openxmlformats.org/officeDocument/2006/relationships/tags" Target="../tags/tag659.xml"/><Relationship Id="rId13" Type="http://schemas.openxmlformats.org/officeDocument/2006/relationships/tags" Target="../tags/tag660.xml"/><Relationship Id="rId14" Type="http://schemas.openxmlformats.org/officeDocument/2006/relationships/tags" Target="../tags/tag661.xml"/><Relationship Id="rId15" Type="http://schemas.openxmlformats.org/officeDocument/2006/relationships/tags" Target="../tags/tag662.xml"/><Relationship Id="rId16" Type="http://schemas.openxmlformats.org/officeDocument/2006/relationships/tags" Target="../tags/tag663.xml"/><Relationship Id="rId17" Type="http://schemas.openxmlformats.org/officeDocument/2006/relationships/tags" Target="../tags/tag664.xml"/><Relationship Id="rId18" Type="http://schemas.openxmlformats.org/officeDocument/2006/relationships/tags" Target="../tags/tag665.xml"/><Relationship Id="rId19" Type="http://schemas.openxmlformats.org/officeDocument/2006/relationships/tags" Target="../tags/tag666.xml"/><Relationship Id="rId1" Type="http://schemas.openxmlformats.org/officeDocument/2006/relationships/tags" Target="../tags/tag648.xml"/><Relationship Id="rId2" Type="http://schemas.openxmlformats.org/officeDocument/2006/relationships/tags" Target="../tags/tag649.xml"/><Relationship Id="rId3" Type="http://schemas.openxmlformats.org/officeDocument/2006/relationships/tags" Target="../tags/tag650.xml"/><Relationship Id="rId4" Type="http://schemas.openxmlformats.org/officeDocument/2006/relationships/tags" Target="../tags/tag651.xml"/><Relationship Id="rId5" Type="http://schemas.openxmlformats.org/officeDocument/2006/relationships/tags" Target="../tags/tag652.xml"/><Relationship Id="rId6" Type="http://schemas.openxmlformats.org/officeDocument/2006/relationships/tags" Target="../tags/tag653.xml"/><Relationship Id="rId7" Type="http://schemas.openxmlformats.org/officeDocument/2006/relationships/tags" Target="../tags/tag654.xml"/><Relationship Id="rId8" Type="http://schemas.openxmlformats.org/officeDocument/2006/relationships/tags" Target="../tags/tag655.xml"/></Relationships>
</file>

<file path=ppt/slides/_rels/slide9.xml.rels><?xml version="1.0" encoding="UTF-8" standalone="yes"?>
<Relationships xmlns="http://schemas.openxmlformats.org/package/2006/relationships"><Relationship Id="rId3" Type="http://schemas.openxmlformats.org/officeDocument/2006/relationships/tags" Target="../tags/tag18.xml"/><Relationship Id="rId4" Type="http://schemas.openxmlformats.org/officeDocument/2006/relationships/tags" Target="../tags/tag19.xml"/><Relationship Id="rId5" Type="http://schemas.openxmlformats.org/officeDocument/2006/relationships/tags" Target="../tags/tag20.xml"/><Relationship Id="rId6" Type="http://schemas.openxmlformats.org/officeDocument/2006/relationships/tags" Target="../tags/tag21.xml"/><Relationship Id="rId7" Type="http://schemas.openxmlformats.org/officeDocument/2006/relationships/tags" Target="../tags/tag22.xml"/><Relationship Id="rId8" Type="http://schemas.openxmlformats.org/officeDocument/2006/relationships/tags" Target="../tags/tag23.xml"/><Relationship Id="rId9" Type="http://schemas.openxmlformats.org/officeDocument/2006/relationships/slideLayout" Target="../slideLayouts/slideLayout6.xml"/><Relationship Id="rId10" Type="http://schemas.openxmlformats.org/officeDocument/2006/relationships/chart" Target="../charts/chart1.xml"/><Relationship Id="rId11" Type="http://schemas.openxmlformats.org/officeDocument/2006/relationships/chart" Target="../charts/chart2.xml"/><Relationship Id="rId1" Type="http://schemas.openxmlformats.org/officeDocument/2006/relationships/tags" Target="../tags/tag16.xml"/><Relationship Id="rId2" Type="http://schemas.openxmlformats.org/officeDocument/2006/relationships/tags" Target="../tags/tag17.xml"/></Relationships>
</file>

<file path=ppt/slides/_rels/slide90.xml.rels><?xml version="1.0" encoding="UTF-8" standalone="yes"?>
<Relationships xmlns="http://schemas.openxmlformats.org/package/2006/relationships"><Relationship Id="rId9" Type="http://schemas.openxmlformats.org/officeDocument/2006/relationships/tags" Target="../tags/tag678.xml"/><Relationship Id="rId20" Type="http://schemas.openxmlformats.org/officeDocument/2006/relationships/image" Target="../media/image375.png"/><Relationship Id="rId21" Type="http://schemas.openxmlformats.org/officeDocument/2006/relationships/image" Target="../media/image376.png"/><Relationship Id="rId22" Type="http://schemas.openxmlformats.org/officeDocument/2006/relationships/image" Target="../media/image377.png"/><Relationship Id="rId23" Type="http://schemas.openxmlformats.org/officeDocument/2006/relationships/image" Target="../media/image378.png"/><Relationship Id="rId24" Type="http://schemas.openxmlformats.org/officeDocument/2006/relationships/image" Target="../media/image379.png"/><Relationship Id="rId25" Type="http://schemas.openxmlformats.org/officeDocument/2006/relationships/image" Target="../media/image380.png"/><Relationship Id="rId26" Type="http://schemas.openxmlformats.org/officeDocument/2006/relationships/image" Target="../media/image381.png"/><Relationship Id="rId10" Type="http://schemas.openxmlformats.org/officeDocument/2006/relationships/tags" Target="../tags/tag679.xml"/><Relationship Id="rId11" Type="http://schemas.openxmlformats.org/officeDocument/2006/relationships/tags" Target="../tags/tag680.xml"/><Relationship Id="rId12" Type="http://schemas.openxmlformats.org/officeDocument/2006/relationships/tags" Target="../tags/tag681.xml"/><Relationship Id="rId13" Type="http://schemas.openxmlformats.org/officeDocument/2006/relationships/tags" Target="../tags/tag682.xml"/><Relationship Id="rId14" Type="http://schemas.openxmlformats.org/officeDocument/2006/relationships/tags" Target="../tags/tag683.xml"/><Relationship Id="rId15" Type="http://schemas.openxmlformats.org/officeDocument/2006/relationships/tags" Target="../tags/tag684.xml"/><Relationship Id="rId16" Type="http://schemas.openxmlformats.org/officeDocument/2006/relationships/tags" Target="../tags/tag685.xml"/><Relationship Id="rId17" Type="http://schemas.openxmlformats.org/officeDocument/2006/relationships/tags" Target="../tags/tag686.xml"/><Relationship Id="rId18" Type="http://schemas.openxmlformats.org/officeDocument/2006/relationships/slideLayout" Target="../slideLayouts/slideLayout6.xml"/><Relationship Id="rId19" Type="http://schemas.openxmlformats.org/officeDocument/2006/relationships/image" Target="../media/image374.png"/><Relationship Id="rId1" Type="http://schemas.openxmlformats.org/officeDocument/2006/relationships/tags" Target="../tags/tag670.xml"/><Relationship Id="rId2" Type="http://schemas.openxmlformats.org/officeDocument/2006/relationships/tags" Target="../tags/tag671.xml"/><Relationship Id="rId3" Type="http://schemas.openxmlformats.org/officeDocument/2006/relationships/tags" Target="../tags/tag672.xml"/><Relationship Id="rId4" Type="http://schemas.openxmlformats.org/officeDocument/2006/relationships/tags" Target="../tags/tag673.xml"/><Relationship Id="rId5" Type="http://schemas.openxmlformats.org/officeDocument/2006/relationships/tags" Target="../tags/tag674.xml"/><Relationship Id="rId6" Type="http://schemas.openxmlformats.org/officeDocument/2006/relationships/tags" Target="../tags/tag675.xml"/><Relationship Id="rId7" Type="http://schemas.openxmlformats.org/officeDocument/2006/relationships/tags" Target="../tags/tag676.xml"/><Relationship Id="rId8" Type="http://schemas.openxmlformats.org/officeDocument/2006/relationships/tags" Target="../tags/tag677.xml"/></Relationships>
</file>

<file path=ppt/slides/_rels/slide91.xml.rels><?xml version="1.0" encoding="UTF-8" standalone="yes"?>
<Relationships xmlns="http://schemas.openxmlformats.org/package/2006/relationships"><Relationship Id="rId9" Type="http://schemas.openxmlformats.org/officeDocument/2006/relationships/tags" Target="../tags/tag695.xml"/><Relationship Id="rId20" Type="http://schemas.openxmlformats.org/officeDocument/2006/relationships/tags" Target="../tags/tag706.xml"/><Relationship Id="rId21" Type="http://schemas.openxmlformats.org/officeDocument/2006/relationships/tags" Target="../tags/tag707.xml"/><Relationship Id="rId22" Type="http://schemas.openxmlformats.org/officeDocument/2006/relationships/tags" Target="../tags/tag708.xml"/><Relationship Id="rId23" Type="http://schemas.openxmlformats.org/officeDocument/2006/relationships/tags" Target="../tags/tag709.xml"/><Relationship Id="rId24" Type="http://schemas.openxmlformats.org/officeDocument/2006/relationships/slideLayout" Target="../slideLayouts/slideLayout6.xml"/><Relationship Id="rId25" Type="http://schemas.openxmlformats.org/officeDocument/2006/relationships/image" Target="../media/image382.png"/><Relationship Id="rId10" Type="http://schemas.openxmlformats.org/officeDocument/2006/relationships/tags" Target="../tags/tag696.xml"/><Relationship Id="rId11" Type="http://schemas.openxmlformats.org/officeDocument/2006/relationships/tags" Target="../tags/tag697.xml"/><Relationship Id="rId12" Type="http://schemas.openxmlformats.org/officeDocument/2006/relationships/tags" Target="../tags/tag698.xml"/><Relationship Id="rId13" Type="http://schemas.openxmlformats.org/officeDocument/2006/relationships/tags" Target="../tags/tag699.xml"/><Relationship Id="rId14" Type="http://schemas.openxmlformats.org/officeDocument/2006/relationships/tags" Target="../tags/tag700.xml"/><Relationship Id="rId15" Type="http://schemas.openxmlformats.org/officeDocument/2006/relationships/tags" Target="../tags/tag701.xml"/><Relationship Id="rId16" Type="http://schemas.openxmlformats.org/officeDocument/2006/relationships/tags" Target="../tags/tag702.xml"/><Relationship Id="rId17" Type="http://schemas.openxmlformats.org/officeDocument/2006/relationships/tags" Target="../tags/tag703.xml"/><Relationship Id="rId18" Type="http://schemas.openxmlformats.org/officeDocument/2006/relationships/tags" Target="../tags/tag704.xml"/><Relationship Id="rId19" Type="http://schemas.openxmlformats.org/officeDocument/2006/relationships/tags" Target="../tags/tag705.xml"/><Relationship Id="rId1" Type="http://schemas.openxmlformats.org/officeDocument/2006/relationships/tags" Target="../tags/tag687.xml"/><Relationship Id="rId2" Type="http://schemas.openxmlformats.org/officeDocument/2006/relationships/tags" Target="../tags/tag688.xml"/><Relationship Id="rId3" Type="http://schemas.openxmlformats.org/officeDocument/2006/relationships/tags" Target="../tags/tag689.xml"/><Relationship Id="rId4" Type="http://schemas.openxmlformats.org/officeDocument/2006/relationships/tags" Target="../tags/tag690.xml"/><Relationship Id="rId5" Type="http://schemas.openxmlformats.org/officeDocument/2006/relationships/tags" Target="../tags/tag691.xml"/><Relationship Id="rId6" Type="http://schemas.openxmlformats.org/officeDocument/2006/relationships/tags" Target="../tags/tag692.xml"/><Relationship Id="rId7" Type="http://schemas.openxmlformats.org/officeDocument/2006/relationships/tags" Target="../tags/tag693.xml"/><Relationship Id="rId8" Type="http://schemas.openxmlformats.org/officeDocument/2006/relationships/tags" Target="../tags/tag694.xml"/></Relationships>
</file>

<file path=ppt/slides/_rels/slide92.xml.rels><?xml version="1.0" encoding="UTF-8" standalone="yes"?>
<Relationships xmlns="http://schemas.openxmlformats.org/package/2006/relationships"><Relationship Id="rId11" Type="http://schemas.openxmlformats.org/officeDocument/2006/relationships/tags" Target="../tags/tag720.xml"/><Relationship Id="rId12" Type="http://schemas.openxmlformats.org/officeDocument/2006/relationships/tags" Target="../tags/tag721.xml"/><Relationship Id="rId13" Type="http://schemas.openxmlformats.org/officeDocument/2006/relationships/tags" Target="../tags/tag722.xml"/><Relationship Id="rId14" Type="http://schemas.openxmlformats.org/officeDocument/2006/relationships/slideLayout" Target="../slideLayouts/slideLayout6.xml"/><Relationship Id="rId15" Type="http://schemas.openxmlformats.org/officeDocument/2006/relationships/chart" Target="../charts/chart23.xml"/><Relationship Id="rId1" Type="http://schemas.openxmlformats.org/officeDocument/2006/relationships/tags" Target="../tags/tag710.xml"/><Relationship Id="rId2" Type="http://schemas.openxmlformats.org/officeDocument/2006/relationships/tags" Target="../tags/tag711.xml"/><Relationship Id="rId3" Type="http://schemas.openxmlformats.org/officeDocument/2006/relationships/tags" Target="../tags/tag712.xml"/><Relationship Id="rId4" Type="http://schemas.openxmlformats.org/officeDocument/2006/relationships/tags" Target="../tags/tag713.xml"/><Relationship Id="rId5" Type="http://schemas.openxmlformats.org/officeDocument/2006/relationships/tags" Target="../tags/tag714.xml"/><Relationship Id="rId6" Type="http://schemas.openxmlformats.org/officeDocument/2006/relationships/tags" Target="../tags/tag715.xml"/><Relationship Id="rId7" Type="http://schemas.openxmlformats.org/officeDocument/2006/relationships/tags" Target="../tags/tag716.xml"/><Relationship Id="rId8" Type="http://schemas.openxmlformats.org/officeDocument/2006/relationships/tags" Target="../tags/tag717.xml"/><Relationship Id="rId9" Type="http://schemas.openxmlformats.org/officeDocument/2006/relationships/tags" Target="../tags/tag718.xml"/><Relationship Id="rId10" Type="http://schemas.openxmlformats.org/officeDocument/2006/relationships/tags" Target="../tags/tag719.xml"/></Relationships>
</file>

<file path=ppt/slides/_rels/slide93.xml.rels><?xml version="1.0" encoding="UTF-8" standalone="yes"?>
<Relationships xmlns="http://schemas.openxmlformats.org/package/2006/relationships"><Relationship Id="rId9" Type="http://schemas.openxmlformats.org/officeDocument/2006/relationships/tags" Target="../tags/tag731.xml"/><Relationship Id="rId20" Type="http://schemas.openxmlformats.org/officeDocument/2006/relationships/image" Target="../media/image386.png"/><Relationship Id="rId10" Type="http://schemas.openxmlformats.org/officeDocument/2006/relationships/tags" Target="../tags/tag732.xml"/><Relationship Id="rId11" Type="http://schemas.openxmlformats.org/officeDocument/2006/relationships/tags" Target="../tags/tag733.xml"/><Relationship Id="rId12" Type="http://schemas.openxmlformats.org/officeDocument/2006/relationships/tags" Target="../tags/tag734.xml"/><Relationship Id="rId13" Type="http://schemas.openxmlformats.org/officeDocument/2006/relationships/tags" Target="../tags/tag735.xml"/><Relationship Id="rId14" Type="http://schemas.openxmlformats.org/officeDocument/2006/relationships/tags" Target="../tags/tag736.xml"/><Relationship Id="rId15" Type="http://schemas.openxmlformats.org/officeDocument/2006/relationships/tags" Target="../tags/tag737.xml"/><Relationship Id="rId16" Type="http://schemas.openxmlformats.org/officeDocument/2006/relationships/slideLayout" Target="../slideLayouts/slideLayout6.xml"/><Relationship Id="rId17" Type="http://schemas.openxmlformats.org/officeDocument/2006/relationships/image" Target="../media/image383.png"/><Relationship Id="rId18" Type="http://schemas.openxmlformats.org/officeDocument/2006/relationships/image" Target="../media/image384.png"/><Relationship Id="rId19" Type="http://schemas.openxmlformats.org/officeDocument/2006/relationships/image" Target="../media/image385.png"/><Relationship Id="rId1" Type="http://schemas.openxmlformats.org/officeDocument/2006/relationships/tags" Target="../tags/tag723.xml"/><Relationship Id="rId2" Type="http://schemas.openxmlformats.org/officeDocument/2006/relationships/tags" Target="../tags/tag724.xml"/><Relationship Id="rId3" Type="http://schemas.openxmlformats.org/officeDocument/2006/relationships/tags" Target="../tags/tag725.xml"/><Relationship Id="rId4" Type="http://schemas.openxmlformats.org/officeDocument/2006/relationships/tags" Target="../tags/tag726.xml"/><Relationship Id="rId5" Type="http://schemas.openxmlformats.org/officeDocument/2006/relationships/tags" Target="../tags/tag727.xml"/><Relationship Id="rId6" Type="http://schemas.openxmlformats.org/officeDocument/2006/relationships/tags" Target="../tags/tag728.xml"/><Relationship Id="rId7" Type="http://schemas.openxmlformats.org/officeDocument/2006/relationships/tags" Target="../tags/tag729.xml"/><Relationship Id="rId8" Type="http://schemas.openxmlformats.org/officeDocument/2006/relationships/tags" Target="../tags/tag73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7.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oleObject" Target="../embeddings/oleObject52.bin"/><Relationship Id="rId5" Type="http://schemas.openxmlformats.org/officeDocument/2006/relationships/image" Target="../media/image212.emf"/><Relationship Id="rId6" Type="http://schemas.openxmlformats.org/officeDocument/2006/relationships/image" Target="../media/image388.png"/><Relationship Id="rId1" Type="http://schemas.openxmlformats.org/officeDocument/2006/relationships/vmlDrawing" Target="../drawings/vmlDrawing40.vml"/><Relationship Id="rId2" Type="http://schemas.openxmlformats.org/officeDocument/2006/relationships/tags" Target="../tags/tag738.xml"/></Relationships>
</file>

<file path=ppt/slides/_rels/slide96.xml.rels><?xml version="1.0" encoding="UTF-8" standalone="yes"?>
<Relationships xmlns="http://schemas.openxmlformats.org/package/2006/relationships"><Relationship Id="rId3" Type="http://schemas.openxmlformats.org/officeDocument/2006/relationships/image" Target="../media/image389.emf"/><Relationship Id="rId4" Type="http://schemas.openxmlformats.org/officeDocument/2006/relationships/image" Target="../media/image390.jpeg"/><Relationship Id="rId1" Type="http://schemas.openxmlformats.org/officeDocument/2006/relationships/tags" Target="../tags/tag739.xml"/><Relationship Id="rId2"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391.png"/><Relationship Id="rId1" Type="http://schemas.openxmlformats.org/officeDocument/2006/relationships/tags" Target="../tags/tag740.xml"/><Relationship Id="rId2" Type="http://schemas.openxmlformats.org/officeDocument/2006/relationships/tags" Target="../tags/tag741.xml"/></Relationships>
</file>

<file path=ppt/slides/_rels/slide98.xml.rels><?xml version="1.0" encoding="UTF-8" standalone="yes"?>
<Relationships xmlns="http://schemas.openxmlformats.org/package/2006/relationships"><Relationship Id="rId9" Type="http://schemas.openxmlformats.org/officeDocument/2006/relationships/tags" Target="../tags/tag750.xml"/><Relationship Id="rId20" Type="http://schemas.openxmlformats.org/officeDocument/2006/relationships/tags" Target="../tags/tag761.xml"/><Relationship Id="rId21" Type="http://schemas.openxmlformats.org/officeDocument/2006/relationships/tags" Target="../tags/tag762.xml"/><Relationship Id="rId22" Type="http://schemas.openxmlformats.org/officeDocument/2006/relationships/tags" Target="../tags/tag763.xml"/><Relationship Id="rId23" Type="http://schemas.openxmlformats.org/officeDocument/2006/relationships/tags" Target="../tags/tag764.xml"/><Relationship Id="rId24" Type="http://schemas.openxmlformats.org/officeDocument/2006/relationships/tags" Target="../tags/tag765.xml"/><Relationship Id="rId25" Type="http://schemas.openxmlformats.org/officeDocument/2006/relationships/tags" Target="../tags/tag766.xml"/><Relationship Id="rId26" Type="http://schemas.openxmlformats.org/officeDocument/2006/relationships/tags" Target="../tags/tag767.xml"/><Relationship Id="rId27" Type="http://schemas.openxmlformats.org/officeDocument/2006/relationships/slideLayout" Target="../slideLayouts/slideLayout6.xml"/><Relationship Id="rId28" Type="http://schemas.openxmlformats.org/officeDocument/2006/relationships/image" Target="../media/image392.png"/><Relationship Id="rId29" Type="http://schemas.openxmlformats.org/officeDocument/2006/relationships/image" Target="../media/image393.jpeg"/><Relationship Id="rId30" Type="http://schemas.openxmlformats.org/officeDocument/2006/relationships/image" Target="../media/image394.jpeg"/><Relationship Id="rId10" Type="http://schemas.openxmlformats.org/officeDocument/2006/relationships/tags" Target="../tags/tag751.xml"/><Relationship Id="rId11" Type="http://schemas.openxmlformats.org/officeDocument/2006/relationships/tags" Target="../tags/tag752.xml"/><Relationship Id="rId12" Type="http://schemas.openxmlformats.org/officeDocument/2006/relationships/tags" Target="../tags/tag753.xml"/><Relationship Id="rId13" Type="http://schemas.openxmlformats.org/officeDocument/2006/relationships/tags" Target="../tags/tag754.xml"/><Relationship Id="rId14" Type="http://schemas.openxmlformats.org/officeDocument/2006/relationships/tags" Target="../tags/tag755.xml"/><Relationship Id="rId15" Type="http://schemas.openxmlformats.org/officeDocument/2006/relationships/tags" Target="../tags/tag756.xml"/><Relationship Id="rId16" Type="http://schemas.openxmlformats.org/officeDocument/2006/relationships/tags" Target="../tags/tag757.xml"/><Relationship Id="rId17" Type="http://schemas.openxmlformats.org/officeDocument/2006/relationships/tags" Target="../tags/tag758.xml"/><Relationship Id="rId18" Type="http://schemas.openxmlformats.org/officeDocument/2006/relationships/tags" Target="../tags/tag759.xml"/><Relationship Id="rId19" Type="http://schemas.openxmlformats.org/officeDocument/2006/relationships/tags" Target="../tags/tag760.xml"/><Relationship Id="rId1" Type="http://schemas.openxmlformats.org/officeDocument/2006/relationships/tags" Target="../tags/tag742.xml"/><Relationship Id="rId2" Type="http://schemas.openxmlformats.org/officeDocument/2006/relationships/tags" Target="../tags/tag743.xml"/><Relationship Id="rId3" Type="http://schemas.openxmlformats.org/officeDocument/2006/relationships/tags" Target="../tags/tag744.xml"/><Relationship Id="rId4" Type="http://schemas.openxmlformats.org/officeDocument/2006/relationships/tags" Target="../tags/tag745.xml"/><Relationship Id="rId5" Type="http://schemas.openxmlformats.org/officeDocument/2006/relationships/tags" Target="../tags/tag746.xml"/><Relationship Id="rId6" Type="http://schemas.openxmlformats.org/officeDocument/2006/relationships/tags" Target="../tags/tag747.xml"/><Relationship Id="rId7" Type="http://schemas.openxmlformats.org/officeDocument/2006/relationships/tags" Target="../tags/tag748.xml"/><Relationship Id="rId8" Type="http://schemas.openxmlformats.org/officeDocument/2006/relationships/tags" Target="../tags/tag749.xml"/></Relationships>
</file>

<file path=ppt/slides/_rels/slide99.xml.rels><?xml version="1.0" encoding="UTF-8" standalone="yes"?>
<Relationships xmlns="http://schemas.openxmlformats.org/package/2006/relationships"><Relationship Id="rId46" Type="http://schemas.openxmlformats.org/officeDocument/2006/relationships/image" Target="../media/image401.png"/><Relationship Id="rId47" Type="http://schemas.openxmlformats.org/officeDocument/2006/relationships/image" Target="../media/image402.png"/><Relationship Id="rId20" Type="http://schemas.openxmlformats.org/officeDocument/2006/relationships/tags" Target="../tags/tag787.xml"/><Relationship Id="rId21" Type="http://schemas.openxmlformats.org/officeDocument/2006/relationships/tags" Target="../tags/tag788.xml"/><Relationship Id="rId22" Type="http://schemas.openxmlformats.org/officeDocument/2006/relationships/tags" Target="../tags/tag789.xml"/><Relationship Id="rId23" Type="http://schemas.openxmlformats.org/officeDocument/2006/relationships/tags" Target="../tags/tag790.xml"/><Relationship Id="rId24" Type="http://schemas.openxmlformats.org/officeDocument/2006/relationships/tags" Target="../tags/tag791.xml"/><Relationship Id="rId25" Type="http://schemas.openxmlformats.org/officeDocument/2006/relationships/tags" Target="../tags/tag792.xml"/><Relationship Id="rId26" Type="http://schemas.openxmlformats.org/officeDocument/2006/relationships/tags" Target="../tags/tag793.xml"/><Relationship Id="rId27" Type="http://schemas.openxmlformats.org/officeDocument/2006/relationships/tags" Target="../tags/tag794.xml"/><Relationship Id="rId28" Type="http://schemas.openxmlformats.org/officeDocument/2006/relationships/tags" Target="../tags/tag795.xml"/><Relationship Id="rId29" Type="http://schemas.openxmlformats.org/officeDocument/2006/relationships/tags" Target="../tags/tag796.xml"/><Relationship Id="rId1" Type="http://schemas.openxmlformats.org/officeDocument/2006/relationships/tags" Target="../tags/tag768.xml"/><Relationship Id="rId2" Type="http://schemas.openxmlformats.org/officeDocument/2006/relationships/tags" Target="../tags/tag769.xml"/><Relationship Id="rId3" Type="http://schemas.openxmlformats.org/officeDocument/2006/relationships/tags" Target="../tags/tag770.xml"/><Relationship Id="rId4" Type="http://schemas.openxmlformats.org/officeDocument/2006/relationships/tags" Target="../tags/tag771.xml"/><Relationship Id="rId5" Type="http://schemas.openxmlformats.org/officeDocument/2006/relationships/tags" Target="../tags/tag772.xml"/><Relationship Id="rId30" Type="http://schemas.openxmlformats.org/officeDocument/2006/relationships/tags" Target="../tags/tag797.xml"/><Relationship Id="rId31" Type="http://schemas.openxmlformats.org/officeDocument/2006/relationships/tags" Target="../tags/tag798.xml"/><Relationship Id="rId32" Type="http://schemas.openxmlformats.org/officeDocument/2006/relationships/tags" Target="../tags/tag799.xml"/><Relationship Id="rId9" Type="http://schemas.openxmlformats.org/officeDocument/2006/relationships/tags" Target="../tags/tag776.xml"/><Relationship Id="rId6" Type="http://schemas.openxmlformats.org/officeDocument/2006/relationships/tags" Target="../tags/tag773.xml"/><Relationship Id="rId7" Type="http://schemas.openxmlformats.org/officeDocument/2006/relationships/tags" Target="../tags/tag774.xml"/><Relationship Id="rId8" Type="http://schemas.openxmlformats.org/officeDocument/2006/relationships/tags" Target="../tags/tag775.xml"/><Relationship Id="rId33" Type="http://schemas.openxmlformats.org/officeDocument/2006/relationships/tags" Target="../tags/tag800.xml"/><Relationship Id="rId34" Type="http://schemas.openxmlformats.org/officeDocument/2006/relationships/tags" Target="../tags/tag801.xml"/><Relationship Id="rId35" Type="http://schemas.openxmlformats.org/officeDocument/2006/relationships/tags" Target="../tags/tag802.xml"/><Relationship Id="rId36" Type="http://schemas.openxmlformats.org/officeDocument/2006/relationships/tags" Target="../tags/tag803.xml"/><Relationship Id="rId10" Type="http://schemas.openxmlformats.org/officeDocument/2006/relationships/tags" Target="../tags/tag777.xml"/><Relationship Id="rId11" Type="http://schemas.openxmlformats.org/officeDocument/2006/relationships/tags" Target="../tags/tag778.xml"/><Relationship Id="rId12" Type="http://schemas.openxmlformats.org/officeDocument/2006/relationships/tags" Target="../tags/tag779.xml"/><Relationship Id="rId13" Type="http://schemas.openxmlformats.org/officeDocument/2006/relationships/tags" Target="../tags/tag780.xml"/><Relationship Id="rId14" Type="http://schemas.openxmlformats.org/officeDocument/2006/relationships/tags" Target="../tags/tag781.xml"/><Relationship Id="rId15" Type="http://schemas.openxmlformats.org/officeDocument/2006/relationships/tags" Target="../tags/tag782.xml"/><Relationship Id="rId16" Type="http://schemas.openxmlformats.org/officeDocument/2006/relationships/tags" Target="../tags/tag783.xml"/><Relationship Id="rId17" Type="http://schemas.openxmlformats.org/officeDocument/2006/relationships/tags" Target="../tags/tag784.xml"/><Relationship Id="rId18" Type="http://schemas.openxmlformats.org/officeDocument/2006/relationships/tags" Target="../tags/tag785.xml"/><Relationship Id="rId19" Type="http://schemas.openxmlformats.org/officeDocument/2006/relationships/tags" Target="../tags/tag786.xml"/><Relationship Id="rId37" Type="http://schemas.openxmlformats.org/officeDocument/2006/relationships/tags" Target="../tags/tag804.xml"/><Relationship Id="rId38" Type="http://schemas.openxmlformats.org/officeDocument/2006/relationships/tags" Target="../tags/tag805.xml"/><Relationship Id="rId39" Type="http://schemas.openxmlformats.org/officeDocument/2006/relationships/slideLayout" Target="../slideLayouts/slideLayout6.xml"/><Relationship Id="rId40" Type="http://schemas.openxmlformats.org/officeDocument/2006/relationships/image" Target="../media/image395.jpeg"/><Relationship Id="rId41" Type="http://schemas.openxmlformats.org/officeDocument/2006/relationships/image" Target="../media/image396.jpeg"/><Relationship Id="rId42" Type="http://schemas.openxmlformats.org/officeDocument/2006/relationships/image" Target="../media/image397.png"/><Relationship Id="rId43" Type="http://schemas.openxmlformats.org/officeDocument/2006/relationships/image" Target="../media/image398.png"/><Relationship Id="rId44" Type="http://schemas.openxmlformats.org/officeDocument/2006/relationships/image" Target="../media/image399.png"/><Relationship Id="rId45" Type="http://schemas.openxmlformats.org/officeDocument/2006/relationships/image" Target="../media/image40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8000" name="think-cell Slide" r:id="rId5" imgW="360" imgH="360" progId="">
                  <p:embed/>
                </p:oleObj>
              </mc:Choice>
              <mc:Fallback>
                <p:oleObj name="think-cell Slide" r:id="rId5" imgW="360" imgH="360" progId="">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8"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itle 2"/>
          <p:cNvSpPr>
            <a:spLocks noGrp="1"/>
          </p:cNvSpPr>
          <p:nvPr>
            <p:ph type="ctrTitle"/>
          </p:nvPr>
        </p:nvSpPr>
        <p:spPr>
          <a:xfrm>
            <a:off x="457199" y="2971800"/>
            <a:ext cx="6101255" cy="970430"/>
          </a:xfrm>
        </p:spPr>
        <p:txBody>
          <a:bodyPr>
            <a:normAutofit/>
          </a:bodyPr>
          <a:lstStyle/>
          <a:p>
            <a:r>
              <a:rPr lang="zh-CN" altLang="en-US" dirty="0" smtClean="0">
                <a:latin typeface="Microsoft YaHei" panose="020B0503020204020204" pitchFamily="34" charset="-122"/>
                <a:ea typeface="Microsoft YaHei" panose="020B0503020204020204" pitchFamily="34" charset="-122"/>
              </a:rPr>
              <a:t>智慧盒子介绍</a:t>
            </a:r>
            <a:r>
              <a:rPr lang="en-US" dirty="0" smtClean="0">
                <a:latin typeface="Microsoft YaHei" panose="020B0503020204020204" pitchFamily="34" charset="-122"/>
                <a:ea typeface="Microsoft YaHei" panose="020B0503020204020204" pitchFamily="34" charset="-122"/>
              </a:rPr>
              <a:t/>
            </a:r>
            <a:br>
              <a:rPr lang="en-US" dirty="0" smtClean="0">
                <a:latin typeface="Microsoft YaHei" panose="020B0503020204020204" pitchFamily="34" charset="-122"/>
                <a:ea typeface="Microsoft YaHei" panose="020B0503020204020204" pitchFamily="34" charset="-122"/>
              </a:rPr>
            </a:br>
            <a:endParaRPr lang="en-GB"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24129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2097" name="think-cell Slide" r:id="rId15" imgW="360" imgH="360" progId="">
                  <p:embed/>
                </p:oleObj>
              </mc:Choice>
              <mc:Fallback>
                <p:oleObj name="think-cell Slide" r:id="rId15" imgW="360" imgH="360" progId="">
                  <p:embed/>
                  <p:pic>
                    <p:nvPicPr>
                      <p:cNvPr id="0" name=""/>
                      <p:cNvPicPr>
                        <a:picLocks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Pentagon 72"/>
          <p:cNvSpPr/>
          <p:nvPr/>
        </p:nvSpPr>
        <p:spPr bwMode="gray">
          <a:xfrm rot="16200000">
            <a:off x="4023049" y="-96971"/>
            <a:ext cx="1101751" cy="7049927"/>
          </a:xfrm>
          <a:prstGeom prst="homePlate">
            <a:avLst>
              <a:gd name="adj" fmla="val 17254"/>
            </a:avLst>
          </a:prstGeom>
          <a:solidFill>
            <a:srgbClr val="FFFFFF"/>
          </a:solidFill>
          <a:ln w="9525"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dirty="0">
              <a:solidFill>
                <a:prstClr val="black"/>
              </a:solidFill>
              <a:latin typeface="Microsoft YaHei" panose="020B0503020204020204" pitchFamily="34" charset="-122"/>
              <a:ea typeface="Microsoft YaHei" panose="020B0503020204020204" pitchFamily="34" charset="-122"/>
              <a:cs typeface="Calibri"/>
            </a:endParaRPr>
          </a:p>
        </p:txBody>
      </p:sp>
      <p:grpSp>
        <p:nvGrpSpPr>
          <p:cNvPr id="94" name="Group 93"/>
          <p:cNvGrpSpPr/>
          <p:nvPr/>
        </p:nvGrpSpPr>
        <p:grpSpPr>
          <a:xfrm>
            <a:off x="1808508" y="3960867"/>
            <a:ext cx="5526984" cy="666247"/>
            <a:chOff x="1425849" y="2110326"/>
            <a:chExt cx="5726950" cy="735065"/>
          </a:xfrm>
        </p:grpSpPr>
        <p:pic>
          <p:nvPicPr>
            <p:cNvPr id="97" name="Picture 96"/>
            <p:cNvPicPr>
              <a:picLocks noChangeAspect="1"/>
            </p:cNvPicPr>
            <p:nvPr/>
          </p:nvPicPr>
          <p:blipFill>
            <a:blip r:embed="rId1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25849" y="2153318"/>
              <a:ext cx="484648" cy="612668"/>
            </a:xfrm>
            <a:prstGeom prst="rect">
              <a:avLst/>
            </a:prstGeom>
          </p:spPr>
        </p:pic>
        <p:pic>
          <p:nvPicPr>
            <p:cNvPr id="98" name="Picture 97"/>
            <p:cNvPicPr>
              <a:picLocks noChangeAspect="1"/>
            </p:cNvPicPr>
            <p:nvPr/>
          </p:nvPicPr>
          <p:blipFill>
            <a:blip r:embed="rId1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84313" y="2179145"/>
              <a:ext cx="484648" cy="597428"/>
            </a:xfrm>
            <a:prstGeom prst="rect">
              <a:avLst/>
            </a:prstGeom>
          </p:spPr>
        </p:pic>
        <p:pic>
          <p:nvPicPr>
            <p:cNvPr id="99" name="Picture 98"/>
            <p:cNvPicPr>
              <a:picLocks noChangeAspect="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42777" y="2110326"/>
              <a:ext cx="680902" cy="735065"/>
            </a:xfrm>
            <a:prstGeom prst="rect">
              <a:avLst/>
            </a:prstGeom>
          </p:spPr>
        </p:pic>
        <p:pic>
          <p:nvPicPr>
            <p:cNvPr id="100" name="Picture 99"/>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397495" y="2191337"/>
              <a:ext cx="490744" cy="585236"/>
            </a:xfrm>
            <a:prstGeom prst="rect">
              <a:avLst/>
            </a:prstGeom>
          </p:spPr>
        </p:pic>
        <p:pic>
          <p:nvPicPr>
            <p:cNvPr id="101" name="Picture 100"/>
            <p:cNvPicPr>
              <a:picLocks noChangeAspect="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62055" y="2167034"/>
              <a:ext cx="490744" cy="585236"/>
            </a:xfrm>
            <a:prstGeom prst="rect">
              <a:avLst/>
            </a:prstGeom>
          </p:spPr>
        </p:pic>
      </p:grpSp>
      <p:sp>
        <p:nvSpPr>
          <p:cNvPr id="39" name="Rounded Rectangle 38"/>
          <p:cNvSpPr/>
          <p:nvPr/>
        </p:nvSpPr>
        <p:spPr bwMode="gray">
          <a:xfrm>
            <a:off x="1115098" y="3958997"/>
            <a:ext cx="6913804" cy="683382"/>
          </a:xfrm>
          <a:prstGeom prst="roundRect">
            <a:avLst>
              <a:gd name="adj" fmla="val 18977"/>
            </a:avLst>
          </a:prstGeom>
          <a:solidFill>
            <a:srgbClr val="FFC000"/>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a:endParaRPr lang="en-US" sz="2000" b="1" dirty="0">
              <a:solidFill>
                <a:srgbClr val="11356F"/>
              </a:solidFill>
              <a:latin typeface="Microsoft YaHei" panose="020B0503020204020204" pitchFamily="34" charset="-122"/>
              <a:ea typeface="Microsoft YaHei" panose="020B0503020204020204" pitchFamily="34" charset="-122"/>
            </a:endParaRPr>
          </a:p>
        </p:txBody>
      </p:sp>
      <p:sp>
        <p:nvSpPr>
          <p:cNvPr id="93" name="Rounded Rectangle 56"/>
          <p:cNvSpPr>
            <a:spLocks noChangeArrowheads="1"/>
          </p:cNvSpPr>
          <p:nvPr/>
        </p:nvSpPr>
        <p:spPr bwMode="auto">
          <a:xfrm rot="16200000">
            <a:off x="3954411" y="-1315315"/>
            <a:ext cx="1235179" cy="6913806"/>
          </a:xfrm>
          <a:prstGeom prst="roundRect">
            <a:avLst>
              <a:gd name="adj" fmla="val 6559"/>
            </a:avLst>
          </a:prstGeom>
          <a:solidFill>
            <a:schemeClr val="bg1">
              <a:lumMod val="95000"/>
            </a:schemeClr>
          </a:solidFill>
          <a:ln>
            <a:solidFill>
              <a:srgbClr val="7F7F7F"/>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69" name="Title 68"/>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智</a:t>
            </a:r>
            <a:r>
              <a:rPr lang="zh-CN" altLang="en-US" dirty="0" smtClean="0">
                <a:latin typeface="Microsoft YaHei" panose="020B0503020204020204" pitchFamily="34" charset="-122"/>
                <a:ea typeface="Microsoft YaHei" panose="020B0503020204020204" pitchFamily="34" charset="-122"/>
              </a:rPr>
              <a:t>能构思</a:t>
            </a:r>
            <a:r>
              <a:rPr lang="en-US" dirty="0" smtClean="0">
                <a:latin typeface="Microsoft YaHei" panose="020B0503020204020204" pitchFamily="34" charset="-122"/>
                <a:ea typeface="Microsoft YaHei" panose="020B0503020204020204" pitchFamily="34" charset="-122"/>
              </a:rPr>
              <a:t>: Automate Insight Generation</a:t>
            </a:r>
            <a:endParaRPr lang="en-US" sz="1000" baseline="60000" dirty="0">
              <a:latin typeface="Microsoft YaHei" panose="020B0503020204020204" pitchFamily="34" charset="-122"/>
              <a:ea typeface="Microsoft YaHei" panose="020B0503020204020204" pitchFamily="34" charset="-122"/>
            </a:endParaRPr>
          </a:p>
        </p:txBody>
      </p:sp>
      <p:sp>
        <p:nvSpPr>
          <p:cNvPr id="70" name="Text Placeholder 69"/>
          <p:cNvSpPr>
            <a:spLocks noGrp="1"/>
          </p:cNvSpPr>
          <p:nvPr>
            <p:ph type="body" sz="quarter" idx="10"/>
          </p:nvPr>
        </p:nvSpPr>
        <p:spPr/>
        <p:txBody>
          <a:bodyPr/>
          <a:lstStyle/>
          <a:p>
            <a:r>
              <a:rPr lang="en-US"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为</a:t>
            </a:r>
            <a:r>
              <a:rPr lang="zh-CN" altLang="en-US" dirty="0" smtClean="0">
                <a:latin typeface="Microsoft YaHei" panose="020B0503020204020204" pitchFamily="34" charset="-122"/>
                <a:ea typeface="Microsoft YaHei" panose="020B0503020204020204" pitchFamily="34" charset="-122"/>
              </a:rPr>
              <a:t>了使大数据能够真正成为实用的，容易操作的并能马上产生收益的工具，在企业现有的分析软件基础上，还需要多加一层革命性的研发成果：智能构思层</a:t>
            </a:r>
            <a:endParaRPr lang="en-US" dirty="0">
              <a:latin typeface="Microsoft YaHei" panose="020B0503020204020204" pitchFamily="34" charset="-122"/>
              <a:ea typeface="Microsoft YaHei" panose="020B0503020204020204" pitchFamily="34" charset="-122"/>
            </a:endParaRPr>
          </a:p>
        </p:txBody>
      </p:sp>
      <p:sp>
        <p:nvSpPr>
          <p:cNvPr id="38" name="Pentagon 37"/>
          <p:cNvSpPr/>
          <p:nvPr/>
        </p:nvSpPr>
        <p:spPr bwMode="gray">
          <a:xfrm rot="16200000">
            <a:off x="4021124" y="2401304"/>
            <a:ext cx="1101751" cy="7049927"/>
          </a:xfrm>
          <a:prstGeom prst="homePlate">
            <a:avLst>
              <a:gd name="adj" fmla="val 17254"/>
            </a:avLst>
          </a:prstGeom>
          <a:solidFill>
            <a:srgbClr val="FFFFFF"/>
          </a:solidFill>
          <a:ln w="9525"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dirty="0">
              <a:solidFill>
                <a:prstClr val="black"/>
              </a:solidFill>
              <a:latin typeface="Microsoft YaHei" panose="020B0503020204020204" pitchFamily="34" charset="-122"/>
              <a:ea typeface="Microsoft YaHei" panose="020B0503020204020204" pitchFamily="34" charset="-122"/>
              <a:cs typeface="Calibri"/>
            </a:endParaRPr>
          </a:p>
        </p:txBody>
      </p:sp>
      <p:pic>
        <p:nvPicPr>
          <p:cNvPr id="45" name="Picture 44"/>
          <p:cNvPicPr>
            <a:picLocks noChangeAspect="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1216476" y="2160246"/>
            <a:ext cx="404891" cy="294616"/>
          </a:xfrm>
          <a:prstGeom prst="rect">
            <a:avLst/>
          </a:prstGeom>
        </p:spPr>
      </p:pic>
      <p:sp>
        <p:nvSpPr>
          <p:cNvPr id="50" name="Rectangle 49"/>
          <p:cNvSpPr/>
          <p:nvPr/>
        </p:nvSpPr>
        <p:spPr>
          <a:xfrm>
            <a:off x="4161633" y="1652093"/>
            <a:ext cx="820738" cy="246221"/>
          </a:xfrm>
          <a:prstGeom prst="rect">
            <a:avLst/>
          </a:prstGeom>
        </p:spPr>
        <p:txBody>
          <a:bodyPr wrap="none" lIns="0" tIns="0" rIns="0" bIns="0">
            <a:spAutoFit/>
          </a:bodyPr>
          <a:lstStyle/>
          <a:p>
            <a:pPr algn="ctr"/>
            <a:r>
              <a:rPr lang="zh-CN" altLang="en-US" sz="1600" b="1" dirty="0" smtClean="0">
                <a:solidFill>
                  <a:srgbClr val="0070C0"/>
                </a:solidFill>
                <a:latin typeface="Microsoft YaHei" panose="020B0503020204020204" pitchFamily="34" charset="-122"/>
                <a:ea typeface="Microsoft YaHei" panose="020B0503020204020204" pitchFamily="34" charset="-122"/>
              </a:rPr>
              <a:t>应用软件</a:t>
            </a:r>
            <a:endParaRPr lang="en-US" sz="1600" dirty="0">
              <a:solidFill>
                <a:srgbClr val="0070C0"/>
              </a:solidFill>
              <a:latin typeface="Microsoft YaHei" panose="020B0503020204020204" pitchFamily="34" charset="-122"/>
              <a:ea typeface="Microsoft YaHei" panose="020B0503020204020204" pitchFamily="34" charset="-122"/>
            </a:endParaRPr>
          </a:p>
        </p:txBody>
      </p:sp>
      <p:sp>
        <p:nvSpPr>
          <p:cNvPr id="51" name="Rounded Rectangle 50"/>
          <p:cNvSpPr/>
          <p:nvPr/>
        </p:nvSpPr>
        <p:spPr bwMode="gray">
          <a:xfrm>
            <a:off x="1115098" y="4781550"/>
            <a:ext cx="6913804" cy="526453"/>
          </a:xfrm>
          <a:prstGeom prst="roundRect">
            <a:avLst>
              <a:gd name="adj" fmla="val 7278"/>
            </a:avLst>
          </a:prstGeom>
          <a:solidFill>
            <a:schemeClr val="bg1">
              <a:lumMod val="95000"/>
            </a:schemeClr>
          </a:solidFill>
          <a:ln w="6350" cap="flat" cmpd="sng" algn="ctr">
            <a:noFill/>
            <a:prstDash val="dash"/>
            <a:round/>
            <a:headEnd type="none" w="med" len="med"/>
            <a:tailEnd type="none" w="med" len="med"/>
          </a:ln>
          <a:effectLst/>
        </p:spPr>
        <p:txBody>
          <a:bodyPr anchor="ctr"/>
          <a:lstStyle/>
          <a:p>
            <a:pPr algn="ctr" defTabSz="914400">
              <a:defRPr/>
            </a:pPr>
            <a:r>
              <a:rPr lang="zh-CN" altLang="en-US" sz="1600" b="1" dirty="0" smtClean="0">
                <a:solidFill>
                  <a:srgbClr val="0080B9"/>
                </a:solidFill>
                <a:latin typeface="Microsoft YaHei" panose="020B0503020204020204" pitchFamily="34" charset="-122"/>
                <a:ea typeface="Microsoft YaHei" panose="020B0503020204020204" pitchFamily="34" charset="-122"/>
              </a:rPr>
              <a:t>智能化数据处理</a:t>
            </a:r>
            <a:r>
              <a:rPr lang="en-US" sz="1600" b="1" dirty="0" smtClean="0">
                <a:solidFill>
                  <a:srgbClr val="0080B9"/>
                </a:solidFill>
                <a:latin typeface="Microsoft YaHei" panose="020B0503020204020204" pitchFamily="34" charset="-122"/>
                <a:ea typeface="Microsoft YaHei" panose="020B0503020204020204" pitchFamily="34" charset="-122"/>
              </a:rPr>
              <a:t>(</a:t>
            </a:r>
            <a:r>
              <a:rPr lang="zh-CN" altLang="en-US" sz="1600" b="1" dirty="0" smtClean="0">
                <a:solidFill>
                  <a:srgbClr val="0080B9"/>
                </a:solidFill>
                <a:latin typeface="Microsoft YaHei" panose="020B0503020204020204" pitchFamily="34" charset="-122"/>
                <a:ea typeface="Microsoft YaHei" panose="020B0503020204020204" pitchFamily="34" charset="-122"/>
              </a:rPr>
              <a:t>数据准备</a:t>
            </a:r>
            <a:r>
              <a:rPr lang="en-US" sz="1600" b="1" dirty="0" smtClean="0">
                <a:solidFill>
                  <a:srgbClr val="0080B9"/>
                </a:solidFill>
                <a:latin typeface="Microsoft YaHei" panose="020B0503020204020204" pitchFamily="34" charset="-122"/>
                <a:ea typeface="Microsoft YaHei" panose="020B0503020204020204" pitchFamily="34" charset="-122"/>
              </a:rPr>
              <a:t>)</a:t>
            </a:r>
            <a:endParaRPr lang="en-US" sz="1600" b="1" dirty="0">
              <a:solidFill>
                <a:srgbClr val="0080B9"/>
              </a:solidFill>
              <a:latin typeface="Microsoft YaHei" panose="020B0503020204020204" pitchFamily="34" charset="-122"/>
              <a:ea typeface="Microsoft YaHei" panose="020B0503020204020204" pitchFamily="34" charset="-122"/>
            </a:endParaRPr>
          </a:p>
        </p:txBody>
      </p:sp>
      <p:sp>
        <p:nvSpPr>
          <p:cNvPr id="52" name="AutoShape 50"/>
          <p:cNvSpPr>
            <a:spLocks noChangeArrowheads="1"/>
          </p:cNvSpPr>
          <p:nvPr/>
        </p:nvSpPr>
        <p:spPr bwMode="gray">
          <a:xfrm>
            <a:off x="1400667" y="5642359"/>
            <a:ext cx="6326488" cy="752956"/>
          </a:xfrm>
          <a:prstGeom prst="roundRect">
            <a:avLst>
              <a:gd name="adj" fmla="val 9331"/>
            </a:avLst>
          </a:prstGeom>
          <a:solidFill>
            <a:srgbClr val="E7E7E7"/>
          </a:solidFill>
          <a:ln w="6350" cmpd="sng">
            <a:noFill/>
          </a:ln>
          <a:effectLst/>
        </p:spPr>
        <p:style>
          <a:lnRef idx="1">
            <a:schemeClr val="accent1"/>
          </a:lnRef>
          <a:fillRef idx="3">
            <a:schemeClr val="accent1"/>
          </a:fillRef>
          <a:effectRef idx="2">
            <a:schemeClr val="accent1"/>
          </a:effectRef>
          <a:fontRef idx="minor">
            <a:schemeClr val="lt1"/>
          </a:fontRef>
        </p:style>
        <p:txBody>
          <a:bodyPr tIns="18288" rIns="0" rtlCol="0" anchor="ctr" anchorCtr="0"/>
          <a:lstStyle/>
          <a:p>
            <a:pPr algn="ctr" defTabSz="957263" eaLnBrk="0" fontAlgn="base" hangingPunct="0">
              <a:spcBef>
                <a:spcPct val="0"/>
              </a:spcBef>
              <a:spcAft>
                <a:spcPct val="0"/>
              </a:spcAft>
              <a:buClr>
                <a:srgbClr val="143C8D"/>
              </a:buClr>
              <a:buSzPct val="100000"/>
              <a:defRPr/>
            </a:pPr>
            <a:endParaRPr lang="en-GB" sz="1100" b="1" dirty="0">
              <a:solidFill>
                <a:prstClr val="black">
                  <a:lumMod val="75000"/>
                  <a:lumOff val="25000"/>
                </a:prstClr>
              </a:solidFill>
              <a:latin typeface="Microsoft YaHei" panose="020B0503020204020204" pitchFamily="34" charset="-122"/>
              <a:ea typeface="Microsoft YaHei" panose="020B0503020204020204" pitchFamily="34" charset="-122"/>
              <a:cs typeface="Tahoma" pitchFamily="34" charset="0"/>
            </a:endParaRPr>
          </a:p>
        </p:txBody>
      </p:sp>
      <p:sp>
        <p:nvSpPr>
          <p:cNvPr id="53" name="Rectangle 52"/>
          <p:cNvSpPr/>
          <p:nvPr/>
        </p:nvSpPr>
        <p:spPr>
          <a:xfrm>
            <a:off x="1791127" y="5956707"/>
            <a:ext cx="1227586" cy="240066"/>
          </a:xfrm>
          <a:prstGeom prst="rect">
            <a:avLst/>
          </a:prstGeom>
        </p:spPr>
        <p:txBody>
          <a:bodyPr wrap="square" anchor="ctr">
            <a:spAutoFit/>
          </a:bodyPr>
          <a:lstStyle/>
          <a:p>
            <a:pPr algn="ctr" defTabSz="914400" fontAlgn="base">
              <a:lnSpc>
                <a:spcPct val="80000"/>
              </a:lnSpc>
              <a:spcBef>
                <a:spcPct val="0"/>
              </a:spcBef>
              <a:spcAft>
                <a:spcPct val="0"/>
              </a:spcAft>
            </a:pPr>
            <a:r>
              <a:rPr lang="zh-CN" altLang="en-US" b="1" dirty="0" smtClean="0">
                <a:solidFill>
                  <a:srgbClr val="0080B9"/>
                </a:solidFill>
                <a:latin typeface="Microsoft YaHei" panose="020B0503020204020204" pitchFamily="34" charset="-122"/>
                <a:ea typeface="Microsoft YaHei" panose="020B0503020204020204" pitchFamily="34" charset="-122"/>
              </a:rPr>
              <a:t>数据来源</a:t>
            </a:r>
            <a:endParaRPr lang="en-US" b="1" dirty="0">
              <a:solidFill>
                <a:srgbClr val="0080B9"/>
              </a:solidFill>
              <a:latin typeface="Microsoft YaHei" panose="020B0503020204020204" pitchFamily="34" charset="-122"/>
              <a:ea typeface="Microsoft YaHei" panose="020B0503020204020204" pitchFamily="34" charset="-122"/>
            </a:endParaRPr>
          </a:p>
        </p:txBody>
      </p:sp>
      <p:grpSp>
        <p:nvGrpSpPr>
          <p:cNvPr id="8" name="Group 7"/>
          <p:cNvGrpSpPr/>
          <p:nvPr/>
        </p:nvGrpSpPr>
        <p:grpSpPr>
          <a:xfrm>
            <a:off x="3028000" y="5597139"/>
            <a:ext cx="2116476" cy="695995"/>
            <a:chOff x="446725" y="5597139"/>
            <a:chExt cx="2116476" cy="695995"/>
          </a:xfrm>
        </p:grpSpPr>
        <p:sp>
          <p:nvSpPr>
            <p:cNvPr id="60" name="Rounded Rectangle 59"/>
            <p:cNvSpPr/>
            <p:nvPr>
              <p:custDataLst>
                <p:tags r:id="rId8"/>
              </p:custDataLst>
            </p:nvPr>
          </p:nvSpPr>
          <p:spPr>
            <a:xfrm>
              <a:off x="446725" y="5860346"/>
              <a:ext cx="2116476" cy="43278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cxnSp>
          <p:nvCxnSpPr>
            <p:cNvPr id="61" name="Straight Connector 60"/>
            <p:cNvCxnSpPr/>
            <p:nvPr>
              <p:custDataLst>
                <p:tags r:id="rId9"/>
              </p:custDataLst>
            </p:nvPr>
          </p:nvCxnSpPr>
          <p:spPr>
            <a:xfrm>
              <a:off x="1549785" y="5864061"/>
              <a:ext cx="0" cy="42535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62" name="TextBox 61"/>
            <p:cNvSpPr txBox="1"/>
            <p:nvPr>
              <p:custDataLst>
                <p:tags r:id="rId10"/>
              </p:custDataLst>
            </p:nvPr>
          </p:nvSpPr>
          <p:spPr>
            <a:xfrm>
              <a:off x="489477" y="5969018"/>
              <a:ext cx="963286" cy="215444"/>
            </a:xfrm>
            <a:prstGeom prst="rect">
              <a:avLst/>
            </a:prstGeom>
            <a:noFill/>
            <a:effectLst/>
          </p:spPr>
          <p:txBody>
            <a:bodyPr wrap="square" rtlCol="0" anchor="ctr">
              <a:spAutoFit/>
            </a:bodyPr>
            <a:lstStyle/>
            <a:p>
              <a:pPr algn="ctr" defTabSz="914400" fontAlgn="base">
                <a:spcBef>
                  <a:spcPct val="0"/>
                </a:spcBef>
                <a:spcAft>
                  <a:spcPct val="0"/>
                </a:spcAft>
              </a:pPr>
              <a:r>
                <a:rPr lang="zh-CN" altLang="en-US" sz="800" dirty="0" smtClean="0">
                  <a:solidFill>
                    <a:prstClr val="black">
                      <a:lumMod val="75000"/>
                      <a:lumOff val="25000"/>
                    </a:prstClr>
                  </a:solidFill>
                  <a:latin typeface="Microsoft YaHei" panose="020B0503020204020204" pitchFamily="34" charset="-122"/>
                  <a:ea typeface="Microsoft YaHei" panose="020B0503020204020204" pitchFamily="34" charset="-122"/>
                </a:rPr>
                <a:t>有结构数据</a:t>
              </a: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63" name="TextBox 62"/>
            <p:cNvSpPr txBox="1"/>
            <p:nvPr>
              <p:custDataLst>
                <p:tags r:id="rId11"/>
              </p:custDataLst>
            </p:nvPr>
          </p:nvSpPr>
          <p:spPr>
            <a:xfrm>
              <a:off x="1623366" y="5969018"/>
              <a:ext cx="795984" cy="215444"/>
            </a:xfrm>
            <a:prstGeom prst="rect">
              <a:avLst/>
            </a:prstGeom>
            <a:noFill/>
            <a:effectLst/>
          </p:spPr>
          <p:txBody>
            <a:bodyPr wrap="square" rtlCol="0" anchor="ctr">
              <a:spAutoFit/>
            </a:bodyPr>
            <a:lstStyle/>
            <a:p>
              <a:pPr algn="ctr" defTabSz="914400" fontAlgn="base">
                <a:spcBef>
                  <a:spcPct val="0"/>
                </a:spcBef>
                <a:spcAft>
                  <a:spcPct val="0"/>
                </a:spcAft>
              </a:pPr>
              <a:r>
                <a:rPr lang="zh-CN" altLang="en-US" sz="800" dirty="0" smtClean="0">
                  <a:solidFill>
                    <a:prstClr val="black">
                      <a:lumMod val="75000"/>
                      <a:lumOff val="25000"/>
                    </a:prstClr>
                  </a:solidFill>
                  <a:latin typeface="Microsoft YaHei" panose="020B0503020204020204" pitchFamily="34" charset="-122"/>
                  <a:ea typeface="Microsoft YaHei" panose="020B0503020204020204" pitchFamily="34" charset="-122"/>
                </a:rPr>
                <a:t>无结构数据</a:t>
              </a: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66" name="TextBox 65"/>
            <p:cNvSpPr txBox="1"/>
            <p:nvPr>
              <p:custDataLst>
                <p:tags r:id="rId12"/>
              </p:custDataLst>
            </p:nvPr>
          </p:nvSpPr>
          <p:spPr>
            <a:xfrm>
              <a:off x="1295667" y="5597139"/>
              <a:ext cx="492443" cy="276999"/>
            </a:xfrm>
            <a:prstGeom prst="rect">
              <a:avLst/>
            </a:prstGeom>
            <a:noFill/>
          </p:spPr>
          <p:txBody>
            <a:bodyPr wrap="none" rtlCol="0">
              <a:spAutoFit/>
            </a:bodyPr>
            <a:lstStyle/>
            <a:p>
              <a:pPr algn="ctr" defTabSz="914400" fontAlgn="base">
                <a:spcBef>
                  <a:spcPct val="0"/>
                </a:spcBef>
                <a:spcAft>
                  <a:spcPct val="0"/>
                </a:spcAft>
              </a:pPr>
              <a:r>
                <a:rPr lang="zh-CN" altLang="en-US" sz="1200" dirty="0" smtClean="0">
                  <a:solidFill>
                    <a:prstClr val="black">
                      <a:lumMod val="50000"/>
                      <a:lumOff val="50000"/>
                    </a:prstClr>
                  </a:solidFill>
                  <a:latin typeface="Microsoft YaHei" panose="020B0503020204020204" pitchFamily="34" charset="-122"/>
                  <a:ea typeface="Microsoft YaHei" panose="020B0503020204020204" pitchFamily="34" charset="-122"/>
                </a:rPr>
                <a:t>内部</a:t>
              </a:r>
              <a:endParaRPr lang="en-US" sz="1200" dirty="0">
                <a:solidFill>
                  <a:prstClr val="black">
                    <a:lumMod val="50000"/>
                    <a:lumOff val="50000"/>
                  </a:prstClr>
                </a:solidFill>
                <a:latin typeface="Microsoft YaHei" panose="020B0503020204020204" pitchFamily="34" charset="-122"/>
                <a:ea typeface="Microsoft YaHei" panose="020B0503020204020204" pitchFamily="34" charset="-122"/>
              </a:endParaRPr>
            </a:p>
          </p:txBody>
        </p:sp>
      </p:grpSp>
      <p:sp>
        <p:nvSpPr>
          <p:cNvPr id="67" name="Rounded Rectangle 66"/>
          <p:cNvSpPr/>
          <p:nvPr/>
        </p:nvSpPr>
        <p:spPr bwMode="gray">
          <a:xfrm>
            <a:off x="1115098" y="3252522"/>
            <a:ext cx="6913804" cy="521608"/>
          </a:xfrm>
          <a:prstGeom prst="roundRect">
            <a:avLst>
              <a:gd name="adj" fmla="val 13365"/>
            </a:avLst>
          </a:prstGeom>
          <a:solidFill>
            <a:schemeClr val="bg1">
              <a:lumMod val="95000"/>
            </a:schemeClr>
          </a:solidFill>
          <a:ln w="6350" cap="flat" cmpd="sng" algn="ctr">
            <a:noFill/>
            <a:prstDash val="dash"/>
            <a:round/>
            <a:headEnd type="none" w="med" len="med"/>
            <a:tailEnd type="none" w="med" len="med"/>
          </a:ln>
          <a:effectLst/>
        </p:spPr>
        <p:txBody>
          <a:bodyPr anchor="ctr"/>
          <a:lstStyle/>
          <a:p>
            <a:pPr algn="ctr" defTabSz="914400">
              <a:defRPr/>
            </a:pPr>
            <a:r>
              <a:rPr lang="zh-CN" altLang="en-US" sz="1600" b="1" dirty="0" smtClean="0">
                <a:solidFill>
                  <a:srgbClr val="0080B9"/>
                </a:solidFill>
                <a:latin typeface="Microsoft YaHei" panose="020B0503020204020204" pitchFamily="34" charset="-122"/>
                <a:ea typeface="Microsoft YaHei" panose="020B0503020204020204" pitchFamily="34" charset="-122"/>
              </a:rPr>
              <a:t>模型工厂</a:t>
            </a:r>
            <a:r>
              <a:rPr lang="en-US" sz="1600" b="1" dirty="0" smtClean="0">
                <a:solidFill>
                  <a:srgbClr val="0080B9"/>
                </a:solidFill>
                <a:latin typeface="Microsoft YaHei" panose="020B0503020204020204" pitchFamily="34" charset="-122"/>
                <a:ea typeface="Microsoft YaHei" panose="020B0503020204020204" pitchFamily="34" charset="-122"/>
              </a:rPr>
              <a:t>(</a:t>
            </a:r>
            <a:r>
              <a:rPr lang="zh-CN" altLang="en-US" sz="1600" b="1" dirty="0" smtClean="0">
                <a:solidFill>
                  <a:srgbClr val="0080B9"/>
                </a:solidFill>
                <a:latin typeface="Microsoft YaHei" panose="020B0503020204020204" pitchFamily="34" charset="-122"/>
                <a:ea typeface="Microsoft YaHei" panose="020B0503020204020204" pitchFamily="34" charset="-122"/>
              </a:rPr>
              <a:t>构思考证</a:t>
            </a:r>
            <a:r>
              <a:rPr lang="en-US" sz="1600" b="1" dirty="0" smtClean="0">
                <a:solidFill>
                  <a:srgbClr val="0080B9"/>
                </a:solidFill>
                <a:latin typeface="Microsoft YaHei" panose="020B0503020204020204" pitchFamily="34" charset="-122"/>
                <a:ea typeface="Microsoft YaHei" panose="020B0503020204020204" pitchFamily="34" charset="-122"/>
              </a:rPr>
              <a:t>)</a:t>
            </a:r>
            <a:endParaRPr lang="en-US" sz="1600" b="1" dirty="0">
              <a:solidFill>
                <a:srgbClr val="0080B9"/>
              </a:solidFill>
              <a:latin typeface="Microsoft YaHei" panose="020B0503020204020204" pitchFamily="34" charset="-122"/>
              <a:ea typeface="Microsoft YaHei" panose="020B0503020204020204" pitchFamily="34" charset="-122"/>
            </a:endParaRPr>
          </a:p>
        </p:txBody>
      </p:sp>
      <p:pic>
        <p:nvPicPr>
          <p:cNvPr id="95" name="Picture 9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53159" y="2086154"/>
            <a:ext cx="394525" cy="442800"/>
          </a:xfrm>
          <a:prstGeom prst="rect">
            <a:avLst/>
          </a:prstGeom>
        </p:spPr>
      </p:pic>
      <p:pic>
        <p:nvPicPr>
          <p:cNvPr id="96" name="Picture 95"/>
          <p:cNvPicPr>
            <a:picLocks noChangeAspect="1"/>
          </p:cNvPicPr>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048595" y="2055554"/>
            <a:ext cx="380625" cy="504000"/>
          </a:xfrm>
          <a:prstGeom prst="rect">
            <a:avLst/>
          </a:prstGeom>
        </p:spPr>
      </p:pic>
      <p:pic>
        <p:nvPicPr>
          <p:cNvPr id="72" name="Picture 71"/>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486888" y="5853918"/>
            <a:ext cx="399785" cy="408669"/>
          </a:xfrm>
          <a:prstGeom prst="rect">
            <a:avLst/>
          </a:prstGeom>
        </p:spPr>
      </p:pic>
      <p:pic>
        <p:nvPicPr>
          <p:cNvPr id="74" name="Picture 73"/>
          <p:cNvPicPr>
            <a:picLocks noChangeAspect="1"/>
          </p:cNvPicPr>
          <p:nvPr/>
        </p:nvPicPr>
        <p:blipFill>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856448" y="2137839"/>
            <a:ext cx="493358" cy="339431"/>
          </a:xfrm>
          <a:prstGeom prst="rect">
            <a:avLst/>
          </a:prstGeom>
        </p:spPr>
      </p:pic>
      <p:pic>
        <p:nvPicPr>
          <p:cNvPr id="76" name="Picture 75"/>
          <p:cNvPicPr>
            <a:picLocks noChangeAspect="1"/>
          </p:cNvPicPr>
          <p:nvPr/>
        </p:nvPicPr>
        <p:blipFill>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02169" y="2095431"/>
            <a:ext cx="523762" cy="424247"/>
          </a:xfrm>
          <a:prstGeom prst="rect">
            <a:avLst/>
          </a:prstGeom>
        </p:spPr>
      </p:pic>
      <p:pic>
        <p:nvPicPr>
          <p:cNvPr id="77" name="Picture 76"/>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74915" y="2111066"/>
            <a:ext cx="392977" cy="392977"/>
          </a:xfrm>
          <a:prstGeom prst="rect">
            <a:avLst/>
          </a:prstGeom>
        </p:spPr>
      </p:pic>
      <p:pic>
        <p:nvPicPr>
          <p:cNvPr id="78" name="Picture 77"/>
          <p:cNvPicPr>
            <a:picLocks noChangeAspect="1"/>
          </p:cNvPicPr>
          <p:nvPr/>
        </p:nvPicPr>
        <p:blipFill>
          <a:blip r:embed="rId2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777034" y="2091082"/>
            <a:ext cx="631544" cy="432945"/>
          </a:xfrm>
          <a:prstGeom prst="rect">
            <a:avLst/>
          </a:prstGeom>
        </p:spPr>
      </p:pic>
      <p:pic>
        <p:nvPicPr>
          <p:cNvPr id="79" name="Picture 78"/>
          <p:cNvPicPr>
            <a:picLocks noChangeAspect="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835806" y="2091330"/>
            <a:ext cx="439135" cy="432448"/>
          </a:xfrm>
          <a:prstGeom prst="rect">
            <a:avLst/>
          </a:prstGeom>
        </p:spPr>
      </p:pic>
      <p:pic>
        <p:nvPicPr>
          <p:cNvPr id="47" name="Picture 46"/>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429220" y="4071641"/>
            <a:ext cx="484102" cy="411693"/>
          </a:xfrm>
          <a:prstGeom prst="rect">
            <a:avLst/>
          </a:prstGeom>
        </p:spPr>
      </p:pic>
      <p:pic>
        <p:nvPicPr>
          <p:cNvPr id="49" name="Picture 48"/>
          <p:cNvPicPr>
            <a:picLocks noChangeAspect="1"/>
          </p:cNvPicPr>
          <p:nvPr/>
        </p:nvPicPr>
        <p:blipFill>
          <a:blip r:embed="rId3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86673" y="3315756"/>
            <a:ext cx="462276" cy="395140"/>
          </a:xfrm>
          <a:prstGeom prst="rect">
            <a:avLst/>
          </a:prstGeom>
        </p:spPr>
      </p:pic>
      <p:pic>
        <p:nvPicPr>
          <p:cNvPr id="64" name="Picture 63"/>
          <p:cNvPicPr>
            <a:picLocks noChangeAspect="1"/>
          </p:cNvPicPr>
          <p:nvPr/>
        </p:nvPicPr>
        <p:blipFill>
          <a:blip r:embed="rId3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86673" y="4869918"/>
            <a:ext cx="433738" cy="349715"/>
          </a:xfrm>
          <a:prstGeom prst="rect">
            <a:avLst/>
          </a:prstGeom>
        </p:spPr>
      </p:pic>
      <p:sp>
        <p:nvSpPr>
          <p:cNvPr id="48" name="Content Placeholder 2"/>
          <p:cNvSpPr txBox="1">
            <a:spLocks/>
          </p:cNvSpPr>
          <p:nvPr/>
        </p:nvSpPr>
        <p:spPr bwMode="gray">
          <a:xfrm>
            <a:off x="2766080" y="3950750"/>
            <a:ext cx="3329920" cy="517065"/>
          </a:xfrm>
          <a:prstGeom prst="rect">
            <a:avLst/>
          </a:prstGeom>
          <a:noFill/>
        </p:spPr>
        <p:txBody>
          <a:bodyPr wrap="square" lIns="0" tIns="0" rIns="0" bIns="0">
            <a:spAutoFit/>
          </a:bodyPr>
          <a:lstStyle>
            <a:lvl1pPr marL="342900" indent="-342900" algn="l" defTabSz="457200" rtl="0" eaLnBrk="1" latinLnBrk="0" hangingPunct="1">
              <a:spcBef>
                <a:spcPct val="20000"/>
              </a:spcBef>
              <a:buFont typeface="Arial"/>
              <a:buNone/>
              <a:defRPr sz="1600" b="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28600" indent="0">
              <a:spcBef>
                <a:spcPts val="0"/>
              </a:spcBef>
              <a:buClr>
                <a:srgbClr val="11356F"/>
              </a:buClr>
            </a:pPr>
            <a:endParaRPr lang="en-US" b="1" dirty="0" smtClean="0">
              <a:solidFill>
                <a:srgbClr val="004080"/>
              </a:solidFill>
              <a:latin typeface="Microsoft YaHei" panose="020B0503020204020204" pitchFamily="34" charset="-122"/>
              <a:ea typeface="Microsoft YaHei" panose="020B0503020204020204" pitchFamily="34" charset="-122"/>
            </a:endParaRPr>
          </a:p>
          <a:p>
            <a:pPr marL="228600" indent="0" algn="ctr">
              <a:lnSpc>
                <a:spcPct val="110000"/>
              </a:lnSpc>
              <a:spcBef>
                <a:spcPts val="0"/>
              </a:spcBef>
              <a:buClr>
                <a:srgbClr val="11356F"/>
              </a:buClr>
            </a:pPr>
            <a:r>
              <a:rPr lang="zh-CN" altLang="en-US" b="1" dirty="0">
                <a:solidFill>
                  <a:srgbClr val="0080B9"/>
                </a:solidFill>
                <a:latin typeface="Microsoft YaHei" panose="020B0503020204020204" pitchFamily="34" charset="-122"/>
                <a:ea typeface="Microsoft YaHei" panose="020B0503020204020204" pitchFamily="34" charset="-122"/>
              </a:rPr>
              <a:t>智</a:t>
            </a:r>
            <a:r>
              <a:rPr lang="zh-CN" altLang="en-US" b="1" dirty="0" smtClean="0">
                <a:solidFill>
                  <a:srgbClr val="0080B9"/>
                </a:solidFill>
                <a:latin typeface="Microsoft YaHei" panose="020B0503020204020204" pitchFamily="34" charset="-122"/>
                <a:ea typeface="Microsoft YaHei" panose="020B0503020204020204" pitchFamily="34" charset="-122"/>
              </a:rPr>
              <a:t>能构思</a:t>
            </a:r>
            <a:endParaRPr lang="en-US" b="1" dirty="0" smtClean="0">
              <a:solidFill>
                <a:srgbClr val="0080B9"/>
              </a:solidFill>
              <a:latin typeface="Microsoft YaHei" panose="020B0503020204020204" pitchFamily="34" charset="-122"/>
              <a:ea typeface="Microsoft YaHei" panose="020B0503020204020204" pitchFamily="34" charset="-122"/>
            </a:endParaRPr>
          </a:p>
        </p:txBody>
      </p:sp>
      <p:sp>
        <p:nvSpPr>
          <p:cNvPr id="4" name="Rectangle 3"/>
          <p:cNvSpPr/>
          <p:nvPr/>
        </p:nvSpPr>
        <p:spPr>
          <a:xfrm>
            <a:off x="1048961" y="3154046"/>
            <a:ext cx="7048002" cy="2233878"/>
          </a:xfrm>
          <a:prstGeom prst="rect">
            <a:avLst/>
          </a:prstGeom>
          <a:noFill/>
          <a:ln>
            <a:solidFill>
              <a:schemeClr val="bg1">
                <a:lumMod val="65000"/>
              </a:schemeClr>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latin typeface="Microsoft YaHei" panose="020B0503020204020204" pitchFamily="34" charset="-122"/>
              <a:ea typeface="Microsoft YaHei" panose="020B0503020204020204" pitchFamily="34" charset="-122"/>
            </a:endParaRPr>
          </a:p>
        </p:txBody>
      </p:sp>
      <p:grpSp>
        <p:nvGrpSpPr>
          <p:cNvPr id="68" name="Group 67"/>
          <p:cNvGrpSpPr/>
          <p:nvPr/>
        </p:nvGrpSpPr>
        <p:grpSpPr>
          <a:xfrm>
            <a:off x="5336784" y="5597139"/>
            <a:ext cx="2116476" cy="695995"/>
            <a:chOff x="446725" y="5597139"/>
            <a:chExt cx="2116476" cy="695995"/>
          </a:xfrm>
        </p:grpSpPr>
        <p:sp>
          <p:nvSpPr>
            <p:cNvPr id="71" name="Rounded Rectangle 70"/>
            <p:cNvSpPr/>
            <p:nvPr>
              <p:custDataLst>
                <p:tags r:id="rId3"/>
              </p:custDataLst>
            </p:nvPr>
          </p:nvSpPr>
          <p:spPr>
            <a:xfrm>
              <a:off x="446725" y="5860346"/>
              <a:ext cx="2116476" cy="432788"/>
            </a:xfrm>
            <a:prstGeom prst="round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cxnSp>
          <p:nvCxnSpPr>
            <p:cNvPr id="75" name="Straight Connector 74"/>
            <p:cNvCxnSpPr/>
            <p:nvPr>
              <p:custDataLst>
                <p:tags r:id="rId4"/>
              </p:custDataLst>
            </p:nvPr>
          </p:nvCxnSpPr>
          <p:spPr>
            <a:xfrm>
              <a:off x="1549785" y="5864061"/>
              <a:ext cx="0" cy="425358"/>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custDataLst>
                <p:tags r:id="rId5"/>
              </p:custDataLst>
            </p:nvPr>
          </p:nvSpPr>
          <p:spPr>
            <a:xfrm>
              <a:off x="489477" y="5969018"/>
              <a:ext cx="963286" cy="215444"/>
            </a:xfrm>
            <a:prstGeom prst="rect">
              <a:avLst/>
            </a:prstGeom>
            <a:noFill/>
            <a:effectLst/>
          </p:spPr>
          <p:txBody>
            <a:bodyPr wrap="square" rtlCol="0" anchor="ctr">
              <a:spAutoFit/>
            </a:bodyPr>
            <a:lstStyle/>
            <a:p>
              <a:pPr algn="ctr" defTabSz="914400" fontAlgn="base">
                <a:spcBef>
                  <a:spcPct val="0"/>
                </a:spcBef>
                <a:spcAft>
                  <a:spcPct val="0"/>
                </a:spcAft>
              </a:pPr>
              <a:r>
                <a:rPr lang="zh-CN" altLang="en-US" sz="800" dirty="0" smtClean="0">
                  <a:solidFill>
                    <a:prstClr val="black">
                      <a:lumMod val="75000"/>
                      <a:lumOff val="25000"/>
                    </a:prstClr>
                  </a:solidFill>
                  <a:latin typeface="Microsoft YaHei" panose="020B0503020204020204" pitchFamily="34" charset="-122"/>
                  <a:ea typeface="Microsoft YaHei" panose="020B0503020204020204" pitchFamily="34" charset="-122"/>
                </a:rPr>
                <a:t>有结构数据</a:t>
              </a: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81" name="TextBox 80"/>
            <p:cNvSpPr txBox="1"/>
            <p:nvPr>
              <p:custDataLst>
                <p:tags r:id="rId6"/>
              </p:custDataLst>
            </p:nvPr>
          </p:nvSpPr>
          <p:spPr>
            <a:xfrm>
              <a:off x="1623366" y="5969018"/>
              <a:ext cx="795984" cy="215444"/>
            </a:xfrm>
            <a:prstGeom prst="rect">
              <a:avLst/>
            </a:prstGeom>
            <a:noFill/>
            <a:effectLst/>
          </p:spPr>
          <p:txBody>
            <a:bodyPr wrap="square" rtlCol="0" anchor="ctr">
              <a:spAutoFit/>
            </a:bodyPr>
            <a:lstStyle/>
            <a:p>
              <a:pPr algn="ctr" defTabSz="914400" fontAlgn="base">
                <a:spcBef>
                  <a:spcPct val="0"/>
                </a:spcBef>
                <a:spcAft>
                  <a:spcPct val="0"/>
                </a:spcAft>
              </a:pPr>
              <a:r>
                <a:rPr lang="zh-CN" altLang="en-US" sz="800" dirty="0" smtClean="0">
                  <a:solidFill>
                    <a:prstClr val="black">
                      <a:lumMod val="75000"/>
                      <a:lumOff val="25000"/>
                    </a:prstClr>
                  </a:solidFill>
                  <a:latin typeface="Microsoft YaHei" panose="020B0503020204020204" pitchFamily="34" charset="-122"/>
                  <a:ea typeface="Microsoft YaHei" panose="020B0503020204020204" pitchFamily="34" charset="-122"/>
                </a:rPr>
                <a:t>无结构数据</a:t>
              </a:r>
              <a:endParaRPr lang="en-US" sz="800"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82" name="TextBox 81"/>
            <p:cNvSpPr txBox="1"/>
            <p:nvPr>
              <p:custDataLst>
                <p:tags r:id="rId7"/>
              </p:custDataLst>
            </p:nvPr>
          </p:nvSpPr>
          <p:spPr>
            <a:xfrm>
              <a:off x="1295668" y="5597139"/>
              <a:ext cx="492443" cy="276999"/>
            </a:xfrm>
            <a:prstGeom prst="rect">
              <a:avLst/>
            </a:prstGeom>
            <a:noFill/>
          </p:spPr>
          <p:txBody>
            <a:bodyPr wrap="none" rtlCol="0">
              <a:spAutoFit/>
            </a:bodyPr>
            <a:lstStyle/>
            <a:p>
              <a:pPr algn="ctr" defTabSz="914400" fontAlgn="base">
                <a:spcBef>
                  <a:spcPct val="0"/>
                </a:spcBef>
                <a:spcAft>
                  <a:spcPct val="0"/>
                </a:spcAft>
              </a:pPr>
              <a:r>
                <a:rPr lang="zh-CN" altLang="en-US" sz="1200" dirty="0" smtClean="0">
                  <a:solidFill>
                    <a:prstClr val="black">
                      <a:lumMod val="50000"/>
                      <a:lumOff val="50000"/>
                    </a:prstClr>
                  </a:solidFill>
                  <a:latin typeface="Microsoft YaHei" panose="020B0503020204020204" pitchFamily="34" charset="-122"/>
                  <a:ea typeface="Microsoft YaHei" panose="020B0503020204020204" pitchFamily="34" charset="-122"/>
                </a:rPr>
                <a:t>外部</a:t>
              </a:r>
              <a:endParaRPr lang="en-US" sz="1200" dirty="0">
                <a:solidFill>
                  <a:prstClr val="black">
                    <a:lumMod val="50000"/>
                    <a:lumOff val="50000"/>
                  </a:prst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141019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8"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情感分析过程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我们开发了一套可重复利用的、能够将多源数据综合起来的强大的算法，可用来在无结构的文字数据中形成顾客情感整体观</a:t>
            </a:r>
            <a:endParaRPr lang="en-US" dirty="0">
              <a:latin typeface="Microsoft YaHei" panose="020B0503020204020204" pitchFamily="34" charset="-122"/>
              <a:ea typeface="Microsoft YaHei" panose="020B0503020204020204" pitchFamily="34" charset="-122"/>
            </a:endParaRPr>
          </a:p>
        </p:txBody>
      </p:sp>
      <p:sp>
        <p:nvSpPr>
          <p:cNvPr id="9" name="Rounded Rectangle 26"/>
          <p:cNvSpPr>
            <a:spLocks noChangeArrowheads="1"/>
          </p:cNvSpPr>
          <p:nvPr>
            <p:custDataLst>
              <p:tags r:id="rId1"/>
            </p:custDataLst>
          </p:nvPr>
        </p:nvSpPr>
        <p:spPr bwMode="gray">
          <a:xfrm rot="16200000">
            <a:off x="2320279" y="-121298"/>
            <a:ext cx="4509793" cy="8537578"/>
          </a:xfrm>
          <a:prstGeom prst="homePlate">
            <a:avLst>
              <a:gd name="adj" fmla="val 11531"/>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10" name="AutoShape 20"/>
          <p:cNvSpPr>
            <a:spLocks noChangeArrowheads="1"/>
          </p:cNvSpPr>
          <p:nvPr>
            <p:custDataLst>
              <p:tags r:id="rId2"/>
            </p:custDataLst>
          </p:nvPr>
        </p:nvSpPr>
        <p:spPr bwMode="gray">
          <a:xfrm>
            <a:off x="583478" y="1489715"/>
            <a:ext cx="2083761" cy="380180"/>
          </a:xfrm>
          <a:prstGeom prst="homePlate">
            <a:avLst>
              <a:gd name="adj" fmla="val 47759"/>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问题分析</a:t>
            </a:r>
            <a:endParaRPr lang="en-US" sz="1300" b="1" dirty="0">
              <a:latin typeface="Microsoft YaHei" panose="020B0503020204020204" pitchFamily="34" charset="-122"/>
              <a:ea typeface="Microsoft YaHei" panose="020B0503020204020204" pitchFamily="34" charset="-122"/>
            </a:endParaRPr>
          </a:p>
        </p:txBody>
      </p:sp>
      <p:sp>
        <p:nvSpPr>
          <p:cNvPr id="11" name="AutoShape 21"/>
          <p:cNvSpPr>
            <a:spLocks noChangeArrowheads="1"/>
          </p:cNvSpPr>
          <p:nvPr>
            <p:custDataLst>
              <p:tags r:id="rId3"/>
            </p:custDataLst>
          </p:nvPr>
        </p:nvSpPr>
        <p:spPr bwMode="gray">
          <a:xfrm>
            <a:off x="2592438" y="1488116"/>
            <a:ext cx="2126502" cy="381075"/>
          </a:xfrm>
          <a:prstGeom prst="chevron">
            <a:avLst>
              <a:gd name="adj" fmla="val 49175"/>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预处理</a:t>
            </a:r>
            <a:endParaRPr lang="en-US" sz="1300" b="1" dirty="0">
              <a:latin typeface="Microsoft YaHei" panose="020B0503020204020204" pitchFamily="34" charset="-122"/>
              <a:ea typeface="Microsoft YaHei" panose="020B0503020204020204" pitchFamily="34" charset="-122"/>
            </a:endParaRPr>
          </a:p>
        </p:txBody>
      </p:sp>
      <p:sp>
        <p:nvSpPr>
          <p:cNvPr id="12" name="AutoShape 21"/>
          <p:cNvSpPr>
            <a:spLocks noChangeArrowheads="1"/>
          </p:cNvSpPr>
          <p:nvPr>
            <p:custDataLst>
              <p:tags r:id="rId4"/>
            </p:custDataLst>
          </p:nvPr>
        </p:nvSpPr>
        <p:spPr bwMode="gray">
          <a:xfrm>
            <a:off x="4643994" y="1488558"/>
            <a:ext cx="2254732" cy="381075"/>
          </a:xfrm>
          <a:prstGeom prst="chevron">
            <a:avLst>
              <a:gd name="adj" fmla="val 49175"/>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规律提取</a:t>
            </a:r>
            <a:endParaRPr lang="en-US" sz="1300" b="1" dirty="0">
              <a:latin typeface="Microsoft YaHei" panose="020B0503020204020204" pitchFamily="34" charset="-122"/>
              <a:ea typeface="Microsoft YaHei" panose="020B0503020204020204" pitchFamily="34" charset="-122"/>
            </a:endParaRPr>
          </a:p>
        </p:txBody>
      </p:sp>
      <p:sp>
        <p:nvSpPr>
          <p:cNvPr id="13" name="AutoShape 21"/>
          <p:cNvSpPr>
            <a:spLocks noChangeArrowheads="1"/>
          </p:cNvSpPr>
          <p:nvPr>
            <p:custDataLst>
              <p:tags r:id="rId5"/>
            </p:custDataLst>
          </p:nvPr>
        </p:nvSpPr>
        <p:spPr bwMode="gray">
          <a:xfrm>
            <a:off x="6813386" y="1488116"/>
            <a:ext cx="1795543" cy="381075"/>
          </a:xfrm>
          <a:prstGeom prst="chevron">
            <a:avLst>
              <a:gd name="adj" fmla="val 49175"/>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学习推理</a:t>
            </a:r>
            <a:endParaRPr lang="en-US" sz="1300" b="1" dirty="0">
              <a:latin typeface="Microsoft YaHei" panose="020B0503020204020204" pitchFamily="34" charset="-122"/>
              <a:ea typeface="Microsoft YaHei" panose="020B0503020204020204" pitchFamily="34" charset="-122"/>
            </a:endParaRPr>
          </a:p>
        </p:txBody>
      </p:sp>
      <p:cxnSp>
        <p:nvCxnSpPr>
          <p:cNvPr id="14" name="Straight Connector 13"/>
          <p:cNvCxnSpPr/>
          <p:nvPr/>
        </p:nvCxnSpPr>
        <p:spPr bwMode="gray">
          <a:xfrm>
            <a:off x="519363" y="4794050"/>
            <a:ext cx="7554957" cy="0"/>
          </a:xfrm>
          <a:prstGeom prst="line">
            <a:avLst/>
          </a:prstGeom>
          <a:ln w="9525">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bwMode="gray">
          <a:xfrm>
            <a:off x="530050" y="6224075"/>
            <a:ext cx="7554957" cy="0"/>
          </a:xfrm>
          <a:prstGeom prst="line">
            <a:avLst/>
          </a:prstGeom>
          <a:ln w="9525">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bwMode="gray">
          <a:xfrm>
            <a:off x="583479" y="3406556"/>
            <a:ext cx="7554957" cy="0"/>
          </a:xfrm>
          <a:prstGeom prst="line">
            <a:avLst/>
          </a:prstGeom>
          <a:ln w="9525">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7" name="Rectangle 16"/>
          <p:cNvSpPr/>
          <p:nvPr/>
        </p:nvSpPr>
        <p:spPr bwMode="gray">
          <a:xfrm>
            <a:off x="3684148" y="1991450"/>
            <a:ext cx="1775704" cy="276999"/>
          </a:xfrm>
          <a:prstGeom prst="rect">
            <a:avLst/>
          </a:prstGeom>
        </p:spPr>
        <p:txBody>
          <a:bodyPr wrap="square">
            <a:spAutoFit/>
          </a:bodyPr>
          <a:lstStyle/>
          <a:p>
            <a:pPr algn="ct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定制的元素</a:t>
            </a:r>
            <a:endParaRPr lang="en-US"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Rounded Rectangle 17"/>
          <p:cNvSpPr/>
          <p:nvPr/>
        </p:nvSpPr>
        <p:spPr bwMode="gray">
          <a:xfrm>
            <a:off x="1899430" y="2645582"/>
            <a:ext cx="348918" cy="278092"/>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9" name="Group 122"/>
          <p:cNvGrpSpPr/>
          <p:nvPr/>
        </p:nvGrpSpPr>
        <p:grpSpPr bwMode="gray">
          <a:xfrm rot="16200000" flipH="1">
            <a:off x="1905054" y="2642476"/>
            <a:ext cx="276575" cy="283573"/>
            <a:chOff x="7848600" y="4597412"/>
            <a:chExt cx="381000" cy="518660"/>
          </a:xfrm>
        </p:grpSpPr>
        <p:sp>
          <p:nvSpPr>
            <p:cNvPr id="20" name="Chevron 19"/>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1" name="Chevron 20"/>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2" name="Chevron 21"/>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23" name="Rounded Rectangle 22"/>
          <p:cNvSpPr/>
          <p:nvPr/>
        </p:nvSpPr>
        <p:spPr bwMode="gray">
          <a:xfrm>
            <a:off x="283399" y="3442443"/>
            <a:ext cx="876246"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数据结构化</a:t>
            </a:r>
            <a:endParaRPr lang="en-US" sz="1100" b="1" dirty="0">
              <a:solidFill>
                <a:srgbClr val="11356F"/>
              </a:solidFill>
              <a:latin typeface="Microsoft YaHei" panose="020B0503020204020204" pitchFamily="34" charset="-122"/>
              <a:ea typeface="Microsoft YaHei" panose="020B0503020204020204" pitchFamily="34" charset="-122"/>
            </a:endParaRPr>
          </a:p>
        </p:txBody>
      </p:sp>
      <p:sp>
        <p:nvSpPr>
          <p:cNvPr id="24" name="Flowchart: Manual Operation 23"/>
          <p:cNvSpPr/>
          <p:nvPr/>
        </p:nvSpPr>
        <p:spPr bwMode="gray">
          <a:xfrm rot="16200000">
            <a:off x="2117498" y="5397134"/>
            <a:ext cx="800251" cy="765561"/>
          </a:xfrm>
          <a:prstGeom prst="flowChartManualOperation">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拼写纠正引擎</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sp>
        <p:nvSpPr>
          <p:cNvPr id="25" name="Flowchart: Alternate Process 24"/>
          <p:cNvSpPr/>
          <p:nvPr/>
        </p:nvSpPr>
        <p:spPr bwMode="gray">
          <a:xfrm>
            <a:off x="3383196" y="2258873"/>
            <a:ext cx="1122023" cy="2072581"/>
          </a:xfrm>
          <a:prstGeom prst="flowChartAlternateProcess">
            <a:avLst/>
          </a:prstGeom>
          <a:solidFill>
            <a:schemeClr val="bg1">
              <a:lumMod val="85000"/>
            </a:schemeClr>
          </a:solid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26" name="Can 25"/>
          <p:cNvSpPr/>
          <p:nvPr/>
        </p:nvSpPr>
        <p:spPr bwMode="gray">
          <a:xfrm>
            <a:off x="3602359" y="2428040"/>
            <a:ext cx="722319" cy="702616"/>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Can 26"/>
          <p:cNvSpPr/>
          <p:nvPr/>
        </p:nvSpPr>
        <p:spPr bwMode="gray">
          <a:xfrm>
            <a:off x="3520975" y="2507711"/>
            <a:ext cx="722319" cy="702616"/>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ectangle 27"/>
          <p:cNvSpPr/>
          <p:nvPr/>
        </p:nvSpPr>
        <p:spPr bwMode="gray">
          <a:xfrm>
            <a:off x="3533285" y="2798129"/>
            <a:ext cx="706879" cy="261610"/>
          </a:xfrm>
          <a:prstGeom prst="rect">
            <a:avLst/>
          </a:prstGeom>
        </p:spPr>
        <p:txBody>
          <a:bodyPr wrap="square">
            <a:spAutoFit/>
          </a:bodyPr>
          <a:lstStyle/>
          <a:p>
            <a:pPr algn="ctr"/>
            <a:r>
              <a:rPr lang="zh-CN" altLang="en-US" sz="1100" b="1" dirty="0" smtClean="0">
                <a:solidFill>
                  <a:schemeClr val="tx1">
                    <a:lumMod val="75000"/>
                    <a:lumOff val="25000"/>
                  </a:schemeClr>
                </a:solidFill>
                <a:latin typeface="Microsoft YaHei" panose="020B0503020204020204" pitchFamily="34" charset="-122"/>
                <a:ea typeface="Microsoft YaHei" panose="020B0503020204020204" pitchFamily="34" charset="-122"/>
              </a:rPr>
              <a:t>客户</a:t>
            </a:r>
            <a:endParaRPr lang="en-US" sz="11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9" name="Can 28"/>
          <p:cNvSpPr/>
          <p:nvPr/>
        </p:nvSpPr>
        <p:spPr bwMode="gray">
          <a:xfrm>
            <a:off x="3620100" y="3398750"/>
            <a:ext cx="760544" cy="719248"/>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0" name="Can 29"/>
          <p:cNvSpPr/>
          <p:nvPr/>
        </p:nvSpPr>
        <p:spPr bwMode="gray">
          <a:xfrm>
            <a:off x="3534409" y="3480306"/>
            <a:ext cx="760544" cy="719248"/>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ectangle 30"/>
          <p:cNvSpPr/>
          <p:nvPr/>
        </p:nvSpPr>
        <p:spPr bwMode="gray">
          <a:xfrm>
            <a:off x="3465010" y="3789200"/>
            <a:ext cx="908999" cy="276999"/>
          </a:xfrm>
          <a:prstGeom prst="rect">
            <a:avLst/>
          </a:prstGeom>
        </p:spPr>
        <p:txBody>
          <a:bodyPr wrap="square">
            <a:spAutoFit/>
          </a:bodyPr>
          <a:lstStyle/>
          <a:p>
            <a:pPr algn="ctr"/>
            <a:r>
              <a:rPr lang="zh-CN" altLang="en-US" b="1" dirty="0" smtClean="0">
                <a:solidFill>
                  <a:schemeClr val="tx1">
                    <a:lumMod val="75000"/>
                    <a:lumOff val="25000"/>
                  </a:schemeClr>
                </a:solidFill>
                <a:latin typeface="Microsoft YaHei" panose="020B0503020204020204" pitchFamily="34" charset="-122"/>
                <a:ea typeface="Microsoft YaHei" panose="020B0503020204020204" pitchFamily="34" charset="-122"/>
              </a:rPr>
              <a:t>领域</a:t>
            </a:r>
            <a:endParaRPr lang="en-US"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32" name="Down Arrow 31"/>
          <p:cNvSpPr/>
          <p:nvPr/>
        </p:nvSpPr>
        <p:spPr bwMode="gray">
          <a:xfrm>
            <a:off x="3628657" y="4358074"/>
            <a:ext cx="588342" cy="304336"/>
          </a:xfrm>
          <a:prstGeom prst="downArrow">
            <a:avLst/>
          </a:prstGeom>
          <a:gradFill>
            <a:gsLst>
              <a:gs pos="13000">
                <a:schemeClr val="tx1">
                  <a:lumMod val="65000"/>
                  <a:lumOff val="35000"/>
                </a:schemeClr>
              </a:gs>
              <a:gs pos="98000">
                <a:srgbClr val="EED89D">
                  <a:alpha val="0"/>
                </a:srgbClr>
              </a:gs>
            </a:gsLst>
            <a:lin ang="162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33" name="Rectangle 32"/>
          <p:cNvSpPr/>
          <p:nvPr/>
        </p:nvSpPr>
        <p:spPr bwMode="gray">
          <a:xfrm>
            <a:off x="3410175" y="2231739"/>
            <a:ext cx="1082644" cy="276999"/>
          </a:xfrm>
          <a:prstGeom prst="rect">
            <a:avLst/>
          </a:prstGeom>
        </p:spPr>
        <p:txBody>
          <a:bodyPr wrap="square">
            <a:spAutoFit/>
          </a:bodyPr>
          <a:lstStyle/>
          <a:p>
            <a:pPr algn="ctr"/>
            <a:r>
              <a:rPr lang="zh-CN" altLang="en-US" b="1" dirty="0" smtClean="0">
                <a:solidFill>
                  <a:srgbClr val="11356F"/>
                </a:solidFill>
                <a:latin typeface="Microsoft YaHei" panose="020B0503020204020204" pitchFamily="34" charset="-122"/>
                <a:ea typeface="Microsoft YaHei" panose="020B0503020204020204" pitchFamily="34" charset="-122"/>
              </a:rPr>
              <a:t>词典</a:t>
            </a:r>
            <a:endParaRPr lang="en-US" b="1" dirty="0" smtClean="0">
              <a:solidFill>
                <a:srgbClr val="11356F"/>
              </a:solidFill>
              <a:latin typeface="Microsoft YaHei" panose="020B0503020204020204" pitchFamily="34" charset="-122"/>
              <a:ea typeface="Microsoft YaHei" panose="020B0503020204020204" pitchFamily="34" charset="-122"/>
            </a:endParaRPr>
          </a:p>
        </p:txBody>
      </p:sp>
      <p:sp>
        <p:nvSpPr>
          <p:cNvPr id="40" name="Flowchart: Alternate Process 39"/>
          <p:cNvSpPr/>
          <p:nvPr/>
        </p:nvSpPr>
        <p:spPr bwMode="gray">
          <a:xfrm>
            <a:off x="5221174" y="2913849"/>
            <a:ext cx="1186139" cy="1097276"/>
          </a:xfrm>
          <a:prstGeom prst="flowChartAlternateProcess">
            <a:avLst/>
          </a:prstGeom>
          <a:solidFill>
            <a:schemeClr val="accent1">
              <a:lumMod val="20000"/>
              <a:lumOff val="80000"/>
            </a:schemeClr>
          </a:solid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 name="Can 40"/>
          <p:cNvSpPr/>
          <p:nvPr/>
        </p:nvSpPr>
        <p:spPr bwMode="gray">
          <a:xfrm>
            <a:off x="5490139" y="3097262"/>
            <a:ext cx="760545" cy="719248"/>
          </a:xfrm>
          <a:prstGeom prst="can">
            <a:avLst/>
          </a:prstGeom>
          <a:solidFill>
            <a:schemeClr val="accent1">
              <a:lumMod val="40000"/>
              <a:lumOff val="60000"/>
            </a:schemeClr>
          </a:solidFill>
          <a:ln w="9525">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2" name="Can 41"/>
          <p:cNvSpPr/>
          <p:nvPr/>
        </p:nvSpPr>
        <p:spPr bwMode="gray">
          <a:xfrm>
            <a:off x="5404448" y="3178818"/>
            <a:ext cx="760545" cy="719248"/>
          </a:xfrm>
          <a:prstGeom prst="can">
            <a:avLst/>
          </a:prstGeom>
          <a:solidFill>
            <a:schemeClr val="accent1">
              <a:lumMod val="40000"/>
              <a:lumOff val="60000"/>
            </a:schemeClr>
          </a:solidFill>
          <a:ln w="9525">
            <a:solidFill>
              <a:schemeClr val="accent1">
                <a:lumMod val="7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grpSp>
        <p:nvGrpSpPr>
          <p:cNvPr id="43" name="Group 258"/>
          <p:cNvGrpSpPr/>
          <p:nvPr/>
        </p:nvGrpSpPr>
        <p:grpSpPr bwMode="gray">
          <a:xfrm>
            <a:off x="5601026" y="3478645"/>
            <a:ext cx="357451" cy="296969"/>
            <a:chOff x="6257926" y="1960110"/>
            <a:chExt cx="321129" cy="411617"/>
          </a:xfrm>
          <a:solidFill>
            <a:schemeClr val="tx2">
              <a:lumMod val="75000"/>
            </a:schemeClr>
          </a:solidFill>
        </p:grpSpPr>
        <p:sp>
          <p:nvSpPr>
            <p:cNvPr id="44" name="Oval 43"/>
            <p:cNvSpPr/>
            <p:nvPr/>
          </p:nvSpPr>
          <p:spPr bwMode="gray">
            <a:xfrm>
              <a:off x="6257926" y="2105366"/>
              <a:ext cx="52048" cy="52048"/>
            </a:xfrm>
            <a:prstGeom prst="ellipse">
              <a:avLst/>
            </a:prstGeom>
            <a:grpFill/>
            <a:ln w="63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5" name="Oval 44"/>
            <p:cNvSpPr/>
            <p:nvPr/>
          </p:nvSpPr>
          <p:spPr bwMode="gray">
            <a:xfrm>
              <a:off x="6365083" y="1960110"/>
              <a:ext cx="52048" cy="52048"/>
            </a:xfrm>
            <a:prstGeom prst="ellipse">
              <a:avLst/>
            </a:prstGeom>
            <a:grpFill/>
            <a:ln w="63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6" name="Oval 45"/>
            <p:cNvSpPr/>
            <p:nvPr/>
          </p:nvSpPr>
          <p:spPr bwMode="gray">
            <a:xfrm>
              <a:off x="6438902" y="2143466"/>
              <a:ext cx="52048" cy="52048"/>
            </a:xfrm>
            <a:prstGeom prst="ellipse">
              <a:avLst/>
            </a:prstGeom>
            <a:grpFill/>
            <a:ln w="63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7" name="Oval 46"/>
            <p:cNvSpPr/>
            <p:nvPr/>
          </p:nvSpPr>
          <p:spPr bwMode="gray">
            <a:xfrm>
              <a:off x="6369845" y="2319679"/>
              <a:ext cx="52048" cy="52048"/>
            </a:xfrm>
            <a:prstGeom prst="ellipse">
              <a:avLst/>
            </a:prstGeom>
            <a:grpFill/>
            <a:ln w="63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8" name="Oval 47"/>
            <p:cNvSpPr/>
            <p:nvPr/>
          </p:nvSpPr>
          <p:spPr bwMode="gray">
            <a:xfrm>
              <a:off x="6527007" y="2317297"/>
              <a:ext cx="52048" cy="52048"/>
            </a:xfrm>
            <a:prstGeom prst="ellipse">
              <a:avLst/>
            </a:prstGeom>
            <a:grpFill/>
            <a:ln w="635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cxnSp>
          <p:nvCxnSpPr>
            <p:cNvPr id="49" name="Straight Connector 48"/>
            <p:cNvCxnSpPr>
              <a:stCxn id="44" idx="7"/>
              <a:endCxn id="45" idx="3"/>
            </p:cNvCxnSpPr>
            <p:nvPr/>
          </p:nvCxnSpPr>
          <p:spPr bwMode="gray">
            <a:xfrm rot="5400000" flipH="1" flipV="1">
              <a:off x="6283298" y="2023586"/>
              <a:ext cx="108452" cy="70353"/>
            </a:xfrm>
            <a:prstGeom prst="line">
              <a:avLst/>
            </a:prstGeom>
            <a:grpFill/>
            <a:ln w="63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50" name="Straight Connector 49"/>
            <p:cNvCxnSpPr>
              <a:stCxn id="46" idx="0"/>
              <a:endCxn id="45" idx="5"/>
            </p:cNvCxnSpPr>
            <p:nvPr/>
          </p:nvCxnSpPr>
          <p:spPr bwMode="gray">
            <a:xfrm rot="16200000" flipV="1">
              <a:off x="6367753" y="2046292"/>
              <a:ext cx="138930" cy="55417"/>
            </a:xfrm>
            <a:prstGeom prst="line">
              <a:avLst/>
            </a:prstGeom>
            <a:grpFill/>
            <a:ln w="63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51" name="Straight Connector 50"/>
            <p:cNvCxnSpPr>
              <a:stCxn id="47" idx="0"/>
              <a:endCxn id="46" idx="4"/>
            </p:cNvCxnSpPr>
            <p:nvPr/>
          </p:nvCxnSpPr>
          <p:spPr bwMode="gray">
            <a:xfrm rot="5400000" flipH="1" flipV="1">
              <a:off x="6368315" y="2223069"/>
              <a:ext cx="124165" cy="69057"/>
            </a:xfrm>
            <a:prstGeom prst="line">
              <a:avLst/>
            </a:prstGeom>
            <a:grpFill/>
            <a:ln w="6350">
              <a:solidFill>
                <a:schemeClr val="accent1">
                  <a:lumMod val="75000"/>
                </a:schemeClr>
              </a:solidFill>
            </a:ln>
          </p:spPr>
          <p:style>
            <a:lnRef idx="1">
              <a:schemeClr val="dk1"/>
            </a:lnRef>
            <a:fillRef idx="0">
              <a:schemeClr val="dk1"/>
            </a:fillRef>
            <a:effectRef idx="0">
              <a:schemeClr val="dk1"/>
            </a:effectRef>
            <a:fontRef idx="minor">
              <a:schemeClr val="tx1"/>
            </a:fontRef>
          </p:style>
        </p:cxnSp>
        <p:cxnSp>
          <p:nvCxnSpPr>
            <p:cNvPr id="52" name="Straight Connector 51"/>
            <p:cNvCxnSpPr>
              <a:stCxn id="48" idx="1"/>
              <a:endCxn id="46" idx="5"/>
            </p:cNvCxnSpPr>
            <p:nvPr/>
          </p:nvCxnSpPr>
          <p:spPr bwMode="gray">
            <a:xfrm rot="16200000" flipV="1">
              <a:off x="6440466" y="2230755"/>
              <a:ext cx="137027" cy="51301"/>
            </a:xfrm>
            <a:prstGeom prst="line">
              <a:avLst/>
            </a:prstGeom>
            <a:grpFill/>
            <a:ln w="6350">
              <a:solidFill>
                <a:schemeClr val="accent1">
                  <a:lumMod val="75000"/>
                </a:schemeClr>
              </a:solidFill>
            </a:ln>
          </p:spPr>
          <p:style>
            <a:lnRef idx="1">
              <a:schemeClr val="dk1"/>
            </a:lnRef>
            <a:fillRef idx="0">
              <a:schemeClr val="dk1"/>
            </a:fillRef>
            <a:effectRef idx="0">
              <a:schemeClr val="dk1"/>
            </a:effectRef>
            <a:fontRef idx="minor">
              <a:schemeClr val="tx1"/>
            </a:fontRef>
          </p:style>
        </p:cxnSp>
      </p:grpSp>
      <p:sp>
        <p:nvSpPr>
          <p:cNvPr id="53" name="Rectangle 52"/>
          <p:cNvSpPr/>
          <p:nvPr/>
        </p:nvSpPr>
        <p:spPr bwMode="gray">
          <a:xfrm>
            <a:off x="5367033" y="2898622"/>
            <a:ext cx="908999" cy="246221"/>
          </a:xfrm>
          <a:prstGeom prst="rect">
            <a:avLst/>
          </a:prstGeom>
        </p:spPr>
        <p:txBody>
          <a:bodyPr wrap="square">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特征分析</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sp>
        <p:nvSpPr>
          <p:cNvPr id="54" name="Rectangle 53"/>
          <p:cNvSpPr/>
          <p:nvPr/>
        </p:nvSpPr>
        <p:spPr bwMode="gray">
          <a:xfrm>
            <a:off x="3458007" y="5908973"/>
            <a:ext cx="2094434" cy="246221"/>
          </a:xfrm>
          <a:prstGeom prst="rect">
            <a:avLst/>
          </a:prstGeom>
        </p:spPr>
        <p:txBody>
          <a:bodyPr wrap="square">
            <a:spAutoFit/>
          </a:bodyPr>
          <a:lstStyle/>
          <a:p>
            <a:pPr algn="ct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可被重复利用的组件</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Rounded Rectangle 54"/>
          <p:cNvSpPr/>
          <p:nvPr/>
        </p:nvSpPr>
        <p:spPr bwMode="gray">
          <a:xfrm rot="5400000">
            <a:off x="265183" y="3114387"/>
            <a:ext cx="836029" cy="290641"/>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sp>
        <p:nvSpPr>
          <p:cNvPr id="56" name="Rounded Rectangle 55"/>
          <p:cNvSpPr/>
          <p:nvPr/>
        </p:nvSpPr>
        <p:spPr bwMode="gray">
          <a:xfrm>
            <a:off x="666980" y="2665231"/>
            <a:ext cx="791380" cy="228970"/>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57" name="Group 122"/>
          <p:cNvGrpSpPr/>
          <p:nvPr/>
        </p:nvGrpSpPr>
        <p:grpSpPr bwMode="gray">
          <a:xfrm rot="10800000" flipH="1">
            <a:off x="537886" y="2993916"/>
            <a:ext cx="292336" cy="312921"/>
            <a:chOff x="7848600" y="4597412"/>
            <a:chExt cx="381000" cy="518660"/>
          </a:xfrm>
        </p:grpSpPr>
        <p:sp>
          <p:nvSpPr>
            <p:cNvPr id="58" name="Chevron 57"/>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9" name="Chevron 58"/>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0" name="Chevron 59"/>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61" name="Group 23"/>
          <p:cNvGrpSpPr/>
          <p:nvPr/>
        </p:nvGrpSpPr>
        <p:grpSpPr bwMode="gray">
          <a:xfrm rot="13371806">
            <a:off x="681560" y="2524761"/>
            <a:ext cx="514548" cy="529121"/>
            <a:chOff x="8894181" y="3397101"/>
            <a:chExt cx="2276089" cy="2783993"/>
          </a:xfrm>
        </p:grpSpPr>
        <p:sp>
          <p:nvSpPr>
            <p:cNvPr id="62" name="Chevron 61"/>
            <p:cNvSpPr/>
            <p:nvPr/>
          </p:nvSpPr>
          <p:spPr bwMode="gray">
            <a:xfrm rot="7084595">
              <a:off x="9941988" y="4055970"/>
              <a:ext cx="621934" cy="1166194"/>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7760738">
              <a:off x="9646582" y="4441384"/>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4" name="Chevron 63"/>
            <p:cNvSpPr/>
            <p:nvPr/>
          </p:nvSpPr>
          <p:spPr bwMode="gray">
            <a:xfrm rot="6323011">
              <a:off x="10163531" y="3605212"/>
              <a:ext cx="621934" cy="1166194"/>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5" name="Chevron 64"/>
            <p:cNvSpPr/>
            <p:nvPr/>
          </p:nvSpPr>
          <p:spPr bwMode="gray">
            <a:xfrm rot="8302377">
              <a:off x="9306605" y="4758347"/>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6" name="Chevron 65"/>
            <p:cNvSpPr/>
            <p:nvPr/>
          </p:nvSpPr>
          <p:spPr bwMode="gray">
            <a:xfrm rot="5626826">
              <a:off x="10276206" y="3124971"/>
              <a:ext cx="621934" cy="1166194"/>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7" name="Chevron 66"/>
            <p:cNvSpPr/>
            <p:nvPr/>
          </p:nvSpPr>
          <p:spPr bwMode="gray">
            <a:xfrm rot="8982620">
              <a:off x="8894181" y="5014900"/>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8" name="Rounded Rectangle 67"/>
          <p:cNvSpPr/>
          <p:nvPr/>
        </p:nvSpPr>
        <p:spPr bwMode="gray">
          <a:xfrm>
            <a:off x="1096746" y="2490895"/>
            <a:ext cx="876246"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a:solidFill>
                  <a:srgbClr val="11356F"/>
                </a:solidFill>
                <a:latin typeface="Microsoft YaHei" panose="020B0503020204020204" pitchFamily="34" charset="-122"/>
                <a:ea typeface="Microsoft YaHei" panose="020B0503020204020204" pitchFamily="34" charset="-122"/>
              </a:rPr>
              <a:t>发现规律</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sp>
        <p:nvSpPr>
          <p:cNvPr id="69" name="Rounded Rectangle 68"/>
          <p:cNvSpPr/>
          <p:nvPr/>
        </p:nvSpPr>
        <p:spPr bwMode="gray">
          <a:xfrm rot="16200000">
            <a:off x="1470610" y="3588210"/>
            <a:ext cx="2307209" cy="292608"/>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70" name="Group 122"/>
          <p:cNvGrpSpPr/>
          <p:nvPr/>
        </p:nvGrpSpPr>
        <p:grpSpPr bwMode="gray">
          <a:xfrm flipH="1">
            <a:off x="2481262" y="3475318"/>
            <a:ext cx="285333" cy="312921"/>
            <a:chOff x="7848600" y="4597412"/>
            <a:chExt cx="381000" cy="518660"/>
          </a:xfrm>
        </p:grpSpPr>
        <p:sp>
          <p:nvSpPr>
            <p:cNvPr id="71" name="Chevron 70"/>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2" name="Chevron 71"/>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3" name="Chevron 72"/>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74" name="Rounded Rectangle 73"/>
          <p:cNvSpPr/>
          <p:nvPr/>
        </p:nvSpPr>
        <p:spPr bwMode="gray">
          <a:xfrm>
            <a:off x="2165338" y="2489049"/>
            <a:ext cx="876246"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训练数据</a:t>
            </a:r>
            <a:endParaRPr lang="en-US" altLang="zh-CN" sz="1100" b="1" dirty="0" smtClean="0">
              <a:solidFill>
                <a:srgbClr val="11356F"/>
              </a:solidFill>
              <a:latin typeface="Microsoft YaHei" panose="020B0503020204020204" pitchFamily="34" charset="-122"/>
              <a:ea typeface="Microsoft YaHei" panose="020B0503020204020204" pitchFamily="34" charset="-122"/>
            </a:endParaRPr>
          </a:p>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准备</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75" name="Group 122"/>
          <p:cNvGrpSpPr/>
          <p:nvPr/>
        </p:nvGrpSpPr>
        <p:grpSpPr bwMode="gray">
          <a:xfrm flipH="1">
            <a:off x="2483643" y="4290774"/>
            <a:ext cx="284201" cy="303095"/>
            <a:chOff x="7848600" y="4597412"/>
            <a:chExt cx="381000" cy="518660"/>
          </a:xfrm>
        </p:grpSpPr>
        <p:sp>
          <p:nvSpPr>
            <p:cNvPr id="76" name="Chevron 75"/>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7" name="Chevron 76"/>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79" name="Group 84"/>
          <p:cNvGrpSpPr/>
          <p:nvPr/>
        </p:nvGrpSpPr>
        <p:grpSpPr bwMode="gray">
          <a:xfrm rot="19950910" flipH="1">
            <a:off x="2662646" y="4673855"/>
            <a:ext cx="570360" cy="710056"/>
            <a:chOff x="8894181" y="3397101"/>
            <a:chExt cx="2276089" cy="2783993"/>
          </a:xfrm>
        </p:grpSpPr>
        <p:sp>
          <p:nvSpPr>
            <p:cNvPr id="80" name="Chevron 79"/>
            <p:cNvSpPr/>
            <p:nvPr/>
          </p:nvSpPr>
          <p:spPr bwMode="gray">
            <a:xfrm rot="7084595">
              <a:off x="9941988" y="4055970"/>
              <a:ext cx="621934" cy="1166194"/>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7760738">
              <a:off x="9646582" y="4441384"/>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2" name="Chevron 81"/>
            <p:cNvSpPr/>
            <p:nvPr/>
          </p:nvSpPr>
          <p:spPr bwMode="gray">
            <a:xfrm rot="6323011">
              <a:off x="10163531" y="3605212"/>
              <a:ext cx="621934" cy="1166194"/>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3" name="Chevron 82"/>
            <p:cNvSpPr/>
            <p:nvPr/>
          </p:nvSpPr>
          <p:spPr bwMode="gray">
            <a:xfrm rot="8302377">
              <a:off x="9306605" y="4758347"/>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5626826">
              <a:off x="10276206" y="3124971"/>
              <a:ext cx="621934" cy="1166194"/>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5" name="Chevron 84"/>
            <p:cNvSpPr/>
            <p:nvPr/>
          </p:nvSpPr>
          <p:spPr bwMode="gray">
            <a:xfrm rot="8982620">
              <a:off x="8894181" y="5014900"/>
              <a:ext cx="621934" cy="116619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86" name="Rounded Rectangle 85"/>
          <p:cNvSpPr/>
          <p:nvPr/>
        </p:nvSpPr>
        <p:spPr bwMode="gray">
          <a:xfrm>
            <a:off x="3180165" y="4705714"/>
            <a:ext cx="1421229"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噪音去除标准化</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87" name="Group 122"/>
          <p:cNvGrpSpPr/>
          <p:nvPr/>
        </p:nvGrpSpPr>
        <p:grpSpPr bwMode="gray">
          <a:xfrm rot="16200000" flipH="1">
            <a:off x="4614888" y="4980096"/>
            <a:ext cx="240830" cy="283573"/>
            <a:chOff x="7848600" y="4597412"/>
            <a:chExt cx="381000" cy="518660"/>
          </a:xfrm>
        </p:grpSpPr>
        <p:sp>
          <p:nvSpPr>
            <p:cNvPr id="88" name="Chevron 87"/>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9" name="Chevron 88"/>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91" name="Rounded Rectangle 90"/>
          <p:cNvSpPr/>
          <p:nvPr/>
        </p:nvSpPr>
        <p:spPr bwMode="gray">
          <a:xfrm>
            <a:off x="4130936" y="5001157"/>
            <a:ext cx="3463964" cy="267231"/>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sp>
        <p:nvSpPr>
          <p:cNvPr id="92" name="Chevron 91"/>
          <p:cNvSpPr/>
          <p:nvPr/>
        </p:nvSpPr>
        <p:spPr bwMode="gray">
          <a:xfrm rot="16200000">
            <a:off x="6671688" y="5546790"/>
            <a:ext cx="954792" cy="311706"/>
          </a:xfrm>
          <a:prstGeom prst="chevron">
            <a:avLst/>
          </a:prstGeom>
          <a:solidFill>
            <a:schemeClr val="bg1">
              <a:lumMod val="95000"/>
            </a:schemeClr>
          </a:solidFill>
          <a:ln w="952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rgbClr val="800000"/>
                </a:solidFill>
                <a:latin typeface="Microsoft YaHei" panose="020B0503020204020204" pitchFamily="34" charset="-122"/>
                <a:ea typeface="Microsoft YaHei" panose="020B0503020204020204" pitchFamily="34" charset="-122"/>
              </a:rPr>
              <a:t>决策树</a:t>
            </a:r>
            <a:endParaRPr lang="en-US" sz="1100" b="1" dirty="0">
              <a:solidFill>
                <a:srgbClr val="800000"/>
              </a:solidFill>
              <a:latin typeface="Microsoft YaHei" panose="020B0503020204020204" pitchFamily="34" charset="-122"/>
              <a:ea typeface="Microsoft YaHei" panose="020B0503020204020204" pitchFamily="34" charset="-122"/>
            </a:endParaRPr>
          </a:p>
        </p:txBody>
      </p:sp>
      <p:sp>
        <p:nvSpPr>
          <p:cNvPr id="93" name="Chevron 92"/>
          <p:cNvSpPr/>
          <p:nvPr/>
        </p:nvSpPr>
        <p:spPr bwMode="gray">
          <a:xfrm rot="16200000">
            <a:off x="7145228" y="5566178"/>
            <a:ext cx="954791" cy="272930"/>
          </a:xfrm>
          <a:prstGeom prst="chevron">
            <a:avLst/>
          </a:prstGeom>
          <a:solidFill>
            <a:schemeClr val="bg1">
              <a:lumMod val="95000"/>
            </a:schemeClr>
          </a:solidFill>
          <a:ln w="952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a:solidFill>
                  <a:srgbClr val="800000"/>
                </a:solidFill>
                <a:latin typeface="Microsoft YaHei" panose="020B0503020204020204" pitchFamily="34" charset="-122"/>
                <a:ea typeface="Microsoft YaHei" panose="020B0503020204020204" pitchFamily="34" charset="-122"/>
              </a:rPr>
              <a:t>支</a:t>
            </a:r>
            <a:r>
              <a:rPr lang="zh-CN" altLang="en-US" sz="1050" b="1" dirty="0" smtClean="0">
                <a:solidFill>
                  <a:srgbClr val="800000"/>
                </a:solidFill>
                <a:latin typeface="Microsoft YaHei" panose="020B0503020204020204" pitchFamily="34" charset="-122"/>
                <a:ea typeface="Microsoft YaHei" panose="020B0503020204020204" pitchFamily="34" charset="-122"/>
              </a:rPr>
              <a:t>持向量机</a:t>
            </a:r>
            <a:endParaRPr lang="en-US" sz="1050" b="1" dirty="0">
              <a:solidFill>
                <a:srgbClr val="800000"/>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16200000">
            <a:off x="7598314" y="5539727"/>
            <a:ext cx="929407" cy="300448"/>
          </a:xfrm>
          <a:prstGeom prst="chevron">
            <a:avLst/>
          </a:prstGeom>
          <a:solidFill>
            <a:schemeClr val="bg1">
              <a:lumMod val="95000"/>
            </a:schemeClr>
          </a:solidFill>
          <a:ln w="9525">
            <a:solidFill>
              <a:srgbClr val="8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smtClean="0">
                <a:solidFill>
                  <a:srgbClr val="800000"/>
                </a:solidFill>
                <a:latin typeface="Microsoft YaHei" panose="020B0503020204020204" pitchFamily="34" charset="-122"/>
                <a:ea typeface="Microsoft YaHei" panose="020B0503020204020204" pitchFamily="34" charset="-122"/>
              </a:rPr>
              <a:t>朴素贝叶斯</a:t>
            </a:r>
            <a:endParaRPr lang="en-US" sz="1050" b="1" dirty="0">
              <a:solidFill>
                <a:srgbClr val="800000"/>
              </a:solidFill>
              <a:latin typeface="Microsoft YaHei" panose="020B0503020204020204" pitchFamily="34" charset="-122"/>
              <a:ea typeface="Microsoft YaHei" panose="020B0503020204020204" pitchFamily="34" charset="-122"/>
            </a:endParaRPr>
          </a:p>
        </p:txBody>
      </p:sp>
      <p:sp>
        <p:nvSpPr>
          <p:cNvPr id="95" name="Down Arrow 94"/>
          <p:cNvSpPr/>
          <p:nvPr/>
        </p:nvSpPr>
        <p:spPr bwMode="gray">
          <a:xfrm>
            <a:off x="5496475" y="4082985"/>
            <a:ext cx="656900" cy="298395"/>
          </a:xfrm>
          <a:prstGeom prst="downArrow">
            <a:avLst/>
          </a:prstGeom>
          <a:gradFill>
            <a:gsLst>
              <a:gs pos="13000">
                <a:schemeClr val="tx2">
                  <a:lumMod val="60000"/>
                  <a:lumOff val="40000"/>
                </a:schemeClr>
              </a:gs>
              <a:gs pos="98000">
                <a:srgbClr val="EED89D">
                  <a:alpha val="0"/>
                </a:srgbClr>
              </a:gs>
            </a:gsLst>
            <a:lin ang="162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96" name="Up Arrow 95"/>
          <p:cNvSpPr/>
          <p:nvPr/>
        </p:nvSpPr>
        <p:spPr bwMode="gray">
          <a:xfrm rot="5400000">
            <a:off x="8059169" y="4824254"/>
            <a:ext cx="1008062" cy="422084"/>
          </a:xfrm>
          <a:prstGeom prst="upArrow">
            <a:avLst>
              <a:gd name="adj1" fmla="val 52642"/>
              <a:gd name="adj2" fmla="val 54977"/>
            </a:avLst>
          </a:prstGeom>
          <a:gradFill rotWithShape="1">
            <a:gsLst>
              <a:gs pos="0">
                <a:srgbClr val="800000"/>
              </a:gs>
              <a:gs pos="13000">
                <a:srgbClr val="800000"/>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97" name="Rectangle 96"/>
          <p:cNvSpPr/>
          <p:nvPr/>
        </p:nvSpPr>
        <p:spPr bwMode="gray">
          <a:xfrm>
            <a:off x="266333" y="4610193"/>
            <a:ext cx="908999" cy="261610"/>
          </a:xfrm>
          <a:prstGeom prst="rect">
            <a:avLst/>
          </a:prstGeom>
        </p:spPr>
        <p:txBody>
          <a:bodyPr wrap="square">
            <a:spAutoFit/>
          </a:bodyPr>
          <a:lstStyle/>
          <a:p>
            <a:pPr algn="ctr"/>
            <a:r>
              <a:rPr lang="zh-CN" altLang="en-US" sz="1100" b="1" dirty="0" smtClean="0">
                <a:solidFill>
                  <a:schemeClr val="accent1">
                    <a:lumMod val="50000"/>
                  </a:schemeClr>
                </a:solidFill>
                <a:latin typeface="Microsoft YaHei" panose="020B0503020204020204" pitchFamily="34" charset="-122"/>
                <a:ea typeface="Microsoft YaHei" panose="020B0503020204020204" pitchFamily="34" charset="-122"/>
              </a:rPr>
              <a:t>输入数据</a:t>
            </a:r>
            <a:endParaRPr lang="en-US" sz="1100" b="1" dirty="0" smtClean="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98" name="Rectangle 97"/>
          <p:cNvSpPr/>
          <p:nvPr/>
        </p:nvSpPr>
        <p:spPr bwMode="gray">
          <a:xfrm rot="16200000">
            <a:off x="8226153" y="4910501"/>
            <a:ext cx="1243604" cy="261610"/>
          </a:xfrm>
          <a:prstGeom prst="rect">
            <a:avLst/>
          </a:prstGeom>
        </p:spPr>
        <p:txBody>
          <a:bodyPr wrap="square">
            <a:spAutoFit/>
          </a:bodyPr>
          <a:lstStyle/>
          <a:p>
            <a:pPr algn="ctr"/>
            <a:r>
              <a:rPr lang="zh-CN" altLang="en-US" sz="1100" b="1" dirty="0" smtClean="0">
                <a:solidFill>
                  <a:srgbClr val="800000"/>
                </a:solidFill>
                <a:latin typeface="Microsoft YaHei" panose="020B0503020204020204" pitchFamily="34" charset="-122"/>
                <a:ea typeface="Microsoft YaHei" panose="020B0503020204020204" pitchFamily="34" charset="-122"/>
              </a:rPr>
              <a:t>情感</a:t>
            </a:r>
            <a:endParaRPr lang="en-US" sz="1100" b="1" dirty="0" smtClean="0">
              <a:solidFill>
                <a:srgbClr val="800000"/>
              </a:solidFill>
              <a:latin typeface="Microsoft YaHei" panose="020B0503020204020204" pitchFamily="34" charset="-122"/>
              <a:ea typeface="Microsoft YaHei" panose="020B0503020204020204" pitchFamily="34" charset="-122"/>
            </a:endParaRPr>
          </a:p>
        </p:txBody>
      </p:sp>
      <p:grpSp>
        <p:nvGrpSpPr>
          <p:cNvPr id="99" name="Group 122"/>
          <p:cNvGrpSpPr/>
          <p:nvPr/>
        </p:nvGrpSpPr>
        <p:grpSpPr bwMode="gray">
          <a:xfrm rot="16200000" flipH="1">
            <a:off x="6766419" y="4989922"/>
            <a:ext cx="240830" cy="283573"/>
            <a:chOff x="7848600" y="4597412"/>
            <a:chExt cx="381000" cy="518660"/>
          </a:xfrm>
        </p:grpSpPr>
        <p:sp>
          <p:nvSpPr>
            <p:cNvPr id="100" name="Chevron 99"/>
            <p:cNvSpPr/>
            <p:nvPr/>
          </p:nvSpPr>
          <p:spPr bwMode="gray">
            <a:xfrm rot="5400000">
              <a:off x="7937506" y="4666242"/>
              <a:ext cx="203188"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1" name="Chevron 100"/>
            <p:cNvSpPr/>
            <p:nvPr/>
          </p:nvSpPr>
          <p:spPr bwMode="gray">
            <a:xfrm rot="5400000">
              <a:off x="7937506" y="4823978"/>
              <a:ext cx="203188"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2" name="Chevron 101"/>
            <p:cNvSpPr/>
            <p:nvPr/>
          </p:nvSpPr>
          <p:spPr bwMode="gray">
            <a:xfrm rot="5400000">
              <a:off x="7937506" y="4508506"/>
              <a:ext cx="203188"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03" name="Rounded Rectangle 102"/>
          <p:cNvSpPr/>
          <p:nvPr/>
        </p:nvSpPr>
        <p:spPr bwMode="gray">
          <a:xfrm rot="5400000">
            <a:off x="5183025" y="4060281"/>
            <a:ext cx="1262440" cy="1955526"/>
          </a:xfrm>
          <a:prstGeom prst="roundRect">
            <a:avLst>
              <a:gd name="adj" fmla="val 1194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b"/>
          <a:lstStyle/>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特征</a:t>
            </a:r>
            <a:r>
              <a:rPr lang="zh-CN" altLang="en-US" sz="1100" b="1" dirty="0">
                <a:solidFill>
                  <a:schemeClr val="accent1">
                    <a:lumMod val="75000"/>
                  </a:schemeClr>
                </a:solidFill>
                <a:latin typeface="Microsoft YaHei" panose="020B0503020204020204" pitchFamily="34" charset="-122"/>
                <a:ea typeface="Microsoft YaHei" panose="020B0503020204020204" pitchFamily="34" charset="-122"/>
              </a:rPr>
              <a:t>建立</a:t>
            </a:r>
            <a:endParaRPr lang="en-US"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104" name="Rounded Rectangle 103"/>
          <p:cNvSpPr/>
          <p:nvPr/>
        </p:nvSpPr>
        <p:spPr bwMode="gray">
          <a:xfrm>
            <a:off x="6973673" y="4686064"/>
            <a:ext cx="1303685"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学习推理系统</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sp>
        <p:nvSpPr>
          <p:cNvPr id="105" name="Pentagon 104"/>
          <p:cNvSpPr/>
          <p:nvPr/>
        </p:nvSpPr>
        <p:spPr bwMode="gray">
          <a:xfrm>
            <a:off x="5120349" y="5274781"/>
            <a:ext cx="1624261" cy="339164"/>
          </a:xfrm>
          <a:prstGeom prst="homePlate">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a:solidFill>
                  <a:srgbClr val="11356F"/>
                </a:solidFill>
                <a:latin typeface="Microsoft YaHei" panose="020B0503020204020204" pitchFamily="34" charset="-122"/>
                <a:ea typeface="Microsoft YaHei" panose="020B0503020204020204" pitchFamily="34" charset="-122"/>
              </a:rPr>
              <a:t>语</a:t>
            </a:r>
            <a:r>
              <a:rPr lang="zh-CN" altLang="en-US" sz="1100" b="1" dirty="0" smtClean="0">
                <a:solidFill>
                  <a:srgbClr val="11356F"/>
                </a:solidFill>
                <a:latin typeface="Microsoft YaHei" panose="020B0503020204020204" pitchFamily="34" charset="-122"/>
                <a:ea typeface="Microsoft YaHei" panose="020B0503020204020204" pitchFamily="34" charset="-122"/>
              </a:rPr>
              <a:t>义的</a:t>
            </a:r>
            <a:endParaRPr lang="en-US" sz="1100" b="1" dirty="0">
              <a:solidFill>
                <a:srgbClr val="11356F"/>
              </a:solidFill>
              <a:latin typeface="Microsoft YaHei" panose="020B0503020204020204" pitchFamily="34" charset="-122"/>
              <a:ea typeface="Microsoft YaHei" panose="020B0503020204020204" pitchFamily="34" charset="-122"/>
            </a:endParaRPr>
          </a:p>
        </p:txBody>
      </p:sp>
      <p:sp>
        <p:nvSpPr>
          <p:cNvPr id="106" name="Pentagon 105"/>
          <p:cNvSpPr/>
          <p:nvPr/>
        </p:nvSpPr>
        <p:spPr bwMode="gray">
          <a:xfrm>
            <a:off x="5109060" y="4869667"/>
            <a:ext cx="1624261" cy="339164"/>
          </a:xfrm>
          <a:prstGeom prst="homePlate">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语法的</a:t>
            </a:r>
            <a:endParaRPr lang="en-US" sz="1100" b="1" dirty="0">
              <a:solidFill>
                <a:srgbClr val="11356F"/>
              </a:solidFill>
              <a:latin typeface="Microsoft YaHei" panose="020B0503020204020204" pitchFamily="34" charset="-122"/>
              <a:ea typeface="Microsoft YaHei" panose="020B0503020204020204" pitchFamily="34" charset="-122"/>
            </a:endParaRPr>
          </a:p>
        </p:txBody>
      </p:sp>
      <p:sp>
        <p:nvSpPr>
          <p:cNvPr id="107" name="Pentagon 106"/>
          <p:cNvSpPr/>
          <p:nvPr/>
        </p:nvSpPr>
        <p:spPr bwMode="gray">
          <a:xfrm>
            <a:off x="5120349" y="4455133"/>
            <a:ext cx="1624261" cy="339164"/>
          </a:xfrm>
          <a:prstGeom prst="homePlate">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基于使用频率</a:t>
            </a:r>
            <a:endParaRPr lang="en-US" sz="1100" b="1" dirty="0">
              <a:solidFill>
                <a:srgbClr val="11356F"/>
              </a:solidFill>
              <a:latin typeface="Microsoft YaHei" panose="020B0503020204020204" pitchFamily="34" charset="-122"/>
              <a:ea typeface="Microsoft YaHei" panose="020B0503020204020204" pitchFamily="34" charset="-122"/>
            </a:endParaRPr>
          </a:p>
        </p:txBody>
      </p:sp>
      <p:sp>
        <p:nvSpPr>
          <p:cNvPr id="108" name=" 3"/>
          <p:cNvSpPr/>
          <p:nvPr>
            <p:custDataLst>
              <p:tags r:id="rId6"/>
            </p:custDataLst>
          </p:nvPr>
        </p:nvSpPr>
        <p:spPr bwMode="gray">
          <a:xfrm rot="7007159" flipH="1">
            <a:off x="2973557" y="5065783"/>
            <a:ext cx="876741" cy="1193797"/>
          </a:xfrm>
          <a:prstGeom prst="swooshArrow">
            <a:avLst>
              <a:gd name="adj1" fmla="val 27981"/>
              <a:gd name="adj2" fmla="val 28602"/>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109" name="Up Arrow 108"/>
          <p:cNvSpPr/>
          <p:nvPr/>
        </p:nvSpPr>
        <p:spPr bwMode="gray">
          <a:xfrm rot="10800000">
            <a:off x="7094663" y="4198373"/>
            <a:ext cx="1103792" cy="385477"/>
          </a:xfrm>
          <a:prstGeom prst="upArrow">
            <a:avLst>
              <a:gd name="adj1" fmla="val 52642"/>
              <a:gd name="adj2" fmla="val 54977"/>
            </a:avLst>
          </a:prstGeom>
          <a:gradFill rotWithShape="1">
            <a:gsLst>
              <a:gs pos="0">
                <a:srgbClr val="800000"/>
              </a:gs>
              <a:gs pos="13000">
                <a:srgbClr val="800000"/>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110" name="Rectangle 109"/>
          <p:cNvSpPr/>
          <p:nvPr/>
        </p:nvSpPr>
        <p:spPr bwMode="gray">
          <a:xfrm>
            <a:off x="6948371" y="4005411"/>
            <a:ext cx="1361702" cy="261610"/>
          </a:xfrm>
          <a:prstGeom prst="rect">
            <a:avLst/>
          </a:prstGeom>
        </p:spPr>
        <p:txBody>
          <a:bodyPr wrap="square">
            <a:spAutoFit/>
          </a:bodyPr>
          <a:lstStyle/>
          <a:p>
            <a:pPr algn="ctr"/>
            <a:r>
              <a:rPr lang="zh-CN" altLang="en-US" sz="1100" b="1" dirty="0" smtClean="0">
                <a:solidFill>
                  <a:srgbClr val="800000"/>
                </a:solidFill>
                <a:latin typeface="Microsoft YaHei" panose="020B0503020204020204" pitchFamily="34" charset="-122"/>
                <a:ea typeface="Microsoft YaHei" panose="020B0503020204020204" pitchFamily="34" charset="-122"/>
              </a:rPr>
              <a:t>新数据</a:t>
            </a:r>
            <a:endParaRPr lang="en-US" sz="1100" b="1" dirty="0" smtClean="0">
              <a:solidFill>
                <a:srgbClr val="800000"/>
              </a:solidFill>
              <a:latin typeface="Microsoft YaHei" panose="020B0503020204020204" pitchFamily="34" charset="-122"/>
              <a:ea typeface="Microsoft YaHei" panose="020B0503020204020204" pitchFamily="34" charset="-122"/>
            </a:endParaRPr>
          </a:p>
        </p:txBody>
      </p:sp>
      <p:sp>
        <p:nvSpPr>
          <p:cNvPr id="111" name="Rounded Rectangle 110"/>
          <p:cNvSpPr/>
          <p:nvPr/>
        </p:nvSpPr>
        <p:spPr bwMode="gray">
          <a:xfrm>
            <a:off x="2165338" y="3459566"/>
            <a:ext cx="876246" cy="699165"/>
          </a:xfrm>
          <a:prstGeom prst="roundRect">
            <a:avLst/>
          </a:prstGeom>
          <a:solidFill>
            <a:schemeClr val="bg1"/>
          </a:solidFill>
          <a:ln w="9525">
            <a:solidFill>
              <a:schemeClr val="tx1">
                <a:lumMod val="65000"/>
                <a:lumOff val="3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数据噪音分析</a:t>
            </a:r>
            <a:endParaRPr lang="en-US" sz="1100" b="1" dirty="0" smtClean="0">
              <a:solidFill>
                <a:srgbClr val="11356F"/>
              </a:solidFill>
              <a:latin typeface="Microsoft YaHei" panose="020B0503020204020204" pitchFamily="34" charset="-122"/>
              <a:ea typeface="Microsoft YaHei" panose="020B0503020204020204" pitchFamily="34" charset="-122"/>
            </a:endParaRPr>
          </a:p>
        </p:txBody>
      </p:sp>
      <p:cxnSp>
        <p:nvCxnSpPr>
          <p:cNvPr id="112" name="Straight Arrow Connector 111"/>
          <p:cNvCxnSpPr/>
          <p:nvPr/>
        </p:nvCxnSpPr>
        <p:spPr bwMode="gray">
          <a:xfrm flipV="1">
            <a:off x="335475" y="6408043"/>
            <a:ext cx="2122717" cy="0"/>
          </a:xfrm>
          <a:prstGeom prst="straightConnector1">
            <a:avLst/>
          </a:prstGeom>
          <a:ln>
            <a:solidFill>
              <a:srgbClr val="800000"/>
            </a:solidFill>
            <a:prstDash val="dash"/>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3" name="Straight Arrow Connector 112"/>
          <p:cNvCxnSpPr/>
          <p:nvPr/>
        </p:nvCxnSpPr>
        <p:spPr bwMode="gray">
          <a:xfrm flipV="1">
            <a:off x="2482929" y="6408043"/>
            <a:ext cx="2122717" cy="0"/>
          </a:xfrm>
          <a:prstGeom prst="straightConnector1">
            <a:avLst/>
          </a:prstGeom>
          <a:ln>
            <a:solidFill>
              <a:srgbClr val="800000"/>
            </a:solidFill>
            <a:prstDash val="dash"/>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4" name="Straight Arrow Connector 113"/>
          <p:cNvCxnSpPr/>
          <p:nvPr/>
        </p:nvCxnSpPr>
        <p:spPr bwMode="gray">
          <a:xfrm flipV="1">
            <a:off x="4632363" y="6408043"/>
            <a:ext cx="2122717" cy="0"/>
          </a:xfrm>
          <a:prstGeom prst="straightConnector1">
            <a:avLst/>
          </a:prstGeom>
          <a:ln>
            <a:solidFill>
              <a:srgbClr val="800000"/>
            </a:solidFill>
            <a:prstDash val="dash"/>
            <a:headEnd type="triangle" w="lg" len="med"/>
            <a:tailEnd type="triangle" w="lg" len="med"/>
          </a:ln>
        </p:spPr>
        <p:style>
          <a:lnRef idx="1">
            <a:schemeClr val="dk1"/>
          </a:lnRef>
          <a:fillRef idx="0">
            <a:schemeClr val="dk1"/>
          </a:fillRef>
          <a:effectRef idx="0">
            <a:schemeClr val="dk1"/>
          </a:effectRef>
          <a:fontRef idx="minor">
            <a:schemeClr val="tx1"/>
          </a:fontRef>
        </p:style>
      </p:cxnSp>
      <p:cxnSp>
        <p:nvCxnSpPr>
          <p:cNvPr id="115" name="Straight Arrow Connector 114"/>
          <p:cNvCxnSpPr/>
          <p:nvPr/>
        </p:nvCxnSpPr>
        <p:spPr bwMode="gray">
          <a:xfrm>
            <a:off x="6769922" y="6408043"/>
            <a:ext cx="1685309" cy="0"/>
          </a:xfrm>
          <a:prstGeom prst="straightConnector1">
            <a:avLst/>
          </a:prstGeom>
          <a:ln>
            <a:solidFill>
              <a:srgbClr val="800000"/>
            </a:solidFill>
            <a:prstDash val="dash"/>
            <a:headEnd type="triangle" w="lg" len="med"/>
            <a:tailEnd type="triangle" w="lg" len="med"/>
          </a:ln>
        </p:spPr>
        <p:style>
          <a:lnRef idx="1">
            <a:schemeClr val="dk1"/>
          </a:lnRef>
          <a:fillRef idx="0">
            <a:schemeClr val="dk1"/>
          </a:fillRef>
          <a:effectRef idx="0">
            <a:schemeClr val="dk1"/>
          </a:effectRef>
          <a:fontRef idx="minor">
            <a:schemeClr val="tx1"/>
          </a:fontRef>
        </p:style>
      </p:cxnSp>
      <p:sp>
        <p:nvSpPr>
          <p:cNvPr id="116" name="Rectangle 115"/>
          <p:cNvSpPr/>
          <p:nvPr/>
        </p:nvSpPr>
        <p:spPr bwMode="gray">
          <a:xfrm>
            <a:off x="1016176" y="6326042"/>
            <a:ext cx="703966" cy="151422"/>
          </a:xfrm>
          <a:prstGeom prst="rect">
            <a:avLst/>
          </a:prstGeom>
          <a:solidFill>
            <a:schemeClr val="bg1"/>
          </a:solidFill>
        </p:spPr>
        <p:txBody>
          <a:bodyPr wrap="none" lIns="0" tIns="0" rIns="0" bIns="0">
            <a:noAutofit/>
          </a:bodyPr>
          <a:lstStyle/>
          <a:p>
            <a:pPr algn="ctr"/>
            <a:r>
              <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3-4 </a:t>
            </a: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rPr>
              <a:t>周</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7" name="Rectangle 116"/>
          <p:cNvSpPr/>
          <p:nvPr/>
        </p:nvSpPr>
        <p:spPr bwMode="gray">
          <a:xfrm>
            <a:off x="3151755" y="6326042"/>
            <a:ext cx="703966" cy="151422"/>
          </a:xfrm>
          <a:prstGeom prst="rect">
            <a:avLst/>
          </a:prstGeom>
          <a:solidFill>
            <a:schemeClr val="bg1"/>
          </a:solidFill>
        </p:spPr>
        <p:txBody>
          <a:bodyPr wrap="none" lIns="0" tIns="0" rIns="0" bIns="0">
            <a:noAutofit/>
          </a:bodyPr>
          <a:lstStyle/>
          <a:p>
            <a:pPr algn="ctr"/>
            <a:r>
              <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1-2 </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周</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8" name="Rectangle 117"/>
          <p:cNvSpPr/>
          <p:nvPr/>
        </p:nvSpPr>
        <p:spPr bwMode="gray">
          <a:xfrm>
            <a:off x="5532063" y="6326042"/>
            <a:ext cx="499520" cy="151422"/>
          </a:xfrm>
          <a:prstGeom prst="rect">
            <a:avLst/>
          </a:prstGeom>
          <a:solidFill>
            <a:schemeClr val="bg1"/>
          </a:solidFill>
        </p:spPr>
        <p:txBody>
          <a:bodyPr wrap="none" lIns="0" tIns="0" rIns="0" bIns="0">
            <a:noAutofit/>
          </a:bodyPr>
          <a:lstStyle/>
          <a:p>
            <a:pPr algn="ctr"/>
            <a:r>
              <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1 </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周</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9" name="Rectangle 118"/>
          <p:cNvSpPr/>
          <p:nvPr/>
        </p:nvSpPr>
        <p:spPr bwMode="gray">
          <a:xfrm>
            <a:off x="7311380" y="6326042"/>
            <a:ext cx="499520" cy="151422"/>
          </a:xfrm>
          <a:prstGeom prst="rect">
            <a:avLst/>
          </a:prstGeom>
          <a:solidFill>
            <a:schemeClr val="bg1"/>
          </a:solidFill>
        </p:spPr>
        <p:txBody>
          <a:bodyPr wrap="none" lIns="0" tIns="0" rIns="0" bIns="0">
            <a:noAutofit/>
          </a:bodyPr>
          <a:lstStyle/>
          <a:p>
            <a:pPr algn="ctr"/>
            <a:r>
              <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1 </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周</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Up Arrow 119"/>
          <p:cNvSpPr>
            <a:spLocks noChangeArrowheads="1"/>
          </p:cNvSpPr>
          <p:nvPr/>
        </p:nvSpPr>
        <p:spPr bwMode="gray">
          <a:xfrm>
            <a:off x="255536" y="4152860"/>
            <a:ext cx="963666" cy="491999"/>
          </a:xfrm>
          <a:prstGeom prst="upArrow">
            <a:avLst>
              <a:gd name="adj1" fmla="val 50000"/>
              <a:gd name="adj2" fmla="val 50000"/>
            </a:avLst>
          </a:prstGeom>
          <a:gradFill rotWithShape="1">
            <a:gsLst>
              <a:gs pos="0">
                <a:srgbClr val="004080"/>
              </a:gs>
              <a:gs pos="13000">
                <a:srgbClr val="004080">
                  <a:alpha val="87000"/>
                </a:srgbClr>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cxnSp>
        <p:nvCxnSpPr>
          <p:cNvPr id="121" name="Straight Connector 120"/>
          <p:cNvCxnSpPr/>
          <p:nvPr/>
        </p:nvCxnSpPr>
        <p:spPr bwMode="gray">
          <a:xfrm>
            <a:off x="583479" y="2194444"/>
            <a:ext cx="7554957" cy="0"/>
          </a:xfrm>
          <a:prstGeom prst="line">
            <a:avLst/>
          </a:prstGeom>
          <a:ln w="9525">
            <a:solidFill>
              <a:schemeClr val="bg1">
                <a:lumMod val="50000"/>
              </a:schemeClr>
            </a:solidFill>
            <a:prstDash val="sysDash"/>
          </a:ln>
          <a:effectLst/>
        </p:spPr>
        <p:style>
          <a:lnRef idx="2">
            <a:schemeClr val="accent1"/>
          </a:lnRef>
          <a:fillRef idx="0">
            <a:schemeClr val="accent1"/>
          </a:fillRef>
          <a:effectRef idx="1">
            <a:schemeClr val="accent1"/>
          </a:effectRef>
          <a:fontRef idx="minor">
            <a:schemeClr val="tx1"/>
          </a:fontRef>
        </p:style>
      </p:cxnSp>
      <p:sp>
        <p:nvSpPr>
          <p:cNvPr id="122" name="Round Same Side Corner Rectangle 12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3" name="Round Same Side Corner Rectangle 12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4" name="Round Same Side Corner Rectangle 12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5" name="Round Same Side Corner Rectangle 124"/>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26" name="Round Same Side Corner Rectangle 12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27" name="Straight Connector 12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716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输入数据类型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客户的情感存在于微博信息、聊天记录、客户反馈等数据中。此案例分析着重于网上社区数据，即餐厅微博页面的文字评论</a:t>
            </a:r>
            <a:endParaRPr lang="en-US" dirty="0">
              <a:latin typeface="Microsoft YaHei" panose="020B0503020204020204" pitchFamily="34" charset="-122"/>
              <a:ea typeface="Microsoft YaHei" panose="020B0503020204020204" pitchFamily="34" charset="-122"/>
            </a:endParaRPr>
          </a:p>
        </p:txBody>
      </p:sp>
      <p:sp>
        <p:nvSpPr>
          <p:cNvPr id="9" name="TextBox 8"/>
          <p:cNvSpPr txBox="1"/>
          <p:nvPr>
            <p:custDataLst>
              <p:tags r:id="rId1"/>
            </p:custDataLst>
          </p:nvPr>
        </p:nvSpPr>
        <p:spPr bwMode="gray">
          <a:xfrm>
            <a:off x="472694" y="1504546"/>
            <a:ext cx="1692771"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使用的数据组</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0" name="AutoShape 50"/>
          <p:cNvSpPr>
            <a:spLocks noChangeArrowheads="1"/>
          </p:cNvSpPr>
          <p:nvPr/>
        </p:nvSpPr>
        <p:spPr bwMode="gray">
          <a:xfrm>
            <a:off x="376325" y="1754372"/>
            <a:ext cx="8332246" cy="2608779"/>
          </a:xfrm>
          <a:prstGeom prst="roundRect">
            <a:avLst>
              <a:gd name="adj" fmla="val 11454"/>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ectangle 10"/>
          <p:cNvSpPr/>
          <p:nvPr>
            <p:custDataLst>
              <p:tags r:id="rId2"/>
            </p:custDataLst>
          </p:nvPr>
        </p:nvSpPr>
        <p:spPr bwMode="gray">
          <a:xfrm>
            <a:off x="652532" y="1874673"/>
            <a:ext cx="1160574"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网上社区数据</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2" name="Rectangle 11"/>
          <p:cNvSpPr/>
          <p:nvPr/>
        </p:nvSpPr>
        <p:spPr bwMode="gray">
          <a:xfrm>
            <a:off x="1413082" y="2156679"/>
            <a:ext cx="7121318" cy="2031325"/>
          </a:xfrm>
          <a:prstGeom prst="rect">
            <a:avLst/>
          </a:prstGeom>
        </p:spPr>
        <p:txBody>
          <a:bodyPr wrap="square" lIns="0" tIns="0" rIns="0" bIns="0">
            <a:spAutoFit/>
          </a:bodyPr>
          <a:lstStyle/>
          <a:p>
            <a:pPr marL="171450" indent="-171450" defTabSz="457200" fontAlgn="ctr">
              <a:buClr>
                <a:srgbClr val="11356F"/>
              </a:buCl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从某连锁餐厅的微博页面摘取。文字从</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HTML</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格式</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被转换成一列列包含评论、评论作者、时间、点赞数等信息的表格。在采集的数据组里，人们有的对餐厅的各方面作出了评论，有的问问题，有的提供反馈或者提出要求等</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457200" fontAlgn="ctr">
              <a:buClr>
                <a:srgbClr val="11356F"/>
              </a:buCl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例子</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gn="just" defTabSz="457200" fontAlgn="ctr">
              <a:buClr>
                <a:srgbClr val="11356F"/>
              </a:buClr>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CHARACTERSTICS</a:t>
            </a:r>
          </a:p>
          <a:p>
            <a:pPr marL="171450" indent="-171450" algn="just" defTabSz="457200" fontAlgn="ctr">
              <a:buClr>
                <a:srgbClr val="11356F"/>
              </a:buClr>
            </a:pP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中性</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评论一般只有几个句子长 </a:t>
            </a:r>
            <a:r>
              <a:rPr lang="en-US" b="1" dirty="0">
                <a:solidFill>
                  <a:schemeClr val="tx1">
                    <a:lumMod val="65000"/>
                    <a:lumOff val="35000"/>
                  </a:schemeClr>
                </a:solidFill>
              </a:rPr>
              <a:t>| </a:t>
            </a:r>
            <a:r>
              <a:rPr lang="zh-CN" altLang="en-US" dirty="0">
                <a:solidFill>
                  <a:schemeClr val="tx1">
                    <a:lumMod val="65000"/>
                    <a:lumOff val="35000"/>
                  </a:schemeClr>
                </a:solidFill>
              </a:rPr>
              <a:t>类似</a:t>
            </a:r>
            <a:r>
              <a:rPr lang="zh-CN" altLang="en-US" dirty="0" smtClean="0">
                <a:solidFill>
                  <a:schemeClr val="tx1">
                    <a:lumMod val="65000"/>
                    <a:lumOff val="35000"/>
                  </a:schemeClr>
                </a:solidFill>
              </a:rPr>
              <a:t>于微信</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ounded Rectangle 166"/>
          <p:cNvSpPr>
            <a:spLocks noChangeArrowheads="1"/>
          </p:cNvSpPr>
          <p:nvPr/>
        </p:nvSpPr>
        <p:spPr bwMode="gray">
          <a:xfrm>
            <a:off x="5958174" y="2893905"/>
            <a:ext cx="2505634" cy="705203"/>
          </a:xfrm>
          <a:prstGeom prst="wedgeRoundRectCallout">
            <a:avLst>
              <a:gd name="adj1" fmla="val 35417"/>
              <a:gd name="adj2" fmla="val 682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91440" tIns="45720" rIns="91440" bIns="45720" anchor="ctr"/>
          <a:lstStyle/>
          <a:p>
            <a:pPr defTabSz="912813" eaLnBrk="0" hangingPunct="0">
              <a:buClr>
                <a:srgbClr val="004080"/>
              </a:buClr>
              <a:buSzPct val="100000"/>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上</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个星期在你们餐厅坐了</a:t>
            </a:r>
            <a:r>
              <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10</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分钟也没有一个人来给我们点单。最后吃了麦当劳的沙拉，也不错。</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ounded Rectangle 166"/>
          <p:cNvSpPr>
            <a:spLocks noChangeArrowheads="1"/>
          </p:cNvSpPr>
          <p:nvPr/>
        </p:nvSpPr>
        <p:spPr bwMode="gray">
          <a:xfrm>
            <a:off x="3072197" y="2895139"/>
            <a:ext cx="1396315" cy="650254"/>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91440" tIns="18288" rIns="18288" bIns="18288" anchor="ctr"/>
          <a:lstStyle/>
          <a:p>
            <a:pP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你们的沙拉是我吃过最好吃的！</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ounded Rectangle 166"/>
          <p:cNvSpPr>
            <a:spLocks noChangeArrowheads="1"/>
          </p:cNvSpPr>
          <p:nvPr/>
        </p:nvSpPr>
        <p:spPr bwMode="gray">
          <a:xfrm>
            <a:off x="1846215" y="2895139"/>
            <a:ext cx="1173910" cy="650254"/>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91440" tIns="18288" rIns="18288" bIns="18288" anchor="ctr"/>
          <a:lstStyle/>
          <a:p>
            <a:pP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我喜欢你们的面包！</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ounded Rectangle 166"/>
          <p:cNvSpPr>
            <a:spLocks noChangeArrowheads="1"/>
          </p:cNvSpPr>
          <p:nvPr>
            <p:custDataLst>
              <p:tags r:id="rId3"/>
            </p:custDataLst>
          </p:nvPr>
        </p:nvSpPr>
        <p:spPr bwMode="gray">
          <a:xfrm>
            <a:off x="4509787" y="2893905"/>
            <a:ext cx="1238805" cy="650254"/>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91440" tIns="18288" rIns="18288" bIns="18288" anchor="ctr"/>
          <a:lstStyle/>
          <a:p>
            <a:pPr defTabSz="457200" fontAlgn="ctr">
              <a:buClr>
                <a:srgbClr val="11356F"/>
              </a:buCl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请重新推出沙拉台！</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TextBox 17"/>
          <p:cNvSpPr txBox="1"/>
          <p:nvPr>
            <p:custDataLst>
              <p:tags r:id="rId4"/>
            </p:custDataLst>
          </p:nvPr>
        </p:nvSpPr>
        <p:spPr bwMode="gray">
          <a:xfrm>
            <a:off x="384454" y="4528209"/>
            <a:ext cx="1410643"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其他数据组</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9" name="AutoShape 50"/>
          <p:cNvSpPr>
            <a:spLocks noChangeArrowheads="1"/>
          </p:cNvSpPr>
          <p:nvPr/>
        </p:nvSpPr>
        <p:spPr bwMode="gray">
          <a:xfrm>
            <a:off x="413653" y="4816549"/>
            <a:ext cx="2677887" cy="1658429"/>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AutoShape 50"/>
          <p:cNvSpPr>
            <a:spLocks noChangeArrowheads="1"/>
          </p:cNvSpPr>
          <p:nvPr/>
        </p:nvSpPr>
        <p:spPr bwMode="gray">
          <a:xfrm>
            <a:off x="3211276" y="4816549"/>
            <a:ext cx="2677887" cy="1637164"/>
          </a:xfrm>
          <a:prstGeom prst="roundRect">
            <a:avLst>
              <a:gd name="adj" fmla="val 1236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AutoShape 50"/>
          <p:cNvSpPr>
            <a:spLocks noChangeArrowheads="1"/>
          </p:cNvSpPr>
          <p:nvPr/>
        </p:nvSpPr>
        <p:spPr bwMode="gray">
          <a:xfrm>
            <a:off x="6008901" y="4816549"/>
            <a:ext cx="2677887" cy="1626531"/>
          </a:xfrm>
          <a:prstGeom prst="roundRect">
            <a:avLst>
              <a:gd name="adj" fmla="val 14037"/>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ectangle 21"/>
          <p:cNvSpPr/>
          <p:nvPr>
            <p:custDataLst>
              <p:tags r:id="rId5"/>
            </p:custDataLst>
          </p:nvPr>
        </p:nvSpPr>
        <p:spPr bwMode="gray">
          <a:xfrm>
            <a:off x="532031" y="4900894"/>
            <a:ext cx="77585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聊天数据</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23" name="Rectangle 22"/>
          <p:cNvSpPr/>
          <p:nvPr>
            <p:custDataLst>
              <p:tags r:id="rId6"/>
            </p:custDataLst>
          </p:nvPr>
        </p:nvSpPr>
        <p:spPr bwMode="gray">
          <a:xfrm>
            <a:off x="3329660" y="4900894"/>
            <a:ext cx="77585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顾客反馈</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24" name="Rectangle 23"/>
          <p:cNvSpPr/>
          <p:nvPr>
            <p:custDataLst>
              <p:tags r:id="rId7"/>
            </p:custDataLst>
          </p:nvPr>
        </p:nvSpPr>
        <p:spPr bwMode="gray">
          <a:xfrm>
            <a:off x="6138172" y="4900894"/>
            <a:ext cx="77585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b="1" kern="0" spc="300" dirty="0">
                <a:solidFill>
                  <a:srgbClr val="11356F"/>
                </a:solidFill>
                <a:latin typeface="Microsoft YaHei" panose="020B0503020204020204" pitchFamily="34" charset="-122"/>
                <a:ea typeface="Microsoft YaHei" panose="020B0503020204020204" pitchFamily="34" charset="-122"/>
              </a:rPr>
              <a:t>博</a:t>
            </a:r>
            <a:r>
              <a:rPr lang="zh-CN" altLang="en-US" b="1" kern="0" spc="300" dirty="0" smtClean="0">
                <a:solidFill>
                  <a:srgbClr val="11356F"/>
                </a:solidFill>
                <a:latin typeface="Microsoft YaHei" panose="020B0503020204020204" pitchFamily="34" charset="-122"/>
                <a:ea typeface="Microsoft YaHei" panose="020B0503020204020204" pitchFamily="34" charset="-122"/>
              </a:rPr>
              <a:t>客数据</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25" name="TextBox 24"/>
          <p:cNvSpPr txBox="1"/>
          <p:nvPr>
            <p:custDataLst>
              <p:tags r:id="rId8"/>
            </p:custDataLst>
          </p:nvPr>
        </p:nvSpPr>
        <p:spPr bwMode="gray">
          <a:xfrm>
            <a:off x="6115050" y="5109619"/>
            <a:ext cx="2549979" cy="1292662"/>
          </a:xfrm>
          <a:prstGeom prst="rect">
            <a:avLst/>
          </a:prstGeom>
          <a:noFill/>
        </p:spPr>
        <p:txBody>
          <a:bodyPr wrap="square" lIns="0" tIns="0" rIns="0" bIns="0" rtlCol="0">
            <a:spAutoFit/>
          </a:bodyPr>
          <a:lstStyle/>
          <a:p>
            <a:pPr marL="171450" indent="-171450" fontAlgn="ctr">
              <a:buClr>
                <a:srgbClr val="11356F"/>
              </a:buClr>
              <a:buFont typeface="Arial" pitchFamily="34" charset="0"/>
              <a:buChar cha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数据来此</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13</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个博客和</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8</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个受欢迎的社区</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很</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多关于其他竞争者和受众对品牌的看法</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有一</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条评论有多个段落</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TextBox 25"/>
          <p:cNvSpPr txBox="1"/>
          <p:nvPr>
            <p:custDataLst>
              <p:tags r:id="rId9"/>
            </p:custDataLst>
          </p:nvPr>
        </p:nvSpPr>
        <p:spPr bwMode="gray">
          <a:xfrm>
            <a:off x="602177" y="5142152"/>
            <a:ext cx="2450646" cy="923330"/>
          </a:xfrm>
          <a:prstGeom prst="rect">
            <a:avLst/>
          </a:prstGeom>
          <a:noFill/>
        </p:spPr>
        <p:txBody>
          <a:bodyPr wrap="square" lIns="0" tIns="0" rIns="0" bIns="0" rtlCol="0">
            <a:spAutoFit/>
          </a:bodyPr>
          <a:lstStyle/>
          <a:p>
            <a:pPr marL="171450" indent="-171450" fontAlgn="ctr">
              <a:buClr>
                <a:srgbClr val="11356F"/>
              </a:buClr>
              <a:buFont typeface="Arial" pitchFamily="34" charset="0"/>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顾</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客和客服的交流</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pP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每</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次交流可能包含多个主题</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pP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每次交流一般包含</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15-20</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条信息</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TextBox 26"/>
          <p:cNvSpPr txBox="1"/>
          <p:nvPr>
            <p:custDataLst>
              <p:tags r:id="rId10"/>
            </p:custDataLst>
          </p:nvPr>
        </p:nvSpPr>
        <p:spPr bwMode="gray">
          <a:xfrm>
            <a:off x="3381375" y="5137755"/>
            <a:ext cx="2318779" cy="1107996"/>
          </a:xfrm>
          <a:prstGeom prst="rect">
            <a:avLst/>
          </a:prstGeom>
          <a:noFill/>
        </p:spPr>
        <p:txBody>
          <a:bodyPr wrap="square" lIns="0" tIns="0" rIns="0" bIns="0" rtlCol="0">
            <a:spAutoFit/>
          </a:bodyPr>
          <a:lstStyle/>
          <a:p>
            <a:pPr marL="171450" indent="-171450" fontAlgn="ctr">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包</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含对</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20</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个左右问题的回答</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包</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含酒店房间、发布时间等其他辅助信息</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ctr">
              <a:buClr>
                <a:srgbClr val="11356F"/>
              </a:buClr>
              <a:buFont typeface="Arial" pitchFamily="34" charset="0"/>
              <a:buChar char="•"/>
              <a:defRPr/>
            </a:pP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有</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些反馈含有定量信息</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114" name="Group 91"/>
          <p:cNvGrpSpPr/>
          <p:nvPr/>
        </p:nvGrpSpPr>
        <p:grpSpPr bwMode="gray">
          <a:xfrm>
            <a:off x="6451082" y="198438"/>
            <a:ext cx="1092533" cy="639761"/>
            <a:chOff x="1739952" y="253734"/>
            <a:chExt cx="1050749" cy="601290"/>
          </a:xfrm>
        </p:grpSpPr>
        <p:grpSp>
          <p:nvGrpSpPr>
            <p:cNvPr id="115" name="Group 122"/>
            <p:cNvGrpSpPr/>
            <p:nvPr/>
          </p:nvGrpSpPr>
          <p:grpSpPr bwMode="gray">
            <a:xfrm rot="16200000" flipH="1">
              <a:off x="1939264" y="316811"/>
              <a:ext cx="42411" cy="34977"/>
              <a:chOff x="7848600" y="4597412"/>
              <a:chExt cx="381000" cy="518660"/>
            </a:xfrm>
            <a:solidFill>
              <a:schemeClr val="bg1"/>
            </a:solidFill>
          </p:grpSpPr>
          <p:sp>
            <p:nvSpPr>
              <p:cNvPr id="171" name="Chevron 17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2" name="Chevron 17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3" name="Chevron 17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16" name="Rounded Rectangle 115"/>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117" name="Flowchart: Manual Operation 116"/>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18" name="Flowchart: Alternate Process 117"/>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119" name="Can 118"/>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Can 119"/>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1" name="Can 120"/>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2" name="Can 121"/>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3" name="Down Arrow 122"/>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124" name="Flowchart: Alternate Process 123"/>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5" name="Can 124"/>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26" name="Can 125"/>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27" name="Rounded Rectangle 126"/>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28" name="Group 23"/>
            <p:cNvGrpSpPr/>
            <p:nvPr/>
          </p:nvGrpSpPr>
          <p:grpSpPr bwMode="gray">
            <a:xfrm rot="13371806">
              <a:off x="1792500" y="294506"/>
              <a:ext cx="63467" cy="81138"/>
              <a:chOff x="8894181" y="3397101"/>
              <a:chExt cx="2276089" cy="2783993"/>
            </a:xfrm>
            <a:solidFill>
              <a:schemeClr val="bg1"/>
            </a:solidFill>
          </p:grpSpPr>
          <p:sp>
            <p:nvSpPr>
              <p:cNvPr id="165" name="Chevron 164"/>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6" name="Chevron 165"/>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7" name="Chevron 166"/>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8" name="Chevron 167"/>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9" name="Chevron 168"/>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0" name="Chevron 169"/>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29" name="Rounded Rectangle 128"/>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30" name="Rounded Rectangle 129"/>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31" name="Group 122"/>
            <p:cNvGrpSpPr/>
            <p:nvPr/>
          </p:nvGrpSpPr>
          <p:grpSpPr bwMode="gray">
            <a:xfrm flipH="1">
              <a:off x="2014780" y="565315"/>
              <a:ext cx="35055" cy="46478"/>
              <a:chOff x="7848600" y="4597412"/>
              <a:chExt cx="381000" cy="518660"/>
            </a:xfrm>
            <a:solidFill>
              <a:schemeClr val="bg1"/>
            </a:solidFill>
          </p:grpSpPr>
          <p:sp>
            <p:nvSpPr>
              <p:cNvPr id="162" name="Chevron 16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3" name="Chevron 16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4" name="Chevron 16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32" name="Group 84"/>
            <p:cNvGrpSpPr/>
            <p:nvPr/>
          </p:nvGrpSpPr>
          <p:grpSpPr bwMode="gray">
            <a:xfrm rot="19950910" flipH="1">
              <a:off x="2036857" y="624059"/>
              <a:ext cx="70352" cy="108883"/>
              <a:chOff x="8894181" y="3397101"/>
              <a:chExt cx="2276089" cy="2783993"/>
            </a:xfrm>
            <a:solidFill>
              <a:schemeClr val="bg1"/>
            </a:solidFill>
          </p:grpSpPr>
          <p:sp>
            <p:nvSpPr>
              <p:cNvPr id="156" name="Chevron 155"/>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7" name="Chevron 156"/>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8" name="Chevron 157"/>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9" name="Chevron 158"/>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0" name="Chevron 159"/>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1" name="Chevron 160"/>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33" name="Rounded Rectangle 132"/>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34" name="Group 122"/>
            <p:cNvGrpSpPr/>
            <p:nvPr/>
          </p:nvGrpSpPr>
          <p:grpSpPr bwMode="gray">
            <a:xfrm rot="16200000" flipH="1">
              <a:off x="2274047" y="675272"/>
              <a:ext cx="36930" cy="34977"/>
              <a:chOff x="7848600" y="4597412"/>
              <a:chExt cx="381000" cy="518660"/>
            </a:xfrm>
            <a:solidFill>
              <a:schemeClr val="bg1"/>
            </a:solidFill>
          </p:grpSpPr>
          <p:sp>
            <p:nvSpPr>
              <p:cNvPr id="153" name="Chevron 15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4" name="Chevron 15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5" name="Chevron 15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35" name="Chevron 134"/>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6" name="Chevron 135"/>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7" name="Chevron 136"/>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8" name="Down Arrow 137"/>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139" name="Up Arrow 138"/>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140" name="Group 122"/>
            <p:cNvGrpSpPr/>
            <p:nvPr/>
          </p:nvGrpSpPr>
          <p:grpSpPr bwMode="gray">
            <a:xfrm rot="16200000" flipH="1">
              <a:off x="2539430" y="676779"/>
              <a:ext cx="36930" cy="34977"/>
              <a:chOff x="7848600" y="4597412"/>
              <a:chExt cx="381000" cy="518660"/>
            </a:xfrm>
            <a:solidFill>
              <a:schemeClr val="bg1"/>
            </a:solidFill>
          </p:grpSpPr>
          <p:sp>
            <p:nvSpPr>
              <p:cNvPr id="150" name="Chevron 14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1" name="Chevron 15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2" name="Chevron 15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41" name="Rounded Rectangle 140"/>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142" name="Pentagon 141"/>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3" name="Pentagon 142"/>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4" name="Pentagon 143"/>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5" name=" 3"/>
            <p:cNvSpPr/>
            <p:nvPr>
              <p:custDataLst>
                <p:tags r:id="rId11"/>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146" name="Up Arrow 145"/>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147" name="Rounded Rectangle 146"/>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48" name="Up Arrow 147"/>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149" name="Rounded Rectangle 148"/>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74" name="Oval 173"/>
          <p:cNvSpPr/>
          <p:nvPr/>
        </p:nvSpPr>
        <p:spPr bwMode="gray">
          <a:xfrm>
            <a:off x="6073266" y="518373"/>
            <a:ext cx="201881" cy="213756"/>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1" name="Round Same Side Corner Rectangle 9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2" name="Round Same Side Corner Rectangle 9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3" name="Round Same Side Corner Rectangle 9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4" name="Round Same Side Corner Rectangle 93"/>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95" name="Round Same Side Corner Rectangle 94"/>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96" name="Straight Connector 9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90466" name="Picture 2" descr="http://www.logoeps.com/wp-content/uploads/2012/11/sina-weibo-logo-vector.pn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3302" t="35077" r="3653" b="33170"/>
          <a:stretch/>
        </p:blipFill>
        <p:spPr bwMode="auto">
          <a:xfrm rot="18212671">
            <a:off x="326689" y="2600793"/>
            <a:ext cx="1182777" cy="403646"/>
          </a:xfrm>
          <a:prstGeom prst="rect">
            <a:avLst/>
          </a:prstGeom>
          <a:noFill/>
          <a:extLst>
            <a:ext uri="{909E8E84-426E-40dd-AFC4-6F175D3DCCD1}">
              <a14:hiddenFill xmlns:a14="http://schemas.microsoft.com/office/drawing/2010/main">
                <a:solidFill>
                  <a:srgbClr val="FFFFFF"/>
                </a:solidFill>
              </a14:hiddenFill>
            </a:ext>
          </a:extLst>
        </p:spPr>
      </p:pic>
      <p:pic>
        <p:nvPicPr>
          <p:cNvPr id="190472" name="Picture 8" descr="http://www.yy-suite.com/wp-content/uploads/2014/04/weixin_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rot="18207819">
            <a:off x="509473" y="3483415"/>
            <a:ext cx="1024304" cy="373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915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输入数据结构化</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此步骤将非结构文字数据转化成结构化的一列列信息，利于接下来的分析</a:t>
            </a:r>
            <a:endParaRPr lang="en-US" dirty="0">
              <a:latin typeface="Microsoft YaHei" panose="020B0503020204020204" pitchFamily="34" charset="-122"/>
              <a:ea typeface="Microsoft YaHei" panose="020B0503020204020204" pitchFamily="34" charset="-122"/>
            </a:endParaRPr>
          </a:p>
        </p:txBody>
      </p:sp>
      <p:sp>
        <p:nvSpPr>
          <p:cNvPr id="9" name="Rounded Rectangle 26"/>
          <p:cNvSpPr>
            <a:spLocks noChangeArrowheads="1"/>
          </p:cNvSpPr>
          <p:nvPr>
            <p:custDataLst>
              <p:tags r:id="rId1"/>
            </p:custDataLst>
          </p:nvPr>
        </p:nvSpPr>
        <p:spPr bwMode="gray">
          <a:xfrm>
            <a:off x="306388" y="1293444"/>
            <a:ext cx="8537575" cy="3501840"/>
          </a:xfrm>
          <a:prstGeom prst="homePlate">
            <a:avLst>
              <a:gd name="adj" fmla="val 6709"/>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10" name="AutoShape 50"/>
          <p:cNvSpPr>
            <a:spLocks noChangeArrowheads="1"/>
          </p:cNvSpPr>
          <p:nvPr/>
        </p:nvSpPr>
        <p:spPr bwMode="gray">
          <a:xfrm>
            <a:off x="307056" y="1658679"/>
            <a:ext cx="2677887" cy="2980088"/>
          </a:xfrm>
          <a:prstGeom prst="roundRect">
            <a:avLst>
              <a:gd name="adj" fmla="val 75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ectangle 10"/>
          <p:cNvSpPr/>
          <p:nvPr>
            <p:custDataLst>
              <p:tags r:id="rId2"/>
            </p:custDataLst>
          </p:nvPr>
        </p:nvSpPr>
        <p:spPr bwMode="gray">
          <a:xfrm>
            <a:off x="414808" y="1769283"/>
            <a:ext cx="1237518" cy="190052"/>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300" b="1" kern="0" spc="300" dirty="0" smtClean="0">
                <a:solidFill>
                  <a:srgbClr val="11356F"/>
                </a:solidFill>
                <a:latin typeface="Microsoft YaHei" panose="020B0503020204020204" pitchFamily="34" charset="-122"/>
                <a:ea typeface="Microsoft YaHei" panose="020B0503020204020204" pitchFamily="34" charset="-122"/>
              </a:rPr>
              <a:t>数据格式分析</a:t>
            </a:r>
            <a:endParaRPr lang="en-GB" sz="13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2" name="AutoShape 50"/>
          <p:cNvSpPr>
            <a:spLocks noChangeArrowheads="1"/>
          </p:cNvSpPr>
          <p:nvPr/>
        </p:nvSpPr>
        <p:spPr bwMode="gray">
          <a:xfrm>
            <a:off x="3104684" y="1658679"/>
            <a:ext cx="2677887" cy="2980088"/>
          </a:xfrm>
          <a:prstGeom prst="roundRect">
            <a:avLst>
              <a:gd name="adj" fmla="val 915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ectangle 12"/>
          <p:cNvSpPr/>
          <p:nvPr>
            <p:custDataLst>
              <p:tags r:id="rId3"/>
            </p:custDataLst>
          </p:nvPr>
        </p:nvSpPr>
        <p:spPr bwMode="gray">
          <a:xfrm>
            <a:off x="3215554" y="1769283"/>
            <a:ext cx="827150" cy="190052"/>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300" b="1" kern="0" spc="300" dirty="0" smtClean="0">
                <a:solidFill>
                  <a:srgbClr val="11356F"/>
                </a:solidFill>
                <a:latin typeface="Microsoft YaHei" panose="020B0503020204020204" pitchFamily="34" charset="-122"/>
                <a:ea typeface="Microsoft YaHei" panose="020B0503020204020204" pitchFamily="34" charset="-122"/>
              </a:rPr>
              <a:t>数据转化</a:t>
            </a:r>
            <a:endParaRPr lang="en-GB" sz="13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4" name="AutoShape 50"/>
          <p:cNvSpPr>
            <a:spLocks noChangeArrowheads="1"/>
          </p:cNvSpPr>
          <p:nvPr/>
        </p:nvSpPr>
        <p:spPr bwMode="gray">
          <a:xfrm>
            <a:off x="5924083" y="1658679"/>
            <a:ext cx="2677887" cy="2980088"/>
          </a:xfrm>
          <a:prstGeom prst="roundRect">
            <a:avLst>
              <a:gd name="adj" fmla="val 915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ectangle 14"/>
          <p:cNvSpPr/>
          <p:nvPr>
            <p:custDataLst>
              <p:tags r:id="rId4"/>
            </p:custDataLst>
          </p:nvPr>
        </p:nvSpPr>
        <p:spPr bwMode="gray">
          <a:xfrm>
            <a:off x="6032974" y="1769283"/>
            <a:ext cx="1237518" cy="190052"/>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300" b="1" kern="0" spc="300" dirty="0">
                <a:solidFill>
                  <a:srgbClr val="11356F"/>
                </a:solidFill>
                <a:latin typeface="Microsoft YaHei" panose="020B0503020204020204" pitchFamily="34" charset="-122"/>
                <a:ea typeface="Microsoft YaHei" panose="020B0503020204020204" pitchFamily="34" charset="-122"/>
              </a:rPr>
              <a:t>反常</a:t>
            </a:r>
            <a:r>
              <a:rPr lang="zh-CN" altLang="en-US" sz="1300" b="1" kern="0" spc="300" dirty="0" smtClean="0">
                <a:solidFill>
                  <a:srgbClr val="11356F"/>
                </a:solidFill>
                <a:latin typeface="Microsoft YaHei" panose="020B0503020204020204" pitchFamily="34" charset="-122"/>
                <a:ea typeface="Microsoft YaHei" panose="020B0503020204020204" pitchFamily="34" charset="-122"/>
              </a:rPr>
              <a:t>现</a:t>
            </a:r>
            <a:r>
              <a:rPr lang="zh-CN" altLang="en-US" sz="1300" b="1" kern="0" spc="300" dirty="0">
                <a:solidFill>
                  <a:srgbClr val="11356F"/>
                </a:solidFill>
                <a:latin typeface="Microsoft YaHei" panose="020B0503020204020204" pitchFamily="34" charset="-122"/>
                <a:ea typeface="Microsoft YaHei" panose="020B0503020204020204" pitchFamily="34" charset="-122"/>
              </a:rPr>
              <a:t>象</a:t>
            </a:r>
            <a:r>
              <a:rPr lang="zh-CN" altLang="en-US" sz="1300" b="1" kern="0" spc="300" dirty="0" smtClean="0">
                <a:solidFill>
                  <a:srgbClr val="11356F"/>
                </a:solidFill>
                <a:latin typeface="Microsoft YaHei" panose="020B0503020204020204" pitchFamily="34" charset="-122"/>
                <a:ea typeface="Microsoft YaHei" panose="020B0503020204020204" pitchFamily="34" charset="-122"/>
              </a:rPr>
              <a:t>去除</a:t>
            </a:r>
            <a:endParaRPr lang="en-GB" sz="13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6" name="TextBox 10"/>
          <p:cNvSpPr txBox="1">
            <a:spLocks noChangeArrowheads="1"/>
          </p:cNvSpPr>
          <p:nvPr>
            <p:custDataLst>
              <p:tags r:id="rId5"/>
            </p:custDataLst>
          </p:nvPr>
        </p:nvSpPr>
        <p:spPr bwMode="gray">
          <a:xfrm>
            <a:off x="6086838" y="2053319"/>
            <a:ext cx="2340978" cy="684803"/>
          </a:xfrm>
          <a:prstGeom prst="rect">
            <a:avLst/>
          </a:prstGeom>
          <a:noFill/>
          <a:ln w="9525">
            <a:noFill/>
            <a:miter lim="800000"/>
            <a:headEnd/>
            <a:tailEnd/>
          </a:ln>
        </p:spPr>
        <p:txBody>
          <a:bodyPr wrap="square">
            <a:spAutoFit/>
          </a:bodyPr>
          <a:lstStyle/>
          <a:p>
            <a:pPr defTabSz="889000">
              <a:spcBef>
                <a:spcPts val="300"/>
              </a:spcBef>
              <a:buClr>
                <a:srgbClr val="11356F"/>
              </a:buClr>
              <a:defRPr/>
            </a:pPr>
            <a:r>
              <a:rPr lang="zh-CN" altLang="en-US" sz="1200" b="1" dirty="0" smtClean="0">
                <a:solidFill>
                  <a:srgbClr val="11356F"/>
                </a:solidFill>
                <a:latin typeface="Microsoft YaHei" panose="020B0503020204020204" pitchFamily="34" charset="-122"/>
                <a:ea typeface="Microsoft YaHei" panose="020B0503020204020204" pitchFamily="34" charset="-122"/>
              </a:rPr>
              <a:t>描述</a:t>
            </a:r>
            <a:endParaRPr lang="en-US" altLang="zh-CN" sz="1200" b="1" dirty="0" smtClean="0">
              <a:solidFill>
                <a:srgbClr val="11356F"/>
              </a:solidFill>
              <a:latin typeface="Microsoft YaHei" panose="020B0503020204020204" pitchFamily="34" charset="-122"/>
              <a:ea typeface="Microsoft YaHei" panose="020B0503020204020204" pitchFamily="34" charset="-122"/>
            </a:endParaRPr>
          </a:p>
          <a:p>
            <a:pPr defTabSz="889000">
              <a:spcBef>
                <a:spcPts val="300"/>
              </a:spcBef>
              <a:buClr>
                <a:srgbClr val="11356F"/>
              </a:buClr>
              <a:defRPr/>
            </a:pPr>
            <a:r>
              <a:rPr lang="zh-CN" altLang="en-US" dirty="0">
                <a:solidFill>
                  <a:srgbClr val="5F5F5F"/>
                </a:solidFill>
                <a:latin typeface="Microsoft YaHei" panose="020B0503020204020204" pitchFamily="34" charset="-122"/>
                <a:ea typeface="Microsoft YaHei" panose="020B0503020204020204" pitchFamily="34" charset="-122"/>
              </a:rPr>
              <a:t>需</a:t>
            </a:r>
            <a:r>
              <a:rPr lang="zh-CN" altLang="en-US" dirty="0" smtClean="0">
                <a:solidFill>
                  <a:srgbClr val="5F5F5F"/>
                </a:solidFill>
                <a:latin typeface="Microsoft YaHei" panose="020B0503020204020204" pitchFamily="34" charset="-122"/>
                <a:ea typeface="Microsoft YaHei" panose="020B0503020204020204" pitchFamily="34" charset="-122"/>
              </a:rPr>
              <a:t>要对一些无法转化的内容进行</a:t>
            </a:r>
            <a:r>
              <a:rPr lang="zh-CN" altLang="en-US" sz="1200" dirty="0" smtClean="0">
                <a:solidFill>
                  <a:srgbClr val="5F5F5F"/>
                </a:solidFill>
                <a:latin typeface="Microsoft YaHei" panose="020B0503020204020204" pitchFamily="34" charset="-122"/>
                <a:ea typeface="Microsoft YaHei" panose="020B0503020204020204" pitchFamily="34" charset="-122"/>
              </a:rPr>
              <a:t>后期处理</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cxnSp>
        <p:nvCxnSpPr>
          <p:cNvPr id="17" name="Straight Connector 16"/>
          <p:cNvCxnSpPr/>
          <p:nvPr>
            <p:custDataLst>
              <p:tags r:id="rId6"/>
            </p:custDataLst>
          </p:nvPr>
        </p:nvCxnSpPr>
        <p:spPr bwMode="gray">
          <a:xfrm rot="10800000" flipV="1">
            <a:off x="6129908" y="3100945"/>
            <a:ext cx="2132967" cy="0"/>
          </a:xfrm>
          <a:prstGeom prst="line">
            <a:avLst/>
          </a:prstGeom>
          <a:noFill/>
          <a:ln w="9525">
            <a:solidFill>
              <a:schemeClr val="tx1">
                <a:lumMod val="65000"/>
                <a:lumOff val="35000"/>
              </a:schemeClr>
            </a:solidFill>
            <a:prstDash val="dash"/>
            <a:round/>
            <a:headEnd/>
            <a:tailEnd/>
          </a:ln>
        </p:spPr>
      </p:cxnSp>
      <p:cxnSp>
        <p:nvCxnSpPr>
          <p:cNvPr id="18" name="Straight Connector 17"/>
          <p:cNvCxnSpPr/>
          <p:nvPr>
            <p:custDataLst>
              <p:tags r:id="rId7"/>
            </p:custDataLst>
          </p:nvPr>
        </p:nvCxnSpPr>
        <p:spPr bwMode="gray">
          <a:xfrm rot="10800000" flipV="1">
            <a:off x="6173452" y="3679144"/>
            <a:ext cx="2132967" cy="0"/>
          </a:xfrm>
          <a:prstGeom prst="line">
            <a:avLst/>
          </a:prstGeom>
          <a:noFill/>
          <a:ln w="9525">
            <a:solidFill>
              <a:schemeClr val="tx1">
                <a:lumMod val="65000"/>
                <a:lumOff val="35000"/>
              </a:schemeClr>
            </a:solidFill>
            <a:prstDash val="dash"/>
            <a:round/>
            <a:headEnd/>
            <a:tailEnd/>
          </a:ln>
        </p:spPr>
      </p:cxnSp>
      <p:sp>
        <p:nvSpPr>
          <p:cNvPr id="19" name="TextBox 10"/>
          <p:cNvSpPr txBox="1">
            <a:spLocks noChangeArrowheads="1"/>
          </p:cNvSpPr>
          <p:nvPr>
            <p:custDataLst>
              <p:tags r:id="rId8"/>
            </p:custDataLst>
          </p:nvPr>
        </p:nvSpPr>
        <p:spPr bwMode="gray">
          <a:xfrm>
            <a:off x="6171062" y="3752902"/>
            <a:ext cx="2275821" cy="630942"/>
          </a:xfrm>
          <a:prstGeom prst="rect">
            <a:avLst/>
          </a:prstGeom>
          <a:noFill/>
          <a:ln w="9525">
            <a:noFill/>
            <a:miter lim="800000"/>
            <a:headEnd/>
            <a:tailEnd/>
          </a:ln>
        </p:spPr>
        <p:txBody>
          <a:bodyPr wrap="square" lIns="0" tIns="0" rIns="0" bIns="0">
            <a:spAutoFit/>
          </a:bodyPr>
          <a:lstStyle/>
          <a:p>
            <a:pPr defTabSz="889000">
              <a:spcBef>
                <a:spcPts val="300"/>
              </a:spcBef>
              <a:buClr>
                <a:srgbClr val="11356F"/>
              </a:buClr>
              <a:defRPr/>
            </a:pPr>
            <a:r>
              <a:rPr lang="zh-CN" altLang="en-US" sz="1200" b="1" dirty="0" smtClean="0">
                <a:solidFill>
                  <a:srgbClr val="11356F"/>
                </a:solidFill>
                <a:latin typeface="Microsoft YaHei" panose="020B0503020204020204" pitchFamily="34" charset="-122"/>
                <a:ea typeface="Microsoft YaHei" panose="020B0503020204020204" pitchFamily="34" charset="-122"/>
              </a:rPr>
              <a:t>例子</a:t>
            </a:r>
            <a:r>
              <a:rPr lang="en-US" sz="1200" b="1" dirty="0" smtClean="0">
                <a:solidFill>
                  <a:srgbClr val="11356F"/>
                </a:solidFill>
                <a:latin typeface="Microsoft YaHei" panose="020B0503020204020204" pitchFamily="34" charset="-122"/>
                <a:ea typeface="Microsoft YaHei" panose="020B0503020204020204" pitchFamily="34" charset="-122"/>
              </a:rPr>
              <a:t>: </a:t>
            </a:r>
          </a:p>
          <a:p>
            <a:pPr algn="ctr" defTabSz="889000">
              <a:spcBef>
                <a:spcPts val="300"/>
              </a:spcBef>
              <a:buClr>
                <a:srgbClr val="11356F"/>
              </a:buClr>
              <a:defRPr/>
            </a:pPr>
            <a:r>
              <a:rPr lang="zh-CN" altLang="en-US" sz="1200" i="1" dirty="0" smtClean="0">
                <a:solidFill>
                  <a:srgbClr val="5F5F5F"/>
                </a:solidFill>
                <a:latin typeface="Microsoft YaHei" panose="020B0503020204020204" pitchFamily="34" charset="-122"/>
                <a:ea typeface="Microsoft YaHei" panose="020B0503020204020204" pitchFamily="34" charset="-122"/>
              </a:rPr>
              <a:t>我稀饭这个饭。。。店。。。</a:t>
            </a:r>
            <a:endParaRPr lang="en-US" altLang="zh-CN" sz="1200" i="1" dirty="0" smtClean="0">
              <a:solidFill>
                <a:srgbClr val="5F5F5F"/>
              </a:solidFill>
              <a:latin typeface="Microsoft YaHei" panose="020B0503020204020204" pitchFamily="34" charset="-122"/>
              <a:ea typeface="Microsoft YaHei" panose="020B0503020204020204" pitchFamily="34" charset="-122"/>
            </a:endParaRPr>
          </a:p>
          <a:p>
            <a:pPr algn="ctr" defTabSz="889000">
              <a:spcBef>
                <a:spcPts val="300"/>
              </a:spcBef>
              <a:buClr>
                <a:srgbClr val="11356F"/>
              </a:buClr>
              <a:defRPr/>
            </a:pPr>
            <a:r>
              <a:rPr lang="zh-CN" altLang="en-US" i="1" dirty="0" smtClean="0">
                <a:solidFill>
                  <a:srgbClr val="5F5F5F"/>
                </a:solidFill>
                <a:latin typeface="Microsoft YaHei" panose="020B0503020204020204" pitchFamily="34" charset="-122"/>
                <a:ea typeface="Microsoft YaHei" panose="020B0503020204020204" pitchFamily="34" charset="-122"/>
              </a:rPr>
              <a:t>我</a:t>
            </a:r>
            <a:r>
              <a:rPr lang="en-US" altLang="zh-CN" i="1" dirty="0">
                <a:solidFill>
                  <a:srgbClr val="5F5F5F"/>
                </a:solidFill>
                <a:latin typeface="Microsoft YaHei" panose="020B0503020204020204" pitchFamily="34" charset="-122"/>
                <a:ea typeface="Microsoft YaHei" panose="020B0503020204020204" pitchFamily="34" charset="-122"/>
              </a:rPr>
              <a:t> </a:t>
            </a:r>
            <a:r>
              <a:rPr lang="en-US" altLang="zh-CN" i="1" dirty="0" smtClean="0">
                <a:solidFill>
                  <a:srgbClr val="5F5F5F"/>
                </a:solidFill>
                <a:latin typeface="Microsoft YaHei" panose="020B0503020204020204" pitchFamily="34" charset="-122"/>
                <a:ea typeface="Microsoft YaHei" panose="020B0503020204020204" pitchFamily="34" charset="-122"/>
              </a:rPr>
              <a:t> |  </a:t>
            </a:r>
            <a:r>
              <a:rPr lang="zh-CN" altLang="en-US" i="1" dirty="0" smtClean="0">
                <a:solidFill>
                  <a:srgbClr val="5F5F5F"/>
                </a:solidFill>
                <a:latin typeface="Microsoft YaHei" panose="020B0503020204020204" pitchFamily="34" charset="-122"/>
                <a:ea typeface="Microsoft YaHei" panose="020B0503020204020204" pitchFamily="34" charset="-122"/>
              </a:rPr>
              <a:t>饭店</a:t>
            </a:r>
            <a:endParaRPr lang="en-US" sz="1200" i="1" dirty="0" smtClean="0">
              <a:solidFill>
                <a:srgbClr val="5F5F5F"/>
              </a:solidFill>
              <a:latin typeface="Microsoft YaHei" panose="020B0503020204020204" pitchFamily="34" charset="-122"/>
              <a:ea typeface="Microsoft YaHei" panose="020B0503020204020204" pitchFamily="34" charset="-122"/>
            </a:endParaRPr>
          </a:p>
        </p:txBody>
      </p:sp>
      <p:sp>
        <p:nvSpPr>
          <p:cNvPr id="20" name="TextBox 10"/>
          <p:cNvSpPr txBox="1">
            <a:spLocks noChangeArrowheads="1"/>
          </p:cNvSpPr>
          <p:nvPr>
            <p:custDataLst>
              <p:tags r:id="rId9"/>
            </p:custDataLst>
          </p:nvPr>
        </p:nvSpPr>
        <p:spPr bwMode="gray">
          <a:xfrm>
            <a:off x="6171062" y="3141297"/>
            <a:ext cx="2275821" cy="407804"/>
          </a:xfrm>
          <a:prstGeom prst="rect">
            <a:avLst/>
          </a:prstGeom>
          <a:noFill/>
          <a:ln w="9525">
            <a:noFill/>
            <a:miter lim="800000"/>
            <a:headEnd/>
            <a:tailEnd/>
          </a:ln>
        </p:spPr>
        <p:txBody>
          <a:bodyPr wrap="square" lIns="0" tIns="0" rIns="0" bIns="0">
            <a:spAutoFit/>
          </a:bodyPr>
          <a:lstStyle/>
          <a:p>
            <a:pPr defTabSz="889000">
              <a:spcBef>
                <a:spcPts val="300"/>
              </a:spcBef>
              <a:buClr>
                <a:srgbClr val="11356F"/>
              </a:buClr>
              <a:defRPr/>
            </a:pPr>
            <a:r>
              <a:rPr lang="zh-CN" altLang="en-US" b="1" dirty="0">
                <a:solidFill>
                  <a:srgbClr val="11356F"/>
                </a:solidFill>
                <a:latin typeface="Microsoft YaHei" panose="020B0503020204020204" pitchFamily="34" charset="-122"/>
                <a:ea typeface="Microsoft YaHei" panose="020B0503020204020204" pitchFamily="34" charset="-122"/>
              </a:rPr>
              <a:t>反常</a:t>
            </a:r>
            <a:r>
              <a:rPr lang="zh-CN" altLang="en-US" sz="1200" b="1" dirty="0" smtClean="0">
                <a:solidFill>
                  <a:srgbClr val="11356F"/>
                </a:solidFill>
                <a:latin typeface="Microsoft YaHei" panose="020B0503020204020204" pitchFamily="34" charset="-122"/>
                <a:ea typeface="Microsoft YaHei" panose="020B0503020204020204" pitchFamily="34" charset="-122"/>
              </a:rPr>
              <a:t>现象</a:t>
            </a:r>
            <a:r>
              <a:rPr lang="en-US" sz="1200" b="1" dirty="0" smtClean="0">
                <a:solidFill>
                  <a:srgbClr val="11356F"/>
                </a:solidFill>
                <a:latin typeface="Microsoft YaHei" panose="020B0503020204020204" pitchFamily="34" charset="-122"/>
                <a:ea typeface="Microsoft YaHei" panose="020B0503020204020204" pitchFamily="34" charset="-122"/>
              </a:rPr>
              <a:t>:</a:t>
            </a:r>
          </a:p>
          <a:p>
            <a:pPr marL="119063" indent="-119063" defTabSz="889000">
              <a:spcBef>
                <a:spcPts val="300"/>
              </a:spcBef>
              <a:buClr>
                <a:srgbClr val="11356F"/>
              </a:buClr>
              <a:buFont typeface="Arial" pitchFamily="34" charset="0"/>
              <a:buChar char="•"/>
              <a:defRPr/>
            </a:pPr>
            <a:r>
              <a:rPr lang="zh-CN" altLang="en-US" dirty="0">
                <a:solidFill>
                  <a:srgbClr val="5F5F5F"/>
                </a:solidFill>
                <a:latin typeface="Microsoft YaHei" panose="020B0503020204020204" pitchFamily="34" charset="-122"/>
                <a:ea typeface="Microsoft YaHei" panose="020B0503020204020204" pitchFamily="34" charset="-122"/>
              </a:rPr>
              <a:t>人</a:t>
            </a:r>
            <a:r>
              <a:rPr lang="zh-CN" altLang="en-US" dirty="0" smtClean="0">
                <a:solidFill>
                  <a:srgbClr val="5F5F5F"/>
                </a:solidFill>
                <a:latin typeface="Microsoft YaHei" panose="020B0503020204020204" pitchFamily="34" charset="-122"/>
                <a:ea typeface="Microsoft YaHei" panose="020B0503020204020204" pitchFamily="34" charset="-122"/>
              </a:rPr>
              <a:t>为添加的标点</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sp>
        <p:nvSpPr>
          <p:cNvPr id="21" name="TextBox 10"/>
          <p:cNvSpPr txBox="1">
            <a:spLocks noChangeArrowheads="1"/>
          </p:cNvSpPr>
          <p:nvPr>
            <p:custDataLst>
              <p:tags r:id="rId10"/>
            </p:custDataLst>
          </p:nvPr>
        </p:nvSpPr>
        <p:spPr bwMode="gray">
          <a:xfrm>
            <a:off x="448548" y="2053319"/>
            <a:ext cx="2275821" cy="869469"/>
          </a:xfrm>
          <a:prstGeom prst="rect">
            <a:avLst/>
          </a:prstGeom>
          <a:noFill/>
          <a:ln w="9525">
            <a:noFill/>
            <a:miter lim="800000"/>
            <a:headEnd/>
            <a:tailEnd/>
          </a:ln>
        </p:spPr>
        <p:txBody>
          <a:bodyPr wrap="square">
            <a:spAutoFit/>
          </a:bodyPr>
          <a:lstStyle/>
          <a:p>
            <a:pPr defTabSz="889000">
              <a:spcBef>
                <a:spcPts val="300"/>
              </a:spcBef>
              <a:buClr>
                <a:srgbClr val="11356F"/>
              </a:buClr>
              <a:defRPr/>
            </a:pPr>
            <a:r>
              <a:rPr lang="zh-CN" altLang="en-US" b="1" dirty="0">
                <a:solidFill>
                  <a:srgbClr val="11356F"/>
                </a:solidFill>
                <a:latin typeface="Microsoft YaHei" panose="020B0503020204020204" pitchFamily="34" charset="-122"/>
                <a:ea typeface="Microsoft YaHei" panose="020B0503020204020204" pitchFamily="34" charset="-122"/>
              </a:rPr>
              <a:t>描</a:t>
            </a:r>
            <a:r>
              <a:rPr lang="zh-CN" altLang="en-US" b="1" dirty="0" smtClean="0">
                <a:solidFill>
                  <a:srgbClr val="11356F"/>
                </a:solidFill>
                <a:latin typeface="Microsoft YaHei" panose="020B0503020204020204" pitchFamily="34" charset="-122"/>
                <a:ea typeface="Microsoft YaHei" panose="020B0503020204020204" pitchFamily="34" charset="-122"/>
              </a:rPr>
              <a:t>述</a:t>
            </a:r>
          </a:p>
          <a:p>
            <a:pPr defTabSz="889000">
              <a:spcBef>
                <a:spcPts val="300"/>
              </a:spcBef>
              <a:buClr>
                <a:srgbClr val="11356F"/>
              </a:buClr>
              <a:defRPr/>
            </a:pPr>
            <a:r>
              <a:rPr lang="zh-CN" altLang="en-US" dirty="0">
                <a:solidFill>
                  <a:srgbClr val="5F5F5F"/>
                </a:solidFill>
                <a:latin typeface="Microsoft YaHei" panose="020B0503020204020204" pitchFamily="34" charset="-122"/>
                <a:ea typeface="Microsoft YaHei" panose="020B0503020204020204" pitchFamily="34" charset="-122"/>
              </a:rPr>
              <a:t>不</a:t>
            </a:r>
            <a:r>
              <a:rPr lang="zh-CN" altLang="en-US" dirty="0" smtClean="0">
                <a:solidFill>
                  <a:srgbClr val="5F5F5F"/>
                </a:solidFill>
                <a:latin typeface="Microsoft YaHei" panose="020B0503020204020204" pitchFamily="34" charset="-122"/>
                <a:ea typeface="Microsoft YaHei" panose="020B0503020204020204" pitchFamily="34" charset="-122"/>
              </a:rPr>
              <a:t>同社交工具的数据会有差别，例如微博和微信上的信息就不同</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cxnSp>
        <p:nvCxnSpPr>
          <p:cNvPr id="22" name="Straight Connector 21"/>
          <p:cNvCxnSpPr/>
          <p:nvPr>
            <p:custDataLst>
              <p:tags r:id="rId11"/>
            </p:custDataLst>
          </p:nvPr>
        </p:nvCxnSpPr>
        <p:spPr bwMode="gray">
          <a:xfrm rot="10800000" flipV="1">
            <a:off x="513134" y="3100945"/>
            <a:ext cx="2132967" cy="0"/>
          </a:xfrm>
          <a:prstGeom prst="line">
            <a:avLst/>
          </a:prstGeom>
          <a:noFill/>
          <a:ln w="9525">
            <a:solidFill>
              <a:schemeClr val="tx1">
                <a:lumMod val="65000"/>
                <a:lumOff val="35000"/>
              </a:schemeClr>
            </a:solidFill>
            <a:prstDash val="dash"/>
            <a:round/>
            <a:headEnd/>
            <a:tailEnd/>
          </a:ln>
        </p:spPr>
      </p:cxnSp>
      <p:cxnSp>
        <p:nvCxnSpPr>
          <p:cNvPr id="23" name="Straight Connector 22"/>
          <p:cNvCxnSpPr/>
          <p:nvPr>
            <p:custDataLst>
              <p:tags r:id="rId12"/>
            </p:custDataLst>
          </p:nvPr>
        </p:nvCxnSpPr>
        <p:spPr bwMode="gray">
          <a:xfrm rot="10800000" flipV="1">
            <a:off x="513134" y="4222872"/>
            <a:ext cx="2132967" cy="0"/>
          </a:xfrm>
          <a:prstGeom prst="line">
            <a:avLst/>
          </a:prstGeom>
          <a:noFill/>
          <a:ln w="9525">
            <a:solidFill>
              <a:schemeClr val="tx1">
                <a:lumMod val="65000"/>
                <a:lumOff val="35000"/>
              </a:schemeClr>
            </a:solidFill>
            <a:prstDash val="dash"/>
            <a:round/>
            <a:headEnd/>
            <a:tailEnd/>
          </a:ln>
        </p:spPr>
      </p:cxnSp>
      <p:sp>
        <p:nvSpPr>
          <p:cNvPr id="24" name="TextBox 10"/>
          <p:cNvSpPr txBox="1">
            <a:spLocks noChangeArrowheads="1"/>
          </p:cNvSpPr>
          <p:nvPr>
            <p:custDataLst>
              <p:tags r:id="rId13"/>
            </p:custDataLst>
          </p:nvPr>
        </p:nvSpPr>
        <p:spPr bwMode="gray">
          <a:xfrm>
            <a:off x="522532" y="3141297"/>
            <a:ext cx="2275821" cy="1000274"/>
          </a:xfrm>
          <a:prstGeom prst="rect">
            <a:avLst/>
          </a:prstGeom>
          <a:noFill/>
          <a:ln w="9525">
            <a:noFill/>
            <a:miter lim="800000"/>
            <a:headEnd/>
            <a:tailEnd/>
          </a:ln>
        </p:spPr>
        <p:txBody>
          <a:bodyPr wrap="square" lIns="0" tIns="0" rIns="0" bIns="0">
            <a:spAutoFit/>
          </a:bodyPr>
          <a:lstStyle/>
          <a:p>
            <a:pPr defTabSz="889000">
              <a:spcBef>
                <a:spcPts val="300"/>
              </a:spcBef>
              <a:buClr>
                <a:srgbClr val="11356F"/>
              </a:buClr>
              <a:defRPr/>
            </a:pPr>
            <a:r>
              <a:rPr lang="zh-CN" altLang="en-US" sz="1200" b="1" dirty="0" smtClean="0">
                <a:solidFill>
                  <a:srgbClr val="11356F"/>
                </a:solidFill>
                <a:latin typeface="Microsoft YaHei" panose="020B0503020204020204" pitchFamily="34" charset="-122"/>
                <a:ea typeface="Microsoft YaHei" panose="020B0503020204020204" pitchFamily="34" charset="-122"/>
              </a:rPr>
              <a:t>微博页面数据：</a:t>
            </a:r>
            <a:endParaRPr lang="en-US" altLang="zh-CN" b="1" dirty="0">
              <a:solidFill>
                <a:srgbClr val="11356F"/>
              </a:solidFill>
              <a:latin typeface="Microsoft YaHei" panose="020B0503020204020204" pitchFamily="34" charset="-122"/>
              <a:ea typeface="Microsoft YaHei" panose="020B0503020204020204" pitchFamily="34" charset="-122"/>
            </a:endParaRPr>
          </a:p>
          <a:p>
            <a:pPr marL="171450" indent="-171450" defTabSz="889000">
              <a:spcBef>
                <a:spcPts val="300"/>
              </a:spcBef>
              <a:buClr>
                <a:srgbClr val="11356F"/>
              </a:buClr>
              <a:buFont typeface="Arial" panose="020B0604020202020204" pitchFamily="34" charset="0"/>
              <a:buChar char="•"/>
              <a:defRPr/>
            </a:pPr>
            <a:r>
              <a:rPr lang="en-US" sz="1200" dirty="0" smtClean="0">
                <a:solidFill>
                  <a:srgbClr val="5F5F5F"/>
                </a:solidFill>
                <a:latin typeface="Microsoft YaHei" panose="020B0503020204020204" pitchFamily="34" charset="-122"/>
                <a:ea typeface="Microsoft YaHei" panose="020B0503020204020204" pitchFamily="34" charset="-122"/>
              </a:rPr>
              <a:t>HTML</a:t>
            </a:r>
            <a:r>
              <a:rPr lang="zh-CN" altLang="en-US" sz="1200" dirty="0" smtClean="0">
                <a:solidFill>
                  <a:srgbClr val="5F5F5F"/>
                </a:solidFill>
                <a:latin typeface="Microsoft YaHei" panose="020B0503020204020204" pitchFamily="34" charset="-122"/>
                <a:ea typeface="Microsoft YaHei" panose="020B0503020204020204" pitchFamily="34" charset="-122"/>
              </a:rPr>
              <a:t>格式</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71450" indent="-171450" defTabSz="889000">
              <a:spcBef>
                <a:spcPts val="300"/>
              </a:spcBef>
              <a:buClr>
                <a:srgbClr val="11356F"/>
              </a:buClr>
              <a:buFont typeface="Arial" panose="020B0604020202020204" pitchFamily="34" charset="0"/>
              <a:buChar char="•"/>
              <a:defRPr/>
            </a:pPr>
            <a:r>
              <a:rPr lang="zh-CN" altLang="en-US" dirty="0">
                <a:solidFill>
                  <a:srgbClr val="5F5F5F"/>
                </a:solidFill>
                <a:latin typeface="Microsoft YaHei" panose="020B0503020204020204" pitchFamily="34" charset="-122"/>
                <a:ea typeface="Microsoft YaHei" panose="020B0503020204020204" pitchFamily="34" charset="-122"/>
              </a:rPr>
              <a:t>信</a:t>
            </a:r>
            <a:r>
              <a:rPr lang="zh-CN" altLang="en-US" dirty="0" smtClean="0">
                <a:solidFill>
                  <a:srgbClr val="5F5F5F"/>
                </a:solidFill>
                <a:latin typeface="Microsoft YaHei" panose="020B0503020204020204" pitchFamily="34" charset="-122"/>
                <a:ea typeface="Microsoft YaHei" panose="020B0503020204020204" pitchFamily="34" charset="-122"/>
              </a:rPr>
              <a:t>息包括：收藏、转发、评论量、用户名、发布时间、评论内容等</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sp>
        <p:nvSpPr>
          <p:cNvPr id="25" name="TextBox 10"/>
          <p:cNvSpPr txBox="1">
            <a:spLocks noChangeArrowheads="1"/>
          </p:cNvSpPr>
          <p:nvPr>
            <p:custDataLst>
              <p:tags r:id="rId14"/>
            </p:custDataLst>
          </p:nvPr>
        </p:nvSpPr>
        <p:spPr bwMode="gray">
          <a:xfrm>
            <a:off x="3180605" y="2053319"/>
            <a:ext cx="2275821" cy="684803"/>
          </a:xfrm>
          <a:prstGeom prst="rect">
            <a:avLst/>
          </a:prstGeom>
          <a:noFill/>
          <a:ln w="9525">
            <a:noFill/>
            <a:miter lim="800000"/>
            <a:headEnd/>
            <a:tailEnd/>
          </a:ln>
        </p:spPr>
        <p:txBody>
          <a:bodyPr wrap="square">
            <a:spAutoFit/>
          </a:bodyPr>
          <a:lstStyle/>
          <a:p>
            <a:pPr defTabSz="889000">
              <a:spcBef>
                <a:spcPts val="300"/>
              </a:spcBef>
              <a:buClr>
                <a:srgbClr val="11356F"/>
              </a:buClr>
              <a:defRPr/>
            </a:pPr>
            <a:r>
              <a:rPr lang="zh-CN" altLang="en-US" sz="1200" b="1" dirty="0" smtClean="0">
                <a:solidFill>
                  <a:srgbClr val="11356F"/>
                </a:solidFill>
                <a:latin typeface="Microsoft YaHei" panose="020B0503020204020204" pitchFamily="34" charset="-122"/>
                <a:ea typeface="Microsoft YaHei" panose="020B0503020204020204" pitchFamily="34" charset="-122"/>
              </a:rPr>
              <a:t>描述</a:t>
            </a:r>
            <a:endParaRPr lang="en-US" altLang="zh-CN" sz="1200" b="1" dirty="0" smtClean="0">
              <a:solidFill>
                <a:srgbClr val="11356F"/>
              </a:solidFill>
              <a:latin typeface="Microsoft YaHei" panose="020B0503020204020204" pitchFamily="34" charset="-122"/>
              <a:ea typeface="Microsoft YaHei" panose="020B0503020204020204" pitchFamily="34" charset="-122"/>
            </a:endParaRPr>
          </a:p>
          <a:p>
            <a:pPr defTabSz="889000">
              <a:spcBef>
                <a:spcPts val="300"/>
              </a:spcBef>
              <a:buClr>
                <a:srgbClr val="11356F"/>
              </a:buClr>
              <a:defRPr/>
            </a:pPr>
            <a:r>
              <a:rPr lang="zh-CN" altLang="en-US" dirty="0" smtClean="0">
                <a:solidFill>
                  <a:srgbClr val="5F5F5F"/>
                </a:solidFill>
                <a:latin typeface="Microsoft YaHei" panose="020B0503020204020204" pitchFamily="34" charset="-122"/>
                <a:ea typeface="Microsoft YaHei" panose="020B0503020204020204" pitchFamily="34" charset="-122"/>
              </a:rPr>
              <a:t>我们拥有能把多种格式的数据转化成结构化信息的工具</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cxnSp>
        <p:nvCxnSpPr>
          <p:cNvPr id="26" name="Straight Connector 25"/>
          <p:cNvCxnSpPr/>
          <p:nvPr>
            <p:custDataLst>
              <p:tags r:id="rId15"/>
            </p:custDataLst>
          </p:nvPr>
        </p:nvCxnSpPr>
        <p:spPr bwMode="gray">
          <a:xfrm rot="10800000" flipV="1">
            <a:off x="3298979" y="3100945"/>
            <a:ext cx="2132967" cy="0"/>
          </a:xfrm>
          <a:prstGeom prst="line">
            <a:avLst/>
          </a:prstGeom>
          <a:noFill/>
          <a:ln w="9525">
            <a:solidFill>
              <a:schemeClr val="tx1">
                <a:lumMod val="65000"/>
                <a:lumOff val="35000"/>
              </a:schemeClr>
            </a:solidFill>
            <a:prstDash val="dash"/>
            <a:round/>
            <a:headEnd/>
            <a:tailEnd/>
          </a:ln>
        </p:spPr>
      </p:cxnSp>
      <p:cxnSp>
        <p:nvCxnSpPr>
          <p:cNvPr id="27" name="Straight Connector 26"/>
          <p:cNvCxnSpPr/>
          <p:nvPr>
            <p:custDataLst>
              <p:tags r:id="rId16"/>
            </p:custDataLst>
          </p:nvPr>
        </p:nvCxnSpPr>
        <p:spPr bwMode="gray">
          <a:xfrm rot="10800000" flipV="1">
            <a:off x="3298979" y="4222872"/>
            <a:ext cx="2132967" cy="0"/>
          </a:xfrm>
          <a:prstGeom prst="line">
            <a:avLst/>
          </a:prstGeom>
          <a:noFill/>
          <a:ln w="9525">
            <a:solidFill>
              <a:schemeClr val="tx1">
                <a:lumMod val="65000"/>
                <a:lumOff val="35000"/>
              </a:schemeClr>
            </a:solidFill>
            <a:prstDash val="dash"/>
            <a:round/>
            <a:headEnd/>
            <a:tailEnd/>
          </a:ln>
        </p:spPr>
      </p:cxnSp>
      <p:sp>
        <p:nvSpPr>
          <p:cNvPr id="28" name="TextBox 10"/>
          <p:cNvSpPr txBox="1">
            <a:spLocks noChangeArrowheads="1"/>
          </p:cNvSpPr>
          <p:nvPr>
            <p:custDataLst>
              <p:tags r:id="rId17"/>
            </p:custDataLst>
          </p:nvPr>
        </p:nvSpPr>
        <p:spPr bwMode="gray">
          <a:xfrm>
            <a:off x="3274831" y="3141297"/>
            <a:ext cx="2275821" cy="1007968"/>
          </a:xfrm>
          <a:prstGeom prst="rect">
            <a:avLst/>
          </a:prstGeom>
          <a:noFill/>
          <a:ln w="9525">
            <a:noFill/>
            <a:miter lim="800000"/>
            <a:headEnd/>
            <a:tailEnd/>
          </a:ln>
        </p:spPr>
        <p:txBody>
          <a:bodyPr wrap="square" lIns="0" tIns="0" rIns="0" bIns="0">
            <a:spAutoFit/>
          </a:bodyPr>
          <a:lstStyle/>
          <a:p>
            <a:pPr defTabSz="889000">
              <a:spcBef>
                <a:spcPts val="300"/>
              </a:spcBef>
              <a:buClr>
                <a:srgbClr val="11356F"/>
              </a:buClr>
              <a:defRPr/>
            </a:pPr>
            <a:r>
              <a:rPr lang="zh-CN" altLang="en-US" b="1" dirty="0">
                <a:solidFill>
                  <a:srgbClr val="11356F"/>
                </a:solidFill>
                <a:latin typeface="Microsoft YaHei" panose="020B0503020204020204" pitchFamily="34" charset="-122"/>
                <a:ea typeface="Microsoft YaHei" panose="020B0503020204020204" pitchFamily="34" charset="-122"/>
              </a:rPr>
              <a:t>微博</a:t>
            </a:r>
            <a:r>
              <a:rPr lang="en-US" sz="1200" b="1" dirty="0" smtClean="0">
                <a:solidFill>
                  <a:srgbClr val="11356F"/>
                </a:solidFill>
                <a:latin typeface="Microsoft YaHei" panose="020B0503020204020204" pitchFamily="34" charset="-122"/>
                <a:ea typeface="Microsoft YaHei" panose="020B0503020204020204" pitchFamily="34" charset="-122"/>
              </a:rPr>
              <a:t> HTML </a:t>
            </a:r>
            <a:r>
              <a:rPr lang="zh-CN" altLang="en-US" sz="1200" b="1" dirty="0" smtClean="0">
                <a:solidFill>
                  <a:srgbClr val="11356F"/>
                </a:solidFill>
                <a:latin typeface="Microsoft YaHei" panose="020B0503020204020204" pitchFamily="34" charset="-122"/>
                <a:ea typeface="Microsoft YaHei" panose="020B0503020204020204" pitchFamily="34" charset="-122"/>
              </a:rPr>
              <a:t>转化</a:t>
            </a:r>
            <a:r>
              <a:rPr lang="en-US" sz="1200" b="1" dirty="0" smtClean="0">
                <a:solidFill>
                  <a:srgbClr val="11356F"/>
                </a:solidFill>
                <a:latin typeface="Microsoft YaHei" panose="020B0503020204020204" pitchFamily="34" charset="-122"/>
                <a:ea typeface="Microsoft YaHei" panose="020B0503020204020204" pitchFamily="34" charset="-122"/>
              </a:rPr>
              <a:t>:</a:t>
            </a:r>
          </a:p>
          <a:p>
            <a:pPr marL="228600" indent="-228600" defTabSz="889000">
              <a:spcBef>
                <a:spcPts val="300"/>
              </a:spcBef>
              <a:buClr>
                <a:srgbClr val="11356F"/>
              </a:buClr>
              <a:buAutoNum type="arabicPeriod"/>
              <a:defRPr/>
            </a:pPr>
            <a:r>
              <a:rPr lang="en-US" sz="1200" dirty="0" smtClean="0">
                <a:solidFill>
                  <a:srgbClr val="5F5F5F"/>
                </a:solidFill>
                <a:latin typeface="Microsoft YaHei" panose="020B0503020204020204" pitchFamily="34" charset="-122"/>
                <a:ea typeface="Microsoft YaHei" panose="020B0503020204020204" pitchFamily="34" charset="-122"/>
              </a:rPr>
              <a:t>HTML </a:t>
            </a:r>
            <a:r>
              <a:rPr lang="en-US" sz="1200" dirty="0" smtClean="0">
                <a:solidFill>
                  <a:srgbClr val="5F5F5F"/>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rgbClr val="5F5F5F"/>
                </a:solidFill>
                <a:latin typeface="Microsoft YaHei" panose="020B0503020204020204" pitchFamily="34" charset="-122"/>
                <a:ea typeface="Microsoft YaHei" panose="020B0503020204020204" pitchFamily="34" charset="-122"/>
                <a:sym typeface="Wingdings" pitchFamily="2" charset="2"/>
              </a:rPr>
              <a:t>格式化文字</a:t>
            </a:r>
            <a:endParaRPr lang="en-US" sz="1200" dirty="0" smtClean="0">
              <a:solidFill>
                <a:srgbClr val="5F5F5F"/>
              </a:solidFill>
              <a:latin typeface="Microsoft YaHei" panose="020B0503020204020204" pitchFamily="34" charset="-122"/>
              <a:ea typeface="Microsoft YaHei" panose="020B0503020204020204" pitchFamily="34" charset="-122"/>
              <a:sym typeface="Wingdings" pitchFamily="2" charset="2"/>
            </a:endParaRPr>
          </a:p>
          <a:p>
            <a:pPr marL="228600" indent="-228600" defTabSz="889000">
              <a:spcBef>
                <a:spcPts val="300"/>
              </a:spcBef>
              <a:buClr>
                <a:srgbClr val="11356F"/>
              </a:buClr>
              <a:buAutoNum type="arabicPeriod"/>
              <a:defRPr/>
            </a:pPr>
            <a:r>
              <a:rPr lang="zh-CN" altLang="en-US" sz="1200" dirty="0" smtClean="0">
                <a:solidFill>
                  <a:srgbClr val="5F5F5F"/>
                </a:solidFill>
                <a:latin typeface="Microsoft YaHei" panose="020B0503020204020204" pitchFamily="34" charset="-122"/>
                <a:ea typeface="Microsoft YaHei" panose="020B0503020204020204" pitchFamily="34" charset="-122"/>
                <a:sym typeface="Wingdings" pitchFamily="2" charset="2"/>
              </a:rPr>
              <a:t>格式化文字</a:t>
            </a:r>
            <a:r>
              <a:rPr lang="en-US" sz="1200" dirty="0" smtClean="0">
                <a:solidFill>
                  <a:srgbClr val="5F5F5F"/>
                </a:solidFill>
                <a:latin typeface="Microsoft YaHei" panose="020B0503020204020204" pitchFamily="34" charset="-122"/>
                <a:ea typeface="Microsoft YaHei" panose="020B0503020204020204" pitchFamily="34" charset="-122"/>
                <a:sym typeface="Wingdings" pitchFamily="2" charset="2"/>
              </a:rPr>
              <a:t> CSV </a:t>
            </a:r>
          </a:p>
          <a:p>
            <a:pPr marL="228600" indent="-228600" defTabSz="889000">
              <a:spcBef>
                <a:spcPts val="300"/>
              </a:spcBef>
              <a:buClr>
                <a:srgbClr val="11356F"/>
              </a:buClr>
              <a:defRPr/>
            </a:pPr>
            <a:r>
              <a:rPr lang="en-US" sz="1100" i="1" dirty="0" smtClean="0">
                <a:solidFill>
                  <a:srgbClr val="5F5F5F"/>
                </a:solidFill>
                <a:latin typeface="Microsoft YaHei" panose="020B0503020204020204" pitchFamily="34" charset="-122"/>
                <a:ea typeface="Microsoft YaHei" panose="020B0503020204020204" pitchFamily="34" charset="-122"/>
                <a:sym typeface="Wingdings" pitchFamily="2" charset="2"/>
              </a:rPr>
              <a:t>	</a:t>
            </a:r>
            <a:r>
              <a:rPr lang="zh-CN" altLang="en-US" sz="1100" i="1" dirty="0" smtClean="0">
                <a:solidFill>
                  <a:srgbClr val="5F5F5F"/>
                </a:solidFill>
                <a:latin typeface="Microsoft YaHei" panose="020B0503020204020204" pitchFamily="34" charset="-122"/>
                <a:ea typeface="Microsoft YaHei" panose="020B0503020204020204" pitchFamily="34" charset="-122"/>
                <a:sym typeface="Wingdings" pitchFamily="2" charset="2"/>
              </a:rPr>
              <a:t>用户名，评论内容，发布时间，收藏数等信息</a:t>
            </a:r>
            <a:endParaRPr lang="en-US" sz="1100" i="1" dirty="0" smtClean="0">
              <a:solidFill>
                <a:srgbClr val="5F5F5F"/>
              </a:solidFill>
              <a:latin typeface="Microsoft YaHei" panose="020B0503020204020204" pitchFamily="34" charset="-122"/>
              <a:ea typeface="Microsoft YaHei" panose="020B0503020204020204" pitchFamily="34" charset="-122"/>
              <a:sym typeface="Wingdings" pitchFamily="2" charset="2"/>
            </a:endParaRPr>
          </a:p>
        </p:txBody>
      </p:sp>
      <p:sp>
        <p:nvSpPr>
          <p:cNvPr id="29" name="TextBox 28"/>
          <p:cNvSpPr txBox="1"/>
          <p:nvPr>
            <p:custDataLst>
              <p:tags r:id="rId18"/>
            </p:custDataLst>
          </p:nvPr>
        </p:nvSpPr>
        <p:spPr bwMode="gray">
          <a:xfrm>
            <a:off x="364965" y="1355684"/>
            <a:ext cx="2257028"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分析社区数据步骤</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30" name="TextBox 29"/>
          <p:cNvSpPr txBox="1"/>
          <p:nvPr>
            <p:custDataLst>
              <p:tags r:id="rId19"/>
            </p:custDataLst>
          </p:nvPr>
        </p:nvSpPr>
        <p:spPr bwMode="gray">
          <a:xfrm>
            <a:off x="460662" y="4852699"/>
            <a:ext cx="3103414"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处理其他数据格式的困难</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31" name="AutoShape 50"/>
          <p:cNvSpPr>
            <a:spLocks noChangeArrowheads="1"/>
          </p:cNvSpPr>
          <p:nvPr/>
        </p:nvSpPr>
        <p:spPr bwMode="gray">
          <a:xfrm>
            <a:off x="371794" y="5178054"/>
            <a:ext cx="2549095" cy="1383790"/>
          </a:xfrm>
          <a:prstGeom prst="roundRect">
            <a:avLst>
              <a:gd name="adj" fmla="val 1116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TextBox 10"/>
          <p:cNvSpPr txBox="1">
            <a:spLocks noChangeArrowheads="1"/>
          </p:cNvSpPr>
          <p:nvPr>
            <p:custDataLst>
              <p:tags r:id="rId20"/>
            </p:custDataLst>
          </p:nvPr>
        </p:nvSpPr>
        <p:spPr bwMode="gray">
          <a:xfrm>
            <a:off x="468623" y="5254202"/>
            <a:ext cx="769441" cy="184666"/>
          </a:xfrm>
          <a:prstGeom prst="rect">
            <a:avLst/>
          </a:prstGeom>
          <a:noFill/>
          <a:ln w="9525">
            <a:noFill/>
            <a:miter lim="800000"/>
            <a:headEnd/>
            <a:tailEnd/>
          </a:ln>
        </p:spPr>
        <p:txBody>
          <a:bodyPr wrap="none" lIns="0" tIns="0" rIns="0" bIns="0" numCol="1">
            <a:spAutoFit/>
          </a:bodyPr>
          <a:lstStyle/>
          <a:p>
            <a:pPr defTabSz="889000">
              <a:spcBef>
                <a:spcPts val="300"/>
              </a:spcBef>
              <a:buClr>
                <a:srgbClr val="11356F"/>
              </a:buClr>
              <a:defRPr/>
            </a:pPr>
            <a:r>
              <a:rPr lang="zh-CN" altLang="en-US" sz="1200" b="1" spc="300" dirty="0" smtClean="0">
                <a:solidFill>
                  <a:srgbClr val="11356F"/>
                </a:solidFill>
                <a:latin typeface="Microsoft YaHei" panose="020B0503020204020204" pitchFamily="34" charset="-122"/>
                <a:ea typeface="Microsoft YaHei" panose="020B0503020204020204" pitchFamily="34" charset="-122"/>
              </a:rPr>
              <a:t>调查问卷</a:t>
            </a:r>
            <a:endParaRPr lang="en-US" sz="1200" b="1" spc="300" dirty="0" smtClean="0">
              <a:solidFill>
                <a:srgbClr val="11356F"/>
              </a:solidFill>
              <a:latin typeface="Microsoft YaHei" panose="020B0503020204020204" pitchFamily="34" charset="-122"/>
              <a:ea typeface="Microsoft YaHei" panose="020B0503020204020204" pitchFamily="34" charset="-122"/>
            </a:endParaRPr>
          </a:p>
        </p:txBody>
      </p:sp>
      <p:sp>
        <p:nvSpPr>
          <p:cNvPr id="33" name="TextBox 10"/>
          <p:cNvSpPr txBox="1">
            <a:spLocks noChangeArrowheads="1"/>
          </p:cNvSpPr>
          <p:nvPr>
            <p:custDataLst>
              <p:tags r:id="rId21"/>
            </p:custDataLst>
          </p:nvPr>
        </p:nvSpPr>
        <p:spPr bwMode="gray">
          <a:xfrm>
            <a:off x="497960" y="5491384"/>
            <a:ext cx="2365177" cy="684803"/>
          </a:xfrm>
          <a:prstGeom prst="rect">
            <a:avLst/>
          </a:prstGeom>
          <a:noFill/>
          <a:ln w="9525">
            <a:noFill/>
            <a:miter lim="800000"/>
            <a:headEnd/>
            <a:tailEnd/>
          </a:ln>
        </p:spPr>
        <p:txBody>
          <a:bodyPr wrap="square" numCol="1">
            <a:spAutoFit/>
          </a:bodyPr>
          <a:lstStyle/>
          <a:p>
            <a:pPr defTabSz="889000">
              <a:spcBef>
                <a:spcPts val="300"/>
              </a:spcBef>
              <a:buClr>
                <a:srgbClr val="11356F"/>
              </a:buCl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这</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种格式存在于顾客反馈数据中。主要的困难是：</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889000">
              <a:spcBef>
                <a:spcPts val="300"/>
              </a:spcBef>
              <a:buClr>
                <a:srgbClr val="11356F"/>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辨认问题并将其与回答分开</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0" name="AutoShape 50"/>
          <p:cNvSpPr>
            <a:spLocks noChangeArrowheads="1"/>
          </p:cNvSpPr>
          <p:nvPr/>
        </p:nvSpPr>
        <p:spPr bwMode="gray">
          <a:xfrm>
            <a:off x="5986527" y="5178054"/>
            <a:ext cx="2549095" cy="1383790"/>
          </a:xfrm>
          <a:prstGeom prst="roundRect">
            <a:avLst>
              <a:gd name="adj" fmla="val 1116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1" name="TextBox 10"/>
          <p:cNvSpPr txBox="1">
            <a:spLocks noChangeArrowheads="1"/>
          </p:cNvSpPr>
          <p:nvPr>
            <p:custDataLst>
              <p:tags r:id="rId22"/>
            </p:custDataLst>
          </p:nvPr>
        </p:nvSpPr>
        <p:spPr bwMode="gray">
          <a:xfrm>
            <a:off x="6083356" y="5254202"/>
            <a:ext cx="384721" cy="184666"/>
          </a:xfrm>
          <a:prstGeom prst="rect">
            <a:avLst/>
          </a:prstGeom>
          <a:noFill/>
          <a:ln w="9525">
            <a:noFill/>
            <a:miter lim="800000"/>
            <a:headEnd/>
            <a:tailEnd/>
          </a:ln>
        </p:spPr>
        <p:txBody>
          <a:bodyPr wrap="none" lIns="0" tIns="0" rIns="0" bIns="0" numCol="1">
            <a:spAutoFit/>
          </a:bodyPr>
          <a:lstStyle/>
          <a:p>
            <a:pPr defTabSz="889000">
              <a:spcBef>
                <a:spcPts val="300"/>
              </a:spcBef>
              <a:buClr>
                <a:srgbClr val="11356F"/>
              </a:buClr>
              <a:defRPr/>
            </a:pPr>
            <a:r>
              <a:rPr lang="zh-CN" altLang="en-US" sz="1200" b="1" spc="300" dirty="0" smtClean="0">
                <a:solidFill>
                  <a:srgbClr val="11356F"/>
                </a:solidFill>
                <a:latin typeface="Microsoft YaHei" panose="020B0503020204020204" pitchFamily="34" charset="-122"/>
                <a:ea typeface="Microsoft YaHei" panose="020B0503020204020204" pitchFamily="34" charset="-122"/>
              </a:rPr>
              <a:t>电邮</a:t>
            </a:r>
            <a:endParaRPr lang="en-US" sz="1200" b="1" spc="300" dirty="0" smtClean="0">
              <a:solidFill>
                <a:srgbClr val="11356F"/>
              </a:solidFill>
              <a:latin typeface="Microsoft YaHei" panose="020B0503020204020204" pitchFamily="34" charset="-122"/>
              <a:ea typeface="Microsoft YaHei" panose="020B0503020204020204" pitchFamily="34" charset="-122"/>
            </a:endParaRPr>
          </a:p>
        </p:txBody>
      </p:sp>
      <p:sp>
        <p:nvSpPr>
          <p:cNvPr id="42" name="TextBox 10"/>
          <p:cNvSpPr txBox="1">
            <a:spLocks noChangeArrowheads="1"/>
          </p:cNvSpPr>
          <p:nvPr>
            <p:custDataLst>
              <p:tags r:id="rId23"/>
            </p:custDataLst>
          </p:nvPr>
        </p:nvSpPr>
        <p:spPr bwMode="gray">
          <a:xfrm>
            <a:off x="6112693" y="5491384"/>
            <a:ext cx="2365177" cy="684803"/>
          </a:xfrm>
          <a:prstGeom prst="rect">
            <a:avLst/>
          </a:prstGeom>
          <a:noFill/>
          <a:ln w="9525">
            <a:noFill/>
            <a:miter lim="800000"/>
            <a:headEnd/>
            <a:tailEnd/>
          </a:ln>
        </p:spPr>
        <p:txBody>
          <a:bodyPr wrap="square" numCol="1">
            <a:spAutoFit/>
          </a:bodyPr>
          <a:lstStyle/>
          <a:p>
            <a:pPr defTabSz="889000">
              <a:spcBef>
                <a:spcPts val="300"/>
              </a:spcBef>
              <a:buClr>
                <a:srgbClr val="11356F"/>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存在于通过电邮方式提交的防窥中。主要的任务是：</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889000">
              <a:spcBef>
                <a:spcPts val="300"/>
              </a:spcBef>
              <a:buClr>
                <a:srgbClr val="11356F"/>
              </a:buCl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理</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解邮件的标题以及邮件的结构</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3" name="AutoShape 50"/>
          <p:cNvSpPr>
            <a:spLocks noChangeArrowheads="1"/>
          </p:cNvSpPr>
          <p:nvPr/>
        </p:nvSpPr>
        <p:spPr bwMode="gray">
          <a:xfrm>
            <a:off x="3179160" y="5178054"/>
            <a:ext cx="2549095" cy="1383790"/>
          </a:xfrm>
          <a:prstGeom prst="roundRect">
            <a:avLst>
              <a:gd name="adj" fmla="val 1116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4" name="TextBox 10"/>
          <p:cNvSpPr txBox="1">
            <a:spLocks noChangeArrowheads="1"/>
          </p:cNvSpPr>
          <p:nvPr>
            <p:custDataLst>
              <p:tags r:id="rId24"/>
            </p:custDataLst>
          </p:nvPr>
        </p:nvSpPr>
        <p:spPr bwMode="gray">
          <a:xfrm>
            <a:off x="3275989" y="5254202"/>
            <a:ext cx="769441" cy="184666"/>
          </a:xfrm>
          <a:prstGeom prst="rect">
            <a:avLst/>
          </a:prstGeom>
          <a:noFill/>
          <a:ln w="9525">
            <a:noFill/>
            <a:miter lim="800000"/>
            <a:headEnd/>
            <a:tailEnd/>
          </a:ln>
        </p:spPr>
        <p:txBody>
          <a:bodyPr wrap="none" lIns="0" tIns="0" rIns="0" bIns="0" numCol="1">
            <a:spAutoFit/>
          </a:bodyPr>
          <a:lstStyle/>
          <a:p>
            <a:pPr defTabSz="889000">
              <a:spcBef>
                <a:spcPts val="300"/>
              </a:spcBef>
              <a:buClr>
                <a:srgbClr val="11356F"/>
              </a:buClr>
              <a:defRPr/>
            </a:pPr>
            <a:r>
              <a:rPr lang="zh-CN" altLang="en-US" sz="1200" b="1" spc="300" dirty="0" smtClean="0">
                <a:solidFill>
                  <a:srgbClr val="11356F"/>
                </a:solidFill>
                <a:latin typeface="Microsoft YaHei" panose="020B0503020204020204" pitchFamily="34" charset="-122"/>
                <a:ea typeface="Microsoft YaHei" panose="020B0503020204020204" pitchFamily="34" charset="-122"/>
              </a:rPr>
              <a:t>聊天记录</a:t>
            </a:r>
            <a:endParaRPr lang="en-US" sz="1200" b="1" spc="300" dirty="0" smtClean="0">
              <a:solidFill>
                <a:srgbClr val="11356F"/>
              </a:solidFill>
              <a:latin typeface="Microsoft YaHei" panose="020B0503020204020204" pitchFamily="34" charset="-122"/>
              <a:ea typeface="Microsoft YaHei" panose="020B0503020204020204" pitchFamily="34" charset="-122"/>
            </a:endParaRPr>
          </a:p>
        </p:txBody>
      </p:sp>
      <p:sp>
        <p:nvSpPr>
          <p:cNvPr id="45" name="TextBox 10"/>
          <p:cNvSpPr txBox="1">
            <a:spLocks noChangeArrowheads="1"/>
          </p:cNvSpPr>
          <p:nvPr>
            <p:custDataLst>
              <p:tags r:id="rId25"/>
            </p:custDataLst>
          </p:nvPr>
        </p:nvSpPr>
        <p:spPr bwMode="gray">
          <a:xfrm>
            <a:off x="3305326" y="5491384"/>
            <a:ext cx="2365177" cy="684803"/>
          </a:xfrm>
          <a:prstGeom prst="rect">
            <a:avLst/>
          </a:prstGeom>
          <a:noFill/>
          <a:ln w="9525">
            <a:noFill/>
            <a:miter lim="800000"/>
            <a:headEnd/>
            <a:tailEnd/>
          </a:ln>
        </p:spPr>
        <p:txBody>
          <a:bodyPr wrap="square" numCol="1">
            <a:spAutoFit/>
          </a:bodyPr>
          <a:lstStyle/>
          <a:p>
            <a:pPr defTabSz="889000">
              <a:spcBef>
                <a:spcPts val="300"/>
              </a:spcBef>
              <a:buClr>
                <a:srgbClr val="11356F"/>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在顾客聊天记录和顾客与客服交流中出现。主要困难是：</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889000">
              <a:spcBef>
                <a:spcPts val="300"/>
              </a:spcBef>
              <a:buClr>
                <a:srgbClr val="11356F"/>
              </a:buClr>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将两个人的话语和姓名等分开</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46" name="Group 119"/>
          <p:cNvGrpSpPr/>
          <p:nvPr/>
        </p:nvGrpSpPr>
        <p:grpSpPr bwMode="gray">
          <a:xfrm>
            <a:off x="6112693" y="309384"/>
            <a:ext cx="1050749" cy="601290"/>
            <a:chOff x="1739952" y="253734"/>
            <a:chExt cx="1050749" cy="601290"/>
          </a:xfrm>
        </p:grpSpPr>
        <p:grpSp>
          <p:nvGrpSpPr>
            <p:cNvPr id="47" name="Group 122"/>
            <p:cNvGrpSpPr/>
            <p:nvPr/>
          </p:nvGrpSpPr>
          <p:grpSpPr bwMode="gray">
            <a:xfrm rot="16200000" flipH="1">
              <a:off x="1939255" y="316814"/>
              <a:ext cx="42411" cy="34976"/>
              <a:chOff x="7848600" y="4597412"/>
              <a:chExt cx="381000" cy="518660"/>
            </a:xfrm>
            <a:solidFill>
              <a:schemeClr val="bg1"/>
            </a:solidFill>
          </p:grpSpPr>
          <p:sp>
            <p:nvSpPr>
              <p:cNvPr id="103" name="Chevron 10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4" name="Chevron 10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5" name="Chevron 10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8" name="Rounded Rectangle 47"/>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49" name="Flowchart: Manual Operation 48"/>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50" name="Flowchart: Alternate Process 49"/>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51" name="Can 50"/>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2" name="Can 51"/>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3" name="Can 52"/>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4" name="Can 53"/>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Down Arrow 54"/>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56" name="Flowchart: Alternate Process 55"/>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7" name="Can 56"/>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8" name="Can 57"/>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9" name="Rounded Rectangle 58"/>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60" name="Group 23"/>
            <p:cNvGrpSpPr/>
            <p:nvPr/>
          </p:nvGrpSpPr>
          <p:grpSpPr bwMode="gray">
            <a:xfrm rot="13371806">
              <a:off x="1792504" y="294511"/>
              <a:ext cx="63466" cy="81138"/>
              <a:chOff x="8894181" y="3397101"/>
              <a:chExt cx="2276089" cy="2783993"/>
            </a:xfrm>
            <a:solidFill>
              <a:schemeClr val="bg1"/>
            </a:solidFill>
          </p:grpSpPr>
          <p:sp>
            <p:nvSpPr>
              <p:cNvPr id="97" name="Chevron 96"/>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8" name="Chevron 97"/>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9" name="Chevron 98"/>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0" name="Chevron 99"/>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1" name="Chevron 100"/>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2" name="Chevron 101"/>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1" name="Rounded Rectangle 60"/>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62" name="Rounded Rectangle 61"/>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63" name="Group 122"/>
            <p:cNvGrpSpPr/>
            <p:nvPr/>
          </p:nvGrpSpPr>
          <p:grpSpPr bwMode="gray">
            <a:xfrm flipH="1">
              <a:off x="2014780" y="565315"/>
              <a:ext cx="35055" cy="46478"/>
              <a:chOff x="7848600" y="4597412"/>
              <a:chExt cx="381000" cy="518660"/>
            </a:xfrm>
            <a:solidFill>
              <a:schemeClr val="bg1"/>
            </a:solidFill>
          </p:grpSpPr>
          <p:sp>
            <p:nvSpPr>
              <p:cNvPr id="94" name="Chevron 9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6" name="Chevron 9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64" name="Group 84"/>
            <p:cNvGrpSpPr/>
            <p:nvPr/>
          </p:nvGrpSpPr>
          <p:grpSpPr bwMode="gray">
            <a:xfrm rot="19950910" flipH="1">
              <a:off x="2036847" y="624063"/>
              <a:ext cx="70354" cy="108883"/>
              <a:chOff x="8894181" y="3397101"/>
              <a:chExt cx="2276089" cy="2783993"/>
            </a:xfrm>
            <a:solidFill>
              <a:schemeClr val="bg1"/>
            </a:solidFill>
          </p:grpSpPr>
          <p:sp>
            <p:nvSpPr>
              <p:cNvPr id="88" name="Chevron 87"/>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9" name="Chevron 88"/>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2" name="Chevron 91"/>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3" name="Chevron 92"/>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5" name="Rounded Rectangle 64"/>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66" name="Group 122"/>
            <p:cNvGrpSpPr/>
            <p:nvPr/>
          </p:nvGrpSpPr>
          <p:grpSpPr bwMode="gray">
            <a:xfrm rot="16200000" flipH="1">
              <a:off x="2274038" y="675275"/>
              <a:ext cx="36930" cy="34976"/>
              <a:chOff x="7848600" y="4597412"/>
              <a:chExt cx="381000" cy="518660"/>
            </a:xfrm>
            <a:solidFill>
              <a:schemeClr val="bg1"/>
            </a:solidFill>
          </p:grpSpPr>
          <p:sp>
            <p:nvSpPr>
              <p:cNvPr id="85" name="Chevron 84"/>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7" name="Chevron 86"/>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7" name="Chevron 66"/>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8" name="Chevron 67"/>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9" name="Chevron 68"/>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70" name="Down Arrow 69"/>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71" name="Up Arrow 70"/>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72" name="Group 122"/>
            <p:cNvGrpSpPr/>
            <p:nvPr/>
          </p:nvGrpSpPr>
          <p:grpSpPr bwMode="gray">
            <a:xfrm rot="16200000" flipH="1">
              <a:off x="2539421" y="676782"/>
              <a:ext cx="36930" cy="34976"/>
              <a:chOff x="7848600" y="4597412"/>
              <a:chExt cx="381000" cy="518660"/>
            </a:xfrm>
            <a:solidFill>
              <a:schemeClr val="bg1"/>
            </a:solidFill>
          </p:grpSpPr>
          <p:sp>
            <p:nvSpPr>
              <p:cNvPr id="82" name="Chevron 8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3" name="Chevron 8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73" name="Rounded Rectangle 72"/>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74" name="Pentagon 73"/>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5" name="Pentagon 74"/>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6" name="Pentagon 75"/>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7" name=" 3"/>
            <p:cNvSpPr/>
            <p:nvPr>
              <p:custDataLst>
                <p:tags r:id="rId26"/>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78" name="Up Arrow 77"/>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79" name="Rounded Rectangle 78"/>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80" name="Up Arrow 79"/>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81" name="Rounded Rectangle 80"/>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06" name="Oval 105"/>
          <p:cNvSpPr/>
          <p:nvPr/>
        </p:nvSpPr>
        <p:spPr bwMode="gray">
          <a:xfrm>
            <a:off x="6070909" y="447537"/>
            <a:ext cx="201881" cy="213756"/>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7" name="Round Same Side Corner Rectangle 10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8" name="Round Same Side Corner Rectangle 10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9" name="Round Same Side Corner Rectangle 10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0" name="Round Same Side Corner Rectangle 109"/>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11" name="Round Same Side Corner Rectangle 11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12" name="Straight Connector 11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9711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在数据中发现规律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当文字数据被结构化了之后，我们使用自有的分析工具定义出顾客情感的关键因素。在此案例中，</a:t>
            </a:r>
            <a:r>
              <a:rPr lang="en-US" altLang="zh-CN" dirty="0" smtClean="0">
                <a:latin typeface="Microsoft YaHei" panose="020B0503020204020204" pitchFamily="34" charset="-122"/>
                <a:ea typeface="Microsoft YaHei" panose="020B0503020204020204" pitchFamily="34" charset="-122"/>
              </a:rPr>
              <a:t>49%</a:t>
            </a:r>
            <a:r>
              <a:rPr lang="zh-CN" altLang="en-US" dirty="0">
                <a:latin typeface="Microsoft YaHei" panose="020B0503020204020204" pitchFamily="34" charset="-122"/>
                <a:ea typeface="Microsoft YaHei" panose="020B0503020204020204" pitchFamily="34" charset="-122"/>
              </a:rPr>
              <a:t>是</a:t>
            </a:r>
            <a:r>
              <a:rPr lang="zh-CN" altLang="en-US" dirty="0" smtClean="0">
                <a:latin typeface="Microsoft YaHei" panose="020B0503020204020204" pitchFamily="34" charset="-122"/>
                <a:ea typeface="Microsoft YaHei" panose="020B0503020204020204" pitchFamily="34" charset="-122"/>
              </a:rPr>
              <a:t>中性评论，</a:t>
            </a:r>
            <a:r>
              <a:rPr lang="en-US" altLang="zh-CN" dirty="0" smtClean="0">
                <a:latin typeface="Microsoft YaHei" panose="020B0503020204020204" pitchFamily="34" charset="-122"/>
                <a:ea typeface="Microsoft YaHei" panose="020B0503020204020204" pitchFamily="34" charset="-122"/>
              </a:rPr>
              <a:t>31%</a:t>
            </a:r>
            <a:r>
              <a:rPr lang="zh-CN" altLang="en-US" dirty="0" smtClean="0">
                <a:latin typeface="Microsoft YaHei" panose="020B0503020204020204" pitchFamily="34" charset="-122"/>
                <a:ea typeface="Microsoft YaHei" panose="020B0503020204020204" pitchFamily="34" charset="-122"/>
              </a:rPr>
              <a:t>负面评论，</a:t>
            </a:r>
            <a:r>
              <a:rPr lang="en-US" altLang="zh-CN" dirty="0" smtClean="0">
                <a:latin typeface="Microsoft YaHei" panose="020B0503020204020204" pitchFamily="34" charset="-122"/>
                <a:ea typeface="Microsoft YaHei" panose="020B0503020204020204" pitchFamily="34" charset="-122"/>
              </a:rPr>
              <a:t>17%</a:t>
            </a:r>
            <a:r>
              <a:rPr lang="zh-CN" altLang="en-US" dirty="0" smtClean="0">
                <a:latin typeface="Microsoft YaHei" panose="020B0503020204020204" pitchFamily="34" charset="-122"/>
                <a:ea typeface="Microsoft YaHei" panose="020B0503020204020204" pitchFamily="34" charset="-122"/>
              </a:rPr>
              <a:t>正面评论</a:t>
            </a:r>
            <a:endParaRPr lang="en-US" dirty="0">
              <a:latin typeface="Microsoft YaHei" panose="020B0503020204020204" pitchFamily="34" charset="-122"/>
              <a:ea typeface="Microsoft YaHei" panose="020B0503020204020204" pitchFamily="34" charset="-122"/>
            </a:endParaRPr>
          </a:p>
        </p:txBody>
      </p:sp>
      <p:graphicFrame>
        <p:nvGraphicFramePr>
          <p:cNvPr id="9" name="Chart 8"/>
          <p:cNvGraphicFramePr/>
          <p:nvPr>
            <p:custDataLst>
              <p:tags r:id="rId1"/>
            </p:custDataLst>
            <p:extLst>
              <p:ext uri="{D42A27DB-BD31-4B8C-83A1-F6EECF244321}">
                <p14:modId xmlns:p14="http://schemas.microsoft.com/office/powerpoint/2010/main" val="3305610536"/>
              </p:ext>
            </p:extLst>
          </p:nvPr>
        </p:nvGraphicFramePr>
        <p:xfrm>
          <a:off x="1870379" y="2216957"/>
          <a:ext cx="5056374" cy="3208448"/>
        </p:xfrm>
        <a:graphic>
          <a:graphicData uri="http://schemas.openxmlformats.org/drawingml/2006/chart">
            <c:chart xmlns:c="http://schemas.openxmlformats.org/drawingml/2006/chart" xmlns:r="http://schemas.openxmlformats.org/officeDocument/2006/relationships" r:id="rId14"/>
          </a:graphicData>
        </a:graphic>
      </p:graphicFrame>
      <p:sp>
        <p:nvSpPr>
          <p:cNvPr id="10" name="TextBox 9"/>
          <p:cNvSpPr txBox="1"/>
          <p:nvPr/>
        </p:nvSpPr>
        <p:spPr bwMode="gray">
          <a:xfrm>
            <a:off x="3614090" y="2162088"/>
            <a:ext cx="1822555" cy="276999"/>
          </a:xfrm>
          <a:prstGeom prst="rect">
            <a:avLst/>
          </a:prstGeom>
          <a:noFill/>
        </p:spPr>
        <p:txBody>
          <a:bodyPr wrap="square" rtlCol="0">
            <a:spAutoFit/>
          </a:bodyPr>
          <a:lstStyle/>
          <a:p>
            <a:pPr algn="ctr"/>
            <a:r>
              <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rPr>
              <a:t>100% = 2,879</a:t>
            </a: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rPr>
              <a:t>条评论</a:t>
            </a:r>
            <a:endParaRPr lang="en-US" sz="12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 name="AutoShape 50"/>
          <p:cNvSpPr>
            <a:spLocks noChangeArrowheads="1"/>
          </p:cNvSpPr>
          <p:nvPr/>
        </p:nvSpPr>
        <p:spPr bwMode="gray">
          <a:xfrm>
            <a:off x="735074" y="1796905"/>
            <a:ext cx="2690434" cy="1345287"/>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ectangle 11"/>
          <p:cNvSpPr/>
          <p:nvPr>
            <p:custDataLst>
              <p:tags r:id="rId2"/>
            </p:custDataLst>
          </p:nvPr>
        </p:nvSpPr>
        <p:spPr bwMode="gray">
          <a:xfrm>
            <a:off x="842819" y="1862864"/>
            <a:ext cx="39113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中性</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3" name="TextBox 10"/>
          <p:cNvSpPr txBox="1">
            <a:spLocks noChangeArrowheads="1"/>
          </p:cNvSpPr>
          <p:nvPr>
            <p:custDataLst>
              <p:tags r:id="rId3"/>
            </p:custDataLst>
          </p:nvPr>
        </p:nvSpPr>
        <p:spPr bwMode="gray">
          <a:xfrm>
            <a:off x="830005" y="2096515"/>
            <a:ext cx="2519811" cy="846386"/>
          </a:xfrm>
          <a:prstGeom prst="rect">
            <a:avLst/>
          </a:prstGeom>
          <a:noFill/>
          <a:ln w="9525">
            <a:noFill/>
            <a:miter lim="800000"/>
            <a:headEnd/>
            <a:tailEnd/>
          </a:ln>
        </p:spPr>
        <p:txBody>
          <a:bodyPr wrap="square" lIns="0" tIns="0" rIns="0" bIns="0">
            <a:spAutoFit/>
          </a:bodyPr>
          <a:lstStyle/>
          <a:p>
            <a:pPr defTabSz="889000">
              <a:buClr>
                <a:srgbClr val="11356F"/>
              </a:buClr>
              <a:defRPr/>
            </a:pPr>
            <a:r>
              <a:rPr lang="zh-CN" altLang="en-US" sz="1100" dirty="0" smtClean="0">
                <a:solidFill>
                  <a:srgbClr val="5F5F5F"/>
                </a:solidFill>
                <a:latin typeface="Microsoft YaHei" panose="020B0503020204020204" pitchFamily="34" charset="-122"/>
                <a:ea typeface="Microsoft YaHei" panose="020B0503020204020204" pitchFamily="34" charset="-122"/>
              </a:rPr>
              <a:t>包括</a:t>
            </a:r>
            <a:r>
              <a:rPr lang="en-US" sz="1100" dirty="0" smtClean="0">
                <a:solidFill>
                  <a:srgbClr val="5F5F5F"/>
                </a:solidFill>
                <a:latin typeface="Microsoft YaHei" panose="020B0503020204020204" pitchFamily="34" charset="-122"/>
                <a:ea typeface="Microsoft YaHei" panose="020B0503020204020204" pitchFamily="34" charset="-122"/>
              </a:rPr>
              <a:t> </a:t>
            </a: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餐</a:t>
            </a:r>
            <a:r>
              <a:rPr lang="zh-CN" altLang="en-US" sz="1100" dirty="0" smtClean="0">
                <a:solidFill>
                  <a:srgbClr val="5F5F5F"/>
                </a:solidFill>
                <a:latin typeface="Microsoft YaHei" panose="020B0503020204020204" pitchFamily="34" charset="-122"/>
                <a:ea typeface="Microsoft YaHei" panose="020B0503020204020204" pitchFamily="34" charset="-122"/>
              </a:rPr>
              <a:t>厅自己给出的评论</a:t>
            </a:r>
            <a:endParaRPr lang="en-US"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餐</a:t>
            </a:r>
            <a:r>
              <a:rPr lang="zh-CN" altLang="en-US" sz="1100" dirty="0" smtClean="0">
                <a:solidFill>
                  <a:srgbClr val="5F5F5F"/>
                </a:solidFill>
                <a:latin typeface="Microsoft YaHei" panose="020B0503020204020204" pitchFamily="34" charset="-122"/>
                <a:ea typeface="Microsoft YaHei" panose="020B0503020204020204" pitchFamily="34" charset="-122"/>
              </a:rPr>
              <a:t>厅职工给出的评论</a:t>
            </a:r>
            <a:endParaRPr lang="en-US" altLang="zh-CN"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没</a:t>
            </a:r>
            <a:r>
              <a:rPr lang="zh-CN" altLang="en-US" sz="1100" dirty="0" smtClean="0">
                <a:solidFill>
                  <a:srgbClr val="5F5F5F"/>
                </a:solidFill>
                <a:latin typeface="Microsoft YaHei" panose="020B0503020204020204" pitchFamily="34" charset="-122"/>
                <a:ea typeface="Microsoft YaHei" panose="020B0503020204020204" pitchFamily="34" charset="-122"/>
              </a:rPr>
              <a:t>有主观情绪的顾客评论</a:t>
            </a:r>
            <a:endParaRPr lang="en-US" altLang="zh-CN"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询</a:t>
            </a:r>
            <a:r>
              <a:rPr lang="zh-CN" altLang="en-US" sz="1100" dirty="0" smtClean="0">
                <a:solidFill>
                  <a:srgbClr val="5F5F5F"/>
                </a:solidFill>
                <a:latin typeface="Microsoft YaHei" panose="020B0503020204020204" pitchFamily="34" charset="-122"/>
                <a:ea typeface="Microsoft YaHei" panose="020B0503020204020204" pitchFamily="34" charset="-122"/>
              </a:rPr>
              <a:t>问、空评论</a:t>
            </a:r>
            <a:endParaRPr lang="en-US" sz="1100" dirty="0" smtClean="0">
              <a:solidFill>
                <a:srgbClr val="5F5F5F"/>
              </a:solidFill>
              <a:latin typeface="Microsoft YaHei" panose="020B0503020204020204" pitchFamily="34" charset="-122"/>
              <a:ea typeface="Microsoft YaHei" panose="020B0503020204020204" pitchFamily="34" charset="-122"/>
            </a:endParaRPr>
          </a:p>
        </p:txBody>
      </p:sp>
      <p:sp>
        <p:nvSpPr>
          <p:cNvPr id="14" name="TextBox 13"/>
          <p:cNvSpPr txBox="1"/>
          <p:nvPr>
            <p:custDataLst>
              <p:tags r:id="rId4"/>
            </p:custDataLst>
          </p:nvPr>
        </p:nvSpPr>
        <p:spPr bwMode="gray">
          <a:xfrm>
            <a:off x="460662" y="1380307"/>
            <a:ext cx="1692771"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微博数据分析</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5" name="AutoShape 50"/>
          <p:cNvSpPr>
            <a:spLocks noChangeArrowheads="1"/>
          </p:cNvSpPr>
          <p:nvPr/>
        </p:nvSpPr>
        <p:spPr bwMode="gray">
          <a:xfrm>
            <a:off x="5975101" y="1807535"/>
            <a:ext cx="2690434" cy="1368509"/>
          </a:xfrm>
          <a:prstGeom prst="roundRect">
            <a:avLst>
              <a:gd name="adj" fmla="val 14037"/>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ectangle 15"/>
          <p:cNvSpPr/>
          <p:nvPr>
            <p:custDataLst>
              <p:tags r:id="rId5"/>
            </p:custDataLst>
          </p:nvPr>
        </p:nvSpPr>
        <p:spPr bwMode="gray">
          <a:xfrm>
            <a:off x="6072473" y="1872653"/>
            <a:ext cx="39113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正面</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17" name="TextBox 10"/>
          <p:cNvSpPr txBox="1">
            <a:spLocks noChangeArrowheads="1"/>
          </p:cNvSpPr>
          <p:nvPr>
            <p:custDataLst>
              <p:tags r:id="rId6"/>
            </p:custDataLst>
          </p:nvPr>
        </p:nvSpPr>
        <p:spPr bwMode="gray">
          <a:xfrm>
            <a:off x="6051894" y="2130430"/>
            <a:ext cx="2519811" cy="846386"/>
          </a:xfrm>
          <a:prstGeom prst="rect">
            <a:avLst/>
          </a:prstGeom>
          <a:noFill/>
          <a:ln w="9525">
            <a:noFill/>
            <a:miter lim="800000"/>
            <a:headEnd/>
            <a:tailEnd/>
          </a:ln>
        </p:spPr>
        <p:txBody>
          <a:bodyPr wrap="square" lIns="0" tIns="0" rIns="0" bIns="0">
            <a:spAutoFit/>
          </a:bodyPr>
          <a:lstStyle/>
          <a:p>
            <a:pPr defTabSz="889000">
              <a:buClr>
                <a:srgbClr val="11356F"/>
              </a:buClr>
              <a:defRPr/>
            </a:pPr>
            <a:r>
              <a:rPr lang="zh-CN" altLang="en-US" sz="1100" dirty="0" smtClean="0">
                <a:solidFill>
                  <a:srgbClr val="5F5F5F"/>
                </a:solidFill>
                <a:latin typeface="Microsoft YaHei" panose="020B0503020204020204" pitchFamily="34" charset="-122"/>
                <a:ea typeface="Microsoft YaHei" panose="020B0503020204020204" pitchFamily="34" charset="-122"/>
              </a:rPr>
              <a:t>包括对餐厅多方面作出的肯定，例如</a:t>
            </a:r>
            <a:endParaRPr lang="en-US"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装</a:t>
            </a:r>
            <a:r>
              <a:rPr lang="zh-CN" altLang="en-US" sz="1100" dirty="0" smtClean="0">
                <a:solidFill>
                  <a:srgbClr val="5F5F5F"/>
                </a:solidFill>
                <a:latin typeface="Microsoft YaHei" panose="020B0503020204020204" pitchFamily="34" charset="-122"/>
                <a:ea typeface="Microsoft YaHei" panose="020B0503020204020204" pitchFamily="34" charset="-122"/>
              </a:rPr>
              <a:t>修氛围</a:t>
            </a:r>
            <a:endParaRPr lang="en-US"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食</a:t>
            </a:r>
            <a:r>
              <a:rPr lang="zh-CN" altLang="en-US" sz="1100" dirty="0" smtClean="0">
                <a:solidFill>
                  <a:srgbClr val="5F5F5F"/>
                </a:solidFill>
                <a:latin typeface="Microsoft YaHei" panose="020B0503020204020204" pitchFamily="34" charset="-122"/>
                <a:ea typeface="Microsoft YaHei" panose="020B0503020204020204" pitchFamily="34" charset="-122"/>
              </a:rPr>
              <a:t>物质量</a:t>
            </a:r>
            <a:endParaRPr lang="en-US"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食</a:t>
            </a:r>
            <a:r>
              <a:rPr lang="zh-CN" altLang="en-US" sz="1100" dirty="0" smtClean="0">
                <a:solidFill>
                  <a:srgbClr val="5F5F5F"/>
                </a:solidFill>
                <a:latin typeface="Microsoft YaHei" panose="020B0503020204020204" pitchFamily="34" charset="-122"/>
                <a:ea typeface="Microsoft YaHei" panose="020B0503020204020204" pitchFamily="34" charset="-122"/>
              </a:rPr>
              <a:t>物味道</a:t>
            </a:r>
            <a:endParaRPr lang="en-US"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服务质量</a:t>
            </a:r>
            <a:endParaRPr lang="en-US" sz="1100" dirty="0" smtClean="0">
              <a:solidFill>
                <a:srgbClr val="5F5F5F"/>
              </a:solidFill>
              <a:latin typeface="Microsoft YaHei" panose="020B0503020204020204" pitchFamily="34" charset="-122"/>
              <a:ea typeface="Microsoft YaHei" panose="020B0503020204020204" pitchFamily="34" charset="-122"/>
            </a:endParaRPr>
          </a:p>
        </p:txBody>
      </p:sp>
      <p:sp>
        <p:nvSpPr>
          <p:cNvPr id="18" name="AutoShape 50"/>
          <p:cNvSpPr>
            <a:spLocks noChangeArrowheads="1"/>
          </p:cNvSpPr>
          <p:nvPr/>
        </p:nvSpPr>
        <p:spPr bwMode="gray">
          <a:xfrm>
            <a:off x="5582554" y="4486936"/>
            <a:ext cx="2620027" cy="1250999"/>
          </a:xfrm>
          <a:prstGeom prst="roundRect">
            <a:avLst>
              <a:gd name="adj" fmla="val 1236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ectangle 18"/>
          <p:cNvSpPr/>
          <p:nvPr>
            <p:custDataLst>
              <p:tags r:id="rId7"/>
            </p:custDataLst>
          </p:nvPr>
        </p:nvSpPr>
        <p:spPr bwMode="gray">
          <a:xfrm>
            <a:off x="5690305" y="4541878"/>
            <a:ext cx="39113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负面</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20" name="TextBox 10"/>
          <p:cNvSpPr txBox="1">
            <a:spLocks noChangeArrowheads="1"/>
          </p:cNvSpPr>
          <p:nvPr>
            <p:custDataLst>
              <p:tags r:id="rId8"/>
            </p:custDataLst>
          </p:nvPr>
        </p:nvSpPr>
        <p:spPr bwMode="gray">
          <a:xfrm>
            <a:off x="5698694" y="4798579"/>
            <a:ext cx="2519811" cy="1015663"/>
          </a:xfrm>
          <a:prstGeom prst="rect">
            <a:avLst/>
          </a:prstGeom>
          <a:noFill/>
          <a:ln w="9525">
            <a:noFill/>
            <a:miter lim="800000"/>
            <a:headEnd/>
            <a:tailEnd/>
          </a:ln>
        </p:spPr>
        <p:txBody>
          <a:bodyPr wrap="square" lIns="0" tIns="0" rIns="0" bIns="0">
            <a:spAutoFit/>
          </a:bodyPr>
          <a:lstStyle/>
          <a:p>
            <a:pPr defTabSz="889000">
              <a:buClr>
                <a:srgbClr val="11356F"/>
              </a:buClr>
              <a:defRPr/>
            </a:pPr>
            <a:r>
              <a:rPr lang="zh-CN" altLang="en-US" sz="1100" dirty="0">
                <a:solidFill>
                  <a:srgbClr val="5F5F5F"/>
                </a:solidFill>
                <a:latin typeface="Microsoft YaHei" panose="020B0503020204020204" pitchFamily="34" charset="-122"/>
                <a:ea typeface="Microsoft YaHei" panose="020B0503020204020204" pitchFamily="34" charset="-122"/>
              </a:rPr>
              <a:t>包括对餐厅多方面作出</a:t>
            </a:r>
            <a:r>
              <a:rPr lang="zh-CN" altLang="en-US" sz="1100" dirty="0" smtClean="0">
                <a:solidFill>
                  <a:srgbClr val="5F5F5F"/>
                </a:solidFill>
                <a:latin typeface="Microsoft YaHei" panose="020B0503020204020204" pitchFamily="34" charset="-122"/>
                <a:ea typeface="Microsoft YaHei" panose="020B0503020204020204" pitchFamily="34" charset="-122"/>
              </a:rPr>
              <a:t>的</a:t>
            </a:r>
            <a:r>
              <a:rPr lang="zh-CN" altLang="en-US" sz="1100" dirty="0">
                <a:solidFill>
                  <a:srgbClr val="5F5F5F"/>
                </a:solidFill>
                <a:latin typeface="Microsoft YaHei" panose="020B0503020204020204" pitchFamily="34" charset="-122"/>
                <a:ea typeface="Microsoft YaHei" panose="020B0503020204020204" pitchFamily="34" charset="-122"/>
              </a:rPr>
              <a:t>批评</a:t>
            </a:r>
            <a:r>
              <a:rPr lang="zh-CN" altLang="en-US" sz="1100" dirty="0" smtClean="0">
                <a:solidFill>
                  <a:srgbClr val="5F5F5F"/>
                </a:solidFill>
                <a:latin typeface="Microsoft YaHei" panose="020B0503020204020204" pitchFamily="34" charset="-122"/>
                <a:ea typeface="Microsoft YaHei" panose="020B0503020204020204" pitchFamily="34" charset="-122"/>
              </a:rPr>
              <a:t>，</a:t>
            </a:r>
            <a:r>
              <a:rPr lang="zh-CN" altLang="en-US" sz="1100" dirty="0">
                <a:solidFill>
                  <a:srgbClr val="5F5F5F"/>
                </a:solidFill>
                <a:latin typeface="Microsoft YaHei" panose="020B0503020204020204" pitchFamily="34" charset="-122"/>
                <a:ea typeface="Microsoft YaHei" panose="020B0503020204020204" pitchFamily="34" charset="-122"/>
              </a:rPr>
              <a:t>例如</a:t>
            </a:r>
            <a:endParaRPr lang="en-US" sz="1100" dirty="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装修氛围</a:t>
            </a:r>
            <a:endParaRPr lang="en-US" sz="1100" dirty="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食物质量</a:t>
            </a:r>
            <a:endParaRPr lang="en-US" sz="1100" dirty="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食物味道</a:t>
            </a:r>
            <a:endParaRPr lang="en-US" sz="1100" dirty="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服务质量</a:t>
            </a:r>
            <a:endParaRPr lang="en-US" sz="1100" dirty="0">
              <a:solidFill>
                <a:srgbClr val="5F5F5F"/>
              </a:solidFill>
              <a:latin typeface="Microsoft YaHei" panose="020B0503020204020204" pitchFamily="34" charset="-122"/>
              <a:ea typeface="Microsoft YaHei" panose="020B0503020204020204" pitchFamily="34" charset="-122"/>
            </a:endParaRPr>
          </a:p>
          <a:p>
            <a:pPr defTabSz="889000">
              <a:buClr>
                <a:srgbClr val="11356F"/>
              </a:buClr>
              <a:defRPr/>
            </a:pPr>
            <a:endParaRPr lang="en-US" sz="1100" dirty="0" smtClean="0">
              <a:solidFill>
                <a:srgbClr val="5F5F5F"/>
              </a:solidFill>
              <a:latin typeface="Microsoft YaHei" panose="020B0503020204020204" pitchFamily="34" charset="-122"/>
              <a:ea typeface="Microsoft YaHei" panose="020B0503020204020204" pitchFamily="34" charset="-122"/>
            </a:endParaRPr>
          </a:p>
        </p:txBody>
      </p:sp>
      <p:sp>
        <p:nvSpPr>
          <p:cNvPr id="21" name="AutoShape 50"/>
          <p:cNvSpPr>
            <a:spLocks noChangeArrowheads="1"/>
          </p:cNvSpPr>
          <p:nvPr/>
        </p:nvSpPr>
        <p:spPr bwMode="gray">
          <a:xfrm>
            <a:off x="357100" y="4327451"/>
            <a:ext cx="2620027" cy="1396671"/>
          </a:xfrm>
          <a:prstGeom prst="roundRect">
            <a:avLst>
              <a:gd name="adj" fmla="val 14037"/>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ectangle 21"/>
          <p:cNvSpPr/>
          <p:nvPr>
            <p:custDataLst>
              <p:tags r:id="rId9"/>
            </p:custDataLst>
          </p:nvPr>
        </p:nvSpPr>
        <p:spPr bwMode="gray">
          <a:xfrm>
            <a:off x="454472" y="4420731"/>
            <a:ext cx="39113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其他</a:t>
            </a:r>
            <a:endParaRPr lang="en-GB" sz="1200" b="1" kern="0" spc="300" dirty="0" smtClean="0">
              <a:solidFill>
                <a:srgbClr val="11356F"/>
              </a:solidFill>
              <a:latin typeface="Microsoft YaHei" panose="020B0503020204020204" pitchFamily="34" charset="-122"/>
              <a:ea typeface="Microsoft YaHei" panose="020B0503020204020204" pitchFamily="34" charset="-122"/>
            </a:endParaRPr>
          </a:p>
        </p:txBody>
      </p:sp>
      <p:sp>
        <p:nvSpPr>
          <p:cNvPr id="23" name="TextBox 10"/>
          <p:cNvSpPr txBox="1">
            <a:spLocks noChangeArrowheads="1"/>
          </p:cNvSpPr>
          <p:nvPr>
            <p:custDataLst>
              <p:tags r:id="rId10"/>
            </p:custDataLst>
          </p:nvPr>
        </p:nvSpPr>
        <p:spPr bwMode="gray">
          <a:xfrm>
            <a:off x="455159" y="4685706"/>
            <a:ext cx="2519811" cy="677108"/>
          </a:xfrm>
          <a:prstGeom prst="rect">
            <a:avLst/>
          </a:prstGeom>
          <a:noFill/>
          <a:ln w="9525">
            <a:noFill/>
            <a:miter lim="800000"/>
            <a:headEnd/>
            <a:tailEnd/>
          </a:ln>
        </p:spPr>
        <p:txBody>
          <a:bodyPr wrap="square" lIns="0" tIns="0" rIns="0" bIns="0">
            <a:spAutoFit/>
          </a:bodyPr>
          <a:lstStyle/>
          <a:p>
            <a:pPr defTabSz="889000">
              <a:buClr>
                <a:srgbClr val="11356F"/>
              </a:buClr>
              <a:defRPr/>
            </a:pPr>
            <a:r>
              <a:rPr lang="zh-CN" altLang="en-US" sz="1100" dirty="0" smtClean="0">
                <a:solidFill>
                  <a:srgbClr val="5F5F5F"/>
                </a:solidFill>
                <a:latin typeface="Microsoft YaHei" panose="020B0503020204020204" pitchFamily="34" charset="-122"/>
                <a:ea typeface="Microsoft YaHei" panose="020B0503020204020204" pitchFamily="34" charset="-122"/>
              </a:rPr>
              <a:t>包括</a:t>
            </a:r>
            <a:r>
              <a:rPr lang="en-US" sz="1100" dirty="0" smtClean="0">
                <a:solidFill>
                  <a:srgbClr val="5F5F5F"/>
                </a:solidFill>
                <a:latin typeface="Microsoft YaHei" panose="020B0503020204020204" pitchFamily="34" charset="-122"/>
                <a:ea typeface="Microsoft YaHei" panose="020B0503020204020204" pitchFamily="34" charset="-122"/>
              </a:rPr>
              <a:t>:</a:t>
            </a: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两</a:t>
            </a:r>
            <a:r>
              <a:rPr lang="zh-CN" altLang="en-US" sz="1100" dirty="0" smtClean="0">
                <a:solidFill>
                  <a:srgbClr val="5F5F5F"/>
                </a:solidFill>
                <a:latin typeface="Microsoft YaHei" panose="020B0503020204020204" pitchFamily="34" charset="-122"/>
                <a:ea typeface="Microsoft YaHei" panose="020B0503020204020204" pitchFamily="34" charset="-122"/>
              </a:rPr>
              <a:t>面性评论：顾客没有给出明显的反馈意见，而是表达正反面都有的评论</a:t>
            </a:r>
            <a:endParaRPr lang="en-US" altLang="zh-CN" sz="1100" dirty="0" smtClean="0">
              <a:solidFill>
                <a:srgbClr val="5F5F5F"/>
              </a:solidFill>
              <a:latin typeface="Microsoft YaHei" panose="020B0503020204020204" pitchFamily="34" charset="-122"/>
              <a:ea typeface="Microsoft YaHei" panose="020B0503020204020204" pitchFamily="34" charset="-122"/>
            </a:endParaRPr>
          </a:p>
          <a:p>
            <a:pPr marL="117475" indent="-117475" defTabSz="889000">
              <a:buClr>
                <a:srgbClr val="11356F"/>
              </a:buClr>
              <a:buFont typeface="Arial" pitchFamily="34" charset="0"/>
              <a:buChar char="•"/>
              <a:defRPr/>
            </a:pPr>
            <a:r>
              <a:rPr lang="zh-CN" altLang="en-US" sz="1100" dirty="0">
                <a:solidFill>
                  <a:srgbClr val="5F5F5F"/>
                </a:solidFill>
                <a:latin typeface="Microsoft YaHei" panose="020B0503020204020204" pitchFamily="34" charset="-122"/>
                <a:ea typeface="Microsoft YaHei" panose="020B0503020204020204" pitchFamily="34" charset="-122"/>
              </a:rPr>
              <a:t>要</a:t>
            </a:r>
            <a:r>
              <a:rPr lang="zh-CN" altLang="en-US" sz="1100" dirty="0" smtClean="0">
                <a:solidFill>
                  <a:srgbClr val="5F5F5F"/>
                </a:solidFill>
                <a:latin typeface="Microsoft YaHei" panose="020B0503020204020204" pitchFamily="34" charset="-122"/>
                <a:ea typeface="Microsoft YaHei" panose="020B0503020204020204" pitchFamily="34" charset="-122"/>
              </a:rPr>
              <a:t>求餐厅提供一些服务</a:t>
            </a:r>
            <a:endParaRPr lang="en-US" sz="1100" dirty="0" smtClean="0">
              <a:solidFill>
                <a:srgbClr val="5F5F5F"/>
              </a:solidFill>
              <a:latin typeface="Microsoft YaHei" panose="020B0503020204020204" pitchFamily="34" charset="-122"/>
              <a:ea typeface="Microsoft YaHei" panose="020B0503020204020204" pitchFamily="34" charset="-122"/>
            </a:endParaRPr>
          </a:p>
        </p:txBody>
      </p:sp>
      <p:sp>
        <p:nvSpPr>
          <p:cNvPr id="24" name="Rounded Rectangle 166"/>
          <p:cNvSpPr>
            <a:spLocks noChangeArrowheads="1"/>
          </p:cNvSpPr>
          <p:nvPr/>
        </p:nvSpPr>
        <p:spPr bwMode="gray">
          <a:xfrm>
            <a:off x="7494681" y="2700670"/>
            <a:ext cx="1334994" cy="542974"/>
          </a:xfrm>
          <a:prstGeom prst="wedgeRoundRectCallout">
            <a:avLst>
              <a:gd name="adj1" fmla="val -108601"/>
              <a:gd name="adj2" fmla="val 830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餐厅整体很干净！</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ounded Rectangle 166"/>
          <p:cNvSpPr>
            <a:spLocks noChangeArrowheads="1"/>
          </p:cNvSpPr>
          <p:nvPr/>
        </p:nvSpPr>
        <p:spPr bwMode="gray">
          <a:xfrm>
            <a:off x="504826" y="3179135"/>
            <a:ext cx="1537380" cy="530732"/>
          </a:xfrm>
          <a:prstGeom prst="wedgeRoundRectCallout">
            <a:avLst>
              <a:gd name="adj1" fmla="val 125080"/>
              <a:gd name="adj2" fmla="val 2014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星期四来用餐有特别优惠</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ounded Rectangle 166"/>
          <p:cNvSpPr>
            <a:spLocks noChangeArrowheads="1"/>
          </p:cNvSpPr>
          <p:nvPr/>
        </p:nvSpPr>
        <p:spPr bwMode="gray">
          <a:xfrm>
            <a:off x="6532154" y="3062177"/>
            <a:ext cx="1173910" cy="393404"/>
          </a:xfrm>
          <a:prstGeom prst="wedgeRoundRectCallout">
            <a:avLst>
              <a:gd name="adj1" fmla="val -80928"/>
              <a:gd name="adj2" fmla="val 36796"/>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喜欢你们的面包</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sp>
        <p:nvSpPr>
          <p:cNvPr id="27" name="Rounded Rectangle 166"/>
          <p:cNvSpPr>
            <a:spLocks noChangeArrowheads="1"/>
          </p:cNvSpPr>
          <p:nvPr/>
        </p:nvSpPr>
        <p:spPr bwMode="gray">
          <a:xfrm>
            <a:off x="6869008" y="4040372"/>
            <a:ext cx="1445651" cy="552893"/>
          </a:xfrm>
          <a:prstGeom prst="wedgeRoundRectCallout">
            <a:avLst>
              <a:gd name="adj1" fmla="val -127050"/>
              <a:gd name="adj2" fmla="val -29815"/>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91440"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你们服务真差劲</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sp>
        <p:nvSpPr>
          <p:cNvPr id="28" name="AutoShape 50"/>
          <p:cNvSpPr>
            <a:spLocks noChangeArrowheads="1"/>
          </p:cNvSpPr>
          <p:nvPr/>
        </p:nvSpPr>
        <p:spPr bwMode="gray">
          <a:xfrm>
            <a:off x="735443" y="5994407"/>
            <a:ext cx="7434780" cy="539131"/>
          </a:xfrm>
          <a:prstGeom prst="roundRect">
            <a:avLst>
              <a:gd name="adj" fmla="val 12365"/>
            </a:avLst>
          </a:prstGeom>
          <a:solidFill>
            <a:schemeClr val="tx1">
              <a:lumMod val="65000"/>
              <a:lumOff val="35000"/>
            </a:schemeClr>
          </a:solidFill>
          <a:ln w="9525" cap="flat" cmpd="sng" algn="ctr">
            <a:noFill/>
            <a:prstDash val="solid"/>
            <a:round/>
            <a:headEnd type="none" w="med" len="med"/>
            <a:tailEnd type="none" w="med" len="med"/>
          </a:ln>
          <a:effectLst>
            <a:outerShdw blurRad="381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defTabSz="890588">
              <a:defRPr/>
            </a:pPr>
            <a:endParaRPr lang="en-GB" sz="1000" dirty="0">
              <a:solidFill>
                <a:schemeClr val="bg1"/>
              </a:solidFill>
              <a:latin typeface="Microsoft YaHei" panose="020B0503020204020204" pitchFamily="34" charset="-122"/>
              <a:ea typeface="Microsoft YaHei" panose="020B0503020204020204" pitchFamily="34" charset="-122"/>
            </a:endParaRPr>
          </a:p>
        </p:txBody>
      </p:sp>
      <p:sp>
        <p:nvSpPr>
          <p:cNvPr id="29" name="TextBox 361"/>
          <p:cNvSpPr txBox="1">
            <a:spLocks noChangeArrowheads="1"/>
          </p:cNvSpPr>
          <p:nvPr>
            <p:custDataLst>
              <p:tags r:id="rId11"/>
            </p:custDataLst>
          </p:nvPr>
        </p:nvSpPr>
        <p:spPr bwMode="gray">
          <a:xfrm>
            <a:off x="813118" y="6042041"/>
            <a:ext cx="7267625" cy="430887"/>
          </a:xfrm>
          <a:prstGeom prst="rect">
            <a:avLst/>
          </a:prstGeom>
          <a:noFill/>
          <a:ln w="9525">
            <a:noFill/>
            <a:miter lim="800000"/>
            <a:headEnd/>
            <a:tailEnd/>
          </a:ln>
        </p:spPr>
        <p:txBody>
          <a:bodyPr wrap="square" lIns="0" tIns="0" rIns="0" bIns="0">
            <a:spAutoFit/>
          </a:bodyPr>
          <a:lstStyle/>
          <a:p>
            <a:pPr algn="ctr" eaLnBrk="0" hangingPunct="0">
              <a:buClr>
                <a:schemeClr val="folHlink"/>
              </a:buClr>
            </a:pPr>
            <a:r>
              <a:rPr lang="zh-CN" altLang="en-US" sz="1400" dirty="0" smtClean="0">
                <a:solidFill>
                  <a:schemeClr val="bg1"/>
                </a:solidFill>
                <a:latin typeface="Microsoft YaHei" panose="020B0503020204020204" pitchFamily="34" charset="-122"/>
                <a:ea typeface="Microsoft YaHei" panose="020B0503020204020204" pitchFamily="34" charset="-122"/>
              </a:rPr>
              <a:t>许多主观信息会被发现：语气、满意程度、心情、顾客对政策的反应。找到准确的信号是最关键也是最费时的步骤</a:t>
            </a:r>
            <a:endParaRPr lang="en-US" sz="1400" dirty="0" smtClean="0">
              <a:solidFill>
                <a:schemeClr val="bg1"/>
              </a:solidFill>
              <a:latin typeface="Microsoft YaHei" panose="020B0503020204020204" pitchFamily="34" charset="-122"/>
              <a:ea typeface="Microsoft YaHei" panose="020B0503020204020204" pitchFamily="34" charset="-122"/>
            </a:endParaRPr>
          </a:p>
        </p:txBody>
      </p:sp>
      <p:sp>
        <p:nvSpPr>
          <p:cNvPr id="30" name="Rounded Rectangle 166"/>
          <p:cNvSpPr>
            <a:spLocks noChangeArrowheads="1"/>
          </p:cNvSpPr>
          <p:nvPr/>
        </p:nvSpPr>
        <p:spPr bwMode="gray">
          <a:xfrm>
            <a:off x="5603358" y="4008473"/>
            <a:ext cx="1248456" cy="425303"/>
          </a:xfrm>
          <a:prstGeom prst="wedgeRoundRectCallout">
            <a:avLst>
              <a:gd name="adj1" fmla="val -69654"/>
              <a:gd name="adj2" fmla="val -33515"/>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讨厌你们！</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ounded Rectangle 166"/>
          <p:cNvSpPr>
            <a:spLocks noChangeArrowheads="1"/>
          </p:cNvSpPr>
          <p:nvPr/>
        </p:nvSpPr>
        <p:spPr bwMode="gray">
          <a:xfrm>
            <a:off x="2056412" y="3200399"/>
            <a:ext cx="1173910" cy="536539"/>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我怎么找到你们餐厅</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Rounded Rectangle 166"/>
          <p:cNvSpPr>
            <a:spLocks noChangeArrowheads="1"/>
          </p:cNvSpPr>
          <p:nvPr/>
        </p:nvSpPr>
        <p:spPr bwMode="gray">
          <a:xfrm>
            <a:off x="3754393" y="5140628"/>
            <a:ext cx="1638795" cy="558424"/>
          </a:xfrm>
          <a:prstGeom prst="wedgeRoundRectCallout">
            <a:avLst>
              <a:gd name="adj1" fmla="val -82192"/>
              <a:gd name="adj2" fmla="val -183734"/>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请提供一个投诉电话号码。食物还不错</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sp>
        <p:nvSpPr>
          <p:cNvPr id="33" name="Rounded Rectangle 166"/>
          <p:cNvSpPr>
            <a:spLocks noChangeArrowheads="1"/>
          </p:cNvSpPr>
          <p:nvPr/>
        </p:nvSpPr>
        <p:spPr bwMode="gray">
          <a:xfrm>
            <a:off x="2787054" y="4997597"/>
            <a:ext cx="996954" cy="605761"/>
          </a:xfrm>
          <a:prstGeom prst="wedgeRoundRectCallout">
            <a:avLst>
              <a:gd name="adj1" fmla="val -5750"/>
              <a:gd name="adj2" fmla="val -138697"/>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食物不错，但服务差</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40" name="Group 119"/>
          <p:cNvGrpSpPr/>
          <p:nvPr/>
        </p:nvGrpSpPr>
        <p:grpSpPr bwMode="gray">
          <a:xfrm>
            <a:off x="6051894" y="327982"/>
            <a:ext cx="1050749" cy="601290"/>
            <a:chOff x="1739952" y="253734"/>
            <a:chExt cx="1050749" cy="601290"/>
          </a:xfrm>
        </p:grpSpPr>
        <p:grpSp>
          <p:nvGrpSpPr>
            <p:cNvPr id="41" name="Group 122"/>
            <p:cNvGrpSpPr/>
            <p:nvPr/>
          </p:nvGrpSpPr>
          <p:grpSpPr bwMode="gray">
            <a:xfrm rot="16200000" flipH="1">
              <a:off x="1939255" y="316814"/>
              <a:ext cx="42411" cy="34976"/>
              <a:chOff x="7848600" y="4597412"/>
              <a:chExt cx="381000" cy="518660"/>
            </a:xfrm>
            <a:solidFill>
              <a:schemeClr val="bg1"/>
            </a:solidFill>
          </p:grpSpPr>
          <p:sp>
            <p:nvSpPr>
              <p:cNvPr id="97" name="Chevron 96"/>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8" name="Chevron 97"/>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9" name="Chevron 98"/>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2" name="Rounded Rectangle 41"/>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43" name="Flowchart: Manual Operation 42"/>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44" name="Flowchart: Alternate Process 43"/>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45" name="Can 44"/>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6" name="Can 45"/>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7" name="Can 46"/>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Can 47"/>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 name="Down Arrow 48"/>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50" name="Flowchart: Alternate Process 49"/>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1" name="Can 50"/>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2" name="Can 51"/>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3" name="Rounded Rectangle 52"/>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54" name="Group 23"/>
            <p:cNvGrpSpPr/>
            <p:nvPr/>
          </p:nvGrpSpPr>
          <p:grpSpPr bwMode="gray">
            <a:xfrm rot="13371806">
              <a:off x="1792504" y="294511"/>
              <a:ext cx="63466" cy="81138"/>
              <a:chOff x="8894181" y="3397101"/>
              <a:chExt cx="2276089" cy="2783993"/>
            </a:xfrm>
            <a:solidFill>
              <a:schemeClr val="bg1"/>
            </a:solidFill>
          </p:grpSpPr>
          <p:sp>
            <p:nvSpPr>
              <p:cNvPr id="91" name="Chevron 90"/>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2" name="Chevron 91"/>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3" name="Chevron 92"/>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6" name="Chevron 95"/>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5" name="Rounded Rectangle 54"/>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56" name="Rounded Rectangle 55"/>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57" name="Group 122"/>
            <p:cNvGrpSpPr/>
            <p:nvPr/>
          </p:nvGrpSpPr>
          <p:grpSpPr bwMode="gray">
            <a:xfrm flipH="1">
              <a:off x="2014780" y="565315"/>
              <a:ext cx="35055" cy="46478"/>
              <a:chOff x="7848600" y="4597412"/>
              <a:chExt cx="381000" cy="518660"/>
            </a:xfrm>
            <a:solidFill>
              <a:schemeClr val="bg1"/>
            </a:solidFill>
          </p:grpSpPr>
          <p:sp>
            <p:nvSpPr>
              <p:cNvPr id="88" name="Chevron 8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9" name="Chevron 8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8" name="Group 84"/>
            <p:cNvGrpSpPr/>
            <p:nvPr/>
          </p:nvGrpSpPr>
          <p:grpSpPr bwMode="gray">
            <a:xfrm rot="19950910" flipH="1">
              <a:off x="2036847" y="624063"/>
              <a:ext cx="70354" cy="108883"/>
              <a:chOff x="8894181" y="3397101"/>
              <a:chExt cx="2276089" cy="2783993"/>
            </a:xfrm>
            <a:solidFill>
              <a:schemeClr val="bg1"/>
            </a:solidFill>
          </p:grpSpPr>
          <p:sp>
            <p:nvSpPr>
              <p:cNvPr id="82" name="Chevron 81"/>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3" name="Chevron 82"/>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5" name="Chevron 84"/>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7" name="Chevron 86"/>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9" name="Rounded Rectangle 58"/>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60" name="Group 122"/>
            <p:cNvGrpSpPr/>
            <p:nvPr/>
          </p:nvGrpSpPr>
          <p:grpSpPr bwMode="gray">
            <a:xfrm rot="16200000" flipH="1">
              <a:off x="2274038" y="675275"/>
              <a:ext cx="36930" cy="34976"/>
              <a:chOff x="7848600" y="4597412"/>
              <a:chExt cx="381000" cy="518660"/>
            </a:xfrm>
            <a:solidFill>
              <a:schemeClr val="bg1"/>
            </a:solidFill>
          </p:grpSpPr>
          <p:sp>
            <p:nvSpPr>
              <p:cNvPr id="79" name="Chevron 7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0" name="Chevron 7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1" name="Chevron 60"/>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2" name="Chevron 61"/>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4" name="Down Arrow 63"/>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65" name="Up Arrow 64"/>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66" name="Group 122"/>
            <p:cNvGrpSpPr/>
            <p:nvPr/>
          </p:nvGrpSpPr>
          <p:grpSpPr bwMode="gray">
            <a:xfrm rot="16200000" flipH="1">
              <a:off x="2539421" y="676782"/>
              <a:ext cx="36930" cy="34976"/>
              <a:chOff x="7848600" y="4597412"/>
              <a:chExt cx="381000" cy="518660"/>
            </a:xfrm>
            <a:solidFill>
              <a:schemeClr val="bg1"/>
            </a:solidFill>
          </p:grpSpPr>
          <p:sp>
            <p:nvSpPr>
              <p:cNvPr id="76" name="Chevron 75"/>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7" name="Chevron 76"/>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7" name="Rounded Rectangle 66"/>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68" name="Pentagon 67"/>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9" name="Pentagon 68"/>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0" name="Pentagon 69"/>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1" name=" 3"/>
            <p:cNvSpPr/>
            <p:nvPr>
              <p:custDataLst>
                <p:tags r:id="rId12"/>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72" name="Up Arrow 71"/>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73" name="Rounded Rectangle 72"/>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74" name="Up Arrow 73"/>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75" name="Rounded Rectangle 74"/>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00" name="Oval 99"/>
          <p:cNvSpPr/>
          <p:nvPr/>
        </p:nvSpPr>
        <p:spPr bwMode="gray">
          <a:xfrm>
            <a:off x="6116985" y="299885"/>
            <a:ext cx="201881" cy="213756"/>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1" name="Round Same Side Corner Rectangle 10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2" name="Round Same Side Corner Rectangle 10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3" name="Round Same Side Corner Rectangle 10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4" name="Round Same Side Corner Rectangle 103"/>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05" name="Round Same Side Corner Rectangle 104"/>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06" name="Straight Connector 10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11830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训练数据准备</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为建模做数据准备时，我们需要将一部分数据标上合适的标签（正面，负面，中性）。这个步骤加上发现规律是最费时的（约需</a:t>
            </a:r>
            <a:r>
              <a:rPr lang="en-US" altLang="zh-CN" dirty="0" smtClean="0">
                <a:latin typeface="Microsoft YaHei" panose="020B0503020204020204" pitchFamily="34" charset="-122"/>
                <a:ea typeface="Microsoft YaHei" panose="020B0503020204020204" pitchFamily="34" charset="-122"/>
              </a:rPr>
              <a:t>1-2</a:t>
            </a:r>
            <a:r>
              <a:rPr lang="zh-CN" altLang="en-US" dirty="0" smtClean="0">
                <a:latin typeface="Microsoft YaHei" panose="020B0503020204020204" pitchFamily="34" charset="-122"/>
                <a:ea typeface="Microsoft YaHei" panose="020B0503020204020204" pitchFamily="34" charset="-122"/>
              </a:rPr>
              <a:t>周）</a:t>
            </a:r>
            <a:endParaRPr lang="en-US" dirty="0">
              <a:latin typeface="Microsoft YaHei" panose="020B0503020204020204" pitchFamily="34" charset="-122"/>
              <a:ea typeface="Microsoft YaHei" panose="020B0503020204020204" pitchFamily="34" charset="-122"/>
            </a:endParaRPr>
          </a:p>
        </p:txBody>
      </p:sp>
      <p:graphicFrame>
        <p:nvGraphicFramePr>
          <p:cNvPr id="9" name="Table 8"/>
          <p:cNvGraphicFramePr>
            <a:graphicFrameLocks noGrp="1"/>
          </p:cNvGraphicFramePr>
          <p:nvPr>
            <p:extLst>
              <p:ext uri="{D42A27DB-BD31-4B8C-83A1-F6EECF244321}">
                <p14:modId xmlns:p14="http://schemas.microsoft.com/office/powerpoint/2010/main" val="507014090"/>
              </p:ext>
            </p:extLst>
          </p:nvPr>
        </p:nvGraphicFramePr>
        <p:xfrm>
          <a:off x="848833" y="4503165"/>
          <a:ext cx="7467600" cy="1731808"/>
        </p:xfrm>
        <a:graphic>
          <a:graphicData uri="http://schemas.openxmlformats.org/drawingml/2006/table">
            <a:tbl>
              <a:tblPr/>
              <a:tblGrid>
                <a:gridCol w="1222256"/>
                <a:gridCol w="3040854"/>
                <a:gridCol w="932813"/>
                <a:gridCol w="1566827"/>
                <a:gridCol w="704850"/>
              </a:tblGrid>
              <a:tr h="276725">
                <a:tc>
                  <a:txBody>
                    <a:bodyPr/>
                    <a:lstStyle/>
                    <a:p>
                      <a:pPr algn="ctr" fontAlgn="b"/>
                      <a:r>
                        <a:rPr lang="zh-CN" altLang="en-US" sz="1100" b="1" i="0" u="none" strike="noStrike" dirty="0" smtClean="0">
                          <a:solidFill>
                            <a:schemeClr val="tx1">
                              <a:lumMod val="75000"/>
                              <a:lumOff val="25000"/>
                            </a:schemeClr>
                          </a:solidFill>
                          <a:latin typeface="Calibri"/>
                        </a:rPr>
                        <a:t>姓名</a:t>
                      </a:r>
                      <a:endParaRPr lang="en-US" sz="1100" b="1" i="0" u="none" strike="noStrike" dirty="0">
                        <a:solidFill>
                          <a:schemeClr val="tx1">
                            <a:lumMod val="75000"/>
                            <a:lumOff val="2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zh-CN" altLang="en-US" sz="1100" b="1" i="0" u="none" strike="noStrike" dirty="0" smtClean="0">
                          <a:solidFill>
                            <a:schemeClr val="tx1">
                              <a:lumMod val="75000"/>
                              <a:lumOff val="25000"/>
                            </a:schemeClr>
                          </a:solidFill>
                          <a:latin typeface="Calibri"/>
                        </a:rPr>
                        <a:t>评论</a:t>
                      </a:r>
                      <a:endParaRPr lang="en-US" sz="1100" b="1" i="0" u="none" strike="noStrike" dirty="0">
                        <a:solidFill>
                          <a:schemeClr val="tx1">
                            <a:lumMod val="75000"/>
                            <a:lumOff val="2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t"/>
                      <a:r>
                        <a:rPr lang="zh-CN" altLang="en-US" sz="1100" b="1" i="0" u="none" strike="noStrike" dirty="0" smtClean="0">
                          <a:solidFill>
                            <a:schemeClr val="tx1">
                              <a:lumMod val="75000"/>
                              <a:lumOff val="25000"/>
                            </a:schemeClr>
                          </a:solidFill>
                          <a:latin typeface="Calibri"/>
                        </a:rPr>
                        <a:t>情感</a:t>
                      </a:r>
                      <a:endParaRPr lang="en-US" sz="1100" b="1" i="0" u="none" strike="noStrike" dirty="0">
                        <a:solidFill>
                          <a:schemeClr val="tx1">
                            <a:lumMod val="75000"/>
                            <a:lumOff val="2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zh-CN" altLang="en-US" sz="1100" b="1" i="0" u="none" strike="noStrike" dirty="0" smtClean="0">
                          <a:solidFill>
                            <a:schemeClr val="tx1">
                              <a:lumMod val="75000"/>
                              <a:lumOff val="25000"/>
                            </a:schemeClr>
                          </a:solidFill>
                          <a:latin typeface="Calibri"/>
                        </a:rPr>
                        <a:t>日期时间</a:t>
                      </a:r>
                      <a:endParaRPr lang="en-US" sz="1100" b="1" i="0" u="none" strike="noStrike" dirty="0">
                        <a:solidFill>
                          <a:schemeClr val="tx1">
                            <a:lumMod val="75000"/>
                            <a:lumOff val="2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zh-CN" altLang="en-US" sz="1100" b="1" i="0" u="none" strike="noStrike" dirty="0" smtClean="0">
                          <a:solidFill>
                            <a:schemeClr val="tx1">
                              <a:lumMod val="75000"/>
                              <a:lumOff val="25000"/>
                            </a:schemeClr>
                          </a:solidFill>
                          <a:latin typeface="Calibri"/>
                        </a:rPr>
                        <a:t>点赞数</a:t>
                      </a:r>
                      <a:endParaRPr lang="en-US" sz="1100" b="1" i="0" u="none" strike="noStrike" dirty="0">
                        <a:solidFill>
                          <a:schemeClr val="tx1">
                            <a:lumMod val="75000"/>
                            <a:lumOff val="2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71938">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t"/>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155485">
                <a:tc>
                  <a:txBody>
                    <a:bodyPr/>
                    <a:lstStyle/>
                    <a:p>
                      <a:pPr algn="ctr" fontAlgn="b"/>
                      <a:r>
                        <a:rPr lang="en-US" sz="1050" b="0" i="0" u="none" strike="noStrike" dirty="0">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李晓亮</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好吃</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050" b="0" i="0" u="none" strike="noStrike" dirty="0" smtClean="0">
                          <a:solidFill>
                            <a:schemeClr val="tx1">
                              <a:lumMod val="65000"/>
                              <a:lumOff val="35000"/>
                            </a:schemeClr>
                          </a:solidFill>
                          <a:latin typeface="Calibri"/>
                        </a:rPr>
                        <a:t>正面</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09/0</a:t>
                      </a:r>
                      <a:r>
                        <a:rPr lang="en-US" sz="1050" b="0" i="0" u="none" strike="noStrike" dirty="0" smtClean="0">
                          <a:solidFill>
                            <a:schemeClr val="tx1">
                              <a:lumMod val="65000"/>
                              <a:lumOff val="35000"/>
                            </a:schemeClr>
                          </a:solidFill>
                          <a:latin typeface="Calibri"/>
                        </a:rPr>
                        <a:t>5 </a:t>
                      </a:r>
                      <a:r>
                        <a:rPr lang="en-US" sz="1050" b="0" i="0" u="none" strike="noStrike" dirty="0">
                          <a:solidFill>
                            <a:schemeClr val="tx1">
                              <a:lumMod val="65000"/>
                              <a:lumOff val="35000"/>
                            </a:schemeClr>
                          </a:solidFill>
                          <a:latin typeface="Calibri"/>
                        </a:rPr>
                        <a:t>7:15pm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155485">
                <a:tc>
                  <a:txBody>
                    <a:bodyPr/>
                    <a:lstStyle/>
                    <a:p>
                      <a:pPr algn="ctr" fontAlgn="b"/>
                      <a:r>
                        <a:rPr lang="en-US" sz="1050" b="0" i="0" u="none" strike="noStrike" dirty="0">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韦珊珊</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饺子</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050" b="0" i="0" u="none" strike="noStrike" dirty="0" smtClean="0">
                          <a:solidFill>
                            <a:schemeClr val="tx1">
                              <a:lumMod val="65000"/>
                              <a:lumOff val="35000"/>
                            </a:schemeClr>
                          </a:solidFill>
                          <a:latin typeface="Calibri"/>
                        </a:rPr>
                        <a:t>中性</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03/</a:t>
                      </a:r>
                      <a:r>
                        <a:rPr lang="en-US" sz="1050" b="0" i="0" u="none" strike="noStrike" dirty="0" smtClean="0">
                          <a:solidFill>
                            <a:schemeClr val="tx1">
                              <a:lumMod val="65000"/>
                              <a:lumOff val="35000"/>
                            </a:schemeClr>
                          </a:solidFill>
                          <a:latin typeface="Calibri"/>
                        </a:rPr>
                        <a:t>27 </a:t>
                      </a:r>
                      <a:r>
                        <a:rPr lang="en-US" sz="1050" b="0" i="0" u="none" strike="noStrike" dirty="0">
                          <a:solidFill>
                            <a:schemeClr val="tx1">
                              <a:lumMod val="65000"/>
                              <a:lumOff val="35000"/>
                            </a:schemeClr>
                          </a:solidFill>
                          <a:latin typeface="Calibri"/>
                        </a:rPr>
                        <a:t>1:23am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155485">
                <a:tc>
                  <a:txBody>
                    <a:bodyPr/>
                    <a:lstStyle/>
                    <a:p>
                      <a:pPr algn="ctr" fontAlgn="b"/>
                      <a:r>
                        <a:rPr lang="en-US" sz="1050" b="0" i="0" u="none" strike="noStrike">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王坦坦</a:t>
                      </a:r>
                      <a:r>
                        <a:rPr lang="en-US" sz="1050" b="0" i="0" u="none" strike="noStrike"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这是我儿子拍的照片</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050" b="0" i="0" u="none" strike="noStrike" dirty="0" smtClean="0">
                          <a:solidFill>
                            <a:schemeClr val="tx1">
                              <a:lumMod val="65000"/>
                              <a:lumOff val="35000"/>
                            </a:schemeClr>
                          </a:solidFill>
                          <a:latin typeface="Calibri"/>
                        </a:rPr>
                        <a:t>中性</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07/0</a:t>
                      </a:r>
                      <a:r>
                        <a:rPr lang="en-US" sz="1050" b="0" i="0" u="none" strike="noStrike" dirty="0" smtClean="0">
                          <a:solidFill>
                            <a:schemeClr val="tx1">
                              <a:lumMod val="65000"/>
                              <a:lumOff val="35000"/>
                            </a:schemeClr>
                          </a:solidFill>
                          <a:latin typeface="Calibri"/>
                        </a:rPr>
                        <a:t>7  </a:t>
                      </a:r>
                      <a:r>
                        <a:rPr lang="en-US" sz="1050" b="0" i="0" u="none" strike="noStrike" dirty="0">
                          <a:solidFill>
                            <a:schemeClr val="tx1">
                              <a:lumMod val="65000"/>
                              <a:lumOff val="35000"/>
                            </a:schemeClr>
                          </a:solidFill>
                          <a:latin typeface="Calibri"/>
                        </a:rPr>
                        <a:t>4:44am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smtClean="0">
                          <a:solidFill>
                            <a:schemeClr val="tx1">
                              <a:lumMod val="65000"/>
                              <a:lumOff val="35000"/>
                            </a:schemeClr>
                          </a:solidFill>
                          <a:latin typeface="Calibri"/>
                        </a:rPr>
                        <a:t>4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155485">
                <a:tc>
                  <a:txBody>
                    <a:bodyPr/>
                    <a:lstStyle/>
                    <a:p>
                      <a:pPr algn="ctr" fontAlgn="b"/>
                      <a:r>
                        <a:rPr lang="en-US" sz="1050" b="0" i="0" u="none" strike="noStrike" dirty="0">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陈伟</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我在这儿呢</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050" b="0" i="0" u="none" strike="noStrike" dirty="0" smtClean="0">
                          <a:solidFill>
                            <a:schemeClr val="tx1">
                              <a:lumMod val="65000"/>
                              <a:lumOff val="35000"/>
                            </a:schemeClr>
                          </a:solidFill>
                          <a:latin typeface="Calibri"/>
                        </a:rPr>
                        <a:t>中性</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08/</a:t>
                      </a:r>
                      <a:r>
                        <a:rPr lang="en-US" sz="1050" b="0" i="0" u="none" strike="noStrike" dirty="0" smtClean="0">
                          <a:solidFill>
                            <a:schemeClr val="tx1">
                              <a:lumMod val="65000"/>
                              <a:lumOff val="35000"/>
                            </a:schemeClr>
                          </a:solidFill>
                          <a:latin typeface="Calibri"/>
                        </a:rPr>
                        <a:t>28 </a:t>
                      </a:r>
                      <a:r>
                        <a:rPr lang="en-US" sz="1050" b="0" i="0" u="none" strike="noStrike" dirty="0">
                          <a:solidFill>
                            <a:schemeClr val="tx1">
                              <a:lumMod val="65000"/>
                              <a:lumOff val="35000"/>
                            </a:schemeClr>
                          </a:solidFill>
                          <a:latin typeface="Calibri"/>
                        </a:rPr>
                        <a:t>10:55pm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155485">
                <a:tc>
                  <a:txBody>
                    <a:bodyPr/>
                    <a:lstStyle/>
                    <a:p>
                      <a:pPr algn="ctr" fontAlgn="b"/>
                      <a:r>
                        <a:rPr lang="en-US" sz="1050" b="0" i="0" u="none" strike="noStrike" dirty="0">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陈国栋</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我喜欢</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zh-CN" altLang="en-US" sz="1050" b="0" i="0" u="none" strike="noStrike" dirty="0" smtClean="0">
                          <a:solidFill>
                            <a:schemeClr val="tx1">
                              <a:lumMod val="65000"/>
                              <a:lumOff val="35000"/>
                            </a:schemeClr>
                          </a:solidFill>
                          <a:latin typeface="Calibri"/>
                        </a:rPr>
                        <a:t>正面</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05/0</a:t>
                      </a:r>
                      <a:r>
                        <a:rPr lang="en-US" sz="1050" b="0" i="0" u="none" strike="noStrike" dirty="0" smtClean="0">
                          <a:solidFill>
                            <a:schemeClr val="tx1">
                              <a:lumMod val="65000"/>
                              <a:lumOff val="35000"/>
                            </a:schemeClr>
                          </a:solidFill>
                          <a:latin typeface="Calibri"/>
                        </a:rPr>
                        <a:t>5  </a:t>
                      </a:r>
                      <a:r>
                        <a:rPr lang="en-US" sz="1050" b="0" i="0" u="none" strike="noStrike" dirty="0">
                          <a:solidFill>
                            <a:schemeClr val="tx1">
                              <a:lumMod val="65000"/>
                              <a:lumOff val="35000"/>
                            </a:schemeClr>
                          </a:solidFill>
                          <a:latin typeface="Calibri"/>
                        </a:rPr>
                        <a:t>6:12pm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r h="466455">
                <a:tc>
                  <a:txBody>
                    <a:bodyPr/>
                    <a:lstStyle/>
                    <a:p>
                      <a:pPr algn="ctr" fontAlgn="b"/>
                      <a:r>
                        <a:rPr lang="en-US" sz="1050" b="0" i="0" u="none" strike="noStrike" dirty="0">
                          <a:solidFill>
                            <a:schemeClr val="tx1">
                              <a:lumMod val="65000"/>
                              <a:lumOff val="35000"/>
                            </a:schemeClr>
                          </a:solidFill>
                          <a:latin typeface="Calibri"/>
                        </a:rPr>
                        <a:t>  </a:t>
                      </a:r>
                      <a:r>
                        <a:rPr lang="zh-CN" altLang="en-US" sz="1050" b="0" i="0" u="none" strike="noStrike" dirty="0" smtClean="0">
                          <a:solidFill>
                            <a:schemeClr val="tx1">
                              <a:lumMod val="65000"/>
                              <a:lumOff val="35000"/>
                            </a:schemeClr>
                          </a:solidFill>
                          <a:latin typeface="Calibri"/>
                        </a:rPr>
                        <a:t>刘华强</a:t>
                      </a:r>
                      <a:r>
                        <a:rPr lang="en-US" sz="1050" b="0" i="0" u="none" strike="noStrike" dirty="0" smtClean="0">
                          <a:solidFill>
                            <a:schemeClr val="tx1">
                              <a:lumMod val="65000"/>
                              <a:lumOff val="35000"/>
                            </a:schemeClr>
                          </a:solidFill>
                          <a:latin typeface="Calibri"/>
                        </a:rPr>
                        <a:t>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r>
                        <a:rPr lang="zh-CN" altLang="en-US" sz="1050" b="0" i="0" u="none" strike="noStrike" dirty="0" smtClean="0">
                          <a:solidFill>
                            <a:schemeClr val="tx1">
                              <a:lumMod val="65000"/>
                              <a:lumOff val="35000"/>
                            </a:schemeClr>
                          </a:solidFill>
                          <a:latin typeface="Calibri"/>
                        </a:rPr>
                        <a:t>我是这家店的领班，我很热爱我的工作！希望可以升职！</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t"/>
                      <a:r>
                        <a:rPr lang="zh-CN" altLang="en-US" sz="1050" b="0" i="0" u="none" strike="noStrike" dirty="0" smtClean="0">
                          <a:solidFill>
                            <a:schemeClr val="tx1">
                              <a:lumMod val="65000"/>
                              <a:lumOff val="35000"/>
                            </a:schemeClr>
                          </a:solidFill>
                          <a:latin typeface="Calibri"/>
                        </a:rPr>
                        <a:t>中性</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a:solidFill>
                            <a:schemeClr val="tx1">
                              <a:lumMod val="65000"/>
                              <a:lumOff val="35000"/>
                            </a:schemeClr>
                          </a:solidFill>
                          <a:latin typeface="Calibri"/>
                        </a:rPr>
                        <a:t>  </a:t>
                      </a:r>
                      <a:r>
                        <a:rPr lang="en-US" altLang="zh-CN" sz="1050" b="0" i="0" u="none" strike="noStrike" dirty="0" smtClean="0">
                          <a:solidFill>
                            <a:schemeClr val="tx1">
                              <a:lumMod val="65000"/>
                              <a:lumOff val="35000"/>
                            </a:schemeClr>
                          </a:solidFill>
                          <a:latin typeface="Calibri"/>
                        </a:rPr>
                        <a:t>09/</a:t>
                      </a:r>
                      <a:r>
                        <a:rPr lang="en-US" sz="1050" b="0" i="0" u="none" strike="noStrike" dirty="0" smtClean="0">
                          <a:solidFill>
                            <a:schemeClr val="tx1">
                              <a:lumMod val="65000"/>
                              <a:lumOff val="35000"/>
                            </a:schemeClr>
                          </a:solidFill>
                          <a:latin typeface="Calibri"/>
                        </a:rPr>
                        <a:t> </a:t>
                      </a:r>
                      <a:r>
                        <a:rPr lang="en-US" sz="1050" b="0" i="0" u="none" strike="noStrike" dirty="0">
                          <a:solidFill>
                            <a:schemeClr val="tx1">
                              <a:lumMod val="65000"/>
                              <a:lumOff val="35000"/>
                            </a:schemeClr>
                          </a:solidFill>
                          <a:latin typeface="Calibri"/>
                        </a:rPr>
                        <a:t>29 </a:t>
                      </a:r>
                      <a:r>
                        <a:rPr lang="en-US" sz="1050" b="0" i="0" u="none" strike="noStrike" dirty="0" smtClean="0">
                          <a:solidFill>
                            <a:schemeClr val="tx1">
                              <a:lumMod val="65000"/>
                              <a:lumOff val="35000"/>
                            </a:schemeClr>
                          </a:solidFill>
                          <a:latin typeface="Calibri"/>
                        </a:rPr>
                        <a:t> </a:t>
                      </a:r>
                      <a:r>
                        <a:rPr lang="en-US" sz="1050" b="0" i="0" u="none" strike="noStrike" dirty="0">
                          <a:solidFill>
                            <a:schemeClr val="tx1">
                              <a:lumMod val="65000"/>
                              <a:lumOff val="35000"/>
                            </a:schemeClr>
                          </a:solidFill>
                          <a:latin typeface="Calibri"/>
                        </a:rPr>
                        <a:t>8:29am </a:t>
                      </a: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050" b="0" i="0" u="none" strike="noStrike" dirty="0" smtClean="0">
                          <a:solidFill>
                            <a:schemeClr val="tx1">
                              <a:lumMod val="65000"/>
                              <a:lumOff val="35000"/>
                            </a:schemeClr>
                          </a:solidFill>
                          <a:latin typeface="Calibri"/>
                        </a:rPr>
                        <a:t>2 </a:t>
                      </a:r>
                      <a:endParaRPr lang="en-US" sz="1050" b="0" i="0" u="none" strike="noStrike" dirty="0">
                        <a:solidFill>
                          <a:schemeClr val="tx1">
                            <a:lumMod val="65000"/>
                            <a:lumOff val="35000"/>
                          </a:schemeClr>
                        </a:solidFill>
                        <a:latin typeface="Calibri"/>
                      </a:endParaRPr>
                    </a:p>
                  </a:txBody>
                  <a:tcPr marR="0" marT="3318"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tcPr>
                </a:tc>
              </a:tr>
            </a:tbl>
          </a:graphicData>
        </a:graphic>
      </p:graphicFrame>
      <p:graphicFrame>
        <p:nvGraphicFramePr>
          <p:cNvPr id="10" name="Content Placeholder 7"/>
          <p:cNvGraphicFramePr>
            <a:graphicFrameLocks/>
          </p:cNvGraphicFramePr>
          <p:nvPr>
            <p:extLst>
              <p:ext uri="{D42A27DB-BD31-4B8C-83A1-F6EECF244321}">
                <p14:modId xmlns:p14="http://schemas.microsoft.com/office/powerpoint/2010/main" val="1663799156"/>
              </p:ext>
            </p:extLst>
          </p:nvPr>
        </p:nvGraphicFramePr>
        <p:xfrm>
          <a:off x="2462482" y="2732495"/>
          <a:ext cx="4191000" cy="1007364"/>
        </p:xfrm>
        <a:graphic>
          <a:graphicData uri="http://schemas.openxmlformats.org/drawingml/2006/table">
            <a:tbl>
              <a:tblPr>
                <a:tableStyleId>{7E9639D4-E3E2-4D34-9284-5A2195B3D0D7}</a:tableStyleId>
              </a:tblPr>
              <a:tblGrid>
                <a:gridCol w="1295400"/>
                <a:gridCol w="1447800"/>
                <a:gridCol w="1447800"/>
              </a:tblGrid>
              <a:tr h="190500">
                <a:tc>
                  <a:txBody>
                    <a:bodyPr/>
                    <a:lstStyle/>
                    <a:p>
                      <a:pPr algn="ctr">
                        <a:lnSpc>
                          <a:spcPct val="90000"/>
                        </a:lnSpc>
                        <a:spcBef>
                          <a:spcPts val="0"/>
                        </a:spcBef>
                        <a:spcAft>
                          <a:spcPts val="0"/>
                        </a:spcAft>
                      </a:pPr>
                      <a:r>
                        <a:rPr kumimoji="0" lang="zh-CN" altLang="en-US" sz="1100" b="1" i="0" u="none" strike="noStrike" kern="1200" cap="none" spc="300" normalizeH="0" baseline="0" noProof="0" dirty="0" smtClean="0">
                          <a:ln>
                            <a:noFill/>
                          </a:ln>
                          <a:solidFill>
                            <a:schemeClr val="tx1">
                              <a:lumMod val="75000"/>
                              <a:lumOff val="25000"/>
                            </a:schemeClr>
                          </a:solidFill>
                          <a:effectLst/>
                          <a:uLnTx/>
                          <a:uFillTx/>
                          <a:latin typeface="+mn-lt"/>
                          <a:ea typeface="+mn-ea"/>
                          <a:cs typeface="+mn-cs"/>
                        </a:rPr>
                        <a:t>标签</a:t>
                      </a:r>
                      <a:endParaRPr kumimoji="0" lang="en-US" sz="1100" b="1" i="0" u="none" strike="noStrike" kern="1200" cap="none" spc="300" normalizeH="0" baseline="0" noProof="0" dirty="0">
                        <a:ln>
                          <a:noFill/>
                        </a:ln>
                        <a:solidFill>
                          <a:schemeClr val="tx1">
                            <a:lumMod val="75000"/>
                            <a:lumOff val="2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c>
                  <a:txBody>
                    <a:bodyPr/>
                    <a:lstStyle/>
                    <a:p>
                      <a:pPr algn="ctr">
                        <a:lnSpc>
                          <a:spcPct val="90000"/>
                        </a:lnSpc>
                        <a:spcBef>
                          <a:spcPts val="0"/>
                        </a:spcBef>
                        <a:spcAft>
                          <a:spcPts val="0"/>
                        </a:spcAft>
                      </a:pPr>
                      <a:r>
                        <a:rPr kumimoji="0" lang="zh-CN" altLang="en-US" sz="1100" b="1" i="0" u="none" strike="noStrike" kern="1200" cap="none" spc="300" normalizeH="0" baseline="0" noProof="0" dirty="0" smtClean="0">
                          <a:ln>
                            <a:noFill/>
                          </a:ln>
                          <a:solidFill>
                            <a:schemeClr val="tx1">
                              <a:lumMod val="75000"/>
                              <a:lumOff val="25000"/>
                            </a:schemeClr>
                          </a:solidFill>
                          <a:effectLst/>
                          <a:uLnTx/>
                          <a:uFillTx/>
                          <a:latin typeface="+mn-lt"/>
                          <a:ea typeface="+mn-ea"/>
                          <a:cs typeface="+mn-cs"/>
                        </a:rPr>
                        <a:t>数量</a:t>
                      </a:r>
                      <a:endParaRPr kumimoji="0" lang="en-US" sz="1100" b="1" i="0" u="none" strike="noStrike" kern="1200" cap="none" spc="300" normalizeH="0" baseline="0" noProof="0" dirty="0">
                        <a:ln>
                          <a:noFill/>
                        </a:ln>
                        <a:solidFill>
                          <a:schemeClr val="tx1">
                            <a:lumMod val="75000"/>
                            <a:lumOff val="2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c>
                  <a:txBody>
                    <a:bodyPr/>
                    <a:lstStyle/>
                    <a:p>
                      <a:pPr algn="ctr">
                        <a:lnSpc>
                          <a:spcPct val="90000"/>
                        </a:lnSpc>
                        <a:spcBef>
                          <a:spcPts val="0"/>
                        </a:spcBef>
                        <a:spcAft>
                          <a:spcPts val="0"/>
                        </a:spcAft>
                      </a:pPr>
                      <a:r>
                        <a:rPr kumimoji="0" lang="zh-CN" altLang="en-US" sz="1100" b="1" i="0" u="none" strike="noStrike" kern="1200" cap="none" spc="300" normalizeH="0" baseline="0" noProof="0" dirty="0" smtClean="0">
                          <a:ln>
                            <a:noFill/>
                          </a:ln>
                          <a:solidFill>
                            <a:schemeClr val="tx1">
                              <a:lumMod val="75000"/>
                              <a:lumOff val="25000"/>
                            </a:schemeClr>
                          </a:solidFill>
                          <a:effectLst/>
                          <a:uLnTx/>
                          <a:uFillTx/>
                          <a:latin typeface="+mn-lt"/>
                          <a:ea typeface="+mn-ea"/>
                          <a:cs typeface="+mn-cs"/>
                        </a:rPr>
                        <a:t>百分比</a:t>
                      </a:r>
                      <a:endParaRPr kumimoji="0" lang="en-US" sz="1100" b="1" i="0" u="none" strike="noStrike" kern="1200" cap="none" spc="300" normalizeH="0" baseline="0" noProof="0" dirty="0">
                        <a:ln>
                          <a:noFill/>
                        </a:ln>
                        <a:solidFill>
                          <a:schemeClr val="tx1">
                            <a:lumMod val="75000"/>
                            <a:lumOff val="2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r>
              <a:tr h="190500">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zh-CN" altLang="en-US" sz="11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正面</a:t>
                      </a:r>
                      <a:endParaRPr kumimoji="0" lang="en-US" sz="11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lumMod val="65000"/>
                              <a:lumOff val="35000"/>
                            </a:schemeClr>
                          </a:solidFill>
                          <a:effectLst/>
                          <a:uLnTx/>
                          <a:uFillTx/>
                        </a:rPr>
                        <a:t>1,423</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smtClean="0">
                          <a:ln>
                            <a:noFill/>
                          </a:ln>
                          <a:solidFill>
                            <a:schemeClr val="tx1">
                              <a:lumMod val="65000"/>
                              <a:lumOff val="35000"/>
                            </a:schemeClr>
                          </a:solidFill>
                          <a:effectLst/>
                          <a:uLnTx/>
                          <a:uFillTx/>
                        </a:rPr>
                        <a:t>51%</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r h="190500">
                <a:tc>
                  <a:txBody>
                    <a:bodyPr/>
                    <a:lstStyle/>
                    <a:p>
                      <a:pPr algn="ctr" fontAlgn="b"/>
                      <a:r>
                        <a:rPr kumimoji="0" lang="zh-CN" altLang="en-US" sz="11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负面</a:t>
                      </a:r>
                      <a:endParaRPr kumimoji="0" lang="en-US" sz="1100" b="1"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en-US" sz="1100" u="none" strike="noStrike" kern="1200" cap="none" spc="0" normalizeH="0" baseline="0" noProof="0" dirty="0" smtClean="0">
                          <a:ln>
                            <a:noFill/>
                          </a:ln>
                          <a:solidFill>
                            <a:schemeClr val="tx1">
                              <a:lumMod val="65000"/>
                              <a:lumOff val="35000"/>
                            </a:schemeClr>
                          </a:solidFill>
                          <a:effectLst/>
                          <a:uLnTx/>
                          <a:uFillTx/>
                        </a:rPr>
                        <a:t>483</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en-US" sz="1100" u="none" strike="noStrike" kern="1200" cap="none" spc="0" normalizeH="0" baseline="0" noProof="0" dirty="0" smtClean="0">
                          <a:ln>
                            <a:noFill/>
                          </a:ln>
                          <a:solidFill>
                            <a:schemeClr val="tx1">
                              <a:lumMod val="65000"/>
                              <a:lumOff val="35000"/>
                            </a:schemeClr>
                          </a:solidFill>
                          <a:effectLst/>
                          <a:uLnTx/>
                          <a:uFillTx/>
                        </a:rPr>
                        <a:t>17%</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r h="190500">
                <a:tc>
                  <a:txBody>
                    <a:bodyPr/>
                    <a:lstStyle/>
                    <a:p>
                      <a:pPr algn="ctr" fontAlgn="b"/>
                      <a:r>
                        <a:rPr kumimoji="0" lang="zh-CN" altLang="en-US" sz="1100" u="none" strike="noStrike" kern="1200" cap="none" spc="0" normalizeH="0" baseline="0" noProof="0" dirty="0" smtClean="0">
                          <a:ln>
                            <a:noFill/>
                          </a:ln>
                          <a:solidFill>
                            <a:schemeClr val="tx1">
                              <a:lumMod val="65000"/>
                              <a:lumOff val="35000"/>
                            </a:schemeClr>
                          </a:solidFill>
                          <a:effectLst/>
                          <a:uLnTx/>
                          <a:uFillTx/>
                        </a:rPr>
                        <a:t>中性</a:t>
                      </a:r>
                      <a:endParaRPr kumimoji="0" lang="en-US" sz="1100" b="1"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en-US" sz="1100" u="none" strike="noStrike" kern="1200" cap="none" spc="0" normalizeH="0" baseline="0" noProof="0" dirty="0" smtClean="0">
                          <a:ln>
                            <a:noFill/>
                          </a:ln>
                          <a:solidFill>
                            <a:schemeClr val="tx1">
                              <a:lumMod val="65000"/>
                              <a:lumOff val="35000"/>
                            </a:schemeClr>
                          </a:solidFill>
                          <a:effectLst/>
                          <a:uLnTx/>
                          <a:uFillTx/>
                        </a:rPr>
                        <a:t>877</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en-US" sz="1100" u="none" strike="noStrike" kern="1200" cap="none" spc="0" normalizeH="0" baseline="0" noProof="0" dirty="0" smtClean="0">
                          <a:ln>
                            <a:noFill/>
                          </a:ln>
                          <a:solidFill>
                            <a:schemeClr val="tx1">
                              <a:lumMod val="65000"/>
                              <a:lumOff val="35000"/>
                            </a:schemeClr>
                          </a:solidFill>
                          <a:effectLst/>
                          <a:uLnTx/>
                          <a:uFillTx/>
                        </a:rPr>
                        <a:t>31%</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r h="190500">
                <a:tc>
                  <a:txBody>
                    <a:bodyPr/>
                    <a:lstStyle/>
                    <a:p>
                      <a:pPr algn="ctr" fontAlgn="b"/>
                      <a:r>
                        <a:rPr kumimoji="0" lang="zh-CN" altLang="en-US" sz="1100" b="1"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双面</a:t>
                      </a:r>
                      <a:endParaRPr kumimoji="0" lang="en-US" sz="1100" b="1"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en-US" sz="1100" u="none" strike="noStrike" kern="1200" cap="none" spc="0" normalizeH="0" baseline="0" noProof="0" dirty="0" smtClean="0">
                          <a:ln>
                            <a:noFill/>
                          </a:ln>
                          <a:solidFill>
                            <a:schemeClr val="tx1">
                              <a:lumMod val="65000"/>
                              <a:lumOff val="35000"/>
                            </a:schemeClr>
                          </a:solidFill>
                          <a:effectLst/>
                          <a:uLnTx/>
                          <a:uFillTx/>
                        </a:rPr>
                        <a:t>80</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kumimoji="0" lang="zh-CN" alt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数量少</a:t>
                      </a:r>
                      <a:endPar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bl>
          </a:graphicData>
        </a:graphic>
      </p:graphicFrame>
      <p:sp>
        <p:nvSpPr>
          <p:cNvPr id="11" name="TextBox 10"/>
          <p:cNvSpPr txBox="1"/>
          <p:nvPr/>
        </p:nvSpPr>
        <p:spPr bwMode="gray">
          <a:xfrm>
            <a:off x="3993732" y="3765229"/>
            <a:ext cx="1128514" cy="169277"/>
          </a:xfrm>
          <a:prstGeom prst="rect">
            <a:avLst/>
          </a:prstGeom>
          <a:noFill/>
        </p:spPr>
        <p:txBody>
          <a:bodyPr wrap="none" lIns="0" tIns="0" rIns="0" bIns="0" rtlCol="0">
            <a:spAutoFit/>
          </a:bodyPr>
          <a:lstStyle/>
          <a:p>
            <a:pPr algn="ctr"/>
            <a:r>
              <a:rPr lang="zh-CN" alt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训练数据最终数量</a:t>
            </a:r>
            <a:endParaRPr lang="en-US" sz="11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TextBox 11"/>
          <p:cNvSpPr txBox="1"/>
          <p:nvPr>
            <p:custDataLst>
              <p:tags r:id="rId1"/>
            </p:custDataLst>
          </p:nvPr>
        </p:nvSpPr>
        <p:spPr bwMode="gray">
          <a:xfrm>
            <a:off x="460662" y="1486637"/>
            <a:ext cx="1128514"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现有做法</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3" name="TextBox 12"/>
          <p:cNvSpPr txBox="1"/>
          <p:nvPr>
            <p:custDataLst>
              <p:tags r:id="rId2"/>
            </p:custDataLst>
          </p:nvPr>
        </p:nvSpPr>
        <p:spPr bwMode="gray">
          <a:xfrm>
            <a:off x="460662" y="4081670"/>
            <a:ext cx="1692771"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训练数据范例</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4" name="TextBox 361"/>
          <p:cNvSpPr txBox="1">
            <a:spLocks noChangeArrowheads="1"/>
          </p:cNvSpPr>
          <p:nvPr>
            <p:custDataLst>
              <p:tags r:id="rId3"/>
            </p:custDataLst>
          </p:nvPr>
        </p:nvSpPr>
        <p:spPr bwMode="gray">
          <a:xfrm>
            <a:off x="587908" y="1771515"/>
            <a:ext cx="7870640" cy="430887"/>
          </a:xfrm>
          <a:prstGeom prst="rect">
            <a:avLst/>
          </a:prstGeom>
          <a:noFill/>
          <a:ln w="9525">
            <a:noFill/>
            <a:miter lim="800000"/>
            <a:headEnd/>
            <a:tailEnd/>
          </a:ln>
        </p:spPr>
        <p:txBody>
          <a:bodyPr wrap="square" lIns="0" tIns="0" rIns="0" bIns="0">
            <a:spAutoFit/>
          </a:bodyPr>
          <a:lstStyle/>
          <a:p>
            <a:pPr marL="169863" indent="-169863" eaLnBrk="0" hangingPunct="0">
              <a:buClr>
                <a:srgbClr val="11356F"/>
              </a:buClr>
              <a:buFont typeface="Arial" pitchFamily="34" charset="0"/>
              <a:buChar char="•"/>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训练数</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据是为提取关于顾客满意指数的情感做准备的。两面性评论则会被忽略</a:t>
            </a:r>
            <a:endPar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69863" indent="-169863" eaLnBrk="0" hangingPunct="0">
              <a:buClr>
                <a:srgbClr val="11356F"/>
              </a:buClr>
              <a:buFont typeface="Arial" pitchFamily="34" charset="0"/>
              <a:buChar char="•"/>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因</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为仅从饭店</a:t>
            </a:r>
            <a:r>
              <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提取的负面评论数量不够，所以一些从饭店</a:t>
            </a:r>
            <a:r>
              <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2</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提取的例子也被用于分析</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16" name="Group 76"/>
          <p:cNvGrpSpPr/>
          <p:nvPr/>
        </p:nvGrpSpPr>
        <p:grpSpPr bwMode="gray">
          <a:xfrm>
            <a:off x="6100458" y="295354"/>
            <a:ext cx="1050749" cy="601290"/>
            <a:chOff x="1739952" y="253734"/>
            <a:chExt cx="1050749" cy="601290"/>
          </a:xfrm>
        </p:grpSpPr>
        <p:grpSp>
          <p:nvGrpSpPr>
            <p:cNvPr id="17" name="Group 122"/>
            <p:cNvGrpSpPr/>
            <p:nvPr/>
          </p:nvGrpSpPr>
          <p:grpSpPr bwMode="gray">
            <a:xfrm rot="16200000" flipH="1">
              <a:off x="1939255" y="316814"/>
              <a:ext cx="42411" cy="34976"/>
              <a:chOff x="7848600" y="4597412"/>
              <a:chExt cx="381000" cy="518660"/>
            </a:xfrm>
            <a:solidFill>
              <a:schemeClr val="bg1"/>
            </a:solidFill>
          </p:grpSpPr>
          <p:sp>
            <p:nvSpPr>
              <p:cNvPr id="79" name="Chevron 7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0" name="Chevron 7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8" name="Rounded Rectangle 17"/>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19" name="Flowchart: Manual Operation 18"/>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20" name="Flowchart: Alternate Process 19"/>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21" name="Can 20"/>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Can 21"/>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Can 22"/>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Can 23"/>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Down Arrow 24"/>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26" name="Flowchart: Alternate Process 25"/>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7" name="Can 26"/>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28" name="Can 27"/>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29" name="Rounded Rectangle 28"/>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30" name="Group 23"/>
            <p:cNvGrpSpPr/>
            <p:nvPr/>
          </p:nvGrpSpPr>
          <p:grpSpPr bwMode="gray">
            <a:xfrm rot="13371806">
              <a:off x="1792504" y="294511"/>
              <a:ext cx="63466" cy="81138"/>
              <a:chOff x="8894181" y="3397101"/>
              <a:chExt cx="2276089" cy="2783993"/>
            </a:xfrm>
            <a:solidFill>
              <a:schemeClr val="bg1"/>
            </a:solidFill>
          </p:grpSpPr>
          <p:sp>
            <p:nvSpPr>
              <p:cNvPr id="73" name="Chevron 72"/>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4" name="Chevron 73"/>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5" name="Chevron 74"/>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6" name="Chevron 75"/>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7" name="Chevron 76"/>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31" name="Rounded Rectangle 30"/>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32" name="Rounded Rectangle 31"/>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33" name="Group 122"/>
            <p:cNvGrpSpPr/>
            <p:nvPr/>
          </p:nvGrpSpPr>
          <p:grpSpPr bwMode="gray">
            <a:xfrm flipH="1">
              <a:off x="2014780" y="565315"/>
              <a:ext cx="35055" cy="46478"/>
              <a:chOff x="7848600" y="4597412"/>
              <a:chExt cx="381000" cy="518660"/>
            </a:xfrm>
            <a:solidFill>
              <a:schemeClr val="bg1"/>
            </a:solidFill>
          </p:grpSpPr>
          <p:sp>
            <p:nvSpPr>
              <p:cNvPr id="70" name="Chevron 6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1" name="Chevron 7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2" name="Chevron 7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40" name="Group 84"/>
            <p:cNvGrpSpPr/>
            <p:nvPr/>
          </p:nvGrpSpPr>
          <p:grpSpPr bwMode="gray">
            <a:xfrm rot="19950910" flipH="1">
              <a:off x="2036847" y="624063"/>
              <a:ext cx="70354" cy="108883"/>
              <a:chOff x="8894181" y="3397101"/>
              <a:chExt cx="2276089" cy="2783993"/>
            </a:xfrm>
            <a:solidFill>
              <a:schemeClr val="bg1"/>
            </a:solidFill>
          </p:grpSpPr>
          <p:sp>
            <p:nvSpPr>
              <p:cNvPr id="64" name="Chevron 63"/>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5" name="Chevron 64"/>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6" name="Chevron 65"/>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7" name="Chevron 66"/>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8" name="Chevron 67"/>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9" name="Chevron 68"/>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1" name="Rounded Rectangle 40"/>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42" name="Group 122"/>
            <p:cNvGrpSpPr/>
            <p:nvPr/>
          </p:nvGrpSpPr>
          <p:grpSpPr bwMode="gray">
            <a:xfrm rot="16200000" flipH="1">
              <a:off x="2274038" y="675275"/>
              <a:ext cx="36930" cy="34976"/>
              <a:chOff x="7848600" y="4597412"/>
              <a:chExt cx="381000" cy="518660"/>
            </a:xfrm>
            <a:solidFill>
              <a:schemeClr val="bg1"/>
            </a:solidFill>
          </p:grpSpPr>
          <p:sp>
            <p:nvSpPr>
              <p:cNvPr id="61" name="Chevron 6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2" name="Chevron 6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3" name="Chevron 42"/>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44" name="Chevron 43"/>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45" name="Chevron 44"/>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46" name="Down Arrow 45"/>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47" name="Up Arrow 46"/>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48" name="Group 122"/>
            <p:cNvGrpSpPr/>
            <p:nvPr/>
          </p:nvGrpSpPr>
          <p:grpSpPr bwMode="gray">
            <a:xfrm rot="16200000" flipH="1">
              <a:off x="2539421" y="676782"/>
              <a:ext cx="36930" cy="34976"/>
              <a:chOff x="7848600" y="4597412"/>
              <a:chExt cx="381000" cy="518660"/>
            </a:xfrm>
            <a:solidFill>
              <a:schemeClr val="bg1"/>
            </a:solidFill>
          </p:grpSpPr>
          <p:sp>
            <p:nvSpPr>
              <p:cNvPr id="58" name="Chevron 5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9" name="Chevron 5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0" name="Chevron 5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9" name="Rounded Rectangle 48"/>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50" name="Pentagon 49"/>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51" name="Pentagon 50"/>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52" name="Pentagon 51"/>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53" name=" 3"/>
            <p:cNvSpPr/>
            <p:nvPr>
              <p:custDataLst>
                <p:tags r:id="rId4"/>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54" name="Up Arrow 53"/>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55" name="Rounded Rectangle 54"/>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56" name="Up Arrow 55"/>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57" name="Rounded Rectangle 56"/>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82" name="Oval 81"/>
          <p:cNvSpPr/>
          <p:nvPr/>
        </p:nvSpPr>
        <p:spPr bwMode="gray">
          <a:xfrm>
            <a:off x="6284299" y="267257"/>
            <a:ext cx="201881" cy="213756"/>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83" name="Round Same Side Corner Rectangle 8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4" name="Round Same Side Corner Rectangle 8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5" name="Round Same Side Corner Rectangle 8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6" name="Round Same Side Corner Rectangle 85"/>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87" name="Round Same Side Corner Rectangle 8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88" name="Straight Connector 8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3604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75" y="257887"/>
            <a:ext cx="6427177" cy="563562"/>
          </a:xfrm>
        </p:spPr>
        <p:txBody>
          <a:bodyPr/>
          <a:lstStyle/>
          <a:p>
            <a:r>
              <a:rPr lang="zh-CN" altLang="en-US" dirty="0" smtClean="0">
                <a:latin typeface="Microsoft YaHei" panose="020B0503020204020204" pitchFamily="34" charset="-122"/>
                <a:ea typeface="Microsoft YaHei" panose="020B0503020204020204" pitchFamily="34" charset="-122"/>
              </a:rPr>
              <a:t>数据噪音分析</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a:latin typeface="Microsoft YaHei" panose="020B0503020204020204" pitchFamily="34" charset="-122"/>
                <a:ea typeface="Microsoft YaHei" panose="020B0503020204020204" pitchFamily="34" charset="-122"/>
              </a:rPr>
              <a:t>实</a:t>
            </a:r>
            <a:r>
              <a:rPr lang="zh-CN" altLang="en-US" dirty="0" smtClean="0">
                <a:latin typeface="Microsoft YaHei" panose="020B0503020204020204" pitchFamily="34" charset="-122"/>
                <a:ea typeface="Microsoft YaHei" panose="020B0503020204020204" pitchFamily="34" charset="-122"/>
              </a:rPr>
              <a:t>际的数据组里总是会有错误和一些跟数据来源或者行业有关的特殊的语言。这些特殊情况和错误只有在被更正并被标准化后才易理解</a:t>
            </a:r>
            <a:endParaRPr lang="en-US" dirty="0">
              <a:latin typeface="Microsoft YaHei" panose="020B0503020204020204" pitchFamily="34" charset="-122"/>
              <a:ea typeface="Microsoft YaHei" panose="020B0503020204020204" pitchFamily="34" charset="-122"/>
            </a:endParaRPr>
          </a:p>
        </p:txBody>
      </p:sp>
      <p:sp>
        <p:nvSpPr>
          <p:cNvPr id="9" name="AutoShape 50"/>
          <p:cNvSpPr>
            <a:spLocks noChangeArrowheads="1"/>
          </p:cNvSpPr>
          <p:nvPr/>
        </p:nvSpPr>
        <p:spPr bwMode="gray">
          <a:xfrm>
            <a:off x="3269289" y="2295233"/>
            <a:ext cx="2600642" cy="1640725"/>
          </a:xfrm>
          <a:prstGeom prst="roundRect">
            <a:avLst>
              <a:gd name="adj" fmla="val 1054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ectangle 9"/>
          <p:cNvSpPr/>
          <p:nvPr>
            <p:custDataLst>
              <p:tags r:id="rId1"/>
            </p:custDataLst>
          </p:nvPr>
        </p:nvSpPr>
        <p:spPr bwMode="gray">
          <a:xfrm>
            <a:off x="3417970" y="2358763"/>
            <a:ext cx="1546898" cy="204671"/>
          </a:xfrm>
          <a:prstGeom prst="rect">
            <a:avLst/>
          </a:prstGeom>
          <a:noFill/>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400" b="1" kern="0" dirty="0" smtClean="0">
                <a:solidFill>
                  <a:srgbClr val="11356F"/>
                </a:solidFill>
                <a:latin typeface="Microsoft YaHei" panose="020B0503020204020204" pitchFamily="34" charset="-122"/>
                <a:ea typeface="Microsoft YaHei" panose="020B0503020204020204" pitchFamily="34" charset="-122"/>
              </a:rPr>
              <a:t>语言习惯特例</a:t>
            </a:r>
            <a:r>
              <a:rPr lang="en-US" altLang="zh-CN" sz="1400" b="1" kern="0" dirty="0" smtClean="0">
                <a:solidFill>
                  <a:srgbClr val="11356F"/>
                </a:solidFill>
                <a:latin typeface="Microsoft YaHei" panose="020B0503020204020204" pitchFamily="34" charset="-122"/>
                <a:ea typeface="Microsoft YaHei" panose="020B0503020204020204" pitchFamily="34" charset="-122"/>
              </a:rPr>
              <a:t>: </a:t>
            </a:r>
            <a:r>
              <a:rPr lang="zh-CN" altLang="en-US" sz="1400" b="1" kern="0" dirty="0" smtClean="0">
                <a:solidFill>
                  <a:srgbClr val="11356F"/>
                </a:solidFill>
                <a:latin typeface="Microsoft YaHei" panose="020B0503020204020204" pitchFamily="34" charset="-122"/>
                <a:ea typeface="Microsoft YaHei" panose="020B0503020204020204" pitchFamily="34" charset="-122"/>
              </a:rPr>
              <a:t>细节</a:t>
            </a:r>
            <a:endParaRPr lang="en-GB" sz="1400" b="1" kern="0" dirty="0" smtClean="0">
              <a:solidFill>
                <a:srgbClr val="11356F"/>
              </a:solidFill>
              <a:latin typeface="Microsoft YaHei" panose="020B0503020204020204" pitchFamily="34" charset="-122"/>
              <a:ea typeface="Microsoft YaHei" panose="020B0503020204020204" pitchFamily="34" charset="-122"/>
            </a:endParaRPr>
          </a:p>
        </p:txBody>
      </p:sp>
      <p:sp>
        <p:nvSpPr>
          <p:cNvPr id="11" name="TextBox 10"/>
          <p:cNvSpPr txBox="1">
            <a:spLocks noChangeArrowheads="1"/>
          </p:cNvSpPr>
          <p:nvPr>
            <p:custDataLst>
              <p:tags r:id="rId2"/>
            </p:custDataLst>
          </p:nvPr>
        </p:nvSpPr>
        <p:spPr bwMode="gray">
          <a:xfrm>
            <a:off x="3449869" y="2691700"/>
            <a:ext cx="2293211" cy="817147"/>
          </a:xfrm>
          <a:prstGeom prst="rect">
            <a:avLst/>
          </a:prstGeom>
          <a:noFill/>
          <a:ln w="9525">
            <a:noFill/>
            <a:miter lim="800000"/>
            <a:headEnd/>
            <a:tailEnd/>
          </a:ln>
        </p:spPr>
        <p:txBody>
          <a:bodyPr wrap="square" lIns="0" tIns="0" rIns="0" bIns="0">
            <a:spAutoFit/>
          </a:bodyPr>
          <a:lstStyle/>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标点</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rPr>
              <a:t>或者</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特殊符号</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i="1" dirty="0" smtClean="0">
                <a:latin typeface="Microsoft YaHei" panose="020B0503020204020204" pitchFamily="34" charset="-122"/>
                <a:ea typeface="Microsoft YaHei" panose="020B0503020204020204" pitchFamily="34" charset="-122"/>
              </a:rPr>
              <a:t>♥</a:t>
            </a:r>
            <a:endParaRPr lang="en-US" sz="1200" b="1"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口语词</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稀饭</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a:p>
            <a:pPr marL="228600" indent="-228600" defTabSz="889000">
              <a:lnSpc>
                <a:spcPct val="95000"/>
              </a:lnSpc>
              <a:spcBef>
                <a:spcPts val="300"/>
              </a:spcBef>
              <a:buClr>
                <a:srgbClr val="11356F"/>
              </a:buClr>
              <a:buFont typeface="+mj-lt"/>
              <a:buAutoNum type="arabicPeriod"/>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加重语气</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超超超超级喜欢</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sp>
        <p:nvSpPr>
          <p:cNvPr id="12" name="Rectangle 11"/>
          <p:cNvSpPr/>
          <p:nvPr/>
        </p:nvSpPr>
        <p:spPr bwMode="gray">
          <a:xfrm>
            <a:off x="576222" y="1823917"/>
            <a:ext cx="2438827" cy="166199"/>
          </a:xfrm>
          <a:prstGeom prst="rect">
            <a:avLst/>
          </a:prstGeom>
        </p:spPr>
        <p:txBody>
          <a:bodyPr wrap="square" lIns="0" tIns="0" rIns="0" bIns="0">
            <a:spAutoFit/>
          </a:bodyPr>
          <a:lstStyle/>
          <a:p>
            <a:pPr lvl="0" eaLnBrk="0" hangingPunct="0">
              <a:lnSpc>
                <a:spcPct val="90000"/>
              </a:lnSpc>
              <a:buClr>
                <a:srgbClr val="C0504D"/>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错误的语言</a:t>
            </a:r>
            <a:endParaRPr lang="en-GB" altLang="zh-CN"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ectangle 12"/>
          <p:cNvSpPr/>
          <p:nvPr/>
        </p:nvSpPr>
        <p:spPr bwMode="gray">
          <a:xfrm>
            <a:off x="3333758" y="1823917"/>
            <a:ext cx="5018314" cy="166199"/>
          </a:xfrm>
          <a:prstGeom prst="rect">
            <a:avLst/>
          </a:prstGeom>
        </p:spPr>
        <p:txBody>
          <a:bodyPr wrap="square" lIns="0" tIns="0" rIns="0" bIns="0">
            <a:spAutoFit/>
          </a:bodyPr>
          <a:lstStyle/>
          <a:p>
            <a:pPr lvl="0" eaLnBrk="0" hangingPunct="0">
              <a:lnSpc>
                <a:spcPct val="90000"/>
              </a:lnSpc>
              <a:buClr>
                <a:srgbClr val="C0504D"/>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适用于某类数据源、行业或客户的语言</a:t>
            </a:r>
            <a:endParaRPr lang="en-GB" altLang="zh-CN"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TextBox 13"/>
          <p:cNvSpPr txBox="1"/>
          <p:nvPr>
            <p:custDataLst>
              <p:tags r:id="rId3"/>
            </p:custDataLst>
          </p:nvPr>
        </p:nvSpPr>
        <p:spPr bwMode="gray">
          <a:xfrm>
            <a:off x="585191" y="4169391"/>
            <a:ext cx="3103414"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现有数据组中的噪音范例</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5" name="TextBox 14"/>
          <p:cNvSpPr txBox="1"/>
          <p:nvPr>
            <p:custDataLst>
              <p:tags r:id="rId4"/>
            </p:custDataLst>
          </p:nvPr>
        </p:nvSpPr>
        <p:spPr bwMode="gray">
          <a:xfrm>
            <a:off x="577751" y="1560345"/>
            <a:ext cx="2431756"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需要被清理</a:t>
            </a:r>
            <a:r>
              <a:rPr lang="en-US" altLang="zh-CN" sz="1600" b="1" spc="600" dirty="0" smtClean="0">
                <a:solidFill>
                  <a:srgbClr val="0070C0"/>
                </a:solidFill>
                <a:latin typeface="Microsoft YaHei" panose="020B0503020204020204" pitchFamily="34" charset="-122"/>
                <a:ea typeface="Microsoft YaHei" panose="020B0503020204020204" pitchFamily="34" charset="-122"/>
              </a:rPr>
              <a:t>/</a:t>
            </a:r>
            <a:r>
              <a:rPr lang="zh-CN" altLang="en-US" sz="1600" b="1" spc="600" dirty="0" smtClean="0">
                <a:solidFill>
                  <a:srgbClr val="0070C0"/>
                </a:solidFill>
                <a:latin typeface="Microsoft YaHei" panose="020B0503020204020204" pitchFamily="34" charset="-122"/>
                <a:ea typeface="Microsoft YaHei" panose="020B0503020204020204" pitchFamily="34" charset="-122"/>
              </a:rPr>
              <a:t>标准化</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6" name="AutoShape 50"/>
          <p:cNvSpPr>
            <a:spLocks noChangeArrowheads="1"/>
          </p:cNvSpPr>
          <p:nvPr/>
        </p:nvSpPr>
        <p:spPr bwMode="gray">
          <a:xfrm>
            <a:off x="6011730" y="2307265"/>
            <a:ext cx="2600642" cy="1640725"/>
          </a:xfrm>
          <a:prstGeom prst="roundRect">
            <a:avLst>
              <a:gd name="adj" fmla="val 1054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ectangle 16"/>
          <p:cNvSpPr/>
          <p:nvPr>
            <p:custDataLst>
              <p:tags r:id="rId5"/>
            </p:custDataLst>
          </p:nvPr>
        </p:nvSpPr>
        <p:spPr bwMode="gray">
          <a:xfrm>
            <a:off x="6095701" y="2370795"/>
            <a:ext cx="1263166" cy="204671"/>
          </a:xfrm>
          <a:prstGeom prst="rect">
            <a:avLst/>
          </a:prstGeom>
          <a:noFill/>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400" b="1" kern="0" dirty="0" smtClean="0">
                <a:solidFill>
                  <a:srgbClr val="11356F"/>
                </a:solidFill>
                <a:latin typeface="Microsoft YaHei" panose="020B0503020204020204" pitchFamily="34" charset="-122"/>
                <a:ea typeface="Microsoft YaHei" panose="020B0503020204020204" pitchFamily="34" charset="-122"/>
              </a:rPr>
              <a:t>特殊词汇：细节</a:t>
            </a:r>
            <a:endParaRPr lang="en-GB" sz="1400" b="1" kern="0" dirty="0" smtClean="0">
              <a:solidFill>
                <a:srgbClr val="11356F"/>
              </a:solidFill>
              <a:latin typeface="Microsoft YaHei" panose="020B0503020204020204" pitchFamily="34" charset="-122"/>
              <a:ea typeface="Microsoft YaHei" panose="020B0503020204020204" pitchFamily="34" charset="-122"/>
            </a:endParaRPr>
          </a:p>
        </p:txBody>
      </p:sp>
      <p:sp>
        <p:nvSpPr>
          <p:cNvPr id="18" name="TextBox 10"/>
          <p:cNvSpPr txBox="1">
            <a:spLocks noChangeArrowheads="1"/>
          </p:cNvSpPr>
          <p:nvPr>
            <p:custDataLst>
              <p:tags r:id="rId6"/>
            </p:custDataLst>
          </p:nvPr>
        </p:nvSpPr>
        <p:spPr bwMode="gray">
          <a:xfrm>
            <a:off x="6148866" y="2623050"/>
            <a:ext cx="2293211" cy="1031051"/>
          </a:xfrm>
          <a:prstGeom prst="rect">
            <a:avLst/>
          </a:prstGeom>
          <a:noFill/>
          <a:ln w="9525">
            <a:noFill/>
            <a:miter lim="800000"/>
            <a:headEnd/>
            <a:tailEnd/>
          </a:ln>
        </p:spPr>
        <p:txBody>
          <a:bodyPr wrap="square" lIns="0" tIns="0" rIns="0" bIns="0">
            <a:spAutoFit/>
          </a:bodyPr>
          <a:lstStyle/>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跟行业相关的</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罗非鱼</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客户自己的词汇</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锦绣沙拉</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数据源词汇</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餐厅名字</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AutoShape 50"/>
          <p:cNvSpPr>
            <a:spLocks noChangeArrowheads="1"/>
          </p:cNvSpPr>
          <p:nvPr/>
        </p:nvSpPr>
        <p:spPr bwMode="gray">
          <a:xfrm>
            <a:off x="484575" y="2295233"/>
            <a:ext cx="2600642" cy="1640725"/>
          </a:xfrm>
          <a:prstGeom prst="roundRect">
            <a:avLst>
              <a:gd name="adj" fmla="val 1054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ectangle 19"/>
          <p:cNvSpPr/>
          <p:nvPr>
            <p:custDataLst>
              <p:tags r:id="rId7"/>
            </p:custDataLst>
          </p:nvPr>
        </p:nvSpPr>
        <p:spPr bwMode="gray">
          <a:xfrm>
            <a:off x="634247" y="2358763"/>
            <a:ext cx="724557" cy="204671"/>
          </a:xfrm>
          <a:prstGeom prst="rect">
            <a:avLst/>
          </a:prstGeom>
          <a:noFill/>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400" b="1" kern="0" dirty="0" smtClean="0">
                <a:solidFill>
                  <a:srgbClr val="11356F"/>
                </a:solidFill>
                <a:latin typeface="Microsoft YaHei" panose="020B0503020204020204" pitchFamily="34" charset="-122"/>
                <a:ea typeface="Microsoft YaHei" panose="020B0503020204020204" pitchFamily="34" charset="-122"/>
              </a:rPr>
              <a:t>错误类型</a:t>
            </a:r>
            <a:endParaRPr lang="en-GB" sz="1400" b="1" kern="0" dirty="0" smtClean="0">
              <a:solidFill>
                <a:srgbClr val="11356F"/>
              </a:solidFill>
              <a:latin typeface="Microsoft YaHei" panose="020B0503020204020204" pitchFamily="34" charset="-122"/>
              <a:ea typeface="Microsoft YaHei" panose="020B0503020204020204" pitchFamily="34" charset="-122"/>
            </a:endParaRPr>
          </a:p>
        </p:txBody>
      </p:sp>
      <p:sp>
        <p:nvSpPr>
          <p:cNvPr id="21" name="TextBox 10"/>
          <p:cNvSpPr txBox="1">
            <a:spLocks noChangeArrowheads="1"/>
          </p:cNvSpPr>
          <p:nvPr>
            <p:custDataLst>
              <p:tags r:id="rId8"/>
            </p:custDataLst>
          </p:nvPr>
        </p:nvSpPr>
        <p:spPr bwMode="gray">
          <a:xfrm>
            <a:off x="666146" y="2611018"/>
            <a:ext cx="2293211" cy="1031051"/>
          </a:xfrm>
          <a:prstGeom prst="rect">
            <a:avLst/>
          </a:prstGeom>
          <a:noFill/>
          <a:ln w="9525">
            <a:noFill/>
            <a:miter lim="800000"/>
            <a:headEnd/>
            <a:tailEnd/>
          </a:ln>
        </p:spPr>
        <p:txBody>
          <a:bodyPr wrap="square" lIns="0" tIns="0" rIns="0" bIns="0">
            <a:spAutoFit/>
          </a:bodyPr>
          <a:lstStyle/>
          <a:p>
            <a:pPr marL="228600" indent="-228600" defTabSz="889000">
              <a:lnSpc>
                <a:spcPct val="95000"/>
              </a:lnSpc>
              <a:spcBef>
                <a:spcPts val="300"/>
              </a:spcBef>
              <a:buClr>
                <a:srgbClr val="11356F"/>
              </a:buClr>
              <a:buFont typeface="+mj-lt"/>
              <a:buAutoNum type="arabicPeriod"/>
              <a:defRP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语</a:t>
            </a: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法</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错误</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不完整</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的句子</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89000">
              <a:lnSpc>
                <a:spcPct val="95000"/>
              </a:lnSpc>
              <a:spcBef>
                <a:spcPts val="300"/>
              </a:spcBef>
              <a:buClr>
                <a:srgbClr val="11356F"/>
              </a:buClr>
              <a:buFont typeface="+mj-lt"/>
              <a:buAutoNum type="arabicPeriod"/>
              <a:defRP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拼</a:t>
            </a: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写错误</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2" name="Straight Connector 21"/>
          <p:cNvCxnSpPr/>
          <p:nvPr/>
        </p:nvCxnSpPr>
        <p:spPr bwMode="gray">
          <a:xfrm rot="16200000" flipH="1">
            <a:off x="2223821" y="5452329"/>
            <a:ext cx="1903732"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Rounded Rectangle 166"/>
          <p:cNvSpPr>
            <a:spLocks noChangeArrowheads="1"/>
          </p:cNvSpPr>
          <p:nvPr/>
        </p:nvSpPr>
        <p:spPr bwMode="gray">
          <a:xfrm>
            <a:off x="3536278" y="4574293"/>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我</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i="1" dirty="0" smtClean="0">
                <a:latin typeface="Microsoft YaHei" panose="020B0503020204020204" pitchFamily="34" charset="-122"/>
                <a:ea typeface="Microsoft YaHei" panose="020B0503020204020204" pitchFamily="34" charset="-122"/>
              </a:rPr>
              <a:t>♥</a:t>
            </a:r>
            <a:r>
              <a:rPr lang="en-US" sz="1200" i="1" dirty="0" smtClean="0">
                <a:latin typeface="Microsoft YaHei" panose="020B0503020204020204" pitchFamily="34" charset="-122"/>
                <a:ea typeface="Microsoft YaHei" panose="020B0503020204020204" pitchFamily="34" charset="-122"/>
              </a:rPr>
              <a:t> </a:t>
            </a:r>
            <a:r>
              <a:rPr lang="zh-CN" altLang="en-US" i="1" dirty="0">
                <a:latin typeface="Microsoft YaHei" panose="020B0503020204020204" pitchFamily="34" charset="-122"/>
                <a:ea typeface="Microsoft YaHei" panose="020B0503020204020204" pitchFamily="34" charset="-122"/>
              </a:rPr>
              <a:t>咖啡物语</a:t>
            </a:r>
            <a:r>
              <a:rPr lang="en-US" sz="1200" i="1" dirty="0" smtClean="0">
                <a:latin typeface="Microsoft YaHei" panose="020B0503020204020204" pitchFamily="34" charset="-122"/>
                <a:ea typeface="Microsoft YaHei" panose="020B0503020204020204" pitchFamily="34" charset="-122"/>
                <a:sym typeface="Wingdings" pitchFamily="2" charset="2"/>
              </a:rPr>
              <a:t></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ounded Rectangle 166"/>
          <p:cNvSpPr>
            <a:spLocks noChangeArrowheads="1"/>
          </p:cNvSpPr>
          <p:nvPr/>
        </p:nvSpPr>
        <p:spPr bwMode="gray">
          <a:xfrm>
            <a:off x="6279474" y="4574293"/>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需要大众点评优惠券</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ounded Rectangle 166"/>
          <p:cNvSpPr>
            <a:spLocks noChangeArrowheads="1"/>
          </p:cNvSpPr>
          <p:nvPr/>
        </p:nvSpPr>
        <p:spPr bwMode="gray">
          <a:xfrm>
            <a:off x="684794" y="4574293"/>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我讨厌咖啡物语</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ounded Rectangle 166"/>
          <p:cNvSpPr>
            <a:spLocks noChangeArrowheads="1"/>
          </p:cNvSpPr>
          <p:nvPr/>
        </p:nvSpPr>
        <p:spPr bwMode="gray">
          <a:xfrm>
            <a:off x="3524246" y="5584945"/>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超超超超级烂</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Rounded Rectangle 166"/>
          <p:cNvSpPr>
            <a:spLocks noChangeArrowheads="1"/>
          </p:cNvSpPr>
          <p:nvPr/>
        </p:nvSpPr>
        <p:spPr bwMode="gray">
          <a:xfrm>
            <a:off x="6291506" y="5584945"/>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rPr>
              <a:t>你</a:t>
            </a: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们的罗非鱼沙拉不错</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ounded Rectangle 166"/>
          <p:cNvSpPr>
            <a:spLocks noChangeArrowheads="1"/>
          </p:cNvSpPr>
          <p:nvPr/>
        </p:nvSpPr>
        <p:spPr bwMode="gray">
          <a:xfrm>
            <a:off x="708856" y="5584945"/>
            <a:ext cx="2082474" cy="611318"/>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rPr>
              <a:t>我稀</a:t>
            </a: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饭它</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9" name="Straight Connector 28"/>
          <p:cNvCxnSpPr/>
          <p:nvPr/>
        </p:nvCxnSpPr>
        <p:spPr bwMode="gray">
          <a:xfrm rot="16200000" flipH="1">
            <a:off x="2223822" y="2973823"/>
            <a:ext cx="1903732" cy="0"/>
          </a:xfrm>
          <a:prstGeom prst="line">
            <a:avLst/>
          </a:prstGeom>
          <a:ln w="9525">
            <a:solidFill>
              <a:schemeClr val="tx1">
                <a:lumMod val="50000"/>
                <a:lumOff val="50000"/>
              </a:schemeClr>
            </a:solidFill>
            <a:prstDash val="dash"/>
          </a:ln>
          <a:effectLst/>
        </p:spPr>
        <p:style>
          <a:lnRef idx="2">
            <a:schemeClr val="accent1"/>
          </a:lnRef>
          <a:fillRef idx="0">
            <a:schemeClr val="accent1"/>
          </a:fillRef>
          <a:effectRef idx="1">
            <a:schemeClr val="accent1"/>
          </a:effectRef>
          <a:fontRef idx="minor">
            <a:schemeClr val="tx1"/>
          </a:fontRef>
        </p:style>
      </p:cxnSp>
      <p:grpSp>
        <p:nvGrpSpPr>
          <p:cNvPr id="31" name="Group 109"/>
          <p:cNvGrpSpPr/>
          <p:nvPr/>
        </p:nvGrpSpPr>
        <p:grpSpPr bwMode="gray">
          <a:xfrm>
            <a:off x="6011730" y="281824"/>
            <a:ext cx="1050749" cy="601290"/>
            <a:chOff x="1739952" y="253734"/>
            <a:chExt cx="1050749" cy="601290"/>
          </a:xfrm>
        </p:grpSpPr>
        <p:grpSp>
          <p:nvGrpSpPr>
            <p:cNvPr id="32" name="Group 122"/>
            <p:cNvGrpSpPr/>
            <p:nvPr/>
          </p:nvGrpSpPr>
          <p:grpSpPr bwMode="gray">
            <a:xfrm rot="16200000" flipH="1">
              <a:off x="1939255" y="316814"/>
              <a:ext cx="42411" cy="34976"/>
              <a:chOff x="7848600" y="4597412"/>
              <a:chExt cx="381000" cy="518660"/>
            </a:xfrm>
            <a:solidFill>
              <a:schemeClr val="bg1"/>
            </a:solidFill>
          </p:grpSpPr>
          <p:sp>
            <p:nvSpPr>
              <p:cNvPr id="94" name="Chevron 9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6" name="Chevron 9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33" name="Rounded Rectangle 32"/>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40" name="Flowchart: Manual Operation 39"/>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41" name="Flowchart: Alternate Process 40"/>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42" name="Can 41"/>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3" name="Can 42"/>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4" name="Can 43"/>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Can 44"/>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6" name="Down Arrow 45"/>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47" name="Flowchart: Alternate Process 46"/>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8" name="Can 47"/>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9" name="Can 48"/>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0" name="Rounded Rectangle 49"/>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51" name="Group 23"/>
            <p:cNvGrpSpPr/>
            <p:nvPr/>
          </p:nvGrpSpPr>
          <p:grpSpPr bwMode="gray">
            <a:xfrm rot="13371806">
              <a:off x="1792504" y="294511"/>
              <a:ext cx="63466" cy="81138"/>
              <a:chOff x="8894181" y="3397101"/>
              <a:chExt cx="2276089" cy="2783993"/>
            </a:xfrm>
            <a:solidFill>
              <a:schemeClr val="bg1"/>
            </a:solidFill>
          </p:grpSpPr>
          <p:sp>
            <p:nvSpPr>
              <p:cNvPr id="88" name="Chevron 87"/>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9" name="Chevron 88"/>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2" name="Chevron 91"/>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3" name="Chevron 92"/>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2" name="Rounded Rectangle 51"/>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53" name="Rounded Rectangle 52"/>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54" name="Group 122"/>
            <p:cNvGrpSpPr/>
            <p:nvPr/>
          </p:nvGrpSpPr>
          <p:grpSpPr bwMode="gray">
            <a:xfrm flipH="1">
              <a:off x="2014780" y="565315"/>
              <a:ext cx="35055" cy="46478"/>
              <a:chOff x="7848600" y="4597412"/>
              <a:chExt cx="381000" cy="518660"/>
            </a:xfrm>
            <a:solidFill>
              <a:schemeClr val="bg1"/>
            </a:solidFill>
          </p:grpSpPr>
          <p:sp>
            <p:nvSpPr>
              <p:cNvPr id="85" name="Chevron 84"/>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7" name="Chevron 86"/>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5" name="Group 84"/>
            <p:cNvGrpSpPr/>
            <p:nvPr/>
          </p:nvGrpSpPr>
          <p:grpSpPr bwMode="gray">
            <a:xfrm rot="19950910" flipH="1">
              <a:off x="2036847" y="624063"/>
              <a:ext cx="70354" cy="108883"/>
              <a:chOff x="8894181" y="3397101"/>
              <a:chExt cx="2276089" cy="2783993"/>
            </a:xfrm>
            <a:solidFill>
              <a:schemeClr val="bg1"/>
            </a:solidFill>
          </p:grpSpPr>
          <p:sp>
            <p:nvSpPr>
              <p:cNvPr id="79" name="Chevron 78"/>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0" name="Chevron 79"/>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2" name="Chevron 81"/>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3" name="Chevron 82"/>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6" name="Rounded Rectangle 55"/>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57" name="Group 122"/>
            <p:cNvGrpSpPr/>
            <p:nvPr/>
          </p:nvGrpSpPr>
          <p:grpSpPr bwMode="gray">
            <a:xfrm rot="16200000" flipH="1">
              <a:off x="2274038" y="675275"/>
              <a:ext cx="36930" cy="34976"/>
              <a:chOff x="7848600" y="4597412"/>
              <a:chExt cx="381000" cy="518660"/>
            </a:xfrm>
            <a:solidFill>
              <a:schemeClr val="bg1"/>
            </a:solidFill>
          </p:grpSpPr>
          <p:sp>
            <p:nvSpPr>
              <p:cNvPr id="76" name="Chevron 75"/>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7" name="Chevron 76"/>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8" name="Chevron 57"/>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59" name="Chevron 58"/>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0" name="Chevron 59"/>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1" name="Down Arrow 60"/>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62" name="Up Arrow 61"/>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63" name="Group 122"/>
            <p:cNvGrpSpPr/>
            <p:nvPr/>
          </p:nvGrpSpPr>
          <p:grpSpPr bwMode="gray">
            <a:xfrm rot="16200000" flipH="1">
              <a:off x="2539421" y="676782"/>
              <a:ext cx="36930" cy="34976"/>
              <a:chOff x="7848600" y="4597412"/>
              <a:chExt cx="381000" cy="518660"/>
            </a:xfrm>
            <a:solidFill>
              <a:schemeClr val="bg1"/>
            </a:solidFill>
          </p:grpSpPr>
          <p:sp>
            <p:nvSpPr>
              <p:cNvPr id="73" name="Chevron 7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4" name="Chevron 7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5" name="Chevron 7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4" name="Rounded Rectangle 63"/>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65" name="Pentagon 64"/>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6" name="Pentagon 65"/>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7" name="Pentagon 66"/>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8" name=" 3"/>
            <p:cNvSpPr/>
            <p:nvPr>
              <p:custDataLst>
                <p:tags r:id="rId9"/>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69" name="Up Arrow 68"/>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70" name="Rounded Rectangle 69"/>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71" name="Up Arrow 70"/>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72" name="Rounded Rectangle 71"/>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97" name="Oval 96"/>
          <p:cNvSpPr/>
          <p:nvPr/>
        </p:nvSpPr>
        <p:spPr bwMode="gray">
          <a:xfrm>
            <a:off x="6195571" y="460318"/>
            <a:ext cx="201881" cy="213756"/>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8" name="Round Same Side Corner Rectangle 97"/>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9" name="Round Same Side Corner Rectangle 98"/>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0" name="Round Same Side Corner Rectangle 99"/>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1" name="Round Same Side Corner Rectangle 100"/>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02" name="Round Same Side Corner Rectangle 101"/>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03" name="Straight Connector 10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3172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噪音去除与标准化</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步骤</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我们的噪音去除步骤综合了语言更正、特殊行业只是和客户自己的语言，从而能够降低数据中的噪音、提高准确率</a:t>
            </a:r>
            <a:endParaRPr lang="en-US" dirty="0">
              <a:latin typeface="Microsoft YaHei" panose="020B0503020204020204" pitchFamily="34" charset="-122"/>
              <a:ea typeface="Microsoft YaHei" panose="020B0503020204020204" pitchFamily="34" charset="-122"/>
            </a:endParaRPr>
          </a:p>
        </p:txBody>
      </p:sp>
      <p:sp>
        <p:nvSpPr>
          <p:cNvPr id="9" name="Rounded Rectangle 26"/>
          <p:cNvSpPr>
            <a:spLocks noChangeArrowheads="1"/>
          </p:cNvSpPr>
          <p:nvPr>
            <p:custDataLst>
              <p:tags r:id="rId1"/>
            </p:custDataLst>
          </p:nvPr>
        </p:nvSpPr>
        <p:spPr bwMode="gray">
          <a:xfrm>
            <a:off x="306389" y="1367872"/>
            <a:ext cx="8537574" cy="3512472"/>
          </a:xfrm>
          <a:prstGeom prst="homePlate">
            <a:avLst>
              <a:gd name="adj" fmla="val 10352"/>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10" name="Rounded Rectangle 9"/>
          <p:cNvSpPr/>
          <p:nvPr/>
        </p:nvSpPr>
        <p:spPr bwMode="gray">
          <a:xfrm>
            <a:off x="359439" y="5265039"/>
            <a:ext cx="8443359" cy="1140031"/>
          </a:xfrm>
          <a:prstGeom prst="roundRect">
            <a:avLst/>
          </a:prstGeom>
          <a:solidFill>
            <a:schemeClr val="bg1">
              <a:lumMod val="75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1" name="TextBox 10"/>
          <p:cNvSpPr txBox="1"/>
          <p:nvPr>
            <p:custDataLst>
              <p:tags r:id="rId2"/>
            </p:custDataLst>
          </p:nvPr>
        </p:nvSpPr>
        <p:spPr bwMode="gray">
          <a:xfrm>
            <a:off x="352088" y="1691976"/>
            <a:ext cx="564257"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流程</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12" name="AutoShape 50"/>
          <p:cNvSpPr>
            <a:spLocks noChangeArrowheads="1"/>
          </p:cNvSpPr>
          <p:nvPr/>
        </p:nvSpPr>
        <p:spPr bwMode="gray">
          <a:xfrm>
            <a:off x="390945" y="2126515"/>
            <a:ext cx="2732906" cy="1535892"/>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ectangle 12"/>
          <p:cNvSpPr/>
          <p:nvPr>
            <p:custDataLst>
              <p:tags r:id="rId3"/>
            </p:custDataLst>
          </p:nvPr>
        </p:nvSpPr>
        <p:spPr bwMode="gray">
          <a:xfrm>
            <a:off x="505552" y="2261223"/>
            <a:ext cx="1564531" cy="153504"/>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050" b="1" kern="0"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标点符号和语义着重</a:t>
            </a:r>
            <a:endParaRPr lang="en-GB" sz="1050" b="1" kern="0" spc="3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TextBox 10"/>
          <p:cNvSpPr txBox="1">
            <a:spLocks noChangeArrowheads="1"/>
          </p:cNvSpPr>
          <p:nvPr>
            <p:custDataLst>
              <p:tags r:id="rId4"/>
            </p:custDataLst>
          </p:nvPr>
        </p:nvSpPr>
        <p:spPr bwMode="gray">
          <a:xfrm>
            <a:off x="511339" y="2481383"/>
            <a:ext cx="2529572" cy="1077218"/>
          </a:xfrm>
          <a:prstGeom prst="rect">
            <a:avLst/>
          </a:prstGeom>
          <a:noFill/>
          <a:ln w="9525">
            <a:noFill/>
            <a:miter lim="800000"/>
            <a:headEnd/>
            <a:tailEnd/>
          </a:ln>
        </p:spPr>
        <p:txBody>
          <a:bodyPr wrap="square" lIns="0" tIns="0" rIns="0" bIns="0">
            <a:spAutoFit/>
          </a:bodyPr>
          <a:lstStyle/>
          <a:p>
            <a:pPr marL="119063" indent="-119063" defTabSz="889000">
              <a:spcBef>
                <a:spcPts val="300"/>
              </a:spcBef>
              <a:buClr>
                <a:srgbClr val="11356F"/>
              </a:buClr>
              <a:defRPr/>
            </a:pPr>
            <a:r>
              <a:rPr lang="zh-CN" altLang="en-US" dirty="0">
                <a:solidFill>
                  <a:srgbClr val="5F5F5F"/>
                </a:solidFill>
                <a:latin typeface="Microsoft YaHei" panose="020B0503020204020204" pitchFamily="34" charset="-122"/>
                <a:ea typeface="Microsoft YaHei" panose="020B0503020204020204" pitchFamily="34" charset="-122"/>
              </a:rPr>
              <a:t>包括</a:t>
            </a:r>
            <a:endParaRPr lang="en-US"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sz="1200" dirty="0" smtClean="0">
                <a:solidFill>
                  <a:srgbClr val="5F5F5F"/>
                </a:solidFill>
                <a:latin typeface="Microsoft YaHei" panose="020B0503020204020204" pitchFamily="34" charset="-122"/>
                <a:ea typeface="Microsoft YaHei" panose="020B0503020204020204" pitchFamily="34" charset="-122"/>
              </a:rPr>
              <a:t>标点更改</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dirty="0">
                <a:solidFill>
                  <a:srgbClr val="5F5F5F"/>
                </a:solidFill>
                <a:latin typeface="Microsoft YaHei" panose="020B0503020204020204" pitchFamily="34" charset="-122"/>
                <a:ea typeface="Microsoft YaHei" panose="020B0503020204020204" pitchFamily="34" charset="-122"/>
              </a:rPr>
              <a:t>语</a:t>
            </a:r>
            <a:r>
              <a:rPr lang="zh-CN" altLang="en-US" dirty="0" smtClean="0">
                <a:solidFill>
                  <a:srgbClr val="5F5F5F"/>
                </a:solidFill>
                <a:latin typeface="Microsoft YaHei" panose="020B0503020204020204" pitchFamily="34" charset="-122"/>
                <a:ea typeface="Microsoft YaHei" panose="020B0503020204020204" pitchFamily="34" charset="-122"/>
              </a:rPr>
              <a:t>义着重更改</a:t>
            </a:r>
            <a:endParaRPr lang="en-US" altLang="zh-CN"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sz="1200" dirty="0" smtClean="0">
                <a:solidFill>
                  <a:srgbClr val="5F5F5F"/>
                </a:solidFill>
                <a:latin typeface="Microsoft YaHei" panose="020B0503020204020204" pitchFamily="34" charset="-122"/>
                <a:ea typeface="Microsoft YaHei" panose="020B0503020204020204" pitchFamily="34" charset="-122"/>
              </a:rPr>
              <a:t>空格修改</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sz="1200" dirty="0" smtClean="0">
                <a:solidFill>
                  <a:srgbClr val="5F5F5F"/>
                </a:solidFill>
                <a:latin typeface="Microsoft YaHei" panose="020B0503020204020204" pitchFamily="34" charset="-122"/>
                <a:ea typeface="Microsoft YaHei" panose="020B0503020204020204" pitchFamily="34" charset="-122"/>
              </a:rPr>
              <a:t>使用字典来理解</a:t>
            </a:r>
            <a:endParaRPr lang="en-US" sz="1200" dirty="0" smtClean="0">
              <a:solidFill>
                <a:srgbClr val="5F5F5F"/>
              </a:solidFill>
              <a:latin typeface="Microsoft YaHei" panose="020B0503020204020204" pitchFamily="34" charset="-122"/>
              <a:ea typeface="Microsoft YaHei" panose="020B0503020204020204" pitchFamily="34" charset="-122"/>
            </a:endParaRPr>
          </a:p>
        </p:txBody>
      </p:sp>
      <p:sp>
        <p:nvSpPr>
          <p:cNvPr id="15" name="Flowchart: Manual Operation 14"/>
          <p:cNvSpPr/>
          <p:nvPr/>
        </p:nvSpPr>
        <p:spPr bwMode="gray">
          <a:xfrm rot="16200000">
            <a:off x="3001143" y="3588410"/>
            <a:ext cx="1297737" cy="988665"/>
          </a:xfrm>
          <a:prstGeom prst="flowChartManualOperation">
            <a:avLst/>
          </a:prstGeom>
          <a:solidFill>
            <a:schemeClr val="bg1">
              <a:lumMod val="95000"/>
            </a:schemeClr>
          </a:solidFill>
          <a:ln w="9525">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可嵌入的拼写更正引擎</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ectangle 15"/>
          <p:cNvSpPr/>
          <p:nvPr/>
        </p:nvSpPr>
        <p:spPr bwMode="gray">
          <a:xfrm>
            <a:off x="5921588" y="2184010"/>
            <a:ext cx="706879" cy="369332"/>
          </a:xfrm>
          <a:prstGeom prst="rect">
            <a:avLst/>
          </a:prstGeom>
          <a:noFill/>
          <a:ln w="9525">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b="1" dirty="0" smtClean="0">
              <a:solidFill>
                <a:schemeClr val="bg1"/>
              </a:solidFill>
              <a:latin typeface="Microsoft YaHei" panose="020B0503020204020204" pitchFamily="34" charset="-122"/>
              <a:ea typeface="Microsoft YaHei" panose="020B0503020204020204" pitchFamily="34" charset="-122"/>
            </a:endParaRPr>
          </a:p>
        </p:txBody>
      </p:sp>
      <p:grpSp>
        <p:nvGrpSpPr>
          <p:cNvPr id="17" name="Group 286"/>
          <p:cNvGrpSpPr/>
          <p:nvPr/>
        </p:nvGrpSpPr>
        <p:grpSpPr bwMode="gray">
          <a:xfrm>
            <a:off x="7583201" y="3457582"/>
            <a:ext cx="994356" cy="817579"/>
            <a:chOff x="7777779" y="5680038"/>
            <a:chExt cx="882126" cy="753035"/>
          </a:xfrm>
        </p:grpSpPr>
        <p:sp>
          <p:nvSpPr>
            <p:cNvPr id="18" name="Folded Corner 17"/>
            <p:cNvSpPr/>
            <p:nvPr/>
          </p:nvSpPr>
          <p:spPr bwMode="gray">
            <a:xfrm>
              <a:off x="7863840" y="5680038"/>
              <a:ext cx="796065" cy="656216"/>
            </a:xfrm>
            <a:prstGeom prst="foldedCorner">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11356F"/>
                  </a:solidFill>
                  <a:latin typeface="Microsoft YaHei" panose="020B0503020204020204" pitchFamily="34" charset="-122"/>
                  <a:ea typeface="Microsoft YaHei" panose="020B0503020204020204" pitchFamily="34" charset="-122"/>
                </a:rPr>
                <a:t>Reports</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19" name="Folded Corner 18"/>
            <p:cNvSpPr/>
            <p:nvPr/>
          </p:nvSpPr>
          <p:spPr bwMode="gray">
            <a:xfrm>
              <a:off x="7777779" y="5776857"/>
              <a:ext cx="796065" cy="656216"/>
            </a:xfrm>
            <a:prstGeom prst="foldedCorner">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报告</a:t>
              </a:r>
              <a:endParaRPr lang="en-US" sz="1100" b="1" dirty="0">
                <a:solidFill>
                  <a:srgbClr val="11356F"/>
                </a:solidFill>
                <a:latin typeface="Microsoft YaHei" panose="020B0503020204020204" pitchFamily="34" charset="-122"/>
                <a:ea typeface="Microsoft YaHei" panose="020B0503020204020204" pitchFamily="34" charset="-122"/>
              </a:endParaRPr>
            </a:p>
          </p:txBody>
        </p:sp>
      </p:grpSp>
      <p:grpSp>
        <p:nvGrpSpPr>
          <p:cNvPr id="20" name="Group 287"/>
          <p:cNvGrpSpPr/>
          <p:nvPr/>
        </p:nvGrpSpPr>
        <p:grpSpPr bwMode="gray">
          <a:xfrm>
            <a:off x="7614391" y="2462292"/>
            <a:ext cx="970390" cy="828197"/>
            <a:chOff x="7777779" y="5680038"/>
            <a:chExt cx="882126" cy="753035"/>
          </a:xfrm>
        </p:grpSpPr>
        <p:sp>
          <p:nvSpPr>
            <p:cNvPr id="21" name="Folded Corner 20"/>
            <p:cNvSpPr/>
            <p:nvPr/>
          </p:nvSpPr>
          <p:spPr bwMode="gray">
            <a:xfrm>
              <a:off x="7863840" y="5680038"/>
              <a:ext cx="796065" cy="656216"/>
            </a:xfrm>
            <a:prstGeom prst="foldedCorner">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dirty="0" smtClean="0">
                  <a:solidFill>
                    <a:srgbClr val="11356F"/>
                  </a:solidFill>
                  <a:latin typeface="Microsoft YaHei" panose="020B0503020204020204" pitchFamily="34" charset="-122"/>
                  <a:ea typeface="Microsoft YaHei" panose="020B0503020204020204" pitchFamily="34" charset="-122"/>
                </a:rPr>
                <a:t>Reports</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22" name="Folded Corner 21"/>
            <p:cNvSpPr/>
            <p:nvPr/>
          </p:nvSpPr>
          <p:spPr bwMode="gray">
            <a:xfrm>
              <a:off x="7777779" y="5776857"/>
              <a:ext cx="796065" cy="656216"/>
            </a:xfrm>
            <a:prstGeom prst="foldedCorner">
              <a:avLst/>
            </a:prstGeom>
            <a:solidFill>
              <a:schemeClr val="bg1">
                <a:lumMod val="95000"/>
              </a:schemeClr>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rgbClr val="11356F"/>
                  </a:solidFill>
                  <a:latin typeface="Microsoft YaHei" panose="020B0503020204020204" pitchFamily="34" charset="-122"/>
                  <a:ea typeface="Microsoft YaHei" panose="020B0503020204020204" pitchFamily="34" charset="-122"/>
                </a:rPr>
                <a:t>标准干净的数据</a:t>
              </a:r>
              <a:endParaRPr lang="en-US" sz="1100" b="1" dirty="0">
                <a:solidFill>
                  <a:srgbClr val="11356F"/>
                </a:solidFill>
                <a:latin typeface="Microsoft YaHei" panose="020B0503020204020204" pitchFamily="34" charset="-122"/>
                <a:ea typeface="Microsoft YaHei" panose="020B0503020204020204" pitchFamily="34" charset="-122"/>
              </a:endParaRPr>
            </a:p>
          </p:txBody>
        </p:sp>
      </p:grpSp>
      <p:sp>
        <p:nvSpPr>
          <p:cNvPr id="23" name="TextBox 22"/>
          <p:cNvSpPr txBox="1"/>
          <p:nvPr>
            <p:custDataLst>
              <p:tags r:id="rId5"/>
            </p:custDataLst>
          </p:nvPr>
        </p:nvSpPr>
        <p:spPr bwMode="gray">
          <a:xfrm>
            <a:off x="352088" y="4971624"/>
            <a:ext cx="564257"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范例</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sp>
        <p:nvSpPr>
          <p:cNvPr id="24" name="Rounded Rectangle 166"/>
          <p:cNvSpPr>
            <a:spLocks noChangeArrowheads="1"/>
          </p:cNvSpPr>
          <p:nvPr/>
        </p:nvSpPr>
        <p:spPr bwMode="gray">
          <a:xfrm>
            <a:off x="430692" y="5380294"/>
            <a:ext cx="1464142" cy="548640"/>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i="1" dirty="0">
                <a:solidFill>
                  <a:srgbClr val="C00000"/>
                </a:solidFill>
                <a:latin typeface="Microsoft YaHei" panose="020B0503020204020204" pitchFamily="34" charset="-122"/>
                <a:ea typeface="Microsoft YaHei" panose="020B0503020204020204" pitchFamily="34" charset="-122"/>
              </a:rPr>
              <a:t>牛</a:t>
            </a:r>
            <a:r>
              <a:rPr lang="zh-CN" altLang="en-US" i="1" dirty="0" smtClean="0">
                <a:solidFill>
                  <a:srgbClr val="C00000"/>
                </a:solidFill>
                <a:latin typeface="Microsoft YaHei" panose="020B0503020204020204" pitchFamily="34" charset="-122"/>
                <a:ea typeface="Microsoft YaHei" panose="020B0503020204020204" pitchFamily="34" charset="-122"/>
              </a:rPr>
              <a:t>逼</a:t>
            </a:r>
            <a:r>
              <a:rPr lang="en-US" sz="1200" i="1" dirty="0" smtClean="0">
                <a:solidFill>
                  <a:srgbClr val="C00000"/>
                </a:solidFill>
                <a:latin typeface="Microsoft YaHei" panose="020B0503020204020204" pitchFamily="34" charset="-122"/>
                <a:ea typeface="Microsoft YaHei" panose="020B0503020204020204" pitchFamily="34" charset="-122"/>
              </a:rPr>
              <a:t>!!! </a:t>
            </a:r>
            <a:r>
              <a:rPr lang="zh-CN" altLang="en-US" sz="1200" i="1" dirty="0" smtClean="0">
                <a:solidFill>
                  <a:srgbClr val="C00000"/>
                </a:solidFill>
                <a:latin typeface="Microsoft YaHei" panose="020B0503020204020204" pitchFamily="34" charset="-122"/>
                <a:ea typeface="Microsoft YaHei" panose="020B0503020204020204" pitchFamily="34" charset="-122"/>
              </a:rPr>
              <a:t>超超超稀饭罗非鱼</a:t>
            </a:r>
            <a:endParaRPr lang="en-US" sz="1200" i="1" dirty="0" smtClean="0">
              <a:solidFill>
                <a:srgbClr val="C00000"/>
              </a:solidFill>
              <a:latin typeface="Microsoft YaHei" panose="020B0503020204020204" pitchFamily="34" charset="-122"/>
              <a:ea typeface="Microsoft YaHei" panose="020B0503020204020204" pitchFamily="34" charset="-122"/>
            </a:endParaRPr>
          </a:p>
        </p:txBody>
      </p:sp>
      <p:sp>
        <p:nvSpPr>
          <p:cNvPr id="25" name="Rounded Rectangle 166"/>
          <p:cNvSpPr>
            <a:spLocks noChangeArrowheads="1"/>
          </p:cNvSpPr>
          <p:nvPr/>
        </p:nvSpPr>
        <p:spPr bwMode="gray">
          <a:xfrm>
            <a:off x="2134495" y="5380294"/>
            <a:ext cx="1464142" cy="548640"/>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i="1" dirty="0">
                <a:solidFill>
                  <a:srgbClr val="C00000"/>
                </a:solidFill>
                <a:latin typeface="Microsoft YaHei" panose="020B0503020204020204" pitchFamily="34" charset="-122"/>
                <a:ea typeface="Microsoft YaHei" panose="020B0503020204020204" pitchFamily="34" charset="-122"/>
              </a:rPr>
              <a:t>牛逼</a:t>
            </a:r>
            <a:r>
              <a:rPr lang="en-US" sz="1200" i="1" dirty="0" smtClean="0">
                <a:solidFill>
                  <a:schemeClr val="accent3"/>
                </a:solidFill>
                <a:latin typeface="Microsoft YaHei" panose="020B0503020204020204" pitchFamily="34" charset="-122"/>
                <a:ea typeface="Microsoft YaHei" panose="020B0503020204020204" pitchFamily="34" charset="-122"/>
              </a:rPr>
              <a:t>! </a:t>
            </a:r>
            <a:r>
              <a:rPr lang="zh-CN" altLang="en-US" sz="1200" i="1" dirty="0" smtClean="0">
                <a:solidFill>
                  <a:schemeClr val="accent3"/>
                </a:solidFill>
                <a:latin typeface="Microsoft YaHei" panose="020B0503020204020204" pitchFamily="34" charset="-122"/>
                <a:ea typeface="Microsoft YaHei" panose="020B0503020204020204" pitchFamily="34" charset="-122"/>
              </a:rPr>
              <a:t>很</a:t>
            </a:r>
            <a:r>
              <a:rPr lang="en-US" sz="1200" i="1" dirty="0" smtClean="0">
                <a:solidFill>
                  <a:schemeClr val="accent3"/>
                </a:solidFill>
                <a:latin typeface="Microsoft YaHei" panose="020B0503020204020204" pitchFamily="34" charset="-122"/>
                <a:ea typeface="Microsoft YaHei" panose="020B0503020204020204" pitchFamily="34" charset="-122"/>
              </a:rPr>
              <a:t> </a:t>
            </a:r>
            <a:r>
              <a:rPr lang="zh-CN" altLang="en-US" sz="1200" i="1" dirty="0" smtClean="0">
                <a:solidFill>
                  <a:srgbClr val="C00000"/>
                </a:solidFill>
                <a:latin typeface="Microsoft YaHei" panose="020B0503020204020204" pitchFamily="34" charset="-122"/>
                <a:ea typeface="Microsoft YaHei" panose="020B0503020204020204" pitchFamily="34" charset="-122"/>
              </a:rPr>
              <a:t>稀饭</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i="1" dirty="0">
                <a:solidFill>
                  <a:srgbClr val="C00000"/>
                </a:solidFill>
                <a:latin typeface="Microsoft YaHei" panose="020B0503020204020204" pitchFamily="34" charset="-122"/>
                <a:ea typeface="Microsoft YaHei" panose="020B0503020204020204" pitchFamily="34" charset="-122"/>
              </a:rPr>
              <a:t>罗非鱼</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p:txBody>
      </p:sp>
      <p:sp>
        <p:nvSpPr>
          <p:cNvPr id="26" name="Rounded Rectangle 166"/>
          <p:cNvSpPr>
            <a:spLocks noChangeArrowheads="1"/>
          </p:cNvSpPr>
          <p:nvPr/>
        </p:nvSpPr>
        <p:spPr bwMode="gray">
          <a:xfrm>
            <a:off x="3838298" y="5380294"/>
            <a:ext cx="1464142" cy="548640"/>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i="1" dirty="0">
                <a:solidFill>
                  <a:srgbClr val="C00000"/>
                </a:solidFill>
                <a:latin typeface="Microsoft YaHei" panose="020B0503020204020204" pitchFamily="34" charset="-122"/>
                <a:ea typeface="Microsoft YaHei" panose="020B0503020204020204" pitchFamily="34" charset="-122"/>
              </a:rPr>
              <a:t>牛逼</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i="1" dirty="0" smtClean="0">
                <a:solidFill>
                  <a:schemeClr val="accent3"/>
                </a:solidFill>
                <a:latin typeface="Microsoft YaHei" panose="020B0503020204020204" pitchFamily="34" charset="-122"/>
                <a:ea typeface="Microsoft YaHei" panose="020B0503020204020204" pitchFamily="34" charset="-122"/>
              </a:rPr>
              <a:t>! </a:t>
            </a:r>
            <a:r>
              <a:rPr lang="zh-CN" altLang="en-US" sz="1200" i="1" dirty="0" smtClean="0">
                <a:solidFill>
                  <a:schemeClr val="accent3"/>
                </a:solidFill>
                <a:latin typeface="Microsoft YaHei" panose="020B0503020204020204" pitchFamily="34" charset="-122"/>
                <a:ea typeface="Microsoft YaHei" panose="020B0503020204020204" pitchFamily="34" charset="-122"/>
              </a:rPr>
              <a:t>很喜欢</a:t>
            </a:r>
            <a:r>
              <a:rPr lang="zh-CN" altLang="en-US" i="1" dirty="0">
                <a:solidFill>
                  <a:srgbClr val="C00000"/>
                </a:solidFill>
                <a:latin typeface="Microsoft YaHei" panose="020B0503020204020204" pitchFamily="34" charset="-122"/>
                <a:ea typeface="Microsoft YaHei" panose="020B0503020204020204" pitchFamily="34" charset="-122"/>
              </a:rPr>
              <a:t>罗非鱼</a:t>
            </a:r>
            <a:endParaRPr lang="en-US" i="1" dirty="0">
              <a:solidFill>
                <a:srgbClr val="C00000"/>
              </a:solidFill>
              <a:latin typeface="Microsoft YaHei" panose="020B0503020204020204" pitchFamily="34" charset="-122"/>
              <a:ea typeface="Microsoft YaHei" panose="020B0503020204020204" pitchFamily="34" charset="-122"/>
            </a:endParaRPr>
          </a:p>
        </p:txBody>
      </p:sp>
      <p:sp>
        <p:nvSpPr>
          <p:cNvPr id="27" name="Rounded Rectangle 166"/>
          <p:cNvSpPr>
            <a:spLocks noChangeArrowheads="1"/>
          </p:cNvSpPr>
          <p:nvPr/>
        </p:nvSpPr>
        <p:spPr bwMode="gray">
          <a:xfrm>
            <a:off x="7245903" y="5380294"/>
            <a:ext cx="1464142" cy="548640"/>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200" i="1" dirty="0" smtClean="0">
                <a:solidFill>
                  <a:schemeClr val="accent3">
                    <a:lumMod val="75000"/>
                  </a:schemeClr>
                </a:solidFill>
                <a:latin typeface="Microsoft YaHei" panose="020B0503020204020204" pitchFamily="34" charset="-122"/>
                <a:ea typeface="Microsoft YaHei" panose="020B0503020204020204" pitchFamily="34" charset="-122"/>
              </a:rPr>
              <a:t>很好！很喜欢罗非鱼</a:t>
            </a:r>
            <a:endParaRPr lang="en-US" sz="1200" i="1" dirty="0" smtClean="0">
              <a:solidFill>
                <a:schemeClr val="accent3">
                  <a:lumMod val="75000"/>
                </a:schemeClr>
              </a:solidFill>
              <a:latin typeface="Microsoft YaHei" panose="020B0503020204020204" pitchFamily="34" charset="-122"/>
              <a:ea typeface="Microsoft YaHei" panose="020B0503020204020204" pitchFamily="34" charset="-122"/>
            </a:endParaRPr>
          </a:p>
        </p:txBody>
      </p:sp>
      <p:sp>
        <p:nvSpPr>
          <p:cNvPr id="28" name="Rounded Rectangle 166"/>
          <p:cNvSpPr>
            <a:spLocks noChangeArrowheads="1"/>
          </p:cNvSpPr>
          <p:nvPr/>
        </p:nvSpPr>
        <p:spPr bwMode="gray">
          <a:xfrm>
            <a:off x="5542101" y="5380294"/>
            <a:ext cx="1464142" cy="548640"/>
          </a:xfrm>
          <a:prstGeom prst="wedgeRoundRectCallout">
            <a:avLst>
              <a:gd name="adj1" fmla="val -8311"/>
              <a:gd name="adj2" fmla="val 79353"/>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18288" tIns="18288" rIns="18288" bIns="18288" anchor="ctr"/>
          <a:lstStyle/>
          <a:p>
            <a:pPr algn="ctr" defTabSz="457200" fontAlgn="ctr">
              <a:buClr>
                <a:srgbClr val="11356F"/>
              </a:buClr>
            </a:pPr>
            <a:r>
              <a:rPr lang="zh-CN" altLang="en-US" sz="1200" i="1" dirty="0" smtClean="0">
                <a:solidFill>
                  <a:schemeClr val="accent3"/>
                </a:solidFill>
                <a:latin typeface="Microsoft YaHei" panose="020B0503020204020204" pitchFamily="34" charset="-122"/>
                <a:ea typeface="Microsoft YaHei" panose="020B0503020204020204" pitchFamily="34" charset="-122"/>
              </a:rPr>
              <a:t>很好</a:t>
            </a:r>
            <a:r>
              <a:rPr lang="en-US" sz="1200" i="1" dirty="0" smtClean="0">
                <a:solidFill>
                  <a:schemeClr val="accent3"/>
                </a:solidFill>
                <a:latin typeface="Microsoft YaHei" panose="020B0503020204020204" pitchFamily="34" charset="-122"/>
                <a:ea typeface="Microsoft YaHei" panose="020B0503020204020204" pitchFamily="34" charset="-122"/>
              </a:rPr>
              <a:t>! </a:t>
            </a:r>
            <a:r>
              <a:rPr lang="zh-CN" altLang="en-US" sz="1200" i="1" dirty="0" smtClean="0">
                <a:solidFill>
                  <a:schemeClr val="accent3"/>
                </a:solidFill>
                <a:latin typeface="Microsoft YaHei" panose="020B0503020204020204" pitchFamily="34" charset="-122"/>
                <a:ea typeface="Microsoft YaHei" panose="020B0503020204020204" pitchFamily="34" charset="-122"/>
              </a:rPr>
              <a:t>很喜欢</a:t>
            </a:r>
            <a:r>
              <a:rPr lang="zh-CN" altLang="en-US" sz="1200" i="1" dirty="0" smtClean="0">
                <a:solidFill>
                  <a:srgbClr val="C00000"/>
                </a:solidFill>
                <a:latin typeface="Microsoft YaHei" panose="020B0503020204020204" pitchFamily="34" charset="-122"/>
                <a:ea typeface="Microsoft YaHei" panose="020B0503020204020204" pitchFamily="34" charset="-122"/>
              </a:rPr>
              <a:t>罗非鱼</a:t>
            </a:r>
            <a:endParaRPr lang="en-US" sz="1200" i="1" dirty="0" smtClean="0">
              <a:solidFill>
                <a:srgbClr val="C00000"/>
              </a:solidFill>
              <a:latin typeface="Microsoft YaHei" panose="020B0503020204020204" pitchFamily="34" charset="-122"/>
              <a:ea typeface="Microsoft YaHei" panose="020B0503020204020204" pitchFamily="34" charset="-122"/>
            </a:endParaRPr>
          </a:p>
        </p:txBody>
      </p:sp>
      <p:grpSp>
        <p:nvGrpSpPr>
          <p:cNvPr id="29" name="Group 48"/>
          <p:cNvGrpSpPr/>
          <p:nvPr/>
        </p:nvGrpSpPr>
        <p:grpSpPr bwMode="gray">
          <a:xfrm>
            <a:off x="4027780" y="1544457"/>
            <a:ext cx="2809453" cy="1082553"/>
            <a:chOff x="4146671" y="1792993"/>
            <a:chExt cx="2809453" cy="1082553"/>
          </a:xfrm>
        </p:grpSpPr>
        <p:sp>
          <p:nvSpPr>
            <p:cNvPr id="30" name="Flowchart: Alternate Process 29"/>
            <p:cNvSpPr/>
            <p:nvPr/>
          </p:nvSpPr>
          <p:spPr bwMode="gray">
            <a:xfrm>
              <a:off x="4199021" y="1792993"/>
              <a:ext cx="2683044" cy="1082553"/>
            </a:xfrm>
            <a:prstGeom prst="flowChartAlternateProcess">
              <a:avLst/>
            </a:prstGeom>
            <a:solidFill>
              <a:schemeClr val="bg1">
                <a:lumMod val="85000"/>
              </a:schemeClr>
            </a:solidFill>
            <a:ln w="9525">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31" name="Rectangle 30"/>
            <p:cNvSpPr/>
            <p:nvPr/>
          </p:nvSpPr>
          <p:spPr bwMode="gray">
            <a:xfrm>
              <a:off x="4146671" y="1801484"/>
              <a:ext cx="2809453" cy="246221"/>
            </a:xfrm>
            <a:prstGeom prst="rect">
              <a:avLst/>
            </a:prstGeom>
          </p:spPr>
          <p:txBody>
            <a:bodyPr wrap="square">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字典管理模块</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grpSp>
      <p:sp>
        <p:nvSpPr>
          <p:cNvPr id="32" name="Trapezoid 31"/>
          <p:cNvSpPr/>
          <p:nvPr/>
        </p:nvSpPr>
        <p:spPr bwMode="gray">
          <a:xfrm flipV="1">
            <a:off x="3992667" y="2145747"/>
            <a:ext cx="2834640" cy="890772"/>
          </a:xfrm>
          <a:prstGeom prst="trapezoid">
            <a:avLst>
              <a:gd name="adj" fmla="val 75000"/>
            </a:avLst>
          </a:prstGeom>
          <a:gradFill>
            <a:gsLst>
              <a:gs pos="13000">
                <a:schemeClr val="tx2">
                  <a:lumMod val="75000"/>
                </a:schemeClr>
              </a:gs>
              <a:gs pos="98000">
                <a:srgbClr val="EED89D">
                  <a:alpha val="0"/>
                </a:srgbClr>
              </a:gs>
            </a:gsLst>
            <a:lin ang="54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grpSp>
        <p:nvGrpSpPr>
          <p:cNvPr id="33" name="Group 196"/>
          <p:cNvGrpSpPr/>
          <p:nvPr/>
        </p:nvGrpSpPr>
        <p:grpSpPr bwMode="gray">
          <a:xfrm>
            <a:off x="4981195" y="1773188"/>
            <a:ext cx="803703" cy="856575"/>
            <a:chOff x="3692727" y="1651141"/>
            <a:chExt cx="735901" cy="814509"/>
          </a:xfrm>
          <a:solidFill>
            <a:srgbClr val="E3E2E1"/>
          </a:solidFill>
          <a:effectLst>
            <a:outerShdw blurRad="50800" dist="38100" dir="2700000" algn="tl" rotWithShape="0">
              <a:prstClr val="black">
                <a:alpha val="40000"/>
              </a:prstClr>
            </a:outerShdw>
          </a:effectLst>
        </p:grpSpPr>
        <p:sp>
          <p:nvSpPr>
            <p:cNvPr id="40" name="Can 39"/>
            <p:cNvSpPr/>
            <p:nvPr/>
          </p:nvSpPr>
          <p:spPr bwMode="gray">
            <a:xfrm>
              <a:off x="3767245" y="1651141"/>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1" name="Can 40"/>
            <p:cNvSpPr/>
            <p:nvPr/>
          </p:nvSpPr>
          <p:spPr bwMode="gray">
            <a:xfrm>
              <a:off x="3692727" y="1734093"/>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42" name="Rectangle 41"/>
          <p:cNvSpPr/>
          <p:nvPr/>
        </p:nvSpPr>
        <p:spPr bwMode="gray">
          <a:xfrm>
            <a:off x="4893243" y="2081917"/>
            <a:ext cx="907404" cy="457200"/>
          </a:xfrm>
          <a:prstGeom prst="rect">
            <a:avLst/>
          </a:prstGeom>
          <a:noFill/>
          <a:ln w="9525">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b="1" dirty="0" smtClean="0">
                <a:solidFill>
                  <a:schemeClr val="bg1"/>
                </a:solidFill>
                <a:latin typeface="Microsoft YaHei" panose="020B0503020204020204" pitchFamily="34" charset="-122"/>
                <a:ea typeface="Microsoft YaHei" panose="020B0503020204020204" pitchFamily="34" charset="-122"/>
              </a:rPr>
              <a:t>行业</a:t>
            </a:r>
            <a:endParaRPr lang="en-US" sz="1100" b="1" dirty="0" smtClean="0">
              <a:solidFill>
                <a:schemeClr val="bg1"/>
              </a:solidFill>
              <a:latin typeface="Microsoft YaHei" panose="020B0503020204020204" pitchFamily="34" charset="-122"/>
              <a:ea typeface="Microsoft YaHei" panose="020B0503020204020204" pitchFamily="34" charset="-122"/>
            </a:endParaRPr>
          </a:p>
        </p:txBody>
      </p:sp>
      <p:grpSp>
        <p:nvGrpSpPr>
          <p:cNvPr id="43" name="Group 196"/>
          <p:cNvGrpSpPr/>
          <p:nvPr/>
        </p:nvGrpSpPr>
        <p:grpSpPr bwMode="gray">
          <a:xfrm>
            <a:off x="5970898" y="1773188"/>
            <a:ext cx="803703" cy="856575"/>
            <a:chOff x="3692727" y="1651141"/>
            <a:chExt cx="735901" cy="814509"/>
          </a:xfrm>
          <a:solidFill>
            <a:srgbClr val="E3E2E1"/>
          </a:solidFill>
          <a:effectLst>
            <a:outerShdw blurRad="50800" dist="38100" dir="2700000" algn="tl" rotWithShape="0">
              <a:prstClr val="black">
                <a:alpha val="40000"/>
              </a:prstClr>
            </a:outerShdw>
          </a:effectLst>
        </p:grpSpPr>
        <p:sp>
          <p:nvSpPr>
            <p:cNvPr id="44" name="Can 43"/>
            <p:cNvSpPr/>
            <p:nvPr/>
          </p:nvSpPr>
          <p:spPr bwMode="gray">
            <a:xfrm>
              <a:off x="3767245" y="1651141"/>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Can 44"/>
            <p:cNvSpPr/>
            <p:nvPr/>
          </p:nvSpPr>
          <p:spPr bwMode="gray">
            <a:xfrm>
              <a:off x="3692727" y="1734093"/>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grpSp>
        <p:nvGrpSpPr>
          <p:cNvPr id="46" name="Group 196"/>
          <p:cNvGrpSpPr/>
          <p:nvPr/>
        </p:nvGrpSpPr>
        <p:grpSpPr bwMode="gray">
          <a:xfrm>
            <a:off x="4034522" y="1773188"/>
            <a:ext cx="803703" cy="856574"/>
            <a:chOff x="3692727" y="1651141"/>
            <a:chExt cx="735901" cy="814509"/>
          </a:xfrm>
          <a:solidFill>
            <a:srgbClr val="E3E2E1"/>
          </a:solidFill>
          <a:effectLst>
            <a:outerShdw blurRad="50800" dist="38100" dir="2700000" algn="tl" rotWithShape="0">
              <a:prstClr val="black">
                <a:alpha val="40000"/>
              </a:prstClr>
            </a:outerShdw>
          </a:effectLst>
        </p:grpSpPr>
        <p:sp>
          <p:nvSpPr>
            <p:cNvPr id="47" name="Can 46"/>
            <p:cNvSpPr/>
            <p:nvPr/>
          </p:nvSpPr>
          <p:spPr bwMode="gray">
            <a:xfrm>
              <a:off x="3767245" y="1651141"/>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Can 47"/>
            <p:cNvSpPr/>
            <p:nvPr/>
          </p:nvSpPr>
          <p:spPr bwMode="gray">
            <a:xfrm>
              <a:off x="3692727" y="1734093"/>
              <a:ext cx="661383" cy="731557"/>
            </a:xfrm>
            <a:prstGeom prst="can">
              <a:avLst/>
            </a:prstGeom>
            <a:solidFill>
              <a:schemeClr val="bg1">
                <a:lumMod val="65000"/>
              </a:schemeClr>
            </a:solidFill>
            <a:ln w="9525">
              <a:solidFill>
                <a:schemeClr val="bg1">
                  <a:lumMod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49" name="Rectangle 48"/>
          <p:cNvSpPr/>
          <p:nvPr/>
        </p:nvSpPr>
        <p:spPr bwMode="gray">
          <a:xfrm>
            <a:off x="4046832" y="2081917"/>
            <a:ext cx="706879" cy="457200"/>
          </a:xfrm>
          <a:prstGeom prst="rect">
            <a:avLst/>
          </a:prstGeom>
          <a:noFill/>
          <a:ln w="9525">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b="1" dirty="0" smtClean="0">
                <a:solidFill>
                  <a:schemeClr val="bg1"/>
                </a:solidFill>
                <a:latin typeface="Microsoft YaHei" panose="020B0503020204020204" pitchFamily="34" charset="-122"/>
                <a:ea typeface="Microsoft YaHei" panose="020B0503020204020204" pitchFamily="34" charset="-122"/>
              </a:rPr>
              <a:t>客户</a:t>
            </a:r>
            <a:endParaRPr lang="en-US" sz="1100" b="1" dirty="0" smtClean="0">
              <a:solidFill>
                <a:schemeClr val="bg1"/>
              </a:solidFill>
              <a:latin typeface="Microsoft YaHei" panose="020B0503020204020204" pitchFamily="34" charset="-122"/>
              <a:ea typeface="Microsoft YaHei" panose="020B0503020204020204" pitchFamily="34" charset="-122"/>
            </a:endParaRPr>
          </a:p>
        </p:txBody>
      </p:sp>
      <p:sp>
        <p:nvSpPr>
          <p:cNvPr id="50" name="Rectangle 49"/>
          <p:cNvSpPr/>
          <p:nvPr/>
        </p:nvSpPr>
        <p:spPr bwMode="gray">
          <a:xfrm>
            <a:off x="5879832" y="2081917"/>
            <a:ext cx="907404" cy="457200"/>
          </a:xfrm>
          <a:prstGeom prst="rect">
            <a:avLst/>
          </a:prstGeom>
          <a:noFill/>
          <a:ln w="9525">
            <a:noFill/>
          </a:ln>
          <a:effectLst/>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100" b="1" dirty="0" smtClean="0">
                <a:solidFill>
                  <a:schemeClr val="bg1"/>
                </a:solidFill>
                <a:latin typeface="Microsoft YaHei" panose="020B0503020204020204" pitchFamily="34" charset="-122"/>
                <a:ea typeface="Microsoft YaHei" panose="020B0503020204020204" pitchFamily="34" charset="-122"/>
              </a:rPr>
              <a:t>常识</a:t>
            </a:r>
            <a:endParaRPr lang="en-US" sz="1100" b="1" dirty="0" smtClean="0">
              <a:solidFill>
                <a:schemeClr val="bg1"/>
              </a:solidFill>
              <a:latin typeface="Microsoft YaHei" panose="020B0503020204020204" pitchFamily="34" charset="-122"/>
              <a:ea typeface="Microsoft YaHei" panose="020B0503020204020204" pitchFamily="34" charset="-122"/>
            </a:endParaRPr>
          </a:p>
        </p:txBody>
      </p:sp>
      <p:sp>
        <p:nvSpPr>
          <p:cNvPr id="51" name="TextBox 50"/>
          <p:cNvSpPr txBox="1"/>
          <p:nvPr/>
        </p:nvSpPr>
        <p:spPr bwMode="gray">
          <a:xfrm>
            <a:off x="4324703" y="2638618"/>
            <a:ext cx="2097741" cy="307777"/>
          </a:xfrm>
          <a:prstGeom prst="rect">
            <a:avLst/>
          </a:prstGeom>
          <a:noFill/>
        </p:spPr>
        <p:txBody>
          <a:bodyPr wrap="square" rtlCol="0">
            <a:spAutoFit/>
          </a:bodyPr>
          <a:lstStyle/>
          <a:p>
            <a:pPr algn="ctr"/>
            <a:r>
              <a:rPr lang="zh-CN" altLang="en-US" sz="1400" b="1" dirty="0" smtClean="0">
                <a:solidFill>
                  <a:schemeClr val="bg1"/>
                </a:solidFill>
                <a:latin typeface="Microsoft YaHei" panose="020B0503020204020204" pitchFamily="34" charset="-122"/>
                <a:ea typeface="Microsoft YaHei" panose="020B0503020204020204" pitchFamily="34" charset="-122"/>
              </a:rPr>
              <a:t>给输入信息排序</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52" name="Rectangle 51"/>
          <p:cNvSpPr/>
          <p:nvPr/>
        </p:nvSpPr>
        <p:spPr bwMode="gray">
          <a:xfrm>
            <a:off x="1604138" y="6125389"/>
            <a:ext cx="769441" cy="153888"/>
          </a:xfrm>
          <a:prstGeom prst="rect">
            <a:avLst/>
          </a:prstGeom>
          <a:solidFill>
            <a:schemeClr val="bg1">
              <a:alpha val="0"/>
            </a:schemeClr>
          </a:solidFill>
        </p:spPr>
        <p:txBody>
          <a:bodyPr wrap="none" lIns="0" tIns="0" rIns="0" bIns="0" anchor="ctr">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语义着重去除</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sp>
        <p:nvSpPr>
          <p:cNvPr id="53" name="Rectangle 52"/>
          <p:cNvSpPr/>
          <p:nvPr/>
        </p:nvSpPr>
        <p:spPr bwMode="gray">
          <a:xfrm>
            <a:off x="3373470" y="6125390"/>
            <a:ext cx="512961" cy="153888"/>
          </a:xfrm>
          <a:prstGeom prst="rect">
            <a:avLst/>
          </a:prstGeom>
          <a:solidFill>
            <a:schemeClr val="bg1">
              <a:alpha val="0"/>
            </a:schemeClr>
          </a:solidFill>
        </p:spPr>
        <p:txBody>
          <a:bodyPr wrap="none" lIns="0" tIns="0" rIns="0" bIns="0" anchor="ctr">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拼写更正</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sp>
        <p:nvSpPr>
          <p:cNvPr id="54" name="Rectangle 53"/>
          <p:cNvSpPr/>
          <p:nvPr/>
        </p:nvSpPr>
        <p:spPr bwMode="gray">
          <a:xfrm>
            <a:off x="5112735" y="6125391"/>
            <a:ext cx="641201" cy="153888"/>
          </a:xfrm>
          <a:prstGeom prst="rect">
            <a:avLst/>
          </a:prstGeom>
          <a:solidFill>
            <a:schemeClr val="bg1">
              <a:alpha val="0"/>
            </a:schemeClr>
          </a:solidFill>
        </p:spPr>
        <p:txBody>
          <a:bodyPr wrap="none" lIns="0" tIns="0" rIns="0" bIns="0" anchor="ctr">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常用词词典</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sp>
        <p:nvSpPr>
          <p:cNvPr id="55" name="Rectangle 54"/>
          <p:cNvSpPr/>
          <p:nvPr/>
        </p:nvSpPr>
        <p:spPr bwMode="gray">
          <a:xfrm>
            <a:off x="6957522" y="6125390"/>
            <a:ext cx="512961" cy="153888"/>
          </a:xfrm>
          <a:prstGeom prst="rect">
            <a:avLst/>
          </a:prstGeom>
          <a:solidFill>
            <a:schemeClr val="bg1">
              <a:alpha val="0"/>
            </a:schemeClr>
          </a:solidFill>
        </p:spPr>
        <p:txBody>
          <a:bodyPr wrap="none" lIns="0" tIns="0" rIns="0" bIns="0" anchor="ctr">
            <a:spAutoFit/>
          </a:bodyPr>
          <a:lstStyle/>
          <a:p>
            <a:pPr algn="ctr"/>
            <a:r>
              <a:rPr lang="zh-CN" altLang="en-US" sz="1000" b="1" dirty="0" smtClean="0">
                <a:solidFill>
                  <a:srgbClr val="11356F"/>
                </a:solidFill>
                <a:latin typeface="Microsoft YaHei" panose="020B0503020204020204" pitchFamily="34" charset="-122"/>
                <a:ea typeface="Microsoft YaHei" panose="020B0503020204020204" pitchFamily="34" charset="-122"/>
              </a:rPr>
              <a:t>行业知识</a:t>
            </a:r>
            <a:endParaRPr lang="en-US" sz="1000" b="1" dirty="0" smtClean="0">
              <a:solidFill>
                <a:srgbClr val="11356F"/>
              </a:solidFill>
              <a:latin typeface="Microsoft YaHei" panose="020B0503020204020204" pitchFamily="34" charset="-122"/>
              <a:ea typeface="Microsoft YaHei" panose="020B0503020204020204" pitchFamily="34" charset="-122"/>
            </a:endParaRPr>
          </a:p>
        </p:txBody>
      </p:sp>
      <p:sp>
        <p:nvSpPr>
          <p:cNvPr id="56" name="Pentagon 55"/>
          <p:cNvSpPr/>
          <p:nvPr/>
        </p:nvSpPr>
        <p:spPr bwMode="gray">
          <a:xfrm>
            <a:off x="1998236" y="5446893"/>
            <a:ext cx="83128" cy="457200"/>
          </a:xfrm>
          <a:prstGeom prst="homePlate">
            <a:avLst>
              <a:gd name="adj" fmla="val 341379"/>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57" name="Pentagon 56"/>
          <p:cNvSpPr/>
          <p:nvPr/>
        </p:nvSpPr>
        <p:spPr bwMode="gray">
          <a:xfrm>
            <a:off x="3708283" y="5446893"/>
            <a:ext cx="83128" cy="457200"/>
          </a:xfrm>
          <a:prstGeom prst="homePlate">
            <a:avLst>
              <a:gd name="adj" fmla="val 341379"/>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58" name="Pentagon 57"/>
          <p:cNvSpPr/>
          <p:nvPr/>
        </p:nvSpPr>
        <p:spPr bwMode="gray">
          <a:xfrm>
            <a:off x="7116500" y="5446893"/>
            <a:ext cx="83128" cy="457200"/>
          </a:xfrm>
          <a:prstGeom prst="homePlate">
            <a:avLst>
              <a:gd name="adj" fmla="val 341379"/>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59" name="Pentagon 58"/>
          <p:cNvSpPr/>
          <p:nvPr/>
        </p:nvSpPr>
        <p:spPr bwMode="gray">
          <a:xfrm>
            <a:off x="5406454" y="5446893"/>
            <a:ext cx="83128" cy="457200"/>
          </a:xfrm>
          <a:prstGeom prst="homePlate">
            <a:avLst>
              <a:gd name="adj" fmla="val 341379"/>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60" name="AutoShape 50"/>
          <p:cNvSpPr>
            <a:spLocks noChangeArrowheads="1"/>
          </p:cNvSpPr>
          <p:nvPr/>
        </p:nvSpPr>
        <p:spPr bwMode="gray">
          <a:xfrm>
            <a:off x="4163636" y="3040919"/>
            <a:ext cx="2620027" cy="1579407"/>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Rectangle 60"/>
          <p:cNvSpPr/>
          <p:nvPr>
            <p:custDataLst>
              <p:tags r:id="rId6"/>
            </p:custDataLst>
          </p:nvPr>
        </p:nvSpPr>
        <p:spPr bwMode="gray">
          <a:xfrm>
            <a:off x="4293629" y="3133400"/>
            <a:ext cx="1083630" cy="16081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100" b="1" kern="0"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拼写更正步骤</a:t>
            </a:r>
            <a:endParaRPr lang="en-GB" sz="1100" b="1" kern="0" spc="3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2" name="TextBox 10"/>
          <p:cNvSpPr txBox="1">
            <a:spLocks noChangeArrowheads="1"/>
          </p:cNvSpPr>
          <p:nvPr>
            <p:custDataLst>
              <p:tags r:id="rId7"/>
            </p:custDataLst>
          </p:nvPr>
        </p:nvSpPr>
        <p:spPr bwMode="gray">
          <a:xfrm>
            <a:off x="4247814" y="3463937"/>
            <a:ext cx="2447659" cy="815608"/>
          </a:xfrm>
          <a:prstGeom prst="rect">
            <a:avLst/>
          </a:prstGeom>
          <a:noFill/>
          <a:ln w="9525">
            <a:noFill/>
            <a:miter lim="800000"/>
            <a:headEnd/>
            <a:tailEnd/>
          </a:ln>
        </p:spPr>
        <p:txBody>
          <a:bodyPr wrap="square" lIns="0" tIns="0" rIns="0" bIns="0">
            <a:spAutoFit/>
          </a:bodyPr>
          <a:lstStyle/>
          <a:p>
            <a:pPr marL="119063" indent="-119063" defTabSz="889000">
              <a:spcBef>
                <a:spcPts val="300"/>
              </a:spcBef>
              <a:buClr>
                <a:srgbClr val="11356F"/>
              </a:buClr>
              <a:buFont typeface="Arial" pitchFamily="34" charset="0"/>
              <a:buChar char="•"/>
              <a:defRPr/>
            </a:pPr>
            <a:r>
              <a:rPr lang="zh-CN" altLang="en-US" sz="1200" dirty="0" smtClean="0">
                <a:solidFill>
                  <a:srgbClr val="5F5F5F"/>
                </a:solidFill>
                <a:latin typeface="Microsoft YaHei" panose="020B0503020204020204" pitchFamily="34" charset="-122"/>
                <a:ea typeface="Microsoft YaHei" panose="020B0503020204020204" pitchFamily="34" charset="-122"/>
              </a:rPr>
              <a:t>运用第三方拼写检查软件</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dirty="0">
                <a:solidFill>
                  <a:srgbClr val="5F5F5F"/>
                </a:solidFill>
                <a:latin typeface="Microsoft YaHei" panose="020B0503020204020204" pitchFamily="34" charset="-122"/>
                <a:ea typeface="Microsoft YaHei" panose="020B0503020204020204" pitchFamily="34" charset="-122"/>
              </a:rPr>
              <a:t>综</a:t>
            </a:r>
            <a:r>
              <a:rPr lang="zh-CN" altLang="en-US" dirty="0" smtClean="0">
                <a:solidFill>
                  <a:srgbClr val="5F5F5F"/>
                </a:solidFill>
                <a:latin typeface="Microsoft YaHei" panose="020B0503020204020204" pitchFamily="34" charset="-122"/>
                <a:ea typeface="Microsoft YaHei" panose="020B0503020204020204" pitchFamily="34" charset="-122"/>
              </a:rPr>
              <a:t>合客户排好优先顺序的自定义字典</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p:txBody>
      </p:sp>
      <p:grpSp>
        <p:nvGrpSpPr>
          <p:cNvPr id="63" name="Group 64"/>
          <p:cNvGrpSpPr/>
          <p:nvPr/>
        </p:nvGrpSpPr>
        <p:grpSpPr bwMode="gray">
          <a:xfrm>
            <a:off x="6148879" y="325257"/>
            <a:ext cx="1050749" cy="601290"/>
            <a:chOff x="1739952" y="253734"/>
            <a:chExt cx="1050749" cy="601290"/>
          </a:xfrm>
        </p:grpSpPr>
        <p:grpSp>
          <p:nvGrpSpPr>
            <p:cNvPr id="64" name="Group 122"/>
            <p:cNvGrpSpPr/>
            <p:nvPr/>
          </p:nvGrpSpPr>
          <p:grpSpPr bwMode="gray">
            <a:xfrm rot="16200000" flipH="1">
              <a:off x="1939255" y="316814"/>
              <a:ext cx="42411" cy="34976"/>
              <a:chOff x="7848600" y="4597412"/>
              <a:chExt cx="381000" cy="518660"/>
            </a:xfrm>
            <a:solidFill>
              <a:schemeClr val="bg1"/>
            </a:solidFill>
          </p:grpSpPr>
          <p:sp>
            <p:nvSpPr>
              <p:cNvPr id="120" name="Chevron 11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1" name="Chevron 12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2" name="Chevron 12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5" name="Rounded Rectangle 64"/>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66" name="Flowchart: Manual Operation 65"/>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67" name="Flowchart: Alternate Process 66"/>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68" name="Can 67"/>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9" name="Can 68"/>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0" name="Can 69"/>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1" name="Can 70"/>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2" name="Down Arrow 71"/>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73" name="Flowchart: Alternate Process 72"/>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4" name="Can 73"/>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75" name="Can 74"/>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76" name="Rounded Rectangle 75"/>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77" name="Group 23"/>
            <p:cNvGrpSpPr/>
            <p:nvPr/>
          </p:nvGrpSpPr>
          <p:grpSpPr bwMode="gray">
            <a:xfrm rot="13371806">
              <a:off x="1792504" y="294511"/>
              <a:ext cx="63466" cy="81138"/>
              <a:chOff x="8894181" y="3397101"/>
              <a:chExt cx="2276089" cy="2783993"/>
            </a:xfrm>
            <a:solidFill>
              <a:schemeClr val="bg1"/>
            </a:solidFill>
          </p:grpSpPr>
          <p:sp>
            <p:nvSpPr>
              <p:cNvPr id="114" name="Chevron 113"/>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5" name="Chevron 114"/>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6" name="Chevron 115"/>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7" name="Chevron 116"/>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8" name="Chevron 117"/>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9" name="Chevron 118"/>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78" name="Rounded Rectangle 77"/>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79" name="Rounded Rectangle 78"/>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80" name="Group 122"/>
            <p:cNvGrpSpPr/>
            <p:nvPr/>
          </p:nvGrpSpPr>
          <p:grpSpPr bwMode="gray">
            <a:xfrm flipH="1">
              <a:off x="2014780" y="565315"/>
              <a:ext cx="35055" cy="46478"/>
              <a:chOff x="7848600" y="4597412"/>
              <a:chExt cx="381000" cy="518660"/>
            </a:xfrm>
            <a:solidFill>
              <a:schemeClr val="bg1"/>
            </a:solidFill>
          </p:grpSpPr>
          <p:sp>
            <p:nvSpPr>
              <p:cNvPr id="111" name="Chevron 11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2" name="Chevron 11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3" name="Chevron 11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81" name="Group 84"/>
            <p:cNvGrpSpPr/>
            <p:nvPr/>
          </p:nvGrpSpPr>
          <p:grpSpPr bwMode="gray">
            <a:xfrm rot="19950910" flipH="1">
              <a:off x="2036847" y="624063"/>
              <a:ext cx="70354" cy="108883"/>
              <a:chOff x="8894181" y="3397101"/>
              <a:chExt cx="2276089" cy="2783993"/>
            </a:xfrm>
            <a:solidFill>
              <a:schemeClr val="bg1"/>
            </a:solidFill>
          </p:grpSpPr>
          <p:sp>
            <p:nvSpPr>
              <p:cNvPr id="105" name="Chevron 104"/>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6" name="Chevron 105"/>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7" name="Chevron 106"/>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8" name="Chevron 107"/>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9" name="Chevron 108"/>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0" name="Chevron 109"/>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82" name="Rounded Rectangle 81"/>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83" name="Group 122"/>
            <p:cNvGrpSpPr/>
            <p:nvPr/>
          </p:nvGrpSpPr>
          <p:grpSpPr bwMode="gray">
            <a:xfrm rot="16200000" flipH="1">
              <a:off x="2274038" y="675275"/>
              <a:ext cx="36930" cy="34976"/>
              <a:chOff x="7848600" y="4597412"/>
              <a:chExt cx="381000" cy="518660"/>
            </a:xfrm>
            <a:solidFill>
              <a:schemeClr val="bg1"/>
            </a:solidFill>
          </p:grpSpPr>
          <p:sp>
            <p:nvSpPr>
              <p:cNvPr id="102" name="Chevron 10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3" name="Chevron 10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4" name="Chevron 10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84" name="Chevron 83"/>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85" name="Chevron 84"/>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87" name="Down Arrow 86"/>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88" name="Up Arrow 87"/>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89" name="Group 122"/>
            <p:cNvGrpSpPr/>
            <p:nvPr/>
          </p:nvGrpSpPr>
          <p:grpSpPr bwMode="gray">
            <a:xfrm rot="16200000" flipH="1">
              <a:off x="2539421" y="676782"/>
              <a:ext cx="36930" cy="34976"/>
              <a:chOff x="7848600" y="4597412"/>
              <a:chExt cx="381000" cy="518660"/>
            </a:xfrm>
            <a:solidFill>
              <a:schemeClr val="bg1"/>
            </a:solidFill>
          </p:grpSpPr>
          <p:sp>
            <p:nvSpPr>
              <p:cNvPr id="99" name="Chevron 9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0" name="Chevron 9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1" name="Chevron 10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90" name="Rounded Rectangle 89"/>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91" name="Pentagon 90"/>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92" name="Pentagon 91"/>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93" name="Pentagon 92"/>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94" name=" 3"/>
            <p:cNvSpPr/>
            <p:nvPr>
              <p:custDataLst>
                <p:tags r:id="rId8"/>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95" name="Up Arrow 94"/>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96" name="Rounded Rectangle 95"/>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97" name="Up Arrow 96"/>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98" name="Rounded Rectangle 97"/>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23" name="Rounded Rectangle 122"/>
          <p:cNvSpPr/>
          <p:nvPr/>
        </p:nvSpPr>
        <p:spPr bwMode="gray">
          <a:xfrm>
            <a:off x="6498984" y="309029"/>
            <a:ext cx="225631" cy="546265"/>
          </a:xfrm>
          <a:prstGeom prst="roundRect">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4" name="Round Same Side Corner Rectangle 12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5" name="Round Same Side Corner Rectangle 12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6" name="Round Same Side Corner Rectangle 12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7" name="Round Same Side Corner Rectangle 126"/>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28" name="Round Same Side Corner Rectangle 12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29" name="Straight Connector 12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12384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噪音去除与标准化</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运用</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a:latin typeface="Microsoft YaHei" panose="020B0503020204020204" pitchFamily="34" charset="-122"/>
                <a:ea typeface="Microsoft YaHei" panose="020B0503020204020204" pitchFamily="34" charset="-122"/>
              </a:rPr>
              <a:t>拼</a:t>
            </a:r>
            <a:r>
              <a:rPr lang="zh-CN" altLang="en-US" dirty="0" smtClean="0">
                <a:latin typeface="Microsoft YaHei" panose="020B0503020204020204" pitchFamily="34" charset="-122"/>
                <a:ea typeface="Microsoft YaHei" panose="020B0503020204020204" pitchFamily="34" charset="-122"/>
              </a:rPr>
              <a:t>写检查还有其他的运用，例如找出对以后分析有用的元素</a:t>
            </a:r>
            <a:endParaRPr lang="en-SG" dirty="0">
              <a:latin typeface="Microsoft YaHei" panose="020B0503020204020204" pitchFamily="34" charset="-122"/>
              <a:ea typeface="Microsoft YaHei" panose="020B0503020204020204" pitchFamily="34" charset="-122"/>
            </a:endParaRPr>
          </a:p>
        </p:txBody>
      </p:sp>
      <p:sp>
        <p:nvSpPr>
          <p:cNvPr id="9" name="AutoShape 50"/>
          <p:cNvSpPr>
            <a:spLocks noChangeArrowheads="1"/>
          </p:cNvSpPr>
          <p:nvPr/>
        </p:nvSpPr>
        <p:spPr bwMode="gray">
          <a:xfrm>
            <a:off x="475100" y="2596216"/>
            <a:ext cx="8161234" cy="1188720"/>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ectangle 9"/>
          <p:cNvSpPr/>
          <p:nvPr>
            <p:custDataLst>
              <p:tags r:id="rId1"/>
            </p:custDataLst>
          </p:nvPr>
        </p:nvSpPr>
        <p:spPr bwMode="gray">
          <a:xfrm>
            <a:off x="592354" y="2708506"/>
            <a:ext cx="58349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0070C0"/>
                </a:solidFill>
                <a:latin typeface="Microsoft YaHei" panose="020B0503020204020204" pitchFamily="34" charset="-122"/>
                <a:ea typeface="Microsoft YaHei" panose="020B0503020204020204" pitchFamily="34" charset="-122"/>
              </a:rPr>
              <a:t>标准化</a:t>
            </a:r>
            <a:endParaRPr lang="en-GB" sz="1200" b="1" kern="0" spc="300" dirty="0" smtClean="0">
              <a:solidFill>
                <a:srgbClr val="0070C0"/>
              </a:solidFill>
              <a:latin typeface="Microsoft YaHei" panose="020B0503020204020204" pitchFamily="34" charset="-122"/>
              <a:ea typeface="Microsoft YaHei" panose="020B0503020204020204" pitchFamily="34" charset="-122"/>
            </a:endParaRPr>
          </a:p>
        </p:txBody>
      </p:sp>
      <p:sp>
        <p:nvSpPr>
          <p:cNvPr id="11" name="Rectangle 10"/>
          <p:cNvSpPr/>
          <p:nvPr/>
        </p:nvSpPr>
        <p:spPr bwMode="gray">
          <a:xfrm>
            <a:off x="586116" y="2910150"/>
            <a:ext cx="7869600" cy="156966"/>
          </a:xfrm>
          <a:prstGeom prst="rect">
            <a:avLst/>
          </a:prstGeom>
        </p:spPr>
        <p:txBody>
          <a:bodyPr wrap="square" lIns="0" tIns="0" rIns="0" bIns="0">
            <a:spAutoFit/>
          </a:bodyPr>
          <a:lstStyle/>
          <a:p>
            <a:pPr defTabSz="457200" fontAlgn="ctr">
              <a:lnSpc>
                <a:spcPct val="85000"/>
              </a:lnSpc>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将一些口语形式转化成标准形式。例如，口语词、</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特殊符</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号和缩写</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ounded Rectangle 166"/>
          <p:cNvSpPr>
            <a:spLocks noChangeArrowheads="1"/>
          </p:cNvSpPr>
          <p:nvPr>
            <p:custDataLst>
              <p:tags r:id="rId2"/>
            </p:custDataLst>
          </p:nvPr>
        </p:nvSpPr>
        <p:spPr bwMode="gray">
          <a:xfrm>
            <a:off x="4267200" y="3216407"/>
            <a:ext cx="1685925"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餐厅缩写</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餐厅名字</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ounded Rectangle 166"/>
          <p:cNvSpPr>
            <a:spLocks noChangeArrowheads="1"/>
          </p:cNvSpPr>
          <p:nvPr>
            <p:custDataLst>
              <p:tags r:id="rId3"/>
            </p:custDataLst>
          </p:nvPr>
        </p:nvSpPr>
        <p:spPr bwMode="gray">
          <a:xfrm>
            <a:off x="2768930" y="3216407"/>
            <a:ext cx="1171824" cy="388067"/>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牛逼</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很好</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ounded Rectangle 166"/>
          <p:cNvSpPr>
            <a:spLocks noChangeArrowheads="1"/>
          </p:cNvSpPr>
          <p:nvPr>
            <p:custDataLst>
              <p:tags r:id="rId4"/>
            </p:custDataLst>
          </p:nvPr>
        </p:nvSpPr>
        <p:spPr bwMode="gray">
          <a:xfrm>
            <a:off x="6313196" y="3216407"/>
            <a:ext cx="1393833"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人民币</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ounded Rectangle 166"/>
          <p:cNvSpPr>
            <a:spLocks noChangeArrowheads="1"/>
          </p:cNvSpPr>
          <p:nvPr>
            <p:custDataLst>
              <p:tags r:id="rId5"/>
            </p:custDataLst>
          </p:nvPr>
        </p:nvSpPr>
        <p:spPr bwMode="gray">
          <a:xfrm>
            <a:off x="1213262" y="3216407"/>
            <a:ext cx="1171824" cy="388067"/>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稀饭</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喜欢</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AutoShape 50"/>
          <p:cNvSpPr>
            <a:spLocks noChangeArrowheads="1"/>
          </p:cNvSpPr>
          <p:nvPr/>
        </p:nvSpPr>
        <p:spPr bwMode="gray">
          <a:xfrm>
            <a:off x="475100" y="5299831"/>
            <a:ext cx="8161234" cy="1188720"/>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ectangle 16"/>
          <p:cNvSpPr/>
          <p:nvPr>
            <p:custDataLst>
              <p:tags r:id="rId6"/>
            </p:custDataLst>
          </p:nvPr>
        </p:nvSpPr>
        <p:spPr bwMode="gray">
          <a:xfrm>
            <a:off x="592354" y="5376191"/>
            <a:ext cx="77585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0070C0"/>
                </a:solidFill>
                <a:latin typeface="Microsoft YaHei" panose="020B0503020204020204" pitchFamily="34" charset="-122"/>
                <a:ea typeface="Microsoft YaHei" panose="020B0503020204020204" pitchFamily="34" charset="-122"/>
              </a:rPr>
              <a:t>拼写更正</a:t>
            </a:r>
            <a:endParaRPr lang="en-GB" sz="1200" b="1" kern="0" spc="300" dirty="0" smtClean="0">
              <a:solidFill>
                <a:srgbClr val="0070C0"/>
              </a:solidFill>
              <a:latin typeface="Microsoft YaHei" panose="020B0503020204020204" pitchFamily="34" charset="-122"/>
              <a:ea typeface="Microsoft YaHei" panose="020B0503020204020204" pitchFamily="34" charset="-122"/>
            </a:endParaRPr>
          </a:p>
        </p:txBody>
      </p:sp>
      <p:sp>
        <p:nvSpPr>
          <p:cNvPr id="18" name="Rectangle 17"/>
          <p:cNvSpPr/>
          <p:nvPr/>
        </p:nvSpPr>
        <p:spPr bwMode="gray">
          <a:xfrm>
            <a:off x="586116" y="5604393"/>
            <a:ext cx="7869600" cy="313932"/>
          </a:xfrm>
          <a:prstGeom prst="rect">
            <a:avLst/>
          </a:prstGeom>
        </p:spPr>
        <p:txBody>
          <a:bodyPr wrap="square" lIns="0" tIns="0" rIns="0" bIns="0">
            <a:spAutoFit/>
          </a:bodyPr>
          <a:lstStyle/>
          <a:p>
            <a:pPr algn="just" defTabSz="457200" fontAlgn="ctr">
              <a:lnSpc>
                <a:spcPct val="85000"/>
              </a:lnSpc>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此步骤能够在更正拼写后，给拼写检查引擎因缺乏客户自定义的、行业相关的信息而将一个有意义的词标为错词时的自带的词典更新</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ounded Rectangle 166"/>
          <p:cNvSpPr>
            <a:spLocks noChangeArrowheads="1"/>
          </p:cNvSpPr>
          <p:nvPr>
            <p:custDataLst>
              <p:tags r:id="rId7"/>
            </p:custDataLst>
          </p:nvPr>
        </p:nvSpPr>
        <p:spPr bwMode="gray">
          <a:xfrm>
            <a:off x="2531687" y="5950581"/>
            <a:ext cx="1393833"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苏州</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苏州</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ounded Rectangle 166"/>
          <p:cNvSpPr>
            <a:spLocks noChangeArrowheads="1"/>
          </p:cNvSpPr>
          <p:nvPr>
            <p:custDataLst>
              <p:tags r:id="rId8"/>
            </p:custDataLst>
          </p:nvPr>
        </p:nvSpPr>
        <p:spPr bwMode="gray">
          <a:xfrm>
            <a:off x="845129" y="5950580"/>
            <a:ext cx="1171824" cy="388067"/>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稀饭</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喜欢</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Rounded Rectangle 166"/>
          <p:cNvSpPr>
            <a:spLocks noChangeArrowheads="1"/>
          </p:cNvSpPr>
          <p:nvPr>
            <p:custDataLst>
              <p:tags r:id="rId9"/>
            </p:custDataLst>
          </p:nvPr>
        </p:nvSpPr>
        <p:spPr bwMode="gray">
          <a:xfrm>
            <a:off x="4440255" y="5950580"/>
            <a:ext cx="1393833"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罗非鱼</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罗非鱼</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ounded Rectangle 166"/>
          <p:cNvSpPr>
            <a:spLocks noChangeArrowheads="1"/>
          </p:cNvSpPr>
          <p:nvPr>
            <p:custDataLst>
              <p:tags r:id="rId10"/>
            </p:custDataLst>
          </p:nvPr>
        </p:nvSpPr>
        <p:spPr bwMode="gray">
          <a:xfrm>
            <a:off x="6336888" y="5950580"/>
            <a:ext cx="1702704"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麦麦</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麦当劳</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AutoShape 50"/>
          <p:cNvSpPr>
            <a:spLocks noChangeArrowheads="1"/>
          </p:cNvSpPr>
          <p:nvPr/>
        </p:nvSpPr>
        <p:spPr bwMode="gray">
          <a:xfrm>
            <a:off x="475100" y="3948023"/>
            <a:ext cx="8161234" cy="1188720"/>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ectangle 23"/>
          <p:cNvSpPr/>
          <p:nvPr>
            <p:custDataLst>
              <p:tags r:id="rId11"/>
            </p:custDataLst>
          </p:nvPr>
        </p:nvSpPr>
        <p:spPr bwMode="gray">
          <a:xfrm>
            <a:off x="592354" y="4033942"/>
            <a:ext cx="39113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0070C0"/>
                </a:solidFill>
                <a:latin typeface="Microsoft YaHei" panose="020B0503020204020204" pitchFamily="34" charset="-122"/>
                <a:ea typeface="Microsoft YaHei" panose="020B0503020204020204" pitchFamily="34" charset="-122"/>
              </a:rPr>
              <a:t>概括</a:t>
            </a:r>
            <a:endParaRPr lang="en-GB" sz="1200" b="1" kern="0" spc="300" dirty="0" smtClean="0">
              <a:solidFill>
                <a:srgbClr val="0070C0"/>
              </a:solidFill>
              <a:latin typeface="Microsoft YaHei" panose="020B0503020204020204" pitchFamily="34" charset="-122"/>
              <a:ea typeface="Microsoft YaHei" panose="020B0503020204020204" pitchFamily="34" charset="-122"/>
            </a:endParaRPr>
          </a:p>
        </p:txBody>
      </p:sp>
      <p:sp>
        <p:nvSpPr>
          <p:cNvPr id="25" name="Rectangle 24"/>
          <p:cNvSpPr/>
          <p:nvPr/>
        </p:nvSpPr>
        <p:spPr bwMode="gray">
          <a:xfrm>
            <a:off x="586116" y="4256176"/>
            <a:ext cx="7869600" cy="313932"/>
          </a:xfrm>
          <a:prstGeom prst="rect">
            <a:avLst/>
          </a:prstGeom>
        </p:spPr>
        <p:txBody>
          <a:bodyPr wrap="square" lIns="0" tIns="0" rIns="0" bIns="0">
            <a:spAutoFit/>
          </a:bodyPr>
          <a:lstStyle/>
          <a:p>
            <a:pPr algn="just" defTabSz="457200" fontAlgn="ctr">
              <a:lnSpc>
                <a:spcPct val="85000"/>
              </a:lnSpc>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为了在分类过程中不产生偏差，我们往往会将一类词概括成一个常见词。可以通过使用词典或者将其视为拼写错误来实现</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ounded Rectangle 166"/>
          <p:cNvSpPr>
            <a:spLocks noChangeArrowheads="1"/>
          </p:cNvSpPr>
          <p:nvPr>
            <p:custDataLst>
              <p:tags r:id="rId12"/>
            </p:custDataLst>
          </p:nvPr>
        </p:nvSpPr>
        <p:spPr bwMode="gray">
          <a:xfrm>
            <a:off x="2769194" y="4580580"/>
            <a:ext cx="1393833"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罗非鱼</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菜品</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Rounded Rectangle 166"/>
          <p:cNvSpPr>
            <a:spLocks noChangeArrowheads="1"/>
          </p:cNvSpPr>
          <p:nvPr>
            <p:custDataLst>
              <p:tags r:id="rId13"/>
            </p:custDataLst>
          </p:nvPr>
        </p:nvSpPr>
        <p:spPr bwMode="gray">
          <a:xfrm>
            <a:off x="1189513" y="4580579"/>
            <a:ext cx="1171824" cy="388067"/>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沙拉</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菜品</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ounded Rectangle 166"/>
          <p:cNvSpPr>
            <a:spLocks noChangeArrowheads="1"/>
          </p:cNvSpPr>
          <p:nvPr>
            <p:custDataLst>
              <p:tags r:id="rId14"/>
            </p:custDataLst>
          </p:nvPr>
        </p:nvSpPr>
        <p:spPr bwMode="gray">
          <a:xfrm>
            <a:off x="4630259" y="4580579"/>
            <a:ext cx="1393833"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咖</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啡之翼</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竞争对手</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9" name="Rounded Rectangle 166"/>
          <p:cNvSpPr>
            <a:spLocks noChangeArrowheads="1"/>
          </p:cNvSpPr>
          <p:nvPr>
            <p:custDataLst>
              <p:tags r:id="rId15"/>
            </p:custDataLst>
          </p:nvPr>
        </p:nvSpPr>
        <p:spPr bwMode="gray">
          <a:xfrm>
            <a:off x="6277571" y="4580579"/>
            <a:ext cx="1880777"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上岛咖啡</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竞争对手</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0" name="AutoShape 50"/>
          <p:cNvSpPr>
            <a:spLocks noChangeArrowheads="1"/>
          </p:cNvSpPr>
          <p:nvPr/>
        </p:nvSpPr>
        <p:spPr bwMode="gray">
          <a:xfrm>
            <a:off x="475100" y="1244409"/>
            <a:ext cx="8161234" cy="1188720"/>
          </a:xfrm>
          <a:prstGeom prst="roundRect">
            <a:avLst>
              <a:gd name="adj" fmla="val 148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ectangle 30"/>
          <p:cNvSpPr/>
          <p:nvPr>
            <p:custDataLst>
              <p:tags r:id="rId16"/>
            </p:custDataLst>
          </p:nvPr>
        </p:nvSpPr>
        <p:spPr bwMode="gray">
          <a:xfrm>
            <a:off x="592354" y="1315358"/>
            <a:ext cx="77585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spc="300" dirty="0" smtClean="0">
                <a:solidFill>
                  <a:srgbClr val="0070C0"/>
                </a:solidFill>
                <a:latin typeface="Microsoft YaHei" panose="020B0503020204020204" pitchFamily="34" charset="-122"/>
                <a:ea typeface="Microsoft YaHei" panose="020B0503020204020204" pitchFamily="34" charset="-122"/>
              </a:rPr>
              <a:t>预贴标签</a:t>
            </a:r>
            <a:endParaRPr lang="en-GB" sz="1200" b="1" kern="0" spc="300" dirty="0" smtClean="0">
              <a:solidFill>
                <a:srgbClr val="0070C0"/>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586116" y="1507020"/>
            <a:ext cx="7869600" cy="313932"/>
          </a:xfrm>
          <a:prstGeom prst="rect">
            <a:avLst/>
          </a:prstGeom>
        </p:spPr>
        <p:txBody>
          <a:bodyPr wrap="square" lIns="0" tIns="0" rIns="0" bIns="0">
            <a:spAutoFit/>
          </a:bodyPr>
          <a:lstStyle/>
          <a:p>
            <a:pPr algn="just" defTabSz="457200" fontAlgn="ctr">
              <a:lnSpc>
                <a:spcPct val="85000"/>
              </a:lnSpc>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此步骤给一些词贴上含有辅助信息的标签，以帮助引导理解这些词语。以下例子表明了一些词语是怎样因被标为普通名词来帮助理解词性的</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3" name="Rounded Rectangle 166"/>
          <p:cNvSpPr>
            <a:spLocks noChangeArrowheads="1"/>
          </p:cNvSpPr>
          <p:nvPr>
            <p:custDataLst>
              <p:tags r:id="rId17"/>
            </p:custDataLst>
          </p:nvPr>
        </p:nvSpPr>
        <p:spPr bwMode="gray">
          <a:xfrm>
            <a:off x="4572264" y="1891482"/>
            <a:ext cx="2006666" cy="388067"/>
          </a:xfrm>
          <a:prstGeom prst="wedgeRoundRectCallout">
            <a:avLst>
              <a:gd name="adj1" fmla="val 38964"/>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咖啡物语</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餐厅名字</a:t>
            </a: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普通名词</a:t>
            </a: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0" name="Rounded Rectangle 166"/>
          <p:cNvSpPr>
            <a:spLocks noChangeArrowheads="1"/>
          </p:cNvSpPr>
          <p:nvPr>
            <p:custDataLst>
              <p:tags r:id="rId18"/>
            </p:custDataLst>
          </p:nvPr>
        </p:nvSpPr>
        <p:spPr bwMode="gray">
          <a:xfrm>
            <a:off x="2458192" y="1891482"/>
            <a:ext cx="1599338" cy="388067"/>
          </a:xfrm>
          <a:prstGeom prst="wedgeRoundRectCallout">
            <a:avLst>
              <a:gd name="adj1" fmla="val 36937"/>
              <a:gd name="adj2" fmla="val 70101"/>
              <a:gd name="adj3" fmla="val 16667"/>
            </a:avLst>
          </a:prstGeom>
          <a:solidFill>
            <a:schemeClr val="bg1">
              <a:lumMod val="95000"/>
            </a:schemeClr>
          </a:solidFill>
          <a:ln w="9525" algn="ctr">
            <a:solidFill>
              <a:schemeClr val="bg1">
                <a:lumMod val="65000"/>
              </a:schemeClr>
            </a:solidFill>
            <a:round/>
            <a:headEnd/>
            <a:tailEnd/>
          </a:ln>
          <a:effectLst>
            <a:outerShdw blurRad="50800" dist="38100" dir="2700000" algn="tl" rotWithShape="0">
              <a:prstClr val="black">
                <a:alpha val="40000"/>
              </a:prstClr>
            </a:outerShdw>
          </a:effectLst>
        </p:spPr>
        <p:txBody>
          <a:bodyPr lIns="45720" rIns="45720" anchor="ctr"/>
          <a:lstStyle/>
          <a:p>
            <a:pPr algn="ctr" defTabSz="457200" fontAlgn="ctr">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罗非鱼</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罗非鱼</a:t>
            </a: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a:t>
            </a: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普通名词</a:t>
            </a: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41" name="Group 38"/>
          <p:cNvGrpSpPr/>
          <p:nvPr/>
        </p:nvGrpSpPr>
        <p:grpSpPr bwMode="gray">
          <a:xfrm>
            <a:off x="6116016" y="304374"/>
            <a:ext cx="1050749" cy="601290"/>
            <a:chOff x="1739952" y="253734"/>
            <a:chExt cx="1050749" cy="601290"/>
          </a:xfrm>
        </p:grpSpPr>
        <p:grpSp>
          <p:nvGrpSpPr>
            <p:cNvPr id="42" name="Group 122"/>
            <p:cNvGrpSpPr/>
            <p:nvPr/>
          </p:nvGrpSpPr>
          <p:grpSpPr bwMode="gray">
            <a:xfrm rot="16200000" flipH="1">
              <a:off x="1939255" y="316814"/>
              <a:ext cx="42411" cy="34976"/>
              <a:chOff x="7848600" y="4597412"/>
              <a:chExt cx="381000" cy="518660"/>
            </a:xfrm>
            <a:solidFill>
              <a:schemeClr val="bg1"/>
            </a:solidFill>
          </p:grpSpPr>
          <p:sp>
            <p:nvSpPr>
              <p:cNvPr id="98" name="Chevron 9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9" name="Chevron 9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0" name="Chevron 9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3" name="Rounded Rectangle 42"/>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44" name="Flowchart: Manual Operation 43"/>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45" name="Flowchart: Alternate Process 44"/>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46" name="Can 45"/>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7" name="Can 46"/>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Can 47"/>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 name="Can 48"/>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0" name="Down Arrow 49"/>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51" name="Flowchart: Alternate Process 50"/>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2" name="Can 51"/>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3" name="Can 52"/>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54" name="Rounded Rectangle 53"/>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55" name="Group 23"/>
            <p:cNvGrpSpPr/>
            <p:nvPr/>
          </p:nvGrpSpPr>
          <p:grpSpPr bwMode="gray">
            <a:xfrm rot="13371806">
              <a:off x="1792504" y="294511"/>
              <a:ext cx="63466" cy="81138"/>
              <a:chOff x="8894181" y="3397101"/>
              <a:chExt cx="2276089" cy="2783993"/>
            </a:xfrm>
            <a:solidFill>
              <a:schemeClr val="bg1"/>
            </a:solidFill>
          </p:grpSpPr>
          <p:sp>
            <p:nvSpPr>
              <p:cNvPr id="92" name="Chevron 91"/>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3" name="Chevron 92"/>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6" name="Chevron 95"/>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7" name="Chevron 96"/>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6" name="Rounded Rectangle 55"/>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57" name="Rounded Rectangle 56"/>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58" name="Group 122"/>
            <p:cNvGrpSpPr/>
            <p:nvPr/>
          </p:nvGrpSpPr>
          <p:grpSpPr bwMode="gray">
            <a:xfrm flipH="1">
              <a:off x="2014780" y="565315"/>
              <a:ext cx="35055" cy="46478"/>
              <a:chOff x="7848600" y="4597412"/>
              <a:chExt cx="381000" cy="518660"/>
            </a:xfrm>
            <a:solidFill>
              <a:schemeClr val="bg1"/>
            </a:solidFill>
          </p:grpSpPr>
          <p:sp>
            <p:nvSpPr>
              <p:cNvPr id="89" name="Chevron 8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9" name="Group 84"/>
            <p:cNvGrpSpPr/>
            <p:nvPr/>
          </p:nvGrpSpPr>
          <p:grpSpPr bwMode="gray">
            <a:xfrm rot="19950910" flipH="1">
              <a:off x="2036847" y="624063"/>
              <a:ext cx="70354" cy="108883"/>
              <a:chOff x="8894181" y="3397101"/>
              <a:chExt cx="2276089" cy="2783993"/>
            </a:xfrm>
            <a:solidFill>
              <a:schemeClr val="bg1"/>
            </a:solidFill>
          </p:grpSpPr>
          <p:sp>
            <p:nvSpPr>
              <p:cNvPr id="83" name="Chevron 82"/>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5" name="Chevron 84"/>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7" name="Chevron 86"/>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8" name="Chevron 87"/>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0" name="Rounded Rectangle 59"/>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61" name="Group 122"/>
            <p:cNvGrpSpPr/>
            <p:nvPr/>
          </p:nvGrpSpPr>
          <p:grpSpPr bwMode="gray">
            <a:xfrm rot="16200000" flipH="1">
              <a:off x="2274038" y="675275"/>
              <a:ext cx="36930" cy="34976"/>
              <a:chOff x="7848600" y="4597412"/>
              <a:chExt cx="381000" cy="518660"/>
            </a:xfrm>
            <a:solidFill>
              <a:schemeClr val="bg1"/>
            </a:solidFill>
          </p:grpSpPr>
          <p:sp>
            <p:nvSpPr>
              <p:cNvPr id="80" name="Chevron 7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2" name="Chevron 8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2" name="Chevron 61"/>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4" name="Chevron 63"/>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65" name="Down Arrow 64"/>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66" name="Up Arrow 65"/>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67" name="Group 122"/>
            <p:cNvGrpSpPr/>
            <p:nvPr/>
          </p:nvGrpSpPr>
          <p:grpSpPr bwMode="gray">
            <a:xfrm rot="16200000" flipH="1">
              <a:off x="2539421" y="676782"/>
              <a:ext cx="36930" cy="34976"/>
              <a:chOff x="7848600" y="4597412"/>
              <a:chExt cx="381000" cy="518660"/>
            </a:xfrm>
            <a:solidFill>
              <a:schemeClr val="bg1"/>
            </a:solidFill>
          </p:grpSpPr>
          <p:sp>
            <p:nvSpPr>
              <p:cNvPr id="77" name="Chevron 76"/>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9" name="Chevron 78"/>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68" name="Rounded Rectangle 67"/>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69" name="Pentagon 68"/>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0" name="Pentagon 69"/>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1" name="Pentagon 70"/>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72" name=" 3"/>
            <p:cNvSpPr/>
            <p:nvPr>
              <p:custDataLst>
                <p:tags r:id="rId19"/>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73" name="Up Arrow 72"/>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74" name="Rounded Rectangle 73"/>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75" name="Up Arrow 74"/>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76" name="Rounded Rectangle 75"/>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01" name="Oval 100"/>
          <p:cNvSpPr/>
          <p:nvPr/>
        </p:nvSpPr>
        <p:spPr bwMode="gray">
          <a:xfrm>
            <a:off x="6454232" y="620652"/>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2" name="Round Same Side Corner Rectangle 10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3" name="Round Same Side Corner Rectangle 10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4" name="Round Same Side Corner Rectangle 10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5" name="Round Same Side Corner Rectangle 104"/>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06" name="Round Same Side Corner Rectangle 10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07" name="Straight Connector 10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11323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特征建立</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步骤</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特征建立会将文字信息转化成一种分析模型能够读取信息的格式。</a:t>
            </a:r>
            <a:r>
              <a:rPr lang="en-US" altLang="zh-CN" dirty="0" err="1" smtClean="0">
                <a:latin typeface="Microsoft YaHei" panose="020B0503020204020204" pitchFamily="34" charset="-122"/>
                <a:ea typeface="Microsoft YaHei" panose="020B0503020204020204" pitchFamily="34" charset="-122"/>
              </a:rPr>
              <a:t>DataESP</a:t>
            </a:r>
            <a:r>
              <a:rPr lang="zh-CN" altLang="en-US" dirty="0" smtClean="0">
                <a:latin typeface="Microsoft YaHei" panose="020B0503020204020204" pitchFamily="34" charset="-122"/>
                <a:ea typeface="Microsoft YaHei" panose="020B0503020204020204" pitchFamily="34" charset="-122"/>
              </a:rPr>
              <a:t>的特征建立工具通过三步将文字数据转为机器可读的特征</a:t>
            </a:r>
            <a:endParaRPr lang="en-US" dirty="0">
              <a:latin typeface="Microsoft YaHei" panose="020B0503020204020204" pitchFamily="34" charset="-122"/>
              <a:ea typeface="Microsoft YaHei" panose="020B0503020204020204" pitchFamily="34" charset="-122"/>
            </a:endParaRPr>
          </a:p>
        </p:txBody>
      </p:sp>
      <p:sp>
        <p:nvSpPr>
          <p:cNvPr id="9" name="Rounded Rectangle 8"/>
          <p:cNvSpPr/>
          <p:nvPr/>
        </p:nvSpPr>
        <p:spPr bwMode="gray">
          <a:xfrm rot="10800000">
            <a:off x="1396306" y="1638795"/>
            <a:ext cx="6289589" cy="4868882"/>
          </a:xfrm>
          <a:prstGeom prst="roundRect">
            <a:avLst>
              <a:gd name="adj" fmla="val 6016"/>
            </a:avLst>
          </a:prstGeom>
          <a:solidFill>
            <a:schemeClr val="bg1">
              <a:lumMod val="85000"/>
            </a:schemeClr>
          </a:solidFill>
          <a:ln>
            <a:no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rtlCol="0" anchor="ctr"/>
          <a:lstStyle/>
          <a:p>
            <a:pPr algn="ctr"/>
            <a:r>
              <a:rPr lang="en-US" dirty="0" smtClean="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
        <p:nvSpPr>
          <p:cNvPr id="10" name="AutoShape 50"/>
          <p:cNvSpPr>
            <a:spLocks noChangeArrowheads="1"/>
          </p:cNvSpPr>
          <p:nvPr/>
        </p:nvSpPr>
        <p:spPr bwMode="gray">
          <a:xfrm>
            <a:off x="304208" y="2019855"/>
            <a:ext cx="2460763" cy="2630751"/>
          </a:xfrm>
          <a:prstGeom prst="roundRect">
            <a:avLst>
              <a:gd name="adj" fmla="val 759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AutoShape 50"/>
          <p:cNvSpPr>
            <a:spLocks noChangeArrowheads="1"/>
          </p:cNvSpPr>
          <p:nvPr/>
        </p:nvSpPr>
        <p:spPr bwMode="gray">
          <a:xfrm>
            <a:off x="6324014" y="2020867"/>
            <a:ext cx="2460763" cy="2669886"/>
          </a:xfrm>
          <a:prstGeom prst="roundRect">
            <a:avLst>
              <a:gd name="adj" fmla="val 6728"/>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ounded Rectangle 11"/>
          <p:cNvSpPr/>
          <p:nvPr/>
        </p:nvSpPr>
        <p:spPr bwMode="gray">
          <a:xfrm>
            <a:off x="3337774" y="1471771"/>
            <a:ext cx="2459883" cy="535363"/>
          </a:xfrm>
          <a:prstGeom prst="roundRect">
            <a:avLst>
              <a:gd name="adj" fmla="val 28082"/>
            </a:avLst>
          </a:prstGeom>
          <a:solidFill>
            <a:srgbClr val="11356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600" dirty="0" smtClean="0">
                <a:solidFill>
                  <a:schemeClr val="bg1"/>
                </a:solidFill>
                <a:latin typeface="Microsoft YaHei" panose="020B0503020204020204" pitchFamily="34" charset="-122"/>
                <a:ea typeface="Microsoft YaHei" panose="020B0503020204020204" pitchFamily="34" charset="-122"/>
              </a:rPr>
              <a:t>文字特征建立</a:t>
            </a:r>
            <a:endParaRPr lang="en-US" sz="1600" dirty="0" smtClean="0">
              <a:solidFill>
                <a:schemeClr val="bg1"/>
              </a:solidFill>
              <a:latin typeface="Microsoft YaHei" panose="020B0503020204020204" pitchFamily="34" charset="-122"/>
              <a:ea typeface="Microsoft YaHei" panose="020B0503020204020204" pitchFamily="34" charset="-122"/>
            </a:endParaRPr>
          </a:p>
        </p:txBody>
      </p:sp>
      <p:sp>
        <p:nvSpPr>
          <p:cNvPr id="13" name="AutoShape 50"/>
          <p:cNvSpPr>
            <a:spLocks noChangeArrowheads="1"/>
          </p:cNvSpPr>
          <p:nvPr/>
        </p:nvSpPr>
        <p:spPr bwMode="gray">
          <a:xfrm>
            <a:off x="3335882" y="2020186"/>
            <a:ext cx="2460763" cy="2643540"/>
          </a:xfrm>
          <a:prstGeom prst="roundRect">
            <a:avLst>
              <a:gd name="adj" fmla="val 6728"/>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ectangle 13"/>
          <p:cNvSpPr/>
          <p:nvPr>
            <p:custDataLst>
              <p:tags r:id="rId1"/>
            </p:custDataLst>
          </p:nvPr>
        </p:nvSpPr>
        <p:spPr bwMode="gray">
          <a:xfrm>
            <a:off x="446767" y="2152037"/>
            <a:ext cx="929742"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dirty="0" smtClean="0">
                <a:solidFill>
                  <a:srgbClr val="0070C0"/>
                </a:solidFill>
                <a:latin typeface="Microsoft YaHei" panose="020B0503020204020204" pitchFamily="34" charset="-122"/>
                <a:ea typeface="Microsoft YaHei" panose="020B0503020204020204" pitchFamily="34" charset="-122"/>
              </a:rPr>
              <a:t>多种特征建立</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15" name="Rectangle 14"/>
          <p:cNvSpPr/>
          <p:nvPr>
            <p:custDataLst>
              <p:tags r:id="rId2"/>
            </p:custDataLst>
          </p:nvPr>
        </p:nvSpPr>
        <p:spPr bwMode="gray">
          <a:xfrm>
            <a:off x="3506374" y="2120138"/>
            <a:ext cx="621965"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dirty="0" smtClean="0">
                <a:solidFill>
                  <a:srgbClr val="0070C0"/>
                </a:solidFill>
                <a:latin typeface="Microsoft YaHei" panose="020B0503020204020204" pitchFamily="34" charset="-122"/>
                <a:ea typeface="Microsoft YaHei" panose="020B0503020204020204" pitchFamily="34" charset="-122"/>
              </a:rPr>
              <a:t>综合特征</a:t>
            </a:r>
            <a:endParaRPr lang="en-US"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16" name="Rectangle 15"/>
          <p:cNvSpPr/>
          <p:nvPr>
            <p:custDataLst>
              <p:tags r:id="rId3"/>
            </p:custDataLst>
          </p:nvPr>
        </p:nvSpPr>
        <p:spPr bwMode="gray">
          <a:xfrm>
            <a:off x="6427974" y="2152037"/>
            <a:ext cx="621965"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b="1" kern="0" dirty="0">
                <a:solidFill>
                  <a:srgbClr val="0070C0"/>
                </a:solidFill>
                <a:latin typeface="Microsoft YaHei" panose="020B0503020204020204" pitchFamily="34" charset="-122"/>
                <a:ea typeface="Microsoft YaHei" panose="020B0503020204020204" pitchFamily="34" charset="-122"/>
              </a:rPr>
              <a:t>降</a:t>
            </a:r>
            <a:r>
              <a:rPr lang="zh-CN" altLang="en-US" b="1" kern="0" dirty="0" smtClean="0">
                <a:solidFill>
                  <a:srgbClr val="0070C0"/>
                </a:solidFill>
                <a:latin typeface="Microsoft YaHei" panose="020B0503020204020204" pitchFamily="34" charset="-122"/>
                <a:ea typeface="Microsoft YaHei" panose="020B0503020204020204" pitchFamily="34" charset="-122"/>
              </a:rPr>
              <a:t>低维度</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17" name="AutoShape 50"/>
          <p:cNvSpPr>
            <a:spLocks noChangeArrowheads="1"/>
          </p:cNvSpPr>
          <p:nvPr/>
        </p:nvSpPr>
        <p:spPr bwMode="gray">
          <a:xfrm>
            <a:off x="3450017" y="2378491"/>
            <a:ext cx="2294168" cy="181588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89000">
              <a:spcBef>
                <a:spcPts val="300"/>
              </a:spcBef>
              <a:buClr>
                <a:srgbClr val="11356F"/>
              </a:buClr>
              <a:buFont typeface="Arial" pitchFamily="34" charset="0"/>
              <a:buChar char="•"/>
              <a:defRPr/>
            </a:pPr>
            <a:r>
              <a:rPr lang="zh-CN" altLang="en-US" b="1" dirty="0">
                <a:solidFill>
                  <a:srgbClr val="5F5F5F"/>
                </a:solidFill>
                <a:latin typeface="Microsoft YaHei" panose="020B0503020204020204" pitchFamily="34" charset="-122"/>
                <a:ea typeface="Microsoft YaHei" panose="020B0503020204020204" pitchFamily="34" charset="-122"/>
              </a:rPr>
              <a:t>目标</a:t>
            </a:r>
            <a:r>
              <a:rPr lang="en-US" sz="1200" b="1" dirty="0" smtClean="0">
                <a:solidFill>
                  <a:srgbClr val="5F5F5F"/>
                </a:solidFill>
                <a:latin typeface="Microsoft YaHei" panose="020B0503020204020204" pitchFamily="34" charset="-122"/>
                <a:ea typeface="Microsoft YaHei" panose="020B0503020204020204" pitchFamily="34" charset="-122"/>
              </a:rPr>
              <a:t>:  </a:t>
            </a:r>
            <a:r>
              <a:rPr lang="zh-CN" altLang="en-US" dirty="0" smtClean="0">
                <a:solidFill>
                  <a:srgbClr val="5F5F5F"/>
                </a:solidFill>
                <a:latin typeface="Microsoft YaHei" panose="020B0503020204020204" pitchFamily="34" charset="-122"/>
                <a:ea typeface="Microsoft YaHei" panose="020B0503020204020204" pitchFamily="34" charset="-122"/>
              </a:rPr>
              <a:t>将上个步骤得到的多种特征混合或者创建一个复杂特征</a:t>
            </a:r>
            <a:endParaRPr lang="en-US" altLang="zh-CN"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GB" altLang="zh-CN"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使用</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将要</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被混合的一个或多个表达方式；能够进一步处理上个步骤得到的多种表达方式的模块</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结果</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把文字转化成向量的表达方式</a:t>
            </a:r>
            <a:endParaRPr lang="en-GB"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AutoShape 50"/>
          <p:cNvSpPr>
            <a:spLocks noChangeArrowheads="1"/>
          </p:cNvSpPr>
          <p:nvPr/>
        </p:nvSpPr>
        <p:spPr bwMode="gray">
          <a:xfrm>
            <a:off x="423531" y="2398515"/>
            <a:ext cx="2316596" cy="181588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89000">
              <a:spcBef>
                <a:spcPts val="300"/>
              </a:spcBef>
              <a:buClr>
                <a:srgbClr val="11356F"/>
              </a:buClr>
              <a:buFont typeface="Arial" pitchFamily="34" charset="0"/>
              <a:buChar char="•"/>
              <a:defRPr/>
            </a:pPr>
            <a:r>
              <a:rPr lang="zh-CN" altLang="en-US" b="1" dirty="0">
                <a:solidFill>
                  <a:srgbClr val="5F5F5F"/>
                </a:solidFill>
                <a:latin typeface="Microsoft YaHei" panose="020B0503020204020204" pitchFamily="34" charset="-122"/>
                <a:ea typeface="Microsoft YaHei" panose="020B0503020204020204" pitchFamily="34" charset="-122"/>
              </a:rPr>
              <a:t>目标</a:t>
            </a:r>
            <a:r>
              <a:rPr lang="en-US" sz="1200" b="1" dirty="0" smtClean="0">
                <a:solidFill>
                  <a:srgbClr val="5F5F5F"/>
                </a:solidFill>
                <a:latin typeface="Microsoft YaHei" panose="020B0503020204020204" pitchFamily="34" charset="-122"/>
                <a:ea typeface="Microsoft YaHei" panose="020B0503020204020204" pitchFamily="34" charset="-122"/>
              </a:rPr>
              <a:t>: </a:t>
            </a:r>
            <a:r>
              <a:rPr lang="zh-CN" altLang="en-US" sz="1200" dirty="0" smtClean="0">
                <a:solidFill>
                  <a:srgbClr val="5F5F5F"/>
                </a:solidFill>
                <a:latin typeface="Microsoft YaHei" panose="020B0503020204020204" pitchFamily="34" charset="-122"/>
                <a:ea typeface="Microsoft YaHei" panose="020B0503020204020204" pitchFamily="34" charset="-122"/>
              </a:rPr>
              <a:t>使用多种方法能将文字转化成数字的方法，再将处理过的文字导入到算法中</a:t>
            </a:r>
            <a:endParaRPr lang="en-US" altLang="zh-CN" sz="1200"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US" sz="1200" b="1"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使用</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语</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法要求、使用频率、语义要求等信息来综合理解文字</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结果</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多种把文字转化成向量的表达方式</a:t>
            </a:r>
            <a:endParaRPr lang="en-GB"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AutoShape 50"/>
          <p:cNvSpPr>
            <a:spLocks noChangeArrowheads="1"/>
          </p:cNvSpPr>
          <p:nvPr/>
        </p:nvSpPr>
        <p:spPr bwMode="gray">
          <a:xfrm>
            <a:off x="6428808" y="2389124"/>
            <a:ext cx="2316596" cy="185435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89000">
              <a:spcBef>
                <a:spcPts val="300"/>
              </a:spcBef>
              <a:buClr>
                <a:srgbClr val="11356F"/>
              </a:buClr>
              <a:buFont typeface="Arial" pitchFamily="34" charset="0"/>
              <a:buChar char="•"/>
              <a:defRPr/>
            </a:pPr>
            <a:r>
              <a:rPr lang="zh-CN" altLang="en-US" b="1" dirty="0">
                <a:solidFill>
                  <a:srgbClr val="5F5F5F"/>
                </a:solidFill>
                <a:latin typeface="Microsoft YaHei" panose="020B0503020204020204" pitchFamily="34" charset="-122"/>
                <a:ea typeface="Microsoft YaHei" panose="020B0503020204020204" pitchFamily="34" charset="-122"/>
              </a:rPr>
              <a:t>目标</a:t>
            </a:r>
            <a:r>
              <a:rPr lang="en-US" sz="1200" b="1" dirty="0" smtClean="0">
                <a:solidFill>
                  <a:srgbClr val="5F5F5F"/>
                </a:solidFill>
                <a:latin typeface="Microsoft YaHei" panose="020B0503020204020204" pitchFamily="34" charset="-122"/>
                <a:ea typeface="Microsoft YaHei" panose="020B0503020204020204" pitchFamily="34" charset="-122"/>
              </a:rPr>
              <a:t>: </a:t>
            </a:r>
          </a:p>
          <a:p>
            <a:pPr marL="341313" lvl="1" indent="-228600" defTabSz="889000">
              <a:spcBef>
                <a:spcPts val="300"/>
              </a:spcBef>
              <a:buClr>
                <a:srgbClr val="11356F"/>
              </a:buClr>
              <a:buFont typeface="+mj-lt"/>
              <a:buAutoNum type="arabicPeriod"/>
              <a:defRPr/>
            </a:pPr>
            <a:r>
              <a:rPr lang="zh-CN" altLang="en-US" b="1" dirty="0">
                <a:solidFill>
                  <a:srgbClr val="5F5F5F"/>
                </a:solidFill>
                <a:latin typeface="Microsoft YaHei" panose="020B0503020204020204" pitchFamily="34" charset="-122"/>
                <a:ea typeface="Microsoft YaHei" panose="020B0503020204020204" pitchFamily="34" charset="-122"/>
              </a:rPr>
              <a:t>移除结尾词：</a:t>
            </a:r>
            <a:r>
              <a:rPr lang="zh-CN" altLang="en-US" dirty="0">
                <a:solidFill>
                  <a:srgbClr val="5F5F5F"/>
                </a:solidFill>
                <a:latin typeface="Microsoft YaHei" panose="020B0503020204020204" pitchFamily="34" charset="-122"/>
                <a:ea typeface="Microsoft YaHei" panose="020B0503020204020204" pitchFamily="34" charset="-122"/>
              </a:rPr>
              <a:t>将没有太多意义的词语移除</a:t>
            </a:r>
            <a:endParaRPr lang="en-US" altLang="zh-CN" dirty="0">
              <a:solidFill>
                <a:srgbClr val="5F5F5F"/>
              </a:solidFill>
              <a:latin typeface="Microsoft YaHei" panose="020B0503020204020204" pitchFamily="34" charset="-122"/>
              <a:ea typeface="Microsoft YaHei" panose="020B0503020204020204" pitchFamily="34" charset="-122"/>
            </a:endParaRPr>
          </a:p>
          <a:p>
            <a:pPr marL="341313" lvl="1" indent="-228600" defTabSz="889000">
              <a:spcBef>
                <a:spcPts val="300"/>
              </a:spcBef>
              <a:buClr>
                <a:srgbClr val="11356F"/>
              </a:buClr>
              <a:buFont typeface="+mj-lt"/>
              <a:buAutoNum type="arabicPeriod"/>
              <a:defRPr/>
            </a:pPr>
            <a:endParaRPr lang="en-US" altLang="zh-CN" dirty="0">
              <a:solidFill>
                <a:srgbClr val="5F5F5F"/>
              </a:solidFill>
              <a:latin typeface="Microsoft YaHei" panose="020B0503020204020204" pitchFamily="34" charset="-122"/>
              <a:ea typeface="Microsoft YaHei" panose="020B0503020204020204" pitchFamily="34" charset="-122"/>
            </a:endParaRPr>
          </a:p>
          <a:p>
            <a:pPr marL="341313" lvl="1" indent="-228600" defTabSz="889000">
              <a:spcBef>
                <a:spcPts val="300"/>
              </a:spcBef>
              <a:buClr>
                <a:srgbClr val="11356F"/>
              </a:buClr>
              <a:buFont typeface="+mj-lt"/>
              <a:buAutoNum type="arabicPeriod"/>
              <a:defRPr/>
            </a:pPr>
            <a:r>
              <a:rPr lang="zh-CN" altLang="en-US" b="1" dirty="0">
                <a:solidFill>
                  <a:srgbClr val="5F5F5F"/>
                </a:solidFill>
                <a:latin typeface="Microsoft YaHei" panose="020B0503020204020204" pitchFamily="34" charset="-122"/>
                <a:ea typeface="Microsoft YaHei" panose="020B0503020204020204" pitchFamily="34" charset="-122"/>
              </a:rPr>
              <a:t>特征去除</a:t>
            </a:r>
            <a:r>
              <a:rPr lang="en-US" b="1" dirty="0">
                <a:solidFill>
                  <a:srgbClr val="5F5F5F"/>
                </a:solidFill>
                <a:latin typeface="Microsoft YaHei" panose="020B0503020204020204" pitchFamily="34" charset="-122"/>
                <a:ea typeface="Microsoft YaHei" panose="020B0503020204020204" pitchFamily="34" charset="-122"/>
              </a:rPr>
              <a:t>: </a:t>
            </a:r>
            <a:r>
              <a:rPr lang="zh-CN" altLang="en-US" dirty="0">
                <a:solidFill>
                  <a:srgbClr val="5F5F5F"/>
                </a:solidFill>
                <a:latin typeface="Microsoft YaHei" panose="020B0503020204020204" pitchFamily="34" charset="-122"/>
                <a:ea typeface="Microsoft YaHei" panose="020B0503020204020204" pitchFamily="34" charset="-122"/>
              </a:rPr>
              <a:t>将之前一些不必要的特征去除</a:t>
            </a:r>
            <a:endParaRPr lang="en-US" altLang="zh-CN" dirty="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endParaRPr lang="en-US" sz="1200" b="1" dirty="0" smtClean="0">
              <a:solidFill>
                <a:srgbClr val="5F5F5F"/>
              </a:solidFill>
              <a:latin typeface="Microsoft YaHei" panose="020B0503020204020204" pitchFamily="34" charset="-122"/>
              <a:ea typeface="Microsoft YaHei" panose="020B0503020204020204" pitchFamily="34" charset="-122"/>
            </a:endParaRPr>
          </a:p>
          <a:p>
            <a:pPr marL="119063" indent="-119063" defTabSz="889000">
              <a:spcBef>
                <a:spcPts val="300"/>
              </a:spcBef>
              <a:buClr>
                <a:srgbClr val="11356F"/>
              </a:buClr>
              <a:buFont typeface="Arial" pitchFamily="34" charset="0"/>
              <a:buChar char="•"/>
              <a:defRPr/>
            </a:pPr>
            <a:r>
              <a:rPr lang="zh-CN" altLang="en-US" b="1" dirty="0">
                <a:solidFill>
                  <a:srgbClr val="5F5F5F"/>
                </a:solidFill>
                <a:latin typeface="Microsoft YaHei" panose="020B0503020204020204" pitchFamily="34" charset="-122"/>
                <a:ea typeface="Microsoft YaHei" panose="020B0503020204020204" pitchFamily="34" charset="-122"/>
              </a:rPr>
              <a:t>使</a:t>
            </a:r>
            <a:r>
              <a:rPr lang="zh-CN" altLang="en-US" b="1" dirty="0" smtClean="0">
                <a:solidFill>
                  <a:srgbClr val="5F5F5F"/>
                </a:solidFill>
                <a:latin typeface="Microsoft YaHei" panose="020B0503020204020204" pitchFamily="34" charset="-122"/>
                <a:ea typeface="Microsoft YaHei" panose="020B0503020204020204" pitchFamily="34" charset="-122"/>
              </a:rPr>
              <a:t>用</a:t>
            </a:r>
            <a:r>
              <a:rPr lang="en-GB"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常用结尾词列表</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倒</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排文档频率</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文字使用频率</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AutoShape 50"/>
          <p:cNvSpPr>
            <a:spLocks noChangeArrowheads="1"/>
          </p:cNvSpPr>
          <p:nvPr/>
        </p:nvSpPr>
        <p:spPr bwMode="gray">
          <a:xfrm>
            <a:off x="304208" y="4750130"/>
            <a:ext cx="2460763" cy="1652258"/>
          </a:xfrm>
          <a:prstGeom prst="roundRect">
            <a:avLst>
              <a:gd name="adj" fmla="val 6967"/>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Folded Corner 20"/>
          <p:cNvSpPr/>
          <p:nvPr/>
        </p:nvSpPr>
        <p:spPr bwMode="gray">
          <a:xfrm>
            <a:off x="382566" y="5379615"/>
            <a:ext cx="669071" cy="490239"/>
          </a:xfrm>
          <a:prstGeom prst="foldedCorner">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700" dirty="0" smtClean="0">
                <a:solidFill>
                  <a:schemeClr val="tx1">
                    <a:lumMod val="50000"/>
                    <a:lumOff val="50000"/>
                  </a:schemeClr>
                </a:solidFill>
                <a:latin typeface="Microsoft YaHei" panose="020B0503020204020204" pitchFamily="34" charset="-122"/>
                <a:ea typeface="Microsoft YaHei" panose="020B0503020204020204" pitchFamily="34" charset="-122"/>
              </a:rPr>
              <a:t>文字范例</a:t>
            </a:r>
            <a:endParaRPr lang="en-US" sz="7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cxnSp>
        <p:nvCxnSpPr>
          <p:cNvPr id="22" name="Straight Arrow Connector 21"/>
          <p:cNvCxnSpPr/>
          <p:nvPr/>
        </p:nvCxnSpPr>
        <p:spPr bwMode="gray">
          <a:xfrm>
            <a:off x="1196065" y="5622728"/>
            <a:ext cx="333633" cy="1588"/>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bwMode="gray">
          <a:xfrm>
            <a:off x="442654" y="4783273"/>
            <a:ext cx="410369" cy="215444"/>
          </a:xfrm>
          <a:prstGeom prst="rect">
            <a:avLst/>
          </a:prstGeom>
        </p:spPr>
        <p:txBody>
          <a:bodyPr wrap="none" lIns="0" tIns="0" rIns="0" bIns="0">
            <a:spAutoFit/>
          </a:bodyPr>
          <a:lstStyle/>
          <a:p>
            <a:r>
              <a:rPr lang="zh-CN" altLang="en-US" sz="1400" b="1" dirty="0">
                <a:solidFill>
                  <a:srgbClr val="0070C0"/>
                </a:solidFill>
                <a:latin typeface="Microsoft YaHei" panose="020B0503020204020204" pitchFamily="34" charset="-122"/>
                <a:ea typeface="Microsoft YaHei" panose="020B0503020204020204" pitchFamily="34" charset="-122"/>
              </a:rPr>
              <a:t>范例</a:t>
            </a:r>
            <a:r>
              <a:rPr lang="en-US" sz="1400" b="1" dirty="0" smtClean="0">
                <a:solidFill>
                  <a:srgbClr val="0070C0"/>
                </a:solidFill>
                <a:latin typeface="Microsoft YaHei" panose="020B0503020204020204" pitchFamily="34" charset="-122"/>
                <a:ea typeface="Microsoft YaHei" panose="020B0503020204020204" pitchFamily="34" charset="-122"/>
              </a:rPr>
              <a:t>:</a:t>
            </a:r>
          </a:p>
        </p:txBody>
      </p:sp>
      <p:sp>
        <p:nvSpPr>
          <p:cNvPr id="24" name="Rectangle 23"/>
          <p:cNvSpPr/>
          <p:nvPr/>
        </p:nvSpPr>
        <p:spPr bwMode="gray">
          <a:xfrm>
            <a:off x="1823953"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5" name="Rectangle 24"/>
          <p:cNvSpPr/>
          <p:nvPr/>
        </p:nvSpPr>
        <p:spPr bwMode="gray">
          <a:xfrm>
            <a:off x="1997550"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6" name="Rectangle 25"/>
          <p:cNvSpPr/>
          <p:nvPr/>
        </p:nvSpPr>
        <p:spPr bwMode="gray">
          <a:xfrm>
            <a:off x="2171147"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7" name="Rectangle 26"/>
          <p:cNvSpPr/>
          <p:nvPr/>
        </p:nvSpPr>
        <p:spPr bwMode="gray">
          <a:xfrm>
            <a:off x="2344744"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8" name="Rectangle 27"/>
          <p:cNvSpPr/>
          <p:nvPr/>
        </p:nvSpPr>
        <p:spPr bwMode="gray">
          <a:xfrm>
            <a:off x="2522467"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1659168" y="5576001"/>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30" name="Straight Arrow Connector 29"/>
          <p:cNvCxnSpPr/>
          <p:nvPr/>
        </p:nvCxnSpPr>
        <p:spPr bwMode="gray">
          <a:xfrm>
            <a:off x="1196065" y="5230842"/>
            <a:ext cx="333633" cy="1588"/>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bwMode="gray">
          <a:xfrm>
            <a:off x="1823953"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1997550"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33" name="Rectangle 32"/>
          <p:cNvSpPr/>
          <p:nvPr/>
        </p:nvSpPr>
        <p:spPr bwMode="gray">
          <a:xfrm>
            <a:off x="2171147"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0" name="Rectangle 39"/>
          <p:cNvSpPr/>
          <p:nvPr/>
        </p:nvSpPr>
        <p:spPr bwMode="gray">
          <a:xfrm>
            <a:off x="2344744"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1" name="Rectangle 40"/>
          <p:cNvSpPr/>
          <p:nvPr/>
        </p:nvSpPr>
        <p:spPr bwMode="gray">
          <a:xfrm>
            <a:off x="2522467"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2" name="Rectangle 41"/>
          <p:cNvSpPr/>
          <p:nvPr/>
        </p:nvSpPr>
        <p:spPr bwMode="gray">
          <a:xfrm>
            <a:off x="1659168" y="51841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cxnSp>
        <p:nvCxnSpPr>
          <p:cNvPr id="43" name="Straight Arrow Connector 42"/>
          <p:cNvCxnSpPr/>
          <p:nvPr/>
        </p:nvCxnSpPr>
        <p:spPr bwMode="gray">
          <a:xfrm>
            <a:off x="1196065" y="6038364"/>
            <a:ext cx="333633" cy="1588"/>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4" name="Rectangle 43"/>
          <p:cNvSpPr/>
          <p:nvPr/>
        </p:nvSpPr>
        <p:spPr bwMode="gray">
          <a:xfrm>
            <a:off x="1823953"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5" name="Rectangle 44"/>
          <p:cNvSpPr/>
          <p:nvPr/>
        </p:nvSpPr>
        <p:spPr bwMode="gray">
          <a:xfrm>
            <a:off x="1997550"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6" name="Rectangle 45"/>
          <p:cNvSpPr/>
          <p:nvPr/>
        </p:nvSpPr>
        <p:spPr bwMode="gray">
          <a:xfrm>
            <a:off x="2171147"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7" name="Rectangle 46"/>
          <p:cNvSpPr/>
          <p:nvPr/>
        </p:nvSpPr>
        <p:spPr bwMode="gray">
          <a:xfrm>
            <a:off x="2344744"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8" name="Rectangle 47"/>
          <p:cNvSpPr/>
          <p:nvPr/>
        </p:nvSpPr>
        <p:spPr bwMode="gray">
          <a:xfrm>
            <a:off x="2522467"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49" name="Rectangle 48"/>
          <p:cNvSpPr/>
          <p:nvPr/>
        </p:nvSpPr>
        <p:spPr bwMode="gray">
          <a:xfrm>
            <a:off x="1659168" y="5991637"/>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0" name="Rectangle 49"/>
          <p:cNvSpPr/>
          <p:nvPr/>
        </p:nvSpPr>
        <p:spPr bwMode="gray">
          <a:xfrm>
            <a:off x="1822142" y="5340017"/>
            <a:ext cx="719177" cy="230832"/>
          </a:xfrm>
          <a:prstGeom prst="rect">
            <a:avLst/>
          </a:prstGeom>
          <a:ln>
            <a:noFill/>
          </a:ln>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1</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1" name="Rectangle 50"/>
          <p:cNvSpPr/>
          <p:nvPr/>
        </p:nvSpPr>
        <p:spPr bwMode="gray">
          <a:xfrm>
            <a:off x="1822142" y="5731903"/>
            <a:ext cx="719177" cy="230832"/>
          </a:xfrm>
          <a:prstGeom prst="rect">
            <a:avLst/>
          </a:prstGeom>
          <a:ln>
            <a:noFill/>
          </a:ln>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2</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2" name="Rectangle 51"/>
          <p:cNvSpPr/>
          <p:nvPr/>
        </p:nvSpPr>
        <p:spPr bwMode="gray">
          <a:xfrm>
            <a:off x="1822142" y="6123789"/>
            <a:ext cx="719177" cy="230832"/>
          </a:xfrm>
          <a:prstGeom prst="rect">
            <a:avLst/>
          </a:prstGeom>
          <a:ln>
            <a:noFill/>
          </a:ln>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3</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3" name="Rectangle 52"/>
          <p:cNvSpPr/>
          <p:nvPr/>
        </p:nvSpPr>
        <p:spPr bwMode="gray">
          <a:xfrm>
            <a:off x="371373" y="5872428"/>
            <a:ext cx="719177" cy="230832"/>
          </a:xfrm>
          <a:prstGeom prst="rect">
            <a:avLst/>
          </a:prstGeom>
          <a:ln>
            <a:noFill/>
          </a:ln>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文字</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4" name="AutoShape 50"/>
          <p:cNvSpPr>
            <a:spLocks noChangeArrowheads="1"/>
          </p:cNvSpPr>
          <p:nvPr/>
        </p:nvSpPr>
        <p:spPr bwMode="gray">
          <a:xfrm>
            <a:off x="3308665" y="4750130"/>
            <a:ext cx="2460763" cy="1652258"/>
          </a:xfrm>
          <a:prstGeom prst="roundRect">
            <a:avLst>
              <a:gd name="adj" fmla="val 8254"/>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55" name="Straight Arrow Connector 54"/>
          <p:cNvCxnSpPr/>
          <p:nvPr/>
        </p:nvCxnSpPr>
        <p:spPr bwMode="gray">
          <a:xfrm flipV="1">
            <a:off x="4461779" y="5305784"/>
            <a:ext cx="181473" cy="174440"/>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56" name="Rectangle 55"/>
          <p:cNvSpPr/>
          <p:nvPr/>
        </p:nvSpPr>
        <p:spPr bwMode="gray">
          <a:xfrm>
            <a:off x="3447111" y="4783273"/>
            <a:ext cx="410369" cy="215444"/>
          </a:xfrm>
          <a:prstGeom prst="rect">
            <a:avLst/>
          </a:prstGeom>
        </p:spPr>
        <p:txBody>
          <a:bodyPr wrap="none" lIns="0" tIns="0" rIns="0" bIns="0">
            <a:spAutoFit/>
          </a:bodyPr>
          <a:lstStyle/>
          <a:p>
            <a:r>
              <a:rPr lang="zh-CN" altLang="en-US" sz="1400" b="1" dirty="0">
                <a:solidFill>
                  <a:srgbClr val="0070C0"/>
                </a:solidFill>
                <a:latin typeface="Microsoft YaHei" panose="020B0503020204020204" pitchFamily="34" charset="-122"/>
                <a:ea typeface="Microsoft YaHei" panose="020B0503020204020204" pitchFamily="34" charset="-122"/>
              </a:rPr>
              <a:t>范例</a:t>
            </a:r>
            <a:r>
              <a:rPr lang="en-US" sz="1400" b="1" dirty="0" smtClean="0">
                <a:solidFill>
                  <a:srgbClr val="0070C0"/>
                </a:solidFill>
                <a:latin typeface="Microsoft YaHei" panose="020B0503020204020204" pitchFamily="34" charset="-122"/>
                <a:ea typeface="Microsoft YaHei" panose="020B0503020204020204" pitchFamily="34" charset="-122"/>
              </a:rPr>
              <a:t>:</a:t>
            </a:r>
          </a:p>
        </p:txBody>
      </p:sp>
      <p:sp>
        <p:nvSpPr>
          <p:cNvPr id="57" name="Rectangle 56"/>
          <p:cNvSpPr/>
          <p:nvPr/>
        </p:nvSpPr>
        <p:spPr bwMode="gray">
          <a:xfrm>
            <a:off x="4864036"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8" name="Rectangle 57"/>
          <p:cNvSpPr/>
          <p:nvPr/>
        </p:nvSpPr>
        <p:spPr bwMode="gray">
          <a:xfrm>
            <a:off x="5037633"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59" name="Rectangle 58"/>
          <p:cNvSpPr/>
          <p:nvPr/>
        </p:nvSpPr>
        <p:spPr bwMode="gray">
          <a:xfrm>
            <a:off x="5211230"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0" name="Rectangle 59"/>
          <p:cNvSpPr/>
          <p:nvPr/>
        </p:nvSpPr>
        <p:spPr bwMode="gray">
          <a:xfrm>
            <a:off x="5384827"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1" name="Rectangle 60"/>
          <p:cNvSpPr/>
          <p:nvPr/>
        </p:nvSpPr>
        <p:spPr bwMode="gray">
          <a:xfrm>
            <a:off x="5562550"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2" name="Rectangle 61"/>
          <p:cNvSpPr/>
          <p:nvPr/>
        </p:nvSpPr>
        <p:spPr bwMode="gray">
          <a:xfrm>
            <a:off x="4699251" y="519598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3" name="Rectangle 62"/>
          <p:cNvSpPr/>
          <p:nvPr/>
        </p:nvSpPr>
        <p:spPr bwMode="gray">
          <a:xfrm>
            <a:off x="4862225" y="5328141"/>
            <a:ext cx="719177" cy="230832"/>
          </a:xfrm>
          <a:prstGeom prst="rect">
            <a:avLst/>
          </a:prstGeom>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4</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4" name="Rectangle 63"/>
          <p:cNvSpPr/>
          <p:nvPr/>
        </p:nvSpPr>
        <p:spPr bwMode="gray">
          <a:xfrm>
            <a:off x="3510249"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5" name="Rectangle 64"/>
          <p:cNvSpPr/>
          <p:nvPr/>
        </p:nvSpPr>
        <p:spPr bwMode="gray">
          <a:xfrm>
            <a:off x="3683846"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6" name="Rectangle 65"/>
          <p:cNvSpPr/>
          <p:nvPr/>
        </p:nvSpPr>
        <p:spPr bwMode="gray">
          <a:xfrm>
            <a:off x="3857443"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7" name="Rectangle 66"/>
          <p:cNvSpPr/>
          <p:nvPr/>
        </p:nvSpPr>
        <p:spPr bwMode="gray">
          <a:xfrm>
            <a:off x="4031040"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8" name="Rectangle 67"/>
          <p:cNvSpPr/>
          <p:nvPr/>
        </p:nvSpPr>
        <p:spPr bwMode="gray">
          <a:xfrm>
            <a:off x="4208763"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69" name="Rectangle 68"/>
          <p:cNvSpPr/>
          <p:nvPr/>
        </p:nvSpPr>
        <p:spPr bwMode="gray">
          <a:xfrm>
            <a:off x="3345464" y="5029733"/>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0" name="Rectangle 69"/>
          <p:cNvSpPr/>
          <p:nvPr/>
        </p:nvSpPr>
        <p:spPr bwMode="gray">
          <a:xfrm>
            <a:off x="3508438" y="5161885"/>
            <a:ext cx="719177" cy="230832"/>
          </a:xfrm>
          <a:prstGeom prst="rect">
            <a:avLst/>
          </a:prstGeom>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3</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1" name="Rectangle 70"/>
          <p:cNvSpPr/>
          <p:nvPr/>
        </p:nvSpPr>
        <p:spPr bwMode="gray">
          <a:xfrm>
            <a:off x="3508274"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2" name="Rectangle 71"/>
          <p:cNvSpPr/>
          <p:nvPr/>
        </p:nvSpPr>
        <p:spPr bwMode="gray">
          <a:xfrm>
            <a:off x="3681871"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3" name="Rectangle 72"/>
          <p:cNvSpPr/>
          <p:nvPr/>
        </p:nvSpPr>
        <p:spPr bwMode="gray">
          <a:xfrm>
            <a:off x="3855468"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4" name="Rectangle 73"/>
          <p:cNvSpPr/>
          <p:nvPr/>
        </p:nvSpPr>
        <p:spPr bwMode="gray">
          <a:xfrm>
            <a:off x="4029065"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5" name="Rectangle 74"/>
          <p:cNvSpPr/>
          <p:nvPr/>
        </p:nvSpPr>
        <p:spPr bwMode="gray">
          <a:xfrm>
            <a:off x="4206788"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6" name="Rectangle 75"/>
          <p:cNvSpPr/>
          <p:nvPr/>
        </p:nvSpPr>
        <p:spPr bwMode="gray">
          <a:xfrm>
            <a:off x="3343489" y="5431519"/>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77" name="Rectangle 76"/>
          <p:cNvSpPr/>
          <p:nvPr/>
        </p:nvSpPr>
        <p:spPr bwMode="gray">
          <a:xfrm>
            <a:off x="3506463" y="5563671"/>
            <a:ext cx="719177" cy="230832"/>
          </a:xfrm>
          <a:prstGeom prst="rect">
            <a:avLst/>
          </a:prstGeom>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1</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78" name="Straight Arrow Connector 77"/>
          <p:cNvCxnSpPr/>
          <p:nvPr/>
        </p:nvCxnSpPr>
        <p:spPr bwMode="gray">
          <a:xfrm>
            <a:off x="4429495" y="5068277"/>
            <a:ext cx="211777" cy="164275"/>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79" name="Folded Corner 78"/>
          <p:cNvSpPr/>
          <p:nvPr/>
        </p:nvSpPr>
        <p:spPr bwMode="gray">
          <a:xfrm>
            <a:off x="3456296" y="5817021"/>
            <a:ext cx="669071" cy="490239"/>
          </a:xfrm>
          <a:prstGeom prst="foldedCorner">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zh-CN" altLang="en-US" sz="700" dirty="0" smtClean="0">
                <a:solidFill>
                  <a:schemeClr val="tx1">
                    <a:lumMod val="50000"/>
                    <a:lumOff val="50000"/>
                  </a:schemeClr>
                </a:solidFill>
                <a:latin typeface="Microsoft YaHei" panose="020B0503020204020204" pitchFamily="34" charset="-122"/>
                <a:ea typeface="Microsoft YaHei" panose="020B0503020204020204" pitchFamily="34" charset="-122"/>
              </a:rPr>
              <a:t>文字范例</a:t>
            </a:r>
            <a:endParaRPr lang="en-US" sz="7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cxnSp>
        <p:nvCxnSpPr>
          <p:cNvPr id="80" name="Straight Arrow Connector 79"/>
          <p:cNvCxnSpPr/>
          <p:nvPr/>
        </p:nvCxnSpPr>
        <p:spPr bwMode="gray">
          <a:xfrm>
            <a:off x="4257917" y="6048258"/>
            <a:ext cx="333633" cy="1588"/>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1" name="Rectangle 80"/>
          <p:cNvSpPr/>
          <p:nvPr/>
        </p:nvSpPr>
        <p:spPr bwMode="gray">
          <a:xfrm>
            <a:off x="4864036"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2" name="Rectangle 81"/>
          <p:cNvSpPr/>
          <p:nvPr/>
        </p:nvSpPr>
        <p:spPr bwMode="gray">
          <a:xfrm>
            <a:off x="5037633"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3" name="Rectangle 82"/>
          <p:cNvSpPr/>
          <p:nvPr/>
        </p:nvSpPr>
        <p:spPr bwMode="gray">
          <a:xfrm>
            <a:off x="5211230"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4" name="Rectangle 83"/>
          <p:cNvSpPr/>
          <p:nvPr/>
        </p:nvSpPr>
        <p:spPr bwMode="gray">
          <a:xfrm>
            <a:off x="5384827"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5" name="Rectangle 84"/>
          <p:cNvSpPr/>
          <p:nvPr/>
        </p:nvSpPr>
        <p:spPr bwMode="gray">
          <a:xfrm>
            <a:off x="5562550"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6" name="Rectangle 85"/>
          <p:cNvSpPr/>
          <p:nvPr/>
        </p:nvSpPr>
        <p:spPr bwMode="gray">
          <a:xfrm>
            <a:off x="4699251" y="587288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87" name="Rectangle 86"/>
          <p:cNvSpPr/>
          <p:nvPr/>
        </p:nvSpPr>
        <p:spPr bwMode="gray">
          <a:xfrm>
            <a:off x="4862225" y="6005034"/>
            <a:ext cx="719177" cy="230832"/>
          </a:xfrm>
          <a:prstGeom prst="rect">
            <a:avLst/>
          </a:prstGeom>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5</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88" name="Straight Arrow Connector 87"/>
          <p:cNvCxnSpPr/>
          <p:nvPr/>
        </p:nvCxnSpPr>
        <p:spPr bwMode="gray">
          <a:xfrm rot="5400000">
            <a:off x="5088579" y="5691736"/>
            <a:ext cx="201883" cy="1"/>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89" name="AutoShape 50"/>
          <p:cNvSpPr>
            <a:spLocks noChangeArrowheads="1"/>
          </p:cNvSpPr>
          <p:nvPr/>
        </p:nvSpPr>
        <p:spPr bwMode="gray">
          <a:xfrm>
            <a:off x="6348748" y="4750130"/>
            <a:ext cx="2460763" cy="1652258"/>
          </a:xfrm>
          <a:prstGeom prst="roundRect">
            <a:avLst>
              <a:gd name="adj" fmla="val 1018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0" name="Rectangle 89"/>
          <p:cNvSpPr/>
          <p:nvPr/>
        </p:nvSpPr>
        <p:spPr bwMode="gray">
          <a:xfrm>
            <a:off x="6487194" y="4783273"/>
            <a:ext cx="410369" cy="215444"/>
          </a:xfrm>
          <a:prstGeom prst="rect">
            <a:avLst/>
          </a:prstGeom>
        </p:spPr>
        <p:txBody>
          <a:bodyPr wrap="none" lIns="0" tIns="0" rIns="0" bIns="0">
            <a:spAutoFit/>
          </a:bodyPr>
          <a:lstStyle/>
          <a:p>
            <a:r>
              <a:rPr lang="zh-CN" altLang="en-US" sz="1400" b="1" dirty="0">
                <a:solidFill>
                  <a:srgbClr val="0070C0"/>
                </a:solidFill>
                <a:latin typeface="Microsoft YaHei" panose="020B0503020204020204" pitchFamily="34" charset="-122"/>
                <a:ea typeface="Microsoft YaHei" panose="020B0503020204020204" pitchFamily="34" charset="-122"/>
              </a:rPr>
              <a:t>范例</a:t>
            </a:r>
            <a:r>
              <a:rPr lang="en-US" sz="1400" b="1" dirty="0" smtClean="0">
                <a:solidFill>
                  <a:srgbClr val="0070C0"/>
                </a:solidFill>
                <a:latin typeface="Microsoft YaHei" panose="020B0503020204020204" pitchFamily="34" charset="-122"/>
                <a:ea typeface="Microsoft YaHei" panose="020B0503020204020204" pitchFamily="34" charset="-122"/>
              </a:rPr>
              <a:t>:</a:t>
            </a:r>
          </a:p>
        </p:txBody>
      </p:sp>
      <p:sp>
        <p:nvSpPr>
          <p:cNvPr id="91" name="Rectangle 90"/>
          <p:cNvSpPr/>
          <p:nvPr/>
        </p:nvSpPr>
        <p:spPr bwMode="gray">
          <a:xfrm>
            <a:off x="7219541" y="5256885"/>
            <a:ext cx="719177" cy="230832"/>
          </a:xfrm>
          <a:prstGeom prst="rect">
            <a:avLst/>
          </a:prstGeom>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5</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92" name="Group 283"/>
          <p:cNvGrpSpPr/>
          <p:nvPr/>
        </p:nvGrpSpPr>
        <p:grpSpPr bwMode="gray">
          <a:xfrm>
            <a:off x="6639330" y="5124733"/>
            <a:ext cx="1026574" cy="130281"/>
            <a:chOff x="1647292" y="5376415"/>
            <a:chExt cx="1026574" cy="130281"/>
          </a:xfrm>
        </p:grpSpPr>
        <p:sp>
          <p:nvSpPr>
            <p:cNvPr id="93" name="Rectangle 92"/>
            <p:cNvSpPr/>
            <p:nvPr/>
          </p:nvSpPr>
          <p:spPr bwMode="gray">
            <a:xfrm>
              <a:off x="1812077"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94" name="Rectangle 93"/>
            <p:cNvSpPr/>
            <p:nvPr/>
          </p:nvSpPr>
          <p:spPr bwMode="gray">
            <a:xfrm>
              <a:off x="1985674"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95" name="Rectangle 94"/>
            <p:cNvSpPr/>
            <p:nvPr/>
          </p:nvSpPr>
          <p:spPr bwMode="gray">
            <a:xfrm>
              <a:off x="2159271"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96" name="Rectangle 95"/>
            <p:cNvSpPr/>
            <p:nvPr/>
          </p:nvSpPr>
          <p:spPr bwMode="gray">
            <a:xfrm>
              <a:off x="2332868"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97" name="Rectangle 96"/>
            <p:cNvSpPr/>
            <p:nvPr/>
          </p:nvSpPr>
          <p:spPr bwMode="gray">
            <a:xfrm>
              <a:off x="2510591"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98" name="Rectangle 97"/>
            <p:cNvSpPr/>
            <p:nvPr/>
          </p:nvSpPr>
          <p:spPr bwMode="gray">
            <a:xfrm>
              <a:off x="1647292"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grpSp>
      <p:grpSp>
        <p:nvGrpSpPr>
          <p:cNvPr id="99" name="Group 299"/>
          <p:cNvGrpSpPr/>
          <p:nvPr/>
        </p:nvGrpSpPr>
        <p:grpSpPr bwMode="gray">
          <a:xfrm>
            <a:off x="7492355" y="5122758"/>
            <a:ext cx="1026574" cy="130281"/>
            <a:chOff x="1647292" y="5376415"/>
            <a:chExt cx="1026574" cy="130281"/>
          </a:xfrm>
        </p:grpSpPr>
        <p:sp>
          <p:nvSpPr>
            <p:cNvPr id="100" name="Rectangle 99"/>
            <p:cNvSpPr/>
            <p:nvPr/>
          </p:nvSpPr>
          <p:spPr bwMode="gray">
            <a:xfrm>
              <a:off x="1812077"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1" name="Rectangle 100"/>
            <p:cNvSpPr/>
            <p:nvPr/>
          </p:nvSpPr>
          <p:spPr bwMode="gray">
            <a:xfrm>
              <a:off x="1985674"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2" name="Rectangle 101"/>
            <p:cNvSpPr/>
            <p:nvPr/>
          </p:nvSpPr>
          <p:spPr bwMode="gray">
            <a:xfrm>
              <a:off x="2159271"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3" name="Rectangle 102"/>
            <p:cNvSpPr/>
            <p:nvPr/>
          </p:nvSpPr>
          <p:spPr bwMode="gray">
            <a:xfrm>
              <a:off x="2332868"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4" name="Rectangle 103"/>
            <p:cNvSpPr/>
            <p:nvPr/>
          </p:nvSpPr>
          <p:spPr bwMode="gray">
            <a:xfrm>
              <a:off x="2510591"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5" name="Rectangle 104"/>
            <p:cNvSpPr/>
            <p:nvPr/>
          </p:nvSpPr>
          <p:spPr bwMode="gray">
            <a:xfrm>
              <a:off x="1647292" y="5376415"/>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grpSp>
      <p:cxnSp>
        <p:nvCxnSpPr>
          <p:cNvPr id="106" name="Straight Arrow Connector 105"/>
          <p:cNvCxnSpPr/>
          <p:nvPr/>
        </p:nvCxnSpPr>
        <p:spPr bwMode="gray">
          <a:xfrm rot="5400000">
            <a:off x="7485415" y="5630380"/>
            <a:ext cx="201883" cy="1"/>
          </a:xfrm>
          <a:prstGeom prst="straightConnector1">
            <a:avLst/>
          </a:prstGeom>
          <a:ln>
            <a:solidFill>
              <a:schemeClr val="bg1">
                <a:lumMod val="50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07" name="Rectangle 106"/>
          <p:cNvSpPr/>
          <p:nvPr/>
        </p:nvSpPr>
        <p:spPr bwMode="gray">
          <a:xfrm>
            <a:off x="7229647"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8" name="Rectangle 107"/>
          <p:cNvSpPr/>
          <p:nvPr/>
        </p:nvSpPr>
        <p:spPr bwMode="gray">
          <a:xfrm>
            <a:off x="7403244"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09" name="Rectangle 108"/>
          <p:cNvSpPr/>
          <p:nvPr/>
        </p:nvSpPr>
        <p:spPr bwMode="gray">
          <a:xfrm>
            <a:off x="7576841"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10" name="Rectangle 109"/>
          <p:cNvSpPr/>
          <p:nvPr/>
        </p:nvSpPr>
        <p:spPr bwMode="gray">
          <a:xfrm>
            <a:off x="7750438"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11" name="Rectangle 110"/>
          <p:cNvSpPr/>
          <p:nvPr/>
        </p:nvSpPr>
        <p:spPr bwMode="gray">
          <a:xfrm>
            <a:off x="7928161"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12" name="Rectangle 111"/>
          <p:cNvSpPr/>
          <p:nvPr/>
        </p:nvSpPr>
        <p:spPr bwMode="gray">
          <a:xfrm>
            <a:off x="7064862" y="5942152"/>
            <a:ext cx="163275" cy="130281"/>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13" name="Rectangle 112"/>
          <p:cNvSpPr/>
          <p:nvPr/>
        </p:nvSpPr>
        <p:spPr bwMode="gray">
          <a:xfrm>
            <a:off x="7219541" y="6076283"/>
            <a:ext cx="719177" cy="230832"/>
          </a:xfrm>
          <a:prstGeom prst="rect">
            <a:avLst/>
          </a:prstGeom>
          <a:ln>
            <a:noFill/>
          </a:ln>
        </p:spPr>
        <p:txBody>
          <a:bodyPr wrap="square">
            <a:spAutoFit/>
          </a:bodyPr>
          <a:lstStyle/>
          <a:p>
            <a:pPr algn="ctr" defTabSz="890588">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表达</a:t>
            </a:r>
            <a:r>
              <a:rPr lang="en-GB"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6</a:t>
            </a:r>
            <a:endParaRPr lang="en-GB"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114" name="Group 120"/>
          <p:cNvGrpSpPr/>
          <p:nvPr/>
        </p:nvGrpSpPr>
        <p:grpSpPr bwMode="gray">
          <a:xfrm>
            <a:off x="6071140" y="304800"/>
            <a:ext cx="1050749" cy="601290"/>
            <a:chOff x="1739952" y="253734"/>
            <a:chExt cx="1050749" cy="601290"/>
          </a:xfrm>
        </p:grpSpPr>
        <p:grpSp>
          <p:nvGrpSpPr>
            <p:cNvPr id="115" name="Group 122"/>
            <p:cNvGrpSpPr/>
            <p:nvPr/>
          </p:nvGrpSpPr>
          <p:grpSpPr bwMode="gray">
            <a:xfrm rot="16200000" flipH="1">
              <a:off x="1939255" y="316814"/>
              <a:ext cx="42411" cy="34976"/>
              <a:chOff x="7848600" y="4597412"/>
              <a:chExt cx="381000" cy="518660"/>
            </a:xfrm>
            <a:solidFill>
              <a:schemeClr val="bg1"/>
            </a:solidFill>
          </p:grpSpPr>
          <p:sp>
            <p:nvSpPr>
              <p:cNvPr id="171" name="Chevron 17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2" name="Chevron 17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3" name="Chevron 17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16" name="Rounded Rectangle 115"/>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117" name="Flowchart: Manual Operation 116"/>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18" name="Flowchart: Alternate Process 117"/>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119" name="Can 118"/>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0" name="Can 119"/>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1" name="Can 120"/>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2" name="Can 121"/>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3" name="Down Arrow 122"/>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124" name="Flowchart: Alternate Process 123"/>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5" name="Can 124"/>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26" name="Can 125"/>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27" name="Rounded Rectangle 126"/>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28" name="Group 23"/>
            <p:cNvGrpSpPr/>
            <p:nvPr/>
          </p:nvGrpSpPr>
          <p:grpSpPr bwMode="gray">
            <a:xfrm rot="13371806">
              <a:off x="1792504" y="294511"/>
              <a:ext cx="63466" cy="81138"/>
              <a:chOff x="8894181" y="3397101"/>
              <a:chExt cx="2276089" cy="2783993"/>
            </a:xfrm>
            <a:solidFill>
              <a:schemeClr val="bg1"/>
            </a:solidFill>
          </p:grpSpPr>
          <p:sp>
            <p:nvSpPr>
              <p:cNvPr id="165" name="Chevron 164"/>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6" name="Chevron 165"/>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7" name="Chevron 166"/>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8" name="Chevron 167"/>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9" name="Chevron 168"/>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0" name="Chevron 169"/>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29" name="Rounded Rectangle 128"/>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30" name="Rounded Rectangle 129"/>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31" name="Group 122"/>
            <p:cNvGrpSpPr/>
            <p:nvPr/>
          </p:nvGrpSpPr>
          <p:grpSpPr bwMode="gray">
            <a:xfrm flipH="1">
              <a:off x="2014780" y="565315"/>
              <a:ext cx="35055" cy="46478"/>
              <a:chOff x="7848600" y="4597412"/>
              <a:chExt cx="381000" cy="518660"/>
            </a:xfrm>
            <a:solidFill>
              <a:schemeClr val="bg1"/>
            </a:solidFill>
          </p:grpSpPr>
          <p:sp>
            <p:nvSpPr>
              <p:cNvPr id="162" name="Chevron 16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3" name="Chevron 16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4" name="Chevron 16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32" name="Group 84"/>
            <p:cNvGrpSpPr/>
            <p:nvPr/>
          </p:nvGrpSpPr>
          <p:grpSpPr bwMode="gray">
            <a:xfrm rot="19950910" flipH="1">
              <a:off x="2036847" y="624063"/>
              <a:ext cx="70354" cy="108883"/>
              <a:chOff x="8894181" y="3397101"/>
              <a:chExt cx="2276089" cy="2783993"/>
            </a:xfrm>
            <a:solidFill>
              <a:schemeClr val="bg1"/>
            </a:solidFill>
          </p:grpSpPr>
          <p:sp>
            <p:nvSpPr>
              <p:cNvPr id="156" name="Chevron 155"/>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7" name="Chevron 156"/>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8" name="Chevron 157"/>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9" name="Chevron 158"/>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0" name="Chevron 159"/>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1" name="Chevron 160"/>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33" name="Rounded Rectangle 132"/>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34" name="Group 122"/>
            <p:cNvGrpSpPr/>
            <p:nvPr/>
          </p:nvGrpSpPr>
          <p:grpSpPr bwMode="gray">
            <a:xfrm rot="16200000" flipH="1">
              <a:off x="2274038" y="675275"/>
              <a:ext cx="36930" cy="34976"/>
              <a:chOff x="7848600" y="4597412"/>
              <a:chExt cx="381000" cy="518660"/>
            </a:xfrm>
            <a:solidFill>
              <a:schemeClr val="bg1"/>
            </a:solidFill>
          </p:grpSpPr>
          <p:sp>
            <p:nvSpPr>
              <p:cNvPr id="153" name="Chevron 15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4" name="Chevron 15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5" name="Chevron 15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35" name="Chevron 134"/>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6" name="Chevron 135"/>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7" name="Chevron 136"/>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38" name="Down Arrow 137"/>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139" name="Up Arrow 138"/>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140" name="Group 122"/>
            <p:cNvGrpSpPr/>
            <p:nvPr/>
          </p:nvGrpSpPr>
          <p:grpSpPr bwMode="gray">
            <a:xfrm rot="16200000" flipH="1">
              <a:off x="2539421" y="676782"/>
              <a:ext cx="36930" cy="34976"/>
              <a:chOff x="7848600" y="4597412"/>
              <a:chExt cx="381000" cy="518660"/>
            </a:xfrm>
            <a:solidFill>
              <a:schemeClr val="bg1"/>
            </a:solidFill>
          </p:grpSpPr>
          <p:sp>
            <p:nvSpPr>
              <p:cNvPr id="150" name="Chevron 14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1" name="Chevron 15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2" name="Chevron 15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41" name="Rounded Rectangle 140"/>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142" name="Pentagon 141"/>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3" name="Pentagon 142"/>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4" name="Pentagon 143"/>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45" name=" 3"/>
            <p:cNvSpPr/>
            <p:nvPr>
              <p:custDataLst>
                <p:tags r:id="rId4"/>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146" name="Up Arrow 145"/>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147" name="Rounded Rectangle 146"/>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48" name="Up Arrow 147"/>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149" name="Rounded Rectangle 148"/>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74" name="Oval 173"/>
          <p:cNvSpPr/>
          <p:nvPr/>
        </p:nvSpPr>
        <p:spPr bwMode="gray">
          <a:xfrm>
            <a:off x="6634981" y="609203"/>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5" name="Round Same Side Corner Rectangle 17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6" name="Round Same Side Corner Rectangle 17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7" name="Round Same Side Corner Rectangle 17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8" name="Round Same Side Corner Rectangle 177"/>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79" name="Round Same Side Corner Rectangle 17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80" name="Straight Connector 17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807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多种特征</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a:latin typeface="Microsoft YaHei" panose="020B0503020204020204" pitchFamily="34" charset="-122"/>
                <a:ea typeface="Microsoft YaHei" panose="020B0503020204020204" pitchFamily="34" charset="-122"/>
              </a:rPr>
              <a:t>使</a:t>
            </a:r>
            <a:r>
              <a:rPr lang="zh-CN" altLang="en-US" dirty="0" smtClean="0">
                <a:latin typeface="Microsoft YaHei" panose="020B0503020204020204" pitchFamily="34" charset="-122"/>
                <a:ea typeface="Microsoft YaHei" panose="020B0503020204020204" pitchFamily="34" charset="-122"/>
              </a:rPr>
              <a:t>用多种特征来尽可能多地保留文字原意</a:t>
            </a:r>
            <a:endParaRPr lang="en-US" dirty="0">
              <a:latin typeface="Microsoft YaHei" panose="020B0503020204020204" pitchFamily="34" charset="-122"/>
              <a:ea typeface="Microsoft YaHei" panose="020B0503020204020204" pitchFamily="34" charset="-122"/>
            </a:endParaRPr>
          </a:p>
        </p:txBody>
      </p:sp>
      <p:sp>
        <p:nvSpPr>
          <p:cNvPr id="9" name="Pie 8"/>
          <p:cNvSpPr/>
          <p:nvPr/>
        </p:nvSpPr>
        <p:spPr bwMode="gray">
          <a:xfrm>
            <a:off x="2657387" y="1949362"/>
            <a:ext cx="1952647" cy="1952647"/>
          </a:xfrm>
          <a:prstGeom prst="pieWedge">
            <a:avLst/>
          </a:prstGeom>
          <a:solidFill>
            <a:schemeClr val="bg1">
              <a:lumMod val="85000"/>
            </a:schemeClr>
          </a:solidFill>
          <a:ln>
            <a:no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Microsoft YaHei" panose="020B0503020204020204" pitchFamily="34" charset="-122"/>
              <a:ea typeface="Microsoft YaHei" panose="020B0503020204020204" pitchFamily="34" charset="-122"/>
            </a:endParaRPr>
          </a:p>
        </p:txBody>
      </p:sp>
      <p:sp>
        <p:nvSpPr>
          <p:cNvPr id="10" name="Pie 9"/>
          <p:cNvSpPr/>
          <p:nvPr/>
        </p:nvSpPr>
        <p:spPr bwMode="gray">
          <a:xfrm rot="5400000">
            <a:off x="4700226" y="1949362"/>
            <a:ext cx="1952647" cy="1952647"/>
          </a:xfrm>
          <a:prstGeom prst="pieWedge">
            <a:avLst/>
          </a:prstGeom>
          <a:solidFill>
            <a:schemeClr val="bg1">
              <a:lumMod val="85000"/>
            </a:schemeClr>
          </a:solidFill>
          <a:ln>
            <a:no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Microsoft YaHei" panose="020B0503020204020204" pitchFamily="34" charset="-122"/>
              <a:ea typeface="Microsoft YaHei" panose="020B0503020204020204" pitchFamily="34" charset="-122"/>
            </a:endParaRPr>
          </a:p>
        </p:txBody>
      </p:sp>
      <p:sp>
        <p:nvSpPr>
          <p:cNvPr id="11" name="Pie 10"/>
          <p:cNvSpPr/>
          <p:nvPr/>
        </p:nvSpPr>
        <p:spPr bwMode="gray">
          <a:xfrm rot="10800000">
            <a:off x="4700226" y="3980326"/>
            <a:ext cx="1952647" cy="1952647"/>
          </a:xfrm>
          <a:prstGeom prst="pieWedge">
            <a:avLst/>
          </a:prstGeom>
          <a:solidFill>
            <a:schemeClr val="bg1">
              <a:lumMod val="85000"/>
            </a:schemeClr>
          </a:solidFill>
          <a:ln>
            <a:no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Microsoft YaHei" panose="020B0503020204020204" pitchFamily="34" charset="-122"/>
              <a:ea typeface="Microsoft YaHei" panose="020B0503020204020204" pitchFamily="34" charset="-122"/>
            </a:endParaRPr>
          </a:p>
        </p:txBody>
      </p:sp>
      <p:sp>
        <p:nvSpPr>
          <p:cNvPr id="12" name="Pie 11"/>
          <p:cNvSpPr/>
          <p:nvPr/>
        </p:nvSpPr>
        <p:spPr bwMode="gray">
          <a:xfrm rot="16200000">
            <a:off x="2657387" y="3980326"/>
            <a:ext cx="1952647" cy="1952647"/>
          </a:xfrm>
          <a:prstGeom prst="pieWedge">
            <a:avLst/>
          </a:prstGeom>
          <a:solidFill>
            <a:schemeClr val="bg1">
              <a:lumMod val="85000"/>
            </a:schemeClr>
          </a:solidFill>
          <a:ln>
            <a:noFill/>
          </a:ln>
          <a:effectLst>
            <a:outerShdw blurRad="50800" dist="38100" dir="2700000" algn="tl" rotWithShape="0">
              <a:prstClr val="black">
                <a:alpha val="40000"/>
              </a:prstClr>
            </a:outerShdw>
          </a:effec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a:latin typeface="Microsoft YaHei" panose="020B0503020204020204" pitchFamily="34" charset="-122"/>
              <a:ea typeface="Microsoft YaHei" panose="020B0503020204020204" pitchFamily="34" charset="-122"/>
            </a:endParaRPr>
          </a:p>
        </p:txBody>
      </p:sp>
      <p:sp>
        <p:nvSpPr>
          <p:cNvPr id="13" name="AutoShape 50"/>
          <p:cNvSpPr>
            <a:spLocks noChangeArrowheads="1"/>
          </p:cNvSpPr>
          <p:nvPr/>
        </p:nvSpPr>
        <p:spPr bwMode="gray">
          <a:xfrm>
            <a:off x="712830" y="1307802"/>
            <a:ext cx="3657600" cy="2487881"/>
          </a:xfrm>
          <a:prstGeom prst="roundRect">
            <a:avLst>
              <a:gd name="adj" fmla="val 1018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ectangle 13"/>
          <p:cNvSpPr/>
          <p:nvPr>
            <p:custDataLst>
              <p:tags r:id="rId1"/>
            </p:custDataLst>
          </p:nvPr>
        </p:nvSpPr>
        <p:spPr bwMode="gray">
          <a:xfrm>
            <a:off x="849758" y="1446995"/>
            <a:ext cx="1391407"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dirty="0" smtClean="0">
                <a:solidFill>
                  <a:srgbClr val="0070C0"/>
                </a:solidFill>
                <a:latin typeface="Microsoft YaHei" panose="020B0503020204020204" pitchFamily="34" charset="-122"/>
                <a:ea typeface="Microsoft YaHei" panose="020B0503020204020204" pitchFamily="34" charset="-122"/>
              </a:rPr>
              <a:t>基于使用频率的特征</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15" name="AutoShape 50"/>
          <p:cNvSpPr>
            <a:spLocks noChangeArrowheads="1"/>
          </p:cNvSpPr>
          <p:nvPr/>
        </p:nvSpPr>
        <p:spPr bwMode="gray">
          <a:xfrm>
            <a:off x="846452" y="1690506"/>
            <a:ext cx="3463307" cy="1785104"/>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90588">
              <a:spcBef>
                <a:spcPts val="600"/>
              </a:spcBef>
              <a:buClr>
                <a:srgbClr val="11356F"/>
              </a:buClr>
              <a:buFont typeface="Arial" pitchFamily="34" charset="0"/>
              <a:buChar char="•"/>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在一条文字信息或一组数据中，各词语被使用的频率可被用来描述这条文字信息的意义</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90588">
              <a:spcBef>
                <a:spcPts val="600"/>
              </a:spcBef>
              <a:buClr>
                <a:srgbClr val="11356F"/>
              </a:buClr>
              <a:buAutoNum type="arabicPeriod"/>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一个词被使用的频率越高，这条文字信息和该词表达的意义的重合度就越高</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90588">
              <a:spcBef>
                <a:spcPts val="600"/>
              </a:spcBef>
              <a:buClr>
                <a:srgbClr val="11356F"/>
              </a:buClr>
              <a:buAutoNum type="arabicPeriod"/>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一个词在多种文件中出现的频率越高，该词在此情景中所包含的重要意义就越少</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28600" indent="-228600" defTabSz="890588">
              <a:spcBef>
                <a:spcPts val="600"/>
              </a:spcBef>
              <a:buClr>
                <a:srgbClr val="11356F"/>
              </a:buClr>
              <a:buAutoNum type="arabicPeriod"/>
              <a:defRPr/>
            </a:pP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AutoShape 50"/>
          <p:cNvSpPr>
            <a:spLocks noChangeArrowheads="1"/>
          </p:cNvSpPr>
          <p:nvPr/>
        </p:nvSpPr>
        <p:spPr bwMode="gray">
          <a:xfrm>
            <a:off x="4916695" y="1307802"/>
            <a:ext cx="3657600" cy="2487881"/>
          </a:xfrm>
          <a:prstGeom prst="roundRect">
            <a:avLst>
              <a:gd name="adj" fmla="val 1018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ectangle 16"/>
          <p:cNvSpPr/>
          <p:nvPr>
            <p:custDataLst>
              <p:tags r:id="rId2"/>
            </p:custDataLst>
          </p:nvPr>
        </p:nvSpPr>
        <p:spPr bwMode="gray">
          <a:xfrm>
            <a:off x="5064256" y="1425729"/>
            <a:ext cx="1083630"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b="1" kern="0" dirty="0">
                <a:solidFill>
                  <a:srgbClr val="0070C0"/>
                </a:solidFill>
                <a:latin typeface="Microsoft YaHei" panose="020B0503020204020204" pitchFamily="34" charset="-122"/>
                <a:ea typeface="Microsoft YaHei" panose="020B0503020204020204" pitchFamily="34" charset="-122"/>
              </a:rPr>
              <a:t>基于语</a:t>
            </a:r>
            <a:r>
              <a:rPr lang="zh-CN" altLang="en-US" b="1" kern="0" dirty="0" smtClean="0">
                <a:solidFill>
                  <a:srgbClr val="0070C0"/>
                </a:solidFill>
                <a:latin typeface="Microsoft YaHei" panose="020B0503020204020204" pitchFamily="34" charset="-122"/>
                <a:ea typeface="Microsoft YaHei" panose="020B0503020204020204" pitchFamily="34" charset="-122"/>
              </a:rPr>
              <a:t>法的特征</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18" name="AutoShape 50"/>
          <p:cNvSpPr>
            <a:spLocks noChangeArrowheads="1"/>
          </p:cNvSpPr>
          <p:nvPr/>
        </p:nvSpPr>
        <p:spPr bwMode="gray">
          <a:xfrm>
            <a:off x="4980344" y="1689783"/>
            <a:ext cx="3593951" cy="160043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90588">
              <a:spcBef>
                <a:spcPts val="600"/>
              </a:spcBef>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不区</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别对待作为不同词性出现的同个词会导致错误</a:t>
            </a:r>
          </a:p>
          <a:p>
            <a:pPr marL="287338" lvl="1" indent="-169863" defTabSz="1425575">
              <a:spcBef>
                <a:spcPts val="600"/>
              </a:spcBef>
              <a:buClr>
                <a:srgbClr val="11356F"/>
              </a:buClr>
              <a:buFont typeface="+mj-lt"/>
              <a:buAutoNum type="arabicPeriod"/>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当“抢”单独作为动词出现的时候一般是是贬义词，从而使得评分在此情况下较低</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lvl="1" defTabSz="1425575">
              <a:spcBef>
                <a:spcPts val="600"/>
              </a:spcBef>
              <a:buClr>
                <a:srgbClr val="11356F"/>
              </a:buClr>
              <a:defRPr/>
            </a:pP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rPr>
              <a:t>然</a:t>
            </a: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而</a:t>
            </a:r>
            <a:endParaRPr lang="en-GB" sz="12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lvl="1" defTabSz="890588">
              <a:spcBef>
                <a:spcPts val="600"/>
              </a:spcBef>
              <a:buClr>
                <a:srgbClr val="11356F"/>
              </a:buClr>
              <a:defRPr/>
            </a:pP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2.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当“抢”与“手”作为“抢手”形容词同时出现时，就可能是褒义词，从而评分也会相应不同</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AutoShape 50"/>
          <p:cNvSpPr>
            <a:spLocks noChangeArrowheads="1"/>
          </p:cNvSpPr>
          <p:nvPr/>
        </p:nvSpPr>
        <p:spPr bwMode="gray">
          <a:xfrm>
            <a:off x="4916695" y="4051002"/>
            <a:ext cx="3657600" cy="2487168"/>
          </a:xfrm>
          <a:prstGeom prst="roundRect">
            <a:avLst>
              <a:gd name="adj" fmla="val 1018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ectangle 19"/>
          <p:cNvSpPr/>
          <p:nvPr>
            <p:custDataLst>
              <p:tags r:id="rId3"/>
            </p:custDataLst>
          </p:nvPr>
        </p:nvSpPr>
        <p:spPr bwMode="gray">
          <a:xfrm>
            <a:off x="5074889" y="4171413"/>
            <a:ext cx="1699183"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dirty="0" smtClean="0">
                <a:solidFill>
                  <a:srgbClr val="0070C0"/>
                </a:solidFill>
                <a:latin typeface="Microsoft YaHei" panose="020B0503020204020204" pitchFamily="34" charset="-122"/>
                <a:ea typeface="Microsoft YaHei" panose="020B0503020204020204" pitchFamily="34" charset="-122"/>
              </a:rPr>
              <a:t>规律以及词语层面的评分</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21" name="AutoShape 50"/>
          <p:cNvSpPr>
            <a:spLocks noChangeArrowheads="1"/>
          </p:cNvSpPr>
          <p:nvPr/>
        </p:nvSpPr>
        <p:spPr bwMode="gray">
          <a:xfrm>
            <a:off x="5082216" y="4393365"/>
            <a:ext cx="3463307" cy="1631216"/>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90588">
              <a:spcBef>
                <a:spcPts val="600"/>
              </a:spcBef>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对</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于一些比较抽象的特征，我们需要找出能够确定</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90588">
              <a:spcBef>
                <a:spcPts val="600"/>
              </a:spcBef>
              <a:buClr>
                <a:srgbClr val="11356F"/>
              </a:buClr>
              <a:buFont typeface="Arial" pitchFamily="34" charset="0"/>
              <a:buChar char="•"/>
              <a:defRPr/>
            </a:pP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Independent word level scores are another important way to find out if sentence has a negative pattern or a positive pattern. To get individual word level scores </a:t>
            </a:r>
            <a:r>
              <a:rPr lang="en-GB" sz="12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ontologies</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such as  </a:t>
            </a:r>
            <a:r>
              <a:rPr lang="en-GB" sz="12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Sentiwordnet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is being used.</a:t>
            </a:r>
          </a:p>
        </p:txBody>
      </p:sp>
      <p:sp>
        <p:nvSpPr>
          <p:cNvPr id="22" name="AutoShape 50"/>
          <p:cNvSpPr>
            <a:spLocks noChangeArrowheads="1"/>
          </p:cNvSpPr>
          <p:nvPr/>
        </p:nvSpPr>
        <p:spPr bwMode="gray">
          <a:xfrm>
            <a:off x="712830" y="4051002"/>
            <a:ext cx="3657600" cy="2487168"/>
          </a:xfrm>
          <a:prstGeom prst="roundRect">
            <a:avLst>
              <a:gd name="adj" fmla="val 10185"/>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Rectangle 22"/>
          <p:cNvSpPr/>
          <p:nvPr>
            <p:custDataLst>
              <p:tags r:id="rId4"/>
            </p:custDataLst>
          </p:nvPr>
        </p:nvSpPr>
        <p:spPr bwMode="gray">
          <a:xfrm>
            <a:off x="881657" y="4171413"/>
            <a:ext cx="1083630" cy="175433"/>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zh-CN" altLang="en-US" sz="1200" b="1" kern="0" dirty="0" smtClean="0">
                <a:solidFill>
                  <a:srgbClr val="0070C0"/>
                </a:solidFill>
                <a:latin typeface="Microsoft YaHei" panose="020B0503020204020204" pitchFamily="34" charset="-122"/>
                <a:ea typeface="Microsoft YaHei" panose="020B0503020204020204" pitchFamily="34" charset="-122"/>
              </a:rPr>
              <a:t>词与词的相关性</a:t>
            </a:r>
            <a:endParaRPr lang="en-GB" sz="1200" b="1" kern="0" dirty="0" smtClean="0">
              <a:solidFill>
                <a:srgbClr val="0070C0"/>
              </a:solidFill>
              <a:latin typeface="Microsoft YaHei" panose="020B0503020204020204" pitchFamily="34" charset="-122"/>
              <a:ea typeface="Microsoft YaHei" panose="020B0503020204020204" pitchFamily="34" charset="-122"/>
            </a:endParaRPr>
          </a:p>
        </p:txBody>
      </p:sp>
      <p:sp>
        <p:nvSpPr>
          <p:cNvPr id="24" name="AutoShape 50"/>
          <p:cNvSpPr>
            <a:spLocks noChangeArrowheads="1"/>
          </p:cNvSpPr>
          <p:nvPr/>
        </p:nvSpPr>
        <p:spPr bwMode="gray">
          <a:xfrm>
            <a:off x="878351" y="4433706"/>
            <a:ext cx="3463307" cy="160043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defTabSz="890588">
              <a:spcBef>
                <a:spcPts val="600"/>
              </a:spcBef>
              <a:buClr>
                <a:srgbClr val="11356F"/>
              </a:buClr>
              <a:buFont typeface="Arial" pitchFamily="34" charset="0"/>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很多时</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候需要了解某个词是描述前后哪个词来理解文字信息的意义</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87338" lvl="1" indent="-169863" defTabSz="890588">
              <a:spcBef>
                <a:spcPts val="600"/>
              </a:spcBef>
              <a:buClr>
                <a:srgbClr val="11356F"/>
              </a:buClr>
              <a:buFont typeface="+mj-lt"/>
              <a:buAutoNum type="arabicPeriod"/>
              <a:defRPr/>
            </a:pP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好不错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里有</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不</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好</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endParaRPr>
          </a:p>
          <a:p>
            <a:pPr marL="287338" lvl="1" indent="-169863" defTabSz="890588">
              <a:spcBef>
                <a:spcPts val="600"/>
              </a:spcBef>
              <a:buClr>
                <a:srgbClr val="11356F"/>
              </a:buClr>
              <a:buFont typeface="+mj-lt"/>
              <a:buAutoNum type="arabicPeriod"/>
              <a:defRPr/>
            </a:pP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坏不好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里有</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GB"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不</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坏</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endParaRPr>
          </a:p>
          <a:p>
            <a:pPr marL="119063" lvl="1" indent="-119063" defTabSz="890588">
              <a:spcBef>
                <a:spcPts val="600"/>
              </a:spcBef>
              <a:buClr>
                <a:srgbClr val="11356F"/>
              </a:buClr>
              <a:defRPr/>
            </a:pP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在上面的例子中，哪些词是相关的、哪个词是被其他词影响的等信息很关键</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26" name="Group 40"/>
          <p:cNvGrpSpPr/>
          <p:nvPr/>
        </p:nvGrpSpPr>
        <p:grpSpPr bwMode="gray">
          <a:xfrm>
            <a:off x="6010939" y="305001"/>
            <a:ext cx="1050749" cy="601290"/>
            <a:chOff x="1739952" y="253734"/>
            <a:chExt cx="1050749" cy="601290"/>
          </a:xfrm>
        </p:grpSpPr>
        <p:grpSp>
          <p:nvGrpSpPr>
            <p:cNvPr id="27" name="Group 122"/>
            <p:cNvGrpSpPr/>
            <p:nvPr/>
          </p:nvGrpSpPr>
          <p:grpSpPr bwMode="gray">
            <a:xfrm rot="16200000" flipH="1">
              <a:off x="1939255" y="316814"/>
              <a:ext cx="42411" cy="34976"/>
              <a:chOff x="7848600" y="4597412"/>
              <a:chExt cx="381000" cy="518660"/>
            </a:xfrm>
            <a:solidFill>
              <a:schemeClr val="bg1"/>
            </a:solidFill>
          </p:grpSpPr>
          <p:sp>
            <p:nvSpPr>
              <p:cNvPr id="89" name="Chevron 8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28" name="Rounded Rectangle 27"/>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29" name="Flowchart: Manual Operation 28"/>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30" name="Flowchart: Alternate Process 29"/>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31" name="Can 30"/>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Can 31"/>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3" name="Can 32"/>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0" name="Can 39"/>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1" name="Down Arrow 40"/>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42" name="Flowchart: Alternate Process 41"/>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 name="Can 42"/>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4" name="Can 43"/>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45" name="Rounded Rectangle 44"/>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46" name="Group 23"/>
            <p:cNvGrpSpPr/>
            <p:nvPr/>
          </p:nvGrpSpPr>
          <p:grpSpPr bwMode="gray">
            <a:xfrm rot="13371806">
              <a:off x="1792504" y="294511"/>
              <a:ext cx="63466" cy="81138"/>
              <a:chOff x="8894181" y="3397101"/>
              <a:chExt cx="2276089" cy="2783993"/>
            </a:xfrm>
            <a:solidFill>
              <a:schemeClr val="bg1"/>
            </a:solidFill>
          </p:grpSpPr>
          <p:sp>
            <p:nvSpPr>
              <p:cNvPr id="83" name="Chevron 82"/>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4" name="Chevron 83"/>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5" name="Chevron 84"/>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6" name="Chevron 85"/>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7" name="Chevron 86"/>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8" name="Chevron 87"/>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7" name="Rounded Rectangle 46"/>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48" name="Rounded Rectangle 47"/>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49" name="Group 122"/>
            <p:cNvGrpSpPr/>
            <p:nvPr/>
          </p:nvGrpSpPr>
          <p:grpSpPr bwMode="gray">
            <a:xfrm flipH="1">
              <a:off x="2014780" y="565315"/>
              <a:ext cx="35055" cy="46478"/>
              <a:chOff x="7848600" y="4597412"/>
              <a:chExt cx="381000" cy="518660"/>
            </a:xfrm>
            <a:solidFill>
              <a:schemeClr val="bg1"/>
            </a:solidFill>
          </p:grpSpPr>
          <p:sp>
            <p:nvSpPr>
              <p:cNvPr id="80" name="Chevron 7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1" name="Chevron 8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82" name="Chevron 8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0" name="Group 84"/>
            <p:cNvGrpSpPr/>
            <p:nvPr/>
          </p:nvGrpSpPr>
          <p:grpSpPr bwMode="gray">
            <a:xfrm rot="19950910" flipH="1">
              <a:off x="2036847" y="624063"/>
              <a:ext cx="70354" cy="108883"/>
              <a:chOff x="8894181" y="3397101"/>
              <a:chExt cx="2276089" cy="2783993"/>
            </a:xfrm>
            <a:solidFill>
              <a:schemeClr val="bg1"/>
            </a:solidFill>
          </p:grpSpPr>
          <p:sp>
            <p:nvSpPr>
              <p:cNvPr id="74" name="Chevron 73"/>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5" name="Chevron 74"/>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6" name="Chevron 75"/>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7" name="Chevron 76"/>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9" name="Chevron 78"/>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1" name="Rounded Rectangle 50"/>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52" name="Group 122"/>
            <p:cNvGrpSpPr/>
            <p:nvPr/>
          </p:nvGrpSpPr>
          <p:grpSpPr bwMode="gray">
            <a:xfrm rot="16200000" flipH="1">
              <a:off x="2274038" y="675275"/>
              <a:ext cx="36930" cy="34976"/>
              <a:chOff x="7848600" y="4597412"/>
              <a:chExt cx="381000" cy="518660"/>
            </a:xfrm>
            <a:solidFill>
              <a:schemeClr val="bg1"/>
            </a:solidFill>
          </p:grpSpPr>
          <p:sp>
            <p:nvSpPr>
              <p:cNvPr id="71" name="Chevron 7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2" name="Chevron 7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3" name="Chevron 7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3" name="Chevron 52"/>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54" name="Chevron 53"/>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55" name="Chevron 54"/>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56" name="Down Arrow 55"/>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57" name="Up Arrow 56"/>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58" name="Group 122"/>
            <p:cNvGrpSpPr/>
            <p:nvPr/>
          </p:nvGrpSpPr>
          <p:grpSpPr bwMode="gray">
            <a:xfrm rot="16200000" flipH="1">
              <a:off x="2539421" y="676782"/>
              <a:ext cx="36930" cy="34976"/>
              <a:chOff x="7848600" y="4597412"/>
              <a:chExt cx="381000" cy="518660"/>
            </a:xfrm>
            <a:solidFill>
              <a:schemeClr val="bg1"/>
            </a:solidFill>
          </p:grpSpPr>
          <p:sp>
            <p:nvSpPr>
              <p:cNvPr id="68" name="Chevron 6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9" name="Chevron 6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0" name="Chevron 6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59" name="Rounded Rectangle 58"/>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60" name="Pentagon 59"/>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1" name="Pentagon 60"/>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2" name="Pentagon 61"/>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63" name=" 3"/>
            <p:cNvSpPr/>
            <p:nvPr>
              <p:custDataLst>
                <p:tags r:id="rId5"/>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64" name="Up Arrow 63"/>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65" name="Rounded Rectangle 64"/>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66" name="Up Arrow 65"/>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67" name="Rounded Rectangle 66"/>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92" name="Oval 91"/>
          <p:cNvSpPr/>
          <p:nvPr/>
        </p:nvSpPr>
        <p:spPr bwMode="gray">
          <a:xfrm>
            <a:off x="6586655" y="609404"/>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3" name="Round Same Side Corner Rectangle 9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4" name="Round Same Side Corner Rectangle 9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5" name="Round Same Side Corner Rectangle 9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6" name="Round Same Side Corner Rectangle 95"/>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97" name="Round Same Side Corner Rectangle 9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98" name="Straight Connector 9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37644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1074" name="think-cell Slide" r:id="rId4" imgW="360" imgH="360" progId="">
                  <p:embed/>
                </p:oleObj>
              </mc:Choice>
              <mc:Fallback>
                <p:oleObj name="think-cell Slide" r:id="rId4" imgW="360" imgH="36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智慧盒子方案流程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a:xfrm>
            <a:off x="457200" y="838200"/>
            <a:ext cx="8229600" cy="744940"/>
          </a:xfrm>
        </p:spPr>
        <p:txBody>
          <a:bodyPr/>
          <a:lstStyle/>
          <a:p>
            <a:r>
              <a:rPr lang="zh-CN" altLang="en-US" dirty="0" smtClean="0">
                <a:latin typeface="Microsoft YaHei" panose="020B0503020204020204" pitchFamily="34" charset="-122"/>
                <a:ea typeface="Microsoft YaHei" panose="020B0503020204020204" pitchFamily="34" charset="-122"/>
              </a:rPr>
              <a:t>智慧盒子能在客户提供的内部数据的基础上，进一步收集相关的外部数据，使得分析结果能够真正被最优化。在我们核心团队的指导和监督下，一些特殊的分析方案还可以通过众筹实现</a:t>
            </a:r>
            <a:endParaRPr lang="en-SG" dirty="0">
              <a:latin typeface="Microsoft YaHei" panose="020B0503020204020204" pitchFamily="34" charset="-122"/>
              <a:ea typeface="Microsoft YaHei" panose="020B0503020204020204" pitchFamily="34" charset="-122"/>
            </a:endParaRPr>
          </a:p>
        </p:txBody>
      </p:sp>
      <p:sp>
        <p:nvSpPr>
          <p:cNvPr id="23" name="Rounded Rectangle 22"/>
          <p:cNvSpPr/>
          <p:nvPr/>
        </p:nvSpPr>
        <p:spPr bwMode="gray">
          <a:xfrm rot="16200000">
            <a:off x="463242" y="5014064"/>
            <a:ext cx="1186435" cy="309781"/>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white"/>
              </a:solidFill>
              <a:latin typeface="Microsoft YaHei" panose="020B0503020204020204" pitchFamily="34" charset="-122"/>
              <a:ea typeface="Microsoft YaHei" panose="020B0503020204020204" pitchFamily="34" charset="-122"/>
            </a:endParaRPr>
          </a:p>
        </p:txBody>
      </p:sp>
      <p:grpSp>
        <p:nvGrpSpPr>
          <p:cNvPr id="24" name="Group 84"/>
          <p:cNvGrpSpPr>
            <a:grpSpLocks/>
          </p:cNvGrpSpPr>
          <p:nvPr/>
        </p:nvGrpSpPr>
        <p:grpSpPr bwMode="gray">
          <a:xfrm rot="8754688">
            <a:off x="369288" y="2450548"/>
            <a:ext cx="614652" cy="777825"/>
            <a:chOff x="8894181" y="3397101"/>
            <a:chExt cx="2276089" cy="2783993"/>
          </a:xfrm>
        </p:grpSpPr>
        <p:sp>
          <p:nvSpPr>
            <p:cNvPr id="25" name="Chevron 24"/>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6" name="Chevron 25"/>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7" name="Chevron 26"/>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8" name="Chevron 27"/>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9" name="Chevron 28"/>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30" name="Chevron 29"/>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39" name="Group 23"/>
          <p:cNvGrpSpPr>
            <a:grpSpLocks/>
          </p:cNvGrpSpPr>
          <p:nvPr/>
        </p:nvGrpSpPr>
        <p:grpSpPr bwMode="gray">
          <a:xfrm rot="1206342">
            <a:off x="7389261" y="2706378"/>
            <a:ext cx="635977" cy="751743"/>
            <a:chOff x="8894181" y="3397101"/>
            <a:chExt cx="2276089" cy="2783993"/>
          </a:xfrm>
        </p:grpSpPr>
        <p:sp>
          <p:nvSpPr>
            <p:cNvPr id="40" name="Chevron 39"/>
            <p:cNvSpPr/>
            <p:nvPr/>
          </p:nvSpPr>
          <p:spPr bwMode="gray">
            <a:xfrm rot="7084595">
              <a:off x="9937931" y="4055998"/>
              <a:ext cx="619283"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41" name="Chevron 40"/>
            <p:cNvSpPr/>
            <p:nvPr/>
          </p:nvSpPr>
          <p:spPr bwMode="gray">
            <a:xfrm rot="7760738">
              <a:off x="9643719" y="4437002"/>
              <a:ext cx="619286"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42" name="Chevron 41"/>
            <p:cNvSpPr/>
            <p:nvPr/>
          </p:nvSpPr>
          <p:spPr bwMode="gray">
            <a:xfrm rot="6323011">
              <a:off x="10162957" y="3607210"/>
              <a:ext cx="624864" cy="116594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43" name="Chevron 42"/>
            <p:cNvSpPr/>
            <p:nvPr/>
          </p:nvSpPr>
          <p:spPr bwMode="gray">
            <a:xfrm rot="8302377">
              <a:off x="9303652" y="4757515"/>
              <a:ext cx="619228"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44" name="Chevron 43"/>
            <p:cNvSpPr/>
            <p:nvPr/>
          </p:nvSpPr>
          <p:spPr bwMode="gray">
            <a:xfrm rot="5626826">
              <a:off x="10274335" y="3124840"/>
              <a:ext cx="619286"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45" name="Chevron 44"/>
            <p:cNvSpPr/>
            <p:nvPr/>
          </p:nvSpPr>
          <p:spPr bwMode="gray">
            <a:xfrm rot="8982620">
              <a:off x="8892880" y="5014836"/>
              <a:ext cx="619232"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sp>
        <p:nvSpPr>
          <p:cNvPr id="46" name="Rounded Rectangle 45"/>
          <p:cNvSpPr/>
          <p:nvPr/>
        </p:nvSpPr>
        <p:spPr bwMode="gray">
          <a:xfrm rot="10800000">
            <a:off x="1426051" y="6020878"/>
            <a:ext cx="5098393" cy="298287"/>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white"/>
              </a:solidFill>
              <a:latin typeface="Microsoft YaHei" panose="020B0503020204020204" pitchFamily="34" charset="-122"/>
              <a:ea typeface="Microsoft YaHei" panose="020B0503020204020204" pitchFamily="34" charset="-122"/>
            </a:endParaRPr>
          </a:p>
        </p:txBody>
      </p:sp>
      <p:grpSp>
        <p:nvGrpSpPr>
          <p:cNvPr id="51" name="Group 23"/>
          <p:cNvGrpSpPr>
            <a:grpSpLocks/>
          </p:cNvGrpSpPr>
          <p:nvPr/>
        </p:nvGrpSpPr>
        <p:grpSpPr bwMode="gray">
          <a:xfrm rot="8956420" flipV="1">
            <a:off x="1506116" y="3784625"/>
            <a:ext cx="556481" cy="773364"/>
            <a:chOff x="8894181" y="3397101"/>
            <a:chExt cx="2276089" cy="2783993"/>
          </a:xfrm>
        </p:grpSpPr>
        <p:sp>
          <p:nvSpPr>
            <p:cNvPr id="52" name="Chevron 51"/>
            <p:cNvSpPr/>
            <p:nvPr/>
          </p:nvSpPr>
          <p:spPr bwMode="gray">
            <a:xfrm rot="7084595">
              <a:off x="9942989" y="4052080"/>
              <a:ext cx="622666" cy="11667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53" name="Chevron 52"/>
            <p:cNvSpPr/>
            <p:nvPr/>
          </p:nvSpPr>
          <p:spPr bwMode="gray">
            <a:xfrm rot="7760738">
              <a:off x="9645148" y="4442049"/>
              <a:ext cx="622666" cy="116673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54" name="Chevron 53"/>
            <p:cNvSpPr/>
            <p:nvPr/>
          </p:nvSpPr>
          <p:spPr bwMode="gray">
            <a:xfrm rot="6323011">
              <a:off x="10165938" y="3602103"/>
              <a:ext cx="622666" cy="1166732"/>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55" name="Chevron 54"/>
            <p:cNvSpPr/>
            <p:nvPr/>
          </p:nvSpPr>
          <p:spPr bwMode="gray">
            <a:xfrm rot="8302377">
              <a:off x="9309333" y="4760796"/>
              <a:ext cx="618435" cy="1163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56" name="Chevron 55"/>
            <p:cNvSpPr/>
            <p:nvPr/>
          </p:nvSpPr>
          <p:spPr bwMode="gray">
            <a:xfrm rot="5626826">
              <a:off x="10278702" y="3119027"/>
              <a:ext cx="622666" cy="11667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57" name="Chevron 56"/>
            <p:cNvSpPr/>
            <p:nvPr/>
          </p:nvSpPr>
          <p:spPr bwMode="gray">
            <a:xfrm rot="8982620">
              <a:off x="8888129" y="5011146"/>
              <a:ext cx="624808" cy="116814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58" name="Group 139"/>
          <p:cNvGrpSpPr>
            <a:grpSpLocks/>
          </p:cNvGrpSpPr>
          <p:nvPr/>
        </p:nvGrpSpPr>
        <p:grpSpPr bwMode="gray">
          <a:xfrm>
            <a:off x="7335435" y="3802367"/>
            <a:ext cx="709006" cy="469768"/>
            <a:chOff x="6589362" y="3534280"/>
            <a:chExt cx="768143" cy="679719"/>
          </a:xfrm>
        </p:grpSpPr>
        <p:sp>
          <p:nvSpPr>
            <p:cNvPr id="59" name="Chevron 58"/>
            <p:cNvSpPr/>
            <p:nvPr/>
          </p:nvSpPr>
          <p:spPr bwMode="gray">
            <a:xfrm rot="12691132">
              <a:off x="6921747" y="3770911"/>
              <a:ext cx="176529" cy="331919"/>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60" name="Chevron 59"/>
            <p:cNvSpPr/>
            <p:nvPr/>
          </p:nvSpPr>
          <p:spPr bwMode="gray">
            <a:xfrm rot="13367275">
              <a:off x="6816784" y="3680388"/>
              <a:ext cx="176529" cy="331918"/>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61" name="Chevron 60"/>
            <p:cNvSpPr/>
            <p:nvPr/>
          </p:nvSpPr>
          <p:spPr bwMode="gray">
            <a:xfrm rot="11929548">
              <a:off x="7045795" y="3842377"/>
              <a:ext cx="176529" cy="331918"/>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62" name="Chevron 61"/>
            <p:cNvSpPr/>
            <p:nvPr/>
          </p:nvSpPr>
          <p:spPr bwMode="gray">
            <a:xfrm rot="13908914">
              <a:off x="6732618" y="3578515"/>
              <a:ext cx="176283" cy="332384"/>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11233363">
              <a:off x="7180975" y="3882080"/>
              <a:ext cx="176530" cy="331919"/>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64" name="Chevron 63"/>
            <p:cNvSpPr/>
            <p:nvPr/>
          </p:nvSpPr>
          <p:spPr bwMode="gray">
            <a:xfrm rot="14589157">
              <a:off x="6666619" y="3457023"/>
              <a:ext cx="177870" cy="332385"/>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70" name="Group 23"/>
          <p:cNvGrpSpPr>
            <a:grpSpLocks/>
          </p:cNvGrpSpPr>
          <p:nvPr/>
        </p:nvGrpSpPr>
        <p:grpSpPr bwMode="gray">
          <a:xfrm rot="20139540" flipH="1">
            <a:off x="6017755" y="4520919"/>
            <a:ext cx="515226" cy="777827"/>
            <a:chOff x="8900825" y="3402677"/>
            <a:chExt cx="2276100" cy="2784000"/>
          </a:xfrm>
        </p:grpSpPr>
        <p:sp>
          <p:nvSpPr>
            <p:cNvPr id="71" name="Chevron 70"/>
            <p:cNvSpPr/>
            <p:nvPr/>
          </p:nvSpPr>
          <p:spPr bwMode="gray">
            <a:xfrm rot="7084595">
              <a:off x="9952190" y="4061706"/>
              <a:ext cx="619284" cy="1164663"/>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72" name="Chevron 71"/>
            <p:cNvSpPr/>
            <p:nvPr/>
          </p:nvSpPr>
          <p:spPr bwMode="gray">
            <a:xfrm rot="7760738">
              <a:off x="9652703" y="4446665"/>
              <a:ext cx="619287" cy="1164668"/>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73" name="Chevron 72"/>
            <p:cNvSpPr/>
            <p:nvPr/>
          </p:nvSpPr>
          <p:spPr bwMode="gray">
            <a:xfrm rot="6323011">
              <a:off x="10169022" y="3607004"/>
              <a:ext cx="624865" cy="1164668"/>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74" name="Chevron 73"/>
            <p:cNvSpPr/>
            <p:nvPr/>
          </p:nvSpPr>
          <p:spPr bwMode="gray">
            <a:xfrm rot="8302377">
              <a:off x="9313461" y="4763989"/>
              <a:ext cx="618939"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75" name="Chevron 74"/>
            <p:cNvSpPr/>
            <p:nvPr/>
          </p:nvSpPr>
          <p:spPr bwMode="gray">
            <a:xfrm rot="5626826">
              <a:off x="10284950" y="3129989"/>
              <a:ext cx="619287" cy="1164663"/>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76" name="Chevron 75"/>
            <p:cNvSpPr/>
            <p:nvPr/>
          </p:nvSpPr>
          <p:spPr bwMode="gray">
            <a:xfrm rot="8982620">
              <a:off x="8900825" y="5020633"/>
              <a:ext cx="618938"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sp>
        <p:nvSpPr>
          <p:cNvPr id="82" name="TextBox 81"/>
          <p:cNvSpPr txBox="1"/>
          <p:nvPr/>
        </p:nvSpPr>
        <p:spPr bwMode="gray">
          <a:xfrm>
            <a:off x="2428388" y="2449676"/>
            <a:ext cx="641201"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数据投放点</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grpSp>
        <p:nvGrpSpPr>
          <p:cNvPr id="88" name="Group 122"/>
          <p:cNvGrpSpPr>
            <a:grpSpLocks/>
          </p:cNvGrpSpPr>
          <p:nvPr/>
        </p:nvGrpSpPr>
        <p:grpSpPr bwMode="gray">
          <a:xfrm rot="16200000" flipH="1">
            <a:off x="1967457" y="1968028"/>
            <a:ext cx="317872" cy="374104"/>
            <a:chOff x="7848600" y="4597412"/>
            <a:chExt cx="381000" cy="518660"/>
          </a:xfrm>
        </p:grpSpPr>
        <p:sp>
          <p:nvSpPr>
            <p:cNvPr id="89" name="Chevron 88"/>
            <p:cNvSpPr/>
            <p:nvPr/>
          </p:nvSpPr>
          <p:spPr bwMode="gray">
            <a:xfrm rot="5400000">
              <a:off x="7937529" y="4666242"/>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5400000">
              <a:off x="7935723" y="4506322"/>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92" name="Group 122"/>
          <p:cNvGrpSpPr>
            <a:grpSpLocks/>
          </p:cNvGrpSpPr>
          <p:nvPr/>
        </p:nvGrpSpPr>
        <p:grpSpPr bwMode="gray">
          <a:xfrm rot="16200000" flipH="1">
            <a:off x="3216314" y="1937898"/>
            <a:ext cx="317872" cy="374104"/>
            <a:chOff x="7848600" y="4597412"/>
            <a:chExt cx="381000" cy="518660"/>
          </a:xfrm>
        </p:grpSpPr>
        <p:sp>
          <p:nvSpPr>
            <p:cNvPr id="93" name="Chevron 92"/>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98" name="Group 122"/>
          <p:cNvGrpSpPr>
            <a:grpSpLocks/>
          </p:cNvGrpSpPr>
          <p:nvPr/>
        </p:nvGrpSpPr>
        <p:grpSpPr bwMode="gray">
          <a:xfrm rot="16200000" flipH="1">
            <a:off x="4609233" y="1937898"/>
            <a:ext cx="317872" cy="374104"/>
            <a:chOff x="7848600" y="4597412"/>
            <a:chExt cx="381000" cy="518660"/>
          </a:xfrm>
        </p:grpSpPr>
        <p:sp>
          <p:nvSpPr>
            <p:cNvPr id="99" name="Chevron 98"/>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00" name="Chevron 99"/>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01" name="Chevron 100"/>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102" name="Group 122"/>
          <p:cNvGrpSpPr>
            <a:grpSpLocks/>
          </p:cNvGrpSpPr>
          <p:nvPr/>
        </p:nvGrpSpPr>
        <p:grpSpPr bwMode="gray">
          <a:xfrm rot="16200000" flipH="1">
            <a:off x="5944046" y="1937898"/>
            <a:ext cx="317872" cy="374104"/>
            <a:chOff x="7848600" y="4597412"/>
            <a:chExt cx="381000" cy="518660"/>
          </a:xfrm>
        </p:grpSpPr>
        <p:sp>
          <p:nvSpPr>
            <p:cNvPr id="103" name="Chevron 102"/>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04" name="Chevron 103"/>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05" name="Chevron 104"/>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120" name="Group 23"/>
          <p:cNvGrpSpPr>
            <a:grpSpLocks/>
          </p:cNvGrpSpPr>
          <p:nvPr/>
        </p:nvGrpSpPr>
        <p:grpSpPr bwMode="gray">
          <a:xfrm rot="2317173">
            <a:off x="5905613" y="5747242"/>
            <a:ext cx="635977" cy="753249"/>
            <a:chOff x="8894181" y="3397101"/>
            <a:chExt cx="2276089" cy="2783993"/>
          </a:xfrm>
        </p:grpSpPr>
        <p:sp>
          <p:nvSpPr>
            <p:cNvPr id="121" name="Chevron 120"/>
            <p:cNvSpPr/>
            <p:nvPr/>
          </p:nvSpPr>
          <p:spPr bwMode="gray">
            <a:xfrm rot="7084595">
              <a:off x="9938337" y="4050193"/>
              <a:ext cx="623614"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22" name="Chevron 121"/>
            <p:cNvSpPr/>
            <p:nvPr/>
          </p:nvSpPr>
          <p:spPr bwMode="gray">
            <a:xfrm rot="7760738">
              <a:off x="9640974" y="4436942"/>
              <a:ext cx="623614" cy="116594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23" name="Chevron 122"/>
            <p:cNvSpPr/>
            <p:nvPr/>
          </p:nvSpPr>
          <p:spPr bwMode="gray">
            <a:xfrm rot="6323011">
              <a:off x="10159077" y="3603386"/>
              <a:ext cx="623614"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24" name="Chevron 123"/>
            <p:cNvSpPr/>
            <p:nvPr/>
          </p:nvSpPr>
          <p:spPr bwMode="gray">
            <a:xfrm rot="8302377">
              <a:off x="9305333" y="4758084"/>
              <a:ext cx="619232" cy="116927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25" name="Chevron 124"/>
            <p:cNvSpPr/>
            <p:nvPr/>
          </p:nvSpPr>
          <p:spPr bwMode="gray">
            <a:xfrm rot="5626826">
              <a:off x="10272239" y="3124765"/>
              <a:ext cx="623614"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26" name="Chevron 125"/>
            <p:cNvSpPr/>
            <p:nvPr/>
          </p:nvSpPr>
          <p:spPr bwMode="gray">
            <a:xfrm rot="8982620">
              <a:off x="8889572" y="5017536"/>
              <a:ext cx="619228" cy="116370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pic>
        <p:nvPicPr>
          <p:cNvPr id="133" name="Picture 132"/>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526467" y="1935256"/>
            <a:ext cx="448708" cy="419524"/>
          </a:xfrm>
          <a:prstGeom prst="rect">
            <a:avLst/>
          </a:prstGeom>
        </p:spPr>
      </p:pic>
      <p:pic>
        <p:nvPicPr>
          <p:cNvPr id="135" name="Picture 134"/>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77391" y="1934156"/>
            <a:ext cx="516368" cy="365760"/>
          </a:xfrm>
          <a:prstGeom prst="rect">
            <a:avLst/>
          </a:prstGeom>
        </p:spPr>
      </p:pic>
      <p:sp>
        <p:nvSpPr>
          <p:cNvPr id="136" name="TextBox 135"/>
          <p:cNvSpPr txBox="1"/>
          <p:nvPr/>
        </p:nvSpPr>
        <p:spPr bwMode="gray">
          <a:xfrm>
            <a:off x="5166370" y="2449676"/>
            <a:ext cx="512961"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数据匿名</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771072" name="Picture 77107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6616" y="1698922"/>
            <a:ext cx="1223127" cy="837842"/>
          </a:xfrm>
          <a:prstGeom prst="rect">
            <a:avLst/>
          </a:prstGeom>
        </p:spPr>
      </p:pic>
      <p:pic>
        <p:nvPicPr>
          <p:cNvPr id="771076" name="Picture 77107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64503" y="1878418"/>
            <a:ext cx="478850" cy="478850"/>
          </a:xfrm>
          <a:prstGeom prst="rect">
            <a:avLst/>
          </a:prstGeom>
        </p:spPr>
      </p:pic>
      <p:sp>
        <p:nvSpPr>
          <p:cNvPr id="139" name="TextBox 138"/>
          <p:cNvSpPr txBox="1"/>
          <p:nvPr/>
        </p:nvSpPr>
        <p:spPr bwMode="gray">
          <a:xfrm>
            <a:off x="6556412" y="2441277"/>
            <a:ext cx="551433"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数据压缩</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140" name="Picture 139"/>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792494" y="1881752"/>
            <a:ext cx="584732" cy="432277"/>
          </a:xfrm>
          <a:prstGeom prst="rect">
            <a:avLst/>
          </a:prstGeom>
        </p:spPr>
      </p:pic>
      <p:grpSp>
        <p:nvGrpSpPr>
          <p:cNvPr id="141" name="Group 122"/>
          <p:cNvGrpSpPr>
            <a:grpSpLocks/>
          </p:cNvGrpSpPr>
          <p:nvPr/>
        </p:nvGrpSpPr>
        <p:grpSpPr bwMode="gray">
          <a:xfrm rot="16200000" flipH="1">
            <a:off x="7345938" y="1937898"/>
            <a:ext cx="317872" cy="374104"/>
            <a:chOff x="7848600" y="4597412"/>
            <a:chExt cx="381000" cy="518660"/>
          </a:xfrm>
        </p:grpSpPr>
        <p:sp>
          <p:nvSpPr>
            <p:cNvPr id="142" name="Chevron 141"/>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43" name="Chevron 142"/>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44" name="Chevron 143"/>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pic>
        <p:nvPicPr>
          <p:cNvPr id="145" name="Picture 144"/>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44890" y="1934156"/>
            <a:ext cx="453638" cy="365760"/>
          </a:xfrm>
          <a:prstGeom prst="rect">
            <a:avLst/>
          </a:prstGeom>
        </p:spPr>
      </p:pic>
      <p:sp>
        <p:nvSpPr>
          <p:cNvPr id="146" name="TextBox 145"/>
          <p:cNvSpPr txBox="1"/>
          <p:nvPr/>
        </p:nvSpPr>
        <p:spPr bwMode="gray">
          <a:xfrm>
            <a:off x="7814234" y="2449676"/>
            <a:ext cx="512961"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数据上传</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47" name="TextBox 146"/>
          <p:cNvSpPr txBox="1"/>
          <p:nvPr/>
        </p:nvSpPr>
        <p:spPr bwMode="gray">
          <a:xfrm>
            <a:off x="3652680" y="2449676"/>
            <a:ext cx="769441"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数据质量检查</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149" name="Picture 148"/>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199964" y="3918273"/>
            <a:ext cx="466685" cy="457200"/>
          </a:xfrm>
          <a:prstGeom prst="rect">
            <a:avLst/>
          </a:prstGeom>
        </p:spPr>
      </p:pic>
      <p:sp>
        <p:nvSpPr>
          <p:cNvPr id="151" name="Rectangle 150"/>
          <p:cNvSpPr/>
          <p:nvPr/>
        </p:nvSpPr>
        <p:spPr bwMode="gray">
          <a:xfrm>
            <a:off x="7948528" y="4419162"/>
            <a:ext cx="1094231" cy="153888"/>
          </a:xfrm>
          <a:prstGeom prst="rect">
            <a:avLst/>
          </a:prstGeom>
        </p:spPr>
        <p:txBody>
          <a:bodyPr wrap="square" lIns="0" tIns="0" rIns="0" bIns="0">
            <a:spAutoFit/>
          </a:bodyPr>
          <a:lstStyle/>
          <a:p>
            <a:pPr algn="ctr">
              <a:defRPr/>
            </a:pP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InsightSphere</a:t>
            </a:r>
            <a:r>
              <a:rPr lang="en-US" sz="100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TM</a:t>
            </a:r>
            <a:endParaRPr lang="en-US" sz="1000" baseline="60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grpSp>
        <p:nvGrpSpPr>
          <p:cNvPr id="165" name="Group 23"/>
          <p:cNvGrpSpPr>
            <a:grpSpLocks/>
          </p:cNvGrpSpPr>
          <p:nvPr/>
        </p:nvGrpSpPr>
        <p:grpSpPr bwMode="gray">
          <a:xfrm rot="5400000" flipH="1">
            <a:off x="6023639" y="3611484"/>
            <a:ext cx="515226" cy="777827"/>
            <a:chOff x="8900825" y="3402677"/>
            <a:chExt cx="2276100" cy="2784000"/>
          </a:xfrm>
        </p:grpSpPr>
        <p:sp>
          <p:nvSpPr>
            <p:cNvPr id="166" name="Chevron 165"/>
            <p:cNvSpPr/>
            <p:nvPr/>
          </p:nvSpPr>
          <p:spPr bwMode="gray">
            <a:xfrm rot="7084595">
              <a:off x="9952190" y="4061706"/>
              <a:ext cx="619284" cy="1164663"/>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7" name="Chevron 166"/>
            <p:cNvSpPr/>
            <p:nvPr/>
          </p:nvSpPr>
          <p:spPr bwMode="gray">
            <a:xfrm rot="7760738">
              <a:off x="9652703" y="4446665"/>
              <a:ext cx="619287" cy="1164668"/>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8" name="Chevron 167"/>
            <p:cNvSpPr/>
            <p:nvPr/>
          </p:nvSpPr>
          <p:spPr bwMode="gray">
            <a:xfrm rot="6323011">
              <a:off x="10169022" y="3607004"/>
              <a:ext cx="624865" cy="1164668"/>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9" name="Chevron 168"/>
            <p:cNvSpPr/>
            <p:nvPr/>
          </p:nvSpPr>
          <p:spPr bwMode="gray">
            <a:xfrm rot="8302377">
              <a:off x="9313461" y="4763989"/>
              <a:ext cx="618939"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0" name="Chevron 169"/>
            <p:cNvSpPr/>
            <p:nvPr/>
          </p:nvSpPr>
          <p:spPr bwMode="gray">
            <a:xfrm rot="5626826">
              <a:off x="10284950" y="3129989"/>
              <a:ext cx="619287" cy="1164663"/>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1" name="Chevron 170"/>
            <p:cNvSpPr/>
            <p:nvPr/>
          </p:nvSpPr>
          <p:spPr bwMode="gray">
            <a:xfrm rot="8982620">
              <a:off x="8900825" y="5020633"/>
              <a:ext cx="618938"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172" name="Group 84"/>
          <p:cNvGrpSpPr>
            <a:grpSpLocks/>
          </p:cNvGrpSpPr>
          <p:nvPr/>
        </p:nvGrpSpPr>
        <p:grpSpPr bwMode="gray">
          <a:xfrm rot="5400000">
            <a:off x="5995998" y="2992006"/>
            <a:ext cx="523501" cy="777825"/>
            <a:chOff x="8894181" y="3397101"/>
            <a:chExt cx="2276089" cy="2783993"/>
          </a:xfrm>
        </p:grpSpPr>
        <p:sp>
          <p:nvSpPr>
            <p:cNvPr id="173" name="Chevron 172"/>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4" name="Chevron 173"/>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5" name="Chevron 174"/>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6" name="Chevron 175"/>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7" name="Chevron 176"/>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78" name="Chevron 177"/>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pic>
        <p:nvPicPr>
          <p:cNvPr id="179" name="Picture 178"/>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03726" y="2829590"/>
            <a:ext cx="450745" cy="478008"/>
          </a:xfrm>
          <a:prstGeom prst="rect">
            <a:avLst/>
          </a:prstGeom>
        </p:spPr>
      </p:pic>
      <p:pic>
        <p:nvPicPr>
          <p:cNvPr id="180" name="Picture 179"/>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477844" y="4038491"/>
            <a:ext cx="302508" cy="488960"/>
          </a:xfrm>
          <a:prstGeom prst="rect">
            <a:avLst/>
          </a:prstGeom>
        </p:spPr>
      </p:pic>
      <p:grpSp>
        <p:nvGrpSpPr>
          <p:cNvPr id="138" name="Group 122"/>
          <p:cNvGrpSpPr>
            <a:grpSpLocks/>
          </p:cNvGrpSpPr>
          <p:nvPr/>
        </p:nvGrpSpPr>
        <p:grpSpPr bwMode="gray">
          <a:xfrm rot="5400000" flipH="1">
            <a:off x="4882653" y="2910242"/>
            <a:ext cx="316365" cy="374104"/>
            <a:chOff x="7848600" y="4597412"/>
            <a:chExt cx="381000" cy="518660"/>
          </a:xfrm>
        </p:grpSpPr>
        <p:sp>
          <p:nvSpPr>
            <p:cNvPr id="148" name="Chevron 147"/>
            <p:cNvSpPr/>
            <p:nvPr/>
          </p:nvSpPr>
          <p:spPr bwMode="gray">
            <a:xfrm rot="5400000">
              <a:off x="7937530"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50" name="Chevron 149"/>
            <p:cNvSpPr/>
            <p:nvPr/>
          </p:nvSpPr>
          <p:spPr bwMode="gray">
            <a:xfrm rot="5400000">
              <a:off x="7939345" y="4826161"/>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52" name="Chevron 151"/>
            <p:cNvSpPr/>
            <p:nvPr/>
          </p:nvSpPr>
          <p:spPr bwMode="gray">
            <a:xfrm rot="5400000">
              <a:off x="7939345" y="4510643"/>
              <a:ext cx="203142"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pic>
        <p:nvPicPr>
          <p:cNvPr id="158" name="Picture 157"/>
          <p:cNvPicPr>
            <a:picLocks noChangeAspect="1"/>
          </p:cNvPicPr>
          <p:nvPr/>
        </p:nvPicPr>
        <p:blipFill>
          <a:blip r:embed="rId1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26753" y="3308743"/>
            <a:ext cx="683255" cy="629314"/>
          </a:xfrm>
          <a:prstGeom prst="rect">
            <a:avLst/>
          </a:prstGeom>
        </p:spPr>
      </p:pic>
      <p:grpSp>
        <p:nvGrpSpPr>
          <p:cNvPr id="159" name="Group 23"/>
          <p:cNvGrpSpPr>
            <a:grpSpLocks/>
          </p:cNvGrpSpPr>
          <p:nvPr/>
        </p:nvGrpSpPr>
        <p:grpSpPr bwMode="gray">
          <a:xfrm rot="5400000" flipH="1">
            <a:off x="1523409" y="2848534"/>
            <a:ext cx="515226" cy="777827"/>
            <a:chOff x="8900825" y="3402677"/>
            <a:chExt cx="2276100" cy="2784000"/>
          </a:xfrm>
        </p:grpSpPr>
        <p:sp>
          <p:nvSpPr>
            <p:cNvPr id="160" name="Chevron 159"/>
            <p:cNvSpPr/>
            <p:nvPr/>
          </p:nvSpPr>
          <p:spPr bwMode="gray">
            <a:xfrm rot="7084595">
              <a:off x="9952190" y="4061706"/>
              <a:ext cx="619284" cy="1164663"/>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1" name="Chevron 160"/>
            <p:cNvSpPr/>
            <p:nvPr/>
          </p:nvSpPr>
          <p:spPr bwMode="gray">
            <a:xfrm rot="7760738">
              <a:off x="9652703" y="4446665"/>
              <a:ext cx="619287" cy="1164668"/>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2" name="Chevron 161"/>
            <p:cNvSpPr/>
            <p:nvPr/>
          </p:nvSpPr>
          <p:spPr bwMode="gray">
            <a:xfrm rot="6323011">
              <a:off x="10169022" y="3607004"/>
              <a:ext cx="624865" cy="1164668"/>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3" name="Chevron 162"/>
            <p:cNvSpPr/>
            <p:nvPr/>
          </p:nvSpPr>
          <p:spPr bwMode="gray">
            <a:xfrm rot="8302377">
              <a:off x="9313461" y="4763989"/>
              <a:ext cx="618939"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64" name="Chevron 163"/>
            <p:cNvSpPr/>
            <p:nvPr/>
          </p:nvSpPr>
          <p:spPr bwMode="gray">
            <a:xfrm rot="5626826">
              <a:off x="10284950" y="3129989"/>
              <a:ext cx="619287" cy="1164663"/>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81" name="Chevron 180"/>
            <p:cNvSpPr/>
            <p:nvPr/>
          </p:nvSpPr>
          <p:spPr bwMode="gray">
            <a:xfrm rot="8982620">
              <a:off x="8900825" y="5020633"/>
              <a:ext cx="618938"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sp>
        <p:nvSpPr>
          <p:cNvPr id="189" name="TextBox 188"/>
          <p:cNvSpPr txBox="1"/>
          <p:nvPr/>
        </p:nvSpPr>
        <p:spPr bwMode="gray">
          <a:xfrm>
            <a:off x="5379484" y="3371609"/>
            <a:ext cx="512961" cy="153888"/>
          </a:xfrm>
          <a:prstGeom prst="rect">
            <a:avLst/>
          </a:prstGeom>
          <a:noFill/>
        </p:spPr>
        <p:txBody>
          <a:bodyPr wrap="none" lIns="0" tIns="0" rIns="0" bIns="0">
            <a:spAutoFit/>
          </a:bodyPr>
          <a:lstStyle/>
          <a:p>
            <a:pPr>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智</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能方案</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190" name="Picture 189"/>
          <p:cNvPicPr>
            <a:picLocks noChangeAspect="1"/>
          </p:cNvPicPr>
          <p:nvPr/>
        </p:nvPicPr>
        <p:blipFill>
          <a:blip r:embed="rId1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073737" y="2882411"/>
            <a:ext cx="522971" cy="429768"/>
          </a:xfrm>
          <a:prstGeom prst="rect">
            <a:avLst/>
          </a:prstGeom>
        </p:spPr>
      </p:pic>
      <p:grpSp>
        <p:nvGrpSpPr>
          <p:cNvPr id="191" name="Group 122"/>
          <p:cNvGrpSpPr>
            <a:grpSpLocks/>
          </p:cNvGrpSpPr>
          <p:nvPr/>
        </p:nvGrpSpPr>
        <p:grpSpPr bwMode="gray">
          <a:xfrm rot="5400000" flipH="1">
            <a:off x="3471426" y="2910242"/>
            <a:ext cx="316365" cy="374104"/>
            <a:chOff x="7848600" y="4597412"/>
            <a:chExt cx="381000" cy="518660"/>
          </a:xfrm>
        </p:grpSpPr>
        <p:sp>
          <p:nvSpPr>
            <p:cNvPr id="192" name="Chevron 191"/>
            <p:cNvSpPr/>
            <p:nvPr/>
          </p:nvSpPr>
          <p:spPr bwMode="gray">
            <a:xfrm rot="5400000">
              <a:off x="7937530"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3" name="Chevron 192"/>
            <p:cNvSpPr/>
            <p:nvPr/>
          </p:nvSpPr>
          <p:spPr bwMode="gray">
            <a:xfrm rot="5400000">
              <a:off x="7939345" y="4826161"/>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4" name="Chevron 193"/>
            <p:cNvSpPr/>
            <p:nvPr/>
          </p:nvSpPr>
          <p:spPr bwMode="gray">
            <a:xfrm rot="5400000">
              <a:off x="7939345" y="4510643"/>
              <a:ext cx="203142"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sp>
        <p:nvSpPr>
          <p:cNvPr id="208" name="TextBox 207"/>
          <p:cNvSpPr txBox="1"/>
          <p:nvPr/>
        </p:nvSpPr>
        <p:spPr bwMode="gray">
          <a:xfrm>
            <a:off x="2416275" y="3371609"/>
            <a:ext cx="868828" cy="153888"/>
          </a:xfrm>
          <a:prstGeom prst="rect">
            <a:avLst/>
          </a:prstGeom>
          <a:noFill/>
        </p:spPr>
        <p:txBody>
          <a:bodyPr wrap="none" lIns="0" tIns="0" rIns="0" bIns="0">
            <a:spAutoFit/>
          </a:bodyPr>
          <a:lstStyle/>
          <a:p>
            <a:pPr>
              <a:defRPr/>
            </a:pP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InsightVault</a:t>
            </a:r>
            <a:r>
              <a:rPr lang="en-US" sz="100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TM</a:t>
            </a:r>
            <a:endParaRPr lang="en-US" sz="1000" baseline="60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209" name="Rounded Rectangle 208"/>
          <p:cNvSpPr/>
          <p:nvPr/>
        </p:nvSpPr>
        <p:spPr bwMode="gray">
          <a:xfrm rot="10800000">
            <a:off x="1605104" y="4122989"/>
            <a:ext cx="4015386" cy="298287"/>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white"/>
              </a:solidFill>
              <a:latin typeface="Microsoft YaHei" panose="020B0503020204020204" pitchFamily="34" charset="-122"/>
              <a:ea typeface="Microsoft YaHei" panose="020B0503020204020204" pitchFamily="34" charset="-122"/>
            </a:endParaRPr>
          </a:p>
        </p:txBody>
      </p:sp>
      <p:grpSp>
        <p:nvGrpSpPr>
          <p:cNvPr id="210" name="Group 122"/>
          <p:cNvGrpSpPr>
            <a:grpSpLocks/>
          </p:cNvGrpSpPr>
          <p:nvPr/>
        </p:nvGrpSpPr>
        <p:grpSpPr bwMode="gray">
          <a:xfrm rot="16200000" flipH="1">
            <a:off x="4941699" y="4085082"/>
            <a:ext cx="317872" cy="374104"/>
            <a:chOff x="7848600" y="4597412"/>
            <a:chExt cx="381000" cy="518660"/>
          </a:xfrm>
        </p:grpSpPr>
        <p:sp>
          <p:nvSpPr>
            <p:cNvPr id="211" name="Chevron 210"/>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2" name="Chevron 211"/>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3" name="Chevron 212"/>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214" name="Group 84"/>
          <p:cNvGrpSpPr>
            <a:grpSpLocks/>
          </p:cNvGrpSpPr>
          <p:nvPr/>
        </p:nvGrpSpPr>
        <p:grpSpPr bwMode="gray">
          <a:xfrm rot="6334940">
            <a:off x="953819" y="5621452"/>
            <a:ext cx="474043" cy="649477"/>
            <a:chOff x="8894181" y="3397101"/>
            <a:chExt cx="2276089" cy="2783993"/>
          </a:xfrm>
        </p:grpSpPr>
        <p:sp>
          <p:nvSpPr>
            <p:cNvPr id="215" name="Chevron 214"/>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6" name="Chevron 215"/>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7" name="Chevron 216"/>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8" name="Chevron 217"/>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19" name="Chevron 218"/>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20" name="Chevron 219"/>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grpSp>
        <p:nvGrpSpPr>
          <p:cNvPr id="221" name="Group 122"/>
          <p:cNvGrpSpPr>
            <a:grpSpLocks/>
          </p:cNvGrpSpPr>
          <p:nvPr/>
        </p:nvGrpSpPr>
        <p:grpSpPr bwMode="gray">
          <a:xfrm rot="10800000" flipH="1">
            <a:off x="894986" y="4304591"/>
            <a:ext cx="316365" cy="374104"/>
            <a:chOff x="7848600" y="4597412"/>
            <a:chExt cx="381000" cy="518660"/>
          </a:xfrm>
        </p:grpSpPr>
        <p:sp>
          <p:nvSpPr>
            <p:cNvPr id="222" name="Chevron 221"/>
            <p:cNvSpPr/>
            <p:nvPr/>
          </p:nvSpPr>
          <p:spPr bwMode="gray">
            <a:xfrm rot="5400000">
              <a:off x="7937530"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23" name="Chevron 222"/>
            <p:cNvSpPr/>
            <p:nvPr/>
          </p:nvSpPr>
          <p:spPr bwMode="gray">
            <a:xfrm rot="5400000">
              <a:off x="7939345" y="4826161"/>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224" name="Chevron 223"/>
            <p:cNvSpPr/>
            <p:nvPr/>
          </p:nvSpPr>
          <p:spPr bwMode="gray">
            <a:xfrm rot="5400000">
              <a:off x="7939345" y="4510643"/>
              <a:ext cx="203142"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sp>
        <p:nvSpPr>
          <p:cNvPr id="242" name="TextBox 241"/>
          <p:cNvSpPr txBox="1"/>
          <p:nvPr/>
        </p:nvSpPr>
        <p:spPr bwMode="gray">
          <a:xfrm>
            <a:off x="2240909" y="4549769"/>
            <a:ext cx="1718419" cy="215444"/>
          </a:xfrm>
          <a:prstGeom prst="rect">
            <a:avLst/>
          </a:prstGeom>
          <a:noFill/>
        </p:spPr>
        <p:txBody>
          <a:bodyPr wrap="none" lIns="0" tIns="0" rIns="0" bIns="0">
            <a:spAutoFit/>
          </a:bodyPr>
          <a:lstStyle/>
          <a:p>
            <a:pPr lvl="1">
              <a:defRPr/>
            </a:pP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定制化数据分析</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53" name="TextBox 152"/>
          <p:cNvSpPr txBox="1"/>
          <p:nvPr/>
        </p:nvSpPr>
        <p:spPr bwMode="gray">
          <a:xfrm>
            <a:off x="914469" y="4041971"/>
            <a:ext cx="256480"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客户</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54" name="TextBox 153"/>
          <p:cNvSpPr txBox="1"/>
          <p:nvPr/>
        </p:nvSpPr>
        <p:spPr bwMode="gray">
          <a:xfrm>
            <a:off x="3921938" y="3371609"/>
            <a:ext cx="769441" cy="153888"/>
          </a:xfrm>
          <a:prstGeom prst="rect">
            <a:avLst/>
          </a:prstGeom>
          <a:noFill/>
        </p:spPr>
        <p:txBody>
          <a:bodyPr wrap="none" lIns="0" tIns="0" rIns="0" bIns="0">
            <a:spAutoFit/>
          </a:bodyPr>
          <a:lstStyle/>
          <a:p>
            <a:pPr>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智</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能方案下载</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55" name="TextBox 154"/>
          <p:cNvSpPr txBox="1"/>
          <p:nvPr/>
        </p:nvSpPr>
        <p:spPr bwMode="gray">
          <a:xfrm>
            <a:off x="6891920" y="5950160"/>
            <a:ext cx="769441" cy="153888"/>
          </a:xfrm>
          <a:prstGeom prst="rect">
            <a:avLst/>
          </a:prstGeom>
          <a:noFill/>
        </p:spPr>
        <p:txBody>
          <a:bodyPr wrap="none" lIns="0" tIns="0" rIns="0" bIns="0">
            <a:spAutoFit/>
          </a:bodyPr>
          <a:lstStyle/>
          <a:p>
            <a:pP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众筹生态系统</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56" name="TextBox 155"/>
          <p:cNvSpPr txBox="1"/>
          <p:nvPr/>
        </p:nvSpPr>
        <p:spPr bwMode="gray">
          <a:xfrm>
            <a:off x="5368206" y="4617650"/>
            <a:ext cx="512961" cy="307777"/>
          </a:xfrm>
          <a:prstGeom prst="rect">
            <a:avLst/>
          </a:prstGeom>
          <a:noFill/>
        </p:spPr>
        <p:txBody>
          <a:bodyPr wrap="none" lIns="0" tIns="0" rIns="0" bIns="0">
            <a:spAutoFit/>
          </a:bodyPr>
          <a:lstStyle/>
          <a:p>
            <a:pPr algn="ct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定制化</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defRP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分析框架</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57" name="Rectangle 156"/>
          <p:cNvSpPr/>
          <p:nvPr/>
        </p:nvSpPr>
        <p:spPr bwMode="gray">
          <a:xfrm>
            <a:off x="6512125" y="4187957"/>
            <a:ext cx="969554" cy="307777"/>
          </a:xfrm>
          <a:prstGeom prst="rect">
            <a:avLst/>
          </a:prstGeom>
        </p:spPr>
        <p:txBody>
          <a:bodyPr lIns="0" tIns="0" rIns="0" bIns="0">
            <a:spAutoFit/>
          </a:bodyPr>
          <a:lstStyle/>
          <a:p>
            <a:pPr algn="ctr">
              <a:defRPr/>
            </a:pP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DataX-Ray</a:t>
            </a:r>
            <a:r>
              <a:rPr lang="en-US" sz="100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TM</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Automata</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83" name="Pentagon 182"/>
          <p:cNvSpPr/>
          <p:nvPr/>
        </p:nvSpPr>
        <p:spPr bwMode="auto">
          <a:xfrm rot="10800000">
            <a:off x="6747042" y="3346327"/>
            <a:ext cx="446038" cy="648000"/>
          </a:xfrm>
          <a:prstGeom prst="homePlate">
            <a:avLst>
              <a:gd name="adj" fmla="val 12169"/>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algn="ctr" defTabSz="914186"/>
            <a:endParaRPr lang="en-US" sz="1000" dirty="0">
              <a:solidFill>
                <a:srgbClr val="595959"/>
              </a:solidFill>
              <a:latin typeface="Microsoft YaHei" panose="020B0503020204020204" pitchFamily="34" charset="-122"/>
              <a:ea typeface="Microsoft YaHei" panose="020B0503020204020204" pitchFamily="34" charset="-122"/>
              <a:cs typeface="Calibri"/>
            </a:endParaRPr>
          </a:p>
        </p:txBody>
      </p:sp>
      <p:pic>
        <p:nvPicPr>
          <p:cNvPr id="184" name="Picture 2" descr="http://www.codeproject.com/KB/recipes/NeuralNetwork_1/NN2.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821383" y="3791135"/>
            <a:ext cx="327359" cy="195675"/>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5"/>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827925" y="3580938"/>
            <a:ext cx="314276" cy="19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7" descr="http://www.saedsayad.com/images/Clustering_average.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6862426" y="3365559"/>
            <a:ext cx="245273" cy="215379"/>
          </a:xfrm>
          <a:prstGeom prst="rect">
            <a:avLst/>
          </a:prstGeom>
          <a:noFill/>
          <a:extLst>
            <a:ext uri="{909E8E84-426E-40dd-AFC4-6F175D3DCCD1}">
              <a14:hiddenFill xmlns:a14="http://schemas.microsoft.com/office/drawing/2010/main">
                <a:solidFill>
                  <a:srgbClr val="FFFFFF"/>
                </a:solidFill>
              </a14:hiddenFill>
            </a:ext>
          </a:extLst>
        </p:spPr>
      </p:pic>
      <p:sp>
        <p:nvSpPr>
          <p:cNvPr id="137" name="Cube 136"/>
          <p:cNvSpPr>
            <a:spLocks noChangeArrowheads="1"/>
          </p:cNvSpPr>
          <p:nvPr/>
        </p:nvSpPr>
        <p:spPr bwMode="auto">
          <a:xfrm>
            <a:off x="6732651" y="3208045"/>
            <a:ext cx="504824" cy="793259"/>
          </a:xfrm>
          <a:prstGeom prst="cube">
            <a:avLst>
              <a:gd name="adj" fmla="val 25000"/>
            </a:avLst>
          </a:prstGeom>
          <a:solidFill>
            <a:schemeClr val="bg1">
              <a:alpha val="7843"/>
            </a:schemeClr>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sz="1000" dirty="0">
              <a:solidFill>
                <a:schemeClr val="lt1"/>
              </a:solidFill>
              <a:latin typeface="Microsoft YaHei" panose="020B0503020204020204" pitchFamily="34" charset="-122"/>
              <a:ea typeface="Microsoft YaHei" panose="020B0503020204020204" pitchFamily="34" charset="-122"/>
              <a:cs typeface="Calibri" pitchFamily="34" charset="0"/>
            </a:endParaRPr>
          </a:p>
        </p:txBody>
      </p:sp>
      <p:pic>
        <p:nvPicPr>
          <p:cNvPr id="187" name="Picture 186"/>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00184" y="2930425"/>
            <a:ext cx="467999" cy="367200"/>
          </a:xfrm>
          <a:prstGeom prst="rect">
            <a:avLst/>
          </a:prstGeom>
        </p:spPr>
      </p:pic>
      <p:grpSp>
        <p:nvGrpSpPr>
          <p:cNvPr id="182" name="Group 139"/>
          <p:cNvGrpSpPr>
            <a:grpSpLocks/>
          </p:cNvGrpSpPr>
          <p:nvPr/>
        </p:nvGrpSpPr>
        <p:grpSpPr bwMode="gray">
          <a:xfrm flipV="1">
            <a:off x="7378984" y="4511122"/>
            <a:ext cx="709006" cy="469768"/>
            <a:chOff x="6589362" y="3534280"/>
            <a:chExt cx="768143" cy="679719"/>
          </a:xfrm>
        </p:grpSpPr>
        <p:sp>
          <p:nvSpPr>
            <p:cNvPr id="188" name="Chevron 187"/>
            <p:cNvSpPr/>
            <p:nvPr/>
          </p:nvSpPr>
          <p:spPr bwMode="gray">
            <a:xfrm rot="12691132">
              <a:off x="6921747" y="3770911"/>
              <a:ext cx="176529" cy="331919"/>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5" name="Chevron 194"/>
            <p:cNvSpPr/>
            <p:nvPr/>
          </p:nvSpPr>
          <p:spPr bwMode="gray">
            <a:xfrm rot="13367275">
              <a:off x="6816784" y="3680388"/>
              <a:ext cx="176529" cy="331918"/>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6" name="Chevron 195"/>
            <p:cNvSpPr/>
            <p:nvPr/>
          </p:nvSpPr>
          <p:spPr bwMode="gray">
            <a:xfrm rot="11929548">
              <a:off x="7045795" y="3842377"/>
              <a:ext cx="176529" cy="331918"/>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7" name="Chevron 196"/>
            <p:cNvSpPr/>
            <p:nvPr/>
          </p:nvSpPr>
          <p:spPr bwMode="gray">
            <a:xfrm rot="13908914">
              <a:off x="6732618" y="3578515"/>
              <a:ext cx="176283" cy="332384"/>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8" name="Chevron 197"/>
            <p:cNvSpPr/>
            <p:nvPr/>
          </p:nvSpPr>
          <p:spPr bwMode="gray">
            <a:xfrm rot="11233363">
              <a:off x="7180975" y="3882080"/>
              <a:ext cx="176530" cy="331919"/>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sp>
          <p:nvSpPr>
            <p:cNvPr id="199" name="Chevron 198"/>
            <p:cNvSpPr/>
            <p:nvPr/>
          </p:nvSpPr>
          <p:spPr bwMode="gray">
            <a:xfrm rot="14589157">
              <a:off x="6666619" y="3457023"/>
              <a:ext cx="177870" cy="332385"/>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000">
                <a:solidFill>
                  <a:prstClr val="black"/>
                </a:solidFill>
                <a:latin typeface="Microsoft YaHei" panose="020B0503020204020204" pitchFamily="34" charset="-122"/>
                <a:ea typeface="Microsoft YaHei" panose="020B0503020204020204" pitchFamily="34" charset="-122"/>
              </a:endParaRPr>
            </a:p>
          </p:txBody>
        </p:sp>
      </p:grpSp>
      <p:pic>
        <p:nvPicPr>
          <p:cNvPr id="200" name="Picture 90" descr="http://www.meannnasty.com/wp-content/uploads/2014/04/cycle.jpg"/>
          <p:cNvPicPr>
            <a:picLocks noChangeAspect="1" noChangeArrowheads="1"/>
          </p:cNvPicPr>
          <p:nvPr/>
        </p:nvPicPr>
        <p:blipFill>
          <a:blip r:embed="rId21" cstate="print">
            <a:extLst>
              <a:ext uri="{BEBA8EAE-BF5A-486C-A8C5-ECC9F3942E4B}">
                <a14:imgProps xmlns:a14="http://schemas.microsoft.com/office/drawing/2010/main">
                  <a14:imgLayer r:embed="rId22">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090865" y="4838520"/>
            <a:ext cx="913150" cy="910696"/>
          </a:xfrm>
          <a:prstGeom prst="rect">
            <a:avLst/>
          </a:prstGeom>
          <a:noFill/>
          <a:extLst>
            <a:ext uri="{909E8E84-426E-40dd-AFC4-6F175D3DCCD1}">
              <a14:hiddenFill xmlns:a14="http://schemas.microsoft.com/office/drawing/2010/main">
                <a:solidFill>
                  <a:srgbClr val="FFFFFF"/>
                </a:solidFill>
              </a14:hiddenFill>
            </a:ext>
          </a:extLst>
        </p:spPr>
      </p:pic>
      <p:pic>
        <p:nvPicPr>
          <p:cNvPr id="201" name="Picture 200"/>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3145419" y="4604183"/>
            <a:ext cx="1946423" cy="1319243"/>
          </a:xfrm>
          <a:prstGeom prst="rect">
            <a:avLst/>
          </a:prstGeom>
        </p:spPr>
      </p:pic>
      <p:pic>
        <p:nvPicPr>
          <p:cNvPr id="202" name="Picture 5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l="5229" t="13733" r="8957" b="17179"/>
          <a:stretch/>
        </p:blipFill>
        <p:spPr bwMode="auto">
          <a:xfrm>
            <a:off x="6650648" y="4977946"/>
            <a:ext cx="1484537" cy="896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28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通过</a:t>
            </a:r>
            <a:r>
              <a:rPr lang="zh-CN" altLang="en-US" dirty="0" smtClean="0">
                <a:latin typeface="Microsoft YaHei" panose="020B0503020204020204" pitchFamily="34" charset="-122"/>
                <a:ea typeface="Microsoft YaHei" panose="020B0503020204020204" pitchFamily="34" charset="-122"/>
              </a:rPr>
              <a:t>词语或词组的使用频率得出的特征</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词语或词组的使用频率是判断一条信息所属情感类别的关键</a:t>
            </a:r>
            <a:endParaRPr lang="en-SG" dirty="0">
              <a:latin typeface="Microsoft YaHei" panose="020B0503020204020204" pitchFamily="34" charset="-122"/>
              <a:ea typeface="Microsoft YaHei" panose="020B0503020204020204" pitchFamily="34" charset="-122"/>
            </a:endParaRPr>
          </a:p>
        </p:txBody>
      </p:sp>
      <p:sp>
        <p:nvSpPr>
          <p:cNvPr id="9" name="Rounded Rectangle 8"/>
          <p:cNvSpPr/>
          <p:nvPr/>
        </p:nvSpPr>
        <p:spPr bwMode="gray">
          <a:xfrm>
            <a:off x="383059" y="2071251"/>
            <a:ext cx="8279028" cy="2141328"/>
          </a:xfrm>
          <a:prstGeom prst="roundRect">
            <a:avLst>
              <a:gd name="adj" fmla="val 7729"/>
            </a:avLst>
          </a:prstGeom>
          <a:gradFill>
            <a:gsLst>
              <a:gs pos="68000">
                <a:schemeClr val="bg1">
                  <a:lumMod val="75000"/>
                </a:schemeClr>
              </a:gs>
              <a:gs pos="0">
                <a:schemeClr val="bg1">
                  <a:lumMod val="85000"/>
                  <a:alpha val="36000"/>
                </a:schemeClr>
              </a:gs>
            </a:gsLst>
            <a:lin ang="7800000" scaled="0"/>
          </a:gradFill>
          <a:ln w="9525" cap="flat" cmpd="sng" algn="ctr">
            <a:noFill/>
            <a:prstDash val="solid"/>
            <a:round/>
            <a:headEnd type="none" w="med" len="med"/>
            <a:tailEnd type="none" w="med" len="med"/>
          </a:ln>
          <a:effectLst/>
        </p:spPr>
        <p:txBody>
          <a:bodyPr/>
          <a:lstStyle/>
          <a:p>
            <a:pPr algn="ctr" defTabSz="914400" eaLnBrk="0" hangingPunct="0">
              <a:lnSpc>
                <a:spcPct val="90000"/>
              </a:lnSpc>
              <a:buClr>
                <a:schemeClr val="accent2"/>
              </a:buClr>
              <a:defRPr/>
            </a:pPr>
            <a:r>
              <a:rPr lang="en-US" altLang="zh-CN" sz="1000" b="1" dirty="0" smtClean="0">
                <a:solidFill>
                  <a:schemeClr val="tx1"/>
                </a:solidFill>
                <a:latin typeface="Microsoft YaHei" panose="020B0503020204020204" pitchFamily="34" charset="-122"/>
                <a:ea typeface="Microsoft YaHei" panose="020B0503020204020204" pitchFamily="34" charset="-122"/>
              </a:rPr>
              <a:t>`</a:t>
            </a:r>
            <a:endParaRPr lang="en-US" altLang="zh-CN" sz="1000" b="1" dirty="0">
              <a:solidFill>
                <a:schemeClr val="tx1"/>
              </a:solidFill>
              <a:latin typeface="Microsoft YaHei" panose="020B0503020204020204" pitchFamily="34" charset="-122"/>
              <a:ea typeface="Microsoft YaHei" panose="020B0503020204020204" pitchFamily="34" charset="-122"/>
            </a:endParaRPr>
          </a:p>
        </p:txBody>
      </p:sp>
      <p:sp>
        <p:nvSpPr>
          <p:cNvPr id="10" name="Rounded Rectangle 9"/>
          <p:cNvSpPr/>
          <p:nvPr/>
        </p:nvSpPr>
        <p:spPr bwMode="gray">
          <a:xfrm>
            <a:off x="345988" y="4339946"/>
            <a:ext cx="8291384" cy="2259763"/>
          </a:xfrm>
          <a:prstGeom prst="roundRect">
            <a:avLst>
              <a:gd name="adj" fmla="val 5845"/>
            </a:avLst>
          </a:prstGeom>
          <a:gradFill>
            <a:gsLst>
              <a:gs pos="68000">
                <a:schemeClr val="bg1">
                  <a:lumMod val="75000"/>
                </a:schemeClr>
              </a:gs>
              <a:gs pos="0">
                <a:schemeClr val="bg1">
                  <a:lumMod val="85000"/>
                  <a:alpha val="36000"/>
                </a:schemeClr>
              </a:gs>
            </a:gsLst>
            <a:lin ang="7800000" scaled="0"/>
          </a:gradFill>
          <a:ln w="9525" cap="flat" cmpd="sng" algn="ctr">
            <a:noFill/>
            <a:prstDash val="solid"/>
            <a:round/>
            <a:headEnd type="none" w="med" len="med"/>
            <a:tailEnd type="none" w="med" len="med"/>
          </a:ln>
          <a:effectLst/>
        </p:spPr>
        <p:txBody>
          <a:bodyPr/>
          <a:lstStyle/>
          <a:p>
            <a:pPr algn="ctr" defTabSz="914400" eaLnBrk="0" hangingPunct="0">
              <a:lnSpc>
                <a:spcPct val="90000"/>
              </a:lnSpc>
              <a:buClr>
                <a:schemeClr val="accent2"/>
              </a:buClr>
              <a:defRPr/>
            </a:pPr>
            <a:r>
              <a:rPr lang="en-US" altLang="zh-CN" sz="1000" b="1" dirty="0" smtClean="0">
                <a:solidFill>
                  <a:schemeClr val="tx1"/>
                </a:solidFill>
                <a:latin typeface="Microsoft YaHei" panose="020B0503020204020204" pitchFamily="34" charset="-122"/>
                <a:ea typeface="Microsoft YaHei" panose="020B0503020204020204" pitchFamily="34" charset="-122"/>
              </a:rPr>
              <a:t>`</a:t>
            </a:r>
            <a:endParaRPr lang="en-US" altLang="zh-CN" sz="1000" b="1" dirty="0">
              <a:solidFill>
                <a:schemeClr val="tx1"/>
              </a:solidFill>
              <a:latin typeface="Microsoft YaHei" panose="020B0503020204020204" pitchFamily="34" charset="-122"/>
              <a:ea typeface="Microsoft YaHei" panose="020B0503020204020204" pitchFamily="34" charset="-122"/>
            </a:endParaRPr>
          </a:p>
        </p:txBody>
      </p:sp>
      <p:sp>
        <p:nvSpPr>
          <p:cNvPr id="11" name="Pentagon 10"/>
          <p:cNvSpPr/>
          <p:nvPr/>
        </p:nvSpPr>
        <p:spPr bwMode="gray">
          <a:xfrm rot="5400000">
            <a:off x="418017" y="2186956"/>
            <a:ext cx="4546602" cy="4298121"/>
          </a:xfrm>
          <a:prstGeom prst="homePlate">
            <a:avLst>
              <a:gd name="adj" fmla="val 10386"/>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sp>
      <p:sp>
        <p:nvSpPr>
          <p:cNvPr id="12" name="AutoShape 20"/>
          <p:cNvSpPr>
            <a:spLocks noChangeArrowheads="1"/>
          </p:cNvSpPr>
          <p:nvPr>
            <p:custDataLst>
              <p:tags r:id="rId1"/>
            </p:custDataLst>
          </p:nvPr>
        </p:nvSpPr>
        <p:spPr bwMode="gray">
          <a:xfrm>
            <a:off x="583478" y="1499034"/>
            <a:ext cx="3926738" cy="435068"/>
          </a:xfrm>
          <a:prstGeom prst="homePlate">
            <a:avLst>
              <a:gd name="adj" fmla="val 47759"/>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词语、词组转化为表格的列项</a:t>
            </a:r>
            <a:endParaRPr lang="en-US" sz="1300" b="1" dirty="0">
              <a:latin typeface="Microsoft YaHei" panose="020B0503020204020204" pitchFamily="34" charset="-122"/>
              <a:ea typeface="Microsoft YaHei" panose="020B0503020204020204" pitchFamily="34" charset="-122"/>
            </a:endParaRPr>
          </a:p>
        </p:txBody>
      </p:sp>
      <p:sp>
        <p:nvSpPr>
          <p:cNvPr id="13" name="AutoShape 21"/>
          <p:cNvSpPr>
            <a:spLocks noChangeArrowheads="1"/>
          </p:cNvSpPr>
          <p:nvPr>
            <p:custDataLst>
              <p:tags r:id="rId2"/>
            </p:custDataLst>
          </p:nvPr>
        </p:nvSpPr>
        <p:spPr bwMode="gray">
          <a:xfrm>
            <a:off x="4843852" y="1499034"/>
            <a:ext cx="3731737" cy="436092"/>
          </a:xfrm>
          <a:prstGeom prst="chevron">
            <a:avLst>
              <a:gd name="adj" fmla="val 49175"/>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smtClean="0">
                <a:latin typeface="Microsoft YaHei" panose="020B0503020204020204" pitchFamily="34" charset="-122"/>
                <a:ea typeface="Microsoft YaHei" panose="020B0503020204020204" pitchFamily="34" charset="-122"/>
              </a:rPr>
              <a:t>每个词、词组的使用频率变成评分</a:t>
            </a:r>
            <a:endParaRPr lang="en-US" sz="1300" b="1" dirty="0">
              <a:latin typeface="Microsoft YaHei" panose="020B0503020204020204" pitchFamily="34" charset="-122"/>
              <a:ea typeface="Microsoft YaHei" panose="020B0503020204020204" pitchFamily="34" charset="-122"/>
            </a:endParaRPr>
          </a:p>
        </p:txBody>
      </p:sp>
      <p:sp>
        <p:nvSpPr>
          <p:cNvPr id="14" name="TextBox 13"/>
          <p:cNvSpPr txBox="1"/>
          <p:nvPr/>
        </p:nvSpPr>
        <p:spPr bwMode="gray">
          <a:xfrm>
            <a:off x="5363531" y="3135936"/>
            <a:ext cx="2989780" cy="169277"/>
          </a:xfrm>
          <a:prstGeom prst="rect">
            <a:avLst/>
          </a:prstGeom>
          <a:noFill/>
        </p:spPr>
        <p:txBody>
          <a:bodyPr wrap="square" lIns="0" tIns="0" rIns="0" bIns="0" rtlCol="0">
            <a:spAutoFit/>
          </a:bodyPr>
          <a:lstStyle/>
          <a:p>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食物很</a:t>
            </a:r>
            <a:r>
              <a:rPr lang="zh-CN" altLang="en-US" sz="1100" dirty="0">
                <a:solidFill>
                  <a:srgbClr val="FF0000"/>
                </a:solidFill>
                <a:latin typeface="Microsoft YaHei" panose="020B0503020204020204" pitchFamily="34" charset="-122"/>
                <a:ea typeface="Microsoft YaHei" panose="020B0503020204020204" pitchFamily="34" charset="-122"/>
              </a:rPr>
              <a:t>差</a:t>
            </a:r>
            <a:r>
              <a:rPr lang="en-US" sz="1100" dirty="0" smtClean="0">
                <a:solidFill>
                  <a:srgbClr val="00B050"/>
                </a:solidFill>
                <a:latin typeface="Microsoft YaHei" panose="020B0503020204020204" pitchFamily="34" charset="-122"/>
                <a:ea typeface="Microsoft YaHei" panose="020B0503020204020204" pitchFamily="34" charset="-122"/>
              </a:rPr>
              <a:t> </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服</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务也很</a:t>
            </a:r>
            <a:r>
              <a:rPr lang="zh-CN" altLang="en-US" sz="1100" dirty="0" smtClean="0">
                <a:solidFill>
                  <a:srgbClr val="FF0000"/>
                </a:solidFill>
                <a:latin typeface="Microsoft YaHei" panose="020B0503020204020204" pitchFamily="34" charset="-122"/>
                <a:ea typeface="Microsoft YaHei" panose="020B0503020204020204" pitchFamily="34" charset="-122"/>
              </a:rPr>
              <a:t>差</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。装修氛围</a:t>
            </a:r>
            <a:r>
              <a:rPr lang="zh-CN" altLang="en-US" sz="1100" dirty="0">
                <a:solidFill>
                  <a:srgbClr val="00B050"/>
                </a:solidFill>
                <a:latin typeface="Microsoft YaHei" panose="020B0503020204020204" pitchFamily="34" charset="-122"/>
                <a:ea typeface="Microsoft YaHei" panose="020B0503020204020204" pitchFamily="34" charset="-122"/>
              </a:rPr>
              <a:t>好</a:t>
            </a:r>
            <a:endParaRPr lang="en-US" sz="1100" dirty="0">
              <a:solidFill>
                <a:srgbClr val="00B050"/>
              </a:solidFill>
              <a:latin typeface="Microsoft YaHei" panose="020B0503020204020204" pitchFamily="34" charset="-122"/>
              <a:ea typeface="Microsoft YaHei" panose="020B0503020204020204" pitchFamily="34" charset="-122"/>
            </a:endParaRPr>
          </a:p>
        </p:txBody>
      </p:sp>
      <p:sp>
        <p:nvSpPr>
          <p:cNvPr id="15" name="Rounded Rectangle 14"/>
          <p:cNvSpPr/>
          <p:nvPr/>
        </p:nvSpPr>
        <p:spPr bwMode="gray">
          <a:xfrm>
            <a:off x="5597611" y="2556999"/>
            <a:ext cx="2323070" cy="54746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ounded Rectangle 15"/>
          <p:cNvSpPr/>
          <p:nvPr/>
        </p:nvSpPr>
        <p:spPr bwMode="gray">
          <a:xfrm>
            <a:off x="5597611" y="3488860"/>
            <a:ext cx="2323070" cy="547469"/>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ectangle 16"/>
          <p:cNvSpPr/>
          <p:nvPr/>
        </p:nvSpPr>
        <p:spPr bwMode="gray">
          <a:xfrm>
            <a:off x="6121589"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2</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Rectangle 17"/>
          <p:cNvSpPr/>
          <p:nvPr/>
        </p:nvSpPr>
        <p:spPr bwMode="gray">
          <a:xfrm>
            <a:off x="6438378"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ectangle 18"/>
          <p:cNvSpPr/>
          <p:nvPr/>
        </p:nvSpPr>
        <p:spPr bwMode="gray">
          <a:xfrm>
            <a:off x="6755167"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ectangle 19"/>
          <p:cNvSpPr/>
          <p:nvPr/>
        </p:nvSpPr>
        <p:spPr bwMode="gray">
          <a:xfrm>
            <a:off x="7393232"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TextBox 20"/>
          <p:cNvSpPr txBox="1"/>
          <p:nvPr/>
        </p:nvSpPr>
        <p:spPr bwMode="gray">
          <a:xfrm>
            <a:off x="6018853" y="2900687"/>
            <a:ext cx="565078" cy="215444"/>
          </a:xfrm>
          <a:prstGeom prst="rect">
            <a:avLst/>
          </a:prstGeom>
          <a:noFill/>
        </p:spPr>
        <p:txBody>
          <a:bodyPr wrap="square" rtlCol="0">
            <a:spAutoFit/>
          </a:bodyPr>
          <a:lstStyle/>
          <a:p>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好</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TextBox 21"/>
          <p:cNvSpPr txBox="1"/>
          <p:nvPr/>
        </p:nvSpPr>
        <p:spPr bwMode="gray">
          <a:xfrm>
            <a:off x="6979486" y="2900687"/>
            <a:ext cx="734602" cy="215444"/>
          </a:xfrm>
          <a:prstGeom prst="rect">
            <a:avLst/>
          </a:prstGeom>
          <a:noFill/>
        </p:spPr>
        <p:txBody>
          <a:bodyPr wrap="square" rtlCol="0">
            <a:spAutoFit/>
          </a:bodyPr>
          <a:lstStyle/>
          <a:p>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服务</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TextBox 22"/>
          <p:cNvSpPr txBox="1"/>
          <p:nvPr/>
        </p:nvSpPr>
        <p:spPr bwMode="gray">
          <a:xfrm>
            <a:off x="6672974" y="2900687"/>
            <a:ext cx="565078" cy="215444"/>
          </a:xfrm>
          <a:prstGeom prst="rect">
            <a:avLst/>
          </a:prstGeom>
          <a:noFill/>
        </p:spPr>
        <p:txBody>
          <a:bodyPr wrap="square" rtlCol="0">
            <a:spAutoFit/>
          </a:bodyPr>
          <a:lstStyle/>
          <a:p>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食物</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TextBox 23"/>
          <p:cNvSpPr txBox="1"/>
          <p:nvPr/>
        </p:nvSpPr>
        <p:spPr bwMode="gray">
          <a:xfrm>
            <a:off x="6404133" y="2900687"/>
            <a:ext cx="385281" cy="215444"/>
          </a:xfrm>
          <a:prstGeom prst="rect">
            <a:avLst/>
          </a:prstGeom>
          <a:noFill/>
        </p:spPr>
        <p:txBody>
          <a:bodyPr wrap="square" rtlCol="0">
            <a:spAutoFit/>
          </a:bodyPr>
          <a:lstStyle/>
          <a:p>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差</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ectangle 24"/>
          <p:cNvSpPr/>
          <p:nvPr/>
        </p:nvSpPr>
        <p:spPr bwMode="gray">
          <a:xfrm>
            <a:off x="7071956"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TextBox 25"/>
          <p:cNvSpPr txBox="1"/>
          <p:nvPr/>
        </p:nvSpPr>
        <p:spPr bwMode="gray">
          <a:xfrm>
            <a:off x="7399616" y="2894800"/>
            <a:ext cx="360427"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Rectangle 26"/>
          <p:cNvSpPr/>
          <p:nvPr/>
        </p:nvSpPr>
        <p:spPr bwMode="gray">
          <a:xfrm>
            <a:off x="5799211" y="2619820"/>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TextBox 27"/>
          <p:cNvSpPr txBox="1"/>
          <p:nvPr/>
        </p:nvSpPr>
        <p:spPr bwMode="gray">
          <a:xfrm>
            <a:off x="5731454" y="2894800"/>
            <a:ext cx="360427"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6062258"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0" name="Rectangle 29"/>
          <p:cNvSpPr/>
          <p:nvPr/>
        </p:nvSpPr>
        <p:spPr bwMode="gray">
          <a:xfrm>
            <a:off x="6379047"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2</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ectangle 30"/>
          <p:cNvSpPr/>
          <p:nvPr/>
        </p:nvSpPr>
        <p:spPr bwMode="gray">
          <a:xfrm>
            <a:off x="6695836"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7012625"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3" name="TextBox 32"/>
          <p:cNvSpPr txBox="1"/>
          <p:nvPr/>
        </p:nvSpPr>
        <p:spPr bwMode="gray">
          <a:xfrm>
            <a:off x="5980070" y="3868233"/>
            <a:ext cx="565078"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好</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0" name="TextBox 39"/>
          <p:cNvSpPr txBox="1"/>
          <p:nvPr/>
        </p:nvSpPr>
        <p:spPr bwMode="gray">
          <a:xfrm>
            <a:off x="6920155" y="3868233"/>
            <a:ext cx="734602"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服务</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1" name="TextBox 40"/>
          <p:cNvSpPr txBox="1"/>
          <p:nvPr/>
        </p:nvSpPr>
        <p:spPr bwMode="gray">
          <a:xfrm>
            <a:off x="6613643" y="3868233"/>
            <a:ext cx="565078"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食物</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2" name="TextBox 41"/>
          <p:cNvSpPr txBox="1"/>
          <p:nvPr/>
        </p:nvSpPr>
        <p:spPr bwMode="gray">
          <a:xfrm>
            <a:off x="6351650" y="3868233"/>
            <a:ext cx="491448"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差</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3" name="Rectangle 42"/>
          <p:cNvSpPr/>
          <p:nvPr/>
        </p:nvSpPr>
        <p:spPr bwMode="gray">
          <a:xfrm>
            <a:off x="7358614"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4" name="Rectangle 43"/>
          <p:cNvSpPr/>
          <p:nvPr/>
        </p:nvSpPr>
        <p:spPr bwMode="gray">
          <a:xfrm>
            <a:off x="5739879" y="3587366"/>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TextBox 44"/>
          <p:cNvSpPr txBox="1"/>
          <p:nvPr/>
        </p:nvSpPr>
        <p:spPr bwMode="gray">
          <a:xfrm>
            <a:off x="5363531" y="2116981"/>
            <a:ext cx="2989780" cy="169277"/>
          </a:xfrm>
          <a:prstGeom prst="rect">
            <a:avLst/>
          </a:prstGeom>
          <a:noFill/>
        </p:spPr>
        <p:txBody>
          <a:bodyPr wrap="square" lIns="0" tIns="0" rIns="0" bIns="0" rtlCol="0">
            <a:spAutoFit/>
          </a:bodyPr>
          <a:lstStyle/>
          <a:p>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食</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物很</a:t>
            </a:r>
            <a:r>
              <a:rPr lang="zh-CN" altLang="en-US" sz="1100" dirty="0">
                <a:solidFill>
                  <a:srgbClr val="00B050"/>
                </a:solidFill>
                <a:latin typeface="Microsoft YaHei" panose="020B0503020204020204" pitchFamily="34" charset="-122"/>
                <a:ea typeface="Microsoft YaHei" panose="020B0503020204020204" pitchFamily="34" charset="-122"/>
              </a:rPr>
              <a:t>好</a:t>
            </a:r>
            <a:r>
              <a:rPr lang="en-US" sz="1100" dirty="0" smtClean="0">
                <a:solidFill>
                  <a:srgbClr val="000000"/>
                </a:solidFill>
                <a:latin typeface="Microsoft YaHei" panose="020B0503020204020204" pitchFamily="34" charset="-122"/>
                <a:ea typeface="Microsoft YaHei" panose="020B0503020204020204" pitchFamily="34" charset="-122"/>
              </a:rPr>
              <a:t> </a:t>
            </a:r>
            <a:r>
              <a:rPr lang="zh-CN" altLang="en-US" sz="1100" dirty="0" smtClean="0">
                <a:solidFill>
                  <a:srgbClr val="000000"/>
                </a:solidFill>
                <a:latin typeface="Microsoft YaHei" panose="020B0503020204020204" pitchFamily="34" charset="-122"/>
                <a:ea typeface="Microsoft YaHei" panose="020B0503020204020204" pitchFamily="34" charset="-122"/>
              </a:rPr>
              <a:t>， 服务也很</a:t>
            </a:r>
            <a:r>
              <a:rPr lang="zh-CN" altLang="en-US" sz="1100" dirty="0">
                <a:solidFill>
                  <a:srgbClr val="00B050"/>
                </a:solidFill>
                <a:latin typeface="Microsoft YaHei" panose="020B0503020204020204" pitchFamily="34" charset="-122"/>
                <a:ea typeface="Microsoft YaHei" panose="020B0503020204020204" pitchFamily="34" charset="-122"/>
              </a:rPr>
              <a:t>好</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。装修氛围</a:t>
            </a:r>
            <a:r>
              <a:rPr lang="zh-CN" altLang="en-US" sz="1100" dirty="0" smtClean="0">
                <a:solidFill>
                  <a:srgbClr val="FF0000"/>
                </a:solidFill>
                <a:latin typeface="Microsoft YaHei" panose="020B0503020204020204" pitchFamily="34" charset="-122"/>
                <a:ea typeface="Microsoft YaHei" panose="020B0503020204020204" pitchFamily="34" charset="-122"/>
              </a:rPr>
              <a:t>差</a:t>
            </a:r>
            <a:endParaRPr lang="en-US" sz="11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6" name="TextBox 45"/>
          <p:cNvSpPr txBox="1"/>
          <p:nvPr/>
        </p:nvSpPr>
        <p:spPr bwMode="gray">
          <a:xfrm>
            <a:off x="5698503" y="3838309"/>
            <a:ext cx="356308"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7" name="TextBox 46"/>
          <p:cNvSpPr txBox="1"/>
          <p:nvPr/>
        </p:nvSpPr>
        <p:spPr bwMode="gray">
          <a:xfrm>
            <a:off x="7366665" y="3838309"/>
            <a:ext cx="356308"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TextBox 47"/>
          <p:cNvSpPr txBox="1"/>
          <p:nvPr/>
        </p:nvSpPr>
        <p:spPr bwMode="gray">
          <a:xfrm>
            <a:off x="5363531" y="5493606"/>
            <a:ext cx="2989780" cy="169277"/>
          </a:xfrm>
          <a:prstGeom prst="rect">
            <a:avLst/>
          </a:prstGeom>
          <a:noFill/>
        </p:spPr>
        <p:txBody>
          <a:bodyPr wrap="square" lIns="0" tIns="0" rIns="0" bIns="0" rtlCol="0">
            <a:spAutoFit/>
          </a:bodyPr>
          <a:lstStyle/>
          <a:p>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食物</a:t>
            </a:r>
            <a:r>
              <a:rPr lang="zh-CN" altLang="en-US" sz="1100" dirty="0">
                <a:solidFill>
                  <a:srgbClr val="FF0000"/>
                </a:solidFill>
                <a:latin typeface="Microsoft YaHei" panose="020B0503020204020204" pitchFamily="34" charset="-122"/>
                <a:ea typeface="Microsoft YaHei" panose="020B0503020204020204" pitchFamily="34" charset="-122"/>
              </a:rPr>
              <a:t>很</a:t>
            </a:r>
            <a:r>
              <a:rPr lang="zh-CN" altLang="en-US" sz="1100" dirty="0" smtClean="0">
                <a:solidFill>
                  <a:srgbClr val="FF0000"/>
                </a:solidFill>
                <a:latin typeface="Microsoft YaHei" panose="020B0503020204020204" pitchFamily="34" charset="-122"/>
                <a:ea typeface="Microsoft YaHei" panose="020B0503020204020204" pitchFamily="34" charset="-122"/>
              </a:rPr>
              <a:t>差</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服</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务业</a:t>
            </a:r>
            <a:r>
              <a:rPr lang="zh-CN" altLang="en-US" sz="1100" dirty="0" smtClean="0">
                <a:solidFill>
                  <a:srgbClr val="FF0000"/>
                </a:solidFill>
                <a:latin typeface="Microsoft YaHei" panose="020B0503020204020204" pitchFamily="34" charset="-122"/>
                <a:ea typeface="Microsoft YaHei" panose="020B0503020204020204" pitchFamily="34" charset="-122"/>
              </a:rPr>
              <a:t>差</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装修氛围也</a:t>
            </a:r>
            <a:r>
              <a:rPr lang="zh-CN" altLang="en-US" sz="1100" dirty="0" smtClean="0">
                <a:solidFill>
                  <a:srgbClr val="FF0000"/>
                </a:solidFill>
                <a:latin typeface="Microsoft YaHei" panose="020B0503020204020204" pitchFamily="34" charset="-122"/>
                <a:ea typeface="Microsoft YaHei" panose="020B0503020204020204" pitchFamily="34" charset="-122"/>
              </a:rPr>
              <a:t>不好</a:t>
            </a:r>
            <a:endParaRPr lang="en-US" sz="11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49" name="Rounded Rectangle 48"/>
          <p:cNvSpPr/>
          <p:nvPr/>
        </p:nvSpPr>
        <p:spPr bwMode="gray">
          <a:xfrm>
            <a:off x="5597611" y="4829172"/>
            <a:ext cx="2323070" cy="6523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0" name="Rounded Rectangle 49"/>
          <p:cNvSpPr/>
          <p:nvPr/>
        </p:nvSpPr>
        <p:spPr bwMode="gray">
          <a:xfrm>
            <a:off x="5585254" y="5830923"/>
            <a:ext cx="2323070" cy="652304"/>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1" name="Rectangle 50"/>
          <p:cNvSpPr/>
          <p:nvPr/>
        </p:nvSpPr>
        <p:spPr bwMode="gray">
          <a:xfrm>
            <a:off x="6121589"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2" name="Rectangle 51"/>
          <p:cNvSpPr/>
          <p:nvPr/>
        </p:nvSpPr>
        <p:spPr bwMode="gray">
          <a:xfrm>
            <a:off x="6438378"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3" name="Rectangle 52"/>
          <p:cNvSpPr/>
          <p:nvPr/>
        </p:nvSpPr>
        <p:spPr bwMode="gray">
          <a:xfrm>
            <a:off x="6755167"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4" name="Rectangle 53"/>
          <p:cNvSpPr/>
          <p:nvPr/>
        </p:nvSpPr>
        <p:spPr bwMode="gray">
          <a:xfrm>
            <a:off x="7393232"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TextBox 54"/>
          <p:cNvSpPr txBox="1"/>
          <p:nvPr/>
        </p:nvSpPr>
        <p:spPr bwMode="gray">
          <a:xfrm>
            <a:off x="6055924" y="5207811"/>
            <a:ext cx="565078"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很好</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6" name="TextBox 55"/>
          <p:cNvSpPr txBox="1"/>
          <p:nvPr/>
        </p:nvSpPr>
        <p:spPr bwMode="gray">
          <a:xfrm>
            <a:off x="6979486" y="5207811"/>
            <a:ext cx="734602"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不差</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7" name="TextBox 56"/>
          <p:cNvSpPr txBox="1"/>
          <p:nvPr/>
        </p:nvSpPr>
        <p:spPr bwMode="gray">
          <a:xfrm>
            <a:off x="6672974" y="5207811"/>
            <a:ext cx="565078"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不好</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8" name="TextBox 57"/>
          <p:cNvSpPr txBox="1"/>
          <p:nvPr/>
        </p:nvSpPr>
        <p:spPr bwMode="gray">
          <a:xfrm>
            <a:off x="6404133" y="5207811"/>
            <a:ext cx="466362"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很差</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9" name="Rectangle 58"/>
          <p:cNvSpPr/>
          <p:nvPr/>
        </p:nvSpPr>
        <p:spPr bwMode="gray">
          <a:xfrm>
            <a:off x="7071956"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TextBox 59"/>
          <p:cNvSpPr txBox="1"/>
          <p:nvPr/>
        </p:nvSpPr>
        <p:spPr bwMode="gray">
          <a:xfrm>
            <a:off x="7399616" y="5201924"/>
            <a:ext cx="360427"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Rectangle 60"/>
          <p:cNvSpPr/>
          <p:nvPr/>
        </p:nvSpPr>
        <p:spPr bwMode="gray">
          <a:xfrm>
            <a:off x="5799211" y="492694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2" name="TextBox 61"/>
          <p:cNvSpPr txBox="1"/>
          <p:nvPr/>
        </p:nvSpPr>
        <p:spPr bwMode="gray">
          <a:xfrm>
            <a:off x="5731454" y="5201924"/>
            <a:ext cx="360427"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3" name="Rectangle 62"/>
          <p:cNvSpPr/>
          <p:nvPr/>
        </p:nvSpPr>
        <p:spPr bwMode="gray">
          <a:xfrm>
            <a:off x="6062258"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4" name="Rectangle 63"/>
          <p:cNvSpPr/>
          <p:nvPr/>
        </p:nvSpPr>
        <p:spPr bwMode="gray">
          <a:xfrm>
            <a:off x="6379047"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5" name="Rectangle 64"/>
          <p:cNvSpPr/>
          <p:nvPr/>
        </p:nvSpPr>
        <p:spPr bwMode="gray">
          <a:xfrm>
            <a:off x="6695836"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6" name="Rectangle 65"/>
          <p:cNvSpPr/>
          <p:nvPr/>
        </p:nvSpPr>
        <p:spPr bwMode="gray">
          <a:xfrm>
            <a:off x="7012625"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7" name="TextBox 66"/>
          <p:cNvSpPr txBox="1"/>
          <p:nvPr/>
        </p:nvSpPr>
        <p:spPr bwMode="gray">
          <a:xfrm>
            <a:off x="6029498" y="6210301"/>
            <a:ext cx="565078" cy="215444"/>
          </a:xfrm>
          <a:prstGeom prst="rect">
            <a:avLst/>
          </a:prstGeom>
          <a:noFill/>
        </p:spPr>
        <p:txBody>
          <a:bodyPr wrap="square" rtlCol="0">
            <a:spAutoFit/>
          </a:bodyPr>
          <a:lstStyle/>
          <a:p>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很好</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8" name="TextBox 67"/>
          <p:cNvSpPr txBox="1"/>
          <p:nvPr/>
        </p:nvSpPr>
        <p:spPr bwMode="gray">
          <a:xfrm>
            <a:off x="6920155" y="6210301"/>
            <a:ext cx="734602" cy="215444"/>
          </a:xfrm>
          <a:prstGeom prst="rect">
            <a:avLst/>
          </a:prstGeom>
          <a:noFill/>
        </p:spPr>
        <p:txBody>
          <a:bodyPr wrap="square" rtlCol="0">
            <a:spAutoFit/>
          </a:bodyPr>
          <a:lstStyle/>
          <a:p>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不差</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9" name="TextBox 68"/>
          <p:cNvSpPr txBox="1"/>
          <p:nvPr/>
        </p:nvSpPr>
        <p:spPr bwMode="gray">
          <a:xfrm>
            <a:off x="6613643" y="6210301"/>
            <a:ext cx="565078" cy="215444"/>
          </a:xfrm>
          <a:prstGeom prst="rect">
            <a:avLst/>
          </a:prstGeom>
          <a:noFill/>
        </p:spPr>
        <p:txBody>
          <a:bodyPr wrap="square" rtlCol="0">
            <a:spAutoFit/>
          </a:bodyPr>
          <a:lstStyle/>
          <a:p>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不</a:t>
            </a: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好</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0" name="TextBox 69"/>
          <p:cNvSpPr txBox="1"/>
          <p:nvPr/>
        </p:nvSpPr>
        <p:spPr bwMode="gray">
          <a:xfrm>
            <a:off x="6351650" y="6210301"/>
            <a:ext cx="491448" cy="215444"/>
          </a:xfrm>
          <a:prstGeom prst="rect">
            <a:avLst/>
          </a:prstGeom>
          <a:noFill/>
        </p:spPr>
        <p:txBody>
          <a:bodyPr wrap="square" rtlCol="0">
            <a:spAutoFit/>
          </a:bodyPr>
          <a:lstStyle/>
          <a:p>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很差</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1" name="Rectangle 70"/>
          <p:cNvSpPr/>
          <p:nvPr/>
        </p:nvSpPr>
        <p:spPr bwMode="gray">
          <a:xfrm>
            <a:off x="7358614"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2" name="Rectangle 71"/>
          <p:cNvSpPr/>
          <p:nvPr/>
        </p:nvSpPr>
        <p:spPr bwMode="gray">
          <a:xfrm>
            <a:off x="5739879" y="5929434"/>
            <a:ext cx="297952" cy="222756"/>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3" name="TextBox 72"/>
          <p:cNvSpPr txBox="1"/>
          <p:nvPr/>
        </p:nvSpPr>
        <p:spPr bwMode="gray">
          <a:xfrm>
            <a:off x="5363531" y="4434738"/>
            <a:ext cx="2989780" cy="169277"/>
          </a:xfrm>
          <a:prstGeom prst="rect">
            <a:avLst/>
          </a:prstGeom>
          <a:noFill/>
        </p:spPr>
        <p:txBody>
          <a:bodyPr wrap="square" lIns="0" tIns="0" rIns="0" bIns="0" rtlCol="0">
            <a:spAutoFit/>
          </a:bodyPr>
          <a:lstStyle/>
          <a:p>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食物</a:t>
            </a:r>
            <a:r>
              <a:rPr lang="zh-CN" altLang="en-US" sz="1100" dirty="0">
                <a:solidFill>
                  <a:srgbClr val="00B050"/>
                </a:solidFill>
                <a:latin typeface="Microsoft YaHei" panose="020B0503020204020204" pitchFamily="34" charset="-122"/>
                <a:ea typeface="Microsoft YaHei" panose="020B0503020204020204" pitchFamily="34" charset="-122"/>
              </a:rPr>
              <a:t>非</a:t>
            </a:r>
            <a:r>
              <a:rPr lang="zh-CN" altLang="en-US" sz="1100" dirty="0" smtClean="0">
                <a:solidFill>
                  <a:srgbClr val="00B050"/>
                </a:solidFill>
                <a:latin typeface="Microsoft YaHei" panose="020B0503020204020204" pitchFamily="34" charset="-122"/>
                <a:ea typeface="Microsoft YaHei" panose="020B0503020204020204" pitchFamily="34" charset="-122"/>
              </a:rPr>
              <a:t>常好</a:t>
            </a:r>
            <a:r>
              <a:rPr lang="zh-CN" altLang="en-US" sz="1100" dirty="0">
                <a:solidFill>
                  <a:srgbClr val="000000"/>
                </a:solidFill>
                <a:latin typeface="Microsoft YaHei" panose="020B0503020204020204" pitchFamily="34" charset="-122"/>
                <a:ea typeface="Microsoft YaHei" panose="020B0503020204020204" pitchFamily="34" charset="-122"/>
              </a:rPr>
              <a:t>，</a:t>
            </a:r>
            <a:r>
              <a:rPr 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服务</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也</a:t>
            </a:r>
            <a:r>
              <a:rPr lang="zh-CN" altLang="en-US" sz="1100" dirty="0" smtClean="0">
                <a:solidFill>
                  <a:srgbClr val="00B050"/>
                </a:solidFill>
                <a:latin typeface="Microsoft YaHei" panose="020B0503020204020204" pitchFamily="34" charset="-122"/>
                <a:ea typeface="Microsoft YaHei" panose="020B0503020204020204" pitchFamily="34" charset="-122"/>
              </a:rPr>
              <a:t>好</a:t>
            </a:r>
            <a:r>
              <a:rPr lang="zh-CN" altLang="en-US" sz="1100" dirty="0">
                <a:solidFill>
                  <a:schemeClr val="tx1">
                    <a:lumMod val="75000"/>
                    <a:lumOff val="25000"/>
                  </a:schemeClr>
                </a:solidFill>
                <a:latin typeface="Microsoft YaHei" panose="020B0503020204020204" pitchFamily="34" charset="-122"/>
                <a:ea typeface="Microsoft YaHei" panose="020B0503020204020204" pitchFamily="34" charset="-122"/>
              </a:rPr>
              <a:t>。</a:t>
            </a:r>
            <a:r>
              <a:rPr 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装修氛围也</a:t>
            </a:r>
            <a:r>
              <a:rPr lang="en-US" sz="1100" dirty="0" smtClean="0">
                <a:solidFill>
                  <a:schemeClr val="tx1">
                    <a:lumMod val="75000"/>
                    <a:lumOff val="25000"/>
                  </a:schemeClr>
                </a:solidFill>
                <a:latin typeface="Microsoft YaHei" panose="020B0503020204020204" pitchFamily="34" charset="-122"/>
                <a:ea typeface="Microsoft YaHei" panose="020B0503020204020204" pitchFamily="34" charset="-122"/>
              </a:rPr>
              <a:t> </a:t>
            </a:r>
            <a:r>
              <a:rPr lang="zh-CN" altLang="en-US" sz="1100" dirty="0" smtClean="0">
                <a:solidFill>
                  <a:srgbClr val="00B050"/>
                </a:solidFill>
                <a:latin typeface="Microsoft YaHei" panose="020B0503020204020204" pitchFamily="34" charset="-122"/>
                <a:ea typeface="Microsoft YaHei" panose="020B0503020204020204" pitchFamily="34" charset="-122"/>
              </a:rPr>
              <a:t>不</a:t>
            </a:r>
            <a:r>
              <a:rPr lang="zh-CN" altLang="en-US" sz="1100" dirty="0">
                <a:solidFill>
                  <a:srgbClr val="00B050"/>
                </a:solidFill>
                <a:latin typeface="Microsoft YaHei" panose="020B0503020204020204" pitchFamily="34" charset="-122"/>
                <a:ea typeface="Microsoft YaHei" panose="020B0503020204020204" pitchFamily="34" charset="-122"/>
              </a:rPr>
              <a:t>差</a:t>
            </a:r>
            <a:endParaRPr lang="en-US" sz="1100"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74" name="TextBox 73"/>
          <p:cNvSpPr txBox="1"/>
          <p:nvPr/>
        </p:nvSpPr>
        <p:spPr bwMode="gray">
          <a:xfrm>
            <a:off x="5698503" y="6180378"/>
            <a:ext cx="356308"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5" name="TextBox 74"/>
          <p:cNvSpPr txBox="1"/>
          <p:nvPr/>
        </p:nvSpPr>
        <p:spPr bwMode="gray">
          <a:xfrm>
            <a:off x="7366665" y="6180378"/>
            <a:ext cx="356308" cy="230832"/>
          </a:xfrm>
          <a:prstGeom prst="rect">
            <a:avLst/>
          </a:prstGeom>
          <a:noFill/>
        </p:spPr>
        <p:txBody>
          <a:bodyPr wrap="square" rtlCol="0">
            <a:spAutoFit/>
          </a:bodyPr>
          <a:lstStyle/>
          <a:p>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76" name="Group 57"/>
          <p:cNvGrpSpPr/>
          <p:nvPr/>
        </p:nvGrpSpPr>
        <p:grpSpPr bwMode="gray">
          <a:xfrm>
            <a:off x="999676" y="2421022"/>
            <a:ext cx="3375198" cy="629942"/>
            <a:chOff x="591322" y="1960558"/>
            <a:chExt cx="3154166" cy="671431"/>
          </a:xfrm>
        </p:grpSpPr>
        <p:sp>
          <p:nvSpPr>
            <p:cNvPr id="77" name="Folded Corner 76"/>
            <p:cNvSpPr/>
            <p:nvPr/>
          </p:nvSpPr>
          <p:spPr bwMode="gray">
            <a:xfrm>
              <a:off x="591322" y="1960558"/>
              <a:ext cx="3154166" cy="671431"/>
            </a:xfrm>
            <a:prstGeom prst="foldedCorner">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8" name="TextBox 77"/>
            <p:cNvSpPr txBox="1"/>
            <p:nvPr/>
          </p:nvSpPr>
          <p:spPr bwMode="gray">
            <a:xfrm>
              <a:off x="622837" y="1964123"/>
              <a:ext cx="2989780" cy="459266"/>
            </a:xfrm>
            <a:prstGeom prst="rect">
              <a:avLst/>
            </a:prstGeom>
            <a:noFill/>
          </p:spPr>
          <p:txBody>
            <a:bodyPr wrap="square" rtlCol="0">
              <a:spAutoFit/>
            </a:bodyPr>
            <a:lstStyle/>
            <a:p>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这里的食物很差 服务也很差</a:t>
              </a: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没有什么是好的。整体都不爽 </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79" name="Rounded Rectangle 78"/>
          <p:cNvSpPr/>
          <p:nvPr/>
        </p:nvSpPr>
        <p:spPr bwMode="gray">
          <a:xfrm>
            <a:off x="741986" y="3356810"/>
            <a:ext cx="3870019" cy="629007"/>
          </a:xfrm>
          <a:prstGeom prst="roundRect">
            <a:avLst/>
          </a:prstGeom>
          <a:solidFill>
            <a:schemeClr val="bg1"/>
          </a:solidFill>
          <a:ln>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80" name="Rounded Rectangle 79"/>
          <p:cNvSpPr/>
          <p:nvPr/>
        </p:nvSpPr>
        <p:spPr bwMode="gray">
          <a:xfrm>
            <a:off x="704033" y="4836904"/>
            <a:ext cx="3897085" cy="881061"/>
          </a:xfrm>
          <a:prstGeom prst="roundRect">
            <a:avLst/>
          </a:prstGeom>
          <a:solidFill>
            <a:schemeClr val="bg1"/>
          </a:solidFill>
          <a:ln>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81" name="Content Placeholder 2"/>
          <p:cNvSpPr txBox="1">
            <a:spLocks/>
          </p:cNvSpPr>
          <p:nvPr/>
        </p:nvSpPr>
        <p:spPr bwMode="gray">
          <a:xfrm>
            <a:off x="1212119" y="5928962"/>
            <a:ext cx="3118789" cy="215444"/>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p>
            <a:pPr lvl="0" algn="ctr" defTabSz="457200" fontAlgn="base">
              <a:spcBef>
                <a:spcPct val="20000"/>
              </a:spcBef>
              <a:spcAft>
                <a:spcPct val="0"/>
              </a:spcAft>
            </a:pP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可以创建、使用更多拼接组合的词语</a:t>
            </a:r>
            <a:endPar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graphicFrame>
        <p:nvGraphicFramePr>
          <p:cNvPr id="82" name="Table 81"/>
          <p:cNvGraphicFramePr>
            <a:graphicFrameLocks noGrp="1"/>
          </p:cNvGraphicFramePr>
          <p:nvPr>
            <p:extLst>
              <p:ext uri="{D42A27DB-BD31-4B8C-83A1-F6EECF244321}">
                <p14:modId xmlns:p14="http://schemas.microsoft.com/office/powerpoint/2010/main" val="2600309201"/>
              </p:ext>
            </p:extLst>
          </p:nvPr>
        </p:nvGraphicFramePr>
        <p:xfrm>
          <a:off x="735218" y="5033698"/>
          <a:ext cx="3844129" cy="691409"/>
        </p:xfrm>
        <a:graphic>
          <a:graphicData uri="http://schemas.openxmlformats.org/drawingml/2006/table">
            <a:tbl>
              <a:tblPr firstRow="1" bandRow="1">
                <a:tableStyleId>{5C22544A-7EE6-4342-B048-85BDC9FD1C3A}</a:tableStyleId>
              </a:tblPr>
              <a:tblGrid>
                <a:gridCol w="415921"/>
                <a:gridCol w="332188"/>
                <a:gridCol w="379809"/>
                <a:gridCol w="402829"/>
                <a:gridCol w="397620"/>
                <a:gridCol w="378112"/>
                <a:gridCol w="340677"/>
                <a:gridCol w="379809"/>
                <a:gridCol w="379809"/>
                <a:gridCol w="437355"/>
              </a:tblGrid>
              <a:tr h="349911">
                <a:tc>
                  <a:txBody>
                    <a:bodyPr/>
                    <a:lstStyle/>
                    <a:p>
                      <a:pPr algn="ct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12700" cmpd="sng">
                      <a:noFill/>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这里的食物</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食物很</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很差</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服务也</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也很差</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没有什么</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什么好</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整体都</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 . .</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12700" cmpd="sng">
                      <a:noFill/>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279929">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12700" cmpd="sng">
                      <a:noFill/>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graphicFrame>
        <p:nvGraphicFramePr>
          <p:cNvPr id="83" name="Table 82"/>
          <p:cNvGraphicFramePr>
            <a:graphicFrameLocks noGrp="1"/>
          </p:cNvGraphicFramePr>
          <p:nvPr>
            <p:extLst>
              <p:ext uri="{D42A27DB-BD31-4B8C-83A1-F6EECF244321}">
                <p14:modId xmlns:p14="http://schemas.microsoft.com/office/powerpoint/2010/main" val="1866383642"/>
              </p:ext>
            </p:extLst>
          </p:nvPr>
        </p:nvGraphicFramePr>
        <p:xfrm>
          <a:off x="767875" y="3419371"/>
          <a:ext cx="3778815" cy="535110"/>
        </p:xfrm>
        <a:graphic>
          <a:graphicData uri="http://schemas.openxmlformats.org/drawingml/2006/table">
            <a:tbl>
              <a:tblPr firstRow="1" bandRow="1">
                <a:tableStyleId>{5C22544A-7EE6-4342-B048-85BDC9FD1C3A}</a:tableStyleId>
              </a:tblPr>
              <a:tblGrid>
                <a:gridCol w="408854"/>
                <a:gridCol w="326544"/>
                <a:gridCol w="373356"/>
                <a:gridCol w="395984"/>
                <a:gridCol w="390864"/>
                <a:gridCol w="371688"/>
                <a:gridCol w="334888"/>
                <a:gridCol w="373356"/>
                <a:gridCol w="373356"/>
                <a:gridCol w="429925"/>
              </a:tblGrid>
              <a:tr h="255922">
                <a:tc>
                  <a:txBody>
                    <a:bodyPr/>
                    <a:lstStyle/>
                    <a:p>
                      <a:pPr algn="ctr"/>
                      <a:r>
                        <a:rPr 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 . . . </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12700" cmpd="sng">
                      <a:noFill/>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这里</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食物</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差</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服务</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没</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什么</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好</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整体</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900" b="0" dirty="0" smtClean="0">
                          <a:solidFill>
                            <a:schemeClr val="tx1">
                              <a:lumMod val="65000"/>
                              <a:lumOff val="35000"/>
                            </a:schemeClr>
                          </a:solidFill>
                          <a:latin typeface="Microsoft YaHei" panose="020B0503020204020204" pitchFamily="34" charset="-122"/>
                          <a:ea typeface="Microsoft YaHei" panose="020B0503020204020204" pitchFamily="34" charset="-122"/>
                        </a:rPr>
                        <a:t>. . . .</a:t>
                      </a:r>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nchor="ctr">
                    <a:lnL w="9525" cap="flat" cmpd="sng" algn="ctr">
                      <a:solidFill>
                        <a:schemeClr val="tx1">
                          <a:lumMod val="65000"/>
                          <a:lumOff val="35000"/>
                        </a:schemeClr>
                      </a:solidFill>
                      <a:prstDash val="sysDot"/>
                      <a:round/>
                      <a:headEnd type="none" w="med" len="med"/>
                      <a:tailEnd type="none" w="med" len="med"/>
                    </a:lnL>
                    <a:lnR w="12700" cmpd="sng">
                      <a:noFill/>
                    </a:lnR>
                    <a:lnT w="12700" cmpd="sng">
                      <a:noFill/>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279188">
                <a:tc>
                  <a:txBody>
                    <a:bodyPr/>
                    <a:lstStyle/>
                    <a:p>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endParaRPr lang="en-US" sz="9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L="0" marR="0" marT="0" marB="0">
                    <a:lnL w="9525" cap="flat" cmpd="sng" algn="ctr">
                      <a:solidFill>
                        <a:schemeClr val="tx1">
                          <a:lumMod val="65000"/>
                          <a:lumOff val="35000"/>
                        </a:schemeClr>
                      </a:solidFill>
                      <a:prstDash val="sysDot"/>
                      <a:round/>
                      <a:headEnd type="none" w="med" len="med"/>
                      <a:tailEnd type="none" w="med" len="med"/>
                    </a:lnL>
                    <a:lnR w="12700" cmpd="sng">
                      <a:noFill/>
                    </a:lnR>
                    <a:lnT w="9525" cap="flat" cmpd="sng" algn="ctr">
                      <a:solidFill>
                        <a:schemeClr val="tx1">
                          <a:lumMod val="65000"/>
                          <a:lumOff val="35000"/>
                        </a:schemeClr>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84" name="TextBox 83"/>
          <p:cNvSpPr txBox="1"/>
          <p:nvPr/>
        </p:nvSpPr>
        <p:spPr bwMode="gray">
          <a:xfrm>
            <a:off x="2345344" y="2110947"/>
            <a:ext cx="742662" cy="306467"/>
          </a:xfrm>
          <a:prstGeom prst="roundRect">
            <a:avLst/>
          </a:prstGeom>
          <a:solidFill>
            <a:schemeClr val="tx1">
              <a:lumMod val="65000"/>
              <a:lumOff val="35000"/>
            </a:schemeClr>
          </a:solidFill>
        </p:spPr>
        <p:txBody>
          <a:bodyPr wrap="square" rtlCol="0" anchor="ctr">
            <a:spAutoFit/>
          </a:bodyPr>
          <a:lstStyle/>
          <a:p>
            <a:pPr algn="ctr"/>
            <a:r>
              <a:rPr lang="zh-CN" altLang="en-US" sz="1200" b="1" dirty="0" smtClean="0">
                <a:solidFill>
                  <a:schemeClr val="bg1"/>
                </a:solidFill>
                <a:latin typeface="Microsoft YaHei" panose="020B0503020204020204" pitchFamily="34" charset="-122"/>
                <a:ea typeface="Microsoft YaHei" panose="020B0503020204020204" pitchFamily="34" charset="-122"/>
              </a:rPr>
              <a:t>文字</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85" name="TextBox 84"/>
          <p:cNvSpPr txBox="1"/>
          <p:nvPr/>
        </p:nvSpPr>
        <p:spPr bwMode="gray">
          <a:xfrm>
            <a:off x="1985015" y="3085638"/>
            <a:ext cx="1340215" cy="306467"/>
          </a:xfrm>
          <a:prstGeom prst="round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zh-CN" altLang="en-US" sz="1200" b="1" dirty="0" smtClean="0">
                <a:solidFill>
                  <a:srgbClr val="11356F"/>
                </a:solidFill>
                <a:latin typeface="Microsoft YaHei" panose="020B0503020204020204" pitchFamily="34" charset="-122"/>
                <a:ea typeface="Microsoft YaHei" panose="020B0503020204020204" pitchFamily="34" charset="-122"/>
              </a:rPr>
              <a:t>所有可能的词语</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86" name="TextBox 85"/>
          <p:cNvSpPr txBox="1"/>
          <p:nvPr/>
        </p:nvSpPr>
        <p:spPr bwMode="gray">
          <a:xfrm>
            <a:off x="2244501" y="4641173"/>
            <a:ext cx="823436" cy="306467"/>
          </a:xfrm>
          <a:prstGeom prst="roundRect">
            <a:avLst/>
          </a:prstGeom>
          <a:solidFill>
            <a:schemeClr val="bg1"/>
          </a:solidFill>
          <a:effectLst>
            <a:outerShdw blurRad="50800" dist="38100" dir="2700000" algn="tl" rotWithShape="0">
              <a:prstClr val="black">
                <a:alpha val="40000"/>
              </a:prstClr>
            </a:outerShdw>
          </a:effectLst>
        </p:spPr>
        <p:txBody>
          <a:bodyPr wrap="none" rtlCol="0">
            <a:spAutoFit/>
          </a:bodyPr>
          <a:lstStyle/>
          <a:p>
            <a:r>
              <a:rPr lang="zh-CN" altLang="en-US" sz="1200" b="1" dirty="0" smtClean="0">
                <a:solidFill>
                  <a:srgbClr val="11356F"/>
                </a:solidFill>
                <a:latin typeface="Microsoft YaHei" panose="020B0503020204020204" pitchFamily="34" charset="-122"/>
                <a:ea typeface="Microsoft YaHei" panose="020B0503020204020204" pitchFamily="34" charset="-122"/>
              </a:rPr>
              <a:t>词语拼接</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87" name="TextBox 86"/>
          <p:cNvSpPr txBox="1"/>
          <p:nvPr>
            <p:custDataLst>
              <p:tags r:id="rId3"/>
            </p:custDataLst>
          </p:nvPr>
        </p:nvSpPr>
        <p:spPr bwMode="gray">
          <a:xfrm>
            <a:off x="472537" y="1249137"/>
            <a:ext cx="1128514" cy="246221"/>
          </a:xfrm>
          <a:prstGeom prst="rect">
            <a:avLst/>
          </a:prstGeom>
          <a:noFill/>
        </p:spPr>
        <p:txBody>
          <a:bodyPr wrap="none" lIns="0" tIns="0" rIns="0" bIns="0" rtlCol="0">
            <a:spAutoFit/>
          </a:bodyPr>
          <a:lstStyle/>
          <a:p>
            <a:r>
              <a:rPr lang="zh-CN" altLang="en-US" sz="1600" b="1" spc="600" dirty="0" smtClean="0">
                <a:solidFill>
                  <a:srgbClr val="0070C0"/>
                </a:solidFill>
                <a:latin typeface="Microsoft YaHei" panose="020B0503020204020204" pitchFamily="34" charset="-122"/>
                <a:ea typeface="Microsoft YaHei" panose="020B0503020204020204" pitchFamily="34" charset="-122"/>
              </a:rPr>
              <a:t>创建过程</a:t>
            </a:r>
            <a:endParaRPr lang="en-US" sz="1600" b="1" spc="600" dirty="0" smtClean="0">
              <a:solidFill>
                <a:srgbClr val="0070C0"/>
              </a:solidFill>
              <a:latin typeface="Microsoft YaHei" panose="020B0503020204020204" pitchFamily="34" charset="-122"/>
              <a:ea typeface="Microsoft YaHei" panose="020B0503020204020204" pitchFamily="34" charset="-122"/>
            </a:endParaRPr>
          </a:p>
        </p:txBody>
      </p:sp>
      <p:grpSp>
        <p:nvGrpSpPr>
          <p:cNvPr id="88" name="Group 76"/>
          <p:cNvGrpSpPr/>
          <p:nvPr/>
        </p:nvGrpSpPr>
        <p:grpSpPr bwMode="gray">
          <a:xfrm>
            <a:off x="6019773" y="307711"/>
            <a:ext cx="1050749" cy="601290"/>
            <a:chOff x="1739952" y="253734"/>
            <a:chExt cx="1050749" cy="601290"/>
          </a:xfrm>
        </p:grpSpPr>
        <p:grpSp>
          <p:nvGrpSpPr>
            <p:cNvPr id="89" name="Group 122"/>
            <p:cNvGrpSpPr/>
            <p:nvPr/>
          </p:nvGrpSpPr>
          <p:grpSpPr bwMode="gray">
            <a:xfrm rot="16200000" flipH="1">
              <a:off x="1939255" y="316814"/>
              <a:ext cx="42411" cy="34976"/>
              <a:chOff x="7848600" y="4597412"/>
              <a:chExt cx="381000" cy="518660"/>
            </a:xfrm>
            <a:solidFill>
              <a:schemeClr val="bg1"/>
            </a:solidFill>
          </p:grpSpPr>
          <p:sp>
            <p:nvSpPr>
              <p:cNvPr id="145" name="Chevron 144"/>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6" name="Chevron 145"/>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7" name="Chevron 146"/>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90" name="Rounded Rectangle 89"/>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91" name="Flowchart: Manual Operation 90"/>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92" name="Flowchart: Alternate Process 91"/>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93" name="Can 92"/>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4" name="Can 93"/>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5" name="Can 94"/>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6" name="Can 95"/>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7" name="Down Arrow 96"/>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98" name="Flowchart: Alternate Process 97"/>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9" name="Can 98"/>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00" name="Can 99"/>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01" name="Rounded Rectangle 100"/>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02" name="Group 23"/>
            <p:cNvGrpSpPr/>
            <p:nvPr/>
          </p:nvGrpSpPr>
          <p:grpSpPr bwMode="gray">
            <a:xfrm rot="13371806">
              <a:off x="1792504" y="294511"/>
              <a:ext cx="63466" cy="81138"/>
              <a:chOff x="8894181" y="3397101"/>
              <a:chExt cx="2276089" cy="2783993"/>
            </a:xfrm>
            <a:solidFill>
              <a:schemeClr val="bg1"/>
            </a:solidFill>
          </p:grpSpPr>
          <p:sp>
            <p:nvSpPr>
              <p:cNvPr id="139" name="Chevron 138"/>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0" name="Chevron 139"/>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1" name="Chevron 140"/>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2" name="Chevron 141"/>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3" name="Chevron 142"/>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4" name="Chevron 143"/>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03" name="Rounded Rectangle 102"/>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04" name="Rounded Rectangle 103"/>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05" name="Group 122"/>
            <p:cNvGrpSpPr/>
            <p:nvPr/>
          </p:nvGrpSpPr>
          <p:grpSpPr bwMode="gray">
            <a:xfrm flipH="1">
              <a:off x="2014780" y="565315"/>
              <a:ext cx="35055" cy="46478"/>
              <a:chOff x="7848600" y="4597412"/>
              <a:chExt cx="381000" cy="518660"/>
            </a:xfrm>
            <a:solidFill>
              <a:schemeClr val="bg1"/>
            </a:solidFill>
          </p:grpSpPr>
          <p:sp>
            <p:nvSpPr>
              <p:cNvPr id="136" name="Chevron 135"/>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7" name="Chevron 136"/>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8" name="Chevron 137"/>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06" name="Group 84"/>
            <p:cNvGrpSpPr/>
            <p:nvPr/>
          </p:nvGrpSpPr>
          <p:grpSpPr bwMode="gray">
            <a:xfrm rot="19950910" flipH="1">
              <a:off x="2036847" y="624063"/>
              <a:ext cx="70354" cy="108883"/>
              <a:chOff x="8894181" y="3397101"/>
              <a:chExt cx="2276089" cy="2783993"/>
            </a:xfrm>
            <a:solidFill>
              <a:schemeClr val="bg1"/>
            </a:solidFill>
          </p:grpSpPr>
          <p:sp>
            <p:nvSpPr>
              <p:cNvPr id="130" name="Chevron 129"/>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1" name="Chevron 130"/>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2" name="Chevron 131"/>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3" name="Chevron 132"/>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4" name="Chevron 133"/>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35" name="Chevron 134"/>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07" name="Rounded Rectangle 106"/>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08" name="Group 122"/>
            <p:cNvGrpSpPr/>
            <p:nvPr/>
          </p:nvGrpSpPr>
          <p:grpSpPr bwMode="gray">
            <a:xfrm rot="16200000" flipH="1">
              <a:off x="2274038" y="675275"/>
              <a:ext cx="36930" cy="34976"/>
              <a:chOff x="7848600" y="4597412"/>
              <a:chExt cx="381000" cy="518660"/>
            </a:xfrm>
            <a:solidFill>
              <a:schemeClr val="bg1"/>
            </a:solidFill>
          </p:grpSpPr>
          <p:sp>
            <p:nvSpPr>
              <p:cNvPr id="127" name="Chevron 126"/>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8" name="Chevron 127"/>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9" name="Chevron 128"/>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09" name="Chevron 108"/>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10" name="Chevron 109"/>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11" name="Chevron 110"/>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12" name="Down Arrow 111"/>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113" name="Up Arrow 112"/>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114" name="Group 122"/>
            <p:cNvGrpSpPr/>
            <p:nvPr/>
          </p:nvGrpSpPr>
          <p:grpSpPr bwMode="gray">
            <a:xfrm rot="16200000" flipH="1">
              <a:off x="2539421" y="676782"/>
              <a:ext cx="36930" cy="34976"/>
              <a:chOff x="7848600" y="4597412"/>
              <a:chExt cx="381000" cy="518660"/>
            </a:xfrm>
            <a:solidFill>
              <a:schemeClr val="bg1"/>
            </a:solidFill>
          </p:grpSpPr>
          <p:sp>
            <p:nvSpPr>
              <p:cNvPr id="124" name="Chevron 12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5" name="Chevron 12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6" name="Chevron 12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15" name="Rounded Rectangle 114"/>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116" name="Pentagon 115"/>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17" name="Pentagon 116"/>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18" name="Pentagon 117"/>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19" name=" 3"/>
            <p:cNvSpPr/>
            <p:nvPr>
              <p:custDataLst>
                <p:tags r:id="rId4"/>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120" name="Up Arrow 119"/>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121" name="Rounded Rectangle 120"/>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22" name="Up Arrow 121"/>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123" name="Rounded Rectangle 122"/>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48" name="Oval 147"/>
          <p:cNvSpPr/>
          <p:nvPr/>
        </p:nvSpPr>
        <p:spPr bwMode="gray">
          <a:xfrm>
            <a:off x="6583614" y="612114"/>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49" name="Round Same Side Corner Rectangle 148"/>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50" name="Round Same Side Corner Rectangle 149"/>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51" name="Round Same Side Corner Rectangle 15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52" name="Round Same Side Corner Rectangle 151"/>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53" name="Round Same Side Corner Rectangle 15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54" name="Straight Connector 15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6388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基于语法的特征</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词性等基于语法的特征包含关于理解文字意义的重要信息。同一个词可能在以不同词性出现的情况下有不同的情感意义；它还有可能在某种词性下不带任何特殊意义</a:t>
            </a:r>
            <a:endParaRPr lang="en-US" dirty="0">
              <a:latin typeface="Microsoft YaHei" panose="020B0503020204020204" pitchFamily="34" charset="-122"/>
              <a:ea typeface="Microsoft YaHei" panose="020B0503020204020204" pitchFamily="34" charset="-122"/>
            </a:endParaRPr>
          </a:p>
        </p:txBody>
      </p:sp>
      <p:sp>
        <p:nvSpPr>
          <p:cNvPr id="110" name="AutoShape 18"/>
          <p:cNvSpPr>
            <a:spLocks noChangeArrowheads="1"/>
          </p:cNvSpPr>
          <p:nvPr>
            <p:custDataLst>
              <p:tags r:id="rId1"/>
            </p:custDataLst>
          </p:nvPr>
        </p:nvSpPr>
        <p:spPr bwMode="gray">
          <a:xfrm>
            <a:off x="643556" y="1922954"/>
            <a:ext cx="7856889" cy="1124712"/>
          </a:xfrm>
          <a:prstGeom prst="roundRect">
            <a:avLst>
              <a:gd name="adj" fmla="val 12506"/>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lvl="2" indent="-171450" defTabSz="895350" fontAlgn="base">
              <a:spcBef>
                <a:spcPts val="1200"/>
              </a:spcBef>
              <a:spcAft>
                <a:spcPct val="0"/>
              </a:spcAft>
              <a:buClr>
                <a:srgbClr val="11356F"/>
              </a:buClr>
              <a:buSzPct val="100000"/>
              <a:buFont typeface="Wingdings" pitchFamily="2" charset="2"/>
              <a:buNone/>
              <a:defRP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1" name="AutoShape 18"/>
          <p:cNvSpPr>
            <a:spLocks noChangeArrowheads="1"/>
          </p:cNvSpPr>
          <p:nvPr>
            <p:custDataLst>
              <p:tags r:id="rId2"/>
            </p:custDataLst>
          </p:nvPr>
        </p:nvSpPr>
        <p:spPr bwMode="gray">
          <a:xfrm>
            <a:off x="643556" y="3104431"/>
            <a:ext cx="7856889" cy="1124712"/>
          </a:xfrm>
          <a:prstGeom prst="roundRect">
            <a:avLst>
              <a:gd name="adj" fmla="val 12506"/>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lvl="2" indent="-171450" defTabSz="895350" fontAlgn="base">
              <a:spcBef>
                <a:spcPts val="1200"/>
              </a:spcBef>
              <a:spcAft>
                <a:spcPct val="0"/>
              </a:spcAft>
              <a:buClr>
                <a:srgbClr val="11356F"/>
              </a:buClr>
              <a:buSzPct val="100000"/>
              <a:buFont typeface="Wingdings" pitchFamily="2" charset="2"/>
              <a:buNone/>
              <a:defRP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2" name="AutoShape 18"/>
          <p:cNvSpPr>
            <a:spLocks noChangeArrowheads="1"/>
          </p:cNvSpPr>
          <p:nvPr>
            <p:custDataLst>
              <p:tags r:id="rId3"/>
            </p:custDataLst>
          </p:nvPr>
        </p:nvSpPr>
        <p:spPr bwMode="gray">
          <a:xfrm>
            <a:off x="643556" y="4285908"/>
            <a:ext cx="7856889" cy="1124712"/>
          </a:xfrm>
          <a:prstGeom prst="roundRect">
            <a:avLst>
              <a:gd name="adj" fmla="val 12506"/>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lvl="2" indent="-171450" defTabSz="895350" fontAlgn="base">
              <a:spcBef>
                <a:spcPts val="1200"/>
              </a:spcBef>
              <a:spcAft>
                <a:spcPct val="0"/>
              </a:spcAft>
              <a:buClr>
                <a:srgbClr val="11356F"/>
              </a:buClr>
              <a:buSzPct val="100000"/>
              <a:buFont typeface="Wingdings" pitchFamily="2" charset="2"/>
              <a:buNone/>
              <a:defRP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3" name="AutoShape 18"/>
          <p:cNvSpPr>
            <a:spLocks noChangeArrowheads="1"/>
          </p:cNvSpPr>
          <p:nvPr>
            <p:custDataLst>
              <p:tags r:id="rId4"/>
            </p:custDataLst>
          </p:nvPr>
        </p:nvSpPr>
        <p:spPr bwMode="gray">
          <a:xfrm>
            <a:off x="643556" y="5467386"/>
            <a:ext cx="7856889" cy="1124712"/>
          </a:xfrm>
          <a:prstGeom prst="roundRect">
            <a:avLst>
              <a:gd name="adj" fmla="val 12506"/>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lvl="2" indent="-171450" defTabSz="895350" fontAlgn="base">
              <a:spcBef>
                <a:spcPts val="1200"/>
              </a:spcBef>
              <a:spcAft>
                <a:spcPct val="0"/>
              </a:spcAft>
              <a:buClr>
                <a:srgbClr val="11356F"/>
              </a:buClr>
              <a:buSzPct val="100000"/>
              <a:buFont typeface="Wingdings" pitchFamily="2" charset="2"/>
              <a:buNone/>
              <a:defRP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4" name="Rectangle 113"/>
          <p:cNvSpPr/>
          <p:nvPr>
            <p:custDataLst>
              <p:tags r:id="rId5"/>
            </p:custDataLst>
          </p:nvPr>
        </p:nvSpPr>
        <p:spPr bwMode="gray">
          <a:xfrm>
            <a:off x="2165146" y="1643030"/>
            <a:ext cx="461665" cy="236219"/>
          </a:xfrm>
          <a:prstGeom prst="rect">
            <a:avLst/>
          </a:prstGeom>
        </p:spPr>
        <p:txBody>
          <a:bodyPr wrap="none" lIns="0" tIns="0" rIns="0" bIns="0">
            <a:spAutoFit/>
          </a:bodyPr>
          <a:lstStyle/>
          <a:p>
            <a:pPr marL="3175" indent="-3175" algn="ctr">
              <a:lnSpc>
                <a:spcPct val="110000"/>
              </a:lnSpc>
              <a:spcBef>
                <a:spcPct val="25000"/>
              </a:spcBef>
              <a:buClr>
                <a:schemeClr val="hlink"/>
              </a:buClr>
              <a:defRPr/>
            </a:pPr>
            <a:r>
              <a:rPr lang="zh-CN" altLang="en-US" sz="1500" b="1" spc="300" dirty="0">
                <a:solidFill>
                  <a:srgbClr val="0070C0"/>
                </a:solidFill>
                <a:latin typeface="Microsoft YaHei" panose="020B0503020204020204" pitchFamily="34" charset="-122"/>
                <a:ea typeface="Microsoft YaHei" panose="020B0503020204020204" pitchFamily="34" charset="-122"/>
              </a:rPr>
              <a:t>特征</a:t>
            </a:r>
            <a:endParaRPr lang="en-US" altLang="en-US" sz="15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115" name="Rectangle 114"/>
          <p:cNvSpPr/>
          <p:nvPr>
            <p:custDataLst>
              <p:tags r:id="rId6"/>
            </p:custDataLst>
          </p:nvPr>
        </p:nvSpPr>
        <p:spPr bwMode="gray">
          <a:xfrm>
            <a:off x="5909572" y="1643030"/>
            <a:ext cx="461665" cy="236219"/>
          </a:xfrm>
          <a:prstGeom prst="rect">
            <a:avLst/>
          </a:prstGeom>
        </p:spPr>
        <p:txBody>
          <a:bodyPr wrap="none" lIns="0" tIns="0" rIns="0" bIns="0">
            <a:spAutoFit/>
          </a:bodyPr>
          <a:lstStyle/>
          <a:p>
            <a:pPr marL="3175" indent="-3175" algn="ctr">
              <a:lnSpc>
                <a:spcPct val="110000"/>
              </a:lnSpc>
              <a:spcBef>
                <a:spcPct val="25000"/>
              </a:spcBef>
              <a:buClr>
                <a:schemeClr val="hlink"/>
              </a:buClr>
              <a:defRPr/>
            </a:pPr>
            <a:r>
              <a:rPr lang="zh-CN" altLang="en-US" sz="1500" b="1" spc="300" dirty="0">
                <a:solidFill>
                  <a:srgbClr val="0070C0"/>
                </a:solidFill>
                <a:latin typeface="Microsoft YaHei" panose="020B0503020204020204" pitchFamily="34" charset="-122"/>
                <a:ea typeface="Microsoft YaHei" panose="020B0503020204020204" pitchFamily="34" charset="-122"/>
              </a:rPr>
              <a:t>范例</a:t>
            </a:r>
            <a:endParaRPr lang="en-US" altLang="en-US" sz="15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116" name="TextBox 115"/>
          <p:cNvSpPr txBox="1"/>
          <p:nvPr/>
        </p:nvSpPr>
        <p:spPr bwMode="gray">
          <a:xfrm>
            <a:off x="1318370" y="2020978"/>
            <a:ext cx="3017520" cy="738664"/>
          </a:xfrm>
          <a:prstGeom prst="rect">
            <a:avLst/>
          </a:prstGeom>
          <a:noFill/>
        </p:spPr>
        <p:txBody>
          <a:bodyPr wrap="square" lIns="0" tIns="0" rIns="0" bIns="0" rtlCol="0">
            <a:spAutoFit/>
          </a:bodyPr>
          <a:lstStyle/>
          <a:p>
            <a:pPr marL="1588" indent="-1588" algn="just">
              <a:buClr>
                <a:srgbClr val="11356F"/>
              </a:buCl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带有定性信息</a:t>
            </a:r>
            <a:endParaRPr lang="en-US" altLang="zh-CN"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588" indent="-1588" algn="just">
              <a:buClr>
                <a:srgbClr val="11356F"/>
              </a:buCl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一</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个形容词常常用来描述、确认或者给词语定量。一个形容词往往有超过它所描述的名字或代词的意义</a:t>
            </a:r>
            <a:endPar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7" name="TextBox 116"/>
          <p:cNvSpPr txBox="1"/>
          <p:nvPr/>
        </p:nvSpPr>
        <p:spPr bwMode="gray">
          <a:xfrm>
            <a:off x="1318370" y="3214330"/>
            <a:ext cx="3017520" cy="1107996"/>
          </a:xfrm>
          <a:prstGeom prst="rect">
            <a:avLst/>
          </a:prstGeom>
          <a:noFill/>
        </p:spPr>
        <p:txBody>
          <a:bodyPr wrap="square" lIns="0" tIns="0" rIns="0" bIns="0" rtlCol="0">
            <a:spAutoFit/>
          </a:bodyPr>
          <a:lstStyle/>
          <a:p>
            <a:pPr marL="1588" indent="-1588">
              <a:buClr>
                <a:srgbClr val="11356F"/>
              </a:buClr>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Carries qualitative information</a:t>
            </a:r>
          </a:p>
          <a:p>
            <a:pPr marL="1588" indent="-1588">
              <a:buClr>
                <a:srgbClr val="11356F"/>
              </a:buClr>
            </a:pP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 word or phrase that modifies or qualifies an adjective, verb, or other </a:t>
            </a: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adverb </a:t>
            </a: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or a phrase, expressing a relation of place, time, circumstance, manner, cause etc.</a:t>
            </a:r>
          </a:p>
        </p:txBody>
      </p:sp>
      <p:sp>
        <p:nvSpPr>
          <p:cNvPr id="118" name="TextBox 117"/>
          <p:cNvSpPr txBox="1"/>
          <p:nvPr/>
        </p:nvSpPr>
        <p:spPr bwMode="gray">
          <a:xfrm>
            <a:off x="1318370" y="4395807"/>
            <a:ext cx="3017520" cy="923330"/>
          </a:xfrm>
          <a:prstGeom prst="rect">
            <a:avLst/>
          </a:prstGeom>
          <a:noFill/>
        </p:spPr>
        <p:txBody>
          <a:bodyPr wrap="square" lIns="0" tIns="0" rIns="0" bIns="0" rtlCol="0">
            <a:spAutoFit/>
          </a:bodyPr>
          <a:lstStyle/>
          <a:p>
            <a:pPr marL="1588" indent="-1588" algn="just">
              <a:buClr>
                <a:srgbClr val="11356F"/>
              </a:buClr>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Carries experience oriented actions</a:t>
            </a:r>
          </a:p>
          <a:p>
            <a:pPr marL="1588" indent="-1588" algn="just">
              <a:buClr>
                <a:srgbClr val="11356F"/>
              </a:buClr>
            </a:pP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 word used to describe an action, state, or occurrence, and forming the main part of the predicate of a sentence, such as hear, become, happen</a:t>
            </a:r>
          </a:p>
        </p:txBody>
      </p:sp>
      <p:sp>
        <p:nvSpPr>
          <p:cNvPr id="119" name="AutoShape 20"/>
          <p:cNvSpPr>
            <a:spLocks noChangeArrowheads="1"/>
          </p:cNvSpPr>
          <p:nvPr>
            <p:custDataLst>
              <p:tags r:id="rId7"/>
            </p:custDataLst>
          </p:nvPr>
        </p:nvSpPr>
        <p:spPr bwMode="gray">
          <a:xfrm rot="16200000">
            <a:off x="505568" y="2295452"/>
            <a:ext cx="1005840" cy="379716"/>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a:latin typeface="Microsoft YaHei" panose="020B0503020204020204" pitchFamily="34" charset="-122"/>
                <a:ea typeface="Microsoft YaHei" panose="020B0503020204020204" pitchFamily="34" charset="-122"/>
              </a:rPr>
              <a:t>形容词</a:t>
            </a:r>
            <a:endParaRPr lang="en-US" sz="1300" b="1" dirty="0">
              <a:latin typeface="Microsoft YaHei" panose="020B0503020204020204" pitchFamily="34" charset="-122"/>
              <a:ea typeface="Microsoft YaHei" panose="020B0503020204020204" pitchFamily="34" charset="-122"/>
            </a:endParaRPr>
          </a:p>
        </p:txBody>
      </p:sp>
      <p:sp>
        <p:nvSpPr>
          <p:cNvPr id="120" name="AutoShape 20"/>
          <p:cNvSpPr>
            <a:spLocks noChangeArrowheads="1"/>
          </p:cNvSpPr>
          <p:nvPr>
            <p:custDataLst>
              <p:tags r:id="rId8"/>
            </p:custDataLst>
          </p:nvPr>
        </p:nvSpPr>
        <p:spPr bwMode="gray">
          <a:xfrm rot="16200000">
            <a:off x="505568" y="3476929"/>
            <a:ext cx="1005840" cy="379716"/>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a:latin typeface="Microsoft YaHei" panose="020B0503020204020204" pitchFamily="34" charset="-122"/>
                <a:ea typeface="Microsoft YaHei" panose="020B0503020204020204" pitchFamily="34" charset="-122"/>
              </a:rPr>
              <a:t>副词</a:t>
            </a:r>
            <a:endParaRPr lang="en-US" sz="1300" b="1" dirty="0">
              <a:latin typeface="Microsoft YaHei" panose="020B0503020204020204" pitchFamily="34" charset="-122"/>
              <a:ea typeface="Microsoft YaHei" panose="020B0503020204020204" pitchFamily="34" charset="-122"/>
            </a:endParaRPr>
          </a:p>
        </p:txBody>
      </p:sp>
      <p:sp>
        <p:nvSpPr>
          <p:cNvPr id="121" name="AutoShape 20"/>
          <p:cNvSpPr>
            <a:spLocks noChangeArrowheads="1"/>
          </p:cNvSpPr>
          <p:nvPr>
            <p:custDataLst>
              <p:tags r:id="rId9"/>
            </p:custDataLst>
          </p:nvPr>
        </p:nvSpPr>
        <p:spPr bwMode="gray">
          <a:xfrm rot="16200000">
            <a:off x="505568" y="4658406"/>
            <a:ext cx="1005840" cy="379716"/>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a:latin typeface="Microsoft YaHei" panose="020B0503020204020204" pitchFamily="34" charset="-122"/>
                <a:ea typeface="Microsoft YaHei" panose="020B0503020204020204" pitchFamily="34" charset="-122"/>
              </a:rPr>
              <a:t>动词</a:t>
            </a:r>
            <a:endParaRPr lang="en-US" sz="1300" b="1" dirty="0">
              <a:latin typeface="Microsoft YaHei" panose="020B0503020204020204" pitchFamily="34" charset="-122"/>
              <a:ea typeface="Microsoft YaHei" panose="020B0503020204020204" pitchFamily="34" charset="-122"/>
            </a:endParaRPr>
          </a:p>
        </p:txBody>
      </p:sp>
      <p:sp>
        <p:nvSpPr>
          <p:cNvPr id="122" name="TextBox 121"/>
          <p:cNvSpPr txBox="1"/>
          <p:nvPr/>
        </p:nvSpPr>
        <p:spPr bwMode="gray">
          <a:xfrm>
            <a:off x="1318370" y="5565410"/>
            <a:ext cx="3017520" cy="923330"/>
          </a:xfrm>
          <a:prstGeom prst="rect">
            <a:avLst/>
          </a:prstGeom>
          <a:noFill/>
        </p:spPr>
        <p:txBody>
          <a:bodyPr wrap="square" lIns="0" tIns="0" rIns="0" bIns="0" rtlCol="0">
            <a:spAutoFit/>
          </a:bodyPr>
          <a:lstStyle/>
          <a:p>
            <a:pPr marL="1588" indent="-1588" algn="just">
              <a:buClr>
                <a:srgbClr val="11356F"/>
              </a:buClr>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Modifies the meaning of other words</a:t>
            </a:r>
          </a:p>
          <a:p>
            <a:pPr marL="1588" indent="-1588" algn="just">
              <a:buClr>
                <a:srgbClr val="11356F"/>
              </a:buClr>
            </a:pP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 word governing, and usually preceding, a noun or pronoun and expressing a relation to another word or element in the clause like on, by, to etc.</a:t>
            </a:r>
          </a:p>
        </p:txBody>
      </p:sp>
      <p:sp>
        <p:nvSpPr>
          <p:cNvPr id="123" name="AutoShape 20"/>
          <p:cNvSpPr>
            <a:spLocks noChangeArrowheads="1"/>
          </p:cNvSpPr>
          <p:nvPr>
            <p:custDataLst>
              <p:tags r:id="rId10"/>
            </p:custDataLst>
          </p:nvPr>
        </p:nvSpPr>
        <p:spPr bwMode="gray">
          <a:xfrm rot="16200000">
            <a:off x="505568" y="5839884"/>
            <a:ext cx="1005840" cy="379716"/>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zh-CN" altLang="en-US" sz="1300" b="1" dirty="0">
                <a:latin typeface="Microsoft YaHei" panose="020B0503020204020204" pitchFamily="34" charset="-122"/>
                <a:ea typeface="Microsoft YaHei" panose="020B0503020204020204" pitchFamily="34" charset="-122"/>
              </a:rPr>
              <a:t>介词</a:t>
            </a:r>
            <a:endParaRPr lang="en-US" sz="1300" b="1" dirty="0">
              <a:latin typeface="Microsoft YaHei" panose="020B0503020204020204" pitchFamily="34" charset="-122"/>
              <a:ea typeface="Microsoft YaHei" panose="020B0503020204020204" pitchFamily="34" charset="-122"/>
            </a:endParaRPr>
          </a:p>
        </p:txBody>
      </p:sp>
      <p:sp>
        <p:nvSpPr>
          <p:cNvPr id="124" name="Folded Corner 123"/>
          <p:cNvSpPr/>
          <p:nvPr/>
        </p:nvSpPr>
        <p:spPr bwMode="gray">
          <a:xfrm>
            <a:off x="5965320" y="2069540"/>
            <a:ext cx="2271209" cy="855291"/>
          </a:xfrm>
          <a:prstGeom prst="foldedCorner">
            <a:avLst>
              <a:gd name="adj" fmla="val 25576"/>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tIns="91440" rtlCol="0" anchor="t"/>
          <a:lstStyle/>
          <a:p>
            <a:pPr lvl="0"/>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RESTAURANT had like the </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best </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ribs n </a:t>
            </a:r>
            <a:r>
              <a:rPr lang="en-US" sz="11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da</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world </a:t>
            </a:r>
          </a:p>
          <a:p>
            <a:pPr lvl="0"/>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Short and pointless </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night at RESTAURANT</a:t>
            </a:r>
          </a:p>
        </p:txBody>
      </p:sp>
      <p:sp>
        <p:nvSpPr>
          <p:cNvPr id="125" name="Folded Corner 124"/>
          <p:cNvSpPr/>
          <p:nvPr/>
        </p:nvSpPr>
        <p:spPr bwMode="gray">
          <a:xfrm>
            <a:off x="5965320" y="3251017"/>
            <a:ext cx="2271209" cy="855290"/>
          </a:xfrm>
          <a:prstGeom prst="foldedCorner">
            <a:avLst>
              <a:gd name="adj" fmla="val 23031"/>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tIns="91440" rtlCol="0" anchor="t"/>
          <a:lstStyle/>
          <a:p>
            <a:pPr lvl="0"/>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0"/>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Amazing. I </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never</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get tired of the broccoli cheese soup</a:t>
            </a:r>
          </a:p>
        </p:txBody>
      </p:sp>
      <p:sp>
        <p:nvSpPr>
          <p:cNvPr id="126" name="Rounded Rectangular Callout 125"/>
          <p:cNvSpPr/>
          <p:nvPr/>
        </p:nvSpPr>
        <p:spPr bwMode="gray">
          <a:xfrm>
            <a:off x="4524107" y="2140526"/>
            <a:ext cx="1280160" cy="705393"/>
          </a:xfrm>
          <a:prstGeom prst="wedgeRoundRectCallout">
            <a:avLst>
              <a:gd name="adj1" fmla="val 59779"/>
              <a:gd name="adj2" fmla="val -11574"/>
              <a:gd name="adj3" fmla="val 16667"/>
            </a:avLst>
          </a:prstGeom>
          <a:solidFill>
            <a:srgbClr val="11356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最</a:t>
            </a:r>
            <a:r>
              <a:rPr lang="zh-CN" altLang="en-US" dirty="0" smtClean="0">
                <a:latin typeface="Microsoft YaHei" panose="020B0503020204020204" pitchFamily="34" charset="-122"/>
                <a:ea typeface="Microsoft YaHei" panose="020B0503020204020204" pitchFamily="34" charset="-122"/>
              </a:rPr>
              <a:t>好的</a:t>
            </a:r>
            <a:r>
              <a:rPr lang="en-US" sz="1200"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短暂</a:t>
            </a:r>
            <a:r>
              <a:rPr lang="zh-CN" altLang="en-US" sz="1200" dirty="0" smtClean="0">
                <a:latin typeface="Microsoft YaHei" panose="020B0503020204020204" pitchFamily="34" charset="-122"/>
                <a:ea typeface="Microsoft YaHei" panose="020B0503020204020204" pitchFamily="34" charset="-122"/>
              </a:rPr>
              <a:t>而无意义</a:t>
            </a:r>
            <a:endParaRPr lang="en-US" sz="1200" dirty="0">
              <a:latin typeface="Microsoft YaHei" panose="020B0503020204020204" pitchFamily="34" charset="-122"/>
              <a:ea typeface="Microsoft YaHei" panose="020B0503020204020204" pitchFamily="34" charset="-122"/>
            </a:endParaRPr>
          </a:p>
        </p:txBody>
      </p:sp>
      <p:sp>
        <p:nvSpPr>
          <p:cNvPr id="127" name="Rounded Rectangular Callout 126"/>
          <p:cNvSpPr/>
          <p:nvPr/>
        </p:nvSpPr>
        <p:spPr bwMode="gray">
          <a:xfrm>
            <a:off x="4524107" y="3322003"/>
            <a:ext cx="1280160" cy="705393"/>
          </a:xfrm>
          <a:prstGeom prst="wedgeRoundRectCallout">
            <a:avLst>
              <a:gd name="adj1" fmla="val 59779"/>
              <a:gd name="adj2" fmla="val -11574"/>
              <a:gd name="adj3" fmla="val 16667"/>
            </a:avLst>
          </a:prstGeom>
          <a:solidFill>
            <a:srgbClr val="11356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Microsoft YaHei" panose="020B0503020204020204" pitchFamily="34" charset="-122"/>
                <a:ea typeface="Microsoft YaHei" panose="020B0503020204020204" pitchFamily="34" charset="-122"/>
              </a:rPr>
              <a:t>Never</a:t>
            </a:r>
            <a:endParaRPr lang="en-US" sz="1200" dirty="0">
              <a:latin typeface="Microsoft YaHei" panose="020B0503020204020204" pitchFamily="34" charset="-122"/>
              <a:ea typeface="Microsoft YaHei" panose="020B0503020204020204" pitchFamily="34" charset="-122"/>
            </a:endParaRPr>
          </a:p>
        </p:txBody>
      </p:sp>
      <p:sp>
        <p:nvSpPr>
          <p:cNvPr id="128" name="Folded Corner 127"/>
          <p:cNvSpPr/>
          <p:nvPr/>
        </p:nvSpPr>
        <p:spPr bwMode="gray">
          <a:xfrm>
            <a:off x="5965320" y="4432494"/>
            <a:ext cx="2271209" cy="855290"/>
          </a:xfrm>
          <a:prstGeom prst="foldedCorner">
            <a:avLst>
              <a:gd name="adj" fmla="val 20485"/>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tIns="91440" rtlCol="0" anchor="ctr"/>
          <a:lstStyle/>
          <a:p>
            <a:pPr lvl="0"/>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I </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loved </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the food and I </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loved </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the ambience. We had a gala time there.</a:t>
            </a:r>
          </a:p>
        </p:txBody>
      </p:sp>
      <p:sp>
        <p:nvSpPr>
          <p:cNvPr id="129" name="Rounded Rectangular Callout 128"/>
          <p:cNvSpPr/>
          <p:nvPr/>
        </p:nvSpPr>
        <p:spPr bwMode="gray">
          <a:xfrm>
            <a:off x="4524107" y="4503480"/>
            <a:ext cx="1280160" cy="705393"/>
          </a:xfrm>
          <a:prstGeom prst="wedgeRoundRectCallout">
            <a:avLst>
              <a:gd name="adj1" fmla="val 59779"/>
              <a:gd name="adj2" fmla="val -11574"/>
              <a:gd name="adj3" fmla="val 16667"/>
            </a:avLst>
          </a:prstGeom>
          <a:solidFill>
            <a:srgbClr val="11356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Microsoft YaHei" panose="020B0503020204020204" pitchFamily="34" charset="-122"/>
                <a:ea typeface="Microsoft YaHei" panose="020B0503020204020204" pitchFamily="34" charset="-122"/>
              </a:rPr>
              <a:t>Loved, loved</a:t>
            </a:r>
            <a:endParaRPr lang="en-US" sz="1200" dirty="0">
              <a:latin typeface="Microsoft YaHei" panose="020B0503020204020204" pitchFamily="34" charset="-122"/>
              <a:ea typeface="Microsoft YaHei" panose="020B0503020204020204" pitchFamily="34" charset="-122"/>
            </a:endParaRPr>
          </a:p>
        </p:txBody>
      </p:sp>
      <p:sp>
        <p:nvSpPr>
          <p:cNvPr id="130" name="Folded Corner 129"/>
          <p:cNvSpPr/>
          <p:nvPr/>
        </p:nvSpPr>
        <p:spPr bwMode="gray">
          <a:xfrm>
            <a:off x="5965320" y="5613972"/>
            <a:ext cx="2271209" cy="855290"/>
          </a:xfrm>
          <a:prstGeom prst="foldedCorner">
            <a:avLst>
              <a:gd name="adj" fmla="val 20485"/>
            </a:avLst>
          </a:prstGeom>
          <a:solidFill>
            <a:schemeClr val="bg1"/>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tIns="91440" rtlCol="0" anchor="ctr"/>
          <a:lstStyle/>
          <a:p>
            <a:pPr lvl="0"/>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The food was </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without taste</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and did not have the right ingredients</a:t>
            </a:r>
          </a:p>
        </p:txBody>
      </p:sp>
      <p:sp>
        <p:nvSpPr>
          <p:cNvPr id="131" name="Rounded Rectangular Callout 130"/>
          <p:cNvSpPr/>
          <p:nvPr/>
        </p:nvSpPr>
        <p:spPr bwMode="gray">
          <a:xfrm>
            <a:off x="4524107" y="5684958"/>
            <a:ext cx="1280160" cy="705393"/>
          </a:xfrm>
          <a:prstGeom prst="wedgeRoundRectCallout">
            <a:avLst>
              <a:gd name="adj1" fmla="val 59779"/>
              <a:gd name="adj2" fmla="val -11574"/>
              <a:gd name="adj3" fmla="val 16667"/>
            </a:avLst>
          </a:prstGeom>
          <a:solidFill>
            <a:srgbClr val="11356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latin typeface="Microsoft YaHei" panose="020B0503020204020204" pitchFamily="34" charset="-122"/>
                <a:ea typeface="Microsoft YaHei" panose="020B0503020204020204" pitchFamily="34" charset="-122"/>
              </a:rPr>
              <a:t>Without taste</a:t>
            </a:r>
            <a:endParaRPr lang="en-US" sz="1200" dirty="0">
              <a:latin typeface="Microsoft YaHei" panose="020B0503020204020204" pitchFamily="34" charset="-122"/>
              <a:ea typeface="Microsoft YaHei" panose="020B0503020204020204" pitchFamily="34" charset="-122"/>
            </a:endParaRPr>
          </a:p>
        </p:txBody>
      </p:sp>
      <p:grpSp>
        <p:nvGrpSpPr>
          <p:cNvPr id="132" name="Group 25"/>
          <p:cNvGrpSpPr/>
          <p:nvPr/>
        </p:nvGrpSpPr>
        <p:grpSpPr bwMode="gray">
          <a:xfrm>
            <a:off x="6059265" y="264977"/>
            <a:ext cx="1050749" cy="601290"/>
            <a:chOff x="1739952" y="253734"/>
            <a:chExt cx="1050749" cy="601290"/>
          </a:xfrm>
        </p:grpSpPr>
        <p:grpSp>
          <p:nvGrpSpPr>
            <p:cNvPr id="133" name="Group 122"/>
            <p:cNvGrpSpPr/>
            <p:nvPr/>
          </p:nvGrpSpPr>
          <p:grpSpPr bwMode="gray">
            <a:xfrm rot="16200000" flipH="1">
              <a:off x="1939255" y="316814"/>
              <a:ext cx="42411" cy="34976"/>
              <a:chOff x="7848600" y="4597412"/>
              <a:chExt cx="381000" cy="518660"/>
            </a:xfrm>
            <a:solidFill>
              <a:schemeClr val="bg1"/>
            </a:solidFill>
          </p:grpSpPr>
          <p:sp>
            <p:nvSpPr>
              <p:cNvPr id="189" name="Chevron 18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90" name="Chevron 18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91" name="Chevron 19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34" name="Rounded Rectangle 133"/>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icrosoft YaHei" panose="020B0503020204020204" pitchFamily="34" charset="-122"/>
                <a:ea typeface="Microsoft YaHei" panose="020B0503020204020204" pitchFamily="34" charset="-122"/>
              </a:endParaRPr>
            </a:p>
          </p:txBody>
        </p:sp>
        <p:sp>
          <p:nvSpPr>
            <p:cNvPr id="135" name="Flowchart: Manual Operation 134"/>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36" name="Flowchart: Alternate Process 135"/>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137" name="Can 136"/>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8" name="Can 137"/>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9" name="Can 138"/>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0" name="Can 139"/>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1" name="Down Arrow 140"/>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latin typeface="Microsoft YaHei" panose="020B0503020204020204" pitchFamily="34" charset="-122"/>
                <a:ea typeface="Microsoft YaHei" panose="020B0503020204020204" pitchFamily="34" charset="-122"/>
              </a:endParaRPr>
            </a:p>
          </p:txBody>
        </p:sp>
        <p:sp>
          <p:nvSpPr>
            <p:cNvPr id="142" name="Flowchart: Alternate Process 141"/>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43" name="Can 142"/>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44" name="Can 143"/>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icrosoft YaHei" panose="020B0503020204020204" pitchFamily="34" charset="-122"/>
                <a:ea typeface="Microsoft YaHei" panose="020B0503020204020204" pitchFamily="34" charset="-122"/>
              </a:endParaRPr>
            </a:p>
          </p:txBody>
        </p:sp>
        <p:sp>
          <p:nvSpPr>
            <p:cNvPr id="145" name="Rounded Rectangle 144"/>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46" name="Group 23"/>
            <p:cNvGrpSpPr/>
            <p:nvPr/>
          </p:nvGrpSpPr>
          <p:grpSpPr bwMode="gray">
            <a:xfrm rot="13371806">
              <a:off x="1792504" y="294511"/>
              <a:ext cx="63466" cy="81138"/>
              <a:chOff x="8894181" y="3397101"/>
              <a:chExt cx="2276089" cy="2783993"/>
            </a:xfrm>
            <a:solidFill>
              <a:schemeClr val="bg1"/>
            </a:solidFill>
          </p:grpSpPr>
          <p:sp>
            <p:nvSpPr>
              <p:cNvPr id="183" name="Chevron 182"/>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4" name="Chevron 183"/>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5" name="Chevron 184"/>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6" name="Chevron 185"/>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7" name="Chevron 186"/>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8" name="Chevron 187"/>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47" name="Rounded Rectangle 146"/>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48" name="Rounded Rectangle 147"/>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49" name="Group 122"/>
            <p:cNvGrpSpPr/>
            <p:nvPr/>
          </p:nvGrpSpPr>
          <p:grpSpPr bwMode="gray">
            <a:xfrm flipH="1">
              <a:off x="2014780" y="565315"/>
              <a:ext cx="35055" cy="46478"/>
              <a:chOff x="7848600" y="4597412"/>
              <a:chExt cx="381000" cy="518660"/>
            </a:xfrm>
            <a:solidFill>
              <a:schemeClr val="bg1"/>
            </a:solidFill>
          </p:grpSpPr>
          <p:sp>
            <p:nvSpPr>
              <p:cNvPr id="180" name="Chevron 17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1" name="Chevron 18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82" name="Chevron 18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50" name="Group 84"/>
            <p:cNvGrpSpPr/>
            <p:nvPr/>
          </p:nvGrpSpPr>
          <p:grpSpPr bwMode="gray">
            <a:xfrm rot="19950910" flipH="1">
              <a:off x="2036847" y="624063"/>
              <a:ext cx="70354" cy="108883"/>
              <a:chOff x="8894181" y="3397101"/>
              <a:chExt cx="2276089" cy="2783993"/>
            </a:xfrm>
            <a:solidFill>
              <a:schemeClr val="bg1"/>
            </a:solidFill>
          </p:grpSpPr>
          <p:sp>
            <p:nvSpPr>
              <p:cNvPr id="174" name="Chevron 173"/>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5" name="Chevron 174"/>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6" name="Chevron 175"/>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7" name="Chevron 176"/>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8" name="Chevron 177"/>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9" name="Chevron 178"/>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51" name="Rounded Rectangle 150"/>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grpSp>
          <p:nvGrpSpPr>
            <p:cNvPr id="152" name="Group 122"/>
            <p:cNvGrpSpPr/>
            <p:nvPr/>
          </p:nvGrpSpPr>
          <p:grpSpPr bwMode="gray">
            <a:xfrm rot="16200000" flipH="1">
              <a:off x="2274038" y="675275"/>
              <a:ext cx="36930" cy="34976"/>
              <a:chOff x="7848600" y="4597412"/>
              <a:chExt cx="381000" cy="518660"/>
            </a:xfrm>
            <a:solidFill>
              <a:schemeClr val="bg1"/>
            </a:solidFill>
          </p:grpSpPr>
          <p:sp>
            <p:nvSpPr>
              <p:cNvPr id="171" name="Chevron 17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2" name="Chevron 17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3" name="Chevron 17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53" name="Chevron 152"/>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54" name="Chevron 153"/>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55" name="Chevron 154"/>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icrosoft YaHei" panose="020B0503020204020204" pitchFamily="34" charset="-122"/>
                <a:ea typeface="Microsoft YaHei" panose="020B0503020204020204" pitchFamily="34" charset="-122"/>
              </a:endParaRPr>
            </a:p>
          </p:txBody>
        </p:sp>
        <p:sp>
          <p:nvSpPr>
            <p:cNvPr id="156" name="Down Arrow 155"/>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latin typeface="Microsoft YaHei" panose="020B0503020204020204" pitchFamily="34" charset="-122"/>
                <a:ea typeface="Microsoft YaHei" panose="020B0503020204020204" pitchFamily="34" charset="-122"/>
              </a:endParaRPr>
            </a:p>
          </p:txBody>
        </p:sp>
        <p:sp>
          <p:nvSpPr>
            <p:cNvPr id="157" name="Up Arrow 156"/>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158" name="Group 122"/>
            <p:cNvGrpSpPr/>
            <p:nvPr/>
          </p:nvGrpSpPr>
          <p:grpSpPr bwMode="gray">
            <a:xfrm rot="16200000" flipH="1">
              <a:off x="2539421" y="676782"/>
              <a:ext cx="36930" cy="34976"/>
              <a:chOff x="7848600" y="4597412"/>
              <a:chExt cx="381000" cy="518660"/>
            </a:xfrm>
            <a:solidFill>
              <a:schemeClr val="bg1"/>
            </a:solidFill>
          </p:grpSpPr>
          <p:sp>
            <p:nvSpPr>
              <p:cNvPr id="168" name="Chevron 16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69" name="Chevron 16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70" name="Chevron 16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59" name="Rounded Rectangle 158"/>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icrosoft YaHei" panose="020B0503020204020204" pitchFamily="34" charset="-122"/>
                <a:ea typeface="Microsoft YaHei" panose="020B0503020204020204" pitchFamily="34" charset="-122"/>
              </a:endParaRPr>
            </a:p>
          </p:txBody>
        </p:sp>
        <p:sp>
          <p:nvSpPr>
            <p:cNvPr id="160" name="Pentagon 159"/>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61" name="Pentagon 160"/>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62" name="Pentagon 161"/>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icrosoft YaHei" panose="020B0503020204020204" pitchFamily="34" charset="-122"/>
                <a:ea typeface="Microsoft YaHei" panose="020B0503020204020204" pitchFamily="34" charset="-122"/>
              </a:endParaRPr>
            </a:p>
          </p:txBody>
        </p:sp>
        <p:sp>
          <p:nvSpPr>
            <p:cNvPr id="163" name=" 3"/>
            <p:cNvSpPr/>
            <p:nvPr>
              <p:custDataLst>
                <p:tags r:id="rId11"/>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latin typeface="Microsoft YaHei" panose="020B0503020204020204" pitchFamily="34" charset="-122"/>
                <a:ea typeface="Microsoft YaHei" panose="020B0503020204020204" pitchFamily="34" charset="-122"/>
              </a:endParaRPr>
            </a:p>
          </p:txBody>
        </p:sp>
        <p:sp>
          <p:nvSpPr>
            <p:cNvPr id="164" name="Up Arrow 163"/>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sp>
          <p:nvSpPr>
            <p:cNvPr id="165" name="Rounded Rectangle 164"/>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icrosoft YaHei" panose="020B0503020204020204" pitchFamily="34" charset="-122"/>
                <a:ea typeface="Microsoft YaHei" panose="020B0503020204020204" pitchFamily="34" charset="-122"/>
              </a:endParaRPr>
            </a:p>
          </p:txBody>
        </p:sp>
        <p:sp>
          <p:nvSpPr>
            <p:cNvPr id="166" name="Up Arrow 165"/>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167" name="Rounded Rectangle 166"/>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icrosoft YaHei" panose="020B0503020204020204" pitchFamily="34" charset="-122"/>
                <a:ea typeface="Microsoft YaHei" panose="020B0503020204020204" pitchFamily="34" charset="-122"/>
              </a:endParaRPr>
            </a:p>
          </p:txBody>
        </p:sp>
      </p:grpSp>
      <p:sp>
        <p:nvSpPr>
          <p:cNvPr id="192" name="Oval 191"/>
          <p:cNvSpPr/>
          <p:nvPr/>
        </p:nvSpPr>
        <p:spPr bwMode="gray">
          <a:xfrm>
            <a:off x="6634981" y="581255"/>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3" name="Round Same Side Corner Rectangle 9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4" name="Round Same Side Corner Rectangle 9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5" name="Round Same Side Corner Rectangle 9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6" name="Round Same Side Corner Rectangle 95"/>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97" name="Round Same Side Corner Rectangle 9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98" name="Straight Connector 9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84981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Word Dependence Features</a:t>
            </a:r>
          </a:p>
        </p:txBody>
      </p:sp>
      <p:sp>
        <p:nvSpPr>
          <p:cNvPr id="3" name="Text Placeholder 2"/>
          <p:cNvSpPr>
            <a:spLocks noGrp="1"/>
          </p:cNvSpPr>
          <p:nvPr>
            <p:ph type="body" sz="quarter" idx="10"/>
          </p:nvPr>
        </p:nvSpPr>
        <p:spPr/>
        <p:txBody>
          <a:bodyPr/>
          <a:lstStyle/>
          <a:p>
            <a:r>
              <a:rPr lang="en-US" dirty="0"/>
              <a:t>How different words in a sentence are related to each other contains useful insights. We identify these relationships and convert them into features so that the overall machine-based classification </a:t>
            </a:r>
            <a:r>
              <a:rPr lang="en-US" dirty="0" smtClean="0"/>
              <a:t>improves</a:t>
            </a:r>
            <a:endParaRPr lang="en-US" dirty="0"/>
          </a:p>
        </p:txBody>
      </p:sp>
      <p:sp>
        <p:nvSpPr>
          <p:cNvPr id="10" name="AutoShape 50"/>
          <p:cNvSpPr>
            <a:spLocks noChangeArrowheads="1"/>
          </p:cNvSpPr>
          <p:nvPr/>
        </p:nvSpPr>
        <p:spPr bwMode="gray">
          <a:xfrm>
            <a:off x="370259" y="1552353"/>
            <a:ext cx="8350022" cy="4884073"/>
          </a:xfrm>
          <a:prstGeom prst="roundRect">
            <a:avLst>
              <a:gd name="adj" fmla="val 5159"/>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Calibri" pitchFamily="34" charset="0"/>
              <a:cs typeface="Arial" pitchFamily="34" charset="0"/>
            </a:endParaRPr>
          </a:p>
        </p:txBody>
      </p:sp>
      <p:sp>
        <p:nvSpPr>
          <p:cNvPr id="11" name="Rectangle 10"/>
          <p:cNvSpPr/>
          <p:nvPr>
            <p:custDataLst>
              <p:tags r:id="rId1"/>
            </p:custDataLst>
          </p:nvPr>
        </p:nvSpPr>
        <p:spPr bwMode="gray">
          <a:xfrm>
            <a:off x="551940" y="1731275"/>
            <a:ext cx="2136803" cy="204671"/>
          </a:xfrm>
          <a:prstGeom prst="rect">
            <a:avLst/>
          </a:prstGeom>
        </p:spPr>
        <p:txBody>
          <a:bodyPr wrap="none" lIns="0" tIns="0" rIns="0" bIns="0">
            <a:spAutoFit/>
          </a:bodyPr>
          <a:lstStyle/>
          <a:p>
            <a:pPr marL="174625" lvl="0" indent="-168275" defTabSz="931863" eaLnBrk="0" hangingPunct="0">
              <a:lnSpc>
                <a:spcPct val="95000"/>
              </a:lnSpc>
              <a:spcBef>
                <a:spcPct val="10000"/>
              </a:spcBef>
              <a:buClr>
                <a:srgbClr val="000000"/>
              </a:buClr>
              <a:defRPr/>
            </a:pPr>
            <a:r>
              <a:rPr lang="en-GB" sz="1400" b="1" kern="0" spc="300" dirty="0" smtClean="0">
                <a:solidFill>
                  <a:srgbClr val="0070C0"/>
                </a:solidFill>
              </a:rPr>
              <a:t>WORD DEPENDENCY</a:t>
            </a:r>
          </a:p>
        </p:txBody>
      </p:sp>
      <p:pic>
        <p:nvPicPr>
          <p:cNvPr id="12" name="Picture 2" descr="http://nlp.stanford.edu/software/stanford-dependencies/brownback_ccprocessed.png"/>
          <p:cNvPicPr>
            <a:picLocks noChangeAspect="1" noChangeArrowheads="1"/>
          </p:cNvPicPr>
          <p:nvPr>
            <p:custDataLst>
              <p:tags r:id="rId2"/>
            </p:custDataLst>
          </p:nvPr>
        </p:nvPicPr>
        <p:blipFill>
          <a:blip r:embed="rId9" cstate="print"/>
          <a:srcRect/>
          <a:stretch>
            <a:fillRect/>
          </a:stretch>
        </p:blipFill>
        <p:spPr bwMode="gray">
          <a:xfrm>
            <a:off x="679377" y="2861607"/>
            <a:ext cx="4867246" cy="3314503"/>
          </a:xfrm>
          <a:prstGeom prst="rect">
            <a:avLst/>
          </a:prstGeom>
          <a:solidFill>
            <a:schemeClr val="accent1"/>
          </a:solidFill>
          <a:ln>
            <a:noFill/>
          </a:ln>
          <a:effectLst>
            <a:outerShdw blurRad="292100" dist="139700" dir="2700000" algn="tl" rotWithShape="0">
              <a:srgbClr val="333333">
                <a:alpha val="65000"/>
              </a:srgbClr>
            </a:outerShdw>
          </a:effectLst>
        </p:spPr>
      </p:pic>
      <p:sp>
        <p:nvSpPr>
          <p:cNvPr id="13" name="TextBox 12"/>
          <p:cNvSpPr txBox="1"/>
          <p:nvPr/>
        </p:nvSpPr>
        <p:spPr bwMode="gray">
          <a:xfrm>
            <a:off x="1040080" y="2393605"/>
            <a:ext cx="6829883" cy="215444"/>
          </a:xfrm>
          <a:prstGeom prst="rect">
            <a:avLst/>
          </a:prstGeom>
          <a:noFill/>
        </p:spPr>
        <p:txBody>
          <a:bodyPr wrap="none" lIns="0" tIns="0" rIns="0" bIns="0" rtlCol="0">
            <a:spAutoFit/>
          </a:bodyPr>
          <a:lstStyle/>
          <a:p>
            <a:pPr marL="0" lvl="2">
              <a:buNone/>
            </a:pPr>
            <a:r>
              <a:rPr lang="en-US" sz="1400" b="1" dirty="0" smtClean="0">
                <a:solidFill>
                  <a:schemeClr val="tx1">
                    <a:lumMod val="65000"/>
                    <a:lumOff val="35000"/>
                  </a:schemeClr>
                </a:solidFill>
              </a:rPr>
              <a:t>Bills on ports and immigration were submitted by Senator Brownback, Republican of Kansas</a:t>
            </a:r>
            <a:endParaRPr lang="en-US" sz="1400" dirty="0" smtClean="0">
              <a:solidFill>
                <a:schemeClr val="tx1">
                  <a:lumMod val="65000"/>
                  <a:lumOff val="35000"/>
                </a:schemeClr>
              </a:solidFill>
            </a:endParaRPr>
          </a:p>
        </p:txBody>
      </p:sp>
      <p:sp>
        <p:nvSpPr>
          <p:cNvPr id="14" name="Rectangle 13"/>
          <p:cNvSpPr/>
          <p:nvPr>
            <p:custDataLst>
              <p:tags r:id="rId3"/>
            </p:custDataLst>
          </p:nvPr>
        </p:nvSpPr>
        <p:spPr bwMode="gray">
          <a:xfrm>
            <a:off x="3978607" y="2022798"/>
            <a:ext cx="1133323" cy="253916"/>
          </a:xfrm>
          <a:prstGeom prst="rect">
            <a:avLst/>
          </a:prstGeom>
        </p:spPr>
        <p:txBody>
          <a:bodyPr wrap="none" lIns="0" tIns="0" rIns="0" bIns="0">
            <a:spAutoFit/>
          </a:bodyPr>
          <a:lstStyle/>
          <a:p>
            <a:pPr marL="3175" indent="-3175" algn="ctr">
              <a:lnSpc>
                <a:spcPct val="110000"/>
              </a:lnSpc>
              <a:spcBef>
                <a:spcPct val="25000"/>
              </a:spcBef>
              <a:buClr>
                <a:schemeClr val="hlink"/>
              </a:buClr>
              <a:defRPr/>
            </a:pPr>
            <a:r>
              <a:rPr lang="en-US" altLang="en-US" sz="1500" b="1" spc="300" dirty="0" smtClean="0">
                <a:solidFill>
                  <a:srgbClr val="11356F"/>
                </a:solidFill>
              </a:rPr>
              <a:t>SENTENCE</a:t>
            </a:r>
          </a:p>
        </p:txBody>
      </p:sp>
      <p:sp>
        <p:nvSpPr>
          <p:cNvPr id="15" name="Rectangle 14"/>
          <p:cNvSpPr/>
          <p:nvPr>
            <p:custDataLst>
              <p:tags r:id="rId4"/>
            </p:custDataLst>
          </p:nvPr>
        </p:nvSpPr>
        <p:spPr bwMode="gray">
          <a:xfrm>
            <a:off x="1845422" y="2869141"/>
            <a:ext cx="2282997" cy="333553"/>
          </a:xfrm>
          <a:prstGeom prst="rect">
            <a:avLst/>
          </a:prstGeom>
        </p:spPr>
        <p:txBody>
          <a:bodyPr wrap="none">
            <a:spAutoFit/>
          </a:bodyPr>
          <a:lstStyle/>
          <a:p>
            <a:pPr marL="3175" indent="-3175" algn="ctr">
              <a:lnSpc>
                <a:spcPct val="110000"/>
              </a:lnSpc>
              <a:spcBef>
                <a:spcPct val="25000"/>
              </a:spcBef>
              <a:buClr>
                <a:schemeClr val="hlink"/>
              </a:buClr>
              <a:defRPr/>
            </a:pPr>
            <a:r>
              <a:rPr lang="en-US" altLang="en-US" sz="1500" b="1" spc="300" dirty="0" smtClean="0">
                <a:solidFill>
                  <a:srgbClr val="11356F"/>
                </a:solidFill>
              </a:rPr>
              <a:t>DEPENDENCY TREE</a:t>
            </a:r>
          </a:p>
        </p:txBody>
      </p:sp>
      <p:sp>
        <p:nvSpPr>
          <p:cNvPr id="16" name="Rectangle 15"/>
          <p:cNvSpPr/>
          <p:nvPr>
            <p:custDataLst>
              <p:tags r:id="rId5"/>
            </p:custDataLst>
          </p:nvPr>
        </p:nvSpPr>
        <p:spPr bwMode="gray">
          <a:xfrm>
            <a:off x="6301512" y="2792409"/>
            <a:ext cx="1936749" cy="333553"/>
          </a:xfrm>
          <a:prstGeom prst="rect">
            <a:avLst/>
          </a:prstGeom>
        </p:spPr>
        <p:txBody>
          <a:bodyPr wrap="none">
            <a:spAutoFit/>
          </a:bodyPr>
          <a:lstStyle/>
          <a:p>
            <a:pPr marL="3175" indent="-3175" algn="ctr">
              <a:lnSpc>
                <a:spcPct val="110000"/>
              </a:lnSpc>
              <a:spcBef>
                <a:spcPct val="25000"/>
              </a:spcBef>
              <a:buClr>
                <a:schemeClr val="hlink"/>
              </a:buClr>
              <a:defRPr/>
            </a:pPr>
            <a:r>
              <a:rPr lang="en-US" altLang="en-US" sz="1500" b="1" dirty="0" smtClean="0">
                <a:solidFill>
                  <a:srgbClr val="11356F"/>
                </a:solidFill>
              </a:rPr>
              <a:t>Sample Dependencies</a:t>
            </a:r>
          </a:p>
        </p:txBody>
      </p:sp>
      <p:sp>
        <p:nvSpPr>
          <p:cNvPr id="17" name="Rounded Rectangle 16"/>
          <p:cNvSpPr/>
          <p:nvPr/>
        </p:nvSpPr>
        <p:spPr bwMode="gray">
          <a:xfrm>
            <a:off x="5636525" y="2836749"/>
            <a:ext cx="2988860" cy="3319654"/>
          </a:xfrm>
          <a:prstGeom prst="roundRect">
            <a:avLst>
              <a:gd name="adj" fmla="val 0"/>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4625" indent="-174625">
              <a:spcBef>
                <a:spcPts val="600"/>
              </a:spcBef>
              <a:buClr>
                <a:srgbClr val="11356F"/>
              </a:buClr>
            </a:pPr>
            <a:endParaRPr lang="en-US" sz="1500" dirty="0" smtClean="0">
              <a:solidFill>
                <a:schemeClr val="tx1">
                  <a:lumMod val="65000"/>
                  <a:lumOff val="35000"/>
                </a:schemeClr>
              </a:solidFill>
            </a:endParaRP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nsubjpass</a:t>
            </a:r>
            <a:r>
              <a:rPr lang="en-US" sz="1500" dirty="0" smtClean="0">
                <a:solidFill>
                  <a:schemeClr val="tx1">
                    <a:lumMod val="65000"/>
                    <a:lumOff val="35000"/>
                  </a:schemeClr>
                </a:solidFill>
              </a:rPr>
              <a:t>(submitted, Bills)</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auxpass</a:t>
            </a:r>
            <a:r>
              <a:rPr lang="en-US" sz="1500" dirty="0" smtClean="0">
                <a:solidFill>
                  <a:schemeClr val="tx1">
                    <a:lumMod val="65000"/>
                    <a:lumOff val="35000"/>
                  </a:schemeClr>
                </a:solidFill>
              </a:rPr>
              <a:t>(submitted, were)</a:t>
            </a:r>
          </a:p>
          <a:p>
            <a:pPr marL="174625" indent="-174625">
              <a:spcBef>
                <a:spcPts val="600"/>
              </a:spcBef>
              <a:buClr>
                <a:srgbClr val="11356F"/>
              </a:buClr>
              <a:buFont typeface="Arial" pitchFamily="34" charset="0"/>
              <a:buChar char="•"/>
            </a:pPr>
            <a:r>
              <a:rPr lang="en-US" sz="1500" dirty="0" smtClean="0">
                <a:solidFill>
                  <a:schemeClr val="tx1">
                    <a:lumMod val="65000"/>
                    <a:lumOff val="35000"/>
                  </a:schemeClr>
                </a:solidFill>
              </a:rPr>
              <a:t>agent(submitted, Brownback)</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nn</a:t>
            </a:r>
            <a:r>
              <a:rPr lang="en-US" sz="1500" dirty="0" smtClean="0">
                <a:solidFill>
                  <a:schemeClr val="tx1">
                    <a:lumMod val="65000"/>
                    <a:lumOff val="35000"/>
                  </a:schemeClr>
                </a:solidFill>
              </a:rPr>
              <a:t>(Brownback, Senator)</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appos</a:t>
            </a:r>
            <a:r>
              <a:rPr lang="en-US" sz="1500" dirty="0" smtClean="0">
                <a:solidFill>
                  <a:schemeClr val="tx1">
                    <a:lumMod val="65000"/>
                    <a:lumOff val="35000"/>
                  </a:schemeClr>
                </a:solidFill>
              </a:rPr>
              <a:t>(Brownback, Republican)</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prep_of</a:t>
            </a:r>
            <a:r>
              <a:rPr lang="en-US" sz="1500" dirty="0" smtClean="0">
                <a:solidFill>
                  <a:schemeClr val="tx1">
                    <a:lumMod val="65000"/>
                    <a:lumOff val="35000"/>
                  </a:schemeClr>
                </a:solidFill>
              </a:rPr>
              <a:t>(Republican, Kansas)</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prep_on</a:t>
            </a:r>
            <a:r>
              <a:rPr lang="en-US" sz="1500" dirty="0" smtClean="0">
                <a:solidFill>
                  <a:schemeClr val="tx1">
                    <a:lumMod val="65000"/>
                    <a:lumOff val="35000"/>
                  </a:schemeClr>
                </a:solidFill>
              </a:rPr>
              <a:t>(Bills, ports)</a:t>
            </a:r>
          </a:p>
          <a:p>
            <a:pPr marL="174625" indent="-174625">
              <a:spcBef>
                <a:spcPts val="600"/>
              </a:spcBef>
              <a:buClr>
                <a:srgbClr val="11356F"/>
              </a:buClr>
              <a:buFont typeface="Arial" pitchFamily="34" charset="0"/>
              <a:buChar char="•"/>
            </a:pPr>
            <a:r>
              <a:rPr lang="en-US" sz="1500" dirty="0" err="1" smtClean="0">
                <a:solidFill>
                  <a:schemeClr val="tx1">
                    <a:lumMod val="65000"/>
                    <a:lumOff val="35000"/>
                  </a:schemeClr>
                </a:solidFill>
              </a:rPr>
              <a:t>conj_and</a:t>
            </a:r>
            <a:r>
              <a:rPr lang="en-US" sz="1500" dirty="0" smtClean="0">
                <a:solidFill>
                  <a:schemeClr val="tx1">
                    <a:lumMod val="65000"/>
                    <a:lumOff val="35000"/>
                  </a:schemeClr>
                </a:solidFill>
              </a:rPr>
              <a:t>(ports, immigration)</a:t>
            </a:r>
          </a:p>
        </p:txBody>
      </p:sp>
      <p:sp>
        <p:nvSpPr>
          <p:cNvPr id="18" name="Rectangle 17"/>
          <p:cNvSpPr/>
          <p:nvPr>
            <p:custDataLst>
              <p:tags r:id="rId6"/>
            </p:custDataLst>
          </p:nvPr>
        </p:nvSpPr>
        <p:spPr bwMode="gray">
          <a:xfrm>
            <a:off x="5823761" y="2869141"/>
            <a:ext cx="2587311" cy="333553"/>
          </a:xfrm>
          <a:prstGeom prst="rect">
            <a:avLst/>
          </a:prstGeom>
        </p:spPr>
        <p:txBody>
          <a:bodyPr wrap="none">
            <a:spAutoFit/>
          </a:bodyPr>
          <a:lstStyle/>
          <a:p>
            <a:pPr marL="3175" indent="-3175" algn="ctr">
              <a:lnSpc>
                <a:spcPct val="110000"/>
              </a:lnSpc>
              <a:spcBef>
                <a:spcPct val="25000"/>
              </a:spcBef>
              <a:buClr>
                <a:schemeClr val="hlink"/>
              </a:buClr>
              <a:defRPr/>
            </a:pPr>
            <a:r>
              <a:rPr lang="en-US" altLang="en-US" sz="1500" b="1" spc="300" dirty="0" smtClean="0">
                <a:solidFill>
                  <a:srgbClr val="11356F"/>
                </a:solidFill>
              </a:rPr>
              <a:t>SOME DEPENDENCIES</a:t>
            </a:r>
          </a:p>
        </p:txBody>
      </p:sp>
      <p:grpSp>
        <p:nvGrpSpPr>
          <p:cNvPr id="19" name="Group 17"/>
          <p:cNvGrpSpPr/>
          <p:nvPr/>
        </p:nvGrpSpPr>
        <p:grpSpPr bwMode="gray">
          <a:xfrm>
            <a:off x="6081797" y="284997"/>
            <a:ext cx="1050749" cy="601290"/>
            <a:chOff x="1739952" y="253734"/>
            <a:chExt cx="1050749" cy="601290"/>
          </a:xfrm>
        </p:grpSpPr>
        <p:grpSp>
          <p:nvGrpSpPr>
            <p:cNvPr id="20" name="Group 122"/>
            <p:cNvGrpSpPr/>
            <p:nvPr/>
          </p:nvGrpSpPr>
          <p:grpSpPr bwMode="gray">
            <a:xfrm rot="16200000" flipH="1">
              <a:off x="1939255" y="316814"/>
              <a:ext cx="42411" cy="34976"/>
              <a:chOff x="7848600" y="4597412"/>
              <a:chExt cx="381000" cy="518660"/>
            </a:xfrm>
            <a:solidFill>
              <a:schemeClr val="bg1"/>
            </a:solidFill>
          </p:grpSpPr>
          <p:sp>
            <p:nvSpPr>
              <p:cNvPr id="82" name="Chevron 8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3" name="Chevron 8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4" name="Chevron 8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21" name="Rounded Rectangle 20"/>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j-lt"/>
              </a:endParaRPr>
            </a:p>
          </p:txBody>
        </p:sp>
        <p:sp>
          <p:nvSpPr>
            <p:cNvPr id="22" name="Flowchart: Manual Operation 21"/>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j-lt"/>
              </a:endParaRPr>
            </a:p>
          </p:txBody>
        </p:sp>
        <p:sp>
          <p:nvSpPr>
            <p:cNvPr id="23" name="Flowchart: Alternate Process 22"/>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j-lt"/>
              </a:endParaRPr>
            </a:p>
          </p:txBody>
        </p:sp>
        <p:sp>
          <p:nvSpPr>
            <p:cNvPr id="24" name="Can 23"/>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5" name="Can 24"/>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6" name="Can 25"/>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7" name="Can 26"/>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8" name="Down Arrow 27"/>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endParaRPr>
            </a:p>
          </p:txBody>
        </p:sp>
        <p:sp>
          <p:nvSpPr>
            <p:cNvPr id="29" name="Flowchart: Alternate Process 28"/>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30" name="Can 29"/>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31" name="Can 30"/>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32" name="Rounded Rectangle 31"/>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33" name="Group 23"/>
            <p:cNvGrpSpPr/>
            <p:nvPr/>
          </p:nvGrpSpPr>
          <p:grpSpPr bwMode="gray">
            <a:xfrm rot="13371806">
              <a:off x="1792504" y="294511"/>
              <a:ext cx="63466" cy="81138"/>
              <a:chOff x="8894181" y="3397101"/>
              <a:chExt cx="2276089" cy="2783993"/>
            </a:xfrm>
            <a:solidFill>
              <a:schemeClr val="bg1"/>
            </a:solidFill>
          </p:grpSpPr>
          <p:sp>
            <p:nvSpPr>
              <p:cNvPr id="76" name="Chevron 75"/>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7" name="Chevron 76"/>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8" name="Chevron 77"/>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9" name="Chevron 78"/>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0" name="Chevron 79"/>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1" name="Chevron 80"/>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0" name="Rounded Rectangle 39"/>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sp>
          <p:nvSpPr>
            <p:cNvPr id="41" name="Rounded Rectangle 40"/>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42" name="Group 122"/>
            <p:cNvGrpSpPr/>
            <p:nvPr/>
          </p:nvGrpSpPr>
          <p:grpSpPr bwMode="gray">
            <a:xfrm flipH="1">
              <a:off x="2014780" y="565315"/>
              <a:ext cx="35055" cy="46478"/>
              <a:chOff x="7848600" y="4597412"/>
              <a:chExt cx="381000" cy="518660"/>
            </a:xfrm>
            <a:solidFill>
              <a:schemeClr val="bg1"/>
            </a:solidFill>
          </p:grpSpPr>
          <p:sp>
            <p:nvSpPr>
              <p:cNvPr id="73" name="Chevron 7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4" name="Chevron 7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5" name="Chevron 7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grpSp>
          <p:nvGrpSpPr>
            <p:cNvPr id="43" name="Group 84"/>
            <p:cNvGrpSpPr/>
            <p:nvPr/>
          </p:nvGrpSpPr>
          <p:grpSpPr bwMode="gray">
            <a:xfrm rot="19950910" flipH="1">
              <a:off x="2036847" y="624063"/>
              <a:ext cx="70354" cy="108883"/>
              <a:chOff x="8894181" y="3397101"/>
              <a:chExt cx="2276089" cy="2783993"/>
            </a:xfrm>
            <a:solidFill>
              <a:schemeClr val="bg1"/>
            </a:solidFill>
          </p:grpSpPr>
          <p:sp>
            <p:nvSpPr>
              <p:cNvPr id="67" name="Chevron 66"/>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8" name="Chevron 67"/>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9" name="Chevron 68"/>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0" name="Chevron 69"/>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1" name="Chevron 70"/>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2" name="Chevron 71"/>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4" name="Rounded Rectangle 43"/>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45" name="Group 122"/>
            <p:cNvGrpSpPr/>
            <p:nvPr/>
          </p:nvGrpSpPr>
          <p:grpSpPr bwMode="gray">
            <a:xfrm rot="16200000" flipH="1">
              <a:off x="2274038" y="675275"/>
              <a:ext cx="36930" cy="34976"/>
              <a:chOff x="7848600" y="4597412"/>
              <a:chExt cx="381000" cy="518660"/>
            </a:xfrm>
            <a:solidFill>
              <a:schemeClr val="bg1"/>
            </a:solidFill>
          </p:grpSpPr>
          <p:sp>
            <p:nvSpPr>
              <p:cNvPr id="64" name="Chevron 6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5" name="Chevron 6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6" name="Chevron 6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6" name="Chevron 45"/>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47" name="Chevron 46"/>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48" name="Chevron 47"/>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49" name="Down Arrow 48"/>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0" name="Up Arrow 49"/>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grpSp>
          <p:nvGrpSpPr>
            <p:cNvPr id="51" name="Group 122"/>
            <p:cNvGrpSpPr/>
            <p:nvPr/>
          </p:nvGrpSpPr>
          <p:grpSpPr bwMode="gray">
            <a:xfrm rot="16200000" flipH="1">
              <a:off x="2539421" y="676782"/>
              <a:ext cx="36930" cy="34976"/>
              <a:chOff x="7848600" y="4597412"/>
              <a:chExt cx="381000" cy="518660"/>
            </a:xfrm>
            <a:solidFill>
              <a:schemeClr val="bg1"/>
            </a:solidFill>
          </p:grpSpPr>
          <p:sp>
            <p:nvSpPr>
              <p:cNvPr id="61" name="Chevron 60"/>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2" name="Chevron 61"/>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3" name="Chevron 62"/>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2" name="Rounded Rectangle 51"/>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j-lt"/>
              </a:endParaRPr>
            </a:p>
          </p:txBody>
        </p:sp>
        <p:sp>
          <p:nvSpPr>
            <p:cNvPr id="53" name="Pentagon 52"/>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4" name="Pentagon 53"/>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5" name="Pentagon 54"/>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6" name=" 3"/>
            <p:cNvSpPr/>
            <p:nvPr>
              <p:custDataLst>
                <p:tags r:id="rId7"/>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57" name="Up Arrow 56"/>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sp>
          <p:nvSpPr>
            <p:cNvPr id="58" name="Rounded Rectangle 57"/>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endParaRPr>
            </a:p>
          </p:txBody>
        </p:sp>
        <p:sp>
          <p:nvSpPr>
            <p:cNvPr id="59" name="Up Arrow 58"/>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n-lt"/>
                <a:cs typeface="+mn-cs"/>
              </a:endParaRPr>
            </a:p>
          </p:txBody>
        </p:sp>
        <p:sp>
          <p:nvSpPr>
            <p:cNvPr id="60" name="Rounded Rectangle 59"/>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sp>
        <p:nvSpPr>
          <p:cNvPr id="85" name="Oval 84"/>
          <p:cNvSpPr/>
          <p:nvPr/>
        </p:nvSpPr>
        <p:spPr bwMode="gray">
          <a:xfrm>
            <a:off x="6657513" y="613150"/>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 Same Side Corner Rectangle 85"/>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87" name="Round Same Side Corner Rectangle 86"/>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88" name="Round Same Side Corner Rectangle 8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89" name="Round Same Side Corner Rectangle 88"/>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社交媒体</a:t>
            </a:r>
            <a:endParaRPr lang="en-US" sz="800" b="1" dirty="0">
              <a:solidFill>
                <a:schemeClr val="bg1"/>
              </a:solidFill>
              <a:latin typeface="Calibri" pitchFamily="34" charset="0"/>
              <a:cs typeface="Calibri" pitchFamily="34" charset="0"/>
            </a:endParaRPr>
          </a:p>
        </p:txBody>
      </p:sp>
      <p:sp>
        <p:nvSpPr>
          <p:cNvPr id="90" name="Round Same Side Corner Rectangle 8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选址</a:t>
            </a:r>
            <a:endParaRPr lang="en-US" sz="800" dirty="0">
              <a:solidFill>
                <a:schemeClr val="tx2"/>
              </a:solidFill>
              <a:latin typeface="Calibri" pitchFamily="34" charset="0"/>
              <a:cs typeface="Calibri" pitchFamily="34" charset="0"/>
            </a:endParaRPr>
          </a:p>
        </p:txBody>
      </p:sp>
      <p:cxnSp>
        <p:nvCxnSpPr>
          <p:cNvPr id="91" name="Straight Connector 9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4210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Compounding Features and </a:t>
            </a:r>
            <a:r>
              <a:rPr lang="en-US" dirty="0" err="1"/>
              <a:t>Stopword</a:t>
            </a:r>
            <a:r>
              <a:rPr lang="en-US" dirty="0"/>
              <a:t> Removal</a:t>
            </a:r>
          </a:p>
        </p:txBody>
      </p:sp>
      <p:sp>
        <p:nvSpPr>
          <p:cNvPr id="3" name="Text Placeholder 2"/>
          <p:cNvSpPr>
            <a:spLocks noGrp="1"/>
          </p:cNvSpPr>
          <p:nvPr>
            <p:ph type="body" sz="quarter" idx="10"/>
          </p:nvPr>
        </p:nvSpPr>
        <p:spPr/>
        <p:txBody>
          <a:bodyPr/>
          <a:lstStyle/>
          <a:p>
            <a:r>
              <a:rPr lang="en-US" dirty="0"/>
              <a:t>We can create complex features by mixing, merging and cascading outputs of individual feature creation modules into each other. These are a few features which can be done using </a:t>
            </a:r>
            <a:r>
              <a:rPr lang="en-US" dirty="0" smtClean="0"/>
              <a:t>compounding</a:t>
            </a:r>
            <a:endParaRPr lang="en-US" dirty="0"/>
          </a:p>
        </p:txBody>
      </p:sp>
      <p:sp>
        <p:nvSpPr>
          <p:cNvPr id="10" name="AutoShape 50"/>
          <p:cNvSpPr>
            <a:spLocks noChangeArrowheads="1"/>
          </p:cNvSpPr>
          <p:nvPr/>
        </p:nvSpPr>
        <p:spPr bwMode="gray">
          <a:xfrm>
            <a:off x="517896" y="1828793"/>
            <a:ext cx="3878994" cy="2441208"/>
          </a:xfrm>
          <a:prstGeom prst="roundRect">
            <a:avLst>
              <a:gd name="adj" fmla="val 757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Calibri" pitchFamily="34" charset="0"/>
              <a:cs typeface="Arial" pitchFamily="34" charset="0"/>
            </a:endParaRPr>
          </a:p>
        </p:txBody>
      </p:sp>
      <p:sp>
        <p:nvSpPr>
          <p:cNvPr id="11" name="AutoShape 50"/>
          <p:cNvSpPr>
            <a:spLocks noChangeArrowheads="1"/>
          </p:cNvSpPr>
          <p:nvPr/>
        </p:nvSpPr>
        <p:spPr bwMode="gray">
          <a:xfrm>
            <a:off x="4752430" y="1828793"/>
            <a:ext cx="3878994" cy="2441208"/>
          </a:xfrm>
          <a:prstGeom prst="roundRect">
            <a:avLst>
              <a:gd name="adj" fmla="val 6701"/>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GB" sz="1400" dirty="0">
              <a:solidFill>
                <a:schemeClr val="tx1">
                  <a:lumMod val="65000"/>
                  <a:lumOff val="35000"/>
                </a:schemeClr>
              </a:solidFill>
              <a:latin typeface="Calibri" pitchFamily="34" charset="0"/>
              <a:cs typeface="Arial" pitchFamily="34" charset="0"/>
            </a:endParaRPr>
          </a:p>
        </p:txBody>
      </p:sp>
      <p:sp>
        <p:nvSpPr>
          <p:cNvPr id="12" name="Rectangle 11"/>
          <p:cNvSpPr/>
          <p:nvPr>
            <p:custDataLst>
              <p:tags r:id="rId1"/>
            </p:custDataLst>
          </p:nvPr>
        </p:nvSpPr>
        <p:spPr bwMode="gray">
          <a:xfrm>
            <a:off x="693609" y="1967881"/>
            <a:ext cx="1568896" cy="175433"/>
          </a:xfrm>
          <a:prstGeom prst="rect">
            <a:avLst/>
          </a:prstGeom>
        </p:spPr>
        <p:txBody>
          <a:bodyPr wrap="square" lIns="0" tIns="0" rIns="0" bIns="0">
            <a:spAutoFit/>
          </a:bodyPr>
          <a:lstStyle/>
          <a:p>
            <a:pPr marL="174625" lvl="0" indent="-168275" defTabSz="931863" eaLnBrk="0" hangingPunct="0">
              <a:lnSpc>
                <a:spcPct val="95000"/>
              </a:lnSpc>
              <a:spcBef>
                <a:spcPct val="10000"/>
              </a:spcBef>
              <a:buClr>
                <a:srgbClr val="000000"/>
              </a:buClr>
              <a:defRPr/>
            </a:pPr>
            <a:r>
              <a:rPr lang="en-GB" sz="1200" b="1" kern="0" dirty="0" smtClean="0">
                <a:solidFill>
                  <a:srgbClr val="11356F"/>
                </a:solidFill>
              </a:rPr>
              <a:t>POS TAG PATTERNS</a:t>
            </a:r>
          </a:p>
        </p:txBody>
      </p:sp>
      <p:sp>
        <p:nvSpPr>
          <p:cNvPr id="13" name="Rectangle 12"/>
          <p:cNvSpPr/>
          <p:nvPr>
            <p:custDataLst>
              <p:tags r:id="rId2"/>
            </p:custDataLst>
          </p:nvPr>
        </p:nvSpPr>
        <p:spPr bwMode="gray">
          <a:xfrm>
            <a:off x="5002547" y="1967881"/>
            <a:ext cx="1860814" cy="175433"/>
          </a:xfrm>
          <a:prstGeom prst="rect">
            <a:avLst/>
          </a:prstGeom>
        </p:spPr>
        <p:txBody>
          <a:bodyPr wrap="square" lIns="0" tIns="0" rIns="0" bIns="0">
            <a:spAutoFit/>
          </a:bodyPr>
          <a:lstStyle/>
          <a:p>
            <a:pPr marL="174625" lvl="0" indent="-168275" defTabSz="931863" eaLnBrk="0" hangingPunct="0">
              <a:lnSpc>
                <a:spcPct val="95000"/>
              </a:lnSpc>
              <a:spcBef>
                <a:spcPct val="10000"/>
              </a:spcBef>
              <a:buClr>
                <a:srgbClr val="000000"/>
              </a:buClr>
              <a:defRPr/>
            </a:pPr>
            <a:r>
              <a:rPr lang="en-GB" sz="1200" b="1" kern="0" dirty="0" smtClean="0">
                <a:solidFill>
                  <a:srgbClr val="11356F"/>
                </a:solidFill>
              </a:rPr>
              <a:t>NEGATION HANDLING</a:t>
            </a:r>
          </a:p>
        </p:txBody>
      </p:sp>
      <p:sp>
        <p:nvSpPr>
          <p:cNvPr id="14" name="TextBox 13"/>
          <p:cNvSpPr txBox="1"/>
          <p:nvPr>
            <p:custDataLst>
              <p:tags r:id="rId3"/>
            </p:custDataLst>
          </p:nvPr>
        </p:nvSpPr>
        <p:spPr bwMode="gray">
          <a:xfrm>
            <a:off x="518100" y="1471335"/>
            <a:ext cx="3826817" cy="246221"/>
          </a:xfrm>
          <a:prstGeom prst="rect">
            <a:avLst/>
          </a:prstGeom>
          <a:noFill/>
        </p:spPr>
        <p:txBody>
          <a:bodyPr wrap="none" lIns="0" tIns="0" rIns="0" bIns="0" rtlCol="0">
            <a:spAutoFit/>
          </a:bodyPr>
          <a:lstStyle/>
          <a:p>
            <a:r>
              <a:rPr lang="en-US" sz="1600" b="1" spc="600" dirty="0" smtClean="0">
                <a:solidFill>
                  <a:srgbClr val="0070C0"/>
                </a:solidFill>
                <a:latin typeface="+mj-lt"/>
              </a:rPr>
              <a:t>COMPOUNDING FEATURES</a:t>
            </a:r>
          </a:p>
        </p:txBody>
      </p:sp>
      <p:sp>
        <p:nvSpPr>
          <p:cNvPr id="15" name="AutoShape 50"/>
          <p:cNvSpPr>
            <a:spLocks noChangeArrowheads="1"/>
          </p:cNvSpPr>
          <p:nvPr/>
        </p:nvSpPr>
        <p:spPr bwMode="gray">
          <a:xfrm>
            <a:off x="739085" y="2296495"/>
            <a:ext cx="3491352" cy="1862048"/>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r>
              <a:rPr lang="en-GB" sz="1200" b="1" dirty="0" smtClean="0">
                <a:solidFill>
                  <a:schemeClr val="tx1">
                    <a:lumMod val="65000"/>
                    <a:lumOff val="35000"/>
                  </a:schemeClr>
                </a:solidFill>
              </a:rPr>
              <a:t>INTUTION</a:t>
            </a:r>
          </a:p>
          <a:p>
            <a:pPr marL="119063" indent="-119063" defTabSz="890588">
              <a:spcBef>
                <a:spcPts val="600"/>
              </a:spcBef>
              <a:buClr>
                <a:srgbClr val="11356F"/>
              </a:buClr>
              <a:buFont typeface="Arial" pitchFamily="34" charset="0"/>
              <a:buChar char="•"/>
              <a:defRPr/>
            </a:pPr>
            <a:r>
              <a:rPr lang="en-GB" sz="1200" dirty="0" smtClean="0">
                <a:solidFill>
                  <a:schemeClr val="tx1">
                    <a:lumMod val="65000"/>
                    <a:lumOff val="35000"/>
                  </a:schemeClr>
                </a:solidFill>
              </a:rPr>
              <a:t>These are more abstract features which try to capture difference in style, if present, in texts from different classes.</a:t>
            </a:r>
          </a:p>
          <a:p>
            <a:pPr marL="119063" indent="-119063" defTabSz="890588">
              <a:spcBef>
                <a:spcPts val="600"/>
              </a:spcBef>
              <a:buClr>
                <a:srgbClr val="11356F"/>
              </a:buClr>
              <a:defRPr/>
            </a:pPr>
            <a:r>
              <a:rPr lang="en-GB" sz="1200" b="1" dirty="0" smtClean="0">
                <a:solidFill>
                  <a:schemeClr val="tx1">
                    <a:lumMod val="65000"/>
                    <a:lumOff val="35000"/>
                  </a:schemeClr>
                </a:solidFill>
              </a:rPr>
              <a:t>CREATION</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Create grammatical features</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Retain part of speech tags</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Run n-grams creator</a:t>
            </a:r>
          </a:p>
        </p:txBody>
      </p:sp>
      <p:sp>
        <p:nvSpPr>
          <p:cNvPr id="16" name="AutoShape 50"/>
          <p:cNvSpPr>
            <a:spLocks noChangeArrowheads="1"/>
          </p:cNvSpPr>
          <p:nvPr/>
        </p:nvSpPr>
        <p:spPr bwMode="gray">
          <a:xfrm>
            <a:off x="5000347" y="2287105"/>
            <a:ext cx="3491352" cy="193899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119063" indent="-119063" defTabSz="890588">
              <a:spcBef>
                <a:spcPts val="600"/>
              </a:spcBef>
              <a:buClr>
                <a:srgbClr val="11356F"/>
              </a:buClr>
              <a:defRPr/>
            </a:pPr>
            <a:r>
              <a:rPr lang="en-GB" sz="1200" b="1" dirty="0" smtClean="0">
                <a:solidFill>
                  <a:schemeClr val="tx1">
                    <a:lumMod val="65000"/>
                    <a:lumOff val="35000"/>
                  </a:schemeClr>
                </a:solidFill>
              </a:rPr>
              <a:t>INTUTION</a:t>
            </a:r>
          </a:p>
          <a:p>
            <a:pPr marL="119063" indent="-119063" defTabSz="890588">
              <a:spcBef>
                <a:spcPts val="600"/>
              </a:spcBef>
              <a:buClr>
                <a:srgbClr val="11356F"/>
              </a:buClr>
              <a:buFont typeface="Arial" pitchFamily="34" charset="0"/>
              <a:buChar char="•"/>
              <a:defRPr/>
            </a:pPr>
            <a:r>
              <a:rPr lang="en-GB" sz="1200" dirty="0" smtClean="0">
                <a:solidFill>
                  <a:schemeClr val="tx1">
                    <a:lumMod val="65000"/>
                    <a:lumOff val="35000"/>
                  </a:schemeClr>
                </a:solidFill>
              </a:rPr>
              <a:t>This feature captures negation of qualitative words such as </a:t>
            </a:r>
          </a:p>
          <a:p>
            <a:pPr marL="119063" indent="-119063" algn="ctr" defTabSz="890588">
              <a:spcBef>
                <a:spcPts val="600"/>
              </a:spcBef>
              <a:buClr>
                <a:srgbClr val="11356F"/>
              </a:buClr>
              <a:defRPr/>
            </a:pPr>
            <a:r>
              <a:rPr lang="en-GB" sz="1200" i="1" dirty="0" smtClean="0">
                <a:solidFill>
                  <a:schemeClr val="tx1">
                    <a:lumMod val="65000"/>
                    <a:lumOff val="35000"/>
                  </a:schemeClr>
                </a:solidFill>
              </a:rPr>
              <a:t>NOT good, WITHOUT honour</a:t>
            </a:r>
          </a:p>
          <a:p>
            <a:pPr marL="119063" indent="-119063" defTabSz="890588">
              <a:spcBef>
                <a:spcPts val="600"/>
              </a:spcBef>
              <a:buClr>
                <a:srgbClr val="11356F"/>
              </a:buClr>
              <a:defRPr/>
            </a:pPr>
            <a:r>
              <a:rPr lang="en-GB" sz="1200" b="1" dirty="0" smtClean="0">
                <a:solidFill>
                  <a:schemeClr val="tx1">
                    <a:lumMod val="65000"/>
                    <a:lumOff val="35000"/>
                  </a:schemeClr>
                </a:solidFill>
              </a:rPr>
              <a:t>CREATION</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Create grammatical features</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Dependency analysis</a:t>
            </a:r>
          </a:p>
          <a:p>
            <a:pPr marL="287338" lvl="1" indent="-169863" defTabSz="890588">
              <a:spcBef>
                <a:spcPts val="600"/>
              </a:spcBef>
              <a:buClr>
                <a:srgbClr val="11356F"/>
              </a:buClr>
              <a:buFont typeface="+mj-lt"/>
              <a:buAutoNum type="arabicPeriod"/>
              <a:defRPr/>
            </a:pPr>
            <a:r>
              <a:rPr lang="en-GB" sz="1200" dirty="0" smtClean="0">
                <a:solidFill>
                  <a:schemeClr val="tx1">
                    <a:lumMod val="65000"/>
                    <a:lumOff val="35000"/>
                  </a:schemeClr>
                </a:solidFill>
              </a:rPr>
              <a:t>Retain the NOT ones</a:t>
            </a:r>
          </a:p>
        </p:txBody>
      </p:sp>
      <p:sp>
        <p:nvSpPr>
          <p:cNvPr id="17" name="TextBox 16"/>
          <p:cNvSpPr txBox="1"/>
          <p:nvPr>
            <p:custDataLst>
              <p:tags r:id="rId4"/>
            </p:custDataLst>
          </p:nvPr>
        </p:nvSpPr>
        <p:spPr bwMode="gray">
          <a:xfrm>
            <a:off x="518100" y="4460993"/>
            <a:ext cx="3138295" cy="246221"/>
          </a:xfrm>
          <a:prstGeom prst="rect">
            <a:avLst/>
          </a:prstGeom>
          <a:noFill/>
        </p:spPr>
        <p:txBody>
          <a:bodyPr wrap="none" lIns="0" tIns="0" rIns="0" bIns="0" rtlCol="0">
            <a:spAutoFit/>
          </a:bodyPr>
          <a:lstStyle/>
          <a:p>
            <a:r>
              <a:rPr lang="en-US" sz="1600" b="1" spc="600" dirty="0" smtClean="0">
                <a:solidFill>
                  <a:srgbClr val="0070C0"/>
                </a:solidFill>
                <a:latin typeface="+mj-lt"/>
              </a:rPr>
              <a:t>STOPWORD REMOVAL</a:t>
            </a:r>
          </a:p>
        </p:txBody>
      </p:sp>
      <p:sp>
        <p:nvSpPr>
          <p:cNvPr id="18" name="TextBox 361"/>
          <p:cNvSpPr txBox="1">
            <a:spLocks noChangeArrowheads="1"/>
          </p:cNvSpPr>
          <p:nvPr>
            <p:custDataLst>
              <p:tags r:id="rId5"/>
            </p:custDataLst>
          </p:nvPr>
        </p:nvSpPr>
        <p:spPr bwMode="gray">
          <a:xfrm>
            <a:off x="685580" y="4737219"/>
            <a:ext cx="7870640" cy="430887"/>
          </a:xfrm>
          <a:prstGeom prst="rect">
            <a:avLst/>
          </a:prstGeom>
          <a:noFill/>
          <a:ln w="9525">
            <a:noFill/>
            <a:miter lim="800000"/>
            <a:headEnd/>
            <a:tailEnd/>
          </a:ln>
        </p:spPr>
        <p:txBody>
          <a:bodyPr wrap="square" lIns="0" tIns="0" rIns="0" bIns="0">
            <a:spAutoFit/>
          </a:bodyPr>
          <a:lstStyle/>
          <a:p>
            <a:pPr eaLnBrk="0" hangingPunct="0">
              <a:buClr>
                <a:schemeClr val="folHlink"/>
              </a:buClr>
            </a:pPr>
            <a:r>
              <a:rPr lang="en-US" sz="1400" dirty="0" smtClean="0">
                <a:solidFill>
                  <a:schemeClr val="tx1">
                    <a:lumMod val="50000"/>
                    <a:lumOff val="50000"/>
                  </a:schemeClr>
                </a:solidFill>
              </a:rPr>
              <a:t>Is the process of removing a pre-specified list of words from the feature set as they carry little or no class differentiating value. Some examples are words like:</a:t>
            </a:r>
          </a:p>
        </p:txBody>
      </p:sp>
      <p:sp>
        <p:nvSpPr>
          <p:cNvPr id="19" name="Oval 18"/>
          <p:cNvSpPr/>
          <p:nvPr/>
        </p:nvSpPr>
        <p:spPr bwMode="gray">
          <a:xfrm>
            <a:off x="3628060" y="5501859"/>
            <a:ext cx="1092531" cy="463137"/>
          </a:xfrm>
          <a:prstGeom prst="ellipse">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65000"/>
                    <a:lumOff val="35000"/>
                  </a:schemeClr>
                </a:solidFill>
              </a:rPr>
              <a:t>the</a:t>
            </a:r>
            <a:endParaRPr lang="en-US" sz="1400" dirty="0">
              <a:solidFill>
                <a:schemeClr val="tx1">
                  <a:lumMod val="65000"/>
                  <a:lumOff val="35000"/>
                </a:schemeClr>
              </a:solidFill>
            </a:endParaRPr>
          </a:p>
        </p:txBody>
      </p:sp>
      <p:sp>
        <p:nvSpPr>
          <p:cNvPr id="20" name="Oval 19"/>
          <p:cNvSpPr/>
          <p:nvPr/>
        </p:nvSpPr>
        <p:spPr bwMode="gray">
          <a:xfrm>
            <a:off x="6406884" y="5430606"/>
            <a:ext cx="1092531" cy="463137"/>
          </a:xfrm>
          <a:prstGeom prst="ellipse">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65000"/>
                    <a:lumOff val="35000"/>
                  </a:schemeClr>
                </a:solidFill>
              </a:rPr>
              <a:t>be</a:t>
            </a:r>
            <a:endParaRPr lang="en-US" sz="1400" dirty="0">
              <a:solidFill>
                <a:schemeClr val="tx1">
                  <a:lumMod val="65000"/>
                  <a:lumOff val="35000"/>
                </a:schemeClr>
              </a:solidFill>
            </a:endParaRPr>
          </a:p>
        </p:txBody>
      </p:sp>
      <p:sp>
        <p:nvSpPr>
          <p:cNvPr id="21" name="Oval 20"/>
          <p:cNvSpPr/>
          <p:nvPr/>
        </p:nvSpPr>
        <p:spPr bwMode="gray">
          <a:xfrm>
            <a:off x="2286137" y="5169348"/>
            <a:ext cx="1092531" cy="463137"/>
          </a:xfrm>
          <a:prstGeom prst="ellipse">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65000"/>
                    <a:lumOff val="35000"/>
                  </a:schemeClr>
                </a:solidFill>
              </a:rPr>
              <a:t>an</a:t>
            </a:r>
            <a:endParaRPr lang="en-US" sz="1400" dirty="0">
              <a:solidFill>
                <a:schemeClr val="tx1">
                  <a:lumMod val="65000"/>
                  <a:lumOff val="35000"/>
                </a:schemeClr>
              </a:solidFill>
            </a:endParaRPr>
          </a:p>
        </p:txBody>
      </p:sp>
      <p:sp>
        <p:nvSpPr>
          <p:cNvPr id="22" name="Oval 21"/>
          <p:cNvSpPr/>
          <p:nvPr/>
        </p:nvSpPr>
        <p:spPr bwMode="gray">
          <a:xfrm>
            <a:off x="4969965" y="5169348"/>
            <a:ext cx="1092531" cy="463137"/>
          </a:xfrm>
          <a:prstGeom prst="ellipse">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65000"/>
                    <a:lumOff val="35000"/>
                  </a:schemeClr>
                </a:solidFill>
              </a:rPr>
              <a:t>as</a:t>
            </a:r>
            <a:endParaRPr lang="en-US" sz="1400" dirty="0">
              <a:solidFill>
                <a:schemeClr val="tx1">
                  <a:lumMod val="65000"/>
                  <a:lumOff val="35000"/>
                </a:schemeClr>
              </a:solidFill>
            </a:endParaRPr>
          </a:p>
        </p:txBody>
      </p:sp>
      <p:sp>
        <p:nvSpPr>
          <p:cNvPr id="23" name="Oval 22"/>
          <p:cNvSpPr/>
          <p:nvPr/>
        </p:nvSpPr>
        <p:spPr bwMode="gray">
          <a:xfrm>
            <a:off x="967953" y="5466234"/>
            <a:ext cx="1092531" cy="463137"/>
          </a:xfrm>
          <a:prstGeom prst="ellipse">
            <a:avLst/>
          </a:prstGeom>
          <a:solidFill>
            <a:schemeClr val="bg1">
              <a:lumMod val="95000"/>
            </a:schemeClr>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solidFill>
                  <a:schemeClr val="tx1">
                    <a:lumMod val="65000"/>
                    <a:lumOff val="35000"/>
                  </a:schemeClr>
                </a:solidFill>
              </a:rPr>
              <a:t>and</a:t>
            </a:r>
            <a:endParaRPr lang="en-US" sz="1400" dirty="0">
              <a:solidFill>
                <a:schemeClr val="tx1">
                  <a:lumMod val="65000"/>
                  <a:lumOff val="35000"/>
                </a:schemeClr>
              </a:solidFill>
            </a:endParaRPr>
          </a:p>
        </p:txBody>
      </p:sp>
      <p:sp>
        <p:nvSpPr>
          <p:cNvPr id="24" name="TextBox 361"/>
          <p:cNvSpPr txBox="1">
            <a:spLocks noChangeArrowheads="1"/>
          </p:cNvSpPr>
          <p:nvPr>
            <p:custDataLst>
              <p:tags r:id="rId6"/>
            </p:custDataLst>
          </p:nvPr>
        </p:nvSpPr>
        <p:spPr bwMode="gray">
          <a:xfrm>
            <a:off x="685580" y="6019753"/>
            <a:ext cx="7870640" cy="430887"/>
          </a:xfrm>
          <a:prstGeom prst="rect">
            <a:avLst/>
          </a:prstGeom>
          <a:noFill/>
          <a:ln w="9525">
            <a:noFill/>
            <a:miter lim="800000"/>
            <a:headEnd/>
            <a:tailEnd/>
          </a:ln>
        </p:spPr>
        <p:txBody>
          <a:bodyPr wrap="square" lIns="0" tIns="0" rIns="0" bIns="0">
            <a:spAutoFit/>
          </a:bodyPr>
          <a:lstStyle/>
          <a:p>
            <a:pPr eaLnBrk="0" hangingPunct="0">
              <a:buClr>
                <a:schemeClr val="folHlink"/>
              </a:buClr>
            </a:pPr>
            <a:r>
              <a:rPr lang="en-US" sz="1400" dirty="0" smtClean="0">
                <a:solidFill>
                  <a:schemeClr val="tx1">
                    <a:lumMod val="50000"/>
                    <a:lumOff val="50000"/>
                  </a:schemeClr>
                </a:solidFill>
              </a:rPr>
              <a:t>Stopword list used for sentiment analysis differs from the stopword list used for general text classification which ignores many prepositions useful for identifying the right sentiment polarity</a:t>
            </a:r>
          </a:p>
        </p:txBody>
      </p:sp>
      <p:grpSp>
        <p:nvGrpSpPr>
          <p:cNvPr id="25" name="Group 26"/>
          <p:cNvGrpSpPr/>
          <p:nvPr/>
        </p:nvGrpSpPr>
        <p:grpSpPr bwMode="gray">
          <a:xfrm>
            <a:off x="6106679" y="291960"/>
            <a:ext cx="1050749" cy="601290"/>
            <a:chOff x="1739952" y="253734"/>
            <a:chExt cx="1050749" cy="601290"/>
          </a:xfrm>
        </p:grpSpPr>
        <p:grpSp>
          <p:nvGrpSpPr>
            <p:cNvPr id="26" name="Group 122"/>
            <p:cNvGrpSpPr/>
            <p:nvPr/>
          </p:nvGrpSpPr>
          <p:grpSpPr bwMode="gray">
            <a:xfrm rot="16200000" flipH="1">
              <a:off x="1939255" y="316814"/>
              <a:ext cx="42411" cy="34976"/>
              <a:chOff x="7848600" y="4597412"/>
              <a:chExt cx="381000" cy="518660"/>
            </a:xfrm>
            <a:solidFill>
              <a:schemeClr val="bg1"/>
            </a:solidFill>
          </p:grpSpPr>
          <p:sp>
            <p:nvSpPr>
              <p:cNvPr id="88" name="Chevron 87"/>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9" name="Chevron 88"/>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0" name="Chevron 89"/>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27" name="Rounded Rectangle 26"/>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j-lt"/>
              </a:endParaRPr>
            </a:p>
          </p:txBody>
        </p:sp>
        <p:sp>
          <p:nvSpPr>
            <p:cNvPr id="28" name="Flowchart: Manual Operation 27"/>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j-lt"/>
              </a:endParaRPr>
            </a:p>
          </p:txBody>
        </p:sp>
        <p:sp>
          <p:nvSpPr>
            <p:cNvPr id="29" name="Flowchart: Alternate Process 28"/>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j-lt"/>
              </a:endParaRPr>
            </a:p>
          </p:txBody>
        </p:sp>
        <p:sp>
          <p:nvSpPr>
            <p:cNvPr id="30" name="Can 29"/>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31" name="Can 30"/>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32" name="Can 31"/>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33" name="Can 32"/>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40" name="Down Arrow 39"/>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endParaRPr>
            </a:p>
          </p:txBody>
        </p:sp>
        <p:sp>
          <p:nvSpPr>
            <p:cNvPr id="41" name="Flowchart: Alternate Process 40"/>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42" name="Can 41"/>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43" name="Can 42"/>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44" name="Rounded Rectangle 43"/>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45" name="Group 23"/>
            <p:cNvGrpSpPr/>
            <p:nvPr/>
          </p:nvGrpSpPr>
          <p:grpSpPr bwMode="gray">
            <a:xfrm rot="13371806">
              <a:off x="1792504" y="294511"/>
              <a:ext cx="63466" cy="81138"/>
              <a:chOff x="8894181" y="3397101"/>
              <a:chExt cx="2276089" cy="2783993"/>
            </a:xfrm>
            <a:solidFill>
              <a:schemeClr val="bg1"/>
            </a:solidFill>
          </p:grpSpPr>
          <p:sp>
            <p:nvSpPr>
              <p:cNvPr id="82" name="Chevron 81"/>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3" name="Chevron 82"/>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4" name="Chevron 83"/>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5" name="Chevron 84"/>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6" name="Chevron 85"/>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7" name="Chevron 86"/>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6" name="Rounded Rectangle 45"/>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sp>
          <p:nvSpPr>
            <p:cNvPr id="47" name="Rounded Rectangle 46"/>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48" name="Group 122"/>
            <p:cNvGrpSpPr/>
            <p:nvPr/>
          </p:nvGrpSpPr>
          <p:grpSpPr bwMode="gray">
            <a:xfrm flipH="1">
              <a:off x="2014780" y="565315"/>
              <a:ext cx="35055" cy="46478"/>
              <a:chOff x="7848600" y="4597412"/>
              <a:chExt cx="381000" cy="518660"/>
            </a:xfrm>
            <a:solidFill>
              <a:schemeClr val="bg1"/>
            </a:solidFill>
          </p:grpSpPr>
          <p:sp>
            <p:nvSpPr>
              <p:cNvPr id="79" name="Chevron 78"/>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0" name="Chevron 79"/>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1" name="Chevron 80"/>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grpSp>
          <p:nvGrpSpPr>
            <p:cNvPr id="49" name="Group 84"/>
            <p:cNvGrpSpPr/>
            <p:nvPr/>
          </p:nvGrpSpPr>
          <p:grpSpPr bwMode="gray">
            <a:xfrm rot="19950910" flipH="1">
              <a:off x="2036847" y="624063"/>
              <a:ext cx="70354" cy="108883"/>
              <a:chOff x="8894181" y="3397101"/>
              <a:chExt cx="2276089" cy="2783993"/>
            </a:xfrm>
            <a:solidFill>
              <a:schemeClr val="bg1"/>
            </a:solidFill>
          </p:grpSpPr>
          <p:sp>
            <p:nvSpPr>
              <p:cNvPr id="73" name="Chevron 72"/>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4" name="Chevron 73"/>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5" name="Chevron 74"/>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6" name="Chevron 75"/>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7" name="Chevron 76"/>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8" name="Chevron 77"/>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0" name="Rounded Rectangle 49"/>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51" name="Group 122"/>
            <p:cNvGrpSpPr/>
            <p:nvPr/>
          </p:nvGrpSpPr>
          <p:grpSpPr bwMode="gray">
            <a:xfrm rot="16200000" flipH="1">
              <a:off x="2274038" y="675275"/>
              <a:ext cx="36930" cy="34976"/>
              <a:chOff x="7848600" y="4597412"/>
              <a:chExt cx="381000" cy="518660"/>
            </a:xfrm>
            <a:solidFill>
              <a:schemeClr val="bg1"/>
            </a:solidFill>
          </p:grpSpPr>
          <p:sp>
            <p:nvSpPr>
              <p:cNvPr id="70" name="Chevron 69"/>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1" name="Chevron 70"/>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2" name="Chevron 71"/>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2" name="Chevron 51"/>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3" name="Chevron 52"/>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4" name="Chevron 53"/>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5" name="Down Arrow 54"/>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6" name="Up Arrow 55"/>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grpSp>
          <p:nvGrpSpPr>
            <p:cNvPr id="57" name="Group 122"/>
            <p:cNvGrpSpPr/>
            <p:nvPr/>
          </p:nvGrpSpPr>
          <p:grpSpPr bwMode="gray">
            <a:xfrm rot="16200000" flipH="1">
              <a:off x="2539421" y="676782"/>
              <a:ext cx="36930" cy="34976"/>
              <a:chOff x="7848600" y="4597412"/>
              <a:chExt cx="381000" cy="518660"/>
            </a:xfrm>
            <a:solidFill>
              <a:schemeClr val="bg1"/>
            </a:solidFill>
          </p:grpSpPr>
          <p:sp>
            <p:nvSpPr>
              <p:cNvPr id="67" name="Chevron 66"/>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8" name="Chevron 67"/>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9" name="Chevron 68"/>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8" name="Rounded Rectangle 57"/>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j-lt"/>
              </a:endParaRPr>
            </a:p>
          </p:txBody>
        </p:sp>
        <p:sp>
          <p:nvSpPr>
            <p:cNvPr id="59" name="Pentagon 58"/>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60" name="Pentagon 59"/>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61" name="Pentagon 60"/>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62" name=" 3"/>
            <p:cNvSpPr/>
            <p:nvPr>
              <p:custDataLst>
                <p:tags r:id="rId7"/>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3" name="Up Arrow 62"/>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sp>
          <p:nvSpPr>
            <p:cNvPr id="64" name="Rounded Rectangle 63"/>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endParaRPr>
            </a:p>
          </p:txBody>
        </p:sp>
        <p:sp>
          <p:nvSpPr>
            <p:cNvPr id="65" name="Up Arrow 64"/>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n-lt"/>
                <a:cs typeface="+mn-cs"/>
              </a:endParaRPr>
            </a:p>
          </p:txBody>
        </p:sp>
        <p:sp>
          <p:nvSpPr>
            <p:cNvPr id="66" name="Rounded Rectangle 65"/>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sp>
        <p:nvSpPr>
          <p:cNvPr id="91" name="Oval 90"/>
          <p:cNvSpPr/>
          <p:nvPr/>
        </p:nvSpPr>
        <p:spPr bwMode="gray">
          <a:xfrm>
            <a:off x="6682395" y="608238"/>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 Same Side Corner Rectangle 9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93" name="Round Same Side Corner Rectangle 9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94" name="Round Same Side Corner Rectangle 9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95" name="Round Same Side Corner Rectangle 94"/>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社交媒体</a:t>
            </a:r>
            <a:endParaRPr lang="en-US" sz="800" b="1" dirty="0">
              <a:solidFill>
                <a:schemeClr val="bg1"/>
              </a:solidFill>
              <a:latin typeface="Calibri" pitchFamily="34" charset="0"/>
              <a:cs typeface="Calibri" pitchFamily="34" charset="0"/>
            </a:endParaRPr>
          </a:p>
        </p:txBody>
      </p:sp>
      <p:sp>
        <p:nvSpPr>
          <p:cNvPr id="96" name="Round Same Side Corner Rectangle 9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选址</a:t>
            </a:r>
            <a:endParaRPr lang="en-US" sz="800" dirty="0">
              <a:solidFill>
                <a:schemeClr val="tx2"/>
              </a:solidFill>
              <a:latin typeface="Calibri" pitchFamily="34" charset="0"/>
              <a:cs typeface="Calibri" pitchFamily="34" charset="0"/>
            </a:endParaRPr>
          </a:p>
        </p:txBody>
      </p:sp>
      <p:cxnSp>
        <p:nvCxnSpPr>
          <p:cNvPr id="97" name="Straight Connector 9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885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Selection: Techniques Used</a:t>
            </a:r>
          </a:p>
        </p:txBody>
      </p:sp>
      <p:sp>
        <p:nvSpPr>
          <p:cNvPr id="3" name="Text Placeholder 2"/>
          <p:cNvSpPr>
            <a:spLocks noGrp="1"/>
          </p:cNvSpPr>
          <p:nvPr>
            <p:ph type="body" sz="quarter" idx="10"/>
          </p:nvPr>
        </p:nvSpPr>
        <p:spPr/>
        <p:txBody>
          <a:bodyPr/>
          <a:lstStyle/>
          <a:p>
            <a:r>
              <a:rPr lang="en-US" dirty="0"/>
              <a:t>Even a small amount of text has thousands of unique words, resulting in  a large number of features. We use two techniques for reducing the size of the feature set to find relevant attributes</a:t>
            </a:r>
          </a:p>
        </p:txBody>
      </p:sp>
      <p:sp>
        <p:nvSpPr>
          <p:cNvPr id="10" name="Rounded Rectangle 9"/>
          <p:cNvSpPr/>
          <p:nvPr/>
        </p:nvSpPr>
        <p:spPr bwMode="gray">
          <a:xfrm>
            <a:off x="4690753" y="2488022"/>
            <a:ext cx="3384468" cy="1881962"/>
          </a:xfrm>
          <a:prstGeom prst="roundRect">
            <a:avLst>
              <a:gd name="adj" fmla="val 9887"/>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lIns="91440" tIns="182880"/>
          <a:lstStyle/>
          <a:p>
            <a:pPr indent="-171450" defTabSz="895350" fontAlgn="base">
              <a:lnSpc>
                <a:spcPct val="150000"/>
              </a:lnSpc>
              <a:spcAft>
                <a:spcPct val="0"/>
              </a:spcAft>
              <a:buClr>
                <a:srgbClr val="11356F"/>
              </a:buClr>
              <a:buSzPct val="100000"/>
              <a:buFont typeface="+mj-lt"/>
              <a:buAutoNum type="arabicPeriod"/>
              <a:defRPr/>
            </a:pPr>
            <a:r>
              <a:rPr lang="en-US" sz="1300" dirty="0" smtClean="0">
                <a:solidFill>
                  <a:schemeClr val="tx1">
                    <a:lumMod val="65000"/>
                    <a:lumOff val="35000"/>
                  </a:schemeClr>
                </a:solidFill>
                <a:latin typeface="Calibri" pitchFamily="34" charset="0"/>
                <a:cs typeface="Arial" pitchFamily="34" charset="0"/>
              </a:rPr>
              <a:t>Find TFIDF of words for each class</a:t>
            </a:r>
          </a:p>
          <a:p>
            <a:pPr indent="-171450" defTabSz="895350" fontAlgn="base">
              <a:lnSpc>
                <a:spcPct val="150000"/>
              </a:lnSpc>
              <a:spcAft>
                <a:spcPct val="0"/>
              </a:spcAft>
              <a:buClr>
                <a:srgbClr val="11356F"/>
              </a:buClr>
              <a:buSzPct val="100000"/>
              <a:buFont typeface="+mj-lt"/>
              <a:buAutoNum type="arabicPeriod"/>
              <a:defRPr/>
            </a:pPr>
            <a:r>
              <a:rPr lang="en-US" sz="1300" dirty="0" smtClean="0">
                <a:solidFill>
                  <a:schemeClr val="tx1">
                    <a:lumMod val="65000"/>
                    <a:lumOff val="35000"/>
                  </a:schemeClr>
                </a:solidFill>
                <a:latin typeface="Calibri" pitchFamily="34" charset="0"/>
                <a:cs typeface="Arial" pitchFamily="34" charset="0"/>
              </a:rPr>
              <a:t>Pick up the top TFIDF words of each class</a:t>
            </a:r>
          </a:p>
          <a:p>
            <a:pPr marL="0" lvl="1" indent="-171450" defTabSz="895350" fontAlgn="base">
              <a:lnSpc>
                <a:spcPct val="150000"/>
              </a:lnSpc>
              <a:spcAft>
                <a:spcPct val="0"/>
              </a:spcAft>
              <a:buClr>
                <a:srgbClr val="11356F"/>
              </a:buClr>
              <a:buSzPct val="100000"/>
              <a:buFont typeface="+mj-lt"/>
              <a:buAutoNum type="arabicPeriod"/>
              <a:defRPr/>
            </a:pPr>
            <a:r>
              <a:rPr lang="en-US" sz="1300" dirty="0" smtClean="0">
                <a:solidFill>
                  <a:schemeClr val="tx1">
                    <a:lumMod val="65000"/>
                    <a:lumOff val="35000"/>
                  </a:schemeClr>
                </a:solidFill>
                <a:latin typeface="Calibri" pitchFamily="34" charset="0"/>
                <a:cs typeface="Arial" pitchFamily="34" charset="0"/>
              </a:rPr>
              <a:t>Prepare sorted list mixing sorted list of words from each class</a:t>
            </a:r>
          </a:p>
          <a:p>
            <a:pPr marL="0" lvl="1" indent="-171450" defTabSz="895350" fontAlgn="base">
              <a:lnSpc>
                <a:spcPct val="150000"/>
              </a:lnSpc>
              <a:spcAft>
                <a:spcPct val="0"/>
              </a:spcAft>
              <a:buClr>
                <a:srgbClr val="11356F"/>
              </a:buClr>
              <a:buSzPct val="100000"/>
              <a:buFont typeface="+mj-lt"/>
              <a:buAutoNum type="arabicPeriod"/>
              <a:defRPr/>
            </a:pPr>
            <a:r>
              <a:rPr lang="en-US" sz="1300" dirty="0" smtClean="0">
                <a:solidFill>
                  <a:schemeClr val="tx1">
                    <a:lumMod val="65000"/>
                    <a:lumOff val="35000"/>
                  </a:schemeClr>
                </a:solidFill>
                <a:latin typeface="Calibri" pitchFamily="34" charset="0"/>
                <a:cs typeface="Arial" pitchFamily="34" charset="0"/>
              </a:rPr>
              <a:t>Select the top n words from this list</a:t>
            </a:r>
          </a:p>
        </p:txBody>
      </p:sp>
      <p:sp>
        <p:nvSpPr>
          <p:cNvPr id="11" name="Rounded Rectangle 10"/>
          <p:cNvSpPr/>
          <p:nvPr/>
        </p:nvSpPr>
        <p:spPr bwMode="gray">
          <a:xfrm>
            <a:off x="890649" y="2488022"/>
            <a:ext cx="3384468" cy="1881962"/>
          </a:xfrm>
          <a:prstGeom prst="roundRect">
            <a:avLst>
              <a:gd name="adj" fmla="val 932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Aft>
                <a:spcPct val="0"/>
              </a:spcAft>
              <a:buClr>
                <a:srgbClr val="11356F"/>
              </a:buClr>
              <a:buSzPct val="100000"/>
              <a:defRPr/>
            </a:pPr>
            <a:endParaRPr lang="en-US" sz="1400">
              <a:solidFill>
                <a:schemeClr val="tx1">
                  <a:lumMod val="65000"/>
                  <a:lumOff val="35000"/>
                </a:schemeClr>
              </a:solidFill>
              <a:latin typeface="Calibri" pitchFamily="34" charset="0"/>
              <a:cs typeface="Arial" pitchFamily="34" charset="0"/>
            </a:endParaRPr>
          </a:p>
        </p:txBody>
      </p:sp>
      <p:sp>
        <p:nvSpPr>
          <p:cNvPr id="12" name="TextBox 11"/>
          <p:cNvSpPr txBox="1"/>
          <p:nvPr>
            <p:custDataLst>
              <p:tags r:id="rId1"/>
            </p:custDataLst>
          </p:nvPr>
        </p:nvSpPr>
        <p:spPr bwMode="gray">
          <a:xfrm>
            <a:off x="603164" y="1596696"/>
            <a:ext cx="5418278" cy="246221"/>
          </a:xfrm>
          <a:prstGeom prst="rect">
            <a:avLst/>
          </a:prstGeom>
          <a:noFill/>
        </p:spPr>
        <p:txBody>
          <a:bodyPr wrap="none" lIns="0" tIns="0" rIns="0" bIns="0" rtlCol="0">
            <a:spAutoFit/>
          </a:bodyPr>
          <a:lstStyle/>
          <a:p>
            <a:r>
              <a:rPr lang="en-US" sz="1600" b="1" spc="600" dirty="0" smtClean="0">
                <a:solidFill>
                  <a:srgbClr val="0070C0"/>
                </a:solidFill>
                <a:latin typeface="+mj-lt"/>
              </a:rPr>
              <a:t>TFIDF BASED ATTRIBUTE SELECTION</a:t>
            </a:r>
          </a:p>
        </p:txBody>
      </p:sp>
      <p:sp>
        <p:nvSpPr>
          <p:cNvPr id="13" name="TextBox 12"/>
          <p:cNvSpPr txBox="1"/>
          <p:nvPr>
            <p:custDataLst>
              <p:tags r:id="rId2"/>
            </p:custDataLst>
          </p:nvPr>
        </p:nvSpPr>
        <p:spPr bwMode="gray">
          <a:xfrm>
            <a:off x="603164" y="4996194"/>
            <a:ext cx="6283580" cy="246221"/>
          </a:xfrm>
          <a:prstGeom prst="rect">
            <a:avLst/>
          </a:prstGeom>
          <a:noFill/>
        </p:spPr>
        <p:txBody>
          <a:bodyPr wrap="none" lIns="0" tIns="0" rIns="0" bIns="0" rtlCol="0">
            <a:spAutoFit/>
          </a:bodyPr>
          <a:lstStyle/>
          <a:p>
            <a:r>
              <a:rPr lang="en-US" sz="1600" b="1" spc="600" dirty="0" smtClean="0">
                <a:solidFill>
                  <a:srgbClr val="0070C0"/>
                </a:solidFill>
                <a:latin typeface="+mj-lt"/>
              </a:rPr>
              <a:t>FREQUENCY BASED ATTRIBUTE SELECTION</a:t>
            </a:r>
          </a:p>
        </p:txBody>
      </p:sp>
      <p:sp>
        <p:nvSpPr>
          <p:cNvPr id="14" name="TextBox 361"/>
          <p:cNvSpPr txBox="1">
            <a:spLocks noChangeArrowheads="1"/>
          </p:cNvSpPr>
          <p:nvPr>
            <p:custDataLst>
              <p:tags r:id="rId3"/>
            </p:custDataLst>
          </p:nvPr>
        </p:nvSpPr>
        <p:spPr bwMode="gray">
          <a:xfrm>
            <a:off x="603164" y="1907326"/>
            <a:ext cx="7870640" cy="430887"/>
          </a:xfrm>
          <a:prstGeom prst="rect">
            <a:avLst/>
          </a:prstGeom>
          <a:noFill/>
          <a:ln w="9525">
            <a:noFill/>
            <a:miter lim="800000"/>
            <a:headEnd/>
            <a:tailEnd/>
          </a:ln>
        </p:spPr>
        <p:txBody>
          <a:bodyPr wrap="square" lIns="0" tIns="0" rIns="0" bIns="0">
            <a:spAutoFit/>
          </a:bodyPr>
          <a:lstStyle/>
          <a:p>
            <a:pPr eaLnBrk="0" hangingPunct="0">
              <a:buClr>
                <a:schemeClr val="folHlink"/>
              </a:buClr>
            </a:pPr>
            <a:r>
              <a:rPr lang="en-US" sz="1400" dirty="0" smtClean="0">
                <a:solidFill>
                  <a:schemeClr val="tx1">
                    <a:lumMod val="65000"/>
                    <a:lumOff val="35000"/>
                  </a:schemeClr>
                </a:solidFill>
              </a:rPr>
              <a:t>TFIDF is an abbreviation for “Term Frequency, Inverse Document Frequency” and is a commonly used measure to identify words significant or representative of a particular class</a:t>
            </a:r>
          </a:p>
        </p:txBody>
      </p:sp>
      <p:sp>
        <p:nvSpPr>
          <p:cNvPr id="15" name="TextBox 361"/>
          <p:cNvSpPr txBox="1">
            <a:spLocks noChangeArrowheads="1"/>
          </p:cNvSpPr>
          <p:nvPr>
            <p:custDataLst>
              <p:tags r:id="rId4"/>
            </p:custDataLst>
          </p:nvPr>
        </p:nvSpPr>
        <p:spPr bwMode="gray">
          <a:xfrm>
            <a:off x="770644" y="5449480"/>
            <a:ext cx="7870640" cy="430887"/>
          </a:xfrm>
          <a:prstGeom prst="rect">
            <a:avLst/>
          </a:prstGeom>
          <a:noFill/>
          <a:ln w="9525">
            <a:noFill/>
            <a:miter lim="800000"/>
            <a:headEnd/>
            <a:tailEnd/>
          </a:ln>
        </p:spPr>
        <p:txBody>
          <a:bodyPr wrap="square" lIns="0" tIns="0" rIns="0" bIns="0">
            <a:spAutoFit/>
          </a:bodyPr>
          <a:lstStyle/>
          <a:p>
            <a:pPr eaLnBrk="0" hangingPunct="0">
              <a:buClr>
                <a:schemeClr val="folHlink"/>
              </a:buClr>
            </a:pPr>
            <a:r>
              <a:rPr lang="en-US" sz="1400" dirty="0" smtClean="0">
                <a:solidFill>
                  <a:schemeClr val="tx1">
                    <a:lumMod val="65000"/>
                    <a:lumOff val="35000"/>
                  </a:schemeClr>
                </a:solidFill>
              </a:rPr>
              <a:t>This approach selects a minimum needed frequency threshold on words and all words below the threshold are rejected. We reject words which are too specific to a text instance and don’t generalize well</a:t>
            </a:r>
          </a:p>
        </p:txBody>
      </p:sp>
      <p:sp>
        <p:nvSpPr>
          <p:cNvPr id="16" name="Rectangle 15"/>
          <p:cNvSpPr/>
          <p:nvPr/>
        </p:nvSpPr>
        <p:spPr bwMode="gray">
          <a:xfrm>
            <a:off x="4882147" y="2559984"/>
            <a:ext cx="668196"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spAutoFit/>
          </a:bodyPr>
          <a:lstStyle/>
          <a:p>
            <a:r>
              <a:rPr lang="en-US" sz="1400" b="1" dirty="0" smtClean="0">
                <a:solidFill>
                  <a:srgbClr val="11356F"/>
                </a:solidFill>
              </a:rPr>
              <a:t>PROCESS</a:t>
            </a:r>
            <a:endParaRPr lang="en-US" sz="1400" b="1" dirty="0">
              <a:solidFill>
                <a:srgbClr val="11356F"/>
              </a:solidFill>
            </a:endParaRPr>
          </a:p>
        </p:txBody>
      </p:sp>
      <p:sp>
        <p:nvSpPr>
          <p:cNvPr id="17" name="TextBox 361"/>
          <p:cNvSpPr txBox="1">
            <a:spLocks noChangeArrowheads="1"/>
          </p:cNvSpPr>
          <p:nvPr>
            <p:custDataLst>
              <p:tags r:id="rId5"/>
            </p:custDataLst>
          </p:nvPr>
        </p:nvSpPr>
        <p:spPr bwMode="gray">
          <a:xfrm>
            <a:off x="770644" y="4546452"/>
            <a:ext cx="7240315" cy="215444"/>
          </a:xfrm>
          <a:prstGeom prst="rect">
            <a:avLst/>
          </a:prstGeom>
          <a:noFill/>
          <a:ln w="9525">
            <a:noFill/>
            <a:miter lim="800000"/>
            <a:headEnd/>
            <a:tailEnd/>
          </a:ln>
        </p:spPr>
        <p:txBody>
          <a:bodyPr wrap="none" lIns="0" tIns="0" rIns="0" bIns="0">
            <a:spAutoFit/>
          </a:bodyPr>
          <a:lstStyle/>
          <a:p>
            <a:pPr eaLnBrk="0" hangingPunct="0">
              <a:buClr>
                <a:schemeClr val="folHlink"/>
              </a:buClr>
            </a:pPr>
            <a:r>
              <a:rPr lang="en-US" sz="1400" dirty="0" smtClean="0">
                <a:solidFill>
                  <a:schemeClr val="tx1">
                    <a:lumMod val="65000"/>
                    <a:lumOff val="35000"/>
                  </a:schemeClr>
                </a:solidFill>
              </a:rPr>
              <a:t>In TFIDF based selection of attributes we select the words which reject words with low TFIDF scores</a:t>
            </a:r>
          </a:p>
        </p:txBody>
      </p:sp>
      <p:sp>
        <p:nvSpPr>
          <p:cNvPr id="18" name="Rectangle 17"/>
          <p:cNvSpPr/>
          <p:nvPr/>
        </p:nvSpPr>
        <p:spPr bwMode="gray">
          <a:xfrm>
            <a:off x="1082043" y="2559984"/>
            <a:ext cx="761683"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spAutoFit/>
          </a:bodyPr>
          <a:lstStyle/>
          <a:p>
            <a:r>
              <a:rPr lang="en-US" sz="1400" b="1" dirty="0" smtClean="0">
                <a:solidFill>
                  <a:srgbClr val="11356F"/>
                </a:solidFill>
              </a:rPr>
              <a:t>FORMULA</a:t>
            </a:r>
            <a:endParaRPr lang="en-US" sz="1400" b="1" dirty="0">
              <a:solidFill>
                <a:srgbClr val="11356F"/>
              </a:solidFill>
            </a:endParaRPr>
          </a:p>
        </p:txBody>
      </p:sp>
      <p:pic>
        <p:nvPicPr>
          <p:cNvPr id="19" name="Picture 2" descr="C:\Documents and Settings\apoorv.sharma\Desktop\tf.png"/>
          <p:cNvPicPr>
            <a:picLocks noChangeAspect="1" noChangeArrowheads="1"/>
          </p:cNvPicPr>
          <p:nvPr/>
        </p:nvPicPr>
        <p:blipFill>
          <a:blip r:embed="rId8" cstate="print">
            <a:grayscl/>
          </a:blip>
          <a:srcRect/>
          <a:stretch>
            <a:fillRect/>
          </a:stretch>
        </p:blipFill>
        <p:spPr bwMode="gray">
          <a:xfrm>
            <a:off x="1000846" y="3087969"/>
            <a:ext cx="1183244" cy="457200"/>
          </a:xfrm>
          <a:prstGeom prst="rect">
            <a:avLst/>
          </a:prstGeom>
          <a:noFill/>
        </p:spPr>
      </p:pic>
      <p:pic>
        <p:nvPicPr>
          <p:cNvPr id="20" name="Picture 3" descr="C:\Documents and Settings\apoorv.sharma\Desktop\idf.png"/>
          <p:cNvPicPr>
            <a:picLocks noChangeAspect="1" noChangeArrowheads="1"/>
          </p:cNvPicPr>
          <p:nvPr/>
        </p:nvPicPr>
        <p:blipFill>
          <a:blip r:embed="rId9" cstate="print">
            <a:grayscl/>
          </a:blip>
          <a:srcRect/>
          <a:stretch>
            <a:fillRect/>
          </a:stretch>
        </p:blipFill>
        <p:spPr bwMode="gray">
          <a:xfrm>
            <a:off x="2415480" y="3076094"/>
            <a:ext cx="1705264" cy="457200"/>
          </a:xfrm>
          <a:prstGeom prst="rect">
            <a:avLst/>
          </a:prstGeom>
          <a:noFill/>
        </p:spPr>
      </p:pic>
      <p:pic>
        <p:nvPicPr>
          <p:cNvPr id="21" name="Picture 4" descr="C:\Documents and Settings\apoorv.sharma\Desktop\tfidf.png"/>
          <p:cNvPicPr>
            <a:picLocks noChangeAspect="1" noChangeArrowheads="1"/>
          </p:cNvPicPr>
          <p:nvPr/>
        </p:nvPicPr>
        <p:blipFill>
          <a:blip r:embed="rId10" cstate="print">
            <a:grayscl/>
          </a:blip>
          <a:srcRect/>
          <a:stretch>
            <a:fillRect/>
          </a:stretch>
        </p:blipFill>
        <p:spPr bwMode="gray">
          <a:xfrm>
            <a:off x="1515329" y="3861998"/>
            <a:ext cx="1976016" cy="271960"/>
          </a:xfrm>
          <a:prstGeom prst="rect">
            <a:avLst/>
          </a:prstGeom>
          <a:noFill/>
        </p:spPr>
      </p:pic>
      <p:grpSp>
        <p:nvGrpSpPr>
          <p:cNvPr id="22" name="Group 20"/>
          <p:cNvGrpSpPr/>
          <p:nvPr/>
        </p:nvGrpSpPr>
        <p:grpSpPr bwMode="gray">
          <a:xfrm>
            <a:off x="6059491" y="303257"/>
            <a:ext cx="1050749" cy="601290"/>
            <a:chOff x="1739952" y="253734"/>
            <a:chExt cx="1050749" cy="601290"/>
          </a:xfrm>
        </p:grpSpPr>
        <p:grpSp>
          <p:nvGrpSpPr>
            <p:cNvPr id="23" name="Group 122"/>
            <p:cNvGrpSpPr/>
            <p:nvPr/>
          </p:nvGrpSpPr>
          <p:grpSpPr bwMode="gray">
            <a:xfrm rot="16200000" flipH="1">
              <a:off x="1939255" y="316814"/>
              <a:ext cx="42411" cy="34976"/>
              <a:chOff x="7848600" y="4597412"/>
              <a:chExt cx="381000" cy="518660"/>
            </a:xfrm>
            <a:solidFill>
              <a:schemeClr val="bg1"/>
            </a:solidFill>
          </p:grpSpPr>
          <p:sp>
            <p:nvSpPr>
              <p:cNvPr id="85" name="Chevron 84"/>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6" name="Chevron 85"/>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7" name="Chevron 86"/>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24" name="Rounded Rectangle 23"/>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j-lt"/>
              </a:endParaRPr>
            </a:p>
          </p:txBody>
        </p:sp>
        <p:sp>
          <p:nvSpPr>
            <p:cNvPr id="25" name="Flowchart: Manual Operation 24"/>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j-lt"/>
              </a:endParaRPr>
            </a:p>
          </p:txBody>
        </p:sp>
        <p:sp>
          <p:nvSpPr>
            <p:cNvPr id="26" name="Flowchart: Alternate Process 25"/>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j-lt"/>
              </a:endParaRPr>
            </a:p>
          </p:txBody>
        </p:sp>
        <p:sp>
          <p:nvSpPr>
            <p:cNvPr id="27" name="Can 26"/>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8" name="Can 27"/>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29" name="Can 28"/>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30" name="Can 29"/>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31" name="Down Arrow 30"/>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endParaRPr>
            </a:p>
          </p:txBody>
        </p:sp>
        <p:sp>
          <p:nvSpPr>
            <p:cNvPr id="32" name="Flowchart: Alternate Process 31"/>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33" name="Can 32"/>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40" name="Can 39"/>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41" name="Rounded Rectangle 40"/>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42" name="Group 23"/>
            <p:cNvGrpSpPr/>
            <p:nvPr/>
          </p:nvGrpSpPr>
          <p:grpSpPr bwMode="gray">
            <a:xfrm rot="13371806">
              <a:off x="1792504" y="294511"/>
              <a:ext cx="63466" cy="81138"/>
              <a:chOff x="8894181" y="3397101"/>
              <a:chExt cx="2276089" cy="2783993"/>
            </a:xfrm>
            <a:solidFill>
              <a:schemeClr val="bg1"/>
            </a:solidFill>
          </p:grpSpPr>
          <p:sp>
            <p:nvSpPr>
              <p:cNvPr id="79" name="Chevron 78"/>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0" name="Chevron 79"/>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1" name="Chevron 80"/>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2" name="Chevron 81"/>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3" name="Chevron 82"/>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84" name="Chevron 83"/>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3" name="Rounded Rectangle 42"/>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sp>
          <p:nvSpPr>
            <p:cNvPr id="44" name="Rounded Rectangle 43"/>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45" name="Group 122"/>
            <p:cNvGrpSpPr/>
            <p:nvPr/>
          </p:nvGrpSpPr>
          <p:grpSpPr bwMode="gray">
            <a:xfrm flipH="1">
              <a:off x="2014780" y="565315"/>
              <a:ext cx="35055" cy="46478"/>
              <a:chOff x="7848600" y="4597412"/>
              <a:chExt cx="381000" cy="518660"/>
            </a:xfrm>
            <a:solidFill>
              <a:schemeClr val="bg1"/>
            </a:solidFill>
          </p:grpSpPr>
          <p:sp>
            <p:nvSpPr>
              <p:cNvPr id="76" name="Chevron 75"/>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7" name="Chevron 76"/>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8" name="Chevron 77"/>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grpSp>
          <p:nvGrpSpPr>
            <p:cNvPr id="46" name="Group 84"/>
            <p:cNvGrpSpPr/>
            <p:nvPr/>
          </p:nvGrpSpPr>
          <p:grpSpPr bwMode="gray">
            <a:xfrm rot="19950910" flipH="1">
              <a:off x="2036847" y="624063"/>
              <a:ext cx="70354" cy="108883"/>
              <a:chOff x="8894181" y="3397101"/>
              <a:chExt cx="2276089" cy="2783993"/>
            </a:xfrm>
            <a:solidFill>
              <a:schemeClr val="bg1"/>
            </a:solidFill>
          </p:grpSpPr>
          <p:sp>
            <p:nvSpPr>
              <p:cNvPr id="70" name="Chevron 69"/>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1" name="Chevron 70"/>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2" name="Chevron 71"/>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3" name="Chevron 72"/>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4" name="Chevron 73"/>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75" name="Chevron 74"/>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7" name="Rounded Rectangle 46"/>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48" name="Group 122"/>
            <p:cNvGrpSpPr/>
            <p:nvPr/>
          </p:nvGrpSpPr>
          <p:grpSpPr bwMode="gray">
            <a:xfrm rot="16200000" flipH="1">
              <a:off x="2274038" y="675275"/>
              <a:ext cx="36930" cy="34976"/>
              <a:chOff x="7848600" y="4597412"/>
              <a:chExt cx="381000" cy="518660"/>
            </a:xfrm>
            <a:solidFill>
              <a:schemeClr val="bg1"/>
            </a:solidFill>
          </p:grpSpPr>
          <p:sp>
            <p:nvSpPr>
              <p:cNvPr id="67" name="Chevron 66"/>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8" name="Chevron 67"/>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9" name="Chevron 68"/>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49" name="Chevron 48"/>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0" name="Chevron 49"/>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1" name="Chevron 50"/>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52" name="Down Arrow 51"/>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53" name="Up Arrow 52"/>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grpSp>
          <p:nvGrpSpPr>
            <p:cNvPr id="54" name="Group 122"/>
            <p:cNvGrpSpPr/>
            <p:nvPr/>
          </p:nvGrpSpPr>
          <p:grpSpPr bwMode="gray">
            <a:xfrm rot="16200000" flipH="1">
              <a:off x="2539421" y="676782"/>
              <a:ext cx="36930" cy="34976"/>
              <a:chOff x="7848600" y="4597412"/>
              <a:chExt cx="381000" cy="518660"/>
            </a:xfrm>
            <a:solidFill>
              <a:schemeClr val="bg1"/>
            </a:solidFill>
          </p:grpSpPr>
          <p:sp>
            <p:nvSpPr>
              <p:cNvPr id="64" name="Chevron 6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5" name="Chevron 6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66" name="Chevron 6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5" name="Rounded Rectangle 54"/>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j-lt"/>
              </a:endParaRPr>
            </a:p>
          </p:txBody>
        </p:sp>
        <p:sp>
          <p:nvSpPr>
            <p:cNvPr id="56" name="Pentagon 55"/>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7" name="Pentagon 56"/>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8" name="Pentagon 57"/>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59" name=" 3"/>
            <p:cNvSpPr/>
            <p:nvPr>
              <p:custDataLst>
                <p:tags r:id="rId6"/>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60" name="Up Arrow 59"/>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sp>
          <p:nvSpPr>
            <p:cNvPr id="61" name="Rounded Rectangle 60"/>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endParaRPr>
            </a:p>
          </p:txBody>
        </p:sp>
        <p:sp>
          <p:nvSpPr>
            <p:cNvPr id="62" name="Up Arrow 61"/>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n-lt"/>
                <a:cs typeface="+mn-cs"/>
              </a:endParaRPr>
            </a:p>
          </p:txBody>
        </p:sp>
        <p:sp>
          <p:nvSpPr>
            <p:cNvPr id="63" name="Rounded Rectangle 62"/>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sp>
        <p:nvSpPr>
          <p:cNvPr id="88" name="Oval 87"/>
          <p:cNvSpPr/>
          <p:nvPr/>
        </p:nvSpPr>
        <p:spPr bwMode="gray">
          <a:xfrm>
            <a:off x="6623332" y="607660"/>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Round Same Side Corner Rectangle 88"/>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90" name="Round Same Side Corner Rectangle 89"/>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91" name="Round Same Side Corner Rectangle 9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92" name="Round Same Side Corner Rectangle 91"/>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社交媒体</a:t>
            </a:r>
            <a:endParaRPr lang="en-US" sz="800" b="1" dirty="0">
              <a:solidFill>
                <a:schemeClr val="bg1"/>
              </a:solidFill>
              <a:latin typeface="Calibri" pitchFamily="34" charset="0"/>
              <a:cs typeface="Calibri" pitchFamily="34" charset="0"/>
            </a:endParaRPr>
          </a:p>
        </p:txBody>
      </p:sp>
      <p:sp>
        <p:nvSpPr>
          <p:cNvPr id="93" name="Round Same Side Corner Rectangle 9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选址</a:t>
            </a:r>
            <a:endParaRPr lang="en-US" sz="800" dirty="0">
              <a:solidFill>
                <a:schemeClr val="tx2"/>
              </a:solidFill>
              <a:latin typeface="Calibri" pitchFamily="34" charset="0"/>
              <a:cs typeface="Calibri" pitchFamily="34" charset="0"/>
            </a:endParaRPr>
          </a:p>
        </p:txBody>
      </p:sp>
      <p:cxnSp>
        <p:nvCxnSpPr>
          <p:cNvPr id="94" name="Straight Connector 9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5282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Text Placeholder 2"/>
          <p:cNvSpPr>
            <a:spLocks noGrp="1"/>
          </p:cNvSpPr>
          <p:nvPr>
            <p:ph type="body" sz="quarter" idx="10"/>
          </p:nvPr>
        </p:nvSpPr>
        <p:spPr/>
        <p:txBody>
          <a:bodyPr/>
          <a:lstStyle/>
          <a:p>
            <a:r>
              <a:rPr lang="en-US" dirty="0"/>
              <a:t>Classification is the process of training a computer to identify sentiment, using the features and the training data created in earlier </a:t>
            </a:r>
            <a:r>
              <a:rPr lang="en-US" dirty="0" smtClean="0"/>
              <a:t>steps</a:t>
            </a:r>
            <a:endParaRPr lang="en-US" dirty="0"/>
          </a:p>
        </p:txBody>
      </p:sp>
      <p:sp>
        <p:nvSpPr>
          <p:cNvPr id="10" name="Rounded Rectangle 9"/>
          <p:cNvSpPr/>
          <p:nvPr/>
        </p:nvSpPr>
        <p:spPr bwMode="gray">
          <a:xfrm>
            <a:off x="529230" y="1603757"/>
            <a:ext cx="8041563" cy="2194560"/>
          </a:xfrm>
          <a:prstGeom prst="roundRect">
            <a:avLst>
              <a:gd name="adj" fmla="val 8954"/>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0" rIns="0" bIns="0" rtlCol="0" anchor="ctr"/>
          <a:lstStyle/>
          <a:p>
            <a:pPr algn="ctr" defTabSz="912813" eaLnBrk="0" hangingPunct="0">
              <a:spcBef>
                <a:spcPct val="50000"/>
              </a:spcBef>
              <a:buClr>
                <a:schemeClr val="folHlink"/>
              </a:buClr>
            </a:pPr>
            <a:endParaRPr lang="en-US" sz="800" dirty="0">
              <a:solidFill>
                <a:schemeClr val="bg1"/>
              </a:solidFill>
            </a:endParaRPr>
          </a:p>
        </p:txBody>
      </p:sp>
      <p:sp>
        <p:nvSpPr>
          <p:cNvPr id="11" name="TextBox 10"/>
          <p:cNvSpPr txBox="1"/>
          <p:nvPr/>
        </p:nvSpPr>
        <p:spPr bwMode="gray">
          <a:xfrm>
            <a:off x="1243938" y="1727556"/>
            <a:ext cx="4666531" cy="461665"/>
          </a:xfrm>
          <a:prstGeom prst="rect">
            <a:avLst/>
          </a:prstGeom>
          <a:noFill/>
        </p:spPr>
        <p:txBody>
          <a:bodyPr wrap="square" rtlCol="0">
            <a:spAutoFit/>
          </a:bodyPr>
          <a:lstStyle/>
          <a:p>
            <a:pPr marL="119063" indent="-1588" algn="just">
              <a:buClr>
                <a:srgbClr val="11356F"/>
              </a:buClr>
            </a:pPr>
            <a:r>
              <a:rPr lang="en-US" sz="1200" dirty="0" smtClean="0">
                <a:solidFill>
                  <a:schemeClr val="tx1">
                    <a:lumMod val="65000"/>
                    <a:lumOff val="35000"/>
                  </a:schemeClr>
                </a:solidFill>
              </a:rPr>
              <a:t>Support Vector Machines are discriminative class of classifiers and one of the most powerful tools available for classification</a:t>
            </a:r>
          </a:p>
        </p:txBody>
      </p:sp>
      <p:sp>
        <p:nvSpPr>
          <p:cNvPr id="12" name="AutoShape 20"/>
          <p:cNvSpPr>
            <a:spLocks noChangeArrowheads="1"/>
          </p:cNvSpPr>
          <p:nvPr>
            <p:custDataLst>
              <p:tags r:id="rId1"/>
            </p:custDataLst>
          </p:nvPr>
        </p:nvSpPr>
        <p:spPr bwMode="gray">
          <a:xfrm rot="16200000">
            <a:off x="-2519" y="2465069"/>
            <a:ext cx="2040538" cy="531071"/>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en-US" b="1" dirty="0" smtClean="0">
                <a:latin typeface="+mj-lt"/>
              </a:rPr>
              <a:t>SVM</a:t>
            </a:r>
            <a:endParaRPr lang="en-US" b="1" dirty="0">
              <a:latin typeface="+mj-lt"/>
            </a:endParaRPr>
          </a:p>
        </p:txBody>
      </p:sp>
      <p:sp>
        <p:nvSpPr>
          <p:cNvPr id="13" name="Rounded Rectangle 12"/>
          <p:cNvSpPr/>
          <p:nvPr/>
        </p:nvSpPr>
        <p:spPr bwMode="gray">
          <a:xfrm>
            <a:off x="519834" y="3900519"/>
            <a:ext cx="8041563" cy="2194560"/>
          </a:xfrm>
          <a:prstGeom prst="roundRect">
            <a:avLst>
              <a:gd name="adj" fmla="val 8954"/>
            </a:avLst>
          </a:prstGeom>
          <a:solidFill>
            <a:schemeClr val="bg1">
              <a:lumMod val="95000"/>
            </a:schemeClr>
          </a:solidFill>
          <a:ln w="9525" algn="ctr">
            <a:solidFill>
              <a:schemeClr val="bg1">
                <a:lumMod val="65000"/>
              </a:schemeClr>
            </a:solidFill>
            <a:miter lim="800000"/>
            <a:headEnd/>
            <a:tailEnd/>
          </a:ln>
          <a:effectLst>
            <a:outerShdw blurRad="50800" dist="38100" dir="2700000" algn="tl" rotWithShape="0">
              <a:prstClr val="black">
                <a:alpha val="40000"/>
              </a:prstClr>
            </a:outerShdw>
          </a:effectLst>
        </p:spPr>
        <p:txBody>
          <a:bodyPr lIns="0" tIns="0" rIns="0" bIns="0" rtlCol="0" anchor="ctr"/>
          <a:lstStyle/>
          <a:p>
            <a:pPr algn="ctr" defTabSz="912813" eaLnBrk="0" hangingPunct="0">
              <a:spcBef>
                <a:spcPct val="50000"/>
              </a:spcBef>
              <a:buClr>
                <a:schemeClr val="folHlink"/>
              </a:buClr>
            </a:pPr>
            <a:endParaRPr lang="en-US" sz="800" dirty="0">
              <a:solidFill>
                <a:schemeClr val="bg1"/>
              </a:solidFill>
            </a:endParaRPr>
          </a:p>
        </p:txBody>
      </p:sp>
      <p:sp>
        <p:nvSpPr>
          <p:cNvPr id="14" name="AutoShape 20"/>
          <p:cNvSpPr>
            <a:spLocks noChangeArrowheads="1"/>
          </p:cNvSpPr>
          <p:nvPr>
            <p:custDataLst>
              <p:tags r:id="rId2"/>
            </p:custDataLst>
          </p:nvPr>
        </p:nvSpPr>
        <p:spPr bwMode="gray">
          <a:xfrm rot="16200000">
            <a:off x="77950" y="4726408"/>
            <a:ext cx="1990956" cy="531071"/>
          </a:xfrm>
          <a:prstGeom prst="roundRect">
            <a:avLst/>
          </a:prstGeom>
          <a:solidFill>
            <a:srgbClr val="11356F"/>
          </a:solidFill>
          <a:ln>
            <a:noFill/>
          </a:ln>
          <a:effectLst>
            <a:outerShdw blurRad="50800" dist="38100" dir="2700000" algn="tl" rotWithShape="0">
              <a:prstClr val="black">
                <a:alpha val="40000"/>
              </a:prstClr>
            </a:outerShdw>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tIns="0" rIns="0" bIns="0" anchor="ctr"/>
          <a:lstStyle/>
          <a:p>
            <a:pPr algn="ctr">
              <a:defRPr/>
            </a:pPr>
            <a:r>
              <a:rPr lang="en-US" b="1" dirty="0" smtClean="0">
                <a:latin typeface="+mj-lt"/>
              </a:rPr>
              <a:t>Naïve Bayes</a:t>
            </a:r>
            <a:endParaRPr lang="en-US" b="1" dirty="0">
              <a:latin typeface="+mj-lt"/>
            </a:endParaRPr>
          </a:p>
        </p:txBody>
      </p:sp>
      <p:sp>
        <p:nvSpPr>
          <p:cNvPr id="15" name="Rounded Rectangle 14"/>
          <p:cNvSpPr/>
          <p:nvPr/>
        </p:nvSpPr>
        <p:spPr bwMode="gray">
          <a:xfrm>
            <a:off x="6078692" y="3951466"/>
            <a:ext cx="2374711" cy="2088107"/>
          </a:xfrm>
          <a:prstGeom prst="roundRect">
            <a:avLst>
              <a:gd name="adj" fmla="val 1274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500" dirty="0">
              <a:solidFill>
                <a:schemeClr val="tx1"/>
              </a:solidFill>
            </a:endParaRPr>
          </a:p>
        </p:txBody>
      </p:sp>
      <p:sp>
        <p:nvSpPr>
          <p:cNvPr id="16" name="TextBox 15"/>
          <p:cNvSpPr txBox="1"/>
          <p:nvPr/>
        </p:nvSpPr>
        <p:spPr bwMode="gray">
          <a:xfrm>
            <a:off x="2529400" y="3336307"/>
            <a:ext cx="2042600" cy="461665"/>
          </a:xfrm>
          <a:prstGeom prst="rect">
            <a:avLst/>
          </a:prstGeom>
          <a:noFill/>
        </p:spPr>
        <p:txBody>
          <a:bodyPr wrap="square" rtlCol="0">
            <a:spAutoFit/>
          </a:bodyPr>
          <a:lstStyle/>
          <a:p>
            <a:pPr marL="119063" indent="-1588" algn="ctr">
              <a:buClr>
                <a:srgbClr val="11356F"/>
              </a:buClr>
            </a:pPr>
            <a:r>
              <a:rPr lang="en-US" sz="1200" b="1" dirty="0" smtClean="0">
                <a:solidFill>
                  <a:srgbClr val="11356F"/>
                </a:solidFill>
              </a:rPr>
              <a:t>RESULTS</a:t>
            </a:r>
          </a:p>
          <a:p>
            <a:pPr marL="119063" indent="-1588" algn="ctr">
              <a:buClr>
                <a:srgbClr val="11356F"/>
              </a:buClr>
            </a:pPr>
            <a:r>
              <a:rPr lang="en-US" sz="1200" dirty="0" smtClean="0">
                <a:solidFill>
                  <a:schemeClr val="tx1">
                    <a:lumMod val="65000"/>
                    <a:lumOff val="35000"/>
                  </a:schemeClr>
                </a:solidFill>
              </a:rPr>
              <a:t>ACCURACY ACHIEVED= 78%</a:t>
            </a:r>
          </a:p>
        </p:txBody>
      </p:sp>
      <p:sp>
        <p:nvSpPr>
          <p:cNvPr id="17" name="TextBox 16"/>
          <p:cNvSpPr txBox="1"/>
          <p:nvPr/>
        </p:nvSpPr>
        <p:spPr bwMode="gray">
          <a:xfrm>
            <a:off x="1243938" y="3929723"/>
            <a:ext cx="4666531" cy="461665"/>
          </a:xfrm>
          <a:prstGeom prst="rect">
            <a:avLst/>
          </a:prstGeom>
          <a:noFill/>
        </p:spPr>
        <p:txBody>
          <a:bodyPr wrap="square" rtlCol="0">
            <a:spAutoFit/>
          </a:bodyPr>
          <a:lstStyle/>
          <a:p>
            <a:pPr marL="119063" indent="-1588" algn="just">
              <a:buClr>
                <a:srgbClr val="11356F"/>
              </a:buClr>
            </a:pPr>
            <a:r>
              <a:rPr lang="en-US" sz="1200" dirty="0" smtClean="0">
                <a:solidFill>
                  <a:schemeClr val="tx1">
                    <a:lumMod val="65000"/>
                    <a:lumOff val="35000"/>
                  </a:schemeClr>
                </a:solidFill>
              </a:rPr>
              <a:t>Naïve Bayes is a generative class of classifiers which constructs the probability of an instance coming from a class using </a:t>
            </a:r>
            <a:r>
              <a:rPr lang="en-US" sz="1200" dirty="0" err="1" smtClean="0">
                <a:solidFill>
                  <a:schemeClr val="tx1">
                    <a:lumMod val="65000"/>
                    <a:lumOff val="35000"/>
                  </a:schemeClr>
                </a:solidFill>
              </a:rPr>
              <a:t>Bayes</a:t>
            </a:r>
            <a:r>
              <a:rPr lang="en-US" sz="1200" dirty="0" smtClean="0">
                <a:solidFill>
                  <a:schemeClr val="tx1">
                    <a:lumMod val="65000"/>
                    <a:lumOff val="35000"/>
                  </a:schemeClr>
                </a:solidFill>
              </a:rPr>
              <a:t>’ Rule</a:t>
            </a:r>
          </a:p>
        </p:txBody>
      </p:sp>
      <p:sp>
        <p:nvSpPr>
          <p:cNvPr id="18" name="Content Placeholder 2"/>
          <p:cNvSpPr txBox="1">
            <a:spLocks/>
          </p:cNvSpPr>
          <p:nvPr/>
        </p:nvSpPr>
        <p:spPr bwMode="gray">
          <a:xfrm>
            <a:off x="1258382" y="6152715"/>
            <a:ext cx="7733576" cy="47045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defTabSz="457200" fontAlgn="base">
              <a:spcAft>
                <a:spcPct val="0"/>
              </a:spcAft>
            </a:pPr>
            <a:r>
              <a:rPr lang="en-US" sz="1400" b="1" dirty="0" smtClean="0">
                <a:solidFill>
                  <a:schemeClr val="tx1">
                    <a:lumMod val="65000"/>
                    <a:lumOff val="35000"/>
                  </a:schemeClr>
                </a:solidFill>
                <a:cs typeface="Calibri"/>
              </a:rPr>
              <a:t>All results are from a two-step classification procedure using 5 fold cross validation. </a:t>
            </a:r>
          </a:p>
          <a:p>
            <a:pPr lvl="0" defTabSz="457200" fontAlgn="base">
              <a:spcAft>
                <a:spcPct val="0"/>
              </a:spcAft>
            </a:pPr>
            <a:r>
              <a:rPr lang="en-US" sz="1400" b="1" dirty="0" smtClean="0">
                <a:solidFill>
                  <a:schemeClr val="tx1">
                    <a:lumMod val="65000"/>
                    <a:lumOff val="35000"/>
                  </a:schemeClr>
                </a:solidFill>
                <a:cs typeface="Calibri"/>
              </a:rPr>
              <a:t>Data set Size: 2780</a:t>
            </a:r>
          </a:p>
        </p:txBody>
      </p:sp>
      <p:sp>
        <p:nvSpPr>
          <p:cNvPr id="19" name="Rectangle 31"/>
          <p:cNvSpPr>
            <a:spLocks noChangeArrowheads="1"/>
          </p:cNvSpPr>
          <p:nvPr/>
        </p:nvSpPr>
        <p:spPr bwMode="gray">
          <a:xfrm>
            <a:off x="6149010" y="2282450"/>
            <a:ext cx="1989308" cy="297777"/>
          </a:xfrm>
          <a:prstGeom prst="rect">
            <a:avLst/>
          </a:prstGeom>
          <a:noFill/>
          <a:ln w="9525" algn="ctr">
            <a:noFill/>
            <a:miter lim="800000"/>
            <a:headEnd/>
            <a:tailEnd/>
          </a:ln>
          <a:effectLst/>
        </p:spPr>
        <p:txBody>
          <a:bodyPr wrap="none" anchor="ctr"/>
          <a:lstStyle/>
          <a:p>
            <a:pPr algn="ctr"/>
            <a:r>
              <a:rPr lang="en-US" altLang="zh-CN" sz="1400" b="1" i="1" dirty="0" err="1"/>
              <a:t>w</a:t>
            </a:r>
            <a:r>
              <a:rPr lang="en-US" altLang="zh-CN" sz="1400" b="1" i="1" baseline="30000" dirty="0" err="1"/>
              <a:t>T</a:t>
            </a:r>
            <a:r>
              <a:rPr lang="en-US" altLang="zh-CN" sz="1400" b="1" i="1" dirty="0"/>
              <a:t> x + b </a:t>
            </a:r>
            <a:r>
              <a:rPr lang="en-US" altLang="zh-CN" sz="1400" b="1" i="1" dirty="0" smtClean="0"/>
              <a:t>&gt; </a:t>
            </a:r>
            <a:r>
              <a:rPr lang="en-US" altLang="zh-CN" sz="1400" b="1" i="1" dirty="0"/>
              <a:t>0</a:t>
            </a:r>
          </a:p>
        </p:txBody>
      </p:sp>
      <p:sp>
        <p:nvSpPr>
          <p:cNvPr id="20" name="Oval 7"/>
          <p:cNvSpPr>
            <a:spLocks noChangeArrowheads="1"/>
          </p:cNvSpPr>
          <p:nvPr/>
        </p:nvSpPr>
        <p:spPr bwMode="gray">
          <a:xfrm>
            <a:off x="7529802" y="2915619"/>
            <a:ext cx="92554" cy="95175"/>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1" name="Oval 9"/>
          <p:cNvSpPr>
            <a:spLocks noChangeArrowheads="1"/>
          </p:cNvSpPr>
          <p:nvPr/>
        </p:nvSpPr>
        <p:spPr bwMode="gray">
          <a:xfrm>
            <a:off x="7174964" y="3050301"/>
            <a:ext cx="91440" cy="91440"/>
          </a:xfrm>
          <a:prstGeom prst="ellipse">
            <a:avLst/>
          </a:prstGeom>
          <a:solidFill>
            <a:schemeClr val="bg1"/>
          </a:solidFill>
          <a:ln w="9525">
            <a:solidFill>
              <a:schemeClr val="tx1"/>
            </a:solidFill>
            <a:round/>
            <a:headEnd/>
            <a:tailEnd/>
          </a:ln>
          <a:effectLst/>
        </p:spPr>
        <p:txBody>
          <a:bodyPr wrap="none" anchor="ctr"/>
          <a:lstStyle/>
          <a:p>
            <a:endParaRPr lang="en-US"/>
          </a:p>
        </p:txBody>
      </p:sp>
      <p:sp>
        <p:nvSpPr>
          <p:cNvPr id="22" name="Rounded Rectangle 21"/>
          <p:cNvSpPr/>
          <p:nvPr/>
        </p:nvSpPr>
        <p:spPr bwMode="gray">
          <a:xfrm>
            <a:off x="6032309" y="1649908"/>
            <a:ext cx="2374711" cy="2088107"/>
          </a:xfrm>
          <a:prstGeom prst="roundRect">
            <a:avLst>
              <a:gd name="adj" fmla="val 12745"/>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buFont typeface="Arial" pitchFamily="34" charset="0"/>
              <a:buChar char="•"/>
            </a:pPr>
            <a:endParaRPr lang="en-US" sz="1500" dirty="0">
              <a:solidFill>
                <a:schemeClr val="tx1"/>
              </a:solidFill>
            </a:endParaRPr>
          </a:p>
        </p:txBody>
      </p:sp>
      <p:sp>
        <p:nvSpPr>
          <p:cNvPr id="23" name="Line 5"/>
          <p:cNvSpPr>
            <a:spLocks noChangeShapeType="1"/>
          </p:cNvSpPr>
          <p:nvPr/>
        </p:nvSpPr>
        <p:spPr bwMode="gray">
          <a:xfrm flipV="1">
            <a:off x="6307543" y="1856603"/>
            <a:ext cx="0" cy="1694596"/>
          </a:xfrm>
          <a:prstGeom prst="line">
            <a:avLst/>
          </a:prstGeom>
          <a:noFill/>
          <a:ln w="12700">
            <a:solidFill>
              <a:schemeClr val="tx1">
                <a:lumMod val="65000"/>
                <a:lumOff val="35000"/>
              </a:schemeClr>
            </a:solidFill>
            <a:round/>
            <a:headEnd/>
            <a:tailEnd type="triangle" w="med" len="med"/>
          </a:ln>
          <a:effectLst/>
        </p:spPr>
        <p:txBody>
          <a:bodyPr/>
          <a:lstStyle/>
          <a:p>
            <a:endParaRPr lang="en-US"/>
          </a:p>
        </p:txBody>
      </p:sp>
      <p:sp>
        <p:nvSpPr>
          <p:cNvPr id="24" name="Rectangle 31"/>
          <p:cNvSpPr>
            <a:spLocks noChangeArrowheads="1"/>
          </p:cNvSpPr>
          <p:nvPr/>
        </p:nvSpPr>
        <p:spPr bwMode="gray">
          <a:xfrm rot="19545260">
            <a:off x="6762473" y="2184385"/>
            <a:ext cx="2438400" cy="304800"/>
          </a:xfrm>
          <a:prstGeom prst="rect">
            <a:avLst/>
          </a:prstGeom>
          <a:noFill/>
          <a:ln w="9525" algn="ctr">
            <a:noFill/>
            <a:miter lim="800000"/>
            <a:headEnd/>
            <a:tailEnd/>
          </a:ln>
          <a:effectLst/>
        </p:spPr>
        <p:txBody>
          <a:bodyPr wrap="none" anchor="ctr"/>
          <a:lstStyle/>
          <a:p>
            <a:pPr algn="ctr"/>
            <a:r>
              <a:rPr lang="en-US" altLang="zh-CN" sz="1400" b="1" i="1" dirty="0" err="1"/>
              <a:t>w</a:t>
            </a:r>
            <a:r>
              <a:rPr lang="en-US" altLang="zh-CN" sz="1400" b="1" i="1" baseline="30000" dirty="0" err="1"/>
              <a:t>T</a:t>
            </a:r>
            <a:r>
              <a:rPr lang="en-US" altLang="zh-CN" sz="1400" b="1" i="1" dirty="0"/>
              <a:t> x + b = 0</a:t>
            </a:r>
          </a:p>
        </p:txBody>
      </p:sp>
      <p:sp>
        <p:nvSpPr>
          <p:cNvPr id="25" name="Rectangle 31"/>
          <p:cNvSpPr>
            <a:spLocks noChangeArrowheads="1"/>
          </p:cNvSpPr>
          <p:nvPr/>
        </p:nvSpPr>
        <p:spPr bwMode="gray">
          <a:xfrm>
            <a:off x="6691958" y="2928244"/>
            <a:ext cx="2438400" cy="304800"/>
          </a:xfrm>
          <a:prstGeom prst="rect">
            <a:avLst/>
          </a:prstGeom>
          <a:noFill/>
          <a:ln w="9525" algn="ctr">
            <a:noFill/>
            <a:miter lim="800000"/>
            <a:headEnd/>
            <a:tailEnd/>
          </a:ln>
          <a:effectLst/>
        </p:spPr>
        <p:txBody>
          <a:bodyPr wrap="none" anchor="ctr"/>
          <a:lstStyle/>
          <a:p>
            <a:pPr algn="ctr"/>
            <a:r>
              <a:rPr lang="en-US" altLang="zh-CN" sz="1400" b="1" i="1" dirty="0" err="1"/>
              <a:t>w</a:t>
            </a:r>
            <a:r>
              <a:rPr lang="en-US" altLang="zh-CN" sz="1400" b="1" i="1" baseline="30000" dirty="0" err="1"/>
              <a:t>T</a:t>
            </a:r>
            <a:r>
              <a:rPr lang="en-US" altLang="zh-CN" sz="1400" b="1" i="1" dirty="0"/>
              <a:t> x + b </a:t>
            </a:r>
            <a:r>
              <a:rPr lang="en-US" altLang="zh-CN" sz="1400" b="1" i="1" dirty="0" smtClean="0"/>
              <a:t>&lt; </a:t>
            </a:r>
            <a:r>
              <a:rPr lang="en-US" altLang="zh-CN" sz="1400" b="1" i="1" dirty="0"/>
              <a:t>0</a:t>
            </a:r>
          </a:p>
        </p:txBody>
      </p:sp>
      <p:sp>
        <p:nvSpPr>
          <p:cNvPr id="26" name="Line 4"/>
          <p:cNvSpPr>
            <a:spLocks noChangeShapeType="1"/>
          </p:cNvSpPr>
          <p:nvPr/>
        </p:nvSpPr>
        <p:spPr bwMode="gray">
          <a:xfrm>
            <a:off x="6235761" y="3459803"/>
            <a:ext cx="2006221" cy="0"/>
          </a:xfrm>
          <a:prstGeom prst="line">
            <a:avLst/>
          </a:prstGeom>
          <a:noFill/>
          <a:ln w="12700">
            <a:solidFill>
              <a:schemeClr val="tx1">
                <a:lumMod val="65000"/>
                <a:lumOff val="35000"/>
              </a:schemeClr>
            </a:solidFill>
            <a:round/>
            <a:headEnd/>
            <a:tailEnd type="triangle" w="med" len="med"/>
          </a:ln>
          <a:effectLst/>
        </p:spPr>
        <p:txBody>
          <a:bodyPr/>
          <a:lstStyle/>
          <a:p>
            <a:endParaRPr lang="en-US"/>
          </a:p>
        </p:txBody>
      </p:sp>
      <p:grpSp>
        <p:nvGrpSpPr>
          <p:cNvPr id="27" name="Group 24"/>
          <p:cNvGrpSpPr>
            <a:grpSpLocks/>
          </p:cNvGrpSpPr>
          <p:nvPr/>
        </p:nvGrpSpPr>
        <p:grpSpPr bwMode="gray">
          <a:xfrm>
            <a:off x="6414455" y="1868271"/>
            <a:ext cx="1342033" cy="904163"/>
            <a:chOff x="3216" y="1296"/>
            <a:chExt cx="1392" cy="912"/>
          </a:xfrm>
        </p:grpSpPr>
        <p:sp>
          <p:nvSpPr>
            <p:cNvPr id="28" name="Oval 6"/>
            <p:cNvSpPr>
              <a:spLocks noChangeArrowheads="1"/>
            </p:cNvSpPr>
            <p:nvPr/>
          </p:nvSpPr>
          <p:spPr bwMode="gray">
            <a:xfrm>
              <a:off x="3216" y="1344"/>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29" name="Oval 7"/>
            <p:cNvSpPr>
              <a:spLocks noChangeArrowheads="1"/>
            </p:cNvSpPr>
            <p:nvPr/>
          </p:nvSpPr>
          <p:spPr bwMode="gray">
            <a:xfrm>
              <a:off x="3264" y="1632"/>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30" name="Oval 8"/>
            <p:cNvSpPr>
              <a:spLocks noChangeArrowheads="1"/>
            </p:cNvSpPr>
            <p:nvPr/>
          </p:nvSpPr>
          <p:spPr bwMode="gray">
            <a:xfrm>
              <a:off x="3792" y="1536"/>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31" name="Oval 9"/>
            <p:cNvSpPr>
              <a:spLocks noChangeArrowheads="1"/>
            </p:cNvSpPr>
            <p:nvPr/>
          </p:nvSpPr>
          <p:spPr bwMode="gray">
            <a:xfrm>
              <a:off x="3264" y="2112"/>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32" name="Oval 10"/>
            <p:cNvSpPr>
              <a:spLocks noChangeArrowheads="1"/>
            </p:cNvSpPr>
            <p:nvPr/>
          </p:nvSpPr>
          <p:spPr bwMode="gray">
            <a:xfrm>
              <a:off x="3696" y="2112"/>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33" name="Oval 19"/>
            <p:cNvSpPr>
              <a:spLocks noChangeArrowheads="1"/>
            </p:cNvSpPr>
            <p:nvPr/>
          </p:nvSpPr>
          <p:spPr bwMode="gray">
            <a:xfrm>
              <a:off x="4272" y="1296"/>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sp>
          <p:nvSpPr>
            <p:cNvPr id="40" name="Oval 20"/>
            <p:cNvSpPr>
              <a:spLocks noChangeArrowheads="1"/>
            </p:cNvSpPr>
            <p:nvPr/>
          </p:nvSpPr>
          <p:spPr bwMode="gray">
            <a:xfrm>
              <a:off x="4512" y="1584"/>
              <a:ext cx="96" cy="96"/>
            </a:xfrm>
            <a:prstGeom prst="ellipse">
              <a:avLst/>
            </a:prstGeom>
            <a:solidFill>
              <a:srgbClr val="00B800"/>
            </a:solidFill>
            <a:ln w="9525">
              <a:solidFill>
                <a:schemeClr val="tx1"/>
              </a:solidFill>
              <a:round/>
              <a:headEnd/>
              <a:tailEnd/>
            </a:ln>
            <a:effectLst/>
          </p:spPr>
          <p:txBody>
            <a:bodyPr wrap="none" anchor="ctr"/>
            <a:lstStyle/>
            <a:p>
              <a:endParaRPr lang="en-US"/>
            </a:p>
          </p:txBody>
        </p:sp>
      </p:grpSp>
      <p:pic>
        <p:nvPicPr>
          <p:cNvPr id="41" name="Picture 3" descr="C:\Documents and Settings\apoorv.sharma\Desktop\download"/>
          <p:cNvPicPr>
            <a:picLocks noChangeAspect="1" noChangeArrowheads="1"/>
          </p:cNvPicPr>
          <p:nvPr/>
        </p:nvPicPr>
        <p:blipFill>
          <a:blip r:embed="rId6" cstate="print"/>
          <a:srcRect/>
          <a:stretch>
            <a:fillRect/>
          </a:stretch>
        </p:blipFill>
        <p:spPr bwMode="gray">
          <a:xfrm>
            <a:off x="7235687" y="5252633"/>
            <a:ext cx="1152934" cy="719884"/>
          </a:xfrm>
          <a:prstGeom prst="rect">
            <a:avLst/>
          </a:prstGeom>
          <a:noFill/>
        </p:spPr>
      </p:pic>
      <p:pic>
        <p:nvPicPr>
          <p:cNvPr id="42" name="Picture 2" descr="C:\Documents and Settings\apoorv.sharma\Desktop\54-331-1-PB.gif"/>
          <p:cNvPicPr>
            <a:picLocks noChangeAspect="1" noChangeArrowheads="1"/>
          </p:cNvPicPr>
          <p:nvPr/>
        </p:nvPicPr>
        <p:blipFill>
          <a:blip r:embed="rId7" cstate="print"/>
          <a:srcRect/>
          <a:stretch>
            <a:fillRect/>
          </a:stretch>
        </p:blipFill>
        <p:spPr bwMode="gray">
          <a:xfrm>
            <a:off x="6138103" y="4007537"/>
            <a:ext cx="2249970" cy="1245705"/>
          </a:xfrm>
          <a:prstGeom prst="rect">
            <a:avLst/>
          </a:prstGeom>
          <a:noFill/>
        </p:spPr>
      </p:pic>
      <p:pic>
        <p:nvPicPr>
          <p:cNvPr id="43" name="Picture 4" descr="C:\Documents and Settings\apoorv.sharma\Desktop\thumb_jop_24_2_141_fig4a.jpg"/>
          <p:cNvPicPr>
            <a:picLocks noChangeAspect="1" noChangeArrowheads="1"/>
          </p:cNvPicPr>
          <p:nvPr/>
        </p:nvPicPr>
        <p:blipFill>
          <a:blip r:embed="rId8" cstate="print"/>
          <a:srcRect/>
          <a:stretch>
            <a:fillRect/>
          </a:stretch>
        </p:blipFill>
        <p:spPr bwMode="gray">
          <a:xfrm>
            <a:off x="6152507" y="5253241"/>
            <a:ext cx="1080833" cy="783604"/>
          </a:xfrm>
          <a:prstGeom prst="rect">
            <a:avLst/>
          </a:prstGeom>
          <a:noFill/>
        </p:spPr>
      </p:pic>
      <p:sp>
        <p:nvSpPr>
          <p:cNvPr id="44" name="Line 21"/>
          <p:cNvSpPr>
            <a:spLocks noChangeShapeType="1"/>
          </p:cNvSpPr>
          <p:nvPr/>
        </p:nvSpPr>
        <p:spPr bwMode="gray">
          <a:xfrm flipV="1">
            <a:off x="6400800" y="2052517"/>
            <a:ext cx="1901588" cy="1194179"/>
          </a:xfrm>
          <a:prstGeom prst="line">
            <a:avLst/>
          </a:prstGeom>
          <a:noFill/>
          <a:ln w="25400">
            <a:solidFill>
              <a:schemeClr val="tx1">
                <a:lumMod val="65000"/>
                <a:lumOff val="35000"/>
              </a:schemeClr>
            </a:solidFill>
            <a:round/>
            <a:headEnd/>
            <a:tailEnd/>
          </a:ln>
          <a:effectLst/>
        </p:spPr>
        <p:txBody>
          <a:bodyPr/>
          <a:lstStyle/>
          <a:p>
            <a:endParaRPr lang="en-US"/>
          </a:p>
        </p:txBody>
      </p:sp>
      <p:grpSp>
        <p:nvGrpSpPr>
          <p:cNvPr id="45" name="Group 24"/>
          <p:cNvGrpSpPr>
            <a:grpSpLocks/>
          </p:cNvGrpSpPr>
          <p:nvPr/>
        </p:nvGrpSpPr>
        <p:grpSpPr bwMode="gray">
          <a:xfrm>
            <a:off x="7377407" y="2668042"/>
            <a:ext cx="601601" cy="666225"/>
            <a:chOff x="3264" y="1536"/>
            <a:chExt cx="624" cy="672"/>
          </a:xfrm>
          <a:solidFill>
            <a:schemeClr val="bg1"/>
          </a:solidFill>
        </p:grpSpPr>
        <p:sp>
          <p:nvSpPr>
            <p:cNvPr id="46" name="Oval 7"/>
            <p:cNvSpPr>
              <a:spLocks noChangeArrowheads="1"/>
            </p:cNvSpPr>
            <p:nvPr/>
          </p:nvSpPr>
          <p:spPr bwMode="gray">
            <a:xfrm>
              <a:off x="3264" y="1632"/>
              <a:ext cx="96" cy="96"/>
            </a:xfrm>
            <a:prstGeom prst="ellipse">
              <a:avLst/>
            </a:prstGeom>
            <a:grpFill/>
            <a:ln w="9525">
              <a:solidFill>
                <a:schemeClr val="tx1"/>
              </a:solidFill>
              <a:round/>
              <a:headEnd/>
              <a:tailEnd/>
            </a:ln>
            <a:effectLst/>
          </p:spPr>
          <p:txBody>
            <a:bodyPr wrap="none" anchor="ctr"/>
            <a:lstStyle/>
            <a:p>
              <a:endParaRPr lang="en-US"/>
            </a:p>
          </p:txBody>
        </p:sp>
        <p:sp>
          <p:nvSpPr>
            <p:cNvPr id="47" name="Oval 8"/>
            <p:cNvSpPr>
              <a:spLocks noChangeArrowheads="1"/>
            </p:cNvSpPr>
            <p:nvPr/>
          </p:nvSpPr>
          <p:spPr bwMode="gray">
            <a:xfrm>
              <a:off x="3792" y="1536"/>
              <a:ext cx="96" cy="96"/>
            </a:xfrm>
            <a:prstGeom prst="ellipse">
              <a:avLst/>
            </a:prstGeom>
            <a:grpFill/>
            <a:ln w="9525">
              <a:solidFill>
                <a:schemeClr val="tx1"/>
              </a:solidFill>
              <a:round/>
              <a:headEnd/>
              <a:tailEnd/>
            </a:ln>
            <a:effectLst/>
          </p:spPr>
          <p:txBody>
            <a:bodyPr wrap="none" anchor="ctr"/>
            <a:lstStyle/>
            <a:p>
              <a:endParaRPr lang="en-US"/>
            </a:p>
          </p:txBody>
        </p:sp>
        <p:sp>
          <p:nvSpPr>
            <p:cNvPr id="48" name="Oval 9"/>
            <p:cNvSpPr>
              <a:spLocks noChangeArrowheads="1"/>
            </p:cNvSpPr>
            <p:nvPr/>
          </p:nvSpPr>
          <p:spPr bwMode="gray">
            <a:xfrm>
              <a:off x="3264" y="2112"/>
              <a:ext cx="96" cy="96"/>
            </a:xfrm>
            <a:prstGeom prst="ellipse">
              <a:avLst/>
            </a:prstGeom>
            <a:grpFill/>
            <a:ln w="9525">
              <a:solidFill>
                <a:schemeClr val="tx1"/>
              </a:solidFill>
              <a:round/>
              <a:headEnd/>
              <a:tailEnd/>
            </a:ln>
            <a:effectLst/>
          </p:spPr>
          <p:txBody>
            <a:bodyPr wrap="none" anchor="ctr"/>
            <a:lstStyle/>
            <a:p>
              <a:endParaRPr lang="en-US"/>
            </a:p>
          </p:txBody>
        </p:sp>
        <p:sp>
          <p:nvSpPr>
            <p:cNvPr id="49" name="Oval 10"/>
            <p:cNvSpPr>
              <a:spLocks noChangeArrowheads="1"/>
            </p:cNvSpPr>
            <p:nvPr/>
          </p:nvSpPr>
          <p:spPr bwMode="gray">
            <a:xfrm>
              <a:off x="3696" y="2112"/>
              <a:ext cx="96" cy="96"/>
            </a:xfrm>
            <a:prstGeom prst="ellipse">
              <a:avLst/>
            </a:prstGeom>
            <a:grpFill/>
            <a:ln w="9525">
              <a:solidFill>
                <a:schemeClr val="tx1"/>
              </a:solidFill>
              <a:round/>
              <a:headEnd/>
              <a:tailEnd/>
            </a:ln>
            <a:effectLst/>
          </p:spPr>
          <p:txBody>
            <a:bodyPr wrap="none" anchor="ctr"/>
            <a:lstStyle/>
            <a:p>
              <a:endParaRPr lang="en-US"/>
            </a:p>
          </p:txBody>
        </p:sp>
      </p:grpSp>
      <p:sp>
        <p:nvSpPr>
          <p:cNvPr id="50" name="TextBox 49"/>
          <p:cNvSpPr txBox="1"/>
          <p:nvPr>
            <p:custDataLst>
              <p:tags r:id="rId3"/>
            </p:custDataLst>
          </p:nvPr>
        </p:nvSpPr>
        <p:spPr bwMode="gray">
          <a:xfrm>
            <a:off x="773292" y="1351047"/>
            <a:ext cx="2769604" cy="246221"/>
          </a:xfrm>
          <a:prstGeom prst="rect">
            <a:avLst/>
          </a:prstGeom>
          <a:noFill/>
        </p:spPr>
        <p:txBody>
          <a:bodyPr wrap="none" lIns="0" tIns="0" rIns="0" bIns="0" rtlCol="0">
            <a:spAutoFit/>
          </a:bodyPr>
          <a:lstStyle/>
          <a:p>
            <a:r>
              <a:rPr lang="en-US" sz="1600" b="1" spc="600" dirty="0" smtClean="0">
                <a:solidFill>
                  <a:srgbClr val="0070C0"/>
                </a:solidFill>
                <a:latin typeface="+mj-lt"/>
              </a:rPr>
              <a:t>CLASSIFIERS USED</a:t>
            </a:r>
          </a:p>
        </p:txBody>
      </p:sp>
      <p:graphicFrame>
        <p:nvGraphicFramePr>
          <p:cNvPr id="51" name="Content Placeholder 7"/>
          <p:cNvGraphicFramePr>
            <a:graphicFrameLocks/>
          </p:cNvGraphicFramePr>
          <p:nvPr/>
        </p:nvGraphicFramePr>
        <p:xfrm>
          <a:off x="1399079" y="2141865"/>
          <a:ext cx="2347422" cy="1231902"/>
        </p:xfrm>
        <a:graphic>
          <a:graphicData uri="http://schemas.openxmlformats.org/drawingml/2006/table">
            <a:tbl>
              <a:tblPr/>
              <a:tblGrid>
                <a:gridCol w="782474"/>
                <a:gridCol w="782474"/>
                <a:gridCol w="782474"/>
              </a:tblGrid>
              <a:tr h="385186">
                <a:tc>
                  <a:txBody>
                    <a:bodyPr/>
                    <a:lstStyle/>
                    <a:p>
                      <a:endParaRPr lang="en-US" dirty="0"/>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000" b="1" i="0" u="none" strike="noStrike" kern="1200" cap="none" spc="300" normalizeH="0" baseline="0" noProof="0" dirty="0" smtClean="0">
                          <a:ln>
                            <a:noFill/>
                          </a:ln>
                          <a:solidFill>
                            <a:srgbClr val="11356F"/>
                          </a:solidFill>
                          <a:effectLst/>
                          <a:uLnTx/>
                          <a:uFillTx/>
                          <a:latin typeface="+mn-lt"/>
                          <a:ea typeface="+mn-ea"/>
                          <a:cs typeface="+mn-cs"/>
                        </a:rPr>
                        <a:t>Opinion</a:t>
                      </a:r>
                      <a:endParaRPr kumimoji="0" lang="en-US" sz="10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000" b="1" i="0" u="none" strike="noStrike" kern="1200" cap="none" spc="300" normalizeH="0" baseline="0" noProof="0" dirty="0" smtClean="0">
                          <a:ln>
                            <a:noFill/>
                          </a:ln>
                          <a:solidFill>
                            <a:srgbClr val="11356F"/>
                          </a:solidFill>
                          <a:effectLst/>
                          <a:uLnTx/>
                          <a:uFillTx/>
                          <a:latin typeface="+mn-lt"/>
                          <a:ea typeface="+mn-ea"/>
                          <a:cs typeface="+mn-cs"/>
                        </a:rPr>
                        <a:t>Neutral</a:t>
                      </a:r>
                      <a:endParaRPr kumimoji="0" lang="en-US" sz="10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2335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Opinion</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1,741</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171</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23358">
                <a:tc>
                  <a:txBody>
                    <a:bodyPr/>
                    <a:lstStyle/>
                    <a:p>
                      <a:pPr algn="ct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Neutral</a:t>
                      </a: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494</a:t>
                      </a: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385</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2" name="Content Placeholder 7"/>
          <p:cNvGraphicFramePr>
            <a:graphicFrameLocks/>
          </p:cNvGraphicFramePr>
          <p:nvPr/>
        </p:nvGraphicFramePr>
        <p:xfrm>
          <a:off x="3949700" y="2141867"/>
          <a:ext cx="2019300" cy="1254253"/>
        </p:xfrm>
        <a:graphic>
          <a:graphicData uri="http://schemas.openxmlformats.org/drawingml/2006/table">
            <a:tbl>
              <a:tblPr/>
              <a:tblGrid>
                <a:gridCol w="673100"/>
                <a:gridCol w="673100"/>
                <a:gridCol w="673100"/>
              </a:tblGrid>
              <a:tr h="392175">
                <a:tc>
                  <a:txBody>
                    <a:bodyPr/>
                    <a:lstStyle/>
                    <a:p>
                      <a:endParaRPr lang="en-US" dirty="0"/>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3103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1,355</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68</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31039">
                <a:tc>
                  <a:txBody>
                    <a:bodyPr/>
                    <a:lstStyle/>
                    <a:p>
                      <a:pPr algn="ct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smtClean="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185</a:t>
                      </a: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304</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3" name="Content Placeholder 7"/>
          <p:cNvGraphicFramePr>
            <a:graphicFrameLocks/>
          </p:cNvGraphicFramePr>
          <p:nvPr/>
        </p:nvGraphicFramePr>
        <p:xfrm>
          <a:off x="1449879" y="4399802"/>
          <a:ext cx="2347422" cy="1231902"/>
        </p:xfrm>
        <a:graphic>
          <a:graphicData uri="http://schemas.openxmlformats.org/drawingml/2006/table">
            <a:tbl>
              <a:tblPr/>
              <a:tblGrid>
                <a:gridCol w="782474"/>
                <a:gridCol w="782474"/>
                <a:gridCol w="782474"/>
              </a:tblGrid>
              <a:tr h="385186">
                <a:tc>
                  <a:txBody>
                    <a:bodyPr/>
                    <a:lstStyle/>
                    <a:p>
                      <a:endParaRPr lang="en-US" dirty="0"/>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000" b="1" i="0" u="none" strike="noStrike" kern="1200" cap="none" spc="300" normalizeH="0" baseline="0" noProof="0" dirty="0" smtClean="0">
                          <a:ln>
                            <a:noFill/>
                          </a:ln>
                          <a:solidFill>
                            <a:srgbClr val="11356F"/>
                          </a:solidFill>
                          <a:effectLst/>
                          <a:uLnTx/>
                          <a:uFillTx/>
                          <a:latin typeface="+mn-lt"/>
                          <a:ea typeface="+mn-ea"/>
                          <a:cs typeface="+mn-cs"/>
                        </a:rPr>
                        <a:t>Opinion</a:t>
                      </a:r>
                      <a:endParaRPr kumimoji="0" lang="en-US" sz="10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000" b="1" i="0" u="none" strike="noStrike" kern="1200" cap="none" spc="300" normalizeH="0" baseline="0" noProof="0" dirty="0" smtClean="0">
                          <a:ln>
                            <a:noFill/>
                          </a:ln>
                          <a:solidFill>
                            <a:srgbClr val="11356F"/>
                          </a:solidFill>
                          <a:effectLst/>
                          <a:uLnTx/>
                          <a:uFillTx/>
                          <a:latin typeface="+mn-lt"/>
                          <a:ea typeface="+mn-ea"/>
                          <a:cs typeface="+mn-cs"/>
                        </a:rPr>
                        <a:t>Neutral</a:t>
                      </a:r>
                      <a:endParaRPr kumimoji="0" lang="en-US" sz="10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23358">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Opinion</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1426</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388</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23358">
                <a:tc>
                  <a:txBody>
                    <a:bodyPr/>
                    <a:lstStyle/>
                    <a:p>
                      <a:pPr algn="ct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Neutral</a:t>
                      </a: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305</a:t>
                      </a: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563</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4" name="Content Placeholder 7"/>
          <p:cNvGraphicFramePr>
            <a:graphicFrameLocks/>
          </p:cNvGraphicFramePr>
          <p:nvPr/>
        </p:nvGraphicFramePr>
        <p:xfrm>
          <a:off x="4000500" y="4374404"/>
          <a:ext cx="2019300" cy="1254253"/>
        </p:xfrm>
        <a:graphic>
          <a:graphicData uri="http://schemas.openxmlformats.org/drawingml/2006/table">
            <a:tbl>
              <a:tblPr/>
              <a:tblGrid>
                <a:gridCol w="673100"/>
                <a:gridCol w="673100"/>
                <a:gridCol w="673100"/>
              </a:tblGrid>
              <a:tr h="392175">
                <a:tc>
                  <a:txBody>
                    <a:bodyPr/>
                    <a:lstStyle/>
                    <a:p>
                      <a:endParaRPr lang="en-US" dirty="0"/>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0000"/>
                        </a:lnSpc>
                        <a:spcBef>
                          <a:spcPts val="0"/>
                        </a:spcBef>
                        <a:spcAft>
                          <a:spcPts val="0"/>
                        </a:spcAft>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635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31039">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1216</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155</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431039">
                <a:tc>
                  <a:txBody>
                    <a:bodyPr/>
                    <a:lstStyle/>
                    <a:p>
                      <a:pPr algn="ctr"/>
                      <a:r>
                        <a:rPr kumimoji="0" lang="en-US" sz="1100" b="1" i="0" u="none" strike="noStrike" kern="1200" cap="none" spc="300" normalizeH="0" baseline="0" noProof="0" dirty="0" smtClean="0">
                          <a:ln>
                            <a:noFill/>
                          </a:ln>
                          <a:solidFill>
                            <a:srgbClr val="11356F"/>
                          </a:solidFill>
                          <a:effectLst/>
                          <a:uLnTx/>
                          <a:uFillTx/>
                          <a:latin typeface="+mn-lt"/>
                          <a:ea typeface="+mn-ea"/>
                          <a:cs typeface="+mn-cs"/>
                        </a:rPr>
                        <a:t>-</a:t>
                      </a:r>
                      <a:r>
                        <a:rPr kumimoji="0" lang="en-US" sz="1100" b="1" i="0" u="none" strike="noStrike" kern="1200" cap="none" spc="300" normalizeH="0" baseline="0" noProof="0" dirty="0" err="1" smtClean="0">
                          <a:ln>
                            <a:noFill/>
                          </a:ln>
                          <a:solidFill>
                            <a:srgbClr val="11356F"/>
                          </a:solidFill>
                          <a:effectLst/>
                          <a:uLnTx/>
                          <a:uFillTx/>
                          <a:latin typeface="+mn-lt"/>
                          <a:ea typeface="+mn-ea"/>
                          <a:cs typeface="+mn-cs"/>
                        </a:rPr>
                        <a:t>ve</a:t>
                      </a:r>
                      <a:endParaRPr kumimoji="0" lang="en-US" sz="1100" b="1" i="0" u="none" strike="noStrike" kern="1200" cap="none" spc="300" normalizeH="0" baseline="0" noProof="0" dirty="0" smtClean="0">
                        <a:ln>
                          <a:noFill/>
                        </a:ln>
                        <a:solidFill>
                          <a:srgbClr val="11356F"/>
                        </a:solidFill>
                        <a:effectLst/>
                        <a:uLnTx/>
                        <a:uFillTx/>
                        <a:latin typeface="+mn-lt"/>
                        <a:ea typeface="+mn-ea"/>
                        <a:cs typeface="+mn-cs"/>
                      </a:endParaRPr>
                    </a:p>
                  </a:txBody>
                  <a:tcPr marL="27432" marR="18288" marT="18288" marB="18288" anchor="ctr">
                    <a:lnL w="6350" cap="flat" cmpd="sng" algn="ctr">
                      <a:noFill/>
                      <a:prstDash val="solid"/>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42</a:t>
                      </a: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chemeClr val="tx1">
                              <a:lumMod val="65000"/>
                              <a:lumOff val="35000"/>
                            </a:schemeClr>
                          </a:solidFill>
                          <a:effectLst/>
                          <a:uLnTx/>
                          <a:uFillTx/>
                          <a:latin typeface="+mn-lt"/>
                          <a:ea typeface="+mn-ea"/>
                          <a:cs typeface="+mn-cs"/>
                        </a:rPr>
                        <a:t>424</a:t>
                      </a:r>
                      <a:endParaRPr kumimoji="0" lang="en-US" sz="1100" b="0" i="0" u="none" strike="noStrike" kern="1200" cap="none" spc="0" normalizeH="0" baseline="0" noProof="0" dirty="0">
                        <a:ln>
                          <a:noFill/>
                        </a:ln>
                        <a:solidFill>
                          <a:schemeClr val="tx1">
                            <a:lumMod val="65000"/>
                            <a:lumOff val="35000"/>
                          </a:schemeClr>
                        </a:solidFill>
                        <a:effectLst/>
                        <a:uLnTx/>
                        <a:uFillTx/>
                        <a:latin typeface="+mn-lt"/>
                        <a:ea typeface="+mn-ea"/>
                        <a:cs typeface="+mn-cs"/>
                      </a:endParaRPr>
                    </a:p>
                  </a:txBody>
                  <a:tcPr marL="27432" marR="18288" marT="18288" marB="18288"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55" name="TextBox 54"/>
          <p:cNvSpPr txBox="1"/>
          <p:nvPr/>
        </p:nvSpPr>
        <p:spPr bwMode="gray">
          <a:xfrm>
            <a:off x="2529400" y="5653610"/>
            <a:ext cx="2042600" cy="461665"/>
          </a:xfrm>
          <a:prstGeom prst="rect">
            <a:avLst/>
          </a:prstGeom>
          <a:noFill/>
        </p:spPr>
        <p:txBody>
          <a:bodyPr wrap="square" rtlCol="0">
            <a:spAutoFit/>
          </a:bodyPr>
          <a:lstStyle/>
          <a:p>
            <a:pPr marL="119063" indent="-1588" algn="ctr">
              <a:buClr>
                <a:srgbClr val="11356F"/>
              </a:buClr>
            </a:pPr>
            <a:r>
              <a:rPr lang="en-US" sz="1200" b="1" dirty="0" smtClean="0">
                <a:solidFill>
                  <a:srgbClr val="11356F"/>
                </a:solidFill>
              </a:rPr>
              <a:t>RESULTS</a:t>
            </a:r>
          </a:p>
          <a:p>
            <a:pPr marL="119063" indent="-1588" algn="ctr">
              <a:buClr>
                <a:srgbClr val="11356F"/>
              </a:buClr>
            </a:pPr>
            <a:r>
              <a:rPr lang="en-US" sz="1200" dirty="0" smtClean="0">
                <a:solidFill>
                  <a:schemeClr val="tx1">
                    <a:lumMod val="65000"/>
                    <a:lumOff val="35000"/>
                  </a:schemeClr>
                </a:solidFill>
              </a:rPr>
              <a:t>ACCURACY ACHIEVED= TBD</a:t>
            </a:r>
          </a:p>
        </p:txBody>
      </p:sp>
      <p:grpSp>
        <p:nvGrpSpPr>
          <p:cNvPr id="56" name="Group 40"/>
          <p:cNvGrpSpPr/>
          <p:nvPr/>
        </p:nvGrpSpPr>
        <p:grpSpPr bwMode="gray">
          <a:xfrm>
            <a:off x="6078692" y="305510"/>
            <a:ext cx="1050749" cy="601290"/>
            <a:chOff x="1739952" y="253734"/>
            <a:chExt cx="1050749" cy="601290"/>
          </a:xfrm>
        </p:grpSpPr>
        <p:grpSp>
          <p:nvGrpSpPr>
            <p:cNvPr id="57" name="Group 122"/>
            <p:cNvGrpSpPr/>
            <p:nvPr/>
          </p:nvGrpSpPr>
          <p:grpSpPr bwMode="gray">
            <a:xfrm rot="16200000" flipH="1">
              <a:off x="1939255" y="316814"/>
              <a:ext cx="42411" cy="34976"/>
              <a:chOff x="7848600" y="4597412"/>
              <a:chExt cx="381000" cy="518660"/>
            </a:xfrm>
            <a:solidFill>
              <a:schemeClr val="bg1"/>
            </a:solidFill>
          </p:grpSpPr>
          <p:sp>
            <p:nvSpPr>
              <p:cNvPr id="113" name="Chevron 112"/>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14" name="Chevron 113"/>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15" name="Chevron 114"/>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58" name="Rounded Rectangle 57"/>
            <p:cNvSpPr/>
            <p:nvPr/>
          </p:nvSpPr>
          <p:spPr bwMode="gray">
            <a:xfrm>
              <a:off x="1743389" y="435228"/>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a:solidFill>
                  <a:srgbClr val="11356F"/>
                </a:solidFill>
                <a:latin typeface="+mj-lt"/>
              </a:endParaRPr>
            </a:p>
          </p:txBody>
        </p:sp>
        <p:sp>
          <p:nvSpPr>
            <p:cNvPr id="59" name="Flowchart: Manual Operation 58"/>
            <p:cNvSpPr/>
            <p:nvPr/>
          </p:nvSpPr>
          <p:spPr bwMode="gray">
            <a:xfrm rot="16200000">
              <a:off x="1957615" y="746452"/>
              <a:ext cx="122714" cy="94429"/>
            </a:xfrm>
            <a:prstGeom prst="flowChartManualOperation">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 lIns="0" tIns="0" rIns="0" bIns="0" rtlCol="0" anchor="ctr"/>
            <a:lstStyle/>
            <a:p>
              <a:pPr algn="ctr"/>
              <a:endParaRPr lang="en-US" sz="900" b="1" dirty="0" smtClean="0">
                <a:solidFill>
                  <a:srgbClr val="11356F"/>
                </a:solidFill>
                <a:latin typeface="+mj-lt"/>
              </a:endParaRPr>
            </a:p>
          </p:txBody>
        </p:sp>
        <p:sp>
          <p:nvSpPr>
            <p:cNvPr id="60" name="Flowchart: Alternate Process 59"/>
            <p:cNvSpPr/>
            <p:nvPr/>
          </p:nvSpPr>
          <p:spPr bwMode="gray">
            <a:xfrm>
              <a:off x="2125737" y="253734"/>
              <a:ext cx="138397" cy="317819"/>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solidFill>
                  <a:srgbClr val="11356F"/>
                </a:solidFill>
                <a:latin typeface="+mj-lt"/>
              </a:endParaRPr>
            </a:p>
          </p:txBody>
        </p:sp>
        <p:sp>
          <p:nvSpPr>
            <p:cNvPr id="61" name="Can 60"/>
            <p:cNvSpPr/>
            <p:nvPr/>
          </p:nvSpPr>
          <p:spPr bwMode="gray">
            <a:xfrm>
              <a:off x="2152769" y="279675"/>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62" name="Can 61"/>
            <p:cNvSpPr/>
            <p:nvPr/>
          </p:nvSpPr>
          <p:spPr bwMode="gray">
            <a:xfrm>
              <a:off x="2142731" y="291892"/>
              <a:ext cx="89095" cy="107742"/>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63" name="Can 62"/>
            <p:cNvSpPr/>
            <p:nvPr/>
          </p:nvSpPr>
          <p:spPr bwMode="gray">
            <a:xfrm>
              <a:off x="2154958" y="428528"/>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64" name="Can 63"/>
            <p:cNvSpPr/>
            <p:nvPr/>
          </p:nvSpPr>
          <p:spPr bwMode="gray">
            <a:xfrm>
              <a:off x="2144388" y="441034"/>
              <a:ext cx="93810" cy="110293"/>
            </a:xfrm>
            <a:prstGeom prst="can">
              <a:avLst/>
            </a:prstGeom>
            <a:solidFill>
              <a:schemeClr val="bg1"/>
            </a:solidFill>
            <a:ln w="9525">
              <a:solidFill>
                <a:schemeClr val="tx1">
                  <a:lumMod val="50000"/>
                  <a:lumOff val="5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900">
                <a:solidFill>
                  <a:schemeClr val="tx1">
                    <a:lumMod val="65000"/>
                    <a:lumOff val="35000"/>
                  </a:schemeClr>
                </a:solidFill>
                <a:latin typeface="+mj-lt"/>
              </a:endParaRPr>
            </a:p>
          </p:txBody>
        </p:sp>
        <p:sp>
          <p:nvSpPr>
            <p:cNvPr id="65" name="Down Arrow 64"/>
            <p:cNvSpPr/>
            <p:nvPr/>
          </p:nvSpPr>
          <p:spPr bwMode="gray">
            <a:xfrm>
              <a:off x="2156013" y="575635"/>
              <a:ext cx="72570" cy="46668"/>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solidFill>
                  <a:schemeClr val="lt1"/>
                </a:solidFill>
              </a:endParaRPr>
            </a:p>
          </p:txBody>
        </p:sp>
        <p:sp>
          <p:nvSpPr>
            <p:cNvPr id="66" name="Flowchart: Alternate Process 65"/>
            <p:cNvSpPr/>
            <p:nvPr/>
          </p:nvSpPr>
          <p:spPr bwMode="gray">
            <a:xfrm>
              <a:off x="2352444" y="354171"/>
              <a:ext cx="146306" cy="168261"/>
            </a:xfrm>
            <a:prstGeom prst="flowChartAlternateProcess">
              <a:avLst/>
            </a:prstGeom>
            <a:solidFill>
              <a:schemeClr val="bg1"/>
            </a:solidFill>
            <a:ln w="9525">
              <a:solidFill>
                <a:schemeClr val="tx1">
                  <a:lumMod val="50000"/>
                  <a:lumOff val="50000"/>
                </a:schemeClr>
              </a:solidFill>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latin typeface="+mj-lt"/>
              </a:endParaRPr>
            </a:p>
          </p:txBody>
        </p:sp>
        <p:sp>
          <p:nvSpPr>
            <p:cNvPr id="67" name="Can 66"/>
            <p:cNvSpPr/>
            <p:nvPr/>
          </p:nvSpPr>
          <p:spPr bwMode="gray">
            <a:xfrm>
              <a:off x="2385620" y="382296"/>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68" name="Can 67"/>
            <p:cNvSpPr/>
            <p:nvPr/>
          </p:nvSpPr>
          <p:spPr bwMode="gray">
            <a:xfrm>
              <a:off x="2375050" y="394802"/>
              <a:ext cx="93810" cy="110293"/>
            </a:xfrm>
            <a:prstGeom prst="can">
              <a:avLst/>
            </a:prstGeom>
            <a:solidFill>
              <a:schemeClr val="bg1"/>
            </a:solidFill>
            <a:ln w="9525">
              <a:solidFill>
                <a:schemeClr val="tx1">
                  <a:lumMod val="50000"/>
                  <a:lumOff val="50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900">
                <a:latin typeface="+mj-lt"/>
              </a:endParaRPr>
            </a:p>
          </p:txBody>
        </p:sp>
        <p:sp>
          <p:nvSpPr>
            <p:cNvPr id="69" name="Rounded Rectangle 68"/>
            <p:cNvSpPr/>
            <p:nvPr/>
          </p:nvSpPr>
          <p:spPr bwMode="gray">
            <a:xfrm rot="5400000">
              <a:off x="1745573" y="372311"/>
              <a:ext cx="91548" cy="33138"/>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nvGrpSpPr>
            <p:cNvPr id="70" name="Group 23"/>
            <p:cNvGrpSpPr/>
            <p:nvPr/>
          </p:nvGrpSpPr>
          <p:grpSpPr bwMode="gray">
            <a:xfrm rot="13371806">
              <a:off x="1792504" y="294511"/>
              <a:ext cx="63466" cy="81138"/>
              <a:chOff x="8894181" y="3397101"/>
              <a:chExt cx="2276089" cy="2783993"/>
            </a:xfrm>
            <a:solidFill>
              <a:schemeClr val="bg1"/>
            </a:solidFill>
          </p:grpSpPr>
          <p:sp>
            <p:nvSpPr>
              <p:cNvPr id="107" name="Chevron 106"/>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8" name="Chevron 107"/>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9" name="Chevron 108"/>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10" name="Chevron 109"/>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11" name="Chevron 110"/>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12" name="Chevron 111"/>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71" name="Rounded Rectangle 70"/>
            <p:cNvSpPr/>
            <p:nvPr/>
          </p:nvSpPr>
          <p:spPr bwMode="gray">
            <a:xfrm>
              <a:off x="1843712" y="289313"/>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sp>
          <p:nvSpPr>
            <p:cNvPr id="72" name="Rounded Rectangle 71"/>
            <p:cNvSpPr/>
            <p:nvPr/>
          </p:nvSpPr>
          <p:spPr bwMode="gray">
            <a:xfrm>
              <a:off x="1975519" y="289030"/>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73" name="Group 122"/>
            <p:cNvGrpSpPr/>
            <p:nvPr/>
          </p:nvGrpSpPr>
          <p:grpSpPr bwMode="gray">
            <a:xfrm flipH="1">
              <a:off x="2014780" y="565315"/>
              <a:ext cx="35055" cy="46478"/>
              <a:chOff x="7848600" y="4597412"/>
              <a:chExt cx="381000" cy="518660"/>
            </a:xfrm>
            <a:solidFill>
              <a:schemeClr val="bg1"/>
            </a:solidFill>
          </p:grpSpPr>
          <p:sp>
            <p:nvSpPr>
              <p:cNvPr id="104" name="Chevron 103"/>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5" name="Chevron 104"/>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6" name="Chevron 105"/>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grpSp>
          <p:nvGrpSpPr>
            <p:cNvPr id="74" name="Group 84"/>
            <p:cNvGrpSpPr/>
            <p:nvPr/>
          </p:nvGrpSpPr>
          <p:grpSpPr bwMode="gray">
            <a:xfrm rot="19950910" flipH="1">
              <a:off x="2036847" y="624063"/>
              <a:ext cx="70354" cy="108883"/>
              <a:chOff x="8894181" y="3397101"/>
              <a:chExt cx="2276089" cy="2783993"/>
            </a:xfrm>
            <a:solidFill>
              <a:schemeClr val="bg1"/>
            </a:solidFill>
          </p:grpSpPr>
          <p:sp>
            <p:nvSpPr>
              <p:cNvPr id="98" name="Chevron 97"/>
              <p:cNvSpPr/>
              <p:nvPr/>
            </p:nvSpPr>
            <p:spPr bwMode="gray">
              <a:xfrm rot="7084595">
                <a:off x="9941988" y="405597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9" name="Chevron 98"/>
              <p:cNvSpPr/>
              <p:nvPr/>
            </p:nvSpPr>
            <p:spPr bwMode="gray">
              <a:xfrm rot="7760738">
                <a:off x="9646582" y="4441384"/>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0" name="Chevron 99"/>
              <p:cNvSpPr/>
              <p:nvPr/>
            </p:nvSpPr>
            <p:spPr bwMode="gray">
              <a:xfrm rot="6323011">
                <a:off x="10163531" y="3605212"/>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1" name="Chevron 100"/>
              <p:cNvSpPr/>
              <p:nvPr/>
            </p:nvSpPr>
            <p:spPr bwMode="gray">
              <a:xfrm rot="8302377">
                <a:off x="9306605" y="4758347"/>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2" name="Chevron 101"/>
              <p:cNvSpPr/>
              <p:nvPr/>
            </p:nvSpPr>
            <p:spPr bwMode="gray">
              <a:xfrm rot="5626826">
                <a:off x="10276206" y="3124971"/>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103" name="Chevron 102"/>
              <p:cNvSpPr/>
              <p:nvPr/>
            </p:nvSpPr>
            <p:spPr bwMode="gray">
              <a:xfrm rot="8982620">
                <a:off x="8894181" y="5014900"/>
                <a:ext cx="621934" cy="1166194"/>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75" name="Rounded Rectangle 74"/>
            <p:cNvSpPr/>
            <p:nvPr/>
          </p:nvSpPr>
          <p:spPr bwMode="gray">
            <a:xfrm>
              <a:off x="2100694" y="628943"/>
              <a:ext cx="175303"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latin typeface="+mj-lt"/>
              </a:endParaRPr>
            </a:p>
          </p:txBody>
        </p:sp>
        <p:grpSp>
          <p:nvGrpSpPr>
            <p:cNvPr id="76" name="Group 122"/>
            <p:cNvGrpSpPr/>
            <p:nvPr/>
          </p:nvGrpSpPr>
          <p:grpSpPr bwMode="gray">
            <a:xfrm rot="16200000" flipH="1">
              <a:off x="2274038" y="675275"/>
              <a:ext cx="36930" cy="34976"/>
              <a:chOff x="7848600" y="4597412"/>
              <a:chExt cx="381000" cy="518660"/>
            </a:xfrm>
            <a:solidFill>
              <a:schemeClr val="bg1"/>
            </a:solidFill>
          </p:grpSpPr>
          <p:sp>
            <p:nvSpPr>
              <p:cNvPr id="95" name="Chevron 94"/>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6" name="Chevron 95"/>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7" name="Chevron 96"/>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77" name="Chevron 76"/>
            <p:cNvSpPr/>
            <p:nvPr/>
          </p:nvSpPr>
          <p:spPr bwMode="gray">
            <a:xfrm rot="16200000">
              <a:off x="2528503"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78" name="Chevron 77"/>
            <p:cNvSpPr/>
            <p:nvPr/>
          </p:nvSpPr>
          <p:spPr bwMode="gray">
            <a:xfrm rot="16200000">
              <a:off x="2585319" y="754506"/>
              <a:ext cx="126062"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79" name="Chevron 78"/>
            <p:cNvSpPr/>
            <p:nvPr/>
          </p:nvSpPr>
          <p:spPr bwMode="gray">
            <a:xfrm rot="16200000">
              <a:off x="2640539" y="755304"/>
              <a:ext cx="127658" cy="34271"/>
            </a:xfrm>
            <a:prstGeom prst="chevron">
              <a:avLst/>
            </a:prstGeom>
            <a:solidFill>
              <a:schemeClr val="bg1"/>
            </a:solidFill>
            <a:ln w="9525">
              <a:solidFill>
                <a:schemeClr val="tx1">
                  <a:lumMod val="50000"/>
                  <a:lumOff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b="1" dirty="0">
                <a:solidFill>
                  <a:srgbClr val="800000"/>
                </a:solidFill>
                <a:latin typeface="+mj-lt"/>
              </a:endParaRPr>
            </a:p>
          </p:txBody>
        </p:sp>
        <p:sp>
          <p:nvSpPr>
            <p:cNvPr id="80" name="Down Arrow 79"/>
            <p:cNvSpPr/>
            <p:nvPr/>
          </p:nvSpPr>
          <p:spPr bwMode="gray">
            <a:xfrm>
              <a:off x="2386401" y="533451"/>
              <a:ext cx="81026" cy="45757"/>
            </a:xfrm>
            <a:prstGeom prst="downArrow">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1" name="Up Arrow 80"/>
            <p:cNvSpPr/>
            <p:nvPr/>
          </p:nvSpPr>
          <p:spPr bwMode="gray">
            <a:xfrm rot="5400000">
              <a:off x="2687379" y="653452"/>
              <a:ext cx="154581" cy="52062"/>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grpSp>
          <p:nvGrpSpPr>
            <p:cNvPr id="82" name="Group 122"/>
            <p:cNvGrpSpPr/>
            <p:nvPr/>
          </p:nvGrpSpPr>
          <p:grpSpPr bwMode="gray">
            <a:xfrm rot="16200000" flipH="1">
              <a:off x="2539421" y="676782"/>
              <a:ext cx="36930" cy="34976"/>
              <a:chOff x="7848600" y="4597412"/>
              <a:chExt cx="381000" cy="518660"/>
            </a:xfrm>
            <a:solidFill>
              <a:schemeClr val="bg1"/>
            </a:solidFill>
          </p:grpSpPr>
          <p:sp>
            <p:nvSpPr>
              <p:cNvPr id="92" name="Chevron 91"/>
              <p:cNvSpPr/>
              <p:nvPr/>
            </p:nvSpPr>
            <p:spPr bwMode="gray">
              <a:xfrm rot="5400000">
                <a:off x="7937506" y="4666242"/>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3" name="Chevron 92"/>
              <p:cNvSpPr/>
              <p:nvPr/>
            </p:nvSpPr>
            <p:spPr bwMode="gray">
              <a:xfrm rot="5400000">
                <a:off x="7937506" y="4823978"/>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sp>
            <p:nvSpPr>
              <p:cNvPr id="94" name="Chevron 93"/>
              <p:cNvSpPr/>
              <p:nvPr/>
            </p:nvSpPr>
            <p:spPr bwMode="gray">
              <a:xfrm rot="5400000">
                <a:off x="7937506" y="4508506"/>
                <a:ext cx="203188" cy="381000"/>
              </a:xfrm>
              <a:prstGeom prst="chevron">
                <a:avLst/>
              </a:prstGeom>
              <a:grp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endParaRPr>
              </a:p>
            </p:txBody>
          </p:sp>
        </p:grpSp>
        <p:sp>
          <p:nvSpPr>
            <p:cNvPr id="83" name="Rounded Rectangle 82"/>
            <p:cNvSpPr/>
            <p:nvPr/>
          </p:nvSpPr>
          <p:spPr bwMode="gray">
            <a:xfrm>
              <a:off x="2568608" y="625930"/>
              <a:ext cx="160804"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1050" b="1" dirty="0" smtClean="0">
                <a:solidFill>
                  <a:srgbClr val="11356F"/>
                </a:solidFill>
                <a:latin typeface="+mj-lt"/>
              </a:endParaRPr>
            </a:p>
          </p:txBody>
        </p:sp>
        <p:sp>
          <p:nvSpPr>
            <p:cNvPr id="84" name="Pentagon 83"/>
            <p:cNvSpPr/>
            <p:nvPr/>
          </p:nvSpPr>
          <p:spPr bwMode="gray">
            <a:xfrm>
              <a:off x="2340008" y="716207"/>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85" name="Pentagon 84"/>
            <p:cNvSpPr/>
            <p:nvPr/>
          </p:nvSpPr>
          <p:spPr bwMode="gray">
            <a:xfrm>
              <a:off x="2338615" y="654085"/>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86" name="Pentagon 85"/>
            <p:cNvSpPr/>
            <p:nvPr/>
          </p:nvSpPr>
          <p:spPr bwMode="gray">
            <a:xfrm>
              <a:off x="2340008" y="590518"/>
              <a:ext cx="200346" cy="52009"/>
            </a:xfrm>
            <a:prstGeom prst="homePlate">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b="1" dirty="0">
                <a:solidFill>
                  <a:srgbClr val="11356F"/>
                </a:solidFill>
                <a:latin typeface="+mj-lt"/>
              </a:endParaRPr>
            </a:p>
          </p:txBody>
        </p:sp>
        <p:sp>
          <p:nvSpPr>
            <p:cNvPr id="87" name=" 3"/>
            <p:cNvSpPr/>
            <p:nvPr>
              <p:custDataLst>
                <p:tags r:id="rId4"/>
              </p:custDataLst>
            </p:nvPr>
          </p:nvSpPr>
          <p:spPr bwMode="gray">
            <a:xfrm rot="7007159" flipH="1">
              <a:off x="2062059" y="702064"/>
              <a:ext cx="134443" cy="147250"/>
            </a:xfrm>
            <a:prstGeom prst="swooshArrow">
              <a:avLst>
                <a:gd name="adj1" fmla="val 27981"/>
                <a:gd name="adj2" fmla="val 28602"/>
              </a:avLst>
            </a:prstGeom>
            <a:solidFill>
              <a:schemeClr val="bg1"/>
            </a:solidFill>
            <a:ln>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88" name="Up Arrow 87"/>
            <p:cNvSpPr/>
            <p:nvPr/>
          </p:nvSpPr>
          <p:spPr bwMode="gray">
            <a:xfrm rot="10800000">
              <a:off x="2583532" y="551145"/>
              <a:ext cx="136148" cy="59111"/>
            </a:xfrm>
            <a:prstGeom prst="upArrow">
              <a:avLst>
                <a:gd name="adj1" fmla="val 52642"/>
                <a:gd name="adj2" fmla="val 54977"/>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dirty="0">
                <a:solidFill>
                  <a:prstClr val="white"/>
                </a:solidFill>
              </a:endParaRPr>
            </a:p>
          </p:txBody>
        </p:sp>
        <p:sp>
          <p:nvSpPr>
            <p:cNvPr id="89" name="Rounded Rectangle 88"/>
            <p:cNvSpPr/>
            <p:nvPr/>
          </p:nvSpPr>
          <p:spPr bwMode="gray">
            <a:xfrm>
              <a:off x="1975519" y="437854"/>
              <a:ext cx="108081" cy="107213"/>
            </a:xfrm>
            <a:prstGeom prst="roundRect">
              <a:avLst/>
            </a:prstGeom>
            <a:solidFill>
              <a:schemeClr val="bg1"/>
            </a:solidFill>
            <a:ln w="9525">
              <a:solidFill>
                <a:schemeClr val="tx1">
                  <a:lumMod val="50000"/>
                  <a:lumOff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sz="900" b="1" dirty="0" smtClean="0">
                <a:solidFill>
                  <a:srgbClr val="11356F"/>
                </a:solidFill>
              </a:endParaRPr>
            </a:p>
          </p:txBody>
        </p:sp>
        <p:sp>
          <p:nvSpPr>
            <p:cNvPr id="90" name="Up Arrow 89"/>
            <p:cNvSpPr>
              <a:spLocks noChangeArrowheads="1"/>
            </p:cNvSpPr>
            <p:nvPr/>
          </p:nvSpPr>
          <p:spPr bwMode="gray">
            <a:xfrm>
              <a:off x="1739952" y="544166"/>
              <a:ext cx="118864" cy="75445"/>
            </a:xfrm>
            <a:prstGeom prst="upArrow">
              <a:avLst>
                <a:gd name="adj1" fmla="val 50000"/>
                <a:gd name="adj2" fmla="val 50000"/>
              </a:avLst>
            </a:prstGeom>
            <a:solidFill>
              <a:schemeClr val="bg1"/>
            </a:solidFill>
            <a:ln w="9525" algn="ctr">
              <a:solidFill>
                <a:schemeClr val="tx1">
                  <a:lumMod val="50000"/>
                  <a:lumOff val="50000"/>
                </a:schemeClr>
              </a:solid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n-lt"/>
                <a:cs typeface="+mn-cs"/>
              </a:endParaRPr>
            </a:p>
          </p:txBody>
        </p:sp>
        <p:sp>
          <p:nvSpPr>
            <p:cNvPr id="91" name="Rounded Rectangle 90"/>
            <p:cNvSpPr/>
            <p:nvPr/>
          </p:nvSpPr>
          <p:spPr bwMode="gray">
            <a:xfrm rot="16200000">
              <a:off x="2010064" y="397453"/>
              <a:ext cx="43580" cy="34452"/>
            </a:xfrm>
            <a:prstGeom prst="roundRect">
              <a:avLst/>
            </a:prstGeom>
            <a:solidFill>
              <a:schemeClr val="bg1"/>
            </a:solid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endParaRPr>
            </a:p>
          </p:txBody>
        </p:sp>
      </p:grpSp>
      <p:sp>
        <p:nvSpPr>
          <p:cNvPr id="116" name="Oval 115"/>
          <p:cNvSpPr/>
          <p:nvPr/>
        </p:nvSpPr>
        <p:spPr bwMode="gray">
          <a:xfrm>
            <a:off x="6868158" y="633663"/>
            <a:ext cx="249396" cy="237510"/>
          </a:xfrm>
          <a:prstGeom prst="ellipse">
            <a:avLst/>
          </a:prstGeom>
          <a:noFill/>
          <a:ln w="1270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Round Same Side Corner Rectangle 11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118" name="Round Same Side Corner Rectangle 11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119" name="Round Same Side Corner Rectangle 11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120" name="Round Same Side Corner Rectangle 119"/>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社交媒体</a:t>
            </a:r>
            <a:endParaRPr lang="en-US" sz="800" b="1" dirty="0">
              <a:solidFill>
                <a:schemeClr val="bg1"/>
              </a:solidFill>
              <a:latin typeface="Calibri" pitchFamily="34" charset="0"/>
              <a:cs typeface="Calibri" pitchFamily="34" charset="0"/>
            </a:endParaRPr>
          </a:p>
        </p:txBody>
      </p:sp>
      <p:sp>
        <p:nvSpPr>
          <p:cNvPr id="121" name="Round Same Side Corner Rectangle 12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选址</a:t>
            </a:r>
            <a:endParaRPr lang="en-US" sz="800" dirty="0">
              <a:solidFill>
                <a:schemeClr val="tx2"/>
              </a:solidFill>
              <a:latin typeface="Calibri" pitchFamily="34" charset="0"/>
              <a:cs typeface="Calibri" pitchFamily="34" charset="0"/>
            </a:endParaRPr>
          </a:p>
        </p:txBody>
      </p:sp>
      <p:cxnSp>
        <p:nvCxnSpPr>
          <p:cNvPr id="122" name="Straight Connector 12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271614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 name="Object 60" hidden="1"/>
          <p:cNvGraphicFramePr>
            <a:graphicFrameLocks noChangeAspect="1"/>
          </p:cNvGraphicFramePr>
          <p:nvPr>
            <p:custDataLst>
              <p:tags r:id="rId2"/>
            </p:custDataLst>
            <p:extLst>
              <p:ext uri="{D42A27DB-BD31-4B8C-83A1-F6EECF244321}">
                <p14:modId xmlns:p14="http://schemas.microsoft.com/office/powerpoint/2010/main" val="2774377407"/>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59853"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66" name="Flowchart: Multidocument 65"/>
          <p:cNvSpPr/>
          <p:nvPr/>
        </p:nvSpPr>
        <p:spPr bwMode="gray">
          <a:xfrm>
            <a:off x="7689344" y="5795187"/>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sz="900" dirty="0">
                <a:solidFill>
                  <a:schemeClr val="tx1">
                    <a:lumMod val="65000"/>
                    <a:lumOff val="35000"/>
                  </a:schemeClr>
                </a:solidFill>
                <a:latin typeface="Microsoft YaHei" panose="020B0503020204020204" pitchFamily="34" charset="-122"/>
                <a:ea typeface="Microsoft YaHei" panose="020B0503020204020204" pitchFamily="34" charset="-122"/>
              </a:rPr>
              <a:t> </a:t>
            </a:r>
          </a:p>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开心</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130059" name="Picture 1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123899" y="1764332"/>
            <a:ext cx="1087935" cy="725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3"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23351" y="3386259"/>
            <a:ext cx="1740698" cy="17058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zh-CN" altLang="en-US" dirty="0" smtClean="0">
                <a:solidFill>
                  <a:srgbClr val="004080"/>
                </a:solidFill>
                <a:latin typeface="Microsoft YaHei" panose="020B0503020204020204" pitchFamily="34" charset="-122"/>
                <a:ea typeface="Microsoft YaHei" panose="020B0503020204020204" pitchFamily="34" charset="-122"/>
              </a:rPr>
              <a:t>持续倾听、数据抓取</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我们能实时监测媒体</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博客的信息；我们持续地抓取数据并对非结构性数据进行整合，然后再将其送入能挖掘规律的引擎，以得到相应的解决方案</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18" name="Picture 12"/>
          <p:cNvPicPr>
            <a:picLocks noChangeAspect="1" noChangeArrowheads="1"/>
          </p:cNvPicPr>
          <p:nvPr/>
        </p:nvPicPr>
        <p:blipFill>
          <a:blip r:embed="rId9" cstate="print"/>
          <a:srcRect/>
          <a:stretch>
            <a:fillRect/>
          </a:stretch>
        </p:blipFill>
        <p:spPr bwMode="gray">
          <a:xfrm>
            <a:off x="5778853" y="2420192"/>
            <a:ext cx="1209675" cy="909496"/>
          </a:xfrm>
          <a:prstGeom prst="rect">
            <a:avLst/>
          </a:prstGeom>
          <a:noFill/>
          <a:ln w="9525">
            <a:noFill/>
            <a:miter lim="800000"/>
            <a:headEnd/>
            <a:tailEnd/>
          </a:ln>
        </p:spPr>
      </p:pic>
      <p:sp>
        <p:nvSpPr>
          <p:cNvPr id="27" name="TextBox 26"/>
          <p:cNvSpPr txBox="1"/>
          <p:nvPr/>
        </p:nvSpPr>
        <p:spPr bwMode="gray">
          <a:xfrm>
            <a:off x="607032" y="1494988"/>
            <a:ext cx="1061934" cy="338554"/>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确</a:t>
            </a:r>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定</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需要搜集的话题和关键词</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8" name="TextBox 27"/>
          <p:cNvSpPr txBox="1"/>
          <p:nvPr/>
        </p:nvSpPr>
        <p:spPr bwMode="gray">
          <a:xfrm>
            <a:off x="1383507" y="2500947"/>
            <a:ext cx="633066" cy="169277"/>
          </a:xfrm>
          <a:prstGeom prst="rect">
            <a:avLst/>
          </a:prstGeom>
          <a:noFill/>
        </p:spPr>
        <p:txBody>
          <a:bodyPr wrap="square" lIns="0" tIns="0" rIns="0" bIns="0" rtlCol="0">
            <a:spAutoFit/>
          </a:bodyPr>
          <a:lstStyle/>
          <a:p>
            <a:pPr algn="ct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锁定客户</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9" name="TextBox 28"/>
          <p:cNvSpPr txBox="1"/>
          <p:nvPr/>
        </p:nvSpPr>
        <p:spPr bwMode="gray">
          <a:xfrm>
            <a:off x="4029071" y="1552417"/>
            <a:ext cx="2211536" cy="169277"/>
          </a:xfrm>
          <a:prstGeom prst="rect">
            <a:avLst/>
          </a:prstGeom>
          <a:noFill/>
        </p:spPr>
        <p:txBody>
          <a:bodyPr wrap="square" lIns="0" tIns="0" rIns="0" bIns="0" rtlCol="0">
            <a:spAutoFit/>
          </a:bodyPr>
          <a:lstStyle/>
          <a:p>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长期</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跟踪各网站的新老话题</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0" name="TextBox 29"/>
          <p:cNvSpPr txBox="1"/>
          <p:nvPr/>
        </p:nvSpPr>
        <p:spPr bwMode="gray">
          <a:xfrm>
            <a:off x="4680307" y="3151719"/>
            <a:ext cx="814537" cy="507831"/>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把原始数据储存在数据仓库里</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1" name="TextBox 30"/>
          <p:cNvSpPr txBox="1"/>
          <p:nvPr/>
        </p:nvSpPr>
        <p:spPr bwMode="gray">
          <a:xfrm>
            <a:off x="480339" y="3951535"/>
            <a:ext cx="1133542" cy="338554"/>
          </a:xfrm>
          <a:prstGeom prst="rect">
            <a:avLst/>
          </a:prstGeom>
          <a:noFill/>
        </p:spPr>
        <p:txBody>
          <a:bodyPr wrap="square" lIns="0" tIns="0" rIns="0" bIns="0" rtlCol="0">
            <a:spAutoFit/>
          </a:bodyPr>
          <a:lstStyle/>
          <a:p>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根</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据作者的信息对其位置进行编码</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4" name="TextBox 33"/>
          <p:cNvSpPr txBox="1"/>
          <p:nvPr/>
        </p:nvSpPr>
        <p:spPr bwMode="gray">
          <a:xfrm>
            <a:off x="6102330" y="3320996"/>
            <a:ext cx="957387" cy="338554"/>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分析搜索数据中作者的朋友</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5" name="TextBox 34"/>
          <p:cNvSpPr txBox="1"/>
          <p:nvPr/>
        </p:nvSpPr>
        <p:spPr bwMode="gray">
          <a:xfrm>
            <a:off x="6134682" y="1943057"/>
            <a:ext cx="953940" cy="169277"/>
          </a:xfrm>
          <a:prstGeom prst="rect">
            <a:avLst/>
          </a:prstGeom>
          <a:noFill/>
        </p:spPr>
        <p:txBody>
          <a:bodyPr wrap="square" lIns="0" tIns="0" rIns="0" bIns="0" rtlCol="0">
            <a:spAutoFit/>
          </a:bodyPr>
          <a:lstStyle/>
          <a:p>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搭建</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社交网络</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6" name="TextBox 35"/>
          <p:cNvSpPr txBox="1"/>
          <p:nvPr/>
        </p:nvSpPr>
        <p:spPr bwMode="gray">
          <a:xfrm>
            <a:off x="7762425" y="3845282"/>
            <a:ext cx="733743" cy="169277"/>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控制板</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8" name="TextBox 37"/>
          <p:cNvSpPr txBox="1"/>
          <p:nvPr/>
        </p:nvSpPr>
        <p:spPr bwMode="gray">
          <a:xfrm>
            <a:off x="3110364" y="2692556"/>
            <a:ext cx="698996" cy="338554"/>
          </a:xfrm>
          <a:prstGeom prst="rect">
            <a:avLst/>
          </a:prstGeom>
          <a:noFill/>
        </p:spPr>
        <p:txBody>
          <a:bodyPr wrap="square" lIns="0" tIns="0" rIns="0" bIns="0" rtlCol="0">
            <a:spAutoFit/>
          </a:bodyPr>
          <a:lstStyle/>
          <a:p>
            <a:pPr algn="ct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抓取的数据整合</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40" name="Arc 39"/>
          <p:cNvSpPr/>
          <p:nvPr/>
        </p:nvSpPr>
        <p:spPr bwMode="gray">
          <a:xfrm rot="16790999" flipH="1">
            <a:off x="3771977" y="2842129"/>
            <a:ext cx="382138" cy="504967"/>
          </a:xfrm>
          <a:prstGeom prst="arc">
            <a:avLst>
              <a:gd name="adj1" fmla="val 17494957"/>
              <a:gd name="adj2" fmla="val 1926688"/>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Microsoft YaHei" panose="020B0503020204020204" pitchFamily="34" charset="-122"/>
              <a:ea typeface="Microsoft YaHei" panose="020B0503020204020204" pitchFamily="34" charset="-122"/>
            </a:endParaRPr>
          </a:p>
        </p:txBody>
      </p:sp>
      <p:sp>
        <p:nvSpPr>
          <p:cNvPr id="41" name="Rounded Rectangle 40"/>
          <p:cNvSpPr/>
          <p:nvPr/>
        </p:nvSpPr>
        <p:spPr bwMode="gray">
          <a:xfrm>
            <a:off x="519153" y="5210183"/>
            <a:ext cx="2485015" cy="1355089"/>
          </a:xfrm>
          <a:prstGeom prst="roundRect">
            <a:avLst>
              <a:gd name="adj" fmla="val 10976"/>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19063" indent="-119063" algn="ctr"/>
            <a:r>
              <a:rPr lang="zh-CN" altLang="en-US" sz="105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元数据</a:t>
            </a:r>
            <a:endParaRPr lang="en-US" sz="105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graphicFrame>
        <p:nvGraphicFramePr>
          <p:cNvPr id="42" name="Table 41"/>
          <p:cNvGraphicFramePr>
            <a:graphicFrameLocks noGrp="1"/>
          </p:cNvGraphicFramePr>
          <p:nvPr>
            <p:extLst>
              <p:ext uri="{D42A27DB-BD31-4B8C-83A1-F6EECF244321}">
                <p14:modId xmlns:p14="http://schemas.microsoft.com/office/powerpoint/2010/main" val="506019991"/>
              </p:ext>
            </p:extLst>
          </p:nvPr>
        </p:nvGraphicFramePr>
        <p:xfrm>
          <a:off x="551426" y="5457852"/>
          <a:ext cx="2452740" cy="1026299"/>
        </p:xfrm>
        <a:graphic>
          <a:graphicData uri="http://schemas.openxmlformats.org/drawingml/2006/table">
            <a:tbl>
              <a:tblPr firstRow="1" bandRow="1">
                <a:tableStyleId>{5C22544A-7EE6-4342-B048-85BDC9FD1C3A}</a:tableStyleId>
              </a:tblPr>
              <a:tblGrid>
                <a:gridCol w="816490"/>
                <a:gridCol w="834394"/>
                <a:gridCol w="801856"/>
              </a:tblGrid>
              <a:tr h="1026299">
                <a:tc>
                  <a:txBody>
                    <a:bodyPr/>
                    <a:lstStyle/>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r>
                        <a:rPr kumimoji="0" lang="zh-CN" alt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领域</a:t>
                      </a:r>
                      <a:endParaRPr kumimoji="0" lang="en-US" altLang="zh-CN"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endParaRPr kumimoji="0" 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频率</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评论数</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作者类型</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Google</a:t>
                      </a: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网页</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txBody>
                  <a:tcPr marL="27432" marR="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r>
                        <a:rPr kumimoji="0" lang="zh-CN" alt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作者</a:t>
                      </a:r>
                      <a:endParaRPr kumimoji="0" lang="en-US" altLang="zh-CN"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endParaRPr kumimoji="0" 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最近是否访问</a:t>
                      </a:r>
                      <a:endParaRPr kumimoji="0" lang="en-US" altLang="zh-CN"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感情</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朋友和粉丝</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朋友圈扩大</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txBody>
                  <a:tcPr marL="27432" marR="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r>
                        <a:rPr kumimoji="0" lang="zh-CN" alt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社区</a:t>
                      </a:r>
                      <a:endParaRPr kumimoji="0" lang="en-US" altLang="zh-CN"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ctr" defTabSz="914400" rtl="0" eaLnBrk="1" fontAlgn="base" latinLnBrk="0" hangingPunct="1">
                        <a:lnSpc>
                          <a:spcPct val="95000"/>
                        </a:lnSpc>
                        <a:spcBef>
                          <a:spcPct val="0"/>
                        </a:spcBef>
                        <a:spcAft>
                          <a:spcPct val="0"/>
                        </a:spcAft>
                        <a:buClr>
                          <a:srgbClr val="11356F"/>
                        </a:buClr>
                        <a:buSzTx/>
                        <a:buFont typeface="Arial" pitchFamily="34" charset="0"/>
                        <a:buNone/>
                        <a:tabLst/>
                        <a:defRPr/>
                      </a:pPr>
                      <a:endParaRPr kumimoji="0" lang="en-US" sz="900" b="0" i="0" u="sng"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点赞</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转发</a:t>
                      </a:r>
                      <a:r>
                        <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 </a:t>
                      </a: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发帖</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感情</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p>
                      <a:pPr marL="119063" marR="0" lvl="0" indent="-119063" algn="l" defTabSz="914400" rtl="0" eaLnBrk="1" fontAlgn="base" latinLnBrk="0" hangingPunct="1">
                        <a:lnSpc>
                          <a:spcPct val="95000"/>
                        </a:lnSpc>
                        <a:spcBef>
                          <a:spcPct val="0"/>
                        </a:spcBef>
                        <a:spcAft>
                          <a:spcPct val="0"/>
                        </a:spcAft>
                        <a:buClr>
                          <a:srgbClr val="11356F"/>
                        </a:buClr>
                        <a:buSzTx/>
                        <a:buFont typeface="Arial" pitchFamily="34" charset="0"/>
                        <a:buChar char="•"/>
                        <a:tabLst/>
                        <a:defRPr/>
                      </a:pPr>
                      <a:r>
                        <a:rPr kumimoji="0" lang="zh-CN" alt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rPr>
                        <a:t>话题</a:t>
                      </a:r>
                      <a:endParaRPr kumimoji="0" lang="en-US" sz="900" b="0" i="0" u="none" strike="noStrike" kern="1200" cap="none" spc="0" normalizeH="0" baseline="0" noProof="0" dirty="0" smtClean="0">
                        <a:ln>
                          <a:noFill/>
                        </a:ln>
                        <a:solidFill>
                          <a:srgbClr val="595959"/>
                        </a:solidFill>
                        <a:effectLst/>
                        <a:uLnTx/>
                        <a:uFillTx/>
                        <a:latin typeface="Microsoft YaHei" panose="020B0503020204020204" pitchFamily="34" charset="-122"/>
                        <a:ea typeface="Microsoft YaHei" panose="020B0503020204020204" pitchFamily="34" charset="-122"/>
                        <a:cs typeface="Calibri"/>
                      </a:endParaRPr>
                    </a:p>
                  </a:txBody>
                  <a:tcPr marL="27432" marR="18288">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43" name="TextBox 42"/>
          <p:cNvSpPr txBox="1"/>
          <p:nvPr/>
        </p:nvSpPr>
        <p:spPr bwMode="gray">
          <a:xfrm>
            <a:off x="6759866" y="2642532"/>
            <a:ext cx="564501" cy="338554"/>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粉丝</a:t>
            </a:r>
            <a:r>
              <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频率</a:t>
            </a:r>
            <a:r>
              <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话题</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cxnSp>
        <p:nvCxnSpPr>
          <p:cNvPr id="45" name="Straight Arrow Connector 44"/>
          <p:cNvCxnSpPr/>
          <p:nvPr/>
        </p:nvCxnSpPr>
        <p:spPr bwMode="gray">
          <a:xfrm rot="16200000" flipH="1">
            <a:off x="1922584" y="6954896"/>
            <a:ext cx="172919" cy="0"/>
          </a:xfrm>
          <a:prstGeom prst="straightConnector1">
            <a:avLst/>
          </a:prstGeom>
          <a:ln w="9525">
            <a:solidFill>
              <a:schemeClr val="tx1">
                <a:lumMod val="65000"/>
                <a:lumOff val="3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bwMode="gray">
          <a:xfrm>
            <a:off x="7471628" y="1539066"/>
            <a:ext cx="1186620" cy="169277"/>
          </a:xfrm>
          <a:prstGeom prst="rect">
            <a:avLst/>
          </a:prstGeom>
          <a:noFill/>
        </p:spPr>
        <p:txBody>
          <a:bodyPr wrap="square" lIns="0" tIns="0" rIns="0" bIns="0" rtlCol="0">
            <a:spAutoFit/>
          </a:bodyPr>
          <a:lstStyle/>
          <a:p>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找到领袖</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2" name="TextBox 51"/>
          <p:cNvSpPr txBox="1"/>
          <p:nvPr/>
        </p:nvSpPr>
        <p:spPr bwMode="gray">
          <a:xfrm>
            <a:off x="1150300" y="3326058"/>
            <a:ext cx="1037332" cy="169277"/>
          </a:xfrm>
          <a:prstGeom prst="rect">
            <a:avLst/>
          </a:prstGeom>
          <a:noFill/>
        </p:spPr>
        <p:txBody>
          <a:bodyPr wrap="square" lIns="0" tIns="0" rIns="0" bIns="0" rtlCol="0">
            <a:spAutoFit/>
          </a:bodyPr>
          <a:lstStyle/>
          <a:p>
            <a:pPr algn="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跟踪作者</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pic>
        <p:nvPicPr>
          <p:cNvPr id="130055"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452135" y="4086732"/>
            <a:ext cx="929716" cy="4882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6" name="Picture 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04372" y="2032577"/>
            <a:ext cx="733776" cy="6260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0058" name="Picture 10" descr="http://www.marchpr.com/wp-content/uploads/2013/04/social-media-world-map1.jpg?98a19f"/>
          <p:cNvPicPr>
            <a:picLocks noChangeAspect="1" noChangeArrowheads="1"/>
          </p:cNvPicPr>
          <p:nvPr/>
        </p:nvPicPr>
        <p:blipFill rotWithShape="1">
          <a:blip r:embed="rId12">
            <a:extLst>
              <a:ext uri="{28A0092B-C50C-407E-A947-70E740481C1C}">
                <a14:useLocalDpi xmlns:a14="http://schemas.microsoft.com/office/drawing/2010/main" val="0"/>
              </a:ext>
            </a:extLst>
          </a:blip>
          <a:srcRect t="5278" r="2629" b="6099"/>
          <a:stretch/>
        </p:blipFill>
        <p:spPr bwMode="auto">
          <a:xfrm>
            <a:off x="4021218" y="1843014"/>
            <a:ext cx="1615216" cy="1160409"/>
          </a:xfrm>
          <a:prstGeom prst="rect">
            <a:avLst/>
          </a:prstGeom>
          <a:noFill/>
          <a:extLst>
            <a:ext uri="{909E8E84-426E-40dd-AFC4-6F175D3DCCD1}">
              <a14:hiddenFill xmlns:a14="http://schemas.microsoft.com/office/drawing/2010/main">
                <a:solidFill>
                  <a:srgbClr val="FFFFFF"/>
                </a:solidFill>
              </a14:hiddenFill>
            </a:ext>
          </a:extLst>
        </p:spPr>
      </p:pic>
      <p:sp>
        <p:nvSpPr>
          <p:cNvPr id="60" name="Flowchart: Multidocument 59"/>
          <p:cNvSpPr/>
          <p:nvPr/>
        </p:nvSpPr>
        <p:spPr bwMode="gray">
          <a:xfrm>
            <a:off x="7059717" y="6027196"/>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最受欢迎的品牌</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2" name="Flowchart: Multidocument 61"/>
          <p:cNvSpPr/>
          <p:nvPr/>
        </p:nvSpPr>
        <p:spPr bwMode="gray">
          <a:xfrm>
            <a:off x="6411782" y="5817565"/>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最严重的投诉</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4" name="Flowchart: Multidocument 63"/>
          <p:cNvSpPr/>
          <p:nvPr/>
        </p:nvSpPr>
        <p:spPr bwMode="gray">
          <a:xfrm>
            <a:off x="7070475" y="5459897"/>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5" name="Flowchart: Multidocument 64"/>
          <p:cNvSpPr/>
          <p:nvPr/>
        </p:nvSpPr>
        <p:spPr bwMode="gray">
          <a:xfrm>
            <a:off x="6422540" y="5250266"/>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不满意</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7" name="Flowchart: Multidocument 66"/>
          <p:cNvSpPr/>
          <p:nvPr/>
        </p:nvSpPr>
        <p:spPr bwMode="gray">
          <a:xfrm>
            <a:off x="7648522" y="5266450"/>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最受欢迎</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的功能</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5" name="Group 4"/>
          <p:cNvGrpSpPr/>
          <p:nvPr/>
        </p:nvGrpSpPr>
        <p:grpSpPr>
          <a:xfrm rot="5400000">
            <a:off x="3740264" y="4616488"/>
            <a:ext cx="1521952" cy="2486772"/>
            <a:chOff x="-1787176" y="687089"/>
            <a:chExt cx="1521952" cy="2486772"/>
          </a:xfrm>
        </p:grpSpPr>
        <p:pic>
          <p:nvPicPr>
            <p:cNvPr id="68" name="Picture 4"/>
            <p:cNvPicPr>
              <a:picLocks noChangeAspect="1" noChangeArrowheads="1"/>
            </p:cNvPicPr>
            <p:nvPr/>
          </p:nvPicPr>
          <p:blipFill>
            <a:blip r:embed="rId13" cstate="print"/>
            <a:srcRect/>
            <a:stretch>
              <a:fillRect/>
            </a:stretch>
          </p:blipFill>
          <p:spPr bwMode="gray">
            <a:xfrm>
              <a:off x="-1284463" y="687089"/>
              <a:ext cx="649429" cy="2393571"/>
            </a:xfrm>
            <a:prstGeom prst="rect">
              <a:avLst/>
            </a:prstGeom>
            <a:noFill/>
            <a:ln w="9525">
              <a:noFill/>
              <a:miter lim="800000"/>
              <a:headEnd/>
              <a:tailEnd/>
            </a:ln>
            <a:effectLst>
              <a:softEdge rad="127000"/>
            </a:effectLst>
          </p:spPr>
        </p:pic>
        <p:sp>
          <p:nvSpPr>
            <p:cNvPr id="69" name="Rounded Rectangle 68"/>
            <p:cNvSpPr/>
            <p:nvPr/>
          </p:nvSpPr>
          <p:spPr bwMode="gray">
            <a:xfrm>
              <a:off x="-1787176" y="719201"/>
              <a:ext cx="818873" cy="2427566"/>
            </a:xfrm>
            <a:prstGeom prst="roundRect">
              <a:avLst/>
            </a:prstGeom>
            <a:gradFill>
              <a:gsLst>
                <a:gs pos="100000">
                  <a:schemeClr val="bg1">
                    <a:alpha val="0"/>
                  </a:schemeClr>
                </a:gs>
                <a:gs pos="47000">
                  <a:schemeClr val="accent1">
                    <a:lumMod val="60000"/>
                    <a:lumOff val="40000"/>
                  </a:schemeClr>
                </a:gs>
                <a:gs pos="0">
                  <a:schemeClr val="bg1">
                    <a:alpha val="0"/>
                  </a:schemeClr>
                </a:gs>
              </a:gsLst>
              <a:lin ang="10800000" scaled="0"/>
            </a:gradFill>
            <a:ln w="9525" algn="ctr">
              <a:noFill/>
              <a:prstDash val="dash"/>
              <a:miter lim="800000"/>
              <a:headEnd/>
              <a:tailEnd/>
            </a:ln>
            <a:effectLst>
              <a:softEdge rad="63500"/>
            </a:effectLst>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0" name="Rounded Rectangle 69"/>
            <p:cNvSpPr/>
            <p:nvPr/>
          </p:nvSpPr>
          <p:spPr bwMode="gray">
            <a:xfrm>
              <a:off x="-1697048" y="719201"/>
              <a:ext cx="633966" cy="2361459"/>
            </a:xfrm>
            <a:prstGeom prst="roundRect">
              <a:avLst/>
            </a:prstGeom>
            <a:gradFill>
              <a:gsLst>
                <a:gs pos="100000">
                  <a:schemeClr val="bg1">
                    <a:alpha val="0"/>
                  </a:schemeClr>
                </a:gs>
                <a:gs pos="47000">
                  <a:schemeClr val="accent1">
                    <a:lumMod val="60000"/>
                    <a:lumOff val="40000"/>
                    <a:alpha val="67000"/>
                  </a:scheme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1" name="Rounded Rectangle 70"/>
            <p:cNvSpPr/>
            <p:nvPr/>
          </p:nvSpPr>
          <p:spPr bwMode="gray">
            <a:xfrm>
              <a:off x="-1276732" y="687089"/>
              <a:ext cx="633966" cy="2393571"/>
            </a:xfrm>
            <a:prstGeom prst="roundRect">
              <a:avLst/>
            </a:prstGeom>
            <a:gradFill>
              <a:gsLst>
                <a:gs pos="100000">
                  <a:schemeClr val="bg1">
                    <a:alpha val="0"/>
                  </a:schemeClr>
                </a:gs>
                <a:gs pos="47000">
                  <a:srgbClr val="FFC000">
                    <a:alpha val="25000"/>
                  </a:srgb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2" name="TextBox 71"/>
            <p:cNvSpPr txBox="1"/>
            <p:nvPr/>
          </p:nvSpPr>
          <p:spPr bwMode="gray">
            <a:xfrm rot="16200000">
              <a:off x="-2498861" y="1817347"/>
              <a:ext cx="2237591" cy="246221"/>
            </a:xfrm>
            <a:prstGeom prst="rect">
              <a:avLst/>
            </a:prstGeom>
            <a:noFill/>
          </p:spPr>
          <p:txBody>
            <a:bodyPr wrap="square" rtlCol="0">
              <a:spAutoFit/>
            </a:bodyPr>
            <a:lstStyle/>
            <a:p>
              <a:pPr algn="ctr"/>
              <a:r>
                <a:rPr lang="zh-CN" altLang="en-US" sz="1000" b="1"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客户感受</a:t>
              </a:r>
              <a:endParaRPr lang="en-US" sz="1000" b="1" spc="3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3" name="TextBox 72"/>
            <p:cNvSpPr txBox="1"/>
            <p:nvPr/>
          </p:nvSpPr>
          <p:spPr bwMode="gray">
            <a:xfrm rot="16200000">
              <a:off x="-2125243" y="1759254"/>
              <a:ext cx="2330988" cy="400110"/>
            </a:xfrm>
            <a:prstGeom prst="rect">
              <a:avLst/>
            </a:prstGeom>
            <a:noFill/>
          </p:spPr>
          <p:txBody>
            <a:bodyPr wrap="square" rtlCol="0">
              <a:spAutoFit/>
            </a:bodyPr>
            <a:lstStyle/>
            <a:p>
              <a:pPr algn="ctr"/>
              <a:r>
                <a:rPr lang="zh-CN" altLang="en-US" sz="1000" b="1"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影响力分析</a:t>
              </a:r>
              <a:endParaRPr lang="en-US" sz="1000" b="1" spc="3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zh-CN" altLang="en-US" sz="1000" b="1"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顾客反应</a:t>
              </a:r>
              <a:endParaRPr lang="en-US" sz="1000" b="1" spc="3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4" name="Rounded Rectangle 73"/>
            <p:cNvSpPr/>
            <p:nvPr/>
          </p:nvSpPr>
          <p:spPr bwMode="gray">
            <a:xfrm>
              <a:off x="-899190" y="731751"/>
              <a:ext cx="633966" cy="2348909"/>
            </a:xfrm>
            <a:prstGeom prst="roundRect">
              <a:avLst/>
            </a:prstGeom>
            <a:gradFill>
              <a:gsLst>
                <a:gs pos="100000">
                  <a:schemeClr val="bg1">
                    <a:alpha val="0"/>
                  </a:schemeClr>
                </a:gs>
                <a:gs pos="47000">
                  <a:schemeClr val="accent1">
                    <a:lumMod val="60000"/>
                    <a:lumOff val="40000"/>
                    <a:alpha val="67000"/>
                  </a:scheme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5" name="TextBox 74"/>
            <p:cNvSpPr txBox="1"/>
            <p:nvPr/>
          </p:nvSpPr>
          <p:spPr bwMode="gray">
            <a:xfrm rot="16200000">
              <a:off x="-1803027" y="1807645"/>
              <a:ext cx="2486211" cy="246221"/>
            </a:xfrm>
            <a:prstGeom prst="rect">
              <a:avLst/>
            </a:prstGeom>
            <a:noFill/>
          </p:spPr>
          <p:txBody>
            <a:bodyPr wrap="square" rtlCol="0">
              <a:spAutoFit/>
            </a:bodyPr>
            <a:lstStyle/>
            <a:p>
              <a:pPr algn="ctr"/>
              <a:r>
                <a:rPr lang="zh-CN" altLang="en-US" sz="1000" b="1" spc="300" dirty="0" smtClean="0">
                  <a:solidFill>
                    <a:schemeClr val="tx1">
                      <a:lumMod val="65000"/>
                      <a:lumOff val="35000"/>
                    </a:schemeClr>
                  </a:solidFill>
                  <a:latin typeface="Microsoft YaHei" panose="020B0503020204020204" pitchFamily="34" charset="-122"/>
                  <a:ea typeface="Microsoft YaHei" panose="020B0503020204020204" pitchFamily="34" charset="-122"/>
                </a:rPr>
                <a:t>品牌受欢迎程度</a:t>
              </a:r>
              <a:endParaRPr lang="en-US" sz="1000" b="1" spc="3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pic>
        <p:nvPicPr>
          <p:cNvPr id="63" name="Picture 62"/>
          <p:cNvPicPr>
            <a:picLocks noChangeAspect="1"/>
          </p:cNvPicPr>
          <p:nvPr/>
        </p:nvPicPr>
        <p:blipFill rotWithShape="1">
          <a:blip r:embed="rId14" cstate="print">
            <a:extLst>
              <a:ext uri="{28A0092B-C50C-407E-A947-70E740481C1C}">
                <a14:useLocalDpi xmlns:a14="http://schemas.microsoft.com/office/drawing/2010/main" val="0"/>
              </a:ext>
            </a:extLst>
          </a:blip>
          <a:srcRect l="2130" t="1360" r="2437" b="5111"/>
          <a:stretch/>
        </p:blipFill>
        <p:spPr>
          <a:xfrm>
            <a:off x="7088621" y="5512305"/>
            <a:ext cx="673133" cy="603006"/>
          </a:xfrm>
          <a:prstGeom prst="rect">
            <a:avLst/>
          </a:prstGeom>
        </p:spPr>
      </p:pic>
      <p:grpSp>
        <p:nvGrpSpPr>
          <p:cNvPr id="76" name="Group 122"/>
          <p:cNvGrpSpPr>
            <a:grpSpLocks/>
          </p:cNvGrpSpPr>
          <p:nvPr/>
        </p:nvGrpSpPr>
        <p:grpSpPr bwMode="gray">
          <a:xfrm rot="16200000" flipH="1">
            <a:off x="5126288" y="4102065"/>
            <a:ext cx="317872" cy="374104"/>
            <a:chOff x="7848600" y="4597412"/>
            <a:chExt cx="381000" cy="518660"/>
          </a:xfrm>
        </p:grpSpPr>
        <p:sp>
          <p:nvSpPr>
            <p:cNvPr id="77" name="Chevron 76"/>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8" name="Chevron 77"/>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9" name="Chevron 78"/>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91" name="Rounded Rectangle 90"/>
          <p:cNvSpPr/>
          <p:nvPr/>
        </p:nvSpPr>
        <p:spPr bwMode="gray">
          <a:xfrm rot="16200000">
            <a:off x="7413703" y="2783949"/>
            <a:ext cx="1186435" cy="309781"/>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92" name="Group 122"/>
          <p:cNvGrpSpPr>
            <a:grpSpLocks/>
          </p:cNvGrpSpPr>
          <p:nvPr/>
        </p:nvGrpSpPr>
        <p:grpSpPr bwMode="gray">
          <a:xfrm flipH="1">
            <a:off x="7846607" y="3384141"/>
            <a:ext cx="316365" cy="374104"/>
            <a:chOff x="7848600" y="4597412"/>
            <a:chExt cx="381000" cy="518660"/>
          </a:xfrm>
        </p:grpSpPr>
        <p:sp>
          <p:nvSpPr>
            <p:cNvPr id="93" name="Chevron 92"/>
            <p:cNvSpPr/>
            <p:nvPr/>
          </p:nvSpPr>
          <p:spPr bwMode="gray">
            <a:xfrm rot="5400000">
              <a:off x="7937530"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5400000">
              <a:off x="7939345" y="4826161"/>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400000">
              <a:off x="7939345" y="4510643"/>
              <a:ext cx="203142"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pic>
        <p:nvPicPr>
          <p:cNvPr id="130066" name="Picture 18"/>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98458" y="3724395"/>
            <a:ext cx="739492" cy="7394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1" name="Group 122"/>
          <p:cNvGrpSpPr>
            <a:grpSpLocks/>
          </p:cNvGrpSpPr>
          <p:nvPr/>
        </p:nvGrpSpPr>
        <p:grpSpPr bwMode="gray">
          <a:xfrm rot="16200000" flipH="1">
            <a:off x="3059048" y="3886800"/>
            <a:ext cx="317872" cy="374104"/>
            <a:chOff x="7848600" y="4597412"/>
            <a:chExt cx="381000" cy="518660"/>
          </a:xfrm>
        </p:grpSpPr>
        <p:sp>
          <p:nvSpPr>
            <p:cNvPr id="102" name="Chevron 101"/>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3" name="Chevron 102"/>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4" name="Chevron 103"/>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05" name="Group 23"/>
          <p:cNvGrpSpPr>
            <a:grpSpLocks/>
          </p:cNvGrpSpPr>
          <p:nvPr/>
        </p:nvGrpSpPr>
        <p:grpSpPr bwMode="gray">
          <a:xfrm rot="14228529" flipH="1">
            <a:off x="2226828" y="2954826"/>
            <a:ext cx="515226" cy="777827"/>
            <a:chOff x="8900825" y="3402677"/>
            <a:chExt cx="2276100" cy="2784000"/>
          </a:xfrm>
        </p:grpSpPr>
        <p:sp>
          <p:nvSpPr>
            <p:cNvPr id="106" name="Chevron 105"/>
            <p:cNvSpPr/>
            <p:nvPr/>
          </p:nvSpPr>
          <p:spPr bwMode="gray">
            <a:xfrm rot="7084595">
              <a:off x="9952190" y="4061706"/>
              <a:ext cx="619284" cy="1164663"/>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7" name="Chevron 106"/>
            <p:cNvSpPr/>
            <p:nvPr/>
          </p:nvSpPr>
          <p:spPr bwMode="gray">
            <a:xfrm rot="7760738">
              <a:off x="9652703" y="4446665"/>
              <a:ext cx="619287" cy="1164668"/>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8" name="Chevron 107"/>
            <p:cNvSpPr/>
            <p:nvPr/>
          </p:nvSpPr>
          <p:spPr bwMode="gray">
            <a:xfrm rot="6323011">
              <a:off x="10169022" y="3607004"/>
              <a:ext cx="624865" cy="1164668"/>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9" name="Chevron 108"/>
            <p:cNvSpPr/>
            <p:nvPr/>
          </p:nvSpPr>
          <p:spPr bwMode="gray">
            <a:xfrm rot="8302377">
              <a:off x="9313461" y="4763989"/>
              <a:ext cx="618939"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0" name="Chevron 109"/>
            <p:cNvSpPr/>
            <p:nvPr/>
          </p:nvSpPr>
          <p:spPr bwMode="gray">
            <a:xfrm rot="5626826">
              <a:off x="10284950" y="3129989"/>
              <a:ext cx="619287" cy="1164663"/>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1" name="Chevron 110"/>
            <p:cNvSpPr/>
            <p:nvPr/>
          </p:nvSpPr>
          <p:spPr bwMode="gray">
            <a:xfrm rot="8982620">
              <a:off x="8900825" y="5020633"/>
              <a:ext cx="618938"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12" name="Rounded Rectangle 111"/>
          <p:cNvSpPr/>
          <p:nvPr/>
        </p:nvSpPr>
        <p:spPr bwMode="gray">
          <a:xfrm rot="10800000">
            <a:off x="2446002" y="3923002"/>
            <a:ext cx="771981" cy="309781"/>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113" name="Group 122"/>
          <p:cNvGrpSpPr>
            <a:grpSpLocks/>
          </p:cNvGrpSpPr>
          <p:nvPr/>
        </p:nvGrpSpPr>
        <p:grpSpPr bwMode="gray">
          <a:xfrm flipH="1">
            <a:off x="4313470" y="3106616"/>
            <a:ext cx="317872" cy="374104"/>
            <a:chOff x="7848600" y="4597412"/>
            <a:chExt cx="381000" cy="518660"/>
          </a:xfrm>
        </p:grpSpPr>
        <p:sp>
          <p:nvSpPr>
            <p:cNvPr id="114" name="Chevron 113"/>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5" name="Chevron 114"/>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6" name="Chevron 115"/>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17" name="Group 122"/>
          <p:cNvGrpSpPr>
            <a:grpSpLocks/>
          </p:cNvGrpSpPr>
          <p:nvPr/>
        </p:nvGrpSpPr>
        <p:grpSpPr bwMode="gray">
          <a:xfrm rot="14062658" flipH="1">
            <a:off x="6811325" y="2124528"/>
            <a:ext cx="317872" cy="374104"/>
            <a:chOff x="7848600" y="4597412"/>
            <a:chExt cx="381000" cy="518660"/>
          </a:xfrm>
        </p:grpSpPr>
        <p:sp>
          <p:nvSpPr>
            <p:cNvPr id="118" name="Chevron 117"/>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9" name="Chevron 118"/>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0" name="Chevron 119"/>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21" name="Group 120"/>
          <p:cNvGrpSpPr/>
          <p:nvPr/>
        </p:nvGrpSpPr>
        <p:grpSpPr>
          <a:xfrm>
            <a:off x="5519079" y="3831416"/>
            <a:ext cx="1868700" cy="1087143"/>
            <a:chOff x="2887323" y="1324726"/>
            <a:chExt cx="5018088" cy="5033964"/>
          </a:xfrm>
        </p:grpSpPr>
        <p:pic>
          <p:nvPicPr>
            <p:cNvPr id="122" name="Picture 3"/>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2887323" y="1353303"/>
              <a:ext cx="3332163"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23" name="Curved Connector 122"/>
            <p:cNvCxnSpPr>
              <a:cxnSpLocks noChangeShapeType="1"/>
            </p:cNvCxnSpPr>
            <p:nvPr/>
          </p:nvCxnSpPr>
          <p:spPr bwMode="auto">
            <a:xfrm>
              <a:off x="4336710" y="1324726"/>
              <a:ext cx="3568700" cy="22352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4" name="Curved Connector 123"/>
            <p:cNvCxnSpPr>
              <a:cxnSpLocks noChangeShapeType="1"/>
            </p:cNvCxnSpPr>
            <p:nvPr/>
          </p:nvCxnSpPr>
          <p:spPr bwMode="auto">
            <a:xfrm>
              <a:off x="4641510" y="1629526"/>
              <a:ext cx="3263900" cy="19304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5" name="Curved Connector 124"/>
            <p:cNvCxnSpPr>
              <a:cxnSpLocks noChangeShapeType="1"/>
            </p:cNvCxnSpPr>
            <p:nvPr/>
          </p:nvCxnSpPr>
          <p:spPr bwMode="auto">
            <a:xfrm>
              <a:off x="4946310" y="1934326"/>
              <a:ext cx="2959100" cy="16256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6" name="Curved Connector 125"/>
            <p:cNvCxnSpPr>
              <a:cxnSpLocks noChangeShapeType="1"/>
            </p:cNvCxnSpPr>
            <p:nvPr/>
          </p:nvCxnSpPr>
          <p:spPr bwMode="auto">
            <a:xfrm>
              <a:off x="5251110" y="2239126"/>
              <a:ext cx="2654300" cy="13208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7" name="Curved Connector 126"/>
            <p:cNvCxnSpPr>
              <a:cxnSpLocks noChangeShapeType="1"/>
            </p:cNvCxnSpPr>
            <p:nvPr/>
          </p:nvCxnSpPr>
          <p:spPr bwMode="auto">
            <a:xfrm>
              <a:off x="5555910" y="2543926"/>
              <a:ext cx="2349500" cy="10160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8" name="Curved Connector 127"/>
            <p:cNvCxnSpPr>
              <a:cxnSpLocks noChangeShapeType="1"/>
            </p:cNvCxnSpPr>
            <p:nvPr/>
          </p:nvCxnSpPr>
          <p:spPr bwMode="auto">
            <a:xfrm>
              <a:off x="5860710" y="2848726"/>
              <a:ext cx="2044700" cy="7112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29" name="Curved Connector 128"/>
            <p:cNvCxnSpPr>
              <a:cxnSpLocks noChangeShapeType="1"/>
            </p:cNvCxnSpPr>
            <p:nvPr/>
          </p:nvCxnSpPr>
          <p:spPr bwMode="auto">
            <a:xfrm>
              <a:off x="6165510" y="3153526"/>
              <a:ext cx="1739900" cy="4064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0" name="Curved Connector 129"/>
            <p:cNvCxnSpPr>
              <a:cxnSpLocks noChangeShapeType="1"/>
            </p:cNvCxnSpPr>
            <p:nvPr/>
          </p:nvCxnSpPr>
          <p:spPr bwMode="auto">
            <a:xfrm>
              <a:off x="6470310" y="3458326"/>
              <a:ext cx="1435100" cy="1016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1" name="Curved Connector 130"/>
            <p:cNvCxnSpPr>
              <a:cxnSpLocks noChangeShapeType="1"/>
            </p:cNvCxnSpPr>
            <p:nvPr/>
          </p:nvCxnSpPr>
          <p:spPr bwMode="auto">
            <a:xfrm flipV="1">
              <a:off x="6335373" y="3559926"/>
              <a:ext cx="1570038" cy="37465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2" name="Curved Connector 131"/>
            <p:cNvCxnSpPr>
              <a:cxnSpLocks noChangeShapeType="1"/>
            </p:cNvCxnSpPr>
            <p:nvPr/>
          </p:nvCxnSpPr>
          <p:spPr bwMode="auto">
            <a:xfrm flipV="1">
              <a:off x="6463960" y="3559926"/>
              <a:ext cx="1441450" cy="1571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3" name="Curved Connector 132"/>
            <p:cNvCxnSpPr>
              <a:cxnSpLocks noChangeShapeType="1"/>
            </p:cNvCxnSpPr>
            <p:nvPr/>
          </p:nvCxnSpPr>
          <p:spPr bwMode="auto">
            <a:xfrm flipV="1">
              <a:off x="6027398" y="3559928"/>
              <a:ext cx="1878013" cy="84137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4" name="Curved Connector 133"/>
            <p:cNvCxnSpPr>
              <a:cxnSpLocks noChangeShapeType="1"/>
            </p:cNvCxnSpPr>
            <p:nvPr/>
          </p:nvCxnSpPr>
          <p:spPr bwMode="auto">
            <a:xfrm flipV="1">
              <a:off x="6190910" y="3559926"/>
              <a:ext cx="1714500" cy="5889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5" name="Curved Connector 134"/>
            <p:cNvCxnSpPr>
              <a:cxnSpLocks noChangeShapeType="1"/>
            </p:cNvCxnSpPr>
            <p:nvPr/>
          </p:nvCxnSpPr>
          <p:spPr bwMode="auto">
            <a:xfrm flipV="1">
              <a:off x="5882936" y="3559927"/>
              <a:ext cx="2022475" cy="10763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6" name="Curved Connector 135"/>
            <p:cNvCxnSpPr>
              <a:cxnSpLocks noChangeShapeType="1"/>
            </p:cNvCxnSpPr>
            <p:nvPr/>
          </p:nvCxnSpPr>
          <p:spPr bwMode="auto">
            <a:xfrm flipV="1">
              <a:off x="5757523" y="3559928"/>
              <a:ext cx="2147888" cy="1309687"/>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7" name="Curved Connector 136"/>
            <p:cNvCxnSpPr>
              <a:cxnSpLocks noChangeShapeType="1"/>
            </p:cNvCxnSpPr>
            <p:nvPr/>
          </p:nvCxnSpPr>
          <p:spPr bwMode="auto">
            <a:xfrm flipV="1">
              <a:off x="5606710" y="3559926"/>
              <a:ext cx="2298700" cy="15414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8" name="Curved Connector 137"/>
            <p:cNvCxnSpPr>
              <a:cxnSpLocks noChangeShapeType="1"/>
            </p:cNvCxnSpPr>
            <p:nvPr/>
          </p:nvCxnSpPr>
          <p:spPr bwMode="auto">
            <a:xfrm flipV="1">
              <a:off x="5400336" y="3559926"/>
              <a:ext cx="2505075" cy="18415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9" name="Curved Connector 138"/>
            <p:cNvCxnSpPr>
              <a:cxnSpLocks noChangeShapeType="1"/>
            </p:cNvCxnSpPr>
            <p:nvPr/>
          </p:nvCxnSpPr>
          <p:spPr bwMode="auto">
            <a:xfrm flipV="1">
              <a:off x="5238410" y="3559926"/>
              <a:ext cx="2667000" cy="21304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0" name="Curved Connector 139"/>
            <p:cNvCxnSpPr>
              <a:cxnSpLocks noChangeShapeType="1"/>
            </p:cNvCxnSpPr>
            <p:nvPr/>
          </p:nvCxnSpPr>
          <p:spPr bwMode="auto">
            <a:xfrm flipV="1">
              <a:off x="5065372" y="3559928"/>
              <a:ext cx="2840038" cy="244157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41" name="Curved Connector 140"/>
            <p:cNvCxnSpPr>
              <a:cxnSpLocks noChangeShapeType="1"/>
            </p:cNvCxnSpPr>
            <p:nvPr/>
          </p:nvCxnSpPr>
          <p:spPr bwMode="auto">
            <a:xfrm flipV="1">
              <a:off x="4833598" y="3559928"/>
              <a:ext cx="3071813" cy="27527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grpSp>
      <p:pic>
        <p:nvPicPr>
          <p:cNvPr id="130070" name="Picture 22"/>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2487" t="2169" r="1564" b="12904"/>
          <a:stretch/>
        </p:blipFill>
        <p:spPr bwMode="auto">
          <a:xfrm>
            <a:off x="2022147" y="1704061"/>
            <a:ext cx="1550817" cy="933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Arc 38"/>
          <p:cNvSpPr/>
          <p:nvPr/>
        </p:nvSpPr>
        <p:spPr bwMode="gray">
          <a:xfrm rot="17802384" flipH="1">
            <a:off x="3237441" y="2266651"/>
            <a:ext cx="382138" cy="504967"/>
          </a:xfrm>
          <a:prstGeom prst="arc">
            <a:avLst>
              <a:gd name="adj1" fmla="val 17014098"/>
              <a:gd name="adj2" fmla="val 0"/>
            </a:avLst>
          </a:prstGeom>
          <a:ln w="9525">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solidFill>
                <a:prstClr val="black"/>
              </a:solidFill>
              <a:latin typeface="Microsoft YaHei" panose="020B0503020204020204" pitchFamily="34" charset="-122"/>
              <a:ea typeface="Microsoft YaHei" panose="020B0503020204020204" pitchFamily="34" charset="-122"/>
            </a:endParaRPr>
          </a:p>
        </p:txBody>
      </p:sp>
      <p:grpSp>
        <p:nvGrpSpPr>
          <p:cNvPr id="143" name="Group 122"/>
          <p:cNvGrpSpPr>
            <a:grpSpLocks/>
          </p:cNvGrpSpPr>
          <p:nvPr/>
        </p:nvGrpSpPr>
        <p:grpSpPr bwMode="gray">
          <a:xfrm rot="16200000" flipH="1">
            <a:off x="3659458" y="2158569"/>
            <a:ext cx="317872" cy="374104"/>
            <a:chOff x="7848600" y="4597412"/>
            <a:chExt cx="381000" cy="518660"/>
          </a:xfrm>
        </p:grpSpPr>
        <p:sp>
          <p:nvSpPr>
            <p:cNvPr id="144" name="Chevron 143"/>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5" name="Chevron 144"/>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6" name="Chevron 145"/>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47" name="Group 122"/>
          <p:cNvGrpSpPr>
            <a:grpSpLocks/>
          </p:cNvGrpSpPr>
          <p:nvPr/>
        </p:nvGrpSpPr>
        <p:grpSpPr bwMode="gray">
          <a:xfrm rot="16200000" flipH="1">
            <a:off x="1552116" y="2074204"/>
            <a:ext cx="317872" cy="374104"/>
            <a:chOff x="7848600" y="4597412"/>
            <a:chExt cx="381000" cy="518660"/>
          </a:xfrm>
        </p:grpSpPr>
        <p:sp>
          <p:nvSpPr>
            <p:cNvPr id="148" name="Chevron 147"/>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49" name="Chevron 148"/>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0" name="Chevron 149"/>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51" name="Group 122"/>
          <p:cNvGrpSpPr>
            <a:grpSpLocks/>
          </p:cNvGrpSpPr>
          <p:nvPr/>
        </p:nvGrpSpPr>
        <p:grpSpPr bwMode="gray">
          <a:xfrm rot="13447417" flipH="1">
            <a:off x="5600804" y="3404715"/>
            <a:ext cx="317872" cy="374104"/>
            <a:chOff x="7848600" y="4597412"/>
            <a:chExt cx="381000" cy="518660"/>
          </a:xfrm>
        </p:grpSpPr>
        <p:sp>
          <p:nvSpPr>
            <p:cNvPr id="152" name="Chevron 151"/>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3" name="Chevron 152"/>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54" name="Chevron 153"/>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55" name="Pentagon 154"/>
          <p:cNvSpPr/>
          <p:nvPr/>
        </p:nvSpPr>
        <p:spPr bwMode="auto">
          <a:xfrm rot="5400000">
            <a:off x="3022935" y="-474637"/>
            <a:ext cx="3111498" cy="8221579"/>
          </a:xfrm>
          <a:prstGeom prst="homePlate">
            <a:avLst>
              <a:gd name="adj" fmla="val 15973"/>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a:latin typeface="Microsoft YaHei" panose="020B0503020204020204" pitchFamily="34" charset="-122"/>
              <a:ea typeface="Microsoft YaHei" panose="020B0503020204020204" pitchFamily="34" charset="-122"/>
            </a:endParaRPr>
          </a:p>
        </p:txBody>
      </p:sp>
      <p:sp>
        <p:nvSpPr>
          <p:cNvPr id="33" name="TextBox 32"/>
          <p:cNvSpPr txBox="1"/>
          <p:nvPr/>
        </p:nvSpPr>
        <p:spPr bwMode="gray">
          <a:xfrm>
            <a:off x="5023785" y="3858277"/>
            <a:ext cx="570858" cy="169277"/>
          </a:xfrm>
          <a:prstGeom prst="rect">
            <a:avLst/>
          </a:prstGeom>
          <a:noFill/>
        </p:spPr>
        <p:txBody>
          <a:bodyPr wrap="square" lIns="0" tIns="0" rIns="0" bIns="0" rtlCol="0">
            <a:spAutoFit/>
          </a:bodyPr>
          <a:lstStyle/>
          <a:p>
            <a:pPr algn="ct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挖掘规律</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59" name="Round Same Side Corner Rectangle 158"/>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0" name="Round Same Side Corner Rectangle 159"/>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1" name="Round Same Side Corner Rectangle 16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2" name="Round Same Side Corner Rectangle 161"/>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63" name="Round Same Side Corner Rectangle 16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64" name="Straight Connector 16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0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持续的倾听，收集，整合数据</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我们可以把外部网络数据与内部“未</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挖</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掘的”数据结合起来，来判断顾客的行为，偏好以及心理；企业从而可以采取服务，产品，库存，布置等等不同方面的行动</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3" descr="80411086.jpg"/>
          <p:cNvPicPr>
            <a:picLocks noChangeAspect="1"/>
          </p:cNvPicPr>
          <p:nvPr/>
        </p:nvPicPr>
        <p:blipFill>
          <a:blip r:embed="rId20" cstate="print">
            <a:extLst>
              <a:ext uri="{BEBA8EAE-BF5A-486C-A8C5-ECC9F3942E4B}">
                <a14:imgProps xmlns:a14="http://schemas.microsoft.com/office/drawing/2010/main">
                  <a14:imgLayer r:embed="rId21">
                    <a14:imgEffect>
                      <a14:brightnessContrast contrast="23000"/>
                    </a14:imgEffect>
                  </a14:imgLayer>
                </a14:imgProps>
              </a:ext>
              <a:ext uri="{28A0092B-C50C-407E-A947-70E740481C1C}">
                <a14:useLocalDpi xmlns:a14="http://schemas.microsoft.com/office/drawing/2010/main" val="0"/>
              </a:ext>
            </a:extLst>
          </a:blip>
          <a:stretch>
            <a:fillRect/>
          </a:stretch>
        </p:blipFill>
        <p:spPr>
          <a:xfrm>
            <a:off x="7015589" y="4552575"/>
            <a:ext cx="1072176" cy="1609854"/>
          </a:xfrm>
          <a:prstGeom prst="rect">
            <a:avLst/>
          </a:prstGeom>
        </p:spPr>
      </p:pic>
      <p:sp>
        <p:nvSpPr>
          <p:cNvPr id="5" name="Rounded Rectangular Callout 4"/>
          <p:cNvSpPr/>
          <p:nvPr>
            <p:custDataLst>
              <p:tags r:id="rId1"/>
            </p:custDataLst>
          </p:nvPr>
        </p:nvSpPr>
        <p:spPr bwMode="gray">
          <a:xfrm>
            <a:off x="5757962" y="2493635"/>
            <a:ext cx="1491892" cy="887686"/>
          </a:xfrm>
          <a:prstGeom prst="wedgeRoundRectCallout">
            <a:avLst>
              <a:gd name="adj1" fmla="val -13945"/>
              <a:gd name="adj2" fmla="val 107765"/>
              <a:gd name="adj3" fmla="val 16667"/>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912813">
              <a:defRPr/>
            </a:pPr>
            <a:r>
              <a:rPr lang="zh-CN" altLang="en-US" sz="900" dirty="0" smtClean="0">
                <a:solidFill>
                  <a:srgbClr val="595959"/>
                </a:solidFill>
                <a:latin typeface="Microsoft YaHei" panose="020B0503020204020204" pitchFamily="34" charset="-122"/>
                <a:ea typeface="Microsoft YaHei" panose="020B0503020204020204" pitchFamily="34" charset="-122"/>
              </a:rPr>
              <a:t>我去了</a:t>
            </a:r>
            <a:r>
              <a:rPr lang="en-US" altLang="zh-CN" sz="900" dirty="0" smtClean="0">
                <a:solidFill>
                  <a:srgbClr val="595959"/>
                </a:solidFill>
                <a:latin typeface="Microsoft YaHei" panose="020B0503020204020204" pitchFamily="34" charset="-122"/>
                <a:ea typeface="Microsoft YaHei" panose="020B0503020204020204" pitchFamily="34" charset="-122"/>
              </a:rPr>
              <a:t>XYZ spa-</a:t>
            </a:r>
            <a:r>
              <a:rPr lang="zh-CN" altLang="en-US" sz="900" dirty="0" smtClean="0">
                <a:solidFill>
                  <a:srgbClr val="595959"/>
                </a:solidFill>
                <a:latin typeface="Microsoft YaHei" panose="020B0503020204020204" pitchFamily="34" charset="-122"/>
                <a:ea typeface="Microsoft YaHei" panose="020B0503020204020204" pitchFamily="34" charset="-122"/>
              </a:rPr>
              <a:t>真是太棒了，最棒的是它离我家很近并且从早八点开放至晚八点</a:t>
            </a:r>
            <a:endParaRPr lang="en-US" sz="900" dirty="0">
              <a:solidFill>
                <a:srgbClr val="595959"/>
              </a:solidFill>
              <a:latin typeface="Microsoft YaHei" panose="020B0503020204020204" pitchFamily="34" charset="-122"/>
              <a:ea typeface="Microsoft YaHei" panose="020B0503020204020204" pitchFamily="34" charset="-122"/>
            </a:endParaRPr>
          </a:p>
        </p:txBody>
      </p:sp>
      <p:sp>
        <p:nvSpPr>
          <p:cNvPr id="6" name="Rounded Rectangular Callout 5"/>
          <p:cNvSpPr/>
          <p:nvPr>
            <p:custDataLst>
              <p:tags r:id="rId2"/>
            </p:custDataLst>
          </p:nvPr>
        </p:nvSpPr>
        <p:spPr bwMode="gray">
          <a:xfrm>
            <a:off x="7850997" y="4212886"/>
            <a:ext cx="1137341" cy="721887"/>
          </a:xfrm>
          <a:prstGeom prst="wedgeRoundRectCallout">
            <a:avLst>
              <a:gd name="adj1" fmla="val -37625"/>
              <a:gd name="adj2" fmla="val 89994"/>
              <a:gd name="adj3" fmla="val 16667"/>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912813">
              <a:defRPr/>
            </a:pPr>
            <a:r>
              <a:rPr lang="zh-CN" altLang="en-US" sz="900" dirty="0" smtClean="0">
                <a:solidFill>
                  <a:srgbClr val="595959"/>
                </a:solidFill>
                <a:latin typeface="Microsoft YaHei" panose="020B0503020204020204" pitchFamily="34" charset="-122"/>
                <a:ea typeface="Microsoft YaHei" panose="020B0503020204020204" pitchFamily="34" charset="-122"/>
              </a:rPr>
              <a:t>希望</a:t>
            </a:r>
            <a:r>
              <a:rPr lang="en-US" altLang="zh-CN" sz="900" dirty="0" err="1" smtClean="0">
                <a:solidFill>
                  <a:srgbClr val="595959"/>
                </a:solidFill>
                <a:latin typeface="Microsoft YaHei" panose="020B0503020204020204" pitchFamily="34" charset="-122"/>
                <a:ea typeface="Microsoft YaHei" panose="020B0503020204020204" pitchFamily="34" charset="-122"/>
              </a:rPr>
              <a:t>SideDoor</a:t>
            </a:r>
            <a:r>
              <a:rPr lang="zh-CN" altLang="en-US" sz="900" dirty="0">
                <a:solidFill>
                  <a:srgbClr val="595959"/>
                </a:solidFill>
                <a:latin typeface="Microsoft YaHei" panose="020B0503020204020204" pitchFamily="34" charset="-122"/>
                <a:ea typeface="Microsoft YaHei" panose="020B0503020204020204" pitchFamily="34" charset="-122"/>
              </a:rPr>
              <a:t>提</a:t>
            </a:r>
            <a:r>
              <a:rPr lang="zh-CN" altLang="en-US" sz="900" dirty="0" smtClean="0">
                <a:solidFill>
                  <a:srgbClr val="595959"/>
                </a:solidFill>
                <a:latin typeface="Microsoft YaHei" panose="020B0503020204020204" pitchFamily="34" charset="-122"/>
                <a:ea typeface="Microsoft YaHei" panose="020B0503020204020204" pitchFamily="34" charset="-122"/>
              </a:rPr>
              <a:t>供更多刺激的体育活动</a:t>
            </a:r>
            <a:r>
              <a:rPr lang="en-US" altLang="zh-CN" sz="900" dirty="0" smtClean="0">
                <a:solidFill>
                  <a:srgbClr val="595959"/>
                </a:solidFill>
                <a:latin typeface="Microsoft YaHei" panose="020B0503020204020204" pitchFamily="34" charset="-122"/>
                <a:ea typeface="Microsoft YaHei" panose="020B0503020204020204" pitchFamily="34" charset="-122"/>
              </a:rPr>
              <a:t>…</a:t>
            </a:r>
            <a:endParaRPr lang="en-US" sz="900" dirty="0">
              <a:solidFill>
                <a:srgbClr val="595959"/>
              </a:solidFill>
              <a:latin typeface="Microsoft YaHei" panose="020B0503020204020204" pitchFamily="34" charset="-122"/>
              <a:ea typeface="Microsoft YaHei" panose="020B0503020204020204" pitchFamily="34" charset="-122"/>
            </a:endParaRPr>
          </a:p>
        </p:txBody>
      </p:sp>
      <p:sp>
        <p:nvSpPr>
          <p:cNvPr id="7" name="Rounded Rectangular Callout 6"/>
          <p:cNvSpPr/>
          <p:nvPr>
            <p:custDataLst>
              <p:tags r:id="rId3"/>
            </p:custDataLst>
          </p:nvPr>
        </p:nvSpPr>
        <p:spPr bwMode="gray">
          <a:xfrm>
            <a:off x="7323831" y="2995231"/>
            <a:ext cx="1541210" cy="780617"/>
          </a:xfrm>
          <a:prstGeom prst="wedgeRoundRectCallout">
            <a:avLst>
              <a:gd name="adj1" fmla="val -44248"/>
              <a:gd name="adj2" fmla="val 94412"/>
              <a:gd name="adj3" fmla="val 16667"/>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defTabSz="912813">
              <a:lnSpc>
                <a:spcPct val="90000"/>
              </a:lnSpc>
              <a:defRPr/>
            </a:pPr>
            <a:r>
              <a:rPr lang="en-US" sz="900" dirty="0" err="1" smtClean="0">
                <a:solidFill>
                  <a:srgbClr val="595959"/>
                </a:solidFill>
                <a:latin typeface="Microsoft YaHei" panose="020B0503020204020204" pitchFamily="34" charset="-122"/>
                <a:ea typeface="Microsoft YaHei" panose="020B0503020204020204" pitchFamily="34" charset="-122"/>
              </a:rPr>
              <a:t>SideDoor</a:t>
            </a:r>
            <a:r>
              <a:rPr lang="zh-CN" altLang="en-US" sz="900" dirty="0" smtClean="0">
                <a:solidFill>
                  <a:srgbClr val="595959"/>
                </a:solidFill>
                <a:latin typeface="Microsoft YaHei" panose="020B0503020204020204" pitchFamily="34" charset="-122"/>
                <a:ea typeface="Microsoft YaHei" panose="020B0503020204020204" pitchFamily="34" charset="-122"/>
              </a:rPr>
              <a:t>提供了‘</a:t>
            </a:r>
            <a:r>
              <a:rPr lang="en-US" altLang="zh-CN" sz="900" dirty="0" err="1" smtClean="0">
                <a:solidFill>
                  <a:srgbClr val="595959"/>
                </a:solidFill>
                <a:latin typeface="Microsoft YaHei" panose="020B0503020204020204" pitchFamily="34" charset="-122"/>
                <a:ea typeface="Microsoft YaHei" panose="020B0503020204020204" pitchFamily="34" charset="-122"/>
              </a:rPr>
              <a:t>Tebla</a:t>
            </a:r>
            <a:r>
              <a:rPr lang="zh-CN" altLang="en-US" sz="900" dirty="0" smtClean="0">
                <a:solidFill>
                  <a:srgbClr val="595959"/>
                </a:solidFill>
                <a:latin typeface="Microsoft YaHei" panose="020B0503020204020204" pitchFamily="34" charset="-122"/>
                <a:ea typeface="Microsoft YaHei" panose="020B0503020204020204" pitchFamily="34" charset="-122"/>
              </a:rPr>
              <a:t>’</a:t>
            </a:r>
            <a:r>
              <a:rPr lang="zh-CN" altLang="en-US" sz="900" dirty="0">
                <a:solidFill>
                  <a:srgbClr val="595959"/>
                </a:solidFill>
                <a:latin typeface="Microsoft YaHei" panose="020B0503020204020204" pitchFamily="34" charset="-122"/>
                <a:ea typeface="Microsoft YaHei" panose="020B0503020204020204" pitchFamily="34" charset="-122"/>
              </a:rPr>
              <a:t>餐</a:t>
            </a:r>
            <a:r>
              <a:rPr lang="zh-CN" altLang="en-US" sz="900" dirty="0" smtClean="0">
                <a:solidFill>
                  <a:srgbClr val="595959"/>
                </a:solidFill>
                <a:latin typeface="Microsoft YaHei" panose="020B0503020204020204" pitchFamily="34" charset="-122"/>
                <a:ea typeface="Microsoft YaHei" panose="020B0503020204020204" pitchFamily="34" charset="-122"/>
              </a:rPr>
              <a:t>厅真实太好了，但是我一天前从</a:t>
            </a:r>
            <a:r>
              <a:rPr lang="en-US" altLang="zh-CN" sz="900" dirty="0" err="1" smtClean="0">
                <a:solidFill>
                  <a:srgbClr val="595959"/>
                </a:solidFill>
                <a:latin typeface="Microsoft YaHei" panose="020B0503020204020204" pitchFamily="34" charset="-122"/>
                <a:ea typeface="Microsoft YaHei" panose="020B0503020204020204" pitchFamily="34" charset="-122"/>
              </a:rPr>
              <a:t>Groupon</a:t>
            </a:r>
            <a:r>
              <a:rPr lang="zh-CN" altLang="en-US" sz="900" dirty="0" smtClean="0">
                <a:solidFill>
                  <a:srgbClr val="595959"/>
                </a:solidFill>
                <a:latin typeface="Microsoft YaHei" panose="020B0503020204020204" pitchFamily="34" charset="-122"/>
                <a:ea typeface="Microsoft YaHei" panose="020B0503020204020204" pitchFamily="34" charset="-122"/>
              </a:rPr>
              <a:t>上拿到了同样的优惠</a:t>
            </a:r>
            <a:r>
              <a:rPr lang="en-US" altLang="zh-CN" sz="900" dirty="0" smtClean="0">
                <a:solidFill>
                  <a:srgbClr val="595959"/>
                </a:solidFill>
                <a:latin typeface="Microsoft YaHei" panose="020B0503020204020204" pitchFamily="34" charset="-122"/>
                <a:ea typeface="Microsoft YaHei" panose="020B0503020204020204" pitchFamily="34" charset="-122"/>
              </a:rPr>
              <a:t>….</a:t>
            </a:r>
            <a:endParaRPr lang="en-US" sz="900" dirty="0">
              <a:solidFill>
                <a:srgbClr val="595959"/>
              </a:solidFill>
              <a:latin typeface="Microsoft YaHei" panose="020B0503020204020204" pitchFamily="34" charset="-122"/>
              <a:ea typeface="Microsoft YaHei" panose="020B0503020204020204" pitchFamily="34" charset="-122"/>
            </a:endParaRPr>
          </a:p>
        </p:txBody>
      </p:sp>
      <p:sp>
        <p:nvSpPr>
          <p:cNvPr id="8" name="Rectangle 39"/>
          <p:cNvSpPr>
            <a:spLocks noChangeArrowheads="1"/>
          </p:cNvSpPr>
          <p:nvPr>
            <p:custDataLst>
              <p:tags r:id="rId4"/>
            </p:custDataLst>
          </p:nvPr>
        </p:nvSpPr>
        <p:spPr bwMode="gray">
          <a:xfrm>
            <a:off x="6378298" y="1862498"/>
            <a:ext cx="2308502" cy="430887"/>
          </a:xfrm>
          <a:prstGeom prst="rect">
            <a:avLst/>
          </a:prstGeom>
          <a:noFill/>
          <a:ln w="9525">
            <a:noFill/>
            <a:miter lim="800000"/>
            <a:headEnd/>
            <a:tailEnd/>
          </a:ln>
        </p:spPr>
        <p:txBody>
          <a:bodyPr wrap="square" lIns="0" tIns="0" rIns="0" bIns="0">
            <a:spAutoFit/>
          </a:bodyPr>
          <a:lstStyle/>
          <a:p>
            <a:pPr marL="3175" indent="-3175" algn="ctr" defTabSz="895350" eaLnBrk="0" hangingPunct="0">
              <a:buClr>
                <a:srgbClr val="009999"/>
              </a:buClr>
              <a:buSzPct val="100000"/>
            </a:pPr>
            <a:r>
              <a:rPr lang="zh-CN" altLang="en-US" sz="1400" b="1" dirty="0" smtClean="0">
                <a:solidFill>
                  <a:srgbClr val="004080"/>
                </a:solidFill>
                <a:latin typeface="Microsoft YaHei" panose="020B0503020204020204" pitchFamily="34" charset="-122"/>
                <a:ea typeface="Microsoft YaHei" panose="020B0503020204020204" pitchFamily="34" charset="-122"/>
              </a:rPr>
              <a:t>一个</a:t>
            </a:r>
            <a:r>
              <a:rPr lang="zh-CN" altLang="en-US" sz="1400" b="1" dirty="0">
                <a:solidFill>
                  <a:srgbClr val="004080"/>
                </a:solidFill>
                <a:latin typeface="Microsoft YaHei" panose="020B0503020204020204" pitchFamily="34" charset="-122"/>
                <a:ea typeface="Microsoft YaHei" panose="020B0503020204020204" pitchFamily="34" charset="-122"/>
              </a:rPr>
              <a:t>对</a:t>
            </a:r>
            <a:r>
              <a:rPr lang="zh-CN" altLang="en-US" sz="1400" b="1" dirty="0" smtClean="0">
                <a:solidFill>
                  <a:srgbClr val="004080"/>
                </a:solidFill>
                <a:latin typeface="Microsoft YaHei" panose="020B0503020204020204" pitchFamily="34" charset="-122"/>
                <a:ea typeface="Microsoft YaHei" panose="020B0503020204020204" pitchFamily="34" charset="-122"/>
              </a:rPr>
              <a:t>顾客的行为，观点，和偏好开放的窗口</a:t>
            </a:r>
            <a:endParaRPr lang="en-US" altLang="en-US" sz="1400" b="1" dirty="0">
              <a:solidFill>
                <a:srgbClr val="004080"/>
              </a:solidFill>
              <a:latin typeface="Microsoft YaHei" panose="020B0503020204020204" pitchFamily="34" charset="-122"/>
              <a:ea typeface="Microsoft YaHei" panose="020B0503020204020204" pitchFamily="34" charset="-122"/>
            </a:endParaRPr>
          </a:p>
        </p:txBody>
      </p:sp>
      <p:sp>
        <p:nvSpPr>
          <p:cNvPr id="9" name="Pentagon 8"/>
          <p:cNvSpPr/>
          <p:nvPr/>
        </p:nvSpPr>
        <p:spPr bwMode="gray">
          <a:xfrm>
            <a:off x="236669" y="1713401"/>
            <a:ext cx="5619930" cy="4785958"/>
          </a:xfrm>
          <a:prstGeom prst="homePlate">
            <a:avLst>
              <a:gd name="adj" fmla="val 8433"/>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buFont typeface="Arial" pitchFamily="34" charset="0"/>
              <a:buChar cha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10" name="AutoShape 18"/>
          <p:cNvSpPr>
            <a:spLocks noChangeArrowheads="1"/>
          </p:cNvSpPr>
          <p:nvPr>
            <p:custDataLst>
              <p:tags r:id="rId5"/>
            </p:custDataLst>
          </p:nvPr>
        </p:nvSpPr>
        <p:spPr bwMode="gray">
          <a:xfrm>
            <a:off x="3138538" y="2556215"/>
            <a:ext cx="2377440" cy="1244600"/>
          </a:xfrm>
          <a:prstGeom prst="roundRect">
            <a:avLst>
              <a:gd name="adj" fmla="val 13390"/>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endParaRPr lang="en-US" altLang="zh-CN" sz="1400" dirty="0">
              <a:solidFill>
                <a:prstClr val="white"/>
              </a:solidFill>
              <a:latin typeface="Microsoft YaHei" panose="020B0503020204020204" pitchFamily="34" charset="-122"/>
              <a:ea typeface="Microsoft YaHei" panose="020B0503020204020204" pitchFamily="34" charset="-122"/>
            </a:endParaRPr>
          </a:p>
        </p:txBody>
      </p:sp>
      <p:sp>
        <p:nvSpPr>
          <p:cNvPr id="11" name="AutoShape 18"/>
          <p:cNvSpPr>
            <a:spLocks noChangeArrowheads="1"/>
          </p:cNvSpPr>
          <p:nvPr>
            <p:custDataLst>
              <p:tags r:id="rId6"/>
            </p:custDataLst>
          </p:nvPr>
        </p:nvSpPr>
        <p:spPr bwMode="gray">
          <a:xfrm>
            <a:off x="313724" y="1922971"/>
            <a:ext cx="2377440" cy="1244600"/>
          </a:xfrm>
          <a:prstGeom prst="roundRect">
            <a:avLst>
              <a:gd name="adj" fmla="val 16451"/>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endParaRPr lang="en-US" altLang="zh-CN" sz="1400" dirty="0">
              <a:solidFill>
                <a:prstClr val="white"/>
              </a:solidFill>
              <a:latin typeface="Microsoft YaHei" panose="020B0503020204020204" pitchFamily="34" charset="-122"/>
              <a:ea typeface="Microsoft YaHei" panose="020B0503020204020204" pitchFamily="34" charset="-122"/>
            </a:endParaRPr>
          </a:p>
        </p:txBody>
      </p:sp>
      <p:sp>
        <p:nvSpPr>
          <p:cNvPr id="12" name="Rounded Rectangle 11"/>
          <p:cNvSpPr/>
          <p:nvPr>
            <p:custDataLst>
              <p:tags r:id="rId7"/>
            </p:custDataLst>
          </p:nvPr>
        </p:nvSpPr>
        <p:spPr bwMode="gray">
          <a:xfrm>
            <a:off x="3142722" y="2965040"/>
            <a:ext cx="2377440" cy="2890130"/>
          </a:xfrm>
          <a:prstGeom prst="roundRect">
            <a:avLst>
              <a:gd name="adj" fmla="val 3806"/>
            </a:avLst>
          </a:pr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rIns="18288"/>
          <a:lstStyle/>
          <a:p>
            <a:pPr marL="174625" lvl="2" indent="-157163" defTabSz="457200" eaLnBrk="0" hangingPunct="0">
              <a:spcBef>
                <a:spcPts val="1200"/>
              </a:spcBef>
              <a:buClr>
                <a:srgbClr val="134385"/>
              </a:buClr>
              <a:defRPr/>
            </a:pPr>
            <a:endParaRPr lang="en-US" sz="1100" baseline="30000" dirty="0">
              <a:solidFill>
                <a:srgbClr val="595959"/>
              </a:solidFill>
              <a:latin typeface="Microsoft YaHei" panose="020B0503020204020204" pitchFamily="34" charset="-122"/>
              <a:ea typeface="Microsoft YaHei" panose="020B0503020204020204" pitchFamily="34" charset="-122"/>
            </a:endParaRPr>
          </a:p>
        </p:txBody>
      </p:sp>
      <p:sp>
        <p:nvSpPr>
          <p:cNvPr id="13" name="Rounded Rectangle 12"/>
          <p:cNvSpPr/>
          <p:nvPr>
            <p:custDataLst>
              <p:tags r:id="rId8"/>
            </p:custDataLst>
          </p:nvPr>
        </p:nvSpPr>
        <p:spPr bwMode="gray">
          <a:xfrm>
            <a:off x="319947" y="2444318"/>
            <a:ext cx="2377440" cy="3894704"/>
          </a:xfrm>
          <a:prstGeom prst="roundRect">
            <a:avLst>
              <a:gd name="adj" fmla="val 9534"/>
            </a:avLst>
          </a:pr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rIns="18288"/>
          <a:lstStyle/>
          <a:p>
            <a:pPr marL="174625" lvl="2" indent="-157163" defTabSz="457200" eaLnBrk="0" hangingPunct="0">
              <a:spcBef>
                <a:spcPts val="1200"/>
              </a:spcBef>
              <a:buClr>
                <a:srgbClr val="134385"/>
              </a:buClr>
              <a:defRPr/>
            </a:pPr>
            <a:endParaRPr lang="en-US" sz="1100" baseline="30000" dirty="0">
              <a:solidFill>
                <a:srgbClr val="595959"/>
              </a:solidFill>
              <a:latin typeface="Microsoft YaHei" panose="020B0503020204020204" pitchFamily="34" charset="-122"/>
              <a:ea typeface="Microsoft YaHei" panose="020B0503020204020204" pitchFamily="34" charset="-122"/>
            </a:endParaRPr>
          </a:p>
        </p:txBody>
      </p:sp>
      <p:sp>
        <p:nvSpPr>
          <p:cNvPr id="14" name="Rectangle 39"/>
          <p:cNvSpPr>
            <a:spLocks noChangeArrowheads="1"/>
          </p:cNvSpPr>
          <p:nvPr>
            <p:custDataLst>
              <p:tags r:id="rId9"/>
            </p:custDataLst>
          </p:nvPr>
        </p:nvSpPr>
        <p:spPr bwMode="gray">
          <a:xfrm>
            <a:off x="3179206" y="2626193"/>
            <a:ext cx="2296104" cy="200055"/>
          </a:xfrm>
          <a:prstGeom prst="rect">
            <a:avLst/>
          </a:prstGeom>
          <a:noFill/>
          <a:ln w="9525">
            <a:noFill/>
            <a:miter lim="800000"/>
            <a:headEnd/>
            <a:tailEnd/>
          </a:ln>
        </p:spPr>
        <p:txBody>
          <a:bodyPr wrap="square" lIns="0" tIns="0" rIns="0" bIns="0">
            <a:spAutoFit/>
          </a:bodyPr>
          <a:lstStyle/>
          <a:p>
            <a:pPr marL="3175" indent="-3175" algn="ctr" defTabSz="895350" eaLnBrk="0" hangingPunct="0">
              <a:buClr>
                <a:srgbClr val="009999"/>
              </a:buClr>
              <a:buSzPct val="100000"/>
            </a:pPr>
            <a:r>
              <a:rPr lang="zh-CN" altLang="en-US" sz="1300" b="1" dirty="0" smtClean="0">
                <a:solidFill>
                  <a:srgbClr val="004080"/>
                </a:solidFill>
                <a:latin typeface="Microsoft YaHei" panose="020B0503020204020204" pitchFamily="34" charset="-122"/>
                <a:ea typeface="Microsoft YaHei" panose="020B0503020204020204" pitchFamily="34" charset="-122"/>
              </a:rPr>
              <a:t>企业</a:t>
            </a:r>
            <a:r>
              <a:rPr lang="zh-CN" altLang="en-US" sz="1300" b="1" dirty="0">
                <a:solidFill>
                  <a:srgbClr val="004080"/>
                </a:solidFill>
                <a:latin typeface="Microsoft YaHei" panose="020B0503020204020204" pitchFamily="34" charset="-122"/>
                <a:ea typeface="Microsoft YaHei" panose="020B0503020204020204" pitchFamily="34" charset="-122"/>
              </a:rPr>
              <a:t>内部</a:t>
            </a:r>
            <a:r>
              <a:rPr lang="en-US" altLang="en-US" sz="1300" b="1" dirty="0" smtClean="0">
                <a:solidFill>
                  <a:srgbClr val="004080"/>
                </a:solidFill>
                <a:latin typeface="Microsoft YaHei" panose="020B0503020204020204" pitchFamily="34" charset="-122"/>
                <a:ea typeface="Microsoft YaHei" panose="020B0503020204020204" pitchFamily="34" charset="-122"/>
              </a:rPr>
              <a:t>(</a:t>
            </a:r>
            <a:r>
              <a:rPr lang="zh-CN" altLang="en-US" sz="1300" b="1" dirty="0">
                <a:solidFill>
                  <a:srgbClr val="004080"/>
                </a:solidFill>
                <a:latin typeface="Microsoft YaHei" panose="020B0503020204020204" pitchFamily="34" charset="-122"/>
                <a:ea typeface="Microsoft YaHei" panose="020B0503020204020204" pitchFamily="34" charset="-122"/>
              </a:rPr>
              <a:t>内</a:t>
            </a:r>
            <a:r>
              <a:rPr lang="zh-CN" altLang="en-US" sz="1300" b="1" dirty="0" smtClean="0">
                <a:solidFill>
                  <a:srgbClr val="004080"/>
                </a:solidFill>
                <a:latin typeface="Microsoft YaHei" panose="020B0503020204020204" pitchFamily="34" charset="-122"/>
                <a:ea typeface="Microsoft YaHei" panose="020B0503020204020204" pitchFamily="34" charset="-122"/>
              </a:rPr>
              <a:t>部</a:t>
            </a:r>
            <a:r>
              <a:rPr lang="en-US" altLang="en-US" sz="1300" b="1" dirty="0" smtClean="0">
                <a:solidFill>
                  <a:srgbClr val="004080"/>
                </a:solidFill>
                <a:latin typeface="Microsoft YaHei" panose="020B0503020204020204" pitchFamily="34" charset="-122"/>
                <a:ea typeface="Microsoft YaHei" panose="020B0503020204020204" pitchFamily="34" charset="-122"/>
              </a:rPr>
              <a:t>)</a:t>
            </a:r>
            <a:endParaRPr lang="en-US" altLang="en-US" sz="1300" b="1" dirty="0">
              <a:solidFill>
                <a:srgbClr val="004080"/>
              </a:solidFill>
              <a:latin typeface="Microsoft YaHei" panose="020B0503020204020204" pitchFamily="34" charset="-122"/>
              <a:ea typeface="Microsoft YaHei" panose="020B0503020204020204" pitchFamily="34" charset="-122"/>
            </a:endParaRPr>
          </a:p>
        </p:txBody>
      </p:sp>
      <p:graphicFrame>
        <p:nvGraphicFramePr>
          <p:cNvPr id="15" name="Table 14"/>
          <p:cNvGraphicFramePr>
            <a:graphicFrameLocks noGrp="1"/>
          </p:cNvGraphicFramePr>
          <p:nvPr>
            <p:extLst>
              <p:ext uri="{D42A27DB-BD31-4B8C-83A1-F6EECF244321}">
                <p14:modId xmlns:p14="http://schemas.microsoft.com/office/powerpoint/2010/main" val="3882409066"/>
              </p:ext>
            </p:extLst>
          </p:nvPr>
        </p:nvGraphicFramePr>
        <p:xfrm>
          <a:off x="3202401" y="3131451"/>
          <a:ext cx="2222694" cy="2509636"/>
        </p:xfrm>
        <a:graphic>
          <a:graphicData uri="http://schemas.openxmlformats.org/drawingml/2006/table">
            <a:tbl>
              <a:tblPr firstRow="1" bandRow="1">
                <a:tableStyleId>{5C22544A-7EE6-4342-B048-85BDC9FD1C3A}</a:tableStyleId>
              </a:tblPr>
              <a:tblGrid>
                <a:gridCol w="1156789"/>
                <a:gridCol w="1065905"/>
              </a:tblGrid>
              <a:tr h="428625">
                <a:tc>
                  <a:txBody>
                    <a:bodyPr/>
                    <a:lstStyle/>
                    <a:p>
                      <a:pPr algn="ctr">
                        <a:lnSpc>
                          <a:spcPct val="95000"/>
                        </a:lnSpc>
                      </a:pPr>
                      <a:endParaRPr lang="en-US" sz="1100" b="0" dirty="0">
                        <a:solidFill>
                          <a:srgbClr val="595959"/>
                        </a:solidFill>
                        <a:latin typeface="Calibri" pitchFamily="34" charset="0"/>
                      </a:endParaRPr>
                    </a:p>
                  </a:txBody>
                  <a:tcPr marL="48428" marR="29057" marT="29057" marB="29057" anchor="ctr">
                    <a:lnL w="6350" cap="flat" cmpd="sng" algn="ctr">
                      <a:noFill/>
                      <a:prstDash val="sysDot"/>
                      <a:round/>
                      <a:headEnd type="none" w="med" len="med"/>
                      <a:tailEnd type="none" w="med" len="med"/>
                    </a:lnL>
                    <a:lnR w="9525" cap="flat" cmpd="sng" algn="ctr">
                      <a:solidFill>
                        <a:schemeClr val="bg1">
                          <a:lumMod val="50000"/>
                        </a:schemeClr>
                      </a:solidFill>
                      <a:prstDash val="sysDot"/>
                      <a:round/>
                      <a:headEnd type="none" w="med" len="med"/>
                      <a:tailEnd type="none" w="med" len="med"/>
                    </a:lnR>
                    <a:lnT w="6350" cap="flat" cmpd="sng" algn="ctr">
                      <a:no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95000"/>
                        </a:lnSpc>
                      </a:pPr>
                      <a:r>
                        <a:rPr lang="zh-CN" altLang="en-US" sz="1300" b="0" dirty="0" smtClean="0">
                          <a:solidFill>
                            <a:srgbClr val="595959"/>
                          </a:solidFill>
                          <a:latin typeface="Microsoft YaHei" panose="020B0503020204020204" pitchFamily="34" charset="-122"/>
                          <a:ea typeface="Microsoft YaHei" panose="020B0503020204020204" pitchFamily="34" charset="-122"/>
                        </a:rPr>
                        <a:t>客服中心</a:t>
                      </a:r>
                      <a:endParaRPr lang="en-US" sz="1300" b="0" dirty="0">
                        <a:solidFill>
                          <a:srgbClr val="595959"/>
                        </a:solidFill>
                        <a:latin typeface="Microsoft YaHei" panose="020B0503020204020204" pitchFamily="34" charset="-122"/>
                        <a:ea typeface="Microsoft YaHei" panose="020B0503020204020204" pitchFamily="34" charset="-122"/>
                      </a:endParaRPr>
                    </a:p>
                  </a:txBody>
                  <a:tcPr marL="48428" marR="29057" marT="29057" marB="29057" anchor="ctr">
                    <a:lnL w="9525" cap="flat" cmpd="sng" algn="ctr">
                      <a:solidFill>
                        <a:schemeClr val="bg1">
                          <a:lumMod val="50000"/>
                        </a:schemeClr>
                      </a:solidFill>
                      <a:prstDash val="sysDot"/>
                      <a:round/>
                      <a:headEnd type="none" w="med" len="med"/>
                      <a:tailEnd type="none" w="med" len="med"/>
                    </a:lnL>
                    <a:lnR w="6350" cap="flat" cmpd="sng" algn="ctr">
                      <a:noFill/>
                      <a:prstDash val="sysDot"/>
                      <a:round/>
                      <a:headEnd type="none" w="med" len="med"/>
                      <a:tailEnd type="none" w="med" len="med"/>
                    </a:lnR>
                    <a:lnT w="6350" cap="flat" cmpd="sng" algn="ctr">
                      <a:no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558657">
                <a:tc>
                  <a:txBody>
                    <a:bodyPr/>
                    <a:lstStyle/>
                    <a:p>
                      <a:pPr algn="ctr">
                        <a:lnSpc>
                          <a:spcPct val="95000"/>
                        </a:lnSpc>
                      </a:pPr>
                      <a:endParaRPr lang="en-US" sz="1100" dirty="0">
                        <a:solidFill>
                          <a:srgbClr val="595959"/>
                        </a:solidFill>
                        <a:latin typeface="Calibri" pitchFamily="34" charset="0"/>
                      </a:endParaRPr>
                    </a:p>
                  </a:txBody>
                  <a:tcPr marL="48428" marR="29057" marT="29057" marB="29057" anchor="ctr">
                    <a:lnL w="6350" cap="flat" cmpd="sng" algn="ctr">
                      <a:noFill/>
                      <a:prstDash val="sysDot"/>
                      <a:round/>
                      <a:headEnd type="none" w="med" len="med"/>
                      <a:tailEnd type="none" w="med" len="med"/>
                    </a:lnL>
                    <a:lnR w="9525" cap="flat" cmpd="sng" algn="ctr">
                      <a:solidFill>
                        <a:schemeClr val="bg1">
                          <a:lumMod val="50000"/>
                        </a:schemeClr>
                      </a:solid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95000"/>
                        </a:lnSpc>
                      </a:pPr>
                      <a:r>
                        <a:rPr lang="zh-CN" altLang="en-US" sz="1300" dirty="0" smtClean="0">
                          <a:solidFill>
                            <a:srgbClr val="595959"/>
                          </a:solidFill>
                          <a:latin typeface="Microsoft YaHei" panose="020B0503020204020204" pitchFamily="34" charset="-122"/>
                          <a:ea typeface="Microsoft YaHei" panose="020B0503020204020204" pitchFamily="34" charset="-122"/>
                        </a:rPr>
                        <a:t>在线聊天</a:t>
                      </a:r>
                      <a:endParaRPr lang="en-US" sz="1300" dirty="0">
                        <a:solidFill>
                          <a:srgbClr val="595959"/>
                        </a:solidFill>
                        <a:latin typeface="Microsoft YaHei" panose="020B0503020204020204" pitchFamily="34" charset="-122"/>
                        <a:ea typeface="Microsoft YaHei" panose="020B0503020204020204" pitchFamily="34" charset="-122"/>
                      </a:endParaRPr>
                    </a:p>
                  </a:txBody>
                  <a:tcPr marL="48428" marR="29057" marT="29057" marB="29057" anchor="ctr">
                    <a:lnL w="9525" cap="flat" cmpd="sng" algn="ctr">
                      <a:solidFill>
                        <a:schemeClr val="bg1">
                          <a:lumMod val="50000"/>
                        </a:schemeClr>
                      </a:solidFill>
                      <a:prstDash val="sysDot"/>
                      <a:round/>
                      <a:headEnd type="none" w="med" len="med"/>
                      <a:tailEnd type="none" w="med" len="med"/>
                    </a:lnL>
                    <a:lnR w="6350" cap="flat" cmpd="sng" algn="ctr">
                      <a:no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566049">
                <a:tc>
                  <a:txBody>
                    <a:bodyPr/>
                    <a:lstStyle/>
                    <a:p>
                      <a:pPr algn="ctr">
                        <a:lnSpc>
                          <a:spcPct val="95000"/>
                        </a:lnSpc>
                      </a:pPr>
                      <a:endParaRPr lang="en-US" sz="1100" dirty="0">
                        <a:solidFill>
                          <a:srgbClr val="595959"/>
                        </a:solidFill>
                        <a:latin typeface="Calibri" pitchFamily="34" charset="0"/>
                      </a:endParaRPr>
                    </a:p>
                  </a:txBody>
                  <a:tcPr marL="48428" marR="29057" marT="29057" marB="29057" anchor="ctr">
                    <a:lnL w="6350" cap="flat" cmpd="sng" algn="ctr">
                      <a:noFill/>
                      <a:prstDash val="sysDot"/>
                      <a:round/>
                      <a:headEnd type="none" w="med" len="med"/>
                      <a:tailEnd type="none" w="med" len="med"/>
                    </a:lnL>
                    <a:lnR w="9525" cap="flat" cmpd="sng" algn="ctr">
                      <a:solidFill>
                        <a:schemeClr val="bg1">
                          <a:lumMod val="50000"/>
                        </a:schemeClr>
                      </a:solid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95000"/>
                        </a:lnSpc>
                      </a:pPr>
                      <a:r>
                        <a:rPr lang="zh-CN" altLang="en-US" sz="1300" dirty="0" smtClean="0">
                          <a:solidFill>
                            <a:srgbClr val="595959"/>
                          </a:solidFill>
                          <a:latin typeface="Microsoft YaHei" panose="020B0503020204020204" pitchFamily="34" charset="-122"/>
                          <a:ea typeface="Microsoft YaHei" panose="020B0503020204020204" pitchFamily="34" charset="-122"/>
                        </a:rPr>
                        <a:t>邮件</a:t>
                      </a:r>
                      <a:endParaRPr lang="en-US" sz="1300" dirty="0">
                        <a:solidFill>
                          <a:srgbClr val="595959"/>
                        </a:solidFill>
                        <a:latin typeface="Microsoft YaHei" panose="020B0503020204020204" pitchFamily="34" charset="-122"/>
                        <a:ea typeface="Microsoft YaHei" panose="020B0503020204020204" pitchFamily="34" charset="-122"/>
                      </a:endParaRPr>
                    </a:p>
                  </a:txBody>
                  <a:tcPr marL="48428" marR="29057" marT="29057" marB="29057" anchor="ctr">
                    <a:lnL w="9525" cap="flat" cmpd="sng" algn="ctr">
                      <a:solidFill>
                        <a:schemeClr val="bg1">
                          <a:lumMod val="50000"/>
                        </a:schemeClr>
                      </a:solidFill>
                      <a:prstDash val="sysDot"/>
                      <a:round/>
                      <a:headEnd type="none" w="med" len="med"/>
                      <a:tailEnd type="none" w="med" len="med"/>
                    </a:lnL>
                    <a:lnR w="6350" cap="flat" cmpd="sng" algn="ctr">
                      <a:no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642383">
                <a:tc>
                  <a:txBody>
                    <a:bodyPr/>
                    <a:lstStyle/>
                    <a:p>
                      <a:pPr marL="0" algn="ctr" defTabSz="914400" rtl="0" eaLnBrk="1" latinLnBrk="0" hangingPunct="1">
                        <a:lnSpc>
                          <a:spcPct val="95000"/>
                        </a:lnSpc>
                      </a:pPr>
                      <a:endParaRPr lang="en-US" sz="1100" kern="1200" dirty="0">
                        <a:solidFill>
                          <a:srgbClr val="595959"/>
                        </a:solidFill>
                        <a:latin typeface="Calibri" pitchFamily="34" charset="0"/>
                        <a:ea typeface="+mn-ea"/>
                        <a:cs typeface="+mn-cs"/>
                      </a:endParaRPr>
                    </a:p>
                  </a:txBody>
                  <a:tcPr marL="48428" marR="29057" marT="29057" marB="29057" anchor="ctr">
                    <a:lnL w="6350" cap="flat" cmpd="sng" algn="ctr">
                      <a:noFill/>
                      <a:prstDash val="sysDot"/>
                      <a:round/>
                      <a:headEnd type="none" w="med" len="med"/>
                      <a:tailEnd type="none" w="med" len="med"/>
                    </a:lnL>
                    <a:lnR w="9525" cap="flat" cmpd="sng" algn="ctr">
                      <a:solidFill>
                        <a:schemeClr val="bg1">
                          <a:lumMod val="50000"/>
                        </a:schemeClr>
                      </a:solid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latinLnBrk="0" hangingPunct="1">
                        <a:lnSpc>
                          <a:spcPct val="95000"/>
                        </a:lnSpc>
                      </a:pPr>
                      <a:r>
                        <a:rPr lang="zh-CN" altLang="en-US" sz="1300" kern="1200" baseline="0" dirty="0" smtClean="0">
                          <a:solidFill>
                            <a:srgbClr val="595959"/>
                          </a:solidFill>
                          <a:latin typeface="Microsoft YaHei" panose="020B0503020204020204" pitchFamily="34" charset="-122"/>
                          <a:ea typeface="Microsoft YaHei" panose="020B0503020204020204" pitchFamily="34" charset="-122"/>
                          <a:cs typeface="+mn-cs"/>
                        </a:rPr>
                        <a:t>开放式调查问卷和反馈</a:t>
                      </a:r>
                      <a:endParaRPr lang="en-US" sz="1300" kern="1200" dirty="0">
                        <a:solidFill>
                          <a:srgbClr val="595959"/>
                        </a:solidFill>
                        <a:latin typeface="Microsoft YaHei" panose="020B0503020204020204" pitchFamily="34" charset="-122"/>
                        <a:ea typeface="Microsoft YaHei" panose="020B0503020204020204" pitchFamily="34" charset="-122"/>
                        <a:cs typeface="+mn-cs"/>
                      </a:endParaRPr>
                    </a:p>
                  </a:txBody>
                  <a:tcPr marL="48428" marR="29057" marT="29057" marB="29057" anchor="ctr">
                    <a:lnL w="9525" cap="flat" cmpd="sng" algn="ctr">
                      <a:solidFill>
                        <a:schemeClr val="bg1">
                          <a:lumMod val="50000"/>
                        </a:schemeClr>
                      </a:solidFill>
                      <a:prstDash val="sysDot"/>
                      <a:round/>
                      <a:headEnd type="none" w="med" len="med"/>
                      <a:tailEnd type="none" w="med" len="med"/>
                    </a:lnL>
                    <a:lnR w="6350" cap="flat" cmpd="sng" algn="ctr">
                      <a:no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9525" cap="flat" cmpd="sng" algn="ctr">
                      <a:solidFill>
                        <a:schemeClr val="bg1">
                          <a:lumMod val="50000"/>
                        </a:schemeClr>
                      </a:solidFill>
                      <a:prstDash val="sysDot"/>
                      <a:round/>
                      <a:headEnd type="none" w="med" len="med"/>
                      <a:tailEnd type="none" w="med" len="med"/>
                    </a:lnB>
                    <a:lnTlToBr w="12700" cmpd="sng">
                      <a:noFill/>
                      <a:prstDash val="solid"/>
                    </a:lnTlToBr>
                    <a:lnBlToTr w="12700" cmpd="sng">
                      <a:noFill/>
                      <a:prstDash val="solid"/>
                    </a:lnBlToTr>
                    <a:noFill/>
                  </a:tcPr>
                </a:tc>
              </a:tr>
              <a:tr h="313922">
                <a:tc>
                  <a:txBody>
                    <a:bodyPr/>
                    <a:lstStyle/>
                    <a:p>
                      <a:pPr algn="ctr">
                        <a:lnSpc>
                          <a:spcPct val="95000"/>
                        </a:lnSpc>
                      </a:pPr>
                      <a:endParaRPr lang="en-US" sz="1100" dirty="0">
                        <a:solidFill>
                          <a:srgbClr val="595959"/>
                        </a:solidFill>
                        <a:latin typeface="Calibri" pitchFamily="34" charset="0"/>
                      </a:endParaRPr>
                    </a:p>
                  </a:txBody>
                  <a:tcPr marL="48428" marR="29057" marT="29057" marB="29057" anchor="ctr">
                    <a:lnL w="6350" cap="flat" cmpd="sng" algn="ctr">
                      <a:noFill/>
                      <a:prstDash val="sysDot"/>
                      <a:round/>
                      <a:headEnd type="none" w="med" len="med"/>
                      <a:tailEnd type="none" w="med" len="med"/>
                    </a:lnL>
                    <a:lnR w="9525" cap="flat" cmpd="sng" algn="ctr">
                      <a:solidFill>
                        <a:schemeClr val="bg1">
                          <a:lumMod val="50000"/>
                        </a:schemeClr>
                      </a:solid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nSpc>
                          <a:spcPct val="95000"/>
                        </a:lnSpc>
                      </a:pPr>
                      <a:endParaRPr lang="en-US" sz="1300" dirty="0">
                        <a:solidFill>
                          <a:srgbClr val="595959"/>
                        </a:solidFill>
                        <a:latin typeface="Microsoft YaHei" panose="020B0503020204020204" pitchFamily="34" charset="-122"/>
                        <a:ea typeface="Microsoft YaHei" panose="020B0503020204020204" pitchFamily="34" charset="-122"/>
                      </a:endParaRPr>
                    </a:p>
                  </a:txBody>
                  <a:tcPr marL="48428" marR="29057" marT="29057" marB="29057" anchor="ctr">
                    <a:lnL w="9525" cap="flat" cmpd="sng" algn="ctr">
                      <a:solidFill>
                        <a:schemeClr val="bg1">
                          <a:lumMod val="50000"/>
                        </a:schemeClr>
                      </a:solidFill>
                      <a:prstDash val="sysDot"/>
                      <a:round/>
                      <a:headEnd type="none" w="med" len="med"/>
                      <a:tailEnd type="none" w="med" len="med"/>
                    </a:lnL>
                    <a:lnR w="6350" cap="flat" cmpd="sng" algn="ctr">
                      <a:noFill/>
                      <a:prstDash val="sysDot"/>
                      <a:round/>
                      <a:headEnd type="none" w="med" len="med"/>
                      <a:tailEnd type="none" w="med" len="med"/>
                    </a:lnR>
                    <a:lnT w="9525" cap="flat" cmpd="sng" algn="ctr">
                      <a:solidFill>
                        <a:schemeClr val="bg1">
                          <a:lumMod val="50000"/>
                        </a:schemeClr>
                      </a:solidFill>
                      <a:prstDash val="sysDot"/>
                      <a:round/>
                      <a:headEnd type="none" w="med" len="med"/>
                      <a:tailEnd type="none" w="med" len="med"/>
                    </a:lnT>
                    <a:lnB w="6350"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6" name="Rectangle 39"/>
          <p:cNvSpPr>
            <a:spLocks noChangeArrowheads="1"/>
          </p:cNvSpPr>
          <p:nvPr>
            <p:custDataLst>
              <p:tags r:id="rId10"/>
            </p:custDataLst>
          </p:nvPr>
        </p:nvSpPr>
        <p:spPr bwMode="gray">
          <a:xfrm>
            <a:off x="393331" y="2011047"/>
            <a:ext cx="2374242" cy="200055"/>
          </a:xfrm>
          <a:prstGeom prst="rect">
            <a:avLst/>
          </a:prstGeom>
          <a:noFill/>
          <a:ln w="9525">
            <a:noFill/>
            <a:miter lim="800000"/>
            <a:headEnd/>
            <a:tailEnd/>
          </a:ln>
        </p:spPr>
        <p:txBody>
          <a:bodyPr wrap="square" lIns="0" tIns="0" rIns="0" bIns="0">
            <a:spAutoFit/>
          </a:bodyPr>
          <a:lstStyle/>
          <a:p>
            <a:pPr marL="3175" indent="-3175" algn="ctr" defTabSz="895350" eaLnBrk="0" hangingPunct="0">
              <a:buClr>
                <a:srgbClr val="009999"/>
              </a:buClr>
              <a:buSzPct val="100000"/>
            </a:pPr>
            <a:r>
              <a:rPr lang="zh-CN" altLang="en-US" sz="1300" b="1" dirty="0">
                <a:solidFill>
                  <a:srgbClr val="004080"/>
                </a:solidFill>
                <a:latin typeface="Microsoft YaHei" panose="020B0503020204020204" pitchFamily="34" charset="-122"/>
                <a:ea typeface="Microsoft YaHei" panose="020B0503020204020204" pitchFamily="34" charset="-122"/>
              </a:rPr>
              <a:t>社交网</a:t>
            </a:r>
            <a:r>
              <a:rPr lang="zh-CN" altLang="en-US" sz="1300" b="1" dirty="0" smtClean="0">
                <a:solidFill>
                  <a:srgbClr val="004080"/>
                </a:solidFill>
                <a:latin typeface="Microsoft YaHei" panose="020B0503020204020204" pitchFamily="34" charset="-122"/>
                <a:ea typeface="Microsoft YaHei" panose="020B0503020204020204" pitchFamily="34" charset="-122"/>
              </a:rPr>
              <a:t>络（</a:t>
            </a:r>
            <a:r>
              <a:rPr lang="zh-CN" altLang="en-US" sz="1300" b="1" dirty="0">
                <a:solidFill>
                  <a:srgbClr val="004080"/>
                </a:solidFill>
                <a:latin typeface="Microsoft YaHei" panose="020B0503020204020204" pitchFamily="34" charset="-122"/>
                <a:ea typeface="Microsoft YaHei" panose="020B0503020204020204" pitchFamily="34" charset="-122"/>
              </a:rPr>
              <a:t>外</a:t>
            </a:r>
            <a:r>
              <a:rPr lang="zh-CN" altLang="en-US" sz="1300" b="1" dirty="0" smtClean="0">
                <a:solidFill>
                  <a:srgbClr val="004080"/>
                </a:solidFill>
                <a:latin typeface="Microsoft YaHei" panose="020B0503020204020204" pitchFamily="34" charset="-122"/>
                <a:ea typeface="Microsoft YaHei" panose="020B0503020204020204" pitchFamily="34" charset="-122"/>
              </a:rPr>
              <a:t>部）</a:t>
            </a:r>
            <a:endParaRPr lang="en-US" altLang="en-US" sz="1300" b="1" dirty="0">
              <a:solidFill>
                <a:srgbClr val="004080"/>
              </a:solidFill>
              <a:latin typeface="Microsoft YaHei" panose="020B0503020204020204" pitchFamily="34" charset="-122"/>
              <a:ea typeface="Microsoft YaHei" panose="020B0503020204020204" pitchFamily="34" charset="-122"/>
            </a:endParaRPr>
          </a:p>
        </p:txBody>
      </p:sp>
      <p:pic>
        <p:nvPicPr>
          <p:cNvPr id="17" name="Picture 352" descr="logo_facebook.jpg"/>
          <p:cNvPicPr>
            <a:picLocks noChangeAspect="1"/>
          </p:cNvPicPr>
          <p:nvPr>
            <p:custDataLst>
              <p:tags r:id="rId11"/>
            </p:custDataLst>
          </p:nvPr>
        </p:nvPicPr>
        <p:blipFill>
          <a:blip r:embed="rId22" cstate="print"/>
          <a:srcRect/>
          <a:stretch>
            <a:fillRect/>
          </a:stretch>
        </p:blipFill>
        <p:spPr bwMode="gray">
          <a:xfrm>
            <a:off x="437215" y="3281333"/>
            <a:ext cx="854350" cy="321184"/>
          </a:xfrm>
          <a:prstGeom prst="rect">
            <a:avLst/>
          </a:prstGeom>
          <a:noFill/>
          <a:ln w="9525">
            <a:solidFill>
              <a:schemeClr val="tx1"/>
            </a:solidFill>
            <a:miter lim="800000"/>
            <a:headEnd/>
            <a:tailEnd/>
          </a:ln>
        </p:spPr>
      </p:pic>
      <p:pic>
        <p:nvPicPr>
          <p:cNvPr id="18" name="Picture 353" descr="twitter.jpg"/>
          <p:cNvPicPr>
            <a:picLocks noChangeAspect="1"/>
          </p:cNvPicPr>
          <p:nvPr>
            <p:custDataLst>
              <p:tags r:id="rId12"/>
            </p:custDataLst>
          </p:nvPr>
        </p:nvPicPr>
        <p:blipFill>
          <a:blip r:embed="rId23" cstate="print"/>
          <a:srcRect/>
          <a:stretch>
            <a:fillRect/>
          </a:stretch>
        </p:blipFill>
        <p:spPr bwMode="gray">
          <a:xfrm>
            <a:off x="1639184" y="3399270"/>
            <a:ext cx="785831" cy="290137"/>
          </a:xfrm>
          <a:prstGeom prst="rect">
            <a:avLst/>
          </a:prstGeom>
          <a:noFill/>
          <a:ln w="9525">
            <a:noFill/>
            <a:miter lim="800000"/>
            <a:headEnd/>
            <a:tailEnd/>
          </a:ln>
        </p:spPr>
      </p:pic>
      <p:pic>
        <p:nvPicPr>
          <p:cNvPr id="19" name="Picture 354" descr="orkut_icons.jpg"/>
          <p:cNvPicPr>
            <a:picLocks noChangeAspect="1"/>
          </p:cNvPicPr>
          <p:nvPr>
            <p:custDataLst>
              <p:tags r:id="rId13"/>
            </p:custDataLst>
          </p:nvPr>
        </p:nvPicPr>
        <p:blipFill>
          <a:blip r:embed="rId24" cstate="print"/>
          <a:srcRect/>
          <a:stretch>
            <a:fillRect/>
          </a:stretch>
        </p:blipFill>
        <p:spPr bwMode="gray">
          <a:xfrm>
            <a:off x="393331" y="4756303"/>
            <a:ext cx="745487" cy="496188"/>
          </a:xfrm>
          <a:prstGeom prst="rect">
            <a:avLst/>
          </a:prstGeom>
          <a:noFill/>
          <a:ln w="9525">
            <a:noFill/>
            <a:miter lim="800000"/>
            <a:headEnd/>
            <a:tailEnd/>
          </a:ln>
        </p:spPr>
      </p:pic>
      <p:pic>
        <p:nvPicPr>
          <p:cNvPr id="20" name="Picture 355" descr="tagged_cropped.jpg"/>
          <p:cNvPicPr>
            <a:picLocks noChangeAspect="1"/>
          </p:cNvPicPr>
          <p:nvPr>
            <p:custDataLst>
              <p:tags r:id="rId14"/>
            </p:custDataLst>
          </p:nvPr>
        </p:nvPicPr>
        <p:blipFill>
          <a:blip r:embed="rId25" cstate="print"/>
          <a:srcRect/>
          <a:stretch>
            <a:fillRect/>
          </a:stretch>
        </p:blipFill>
        <p:spPr bwMode="gray">
          <a:xfrm>
            <a:off x="1461385" y="4591206"/>
            <a:ext cx="779408" cy="194852"/>
          </a:xfrm>
          <a:prstGeom prst="rect">
            <a:avLst/>
          </a:prstGeom>
          <a:noFill/>
          <a:ln w="9525">
            <a:solidFill>
              <a:schemeClr val="tx1"/>
            </a:solidFill>
            <a:miter lim="800000"/>
            <a:headEnd/>
            <a:tailEnd/>
          </a:ln>
        </p:spPr>
      </p:pic>
      <p:pic>
        <p:nvPicPr>
          <p:cNvPr id="21" name="Picture 356" descr="Bebo_logo.png"/>
          <p:cNvPicPr>
            <a:picLocks noChangeAspect="1"/>
          </p:cNvPicPr>
          <p:nvPr>
            <p:custDataLst>
              <p:tags r:id="rId15"/>
            </p:custDataLst>
          </p:nvPr>
        </p:nvPicPr>
        <p:blipFill>
          <a:blip r:embed="rId26" cstate="print"/>
          <a:srcRect/>
          <a:stretch>
            <a:fillRect/>
          </a:stretch>
        </p:blipFill>
        <p:spPr bwMode="gray">
          <a:xfrm>
            <a:off x="1418333" y="4997405"/>
            <a:ext cx="963553" cy="329749"/>
          </a:xfrm>
          <a:prstGeom prst="rect">
            <a:avLst/>
          </a:prstGeom>
          <a:noFill/>
          <a:ln w="9525">
            <a:noFill/>
            <a:miter lim="800000"/>
            <a:headEnd/>
            <a:tailEnd/>
          </a:ln>
        </p:spPr>
      </p:pic>
      <p:pic>
        <p:nvPicPr>
          <p:cNvPr id="22" name="Picture 5"/>
          <p:cNvPicPr>
            <a:picLocks noChangeAspect="1" noChangeArrowheads="1"/>
          </p:cNvPicPr>
          <p:nvPr>
            <p:custDataLst>
              <p:tags r:id="rId16"/>
            </p:custDataLst>
          </p:nvPr>
        </p:nvPicPr>
        <p:blipFill>
          <a:blip r:embed="rId27" cstate="print"/>
          <a:srcRect/>
          <a:stretch>
            <a:fillRect/>
          </a:stretch>
        </p:blipFill>
        <p:spPr bwMode="gray">
          <a:xfrm>
            <a:off x="369074" y="5395490"/>
            <a:ext cx="869340" cy="406834"/>
          </a:xfrm>
          <a:prstGeom prst="rect">
            <a:avLst/>
          </a:prstGeom>
          <a:noFill/>
          <a:ln w="9525">
            <a:noFill/>
            <a:miter lim="800000"/>
            <a:headEnd/>
            <a:tailEnd/>
          </a:ln>
        </p:spPr>
      </p:pic>
      <p:pic>
        <p:nvPicPr>
          <p:cNvPr id="23" name="Picture 6"/>
          <p:cNvPicPr>
            <a:picLocks noChangeAspect="1" noChangeArrowheads="1"/>
          </p:cNvPicPr>
          <p:nvPr>
            <p:custDataLst>
              <p:tags r:id="rId17"/>
            </p:custDataLst>
          </p:nvPr>
        </p:nvPicPr>
        <p:blipFill>
          <a:blip r:embed="rId28" cstate="print"/>
          <a:srcRect/>
          <a:stretch>
            <a:fillRect/>
          </a:stretch>
        </p:blipFill>
        <p:spPr bwMode="gray">
          <a:xfrm>
            <a:off x="1231199" y="2748162"/>
            <a:ext cx="1150912" cy="332961"/>
          </a:xfrm>
          <a:prstGeom prst="rect">
            <a:avLst/>
          </a:prstGeom>
          <a:noFill/>
          <a:ln w="9525">
            <a:noFill/>
            <a:miter lim="800000"/>
            <a:headEnd/>
            <a:tailEnd/>
          </a:ln>
        </p:spPr>
      </p:pic>
      <p:pic>
        <p:nvPicPr>
          <p:cNvPr id="24" name="Picture 7"/>
          <p:cNvPicPr>
            <a:picLocks noChangeAspect="1" noChangeArrowheads="1"/>
          </p:cNvPicPr>
          <p:nvPr>
            <p:custDataLst>
              <p:tags r:id="rId18"/>
            </p:custDataLst>
          </p:nvPr>
        </p:nvPicPr>
        <p:blipFill>
          <a:blip r:embed="rId29" cstate="print"/>
          <a:srcRect/>
          <a:stretch>
            <a:fillRect/>
          </a:stretch>
        </p:blipFill>
        <p:spPr bwMode="gray">
          <a:xfrm>
            <a:off x="1306301" y="5765087"/>
            <a:ext cx="991673" cy="308521"/>
          </a:xfrm>
          <a:prstGeom prst="rect">
            <a:avLst/>
          </a:prstGeom>
          <a:noFill/>
          <a:ln w="9525">
            <a:noFill/>
            <a:miter lim="800000"/>
            <a:headEnd/>
            <a:tailEnd/>
          </a:ln>
        </p:spPr>
      </p:pic>
      <p:pic>
        <p:nvPicPr>
          <p:cNvPr id="25" name="Picture 24" descr="rss.jpg"/>
          <p:cNvPicPr>
            <a:picLocks noChangeAspect="1"/>
          </p:cNvPicPr>
          <p:nvPr/>
        </p:nvPicPr>
        <p:blipFill>
          <a:blip r:embed="rId30" cstate="print"/>
          <a:srcRect/>
          <a:stretch>
            <a:fillRect/>
          </a:stretch>
        </p:blipFill>
        <p:spPr bwMode="gray">
          <a:xfrm>
            <a:off x="1550285" y="3963864"/>
            <a:ext cx="750415" cy="353854"/>
          </a:xfrm>
          <a:prstGeom prst="rect">
            <a:avLst/>
          </a:prstGeom>
        </p:spPr>
      </p:pic>
      <p:pic>
        <p:nvPicPr>
          <p:cNvPr id="26" name="Picture 25" descr="myspace-logo.jpg"/>
          <p:cNvPicPr>
            <a:picLocks noChangeAspect="1"/>
          </p:cNvPicPr>
          <p:nvPr/>
        </p:nvPicPr>
        <p:blipFill>
          <a:blip r:embed="rId31" cstate="print"/>
          <a:stretch>
            <a:fillRect/>
          </a:stretch>
        </p:blipFill>
        <p:spPr bwMode="gray">
          <a:xfrm>
            <a:off x="437390" y="3916681"/>
            <a:ext cx="758249" cy="758249"/>
          </a:xfrm>
          <a:prstGeom prst="rect">
            <a:avLst/>
          </a:prstGeom>
        </p:spPr>
      </p:pic>
      <p:sp>
        <p:nvSpPr>
          <p:cNvPr id="27" name="Plus 26"/>
          <p:cNvSpPr/>
          <p:nvPr/>
        </p:nvSpPr>
        <p:spPr bwMode="gray">
          <a:xfrm>
            <a:off x="2581964" y="3904686"/>
            <a:ext cx="709598" cy="729343"/>
          </a:xfrm>
          <a:prstGeom prst="mathPlus">
            <a:avLst/>
          </a:prstGeom>
          <a:solidFill>
            <a:srgbClr val="11356F"/>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endParaRPr lang="en-US" sz="1000" dirty="0">
              <a:solidFill>
                <a:srgbClr val="000000"/>
              </a:solidFill>
              <a:latin typeface="Microsoft YaHei" panose="020B0503020204020204" pitchFamily="34" charset="-122"/>
              <a:ea typeface="Microsoft YaHei" panose="020B0503020204020204" pitchFamily="34" charset="-122"/>
            </a:endParaRPr>
          </a:p>
        </p:txBody>
      </p:sp>
      <p:pic>
        <p:nvPicPr>
          <p:cNvPr id="28" name="Picture 27" descr="call-center-operator_~glw0013.jpg"/>
          <p:cNvPicPr>
            <a:picLocks noChangeAspect="1"/>
          </p:cNvPicPr>
          <p:nvPr/>
        </p:nvPicPr>
        <p:blipFill>
          <a:blip r:embed="rId32" cstate="print"/>
          <a:srcRect/>
          <a:stretch>
            <a:fillRect/>
          </a:stretch>
        </p:blipFill>
        <p:spPr bwMode="gray">
          <a:xfrm>
            <a:off x="3618346" y="3093800"/>
            <a:ext cx="440503" cy="441497"/>
          </a:xfrm>
          <a:prstGeom prst="rect">
            <a:avLst/>
          </a:prstGeom>
        </p:spPr>
      </p:pic>
      <p:pic>
        <p:nvPicPr>
          <p:cNvPr id="29" name="Picture 28" descr="live chat.jpg"/>
          <p:cNvPicPr>
            <a:picLocks noChangeAspect="1"/>
          </p:cNvPicPr>
          <p:nvPr/>
        </p:nvPicPr>
        <p:blipFill>
          <a:blip r:embed="rId33" cstate="print"/>
          <a:srcRect/>
          <a:stretch>
            <a:fillRect/>
          </a:stretch>
        </p:blipFill>
        <p:spPr bwMode="gray">
          <a:xfrm>
            <a:off x="3535667" y="3683692"/>
            <a:ext cx="590163" cy="412559"/>
          </a:xfrm>
          <a:prstGeom prst="rect">
            <a:avLst/>
          </a:prstGeom>
        </p:spPr>
      </p:pic>
      <p:pic>
        <p:nvPicPr>
          <p:cNvPr id="30" name="Picture 29" descr="email.png"/>
          <p:cNvPicPr>
            <a:picLocks noChangeAspect="1"/>
          </p:cNvPicPr>
          <p:nvPr/>
        </p:nvPicPr>
        <p:blipFill>
          <a:blip r:embed="rId34" cstate="print"/>
          <a:stretch>
            <a:fillRect/>
          </a:stretch>
        </p:blipFill>
        <p:spPr bwMode="gray">
          <a:xfrm>
            <a:off x="3593462" y="4175570"/>
            <a:ext cx="485546" cy="485546"/>
          </a:xfrm>
          <a:prstGeom prst="rect">
            <a:avLst/>
          </a:prstGeom>
        </p:spPr>
      </p:pic>
      <p:pic>
        <p:nvPicPr>
          <p:cNvPr id="31" name="Picture 30" descr="CLIPART_OF_15186_SM_2.jpg"/>
          <p:cNvPicPr>
            <a:picLocks noChangeAspect="1"/>
          </p:cNvPicPr>
          <p:nvPr/>
        </p:nvPicPr>
        <p:blipFill>
          <a:blip r:embed="rId35" cstate="print"/>
          <a:srcRect/>
          <a:stretch>
            <a:fillRect/>
          </a:stretch>
        </p:blipFill>
        <p:spPr bwMode="gray">
          <a:xfrm>
            <a:off x="3511955" y="4776951"/>
            <a:ext cx="633085" cy="500324"/>
          </a:xfrm>
          <a:prstGeom prst="rect">
            <a:avLst/>
          </a:prstGeom>
        </p:spPr>
      </p:pic>
      <p:pic>
        <p:nvPicPr>
          <p:cNvPr id="32" name="Picture 31" descr="75461954.jpg"/>
          <p:cNvPicPr>
            <a:picLocks noChangeAspect="1"/>
          </p:cNvPicPr>
          <p:nvPr/>
        </p:nvPicPr>
        <p:blipFill>
          <a:blip r:embed="rId3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67048" y="3578585"/>
            <a:ext cx="1603238" cy="2407236"/>
          </a:xfrm>
          <a:prstGeom prst="rect">
            <a:avLst/>
          </a:prstGeom>
        </p:spPr>
      </p:pic>
      <p:pic>
        <p:nvPicPr>
          <p:cNvPr id="33" name="Picture 32" descr="109265651.jpg"/>
          <p:cNvPicPr>
            <a:picLocks noChangeAspect="1"/>
          </p:cNvPicPr>
          <p:nvPr/>
        </p:nvPicPr>
        <p:blipFill>
          <a:blip r:embed="rId3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30010" y="3405979"/>
            <a:ext cx="2245931" cy="3368896"/>
          </a:xfrm>
          <a:prstGeom prst="rect">
            <a:avLst/>
          </a:prstGeom>
        </p:spPr>
      </p:pic>
      <p:sp>
        <p:nvSpPr>
          <p:cNvPr id="40" name="Round Same Side Corner Rectangle 39"/>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1" name="Round Same Side Corner Rectangle 40"/>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2" name="Round Same Side Corner Rectangle 4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3" name="Round Same Side Corner Rectangle 42"/>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44" name="Round Same Side Corner Rectangle 43"/>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5" name="Straight Connector 44"/>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5059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2744"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a:spLocks noGrp="1"/>
          </p:cNvSpPr>
          <p:nvPr>
            <p:ph type="title"/>
          </p:nvPr>
        </p:nvSpPr>
        <p:spPr bwMode="gray">
          <a:xfrm>
            <a:off x="4860636" y="2586038"/>
            <a:ext cx="3824577" cy="1685924"/>
          </a:xfrm>
        </p:spPr>
        <p:txBody>
          <a:bodyPr>
            <a:normAutofit/>
          </a:bodyPr>
          <a:lstStyle/>
          <a:p>
            <a:pPr algn="ctr"/>
            <a:r>
              <a:rPr lang="zh-CN" altLang="en-US" sz="4000" b="1" dirty="0" smtClean="0">
                <a:solidFill>
                  <a:schemeClr val="accent1">
                    <a:lumMod val="50000"/>
                  </a:schemeClr>
                </a:solidFill>
                <a:latin typeface="Microsoft YaHei" panose="020B0503020204020204" pitchFamily="34" charset="-122"/>
                <a:ea typeface="Microsoft YaHei" panose="020B0503020204020204" pitchFamily="34" charset="-122"/>
              </a:rPr>
              <a:t>地址选择</a:t>
            </a:r>
            <a:endParaRPr lang="en-US" sz="4000" b="1"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 name="Round Same Side Corner Rectangle 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 name="Round Same Side Corner Rectangle 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 name="Round Same Side Corner Rectangle 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 name="Round Same Side Corner Rectangle 10"/>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12" name="Straight Connector 1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0104" y="2258136"/>
            <a:ext cx="4391076" cy="2926850"/>
          </a:xfrm>
          <a:prstGeom prst="rect">
            <a:avLst/>
          </a:prstGeom>
        </p:spPr>
      </p:pic>
    </p:spTree>
    <p:extLst>
      <p:ext uri="{BB962C8B-B14F-4D97-AF65-F5344CB8AC3E}">
        <p14:creationId xmlns:p14="http://schemas.microsoft.com/office/powerpoint/2010/main" val="2023871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数据要求</a:t>
            </a:r>
            <a:endParaRPr lang="en-US" dirty="0"/>
          </a:p>
        </p:txBody>
      </p:sp>
      <p:sp>
        <p:nvSpPr>
          <p:cNvPr id="3" name="Text Placeholder 2"/>
          <p:cNvSpPr>
            <a:spLocks noGrp="1"/>
          </p:cNvSpPr>
          <p:nvPr>
            <p:ph type="body" sz="quarter" idx="10"/>
          </p:nvPr>
        </p:nvSpPr>
        <p:spPr/>
        <p:txBody>
          <a:bodyPr/>
          <a:lstStyle/>
          <a:p>
            <a:r>
              <a:rPr lang="zh-CN" altLang="en-US" dirty="0" smtClean="0"/>
              <a:t>除</a:t>
            </a:r>
            <a:r>
              <a:rPr lang="zh-CN" altLang="en-US" dirty="0"/>
              <a:t>了客户提供的数据</a:t>
            </a:r>
            <a:r>
              <a:rPr lang="zh-CN" altLang="en-US" dirty="0" smtClean="0"/>
              <a:t>，我们还通过公共资源，网络数据抓取和文本分析来收集位置数据。</a:t>
            </a:r>
            <a:endParaRPr lang="en-US" dirty="0"/>
          </a:p>
          <a:p>
            <a:endParaRPr lang="en-US" dirty="0"/>
          </a:p>
        </p:txBody>
      </p:sp>
      <p:sp>
        <p:nvSpPr>
          <p:cNvPr id="6" name="Rounded Rectangle 5"/>
          <p:cNvSpPr/>
          <p:nvPr>
            <p:custDataLst>
              <p:tags r:id="rId1"/>
            </p:custDataLst>
          </p:nvPr>
        </p:nvSpPr>
        <p:spPr>
          <a:xfrm>
            <a:off x="348340" y="1600200"/>
            <a:ext cx="8382000" cy="4800600"/>
          </a:xfrm>
          <a:prstGeom prst="roundRect">
            <a:avLst>
              <a:gd name="adj" fmla="val 4359"/>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7" name="Table 6"/>
          <p:cNvGraphicFramePr>
            <a:graphicFrameLocks noGrp="1"/>
          </p:cNvGraphicFramePr>
          <p:nvPr>
            <p:custDataLst>
              <p:tags r:id="rId2"/>
            </p:custDataLst>
            <p:extLst/>
          </p:nvPr>
        </p:nvGraphicFramePr>
        <p:xfrm>
          <a:off x="653140" y="1871330"/>
          <a:ext cx="7772400" cy="4282440"/>
        </p:xfrm>
        <a:graphic>
          <a:graphicData uri="http://schemas.openxmlformats.org/drawingml/2006/table">
            <a:tbl>
              <a:tblPr firstRow="1" bandRow="1">
                <a:tableStyleId>{5C22544A-7EE6-4342-B048-85BDC9FD1C3A}</a:tableStyleId>
              </a:tblPr>
              <a:tblGrid>
                <a:gridCol w="2302932"/>
                <a:gridCol w="4174068"/>
                <a:gridCol w="1295400"/>
              </a:tblGrid>
              <a:tr h="275332">
                <a:tc>
                  <a:txBody>
                    <a:bodyPr/>
                    <a:lstStyle/>
                    <a:p>
                      <a:r>
                        <a:rPr lang="zh-CN" altLang="en-US" sz="1400" dirty="0" smtClean="0"/>
                        <a:t>数据来源</a:t>
                      </a:r>
                      <a:endParaRPr lang="en-US" sz="1400" dirty="0"/>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1400" b="1" i="0" u="none" strike="noStrike" kern="1200" cap="none" spc="0" normalizeH="0" baseline="0" noProof="0" dirty="0" smtClean="0">
                          <a:ln>
                            <a:noFill/>
                          </a:ln>
                          <a:solidFill>
                            <a:schemeClr val="bg1"/>
                          </a:solidFill>
                          <a:effectLst/>
                          <a:uLnTx/>
                          <a:uFillTx/>
                          <a:latin typeface="Calibri" pitchFamily="34" charset="0"/>
                          <a:ea typeface="+mn-ea"/>
                          <a:cs typeface="Arial" charset="0"/>
                        </a:rPr>
                        <a:t>示例变量</a:t>
                      </a:r>
                      <a:r>
                        <a:rPr kumimoji="0" lang="en-US" altLang="zh-CN" sz="1400" b="1" i="0" u="none" strike="noStrike" kern="1200" cap="none" spc="0" normalizeH="0" baseline="0" noProof="0" dirty="0" smtClean="0">
                          <a:ln>
                            <a:noFill/>
                          </a:ln>
                          <a:solidFill>
                            <a:schemeClr val="bg1"/>
                          </a:solidFill>
                          <a:effectLst/>
                          <a:uLnTx/>
                          <a:uFillTx/>
                          <a:latin typeface="Calibri" pitchFamily="34" charset="0"/>
                          <a:ea typeface="+mn-ea"/>
                          <a:cs typeface="Arial" charset="0"/>
                        </a:rPr>
                        <a:t>/</a:t>
                      </a:r>
                      <a:r>
                        <a:rPr kumimoji="0" lang="zh-CN" altLang="en-US" sz="1400" b="1" i="0" u="none" strike="noStrike" kern="1200" cap="none" spc="0" normalizeH="0" baseline="0" noProof="0" dirty="0" smtClean="0">
                          <a:ln>
                            <a:noFill/>
                          </a:ln>
                          <a:solidFill>
                            <a:schemeClr val="bg1"/>
                          </a:solidFill>
                          <a:effectLst/>
                          <a:uLnTx/>
                          <a:uFillTx/>
                          <a:latin typeface="Calibri" pitchFamily="34" charset="0"/>
                          <a:ea typeface="+mn-ea"/>
                          <a:cs typeface="Arial" charset="0"/>
                        </a:rPr>
                        <a:t>描述</a:t>
                      </a:r>
                      <a:endParaRPr lang="en-US" sz="1800" dirty="0">
                        <a:solidFill>
                          <a:schemeClr val="bg1"/>
                        </a:solidFill>
                      </a:endParaRPr>
                    </a:p>
                  </a:txBody>
                  <a:tcPr/>
                </a:tc>
                <a:tc>
                  <a:txBody>
                    <a:bodyPr/>
                    <a:lstStyle/>
                    <a:p>
                      <a:pPr algn="ctr"/>
                      <a:r>
                        <a:rPr lang="zh-CN" altLang="en-US" sz="1400" dirty="0" smtClean="0"/>
                        <a:t>细节层次</a:t>
                      </a:r>
                      <a:endParaRPr lang="en-US" sz="1400" dirty="0"/>
                    </a:p>
                  </a:txBody>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零售商店</a:t>
                      </a:r>
                      <a:r>
                        <a:rPr kumimoji="0" 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p>
                  </a:txBody>
                  <a:tcPr anchor="ctr">
                    <a:lnB w="19050" cap="flat" cmpd="sng" algn="ctr">
                      <a:solidFill>
                        <a:schemeClr val="bg1">
                          <a:lumMod val="75000"/>
                        </a:schemeClr>
                      </a:solidFill>
                      <a:prstDash val="sysDot"/>
                      <a:round/>
                      <a:headEnd type="none" w="med" len="med"/>
                      <a:tailEnd type="none" w="med" len="med"/>
                    </a:lnB>
                    <a:noFill/>
                  </a:tcPr>
                </a:tc>
                <a:tc>
                  <a:txBody>
                    <a:bodyPr/>
                    <a:lstStyle/>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每个分类的销售量</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(e.g.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总数</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化妆品</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防晒</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etc)</a:t>
                      </a: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每个种类的销售单位数量</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店铺大小</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位置</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(e.g.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市中心</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搬家</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etc)</a:t>
                      </a:r>
                    </a:p>
                  </a:txBody>
                  <a:tcPr>
                    <a:lnB w="19050" cap="flat" cmpd="sng" algn="ctr">
                      <a:solidFill>
                        <a:schemeClr val="bg1">
                          <a:lumMod val="75000"/>
                        </a:schemeClr>
                      </a:solidFill>
                      <a:prstDash val="sysDot"/>
                      <a:round/>
                      <a:headEnd type="none" w="med" len="med"/>
                      <a:tailEnd type="none" w="med" len="med"/>
                    </a:lnB>
                    <a:noFill/>
                  </a:tcPr>
                </a:tc>
                <a:tc>
                  <a:txBody>
                    <a:bodyPr/>
                    <a:lstStyle/>
                    <a:p>
                      <a:r>
                        <a:rPr lang="zh-CN" altLang="en-US" sz="1050" dirty="0" smtClean="0"/>
                        <a:t>商店</a:t>
                      </a:r>
                      <a:endParaRPr lang="en-US" sz="1050" dirty="0" smtClean="0"/>
                    </a:p>
                    <a:p>
                      <a:r>
                        <a:rPr lang="zh-CN" altLang="en-US" sz="1050" dirty="0" smtClean="0"/>
                        <a:t>商店</a:t>
                      </a:r>
                      <a:endParaRPr lang="en-US" sz="1050" dirty="0" smtClean="0"/>
                    </a:p>
                    <a:p>
                      <a:r>
                        <a:rPr lang="zh-CN" altLang="en-US" sz="1050" dirty="0" smtClean="0"/>
                        <a:t>商店</a:t>
                      </a:r>
                      <a:endParaRPr lang="en-US" sz="1050" dirty="0"/>
                    </a:p>
                  </a:txBody>
                  <a:tcPr>
                    <a:lnB w="19050" cap="flat" cmpd="sng" algn="ctr">
                      <a:solidFill>
                        <a:schemeClr val="bg1">
                          <a:lumMod val="75000"/>
                        </a:schemeClr>
                      </a:solidFill>
                      <a:prstDash val="sysDot"/>
                      <a:round/>
                      <a:headEnd type="none" w="med" len="med"/>
                      <a:tailEnd type="none" w="med" len="med"/>
                    </a:lnB>
                    <a:noFill/>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药店 </a:t>
                      </a:r>
                      <a:r>
                        <a:rPr kumimoji="0" 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a:t>
                      </a:r>
                      <a:r>
                        <a:rPr kumimoji="0" lang="zh-CN" alt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药剂师</a:t>
                      </a:r>
                      <a:r>
                        <a:rPr kumimoji="0" 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a:t>
                      </a:r>
                    </a:p>
                  </a:txBody>
                  <a:tcPr anchor="ct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171450" marR="0" lvl="0" indent="-117475" algn="l" defTabSz="457200" rtl="0" eaLnBrk="1" fontAlgn="base" latinLnBrk="0" hangingPunct="1">
                        <a:lnSpc>
                          <a:spcPct val="100000"/>
                        </a:lnSpc>
                        <a:spcBef>
                          <a:spcPct val="0"/>
                        </a:spcBef>
                        <a:spcAft>
                          <a:spcPct val="0"/>
                        </a:spcAft>
                        <a:buClrTx/>
                        <a:buSzTx/>
                        <a:buFont typeface="Arial" pitchFamily="34" charset="0"/>
                        <a:buChar char="•"/>
                        <a:tabLst/>
                        <a:defRPr/>
                      </a:pPr>
                      <a:r>
                        <a:rPr lang="zh-CN" altLang="en-US" sz="1050" kern="1200" noProof="0" dirty="0" smtClean="0">
                          <a:solidFill>
                            <a:schemeClr val="dk1"/>
                          </a:solidFill>
                          <a:latin typeface="+mn-lt"/>
                          <a:ea typeface="+mn-ea"/>
                          <a:cs typeface="+mn-cs"/>
                        </a:rPr>
                        <a:t>每种药品的购买数量（示例</a:t>
                      </a:r>
                      <a:r>
                        <a:rPr lang="en-US" altLang="zh-CN" sz="1050" kern="1200" noProof="0" dirty="0" smtClean="0">
                          <a:solidFill>
                            <a:schemeClr val="dk1"/>
                          </a:solidFill>
                          <a:latin typeface="+mn-lt"/>
                          <a:ea typeface="+mn-ea"/>
                          <a:cs typeface="+mn-cs"/>
                        </a:rPr>
                        <a:t>.</a:t>
                      </a:r>
                      <a:r>
                        <a:rPr lang="en-US" altLang="zh-CN" sz="1050" kern="1200" baseline="0" noProof="0" dirty="0" smtClean="0">
                          <a:solidFill>
                            <a:schemeClr val="dk1"/>
                          </a:solidFill>
                          <a:latin typeface="+mn-lt"/>
                          <a:ea typeface="+mn-ea"/>
                          <a:cs typeface="+mn-cs"/>
                        </a:rPr>
                        <a:t> </a:t>
                      </a:r>
                      <a:r>
                        <a:rPr lang="zh-CN" altLang="en-US" sz="1050" kern="1200" baseline="0" noProof="0" dirty="0" smtClean="0">
                          <a:solidFill>
                            <a:schemeClr val="dk1"/>
                          </a:solidFill>
                          <a:latin typeface="+mn-lt"/>
                          <a:ea typeface="+mn-ea"/>
                          <a:cs typeface="+mn-cs"/>
                        </a:rPr>
                        <a:t>总量</a:t>
                      </a:r>
                      <a:r>
                        <a:rPr lang="en-US" sz="1050" kern="1200" noProof="0" dirty="0" smtClean="0">
                          <a:solidFill>
                            <a:schemeClr val="dk1"/>
                          </a:solidFill>
                          <a:latin typeface="+mn-lt"/>
                          <a:ea typeface="+mn-ea"/>
                          <a:cs typeface="+mn-cs"/>
                        </a:rPr>
                        <a:t>, </a:t>
                      </a:r>
                      <a:r>
                        <a:rPr lang="zh-CN" altLang="en-US" sz="1050" kern="1200" noProof="0" dirty="0" smtClean="0">
                          <a:solidFill>
                            <a:schemeClr val="dk1"/>
                          </a:solidFill>
                          <a:latin typeface="+mn-lt"/>
                          <a:ea typeface="+mn-ea"/>
                          <a:cs typeface="+mn-cs"/>
                        </a:rPr>
                        <a:t>苯丙胺</a:t>
                      </a:r>
                      <a:r>
                        <a:rPr lang="en-US" sz="1050" kern="1200" noProof="0" dirty="0" smtClean="0">
                          <a:solidFill>
                            <a:schemeClr val="dk1"/>
                          </a:solidFill>
                          <a:latin typeface="+mn-lt"/>
                          <a:ea typeface="+mn-ea"/>
                          <a:cs typeface="+mn-cs"/>
                        </a:rPr>
                        <a:t>, </a:t>
                      </a:r>
                      <a:r>
                        <a:rPr lang="zh-CN" altLang="en-US" sz="1050" kern="1200" noProof="0" dirty="0" smtClean="0">
                          <a:solidFill>
                            <a:schemeClr val="dk1"/>
                          </a:solidFill>
                          <a:latin typeface="+mn-lt"/>
                          <a:ea typeface="+mn-ea"/>
                          <a:cs typeface="+mn-cs"/>
                        </a:rPr>
                        <a:t>咳嗽及感冒用药等</a:t>
                      </a:r>
                      <a:r>
                        <a:rPr lang="en-US" sz="1050" kern="1200" noProof="0" dirty="0" smtClean="0">
                          <a:solidFill>
                            <a:schemeClr val="dk1"/>
                          </a:solidFill>
                          <a:latin typeface="+mn-lt"/>
                          <a:ea typeface="+mn-ea"/>
                          <a:cs typeface="+mn-cs"/>
                        </a:rPr>
                        <a:t>)</a:t>
                      </a:r>
                    </a:p>
                    <a:p>
                      <a:pPr marL="171450" marR="0" lvl="0" indent="-117475" algn="l" defTabSz="457200" rtl="0" eaLnBrk="1" fontAlgn="base" latinLnBrk="0" hangingPunct="1">
                        <a:lnSpc>
                          <a:spcPct val="100000"/>
                        </a:lnSpc>
                        <a:spcBef>
                          <a:spcPct val="0"/>
                        </a:spcBef>
                        <a:spcAft>
                          <a:spcPct val="0"/>
                        </a:spcAft>
                        <a:buClrTx/>
                        <a:buSzTx/>
                        <a:buFont typeface="Arial" pitchFamily="34" charset="0"/>
                        <a:buChar char="•"/>
                        <a:tabLst/>
                        <a:defRPr/>
                      </a:pPr>
                      <a:r>
                        <a:rPr lang="zh-CN" altLang="en-US" sz="1050" kern="1200" noProof="0" dirty="0" smtClean="0">
                          <a:solidFill>
                            <a:schemeClr val="dk1"/>
                          </a:solidFill>
                          <a:latin typeface="+mn-lt"/>
                          <a:ea typeface="+mn-ea"/>
                          <a:cs typeface="+mn-cs"/>
                        </a:rPr>
                        <a:t>支付方式 </a:t>
                      </a:r>
                      <a:r>
                        <a:rPr lang="en-US" sz="1050" kern="1200" noProof="0" dirty="0" smtClean="0">
                          <a:solidFill>
                            <a:schemeClr val="dk1"/>
                          </a:solidFill>
                          <a:latin typeface="+mn-lt"/>
                          <a:ea typeface="+mn-ea"/>
                          <a:cs typeface="+mn-cs"/>
                        </a:rPr>
                        <a:t>(</a:t>
                      </a:r>
                      <a:r>
                        <a:rPr lang="zh-CN" altLang="en-US" sz="1050" kern="1200" noProof="0" dirty="0" smtClean="0">
                          <a:solidFill>
                            <a:schemeClr val="dk1"/>
                          </a:solidFill>
                          <a:latin typeface="+mn-lt"/>
                          <a:ea typeface="+mn-ea"/>
                          <a:cs typeface="+mn-cs"/>
                        </a:rPr>
                        <a:t>示例</a:t>
                      </a:r>
                      <a:r>
                        <a:rPr lang="en-US" sz="1050" kern="1200" noProof="0" dirty="0" smtClean="0">
                          <a:solidFill>
                            <a:schemeClr val="dk1"/>
                          </a:solidFill>
                          <a:latin typeface="+mn-lt"/>
                          <a:ea typeface="+mn-ea"/>
                          <a:cs typeface="+mn-cs"/>
                        </a:rPr>
                        <a:t>. </a:t>
                      </a:r>
                      <a:r>
                        <a:rPr lang="zh-CN" altLang="en-US" sz="1050" kern="1200" noProof="0" dirty="0" smtClean="0">
                          <a:solidFill>
                            <a:schemeClr val="dk1"/>
                          </a:solidFill>
                          <a:latin typeface="+mn-lt"/>
                          <a:ea typeface="+mn-ea"/>
                          <a:cs typeface="+mn-cs"/>
                        </a:rPr>
                        <a:t>现金</a:t>
                      </a:r>
                      <a:r>
                        <a:rPr lang="en-US" sz="1050" kern="1200" noProof="0" dirty="0" smtClean="0">
                          <a:solidFill>
                            <a:schemeClr val="dk1"/>
                          </a:solidFill>
                          <a:latin typeface="+mn-lt"/>
                          <a:ea typeface="+mn-ea"/>
                          <a:cs typeface="+mn-cs"/>
                        </a:rPr>
                        <a:t>, </a:t>
                      </a:r>
                      <a:r>
                        <a:rPr lang="zh-CN" altLang="en-US" sz="1050" kern="1200" noProof="0" dirty="0" smtClean="0">
                          <a:solidFill>
                            <a:schemeClr val="dk1"/>
                          </a:solidFill>
                          <a:latin typeface="+mn-lt"/>
                          <a:ea typeface="+mn-ea"/>
                          <a:cs typeface="+mn-cs"/>
                        </a:rPr>
                        <a:t>医疗保险</a:t>
                      </a:r>
                      <a:r>
                        <a:rPr lang="en-US" sz="1050" kern="1200" noProof="0" dirty="0" smtClean="0">
                          <a:solidFill>
                            <a:schemeClr val="dk1"/>
                          </a:solidFill>
                          <a:latin typeface="+mn-lt"/>
                          <a:ea typeface="+mn-ea"/>
                          <a:cs typeface="+mn-cs"/>
                        </a:rPr>
                        <a:t>, PTP)</a:t>
                      </a:r>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诊所</a:t>
                      </a:r>
                      <a:endParaRPr kumimoji="0" 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txBody>
                  <a:tcPr anchor="ct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客流量</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历史记录</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顾客满意程度</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员工满意程度</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市场意识</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国家保险环境（示例：有医保的客户人数</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a:t>
                      </a:r>
                      <a:endParaRPr lang="en-US" sz="2000" dirty="0"/>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市场</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市场</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2000" dirty="0"/>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r>
              <a:tr h="370840">
                <a:tc>
                  <a:txBody>
                    <a:bodyPr/>
                    <a:lstStyle/>
                    <a:p>
                      <a:pPr marL="0" marR="0" lvl="0" indent="0"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rPr>
                        <a:t>公开数据</a:t>
                      </a:r>
                      <a:endParaRPr kumimoji="0" lang="en-US" altLang="zh-CN" sz="1050" b="1"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17475" marR="0" lvl="0" indent="-117475"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人口普查</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17475" marR="0" lvl="0" indent="-117475"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劳动统计局数据</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17475" marR="0" lvl="0" indent="-117475"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工商局数据</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17475" marR="0" lvl="0" indent="-117475"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旅行和交通数据</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17475" marR="0" lvl="0" indent="-117475"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凯撒家庭基金会</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117475" marR="0" lvl="0" indent="-117475" algn="l"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1000" b="0" i="1" u="none" strike="noStrike" kern="1200" cap="none" spc="0" normalizeH="0" baseline="0" noProof="0" dirty="0" smtClean="0">
                          <a:ln>
                            <a:noFill/>
                          </a:ln>
                          <a:solidFill>
                            <a:prstClr val="black"/>
                          </a:solidFill>
                          <a:effectLst/>
                          <a:uLnTx/>
                          <a:uFillTx/>
                          <a:latin typeface="Calibri" pitchFamily="34" charset="0"/>
                          <a:ea typeface="+mn-ea"/>
                          <a:cs typeface="Arial" charset="0"/>
                        </a:rPr>
                        <a:t>示例变量</a:t>
                      </a:r>
                      <a:r>
                        <a:rPr kumimoji="0" lang="en-US" sz="1000" b="0" i="1" u="none" strike="noStrike" kern="1200" cap="none" spc="0" normalizeH="0" baseline="0" noProof="0" dirty="0" smtClean="0">
                          <a:ln>
                            <a:noFill/>
                          </a:ln>
                          <a:solidFill>
                            <a:prstClr val="black"/>
                          </a:solidFill>
                          <a:effectLst/>
                          <a:uLnTx/>
                          <a:uFillTx/>
                          <a:latin typeface="Calibri" pitchFamily="34" charset="0"/>
                          <a:ea typeface="+mn-ea"/>
                          <a:cs typeface="Arial" charset="0"/>
                        </a:rPr>
                        <a:t>:</a:t>
                      </a: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人口</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失业率</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商业集中</a:t>
                      </a:r>
                      <a:endParaRPr kumimoji="0" lang="en-US" altLang="zh-CN"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交通方式，年度交通花费，上下班时间</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不同保险类型的受保人数</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c>
                  <a:txBody>
                    <a:bodyPr/>
                    <a:lstStyle/>
                    <a:p>
                      <a:pPr marL="0" algn="l" defTabSz="457200" rtl="0" eaLnBrk="1" latinLnBrk="0" hangingPunct="1"/>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邮政编号</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省</a:t>
                      </a:r>
                      <a:r>
                        <a:rPr lang="en-US" altLang="zh-CN" sz="1050" kern="1200" dirty="0" smtClean="0">
                          <a:solidFill>
                            <a:schemeClr val="dk1"/>
                          </a:solidFill>
                          <a:latin typeface="+mn-lt"/>
                          <a:ea typeface="+mn-ea"/>
                          <a:cs typeface="+mn-cs"/>
                        </a:rPr>
                        <a:t>/</a:t>
                      </a:r>
                      <a:r>
                        <a:rPr lang="zh-CN" altLang="en-US" sz="1050" kern="1200" dirty="0" smtClean="0">
                          <a:solidFill>
                            <a:schemeClr val="dk1"/>
                          </a:solidFill>
                          <a:latin typeface="+mn-lt"/>
                          <a:ea typeface="+mn-ea"/>
                          <a:cs typeface="+mn-cs"/>
                        </a:rPr>
                        <a:t>邮政编号</a:t>
                      </a:r>
                      <a:endParaRPr lang="en-US" altLang="zh-CN" sz="1050" kern="1200" dirty="0" smtClean="0">
                        <a:solidFill>
                          <a:schemeClr val="dk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050" kern="1200" dirty="0" smtClean="0">
                          <a:solidFill>
                            <a:schemeClr val="dk1"/>
                          </a:solidFill>
                          <a:latin typeface="+mn-lt"/>
                          <a:ea typeface="+mn-ea"/>
                          <a:cs typeface="+mn-cs"/>
                        </a:rPr>
                        <a:t>邮政编号</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邮政编号</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省</a:t>
                      </a:r>
                      <a:endParaRPr lang="en-US" sz="1050" kern="1200" dirty="0" smtClean="0">
                        <a:solidFill>
                          <a:schemeClr val="dk1"/>
                        </a:solidFill>
                        <a:latin typeface="+mn-lt"/>
                        <a:ea typeface="+mn-ea"/>
                        <a:cs typeface="+mn-cs"/>
                      </a:endParaRPr>
                    </a:p>
                    <a:p>
                      <a:pPr marL="0" algn="l" defTabSz="457200" rtl="0" eaLnBrk="1" latinLnBrk="0" hangingPunct="1"/>
                      <a:endParaRPr lang="en-US" sz="1050" kern="1200" dirty="0" smtClean="0">
                        <a:solidFill>
                          <a:schemeClr val="dk1"/>
                        </a:solidFill>
                        <a:latin typeface="+mn-lt"/>
                        <a:ea typeface="+mn-ea"/>
                        <a:cs typeface="+mn-cs"/>
                      </a:endParaRPr>
                    </a:p>
                  </a:txBody>
                  <a:tcPr>
                    <a:lnT w="19050" cap="flat" cmpd="sng" algn="ctr">
                      <a:solidFill>
                        <a:schemeClr val="bg1">
                          <a:lumMod val="75000"/>
                        </a:schemeClr>
                      </a:solidFill>
                      <a:prstDash val="sysDot"/>
                      <a:round/>
                      <a:headEnd type="none" w="med" len="med"/>
                      <a:tailEnd type="none" w="med" len="med"/>
                    </a:lnT>
                    <a:lnB w="19050" cap="flat" cmpd="sng" algn="ctr">
                      <a:solidFill>
                        <a:schemeClr val="bg1">
                          <a:lumMod val="75000"/>
                        </a:schemeClr>
                      </a:solidFill>
                      <a:prstDash val="sysDot"/>
                      <a:round/>
                      <a:headEnd type="none" w="med" len="med"/>
                      <a:tailEnd type="none" w="med" len="med"/>
                    </a:lnB>
                    <a:noFill/>
                  </a:tcPr>
                </a:tc>
              </a:tr>
              <a:tr h="370840">
                <a:tc>
                  <a:txBody>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050" b="1" dirty="0" smtClean="0"/>
                        <a:t>网络数据抓取和文本分析网络数据抓取和文本分析</a:t>
                      </a:r>
                      <a:endParaRPr kumimoji="0" lang="en-US" sz="1050" b="1"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txBody>
                  <a:tcPr anchor="ctr">
                    <a:lnT w="1905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竞争者密度</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(e.g.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小诊所，急诊</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内科医生</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a:t>
                      </a: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竞争者的实力和表现</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(e.g.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竞争者的平均等待时间</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a:t>
                      </a:r>
                    </a:p>
                    <a:p>
                      <a:pPr marL="174625" marR="0" lvl="0" indent="-120650" algn="l" defTabSz="914400" rtl="0" eaLnBrk="1" fontAlgn="base" latinLnBrk="0" hangingPunct="1">
                        <a:lnSpc>
                          <a:spcPct val="100000"/>
                        </a:lnSpc>
                        <a:spcBef>
                          <a:spcPct val="0"/>
                        </a:spcBef>
                        <a:spcAft>
                          <a:spcPct val="0"/>
                        </a:spcAft>
                        <a:buClrTx/>
                        <a:buSzTx/>
                        <a:buFont typeface="Arial" pitchFamily="34" charset="0"/>
                        <a:buChar char="•"/>
                        <a:tabLst/>
                        <a:defRPr/>
                      </a:pP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附近的邻居</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(e.g.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咖啡店，学校，公园，杂货商店</a:t>
                      </a:r>
                      <a:r>
                        <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 </a:t>
                      </a:r>
                      <a:r>
                        <a:rPr kumimoji="0" lang="zh-CN" alt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rPr>
                        <a:t>等）</a:t>
                      </a:r>
                      <a:endParaRPr kumimoji="0" lang="en-US" sz="1050" b="0" i="0" u="none" strike="noStrike" kern="1200" cap="none" spc="0" normalizeH="0" baseline="0" noProof="0" dirty="0" smtClean="0">
                        <a:ln>
                          <a:noFill/>
                        </a:ln>
                        <a:solidFill>
                          <a:prstClr val="black"/>
                        </a:solidFill>
                        <a:effectLst/>
                        <a:uLnTx/>
                        <a:uFillTx/>
                        <a:latin typeface="Calibri" pitchFamily="34" charset="0"/>
                        <a:ea typeface="+mn-ea"/>
                        <a:cs typeface="Arial" charset="0"/>
                      </a:endParaRPr>
                    </a:p>
                  </a:txBody>
                  <a:tcPr>
                    <a:lnT w="1905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c>
                  <a:txBody>
                    <a:bodyPr/>
                    <a:lstStyle/>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p>
                      <a:pPr marL="0" algn="l" defTabSz="457200" rtl="0" eaLnBrk="1" latinLnBrk="0" hangingPunct="1"/>
                      <a:r>
                        <a:rPr lang="zh-CN" altLang="en-US" sz="1050" kern="1200" dirty="0" smtClean="0">
                          <a:solidFill>
                            <a:schemeClr val="dk1"/>
                          </a:solidFill>
                          <a:latin typeface="+mn-lt"/>
                          <a:ea typeface="+mn-ea"/>
                          <a:cs typeface="+mn-cs"/>
                        </a:rPr>
                        <a:t>商店</a:t>
                      </a:r>
                      <a:endParaRPr lang="en-US" sz="1050" kern="1200" dirty="0" smtClean="0">
                        <a:solidFill>
                          <a:schemeClr val="dk1"/>
                        </a:solidFill>
                        <a:latin typeface="+mn-lt"/>
                        <a:ea typeface="+mn-ea"/>
                        <a:cs typeface="+mn-cs"/>
                      </a:endParaRPr>
                    </a:p>
                  </a:txBody>
                  <a:tcPr>
                    <a:lnT w="19050" cap="flat" cmpd="sng" algn="ctr">
                      <a:solidFill>
                        <a:schemeClr val="bg1">
                          <a:lumMod val="75000"/>
                        </a:schemeClr>
                      </a:solidFill>
                      <a:prstDash val="sysDot"/>
                      <a:round/>
                      <a:headEnd type="none" w="med" len="med"/>
                      <a:tailEnd type="none" w="med" len="med"/>
                    </a:lnT>
                    <a:lnB w="12700" cap="flat" cmpd="sng" algn="ctr">
                      <a:solidFill>
                        <a:schemeClr val="bg1">
                          <a:lumMod val="75000"/>
                        </a:schemeClr>
                      </a:solidFill>
                      <a:prstDash val="sysDot"/>
                      <a:round/>
                      <a:headEnd type="none" w="med" len="med"/>
                      <a:tailEnd type="none" w="med" len="med"/>
                    </a:lnB>
                    <a:noFill/>
                  </a:tcPr>
                </a:tc>
              </a:tr>
            </a:tbl>
          </a:graphicData>
        </a:graphic>
      </p:graphicFrame>
      <p:sp>
        <p:nvSpPr>
          <p:cNvPr id="12" name="Round Same Side Corner Rectangle 1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13" name="Round Same Side Corner Rectangle 1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20" name="Round Same Side Corner Rectangle 19"/>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21" name="Round Same Side Corner Rectangle 20"/>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社交媒体</a:t>
            </a:r>
            <a:endParaRPr lang="en-US" sz="800" dirty="0">
              <a:solidFill>
                <a:schemeClr val="tx2"/>
              </a:solidFill>
              <a:latin typeface="Calibri" pitchFamily="34" charset="0"/>
              <a:cs typeface="Calibri" pitchFamily="34" charset="0"/>
            </a:endParaRPr>
          </a:p>
        </p:txBody>
      </p:sp>
      <p:sp>
        <p:nvSpPr>
          <p:cNvPr id="22" name="Round Same Side Corner Rectangle 21"/>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选址</a:t>
            </a:r>
            <a:endParaRPr lang="en-US" sz="800" b="1" dirty="0">
              <a:solidFill>
                <a:schemeClr val="bg1"/>
              </a:solidFill>
              <a:latin typeface="Calibri" pitchFamily="34" charset="0"/>
              <a:cs typeface="Calibri" pitchFamily="34" charset="0"/>
            </a:endParaRPr>
          </a:p>
        </p:txBody>
      </p:sp>
      <p:cxnSp>
        <p:nvCxnSpPr>
          <p:cNvPr id="23" name="Straight Connector 2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2726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Group 40"/>
          <p:cNvGrpSpPr/>
          <p:nvPr/>
        </p:nvGrpSpPr>
        <p:grpSpPr>
          <a:xfrm>
            <a:off x="3996951" y="2219217"/>
            <a:ext cx="1900416" cy="3051425"/>
            <a:chOff x="2887323" y="1324726"/>
            <a:chExt cx="5018088" cy="5033964"/>
          </a:xfrm>
        </p:grpSpPr>
        <p:pic>
          <p:nvPicPr>
            <p:cNvPr id="38916" name="Picture 3"/>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87323" y="1353303"/>
              <a:ext cx="3332163" cy="500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Curved Connector 5"/>
            <p:cNvCxnSpPr>
              <a:cxnSpLocks noChangeShapeType="1"/>
            </p:cNvCxnSpPr>
            <p:nvPr/>
          </p:nvCxnSpPr>
          <p:spPr bwMode="auto">
            <a:xfrm>
              <a:off x="4336710" y="1324726"/>
              <a:ext cx="3568700" cy="22352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9" name="Curved Connector 8"/>
            <p:cNvCxnSpPr>
              <a:cxnSpLocks noChangeShapeType="1"/>
            </p:cNvCxnSpPr>
            <p:nvPr/>
          </p:nvCxnSpPr>
          <p:spPr bwMode="auto">
            <a:xfrm>
              <a:off x="4641510" y="1629526"/>
              <a:ext cx="3263900" cy="19304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1" name="Curved Connector 10"/>
            <p:cNvCxnSpPr>
              <a:cxnSpLocks noChangeShapeType="1"/>
            </p:cNvCxnSpPr>
            <p:nvPr/>
          </p:nvCxnSpPr>
          <p:spPr bwMode="auto">
            <a:xfrm>
              <a:off x="4946310" y="1934326"/>
              <a:ext cx="2959100" cy="16256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3" name="Curved Connector 12"/>
            <p:cNvCxnSpPr>
              <a:cxnSpLocks noChangeShapeType="1"/>
            </p:cNvCxnSpPr>
            <p:nvPr/>
          </p:nvCxnSpPr>
          <p:spPr bwMode="auto">
            <a:xfrm>
              <a:off x="5251110" y="2239126"/>
              <a:ext cx="2654300" cy="13208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5" name="Curved Connector 14"/>
            <p:cNvCxnSpPr>
              <a:cxnSpLocks noChangeShapeType="1"/>
            </p:cNvCxnSpPr>
            <p:nvPr/>
          </p:nvCxnSpPr>
          <p:spPr bwMode="auto">
            <a:xfrm>
              <a:off x="5555910" y="2543926"/>
              <a:ext cx="2349500" cy="10160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7" name="Curved Connector 16"/>
            <p:cNvCxnSpPr>
              <a:cxnSpLocks noChangeShapeType="1"/>
            </p:cNvCxnSpPr>
            <p:nvPr/>
          </p:nvCxnSpPr>
          <p:spPr bwMode="auto">
            <a:xfrm>
              <a:off x="5860710" y="2848726"/>
              <a:ext cx="2044700" cy="7112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19" name="Curved Connector 18"/>
            <p:cNvCxnSpPr>
              <a:cxnSpLocks noChangeShapeType="1"/>
            </p:cNvCxnSpPr>
            <p:nvPr/>
          </p:nvCxnSpPr>
          <p:spPr bwMode="auto">
            <a:xfrm>
              <a:off x="6165510" y="3153526"/>
              <a:ext cx="1739900" cy="4064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1" name="Curved Connector 20"/>
            <p:cNvCxnSpPr>
              <a:cxnSpLocks noChangeShapeType="1"/>
            </p:cNvCxnSpPr>
            <p:nvPr/>
          </p:nvCxnSpPr>
          <p:spPr bwMode="auto">
            <a:xfrm>
              <a:off x="6470310" y="3458326"/>
              <a:ext cx="1435100" cy="1016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2" name="Curved Connector 21"/>
            <p:cNvCxnSpPr>
              <a:cxnSpLocks noChangeShapeType="1"/>
            </p:cNvCxnSpPr>
            <p:nvPr/>
          </p:nvCxnSpPr>
          <p:spPr bwMode="auto">
            <a:xfrm flipV="1">
              <a:off x="6335373" y="3559926"/>
              <a:ext cx="1570038" cy="37465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3" name="Curved Connector 22"/>
            <p:cNvCxnSpPr>
              <a:cxnSpLocks noChangeShapeType="1"/>
            </p:cNvCxnSpPr>
            <p:nvPr/>
          </p:nvCxnSpPr>
          <p:spPr bwMode="auto">
            <a:xfrm flipV="1">
              <a:off x="6463960" y="3559926"/>
              <a:ext cx="1441450" cy="1571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4" name="Curved Connector 23"/>
            <p:cNvCxnSpPr>
              <a:cxnSpLocks noChangeShapeType="1"/>
            </p:cNvCxnSpPr>
            <p:nvPr/>
          </p:nvCxnSpPr>
          <p:spPr bwMode="auto">
            <a:xfrm flipV="1">
              <a:off x="6027398" y="3559928"/>
              <a:ext cx="1878013" cy="84137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5" name="Curved Connector 24"/>
            <p:cNvCxnSpPr>
              <a:cxnSpLocks noChangeShapeType="1"/>
            </p:cNvCxnSpPr>
            <p:nvPr/>
          </p:nvCxnSpPr>
          <p:spPr bwMode="auto">
            <a:xfrm flipV="1">
              <a:off x="6190910" y="3559926"/>
              <a:ext cx="1714500" cy="5889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26" name="Curved Connector 25"/>
            <p:cNvCxnSpPr>
              <a:cxnSpLocks noChangeShapeType="1"/>
            </p:cNvCxnSpPr>
            <p:nvPr/>
          </p:nvCxnSpPr>
          <p:spPr bwMode="auto">
            <a:xfrm flipV="1">
              <a:off x="5882936" y="3559927"/>
              <a:ext cx="2022475" cy="10763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5" name="Curved Connector 44"/>
            <p:cNvCxnSpPr>
              <a:cxnSpLocks noChangeShapeType="1"/>
            </p:cNvCxnSpPr>
            <p:nvPr/>
          </p:nvCxnSpPr>
          <p:spPr bwMode="auto">
            <a:xfrm flipV="1">
              <a:off x="5757523" y="3559928"/>
              <a:ext cx="2147888" cy="1309687"/>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6" name="Curved Connector 45"/>
            <p:cNvCxnSpPr>
              <a:cxnSpLocks noChangeShapeType="1"/>
            </p:cNvCxnSpPr>
            <p:nvPr/>
          </p:nvCxnSpPr>
          <p:spPr bwMode="auto">
            <a:xfrm flipV="1">
              <a:off x="5606710" y="3559926"/>
              <a:ext cx="2298700" cy="1541462"/>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7" name="Curved Connector 46"/>
            <p:cNvCxnSpPr>
              <a:cxnSpLocks noChangeShapeType="1"/>
            </p:cNvCxnSpPr>
            <p:nvPr/>
          </p:nvCxnSpPr>
          <p:spPr bwMode="auto">
            <a:xfrm flipV="1">
              <a:off x="5400336" y="3559926"/>
              <a:ext cx="2505075" cy="1841500"/>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48" name="Curved Connector 47"/>
            <p:cNvCxnSpPr>
              <a:cxnSpLocks noChangeShapeType="1"/>
            </p:cNvCxnSpPr>
            <p:nvPr/>
          </p:nvCxnSpPr>
          <p:spPr bwMode="auto">
            <a:xfrm flipV="1">
              <a:off x="5238410" y="3559926"/>
              <a:ext cx="2667000" cy="21304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0" name="Curved Connector 49"/>
            <p:cNvCxnSpPr>
              <a:cxnSpLocks noChangeShapeType="1"/>
            </p:cNvCxnSpPr>
            <p:nvPr/>
          </p:nvCxnSpPr>
          <p:spPr bwMode="auto">
            <a:xfrm flipV="1">
              <a:off x="5065372" y="3559928"/>
              <a:ext cx="2840038" cy="244157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cxnSp>
          <p:nvCxnSpPr>
            <p:cNvPr id="51" name="Curved Connector 50"/>
            <p:cNvCxnSpPr>
              <a:cxnSpLocks noChangeShapeType="1"/>
            </p:cNvCxnSpPr>
            <p:nvPr/>
          </p:nvCxnSpPr>
          <p:spPr bwMode="auto">
            <a:xfrm flipV="1">
              <a:off x="4833598" y="3559928"/>
              <a:ext cx="3071813" cy="2752725"/>
            </a:xfrm>
            <a:prstGeom prst="curvedConnector3">
              <a:avLst>
                <a:gd name="adj1" fmla="val 50000"/>
              </a:avLst>
            </a:prstGeom>
            <a:noFill/>
            <a:ln w="25400">
              <a:solidFill>
                <a:schemeClr val="accent1"/>
              </a:solidFill>
              <a:round/>
              <a:headEnd/>
              <a:tailEnd type="arrow" w="med" len="me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grpSp>
      <p:sp>
        <p:nvSpPr>
          <p:cNvPr id="49" name="Title 48"/>
          <p:cNvSpPr>
            <a:spLocks noGrp="1"/>
          </p:cNvSpPr>
          <p:nvPr>
            <p:ph type="title"/>
          </p:nvPr>
        </p:nvSpPr>
        <p:spPr/>
        <p:txBody>
          <a:bodyPr/>
          <a:lstStyle/>
          <a:p>
            <a:r>
              <a:rPr lang="en-US" sz="1800" b="1" dirty="0" err="1" smtClean="0">
                <a:latin typeface="Microsoft YaHei" panose="020B0503020204020204" pitchFamily="34" charset="-122"/>
                <a:ea typeface="Microsoft YaHei" panose="020B0503020204020204" pitchFamily="34" charset="-122"/>
              </a:rPr>
              <a:t>DataX</a:t>
            </a:r>
            <a:r>
              <a:rPr lang="en-US" sz="1800" b="1" dirty="0" smtClean="0">
                <a:latin typeface="Microsoft YaHei" panose="020B0503020204020204" pitchFamily="34" charset="-122"/>
                <a:ea typeface="Microsoft YaHei" panose="020B0503020204020204" pitchFamily="34" charset="-122"/>
              </a:rPr>
              <a:t>-Ray </a:t>
            </a:r>
            <a:r>
              <a:rPr lang="zh-CN" altLang="en-US" sz="1800" b="1" dirty="0" smtClean="0">
                <a:latin typeface="Microsoft YaHei" panose="020B0503020204020204" pitchFamily="34" charset="-122"/>
                <a:ea typeface="Microsoft YaHei" panose="020B0503020204020204" pitchFamily="34" charset="-122"/>
              </a:rPr>
              <a:t>科技</a:t>
            </a:r>
            <a:r>
              <a:rPr lang="en-US" sz="1800" b="1" dirty="0" smtClean="0">
                <a:latin typeface="Microsoft YaHei" panose="020B0503020204020204" pitchFamily="34" charset="-122"/>
                <a:ea typeface="Microsoft YaHei" panose="020B0503020204020204" pitchFamily="34" charset="-122"/>
              </a:rPr>
              <a:t>: </a:t>
            </a:r>
            <a:r>
              <a:rPr lang="zh-CN" altLang="en-US" sz="1800" b="1" dirty="0" smtClean="0">
                <a:latin typeface="Microsoft YaHei" panose="020B0503020204020204" pitchFamily="34" charset="-122"/>
                <a:ea typeface="Microsoft YaHei" panose="020B0503020204020204" pitchFamily="34" charset="-122"/>
              </a:rPr>
              <a:t>从数据到智慧</a:t>
            </a:r>
            <a:endParaRPr lang="en-GB" sz="1800" b="1" dirty="0">
              <a:latin typeface="Microsoft YaHei" panose="020B0503020204020204" pitchFamily="34" charset="-122"/>
              <a:ea typeface="Microsoft YaHei" panose="020B0503020204020204" pitchFamily="34" charset="-122"/>
            </a:endParaRPr>
          </a:p>
        </p:txBody>
      </p:sp>
      <p:sp>
        <p:nvSpPr>
          <p:cNvPr id="52" name="Text Placeholder 51"/>
          <p:cNvSpPr>
            <a:spLocks noGrp="1"/>
          </p:cNvSpPr>
          <p:nvPr>
            <p:ph type="body" sz="quarter" idx="10"/>
          </p:nvPr>
        </p:nvSpPr>
        <p:spPr/>
        <p:txBody>
          <a:bodyPr/>
          <a:lstStyle/>
          <a:p>
            <a:pPr lvl="0"/>
            <a:r>
              <a:rPr lang="zh-CN" altLang="en-US" b="0" i="1" dirty="0"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智慧盒子的</a:t>
            </a:r>
            <a:r>
              <a:rPr lang="en-US" b="0" i="1" dirty="0"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 </a:t>
            </a:r>
            <a:r>
              <a:rPr lang="en-US" b="0" i="1" dirty="0" err="1"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DataX</a:t>
            </a:r>
            <a:r>
              <a:rPr lang="en-US" b="0" i="1" dirty="0"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-Ray</a:t>
            </a:r>
            <a:r>
              <a:rPr lang="zh-CN" altLang="en-US" b="0" i="1" dirty="0"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科技能够在没有行业专家监督的情况下，自动得出极具价值的智慧。其在高阶数据中找出规律的能力更是首屈一指</a:t>
            </a:r>
            <a:endParaRPr lang="en-GB" b="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294914" name="Picture 2" descr="F:\PPT Templates\Image Bank\Conceptual Images\Data Flow_4.jpg"/>
          <p:cNvPicPr>
            <a:picLocks noChangeAspect="1" noChangeArrowheads="1"/>
          </p:cNvPicPr>
          <p:nvPr/>
        </p:nvPicPr>
        <p:blipFill>
          <a:blip r:embed="rId10" cstate="print"/>
          <a:srcRect/>
          <a:stretch>
            <a:fillRect/>
          </a:stretch>
        </p:blipFill>
        <p:spPr bwMode="auto">
          <a:xfrm>
            <a:off x="523984" y="1510300"/>
            <a:ext cx="2106202" cy="4294598"/>
          </a:xfrm>
          <a:prstGeom prst="rect">
            <a:avLst/>
          </a:prstGeom>
          <a:noFill/>
        </p:spPr>
      </p:pic>
      <p:sp>
        <p:nvSpPr>
          <p:cNvPr id="56" name="Cube 55"/>
          <p:cNvSpPr>
            <a:spLocks noChangeArrowheads="1"/>
          </p:cNvSpPr>
          <p:nvPr/>
        </p:nvSpPr>
        <p:spPr bwMode="auto">
          <a:xfrm>
            <a:off x="5952523" y="2785082"/>
            <a:ext cx="923925" cy="1420813"/>
          </a:xfrm>
          <a:prstGeom prst="cube">
            <a:avLst>
              <a:gd name="adj" fmla="val 25000"/>
            </a:avLst>
          </a:prstGeom>
          <a:solidFill>
            <a:schemeClr val="bg1">
              <a:alpha val="21960"/>
            </a:schemeClr>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chemeClr val="lt1"/>
              </a:solidFill>
              <a:latin typeface="Microsoft YaHei" panose="020B0503020204020204" pitchFamily="34" charset="-122"/>
              <a:ea typeface="Microsoft YaHei" panose="020B0503020204020204" pitchFamily="34" charset="-122"/>
              <a:cs typeface="Calibri" pitchFamily="34" charset="0"/>
            </a:endParaRPr>
          </a:p>
        </p:txBody>
      </p:sp>
      <p:sp>
        <p:nvSpPr>
          <p:cNvPr id="60" name="Isosceles Triangle 59"/>
          <p:cNvSpPr/>
          <p:nvPr>
            <p:custDataLst>
              <p:tags r:id="rId1"/>
            </p:custDataLst>
          </p:nvPr>
        </p:nvSpPr>
        <p:spPr>
          <a:xfrm rot="5400000">
            <a:off x="3453078" y="3459139"/>
            <a:ext cx="864000" cy="180000"/>
          </a:xfrm>
          <a:prstGeom prst="triangle">
            <a:avLst/>
          </a:prstGeom>
          <a:solidFill>
            <a:schemeClr val="accent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GB" sz="1000">
              <a:solidFill>
                <a:prstClr val="white"/>
              </a:solidFill>
              <a:latin typeface="Microsoft YaHei" panose="020B0503020204020204" pitchFamily="34" charset="-122"/>
              <a:ea typeface="Microsoft YaHei" panose="020B0503020204020204" pitchFamily="34" charset="-122"/>
            </a:endParaRPr>
          </a:p>
        </p:txBody>
      </p:sp>
      <p:pic>
        <p:nvPicPr>
          <p:cNvPr id="62" name="Picture 61" descr="GlassFunnel.png"/>
          <p:cNvPicPr>
            <a:picLocks noChangeAspect="1"/>
          </p:cNvPicPr>
          <p:nvPr/>
        </p:nvPicPr>
        <p:blipFill>
          <a:blip r:embed="rId11" cstate="print"/>
          <a:stretch>
            <a:fillRect/>
          </a:stretch>
        </p:blipFill>
        <p:spPr>
          <a:xfrm>
            <a:off x="6145177" y="3724058"/>
            <a:ext cx="326639" cy="395877"/>
          </a:xfrm>
          <a:prstGeom prst="rect">
            <a:avLst/>
          </a:prstGeom>
        </p:spPr>
      </p:pic>
      <p:pic>
        <p:nvPicPr>
          <p:cNvPr id="63" name="Picture 62" descr="jigsaw.png"/>
          <p:cNvPicPr>
            <a:picLocks noChangeAspect="1"/>
          </p:cNvPicPr>
          <p:nvPr/>
        </p:nvPicPr>
        <p:blipFill>
          <a:blip r:embed="rId12" cstate="print"/>
          <a:stretch>
            <a:fillRect/>
          </a:stretch>
        </p:blipFill>
        <p:spPr>
          <a:xfrm>
            <a:off x="5999265" y="3100880"/>
            <a:ext cx="565921" cy="573467"/>
          </a:xfrm>
          <a:prstGeom prst="rect">
            <a:avLst/>
          </a:prstGeom>
        </p:spPr>
      </p:pic>
      <p:pic>
        <p:nvPicPr>
          <p:cNvPr id="72" name="Picture 71" descr="insights.jpg"/>
          <p:cNvPicPr>
            <a:picLocks noChangeAspect="1"/>
          </p:cNvPicPr>
          <p:nvPr/>
        </p:nvPicPr>
        <p:blipFill>
          <a:blip r:embed="rId13" cstate="print"/>
          <a:stretch>
            <a:fillRect/>
          </a:stretch>
        </p:blipFill>
        <p:spPr>
          <a:xfrm>
            <a:off x="7592603" y="2671281"/>
            <a:ext cx="1255701" cy="1746606"/>
          </a:xfrm>
          <a:prstGeom prst="rect">
            <a:avLst/>
          </a:prstGeom>
        </p:spPr>
      </p:pic>
      <p:sp>
        <p:nvSpPr>
          <p:cNvPr id="74" name="TextBox 43"/>
          <p:cNvSpPr txBox="1">
            <a:spLocks noChangeArrowheads="1"/>
          </p:cNvSpPr>
          <p:nvPr>
            <p:custDataLst>
              <p:tags r:id="rId2"/>
            </p:custDataLst>
          </p:nvPr>
        </p:nvSpPr>
        <p:spPr bwMode="gray">
          <a:xfrm>
            <a:off x="642062" y="1687257"/>
            <a:ext cx="1944000" cy="30777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rPr>
              <a:t>数据吸收消化</a:t>
            </a:r>
            <a:endParaRPr 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75" name="TextBox 43"/>
          <p:cNvSpPr txBox="1">
            <a:spLocks noChangeArrowheads="1"/>
          </p:cNvSpPr>
          <p:nvPr>
            <p:custDataLst>
              <p:tags r:id="rId3"/>
            </p:custDataLst>
          </p:nvPr>
        </p:nvSpPr>
        <p:spPr bwMode="gray">
          <a:xfrm>
            <a:off x="3795078" y="1687257"/>
            <a:ext cx="2010299" cy="30777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rPr>
              <a:t>规律及构思</a:t>
            </a:r>
            <a:endParaRPr lang="en-US" sz="800" b="1" baseline="60000"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76" name="TextBox 43"/>
          <p:cNvSpPr txBox="1">
            <a:spLocks noChangeArrowheads="1"/>
          </p:cNvSpPr>
          <p:nvPr>
            <p:custDataLst>
              <p:tags r:id="rId4"/>
            </p:custDataLst>
          </p:nvPr>
        </p:nvSpPr>
        <p:spPr bwMode="gray">
          <a:xfrm>
            <a:off x="7202184" y="1687257"/>
            <a:ext cx="1642153" cy="307777"/>
          </a:xfrm>
          <a:prstGeom prst="rect">
            <a:avLst/>
          </a:prstGeom>
          <a:noFill/>
          <a:ln w="9525">
            <a:noFill/>
            <a:miter lim="800000"/>
            <a:headEnd/>
            <a:tailEnd/>
          </a:ln>
        </p:spPr>
        <p:txBody>
          <a:bodyPr wrap="square">
            <a:spAutoFit/>
          </a:bodyPr>
          <a:lstStyle/>
          <a:p>
            <a:pPr fontAlgn="auto">
              <a:spcBef>
                <a:spcPts val="0"/>
              </a:spcBef>
              <a:spcAft>
                <a:spcPts val="0"/>
              </a:spcAft>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rPr>
              <a:t>实用性智慧</a:t>
            </a:r>
            <a:endParaRPr 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77" name="TextBox 43"/>
          <p:cNvSpPr txBox="1">
            <a:spLocks noChangeArrowheads="1"/>
          </p:cNvSpPr>
          <p:nvPr>
            <p:custDataLst>
              <p:tags r:id="rId5"/>
            </p:custDataLst>
          </p:nvPr>
        </p:nvSpPr>
        <p:spPr bwMode="gray">
          <a:xfrm>
            <a:off x="2538925" y="2301995"/>
            <a:ext cx="1570736" cy="461665"/>
          </a:xfrm>
          <a:prstGeom prst="rect">
            <a:avLst/>
          </a:prstGeom>
          <a:noFill/>
          <a:ln w="9525">
            <a:noFill/>
            <a:miter lim="800000"/>
            <a:headEnd/>
            <a:tailEnd/>
          </a:ln>
        </p:spPr>
        <p:txBody>
          <a:bodyPr wrap="square">
            <a:spAutoFit/>
          </a:bodyPr>
          <a:lstStyle/>
          <a:p>
            <a:pPr fontAlgn="auto">
              <a:spcBef>
                <a:spcPts val="0"/>
              </a:spcBef>
              <a:spcAft>
                <a:spcPts val="0"/>
              </a:spcAft>
              <a:defRPr/>
            </a:pPr>
            <a:r>
              <a:rPr lang="en-US" b="1" dirty="0" err="1" smtClean="0">
                <a:solidFill>
                  <a:srgbClr val="595959"/>
                </a:solidFill>
                <a:latin typeface="Microsoft YaHei" panose="020B0503020204020204" pitchFamily="34" charset="-122"/>
                <a:ea typeface="Microsoft YaHei" panose="020B0503020204020204" pitchFamily="34" charset="-122"/>
                <a:cs typeface="Calibri" pitchFamily="34" charset="0"/>
              </a:rPr>
              <a:t>DataX</a:t>
            </a:r>
            <a:r>
              <a:rPr lang="en-US" b="1" dirty="0" smtClean="0">
                <a:solidFill>
                  <a:srgbClr val="595959"/>
                </a:solidFill>
                <a:latin typeface="Microsoft YaHei" panose="020B0503020204020204" pitchFamily="34" charset="-122"/>
                <a:ea typeface="Microsoft YaHei" panose="020B0503020204020204" pitchFamily="34" charset="-122"/>
                <a:cs typeface="Calibri" pitchFamily="34" charset="0"/>
              </a:rPr>
              <a:t>-Ray </a:t>
            </a:r>
            <a:r>
              <a:rPr lang="zh-CN" altLang="en-US" b="1" dirty="0" smtClean="0">
                <a:solidFill>
                  <a:srgbClr val="595959"/>
                </a:solidFill>
                <a:latin typeface="Microsoft YaHei" panose="020B0503020204020204" pitchFamily="34" charset="-122"/>
                <a:ea typeface="Microsoft YaHei" panose="020B0503020204020204" pitchFamily="34" charset="-122"/>
                <a:cs typeface="Calibri" pitchFamily="34" charset="0"/>
              </a:rPr>
              <a:t>引擎</a:t>
            </a:r>
            <a:r>
              <a:rPr lang="en-US" b="1" dirty="0" smtClean="0">
                <a:solidFill>
                  <a:srgbClr val="595959"/>
                </a:solidFill>
                <a:latin typeface="Microsoft YaHei" panose="020B0503020204020204" pitchFamily="34" charset="-122"/>
                <a:ea typeface="Microsoft YaHei" panose="020B0503020204020204" pitchFamily="34" charset="-122"/>
                <a:cs typeface="Calibri" pitchFamily="34" charset="0"/>
              </a:rPr>
              <a:t> – </a:t>
            </a:r>
          </a:p>
          <a:p>
            <a:pPr fontAlgn="auto">
              <a:spcBef>
                <a:spcPts val="0"/>
              </a:spcBef>
              <a:spcAft>
                <a:spcPts val="0"/>
              </a:spcAft>
              <a:defRPr/>
            </a:pPr>
            <a:r>
              <a:rPr lang="zh-CN" altLang="en-US" b="1" dirty="0">
                <a:solidFill>
                  <a:srgbClr val="595959"/>
                </a:solidFill>
                <a:latin typeface="Microsoft YaHei" panose="020B0503020204020204" pitchFamily="34" charset="-122"/>
                <a:ea typeface="Microsoft YaHei" panose="020B0503020204020204" pitchFamily="34" charset="-122"/>
                <a:cs typeface="Calibri" pitchFamily="34" charset="0"/>
              </a:rPr>
              <a:t>发现规律</a:t>
            </a:r>
            <a:endParaRPr lang="en-US" b="1" dirty="0" smtClean="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8" name="TextBox 43"/>
          <p:cNvSpPr txBox="1">
            <a:spLocks noChangeArrowheads="1"/>
          </p:cNvSpPr>
          <p:nvPr>
            <p:custDataLst>
              <p:tags r:id="rId6"/>
            </p:custDataLst>
          </p:nvPr>
        </p:nvSpPr>
        <p:spPr bwMode="gray">
          <a:xfrm>
            <a:off x="5691379" y="2301995"/>
            <a:ext cx="1570736" cy="461665"/>
          </a:xfrm>
          <a:prstGeom prst="rect">
            <a:avLst/>
          </a:prstGeom>
          <a:noFill/>
          <a:ln w="9525">
            <a:noFill/>
            <a:miter lim="800000"/>
            <a:headEnd/>
            <a:tailEnd/>
          </a:ln>
        </p:spPr>
        <p:txBody>
          <a:bodyPr wrap="square">
            <a:spAutoFit/>
          </a:bodyPr>
          <a:lstStyle/>
          <a:p>
            <a:pPr fontAlgn="auto">
              <a:spcBef>
                <a:spcPts val="0"/>
              </a:spcBef>
              <a:spcAft>
                <a:spcPts val="0"/>
              </a:spcAft>
              <a:defRPr/>
            </a:pPr>
            <a:r>
              <a:rPr lang="en-US" b="1" dirty="0" err="1">
                <a:solidFill>
                  <a:srgbClr val="595959"/>
                </a:solidFill>
                <a:latin typeface="Microsoft YaHei" panose="020B0503020204020204" pitchFamily="34" charset="-122"/>
                <a:ea typeface="Microsoft YaHei" panose="020B0503020204020204" pitchFamily="34" charset="-122"/>
                <a:cs typeface="Calibri" pitchFamily="34" charset="0"/>
              </a:rPr>
              <a:t>DataX</a:t>
            </a:r>
            <a:r>
              <a:rPr lang="en-US" b="1" dirty="0">
                <a:solidFill>
                  <a:srgbClr val="595959"/>
                </a:solidFill>
                <a:latin typeface="Microsoft YaHei" panose="020B0503020204020204" pitchFamily="34" charset="-122"/>
                <a:ea typeface="Microsoft YaHei" panose="020B0503020204020204" pitchFamily="34" charset="-122"/>
                <a:cs typeface="Calibri" pitchFamily="34" charset="0"/>
              </a:rPr>
              <a:t>-Ray </a:t>
            </a:r>
            <a:r>
              <a:rPr lang="zh-CN" altLang="en-US" b="1" dirty="0">
                <a:solidFill>
                  <a:srgbClr val="595959"/>
                </a:solidFill>
                <a:latin typeface="Microsoft YaHei" panose="020B0503020204020204" pitchFamily="34" charset="-122"/>
                <a:ea typeface="Microsoft YaHei" panose="020B0503020204020204" pitchFamily="34" charset="-122"/>
                <a:cs typeface="Calibri" pitchFamily="34" charset="0"/>
              </a:rPr>
              <a:t>引擎</a:t>
            </a:r>
            <a:r>
              <a:rPr lang="en-US" b="1" dirty="0" smtClean="0">
                <a:solidFill>
                  <a:srgbClr val="595959"/>
                </a:solidFill>
                <a:latin typeface="Microsoft YaHei" panose="020B0503020204020204" pitchFamily="34" charset="-122"/>
                <a:ea typeface="Microsoft YaHei" panose="020B0503020204020204" pitchFamily="34" charset="-122"/>
                <a:cs typeface="Calibri" pitchFamily="34" charset="0"/>
              </a:rPr>
              <a:t> – </a:t>
            </a:r>
          </a:p>
          <a:p>
            <a:pPr fontAlgn="auto">
              <a:spcBef>
                <a:spcPts val="0"/>
              </a:spcBef>
              <a:spcAft>
                <a:spcPts val="0"/>
              </a:spcAft>
              <a:defRPr/>
            </a:pPr>
            <a:r>
              <a:rPr lang="zh-CN" altLang="en-US" b="1" dirty="0">
                <a:solidFill>
                  <a:srgbClr val="595959"/>
                </a:solidFill>
                <a:latin typeface="Microsoft YaHei" panose="020B0503020204020204" pitchFamily="34" charset="-122"/>
                <a:ea typeface="Microsoft YaHei" panose="020B0503020204020204" pitchFamily="34" charset="-122"/>
                <a:cs typeface="Calibri" pitchFamily="34" charset="0"/>
              </a:rPr>
              <a:t>构建</a:t>
            </a:r>
            <a:r>
              <a:rPr lang="zh-CN" altLang="en-US" b="1" dirty="0" smtClean="0">
                <a:solidFill>
                  <a:srgbClr val="595959"/>
                </a:solidFill>
                <a:latin typeface="Microsoft YaHei" panose="020B0503020204020204" pitchFamily="34" charset="-122"/>
                <a:ea typeface="Microsoft YaHei" panose="020B0503020204020204" pitchFamily="34" charset="-122"/>
                <a:cs typeface="Calibri" pitchFamily="34" charset="0"/>
              </a:rPr>
              <a:t>模型</a:t>
            </a:r>
            <a:endParaRPr lang="en-US" b="1" dirty="0" smtClean="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0" name="Rounded Rectangle 79"/>
          <p:cNvSpPr/>
          <p:nvPr/>
        </p:nvSpPr>
        <p:spPr>
          <a:xfrm>
            <a:off x="626724" y="5528217"/>
            <a:ext cx="8003568" cy="457500"/>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lvl="0" algn="ctr" fontAlgn="base">
              <a:spcBef>
                <a:spcPct val="0"/>
              </a:spcBef>
              <a:spcAft>
                <a:spcPct val="0"/>
              </a:spcAft>
            </a:pPr>
            <a:r>
              <a:rPr lang="zh-CN" altLang="en-US" sz="1000" dirty="0" smtClean="0">
                <a:solidFill>
                  <a:srgbClr val="595959"/>
                </a:solidFill>
                <a:latin typeface="Microsoft YaHei" panose="020B0503020204020204" pitchFamily="34" charset="-122"/>
                <a:ea typeface="Microsoft YaHei" panose="020B0503020204020204" pitchFamily="34" charset="-122"/>
              </a:rPr>
              <a:t>我们的引擎能对任意阶次和大小的数据进行构思、考证规律，并将它们最终汇总成实用性强的智慧。与传统大数据处理相比，新流程不再受限于操作人员甚至数据专家有限的知识储备，不放过任何一种客观存在却无法被人为发现的最优方案，从而发现大数据领域的新大陆</a:t>
            </a:r>
            <a:endParaRPr lang="en-GB" sz="1050" dirty="0">
              <a:solidFill>
                <a:srgbClr val="595959"/>
              </a:solidFill>
              <a:latin typeface="Microsoft YaHei" panose="020B0503020204020204" pitchFamily="34" charset="-122"/>
              <a:ea typeface="Microsoft YaHei" panose="020B0503020204020204" pitchFamily="34" charset="-122"/>
            </a:endParaRPr>
          </a:p>
        </p:txBody>
      </p:sp>
      <p:sp>
        <p:nvSpPr>
          <p:cNvPr id="40" name="Rounded Rectangular Callout 39"/>
          <p:cNvSpPr/>
          <p:nvPr/>
        </p:nvSpPr>
        <p:spPr>
          <a:xfrm>
            <a:off x="2476500" y="4419601"/>
            <a:ext cx="1114425" cy="590550"/>
          </a:xfrm>
          <a:prstGeom prst="wedgeRoundRectCallout">
            <a:avLst>
              <a:gd name="adj1" fmla="val 18822"/>
              <a:gd name="adj2" fmla="val -78201"/>
              <a:gd name="adj3" fmla="val 1666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chemeClr val="bg1">
                    <a:lumMod val="50000"/>
                  </a:schemeClr>
                </a:solidFill>
                <a:latin typeface="Microsoft YaHei" panose="020B0503020204020204" pitchFamily="34" charset="-122"/>
                <a:ea typeface="Microsoft YaHei" panose="020B0503020204020204" pitchFamily="34" charset="-122"/>
              </a:rPr>
              <a:t>构思形成</a:t>
            </a:r>
            <a:endParaRPr lang="en-GB"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44" name="Rounded Rectangular Callout 43"/>
          <p:cNvSpPr/>
          <p:nvPr/>
        </p:nvSpPr>
        <p:spPr>
          <a:xfrm>
            <a:off x="5934074" y="4419601"/>
            <a:ext cx="1188000" cy="590550"/>
          </a:xfrm>
          <a:prstGeom prst="wedgeRoundRectCallout">
            <a:avLst>
              <a:gd name="adj1" fmla="val -22204"/>
              <a:gd name="adj2" fmla="val -73362"/>
              <a:gd name="adj3" fmla="val 1666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smtClean="0">
                <a:solidFill>
                  <a:schemeClr val="bg1">
                    <a:lumMod val="50000"/>
                  </a:schemeClr>
                </a:solidFill>
                <a:latin typeface="Microsoft YaHei" panose="020B0503020204020204" pitchFamily="34" charset="-122"/>
                <a:ea typeface="Microsoft YaHei" panose="020B0503020204020204" pitchFamily="34" charset="-122"/>
              </a:rPr>
              <a:t>构思考证及汇总</a:t>
            </a:r>
            <a:endParaRPr lang="en-GB" b="1"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53" name="Isosceles Triangle 52"/>
          <p:cNvSpPr/>
          <p:nvPr>
            <p:custDataLst>
              <p:tags r:id="rId7"/>
            </p:custDataLst>
          </p:nvPr>
        </p:nvSpPr>
        <p:spPr>
          <a:xfrm rot="5400000">
            <a:off x="6882078" y="3459139"/>
            <a:ext cx="864000" cy="180000"/>
          </a:xfrm>
          <a:prstGeom prst="triangle">
            <a:avLst/>
          </a:prstGeom>
          <a:solidFill>
            <a:schemeClr val="accent1">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GB" sz="1000">
              <a:solidFill>
                <a:prstClr val="white"/>
              </a:solidFill>
              <a:latin typeface="Microsoft YaHei" panose="020B0503020204020204" pitchFamily="34" charset="-122"/>
              <a:ea typeface="Microsoft YaHei" panose="020B0503020204020204" pitchFamily="34" charset="-122"/>
            </a:endParaRPr>
          </a:p>
        </p:txBody>
      </p:sp>
      <p:grpSp>
        <p:nvGrpSpPr>
          <p:cNvPr id="2" name="Group 1"/>
          <p:cNvGrpSpPr/>
          <p:nvPr/>
        </p:nvGrpSpPr>
        <p:grpSpPr>
          <a:xfrm>
            <a:off x="2714676" y="2785082"/>
            <a:ext cx="876249" cy="1392156"/>
            <a:chOff x="6732651" y="3208045"/>
            <a:chExt cx="504824" cy="793259"/>
          </a:xfrm>
        </p:grpSpPr>
        <p:sp>
          <p:nvSpPr>
            <p:cNvPr id="54" name="Pentagon 53"/>
            <p:cNvSpPr/>
            <p:nvPr/>
          </p:nvSpPr>
          <p:spPr bwMode="auto">
            <a:xfrm rot="10800000">
              <a:off x="6747042" y="3346327"/>
              <a:ext cx="446038" cy="648000"/>
            </a:xfrm>
            <a:prstGeom prst="homePlate">
              <a:avLst>
                <a:gd name="adj" fmla="val 12169"/>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algn="ctr" defTabSz="914186"/>
              <a:endParaRPr lang="en-US" sz="1000" dirty="0">
                <a:solidFill>
                  <a:srgbClr val="595959"/>
                </a:solidFill>
                <a:latin typeface="Microsoft YaHei" panose="020B0503020204020204" pitchFamily="34" charset="-122"/>
                <a:ea typeface="Microsoft YaHei" panose="020B0503020204020204" pitchFamily="34" charset="-122"/>
                <a:cs typeface="Calibri"/>
              </a:endParaRPr>
            </a:p>
          </p:txBody>
        </p:sp>
        <p:pic>
          <p:nvPicPr>
            <p:cNvPr id="55" name="Picture 2" descr="http://www.codeproject.com/KB/recipes/NeuralNetwork_1/NN2.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821383" y="3791135"/>
              <a:ext cx="327359" cy="19567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827925" y="3580938"/>
              <a:ext cx="314276" cy="1923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8" name="Picture 7" descr="http://www.saedsayad.com/images/Clustering_average.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862426" y="3365559"/>
              <a:ext cx="245273" cy="215379"/>
            </a:xfrm>
            <a:prstGeom prst="rect">
              <a:avLst/>
            </a:prstGeom>
            <a:noFill/>
            <a:extLst>
              <a:ext uri="{909E8E84-426E-40dd-AFC4-6F175D3DCCD1}">
                <a14:hiddenFill xmlns:a14="http://schemas.microsoft.com/office/drawing/2010/main">
                  <a:solidFill>
                    <a:srgbClr val="FFFFFF"/>
                  </a:solidFill>
                </a14:hiddenFill>
              </a:ext>
            </a:extLst>
          </p:spPr>
        </p:pic>
        <p:sp>
          <p:nvSpPr>
            <p:cNvPr id="59" name="Cube 58"/>
            <p:cNvSpPr>
              <a:spLocks noChangeArrowheads="1"/>
            </p:cNvSpPr>
            <p:nvPr/>
          </p:nvSpPr>
          <p:spPr bwMode="auto">
            <a:xfrm>
              <a:off x="6732651" y="3208045"/>
              <a:ext cx="504824" cy="793259"/>
            </a:xfrm>
            <a:prstGeom prst="cube">
              <a:avLst>
                <a:gd name="adj" fmla="val 25000"/>
              </a:avLst>
            </a:prstGeom>
            <a:solidFill>
              <a:schemeClr val="bg1">
                <a:alpha val="7843"/>
              </a:schemeClr>
            </a:solidFill>
            <a:ln w="9525">
              <a:solidFill>
                <a:srgbClr val="4A7EBB"/>
              </a:solidFill>
              <a:miter lim="800000"/>
              <a:headEnd/>
              <a:tailEnd/>
            </a:ln>
            <a:effectLst>
              <a:outerShdw blurRad="63500" dist="23000" dir="5400000" rotWithShape="0">
                <a:srgbClr val="000000">
                  <a:alpha val="34999"/>
                </a:srgbClr>
              </a:outerShdw>
            </a:effectLst>
          </p:spPr>
          <p:txBody>
            <a:bodyPr anchor="ctr"/>
            <a:lstStyle/>
            <a:p>
              <a:pPr algn="ctr">
                <a:defRPr/>
              </a:pPr>
              <a:endParaRPr lang="en-US" dirty="0">
                <a:solidFill>
                  <a:schemeClr val="lt1"/>
                </a:solidFill>
                <a:latin typeface="Microsoft YaHei" panose="020B0503020204020204" pitchFamily="34" charset="-122"/>
                <a:ea typeface="Microsoft YaHei" panose="020B0503020204020204" pitchFamily="34" charset="-122"/>
                <a:cs typeface="Calibri" pitchFamily="34" charset="0"/>
              </a:endParaRPr>
            </a:p>
          </p:txBody>
        </p:sp>
      </p:grpSp>
    </p:spTree>
    <p:extLst>
      <p:ext uri="{BB962C8B-B14F-4D97-AF65-F5344CB8AC3E}">
        <p14:creationId xmlns:p14="http://schemas.microsoft.com/office/powerpoint/2010/main" val="2370269572"/>
      </p:ext>
    </p:extLst>
  </p:cSld>
  <p:clrMapOvr>
    <a:masterClrMapping/>
  </p:clrMapOvr>
  <p:transition xmlns:p14="http://schemas.microsoft.com/office/powerpoint/2010/main" spd="med"/>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关键变量</a:t>
            </a:r>
            <a:endParaRPr lang="en-US" dirty="0"/>
          </a:p>
        </p:txBody>
      </p:sp>
      <p:sp>
        <p:nvSpPr>
          <p:cNvPr id="3" name="Text Placeholder 2"/>
          <p:cNvSpPr>
            <a:spLocks noGrp="1"/>
          </p:cNvSpPr>
          <p:nvPr>
            <p:ph type="body" sz="quarter" idx="10"/>
          </p:nvPr>
        </p:nvSpPr>
        <p:spPr>
          <a:xfrm>
            <a:off x="457200" y="838200"/>
            <a:ext cx="8166100" cy="359230"/>
          </a:xfrm>
        </p:spPr>
        <p:txBody>
          <a:bodyPr/>
          <a:lstStyle/>
          <a:p>
            <a:r>
              <a:rPr lang="en-US" dirty="0"/>
              <a:t>130 variables contributed to the final model which collectively generated significant predictive power</a:t>
            </a:r>
          </a:p>
          <a:p>
            <a:endParaRPr lang="en-US" dirty="0"/>
          </a:p>
          <a:p>
            <a:endParaRPr lang="en-US" dirty="0"/>
          </a:p>
        </p:txBody>
      </p:sp>
      <p:sp>
        <p:nvSpPr>
          <p:cNvPr id="4" name="Rounded Rectangle 3"/>
          <p:cNvSpPr/>
          <p:nvPr>
            <p:custDataLst>
              <p:tags r:id="rId1"/>
            </p:custDataLst>
          </p:nvPr>
        </p:nvSpPr>
        <p:spPr bwMode="gray">
          <a:xfrm>
            <a:off x="297419" y="1197430"/>
            <a:ext cx="8491736" cy="5410200"/>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endParaRPr>
          </a:p>
        </p:txBody>
      </p:sp>
      <p:graphicFrame>
        <p:nvGraphicFramePr>
          <p:cNvPr id="5" name="Group 40"/>
          <p:cNvGraphicFramePr>
            <a:graphicFrameLocks noGrp="1"/>
          </p:cNvGraphicFramePr>
          <p:nvPr>
            <p:custDataLst>
              <p:tags r:id="rId2"/>
            </p:custDataLst>
            <p:extLst/>
          </p:nvPr>
        </p:nvGraphicFramePr>
        <p:xfrm>
          <a:off x="962533" y="1273084"/>
          <a:ext cx="7474749" cy="5251795"/>
        </p:xfrm>
        <a:graphic>
          <a:graphicData uri="http://schemas.openxmlformats.org/drawingml/2006/table">
            <a:tbl>
              <a:tblPr/>
              <a:tblGrid>
                <a:gridCol w="972805"/>
                <a:gridCol w="2951223"/>
                <a:gridCol w="961901"/>
                <a:gridCol w="783772"/>
                <a:gridCol w="640436"/>
                <a:gridCol w="1164612"/>
              </a:tblGrid>
              <a:tr h="0">
                <a:tc>
                  <a:txBody>
                    <a:bodyPr/>
                    <a:lstStyle/>
                    <a:p>
                      <a:pPr marL="0" marR="0" lvl="2" indent="0" algn="ctr"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Variable </a:t>
                      </a:r>
                    </a:p>
                    <a:p>
                      <a:pPr marL="0" marR="0" lvl="2" indent="0" algn="ctr"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Category</a:t>
                      </a:r>
                    </a:p>
                  </a:txBody>
                  <a:tcPr marL="45720" marR="45720" horzOverflow="overflow">
                    <a:lnL>
                      <a:noFill/>
                    </a:lnL>
                    <a:lnR w="12700" cap="flat" cmpd="sng" algn="ctr">
                      <a:noFill/>
                      <a:prstDash val="sysDot"/>
                      <a:round/>
                      <a:headEnd type="none" w="med" len="med"/>
                      <a:tailEnd type="none" w="med" len="med"/>
                    </a:lnR>
                    <a:lnT>
                      <a:noFill/>
                    </a:lnT>
                    <a:lnB w="12700" cap="flat" cmpd="sng" algn="ctr">
                      <a:noFill/>
                      <a:prstDash val="solid"/>
                      <a:round/>
                      <a:headEnd type="none" w="med" len="med"/>
                      <a:tailEnd type="none" w="med" len="med"/>
                    </a:lnB>
                    <a:lnTlToBr>
                      <a:noFill/>
                    </a:lnTlToBr>
                    <a:lnBlToTr>
                      <a:noFill/>
                    </a:lnBlToTr>
                    <a:noFill/>
                  </a:tcPr>
                </a:tc>
                <a:tc>
                  <a:txBody>
                    <a:bodyPr/>
                    <a:lstStyle/>
                    <a:p>
                      <a:pPr marL="0" marR="0" lvl="2" indent="0" algn="ctr"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Description / Sample Variables</a:t>
                      </a:r>
                    </a:p>
                  </a:txBody>
                  <a:tcPr marL="45720" marR="45720"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2" indent="0" algn="l"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Level of Importance</a:t>
                      </a:r>
                    </a:p>
                  </a:txBody>
                  <a:tcPr marL="45720" marR="45720"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2" indent="0" algn="l"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Relationship</a:t>
                      </a:r>
                    </a:p>
                  </a:txBody>
                  <a:tcPr marL="45720" marR="45720"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2" indent="0" algn="l"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Level of Detail</a:t>
                      </a:r>
                    </a:p>
                  </a:txBody>
                  <a:tcPr marL="45720" marR="45720"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2" indent="0" algn="ctr" defTabSz="914400" rtl="0" eaLnBrk="1" fontAlgn="base" latinLnBrk="0" hangingPunct="1">
                        <a:lnSpc>
                          <a:spcPct val="100000"/>
                        </a:lnSpc>
                        <a:spcBef>
                          <a:spcPts val="0"/>
                        </a:spcBef>
                        <a:spcAft>
                          <a:spcPts val="0"/>
                        </a:spcAft>
                        <a:buClr>
                          <a:srgbClr val="143C8D"/>
                        </a:buClr>
                        <a:buSzPct val="100000"/>
                        <a:buFont typeface="Times New Roman" pitchFamily="18" charset="0"/>
                        <a:buNone/>
                        <a:tabLst/>
                      </a:pPr>
                      <a:r>
                        <a:rPr kumimoji="0" lang="en-US" sz="1050" b="1" i="0" u="none" strike="noStrike" kern="1200" cap="none" normalizeH="0" baseline="0" dirty="0" smtClean="0">
                          <a:ln>
                            <a:noFill/>
                          </a:ln>
                          <a:solidFill>
                            <a:schemeClr val="tx2"/>
                          </a:solidFill>
                          <a:effectLst/>
                          <a:latin typeface="+mn-lt"/>
                          <a:ea typeface="+mn-ea"/>
                          <a:cs typeface="Times New Roman" pitchFamily="18" charset="0"/>
                        </a:rPr>
                        <a:t>Attributes of Success</a:t>
                      </a:r>
                    </a:p>
                  </a:txBody>
                  <a:tcPr marL="45720" marR="45720"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a:noFill/>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1000291">
                <a:tc>
                  <a:txBody>
                    <a:bodyPr/>
                    <a:lstStyle/>
                    <a:p>
                      <a:pPr marL="0" marR="0" lvl="2" indent="0" algn="l" defTabSz="914400" rtl="0" eaLnBrk="1" fontAlgn="base" latinLnBrk="0" hangingPunct="1">
                        <a:lnSpc>
                          <a:spcPct val="100000"/>
                        </a:lnSpc>
                        <a:spcBef>
                          <a:spcPts val="0"/>
                        </a:spcBef>
                        <a:spcAft>
                          <a:spcPts val="200"/>
                        </a:spcAft>
                        <a:buClr>
                          <a:srgbClr val="143C8D"/>
                        </a:buClr>
                        <a:buSzPct val="100000"/>
                        <a:buFont typeface="Times New Roman" pitchFamily="18" charset="0"/>
                        <a:buNone/>
                        <a:tabLst/>
                      </a:pPr>
                      <a:r>
                        <a:rPr kumimoji="0" lang="en-US" sz="1100" b="1" i="0" u="none" strike="noStrike" kern="1200" cap="none" normalizeH="0" baseline="0" dirty="0" smtClean="0">
                          <a:ln>
                            <a:noFill/>
                          </a:ln>
                          <a:solidFill>
                            <a:schemeClr val="tx1"/>
                          </a:solidFill>
                          <a:effectLst/>
                          <a:latin typeface="+mn-lt"/>
                          <a:ea typeface="+mn-ea"/>
                          <a:cs typeface="Times New Roman" pitchFamily="18" charset="0"/>
                        </a:rPr>
                        <a:t>Insurance Environment</a:t>
                      </a:r>
                    </a:p>
                  </a:txBody>
                  <a:tcPr marL="45720" marR="45720" anchor="ctr" horzOverflow="overflow">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defPPr>
                        <a:defRPr lang="en-US"/>
                      </a:defPPr>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Total Population Uninsured</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 of total PPO Network lives contracted by Client</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HMO Penetration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 of total Commercial lives contracted by Client</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 of total insured lives contracted by Client</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214F87"/>
                          </a:solidFill>
                          <a:effectLst/>
                          <a:latin typeface="+mn-lt"/>
                          <a:ea typeface="宋体" pitchFamily="2" charset="-122"/>
                          <a:cs typeface="+mn-cs"/>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Ultra High</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FF0000"/>
                          </a:solidFill>
                          <a:effectLst/>
                          <a:latin typeface="+mn-lt"/>
                          <a:ea typeface="宋体" pitchFamily="2" charset="-122"/>
                          <a:cs typeface="+mn-cs"/>
                        </a:rPr>
                        <a:t>Negative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Positive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FF0000"/>
                          </a:solidFill>
                          <a:effectLst/>
                          <a:latin typeface="+mn-lt"/>
                          <a:ea typeface="宋体" pitchFamily="2" charset="-122"/>
                          <a:cs typeface="+mn-cs"/>
                        </a:rPr>
                        <a:t>Negative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Positive </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State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State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State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State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214F87"/>
                          </a:solidFill>
                          <a:effectLst/>
                          <a:latin typeface="+mn-lt"/>
                          <a:ea typeface="宋体" pitchFamily="2" charset="-122"/>
                          <a:cs typeface="+mn-cs"/>
                        </a:rPr>
                        <a:t>State</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1" i="0" u="none" strike="noStrike" kern="1200" cap="none" normalizeH="0" baseline="0" dirty="0" smtClean="0">
                          <a:ln>
                            <a:noFill/>
                          </a:ln>
                          <a:solidFill>
                            <a:srgbClr val="214F87"/>
                          </a:solidFill>
                          <a:effectLst/>
                          <a:latin typeface="+mn-lt"/>
                          <a:ea typeface="宋体" pitchFamily="2" charset="-122"/>
                          <a:cs typeface="+mn-cs"/>
                        </a:rPr>
                        <a:t>High contract coverage and low HMO penetration</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1460310">
                <a:tc>
                  <a:txBody>
                    <a:bodyPr/>
                    <a:lstStyle>
                      <a:defPPr>
                        <a:defRPr lang="en-US"/>
                      </a:defPPr>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2" indent="0" algn="l" defTabSz="914400" rtl="0" eaLnBrk="1" fontAlgn="base" latinLnBrk="0" hangingPunct="1">
                        <a:lnSpc>
                          <a:spcPct val="100000"/>
                        </a:lnSpc>
                        <a:spcBef>
                          <a:spcPts val="0"/>
                        </a:spcBef>
                        <a:spcAft>
                          <a:spcPts val="200"/>
                        </a:spcAft>
                        <a:buClr>
                          <a:srgbClr val="143C8D"/>
                        </a:buClr>
                        <a:buSzPct val="100000"/>
                        <a:buFont typeface="Times New Roman" pitchFamily="18" charset="0"/>
                        <a:buNone/>
                        <a:tabLst/>
                      </a:pPr>
                      <a:r>
                        <a:rPr kumimoji="0" lang="en-US" sz="1100" b="1" i="0" u="none" strike="noStrike" kern="1200" cap="none" normalizeH="0" baseline="0" dirty="0" smtClean="0">
                          <a:ln>
                            <a:noFill/>
                          </a:ln>
                          <a:solidFill>
                            <a:schemeClr val="tx1"/>
                          </a:solidFill>
                          <a:effectLst/>
                          <a:latin typeface="+mn-lt"/>
                          <a:ea typeface="+mn-ea"/>
                          <a:cs typeface="Times New Roman" pitchFamily="18" charset="0"/>
                        </a:rPr>
                        <a:t>Population </a:t>
                      </a:r>
                    </a:p>
                    <a:p>
                      <a:pPr marL="0" marR="0" lvl="2" indent="0" algn="l" defTabSz="914400" rtl="0" eaLnBrk="1" fontAlgn="base" latinLnBrk="0" hangingPunct="1">
                        <a:lnSpc>
                          <a:spcPct val="100000"/>
                        </a:lnSpc>
                        <a:spcBef>
                          <a:spcPts val="0"/>
                        </a:spcBef>
                        <a:spcAft>
                          <a:spcPts val="200"/>
                        </a:spcAft>
                        <a:buClr>
                          <a:srgbClr val="143C8D"/>
                        </a:buClr>
                        <a:buSzPct val="100000"/>
                        <a:buFont typeface="Times New Roman" pitchFamily="18" charset="0"/>
                        <a:buNone/>
                        <a:tabLst/>
                      </a:pPr>
                      <a:r>
                        <a:rPr kumimoji="0" lang="en-US" sz="1100" b="1" i="0" u="none" strike="noStrike" kern="1200" cap="none" normalizeH="0" baseline="0" dirty="0" smtClean="0">
                          <a:ln>
                            <a:noFill/>
                          </a:ln>
                          <a:solidFill>
                            <a:schemeClr val="tx1"/>
                          </a:solidFill>
                          <a:effectLst/>
                          <a:latin typeface="+mn-lt"/>
                          <a:ea typeface="+mn-ea"/>
                          <a:cs typeface="Times New Roman" pitchFamily="18" charset="0"/>
                        </a:rPr>
                        <a:t>Demographics</a:t>
                      </a:r>
                    </a:p>
                  </a:txBody>
                  <a:tcPr marL="45720" marR="45720" anchor="ctr" horzOverflow="overflow">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defPPr>
                        <a:defRPr lang="en-US"/>
                      </a:defPPr>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Caucasian population concentration</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Loyalty Card household income  &gt;125K</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BA and above education</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Population with Food Stamps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Households Per Zip Code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High School and above education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Total Population within 2 mile radius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tab pos="0" algn="l"/>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Population age under 5 (%)</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Ultra 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Ultra 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Ultra 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Ultra 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Moderate - 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Moderate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rgbClr val="193B65"/>
                          </a:solidFill>
                          <a:effectLst/>
                          <a:latin typeface="+mn-lt"/>
                          <a:ea typeface="宋体" pitchFamily="2" charset="-122"/>
                          <a:cs typeface="+mn-cs"/>
                        </a:rPr>
                        <a:t>Moderate</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FF7171"/>
                          </a:solidFill>
                          <a:effectLst/>
                          <a:latin typeface="+mn-lt"/>
                          <a:ea typeface="宋体" pitchFamily="2" charset="-122"/>
                          <a:cs typeface="+mn-cs"/>
                        </a:rPr>
                        <a:t>Negative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0" i="0" u="none" strike="noStrike" kern="1200" cap="none" normalizeH="0" baseline="0" dirty="0" smtClean="0">
                          <a:ln>
                            <a:noFill/>
                          </a:ln>
                          <a:solidFill>
                            <a:srgbClr val="193B65"/>
                          </a:solidFill>
                          <a:effectLst/>
                          <a:latin typeface="+mn-lt"/>
                          <a:ea typeface="宋体" pitchFamily="2" charset="-122"/>
                          <a:cs typeface="+mn-cs"/>
                        </a:rPr>
                        <a:t>Positive </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商店</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endParaRPr kumimoji="0" lang="en-US" sz="1000" b="0" i="0" u="none" strike="noStrike" kern="1200" cap="none" normalizeH="0" baseline="0" dirty="0" smtClean="0">
                        <a:ln>
                          <a:noFill/>
                        </a:ln>
                        <a:solidFill>
                          <a:srgbClr val="193B65"/>
                        </a:solidFill>
                        <a:effectLst/>
                        <a:latin typeface="+mn-lt"/>
                        <a:ea typeface="宋体" pitchFamily="2" charset="-122"/>
                        <a:cs typeface="+mn-cs"/>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tab pos="114300" algn="l"/>
                        </a:tabLst>
                      </a:pPr>
                      <a:r>
                        <a:rPr kumimoji="0" lang="en-US" sz="1000" b="1" i="0" u="none" strike="noStrike" kern="1200" cap="none" normalizeH="0" baseline="0" dirty="0" smtClean="0">
                          <a:ln>
                            <a:noFill/>
                          </a:ln>
                          <a:solidFill>
                            <a:srgbClr val="193B65"/>
                          </a:solidFill>
                          <a:effectLst/>
                          <a:latin typeface="+mn-lt"/>
                          <a:ea typeface="宋体" pitchFamily="2" charset="-122"/>
                          <a:cs typeface="+mn-cs"/>
                        </a:rPr>
                        <a:t>High Concentration of Affluent, Educated and Young Families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655093">
                <a:tc>
                  <a:txBody>
                    <a:bodyPr/>
                    <a:lstStyle>
                      <a:defPPr>
                        <a:defRPr lang="en-US"/>
                      </a:defPPr>
                      <a:lvl1pPr marL="0" algn="l" defTabSz="457200" rtl="0" eaLnBrk="1" latinLnBrk="0" hangingPunct="1">
                        <a:defRPr sz="1800" kern="1200">
                          <a:solidFill>
                            <a:schemeClr val="tx1"/>
                          </a:solidFill>
                          <a:latin typeface="Arial"/>
                        </a:defRPr>
                      </a:lvl1pPr>
                      <a:lvl2pPr marL="457200" algn="l" defTabSz="457200" rtl="0" eaLnBrk="1" latinLnBrk="0" hangingPunct="1">
                        <a:defRPr sz="1800" kern="1200">
                          <a:solidFill>
                            <a:schemeClr val="tx1"/>
                          </a:solidFill>
                          <a:latin typeface="Arial"/>
                        </a:defRPr>
                      </a:lvl2pPr>
                      <a:lvl3pPr marL="914400" algn="l" defTabSz="457200" rtl="0" eaLnBrk="1" latinLnBrk="0" hangingPunct="1">
                        <a:defRPr sz="1800" kern="1200">
                          <a:solidFill>
                            <a:schemeClr val="tx1"/>
                          </a:solidFill>
                          <a:latin typeface="Arial"/>
                        </a:defRPr>
                      </a:lvl3pPr>
                      <a:lvl4pPr marL="1371600" algn="l" defTabSz="457200" rtl="0" eaLnBrk="1" latinLnBrk="0" hangingPunct="1">
                        <a:defRPr sz="1800" kern="1200">
                          <a:solidFill>
                            <a:schemeClr val="tx1"/>
                          </a:solidFill>
                          <a:latin typeface="Arial"/>
                        </a:defRPr>
                      </a:lvl4pPr>
                      <a:lvl5pPr marL="1828800" algn="l" defTabSz="457200" rtl="0" eaLnBrk="1" latinLnBrk="0" hangingPunct="1">
                        <a:defRPr sz="1800" kern="1200">
                          <a:solidFill>
                            <a:schemeClr val="tx1"/>
                          </a:solidFill>
                          <a:latin typeface="Arial"/>
                        </a:defRPr>
                      </a:lvl5pPr>
                      <a:lvl6pPr marL="2286000" algn="l" defTabSz="457200" rtl="0" eaLnBrk="1" latinLnBrk="0" hangingPunct="1">
                        <a:defRPr sz="1800" kern="1200">
                          <a:solidFill>
                            <a:schemeClr val="tx1"/>
                          </a:solidFill>
                          <a:latin typeface="Arial"/>
                        </a:defRPr>
                      </a:lvl6pPr>
                      <a:lvl7pPr marL="2743200" algn="l" defTabSz="457200" rtl="0" eaLnBrk="1" latinLnBrk="0" hangingPunct="1">
                        <a:defRPr sz="1800" kern="1200">
                          <a:solidFill>
                            <a:schemeClr val="tx1"/>
                          </a:solidFill>
                          <a:latin typeface="Arial"/>
                        </a:defRPr>
                      </a:lvl7pPr>
                      <a:lvl8pPr marL="3200400" algn="l" defTabSz="457200" rtl="0" eaLnBrk="1" latinLnBrk="0" hangingPunct="1">
                        <a:defRPr sz="1800" kern="1200">
                          <a:solidFill>
                            <a:schemeClr val="tx1"/>
                          </a:solidFill>
                          <a:latin typeface="Arial"/>
                        </a:defRPr>
                      </a:lvl8pPr>
                      <a:lvl9pPr marL="3657600" algn="l" defTabSz="457200" rtl="0" eaLnBrk="1" latinLnBrk="0" hangingPunct="1">
                        <a:defRPr sz="1800" kern="1200">
                          <a:solidFill>
                            <a:schemeClr val="tx1"/>
                          </a:solidFill>
                          <a:latin typeface="Arial"/>
                        </a:defRPr>
                      </a:lvl9pPr>
                    </a:lstStyle>
                    <a:p>
                      <a:pPr marL="0" marR="0" lvl="2" indent="0" algn="l" defTabSz="914400" rtl="0" eaLnBrk="1" fontAlgn="base" latinLnBrk="0" hangingPunct="1">
                        <a:lnSpc>
                          <a:spcPct val="100000"/>
                        </a:lnSpc>
                        <a:spcBef>
                          <a:spcPts val="0"/>
                        </a:spcBef>
                        <a:spcAft>
                          <a:spcPts val="200"/>
                        </a:spcAft>
                        <a:buClr>
                          <a:srgbClr val="143C8D"/>
                        </a:buClr>
                        <a:buSzPct val="100000"/>
                        <a:buFont typeface="Times New Roman" pitchFamily="18" charset="0"/>
                        <a:buNone/>
                        <a:tabLst/>
                      </a:pPr>
                      <a:r>
                        <a:rPr kumimoji="0" lang="en-US" sz="1100" b="1" i="0" u="none" strike="noStrike" cap="none" normalizeH="0" baseline="0" dirty="0" smtClean="0">
                          <a:ln>
                            <a:noFill/>
                          </a:ln>
                          <a:solidFill>
                            <a:schemeClr val="tx1"/>
                          </a:solidFill>
                          <a:effectLst/>
                          <a:latin typeface="+mn-lt"/>
                          <a:cs typeface="Times New Roman" pitchFamily="18" charset="0"/>
                        </a:rPr>
                        <a:t>Front </a:t>
                      </a:r>
                      <a:r>
                        <a:rPr kumimoji="0" lang="en-US" altLang="zh-CN" sz="1100" b="1" i="0" u="none" strike="noStrike" cap="none" normalizeH="0" baseline="0" dirty="0" smtClean="0">
                          <a:ln>
                            <a:noFill/>
                          </a:ln>
                          <a:solidFill>
                            <a:schemeClr val="tx1"/>
                          </a:solidFill>
                          <a:effectLst/>
                          <a:latin typeface="+mn-lt"/>
                          <a:cs typeface="Times New Roman" pitchFamily="18" charset="0"/>
                        </a:rPr>
                        <a:t>Market</a:t>
                      </a:r>
                      <a:endParaRPr kumimoji="0" lang="en-US" sz="1100" b="1" i="0" u="none" strike="noStrike" cap="none" normalizeH="0" baseline="0" dirty="0" smtClean="0">
                        <a:ln>
                          <a:noFill/>
                        </a:ln>
                        <a:solidFill>
                          <a:schemeClr val="tx1"/>
                        </a:solidFill>
                        <a:effectLst/>
                        <a:latin typeface="+mn-lt"/>
                        <a:cs typeface="Times New Roman" pitchFamily="18" charset="0"/>
                      </a:endParaRPr>
                    </a:p>
                    <a:p>
                      <a:pPr marL="0" marR="0" lvl="2" indent="0" algn="l" defTabSz="914400" rtl="0" eaLnBrk="1" fontAlgn="base" latinLnBrk="0" hangingPunct="1">
                        <a:lnSpc>
                          <a:spcPct val="100000"/>
                        </a:lnSpc>
                        <a:spcBef>
                          <a:spcPts val="0"/>
                        </a:spcBef>
                        <a:spcAft>
                          <a:spcPts val="200"/>
                        </a:spcAft>
                        <a:buClr>
                          <a:srgbClr val="143C8D"/>
                        </a:buClr>
                        <a:buSzPct val="100000"/>
                        <a:buFont typeface="Times New Roman" pitchFamily="18" charset="0"/>
                        <a:buNone/>
                        <a:tabLst/>
                      </a:pPr>
                      <a:r>
                        <a:rPr kumimoji="0" lang="en-US" sz="1100" b="1" i="0" u="none" strike="noStrike" cap="none" normalizeH="0" baseline="0" dirty="0" smtClean="0">
                          <a:ln>
                            <a:noFill/>
                          </a:ln>
                          <a:solidFill>
                            <a:schemeClr val="tx1"/>
                          </a:solidFill>
                          <a:effectLst/>
                          <a:latin typeface="+mn-lt"/>
                          <a:cs typeface="Times New Roman" pitchFamily="18" charset="0"/>
                        </a:rPr>
                        <a:t>Sales Volume </a:t>
                      </a:r>
                    </a:p>
                  </a:txBody>
                  <a:tcPr marL="45720" marR="45720" anchor="ctr" horzOverflow="overflow">
                    <a:lnL>
                      <a:noFill/>
                    </a:lnL>
                    <a:lnR w="12700" cap="flat" cmpd="sng" algn="ctr">
                      <a:noFill/>
                      <a:prstDash val="sysDot"/>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4A7DBA"/>
                          </a:solidFill>
                          <a:effectLst/>
                          <a:latin typeface="+mn-lt"/>
                          <a:ea typeface="宋体" pitchFamily="2" charset="-122"/>
                        </a:rPr>
                        <a:t>FS Sales (Suncare, Nicotine Replacement, Giftcards)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4A7DBA"/>
                          </a:solidFill>
                          <a:effectLst/>
                          <a:latin typeface="+mn-lt"/>
                          <a:ea typeface="宋体" pitchFamily="2" charset="-122"/>
                        </a:rPr>
                        <a:t>FS Sales (Allergy/Cold, HairCare, Cosmetics, </a:t>
                      </a:r>
                      <a:r>
                        <a:rPr kumimoji="0" lang="en-US" altLang="zh-CN" sz="1000" b="0" i="0" u="none" strike="noStrike" cap="none" normalizeH="0" baseline="0" dirty="0" err="1" smtClean="0">
                          <a:ln>
                            <a:noFill/>
                          </a:ln>
                          <a:solidFill>
                            <a:srgbClr val="4A7DBA"/>
                          </a:solidFill>
                          <a:effectLst/>
                          <a:latin typeface="+mn-lt"/>
                          <a:ea typeface="宋体" pitchFamily="2" charset="-122"/>
                        </a:rPr>
                        <a:t>SkinCare</a:t>
                      </a:r>
                      <a:r>
                        <a:rPr kumimoji="0" lang="en-US" altLang="zh-CN" sz="1000" b="0" i="0" u="none" strike="noStrike" cap="none" normalizeH="0" baseline="0" dirty="0" smtClean="0">
                          <a:ln>
                            <a:noFill/>
                          </a:ln>
                          <a:solidFill>
                            <a:srgbClr val="4A7DBA"/>
                          </a:solidFill>
                          <a:effectLst/>
                          <a:latin typeface="+mn-lt"/>
                          <a:ea typeface="宋体" pitchFamily="2" charset="-122"/>
                        </a:rPr>
                        <a:t>)</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4A7DBA"/>
                          </a:solidFill>
                          <a:effectLst/>
                          <a:latin typeface="+mn-lt"/>
                          <a:ea typeface="宋体" pitchFamily="2" charset="-122"/>
                        </a:rPr>
                        <a:t>Total 52 Week FS Sales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cap="none" normalizeH="0" baseline="0" dirty="0" smtClean="0">
                          <a:ln>
                            <a:noFill/>
                          </a:ln>
                          <a:solidFill>
                            <a:srgbClr val="4A7DBA"/>
                          </a:solidFill>
                          <a:effectLst/>
                          <a:latin typeface="+mn-lt"/>
                          <a:ea typeface="宋体" pitchFamily="2" charset="-122"/>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altLang="zh-CN" sz="1000" b="0" i="0" u="none" strike="noStrike" cap="none" normalizeH="0" baseline="0" dirty="0" smtClean="0">
                          <a:ln>
                            <a:noFill/>
                          </a:ln>
                          <a:solidFill>
                            <a:srgbClr val="4A7DBA"/>
                          </a:solidFill>
                          <a:effectLst/>
                          <a:latin typeface="+mn-lt"/>
                          <a:ea typeface="宋体" pitchFamily="2" charset="-122"/>
                        </a:rPr>
                        <a:t>Ultra High</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altLang="zh-CN" sz="1000" b="0" i="0" u="none" strike="noStrike" cap="none" normalizeH="0" baseline="0" dirty="0" smtClean="0">
                          <a:ln>
                            <a:noFill/>
                          </a:ln>
                          <a:solidFill>
                            <a:srgbClr val="4A7DBA"/>
                          </a:solidFill>
                          <a:effectLst/>
                          <a:latin typeface="+mn-lt"/>
                          <a:ea typeface="宋体" pitchFamily="2" charset="-122"/>
                        </a:rPr>
                        <a:t>High</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4A7DBA"/>
                          </a:solidFill>
                          <a:effectLst/>
                          <a:latin typeface="+mn-lt"/>
                          <a:ea typeface="宋体" pitchFamily="2" charset="-122"/>
                          <a:cs typeface="+mn-cs"/>
                        </a:rPr>
                        <a:t>Positive </a:t>
                      </a:r>
                      <a:endParaRPr kumimoji="0" lang="en-US" altLang="zh-CN" sz="1000" b="0" i="0" u="none" strike="noStrike" cap="none" normalizeH="0" baseline="0" dirty="0" smtClean="0">
                        <a:ln>
                          <a:noFill/>
                        </a:ln>
                        <a:solidFill>
                          <a:srgbClr val="4A7DBA"/>
                        </a:solidFill>
                        <a:effectLst/>
                        <a:latin typeface="+mn-lt"/>
                        <a:ea typeface="宋体" pitchFamily="2" charset="-122"/>
                      </a:endParaRP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4A7DBA"/>
                          </a:solidFill>
                          <a:effectLst/>
                          <a:latin typeface="+mn-lt"/>
                          <a:ea typeface="宋体" pitchFamily="2" charset="-122"/>
                          <a:cs typeface="+mn-cs"/>
                        </a:rPr>
                        <a:t>Positive </a:t>
                      </a:r>
                      <a:endParaRPr kumimoji="0" lang="en-US" altLang="zh-CN" sz="1000" b="0" i="0" u="none" strike="noStrike" cap="none" normalizeH="0" baseline="0" dirty="0" smtClean="0">
                        <a:ln>
                          <a:noFill/>
                        </a:ln>
                        <a:solidFill>
                          <a:srgbClr val="4A7DBA"/>
                        </a:solidFill>
                        <a:effectLst/>
                        <a:latin typeface="+mn-lt"/>
                        <a:ea typeface="宋体" pitchFamily="2" charset="-122"/>
                      </a:endParaRP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4A7DBA"/>
                          </a:solidFill>
                          <a:effectLst/>
                          <a:latin typeface="+mn-lt"/>
                          <a:ea typeface="宋体" pitchFamily="2" charset="-122"/>
                          <a:cs typeface="+mn-cs"/>
                        </a:rPr>
                        <a:t>Positive </a:t>
                      </a:r>
                      <a:endParaRPr kumimoji="0" lang="en-US" altLang="zh-CN" sz="1000" b="0" i="0" u="none" strike="noStrike" cap="none" normalizeH="0" baseline="0" dirty="0" smtClean="0">
                        <a:ln>
                          <a:noFill/>
                        </a:ln>
                        <a:solidFill>
                          <a:srgbClr val="4A7DBA"/>
                        </a:solidFill>
                        <a:effectLst/>
                        <a:latin typeface="+mn-lt"/>
                        <a:ea typeface="宋体" pitchFamily="2" charset="-122"/>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cap="none" normalizeH="0" baseline="0" dirty="0" smtClean="0">
                          <a:ln>
                            <a:noFill/>
                          </a:ln>
                          <a:solidFill>
                            <a:srgbClr val="4A7DBA"/>
                          </a:solidFill>
                          <a:effectLst/>
                          <a:latin typeface="+mn-lt"/>
                          <a:ea typeface="宋体" pitchFamily="2" charset="-122"/>
                        </a:rPr>
                        <a:t>商店</a:t>
                      </a:r>
                      <a:endParaRPr kumimoji="0" lang="en-US" altLang="zh-CN" sz="1000" b="0" i="0" u="none" strike="noStrike" cap="none" normalizeH="0" baseline="0" dirty="0" smtClean="0">
                        <a:ln>
                          <a:noFill/>
                        </a:ln>
                        <a:solidFill>
                          <a:srgbClr val="4A7DBA"/>
                        </a:solidFill>
                        <a:effectLst/>
                        <a:latin typeface="+mn-lt"/>
                        <a:ea typeface="宋体" pitchFamily="2" charset="-122"/>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cap="none" normalizeH="0" baseline="0" dirty="0" smtClean="0">
                          <a:ln>
                            <a:noFill/>
                          </a:ln>
                          <a:solidFill>
                            <a:srgbClr val="4A7DBA"/>
                          </a:solidFill>
                          <a:effectLst/>
                          <a:latin typeface="+mn-lt"/>
                          <a:ea typeface="宋体" pitchFamily="2" charset="-122"/>
                        </a:rPr>
                        <a:t>商店</a:t>
                      </a:r>
                      <a:endParaRPr kumimoji="0" lang="en-US" altLang="zh-CN" sz="1000" b="0" i="0" u="none" strike="noStrike" cap="none" normalizeH="0" baseline="0" dirty="0" smtClean="0">
                        <a:ln>
                          <a:noFill/>
                        </a:ln>
                        <a:solidFill>
                          <a:srgbClr val="4A7DBA"/>
                        </a:solidFill>
                        <a:effectLst/>
                        <a:latin typeface="+mn-lt"/>
                        <a:ea typeface="宋体" pitchFamily="2" charset="-122"/>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cap="none" normalizeH="0" baseline="0" dirty="0" smtClean="0">
                          <a:ln>
                            <a:noFill/>
                          </a:ln>
                          <a:solidFill>
                            <a:srgbClr val="4A7DBA"/>
                          </a:solidFill>
                          <a:effectLst/>
                          <a:latin typeface="+mn-lt"/>
                          <a:ea typeface="宋体" pitchFamily="2" charset="-122"/>
                        </a:rPr>
                        <a:t>商店</a:t>
                      </a:r>
                      <a:endParaRPr kumimoji="0" lang="en-US" altLang="zh-CN" sz="1000" b="0" i="0" u="none" strike="noStrike" cap="none" normalizeH="0" baseline="0" dirty="0" smtClean="0">
                        <a:ln>
                          <a:noFill/>
                        </a:ln>
                        <a:solidFill>
                          <a:srgbClr val="4A7DBA"/>
                        </a:solidFill>
                        <a:effectLst/>
                        <a:latin typeface="+mn-lt"/>
                        <a:ea typeface="宋体" pitchFamily="2" charset="-122"/>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1" i="0" u="none" strike="noStrike" cap="none" normalizeH="0" baseline="0" dirty="0" smtClean="0">
                          <a:ln>
                            <a:noFill/>
                          </a:ln>
                          <a:solidFill>
                            <a:srgbClr val="4A7DBA"/>
                          </a:solidFill>
                          <a:effectLst/>
                          <a:latin typeface="+mn-lt"/>
                          <a:ea typeface="宋体" pitchFamily="2" charset="-122"/>
                        </a:rPr>
                        <a:t>High FS Sales Volumes – Overall and Select Categories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368675">
                <a:tc>
                  <a:txBody>
                    <a:bodyPr/>
                    <a:lstStyle/>
                    <a:p>
                      <a:pPr marL="0" marR="0" lvl="0" indent="0" algn="l" defTabSz="914400" rtl="0" eaLnBrk="1" fontAlgn="base" latinLnBrk="0" hangingPunct="1">
                        <a:lnSpc>
                          <a:spcPct val="100000"/>
                        </a:lnSpc>
                        <a:spcBef>
                          <a:spcPts val="0"/>
                        </a:spcBef>
                        <a:spcAft>
                          <a:spcPts val="200"/>
                        </a:spcAft>
                        <a:buClr>
                          <a:srgbClr val="11356F"/>
                        </a:buClr>
                        <a:buSzPct val="100000"/>
                        <a:buFont typeface="Wingdings" pitchFamily="2" charset="2"/>
                        <a:buNone/>
                        <a:tabLst/>
                        <a:defRPr/>
                      </a:pPr>
                      <a:r>
                        <a:rPr kumimoji="0" lang="en-US" sz="1100" b="1" i="0" u="none" strike="noStrike" cap="none" normalizeH="0" baseline="0" dirty="0" smtClean="0">
                          <a:ln>
                            <a:noFill/>
                          </a:ln>
                          <a:solidFill>
                            <a:schemeClr val="tx1"/>
                          </a:solidFill>
                          <a:effectLst/>
                          <a:latin typeface="+mn-lt"/>
                          <a:cs typeface="Times New Roman" pitchFamily="18" charset="0"/>
                        </a:rPr>
                        <a:t>Neighborhood</a:t>
                      </a:r>
                    </a:p>
                  </a:txBody>
                  <a:tcPr marL="45720" marR="45720" anchor="ctr" horzOverflow="overflow">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7CA1CE"/>
                          </a:solidFill>
                          <a:effectLst/>
                          <a:latin typeface="+mn-lt"/>
                          <a:ea typeface="宋体" pitchFamily="2" charset="-122"/>
                        </a:rPr>
                        <a:t>Maximum delta in monthly avg. temperature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defRPr/>
                      </a:pPr>
                      <a:r>
                        <a:rPr kumimoji="0" lang="en-US" altLang="zh-CN" sz="1000" b="0" i="0" u="none" strike="noStrike" cap="none" normalizeH="0" baseline="0" dirty="0" smtClean="0">
                          <a:ln>
                            <a:noFill/>
                          </a:ln>
                          <a:solidFill>
                            <a:srgbClr val="7CA1CE"/>
                          </a:solidFill>
                          <a:effectLst/>
                          <a:latin typeface="+mn-lt"/>
                          <a:ea typeface="宋体" pitchFamily="2" charset="-122"/>
                        </a:rPr>
                        <a:t>Prevalence of Coffee Shops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7CA1CE"/>
                          </a:solidFill>
                          <a:effectLst/>
                          <a:latin typeface="+mn-lt"/>
                          <a:ea typeface="宋体" pitchFamily="2" charset="-122"/>
                        </a:rPr>
                        <a:t>Active residential delivery mailboxes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cap="none" normalizeH="0" baseline="0" dirty="0" smtClean="0">
                          <a:ln>
                            <a:noFill/>
                          </a:ln>
                          <a:solidFill>
                            <a:srgbClr val="7CA1CE"/>
                          </a:solidFill>
                          <a:effectLst/>
                          <a:latin typeface="+mn-lt"/>
                          <a:ea typeface="宋体" pitchFamily="2" charset="-122"/>
                        </a:rPr>
                        <a:t>Parks, Family Restaurants within 2 miles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cap="none" normalizeH="0" baseline="0" dirty="0" smtClean="0">
                          <a:ln>
                            <a:noFill/>
                          </a:ln>
                          <a:solidFill>
                            <a:srgbClr val="7CA1CE"/>
                          </a:solidFill>
                          <a:effectLst/>
                          <a:latin typeface="+mn-lt"/>
                          <a:ea typeface="宋体" pitchFamily="2" charset="-122"/>
                        </a:rPr>
                        <a:t>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cap="none" normalizeH="0" baseline="0" dirty="0" smtClean="0">
                          <a:ln>
                            <a:noFill/>
                          </a:ln>
                          <a:solidFill>
                            <a:srgbClr val="7CA1CE"/>
                          </a:solidFill>
                          <a:effectLst/>
                          <a:latin typeface="+mn-lt"/>
                          <a:ea typeface="宋体" pitchFamily="2" charset="-122"/>
                        </a:rPr>
                        <a:t>Moderate-High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cap="none" normalizeH="0" baseline="0" dirty="0" smtClean="0">
                          <a:ln>
                            <a:noFill/>
                          </a:ln>
                          <a:solidFill>
                            <a:srgbClr val="7CA1CE"/>
                          </a:solidFill>
                          <a:effectLst/>
                          <a:latin typeface="+mn-lt"/>
                          <a:ea typeface="宋体" pitchFamily="2" charset="-122"/>
                        </a:rPr>
                        <a:t>Moderate</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cap="none" normalizeH="0" baseline="0" dirty="0" smtClean="0">
                          <a:ln>
                            <a:noFill/>
                          </a:ln>
                          <a:solidFill>
                            <a:srgbClr val="7CA1CE"/>
                          </a:solidFill>
                          <a:effectLst/>
                          <a:latin typeface="+mn-lt"/>
                          <a:ea typeface="宋体" pitchFamily="2" charset="-122"/>
                        </a:rPr>
                        <a:t>Moderate</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7CA1CE"/>
                          </a:solidFill>
                          <a:effectLst/>
                          <a:latin typeface="+mn-lt"/>
                          <a:ea typeface="宋体" pitchFamily="2" charset="-122"/>
                          <a:cs typeface="+mn-cs"/>
                        </a:rPr>
                        <a:t>Positive</a:t>
                      </a:r>
                      <a:endParaRPr kumimoji="0" lang="en-US" altLang="zh-CN" sz="1000" b="0" i="0" u="none" strike="noStrike" cap="none" normalizeH="0" baseline="0" dirty="0" smtClean="0">
                        <a:ln>
                          <a:noFill/>
                        </a:ln>
                        <a:solidFill>
                          <a:srgbClr val="7CA1CE"/>
                        </a:solidFill>
                        <a:effectLst/>
                        <a:latin typeface="+mn-lt"/>
                        <a:ea typeface="宋体" pitchFamily="2" charset="-122"/>
                      </a:endParaRP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sz="1000" b="0" i="0" u="none" strike="noStrike" kern="1200" cap="none" normalizeH="0" baseline="0" dirty="0" smtClean="0">
                          <a:ln>
                            <a:noFill/>
                          </a:ln>
                          <a:solidFill>
                            <a:srgbClr val="7CA1CE"/>
                          </a:solidFill>
                          <a:effectLst/>
                          <a:latin typeface="+mn-lt"/>
                          <a:ea typeface="宋体" pitchFamily="2" charset="-122"/>
                          <a:cs typeface="+mn-cs"/>
                        </a:rPr>
                        <a:t>Positive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rgbClr val="7CA1CE"/>
                          </a:solidFill>
                          <a:effectLst/>
                          <a:latin typeface="+mn-lt"/>
                          <a:ea typeface="宋体" pitchFamily="2" charset="-122"/>
                          <a:cs typeface="+mn-cs"/>
                        </a:rPr>
                        <a:t>Positive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rgbClr val="7CA1CE"/>
                          </a:solidFill>
                          <a:effectLst/>
                          <a:latin typeface="+mn-lt"/>
                          <a:ea typeface="宋体" pitchFamily="2" charset="-122"/>
                          <a:cs typeface="+mn-cs"/>
                        </a:rPr>
                        <a:t>Positive</a:t>
                      </a:r>
                      <a:endParaRPr kumimoji="0" lang="en-US" altLang="zh-CN" sz="1000" b="0" i="0" u="none" strike="noStrike" cap="none" normalizeH="0" baseline="0" dirty="0" smtClean="0">
                        <a:ln>
                          <a:noFill/>
                        </a:ln>
                        <a:solidFill>
                          <a:srgbClr val="7CA1CE"/>
                        </a:solidFill>
                        <a:effectLst/>
                        <a:latin typeface="+mn-lt"/>
                        <a:ea typeface="宋体" pitchFamily="2" charset="-122"/>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cap="none" normalizeH="0" baseline="0" dirty="0" smtClean="0">
                          <a:ln>
                            <a:noFill/>
                          </a:ln>
                          <a:solidFill>
                            <a:srgbClr val="7CA1CE"/>
                          </a:solidFill>
                          <a:effectLst/>
                          <a:latin typeface="+mn-lt"/>
                          <a:ea typeface="宋体" pitchFamily="2" charset="-122"/>
                        </a:rPr>
                        <a:t>邮政编码</a:t>
                      </a:r>
                      <a:endParaRPr kumimoji="0" lang="en-US" altLang="zh-CN" sz="1000" b="0" i="0" u="none" strike="noStrike" cap="none" normalizeH="0" baseline="0" dirty="0" smtClean="0">
                        <a:ln>
                          <a:noFill/>
                        </a:ln>
                        <a:solidFill>
                          <a:srgbClr val="7CA1CE"/>
                        </a:solidFill>
                        <a:effectLst/>
                        <a:latin typeface="+mn-lt"/>
                        <a:ea typeface="宋体" pitchFamily="2" charset="-122"/>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cap="none" normalizeH="0" baseline="0" dirty="0" smtClean="0">
                          <a:ln>
                            <a:noFill/>
                          </a:ln>
                          <a:solidFill>
                            <a:srgbClr val="7CA1CE"/>
                          </a:solidFill>
                          <a:effectLst/>
                          <a:latin typeface="+mn-lt"/>
                          <a:ea typeface="宋体" pitchFamily="2" charset="-122"/>
                        </a:rPr>
                        <a:t>商店</a:t>
                      </a:r>
                      <a:endParaRPr kumimoji="0" lang="en-US" altLang="zh-CN" sz="1000" b="0" i="0" u="none" strike="noStrike" cap="none" normalizeH="0" baseline="0" dirty="0" smtClean="0">
                        <a:ln>
                          <a:noFill/>
                        </a:ln>
                        <a:solidFill>
                          <a:srgbClr val="7CA1CE"/>
                        </a:solidFill>
                        <a:effectLst/>
                        <a:latin typeface="+mn-lt"/>
                        <a:ea typeface="宋体" pitchFamily="2" charset="-122"/>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zh-CN" altLang="en-US" sz="1000" b="0" i="0" u="none" strike="noStrike" cap="none" normalizeH="0" baseline="0" dirty="0" smtClean="0">
                          <a:ln>
                            <a:noFill/>
                          </a:ln>
                          <a:solidFill>
                            <a:srgbClr val="7CA1CE"/>
                          </a:solidFill>
                          <a:effectLst/>
                          <a:latin typeface="+mn-lt"/>
                          <a:ea typeface="宋体" pitchFamily="2" charset="-122"/>
                        </a:rPr>
                        <a:t>邮政编码</a:t>
                      </a:r>
                      <a:endParaRPr kumimoji="0" lang="en-US" altLang="zh-CN" sz="1000" b="0" i="0" u="none" strike="noStrike" cap="none" normalizeH="0" baseline="0" dirty="0" smtClean="0">
                        <a:ln>
                          <a:noFill/>
                        </a:ln>
                        <a:solidFill>
                          <a:srgbClr val="7CA1CE"/>
                        </a:solidFill>
                        <a:effectLst/>
                        <a:latin typeface="+mn-lt"/>
                        <a:ea typeface="宋体" pitchFamily="2" charset="-122"/>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cap="none" normalizeH="0" baseline="0" dirty="0" smtClean="0">
                          <a:ln>
                            <a:noFill/>
                          </a:ln>
                          <a:solidFill>
                            <a:srgbClr val="7CA1CE"/>
                          </a:solidFill>
                          <a:effectLst/>
                          <a:latin typeface="+mn-lt"/>
                          <a:ea typeface="宋体" pitchFamily="2" charset="-122"/>
                        </a:rPr>
                        <a:t>商店</a:t>
                      </a:r>
                      <a:endParaRPr kumimoji="0" lang="en-US" altLang="zh-CN" sz="1000" b="0" i="0" u="none" strike="noStrike" cap="none" normalizeH="0" baseline="0" dirty="0" smtClean="0">
                        <a:ln>
                          <a:noFill/>
                        </a:ln>
                        <a:solidFill>
                          <a:srgbClr val="7CA1CE"/>
                        </a:solidFill>
                        <a:effectLst/>
                        <a:latin typeface="+mn-lt"/>
                        <a:ea typeface="宋体" pitchFamily="2" charset="-122"/>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1" i="0" u="none" strike="noStrike" cap="none" normalizeH="0" baseline="0" dirty="0" smtClean="0">
                          <a:ln>
                            <a:noFill/>
                          </a:ln>
                          <a:solidFill>
                            <a:srgbClr val="7CA1CE"/>
                          </a:solidFill>
                          <a:effectLst/>
                          <a:latin typeface="+mn-lt"/>
                          <a:ea typeface="宋体" pitchFamily="2" charset="-122"/>
                        </a:rPr>
                        <a:t>Strong Seasonality and Neighborhood Affluence Indicators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481373">
                <a:tc>
                  <a:txBody>
                    <a:bodyPr/>
                    <a:lstStyle/>
                    <a:p>
                      <a:pPr marL="0" marR="0" lvl="0" indent="0" algn="l" defTabSz="914400" rtl="0" eaLnBrk="1" fontAlgn="base" latinLnBrk="0" hangingPunct="1">
                        <a:lnSpc>
                          <a:spcPct val="100000"/>
                        </a:lnSpc>
                        <a:spcBef>
                          <a:spcPts val="0"/>
                        </a:spcBef>
                        <a:spcAft>
                          <a:spcPts val="200"/>
                        </a:spcAft>
                        <a:buClr>
                          <a:srgbClr val="11356F"/>
                        </a:buClr>
                        <a:buSzPct val="100000"/>
                        <a:buFont typeface="Wingdings" pitchFamily="2" charset="2"/>
                        <a:buNone/>
                        <a:tabLst/>
                        <a:defRPr/>
                      </a:pPr>
                      <a:r>
                        <a:rPr kumimoji="0" lang="en-US" sz="1100" b="1" i="0" u="none" strike="noStrike" cap="none" normalizeH="0" baseline="0" dirty="0" smtClean="0">
                          <a:ln>
                            <a:noFill/>
                          </a:ln>
                          <a:solidFill>
                            <a:schemeClr val="tx1"/>
                          </a:solidFill>
                          <a:effectLst/>
                          <a:latin typeface="+mn-lt"/>
                          <a:cs typeface="Times New Roman" pitchFamily="18" charset="0"/>
                        </a:rPr>
                        <a:t>Competitor Concentration</a:t>
                      </a:r>
                    </a:p>
                  </a:txBody>
                  <a:tcPr marL="45720" marR="45720" anchor="ctr" horzOverflow="overflow">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ER and Retail Clinic Concentration within 10-20 mins</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MD and Pediatrician Concentration within 5-10 mins </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defRPr/>
                      </a:pPr>
                      <a:r>
                        <a:rPr kumimoji="0" lang="en-US"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Low</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Positive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rgbClr val="FF8F8F"/>
                          </a:solidFill>
                          <a:effectLst/>
                          <a:latin typeface="+mn-lt"/>
                          <a:ea typeface="宋体" pitchFamily="2" charset="-122"/>
                          <a:cs typeface="+mn-cs"/>
                        </a:rPr>
                        <a:t>Negative</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邮政编码</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rgbClr val="193B65"/>
                          </a:solidFill>
                          <a:effectLst/>
                          <a:latin typeface="+mn-lt"/>
                          <a:ea typeface="宋体" pitchFamily="2" charset="-122"/>
                          <a:cs typeface="+mn-cs"/>
                        </a:rPr>
                        <a:t>邮政编码</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tx1">
                              <a:lumMod val="50000"/>
                              <a:lumOff val="50000"/>
                            </a:schemeClr>
                          </a:solidFill>
                          <a:effectLst/>
                          <a:latin typeface="+mn-lt"/>
                          <a:ea typeface="宋体" pitchFamily="2" charset="-122"/>
                          <a:cs typeface="+mn-cs"/>
                        </a:rPr>
                        <a:t>ER and Retail Clinic presence</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r h="458161">
                <a:tc>
                  <a:txBody>
                    <a:bodyPr/>
                    <a:lstStyle/>
                    <a:p>
                      <a:pPr marL="0" marR="0" lvl="0" indent="0" algn="l" defTabSz="914400" rtl="0" eaLnBrk="1" fontAlgn="base" latinLnBrk="0" hangingPunct="1">
                        <a:lnSpc>
                          <a:spcPct val="100000"/>
                        </a:lnSpc>
                        <a:spcBef>
                          <a:spcPts val="0"/>
                        </a:spcBef>
                        <a:spcAft>
                          <a:spcPts val="200"/>
                        </a:spcAft>
                        <a:buClr>
                          <a:srgbClr val="11356F"/>
                        </a:buClr>
                        <a:buSzPct val="100000"/>
                        <a:buFont typeface="Wingdings" pitchFamily="2" charset="2"/>
                        <a:buNone/>
                        <a:tabLst/>
                        <a:defRPr/>
                      </a:pPr>
                      <a:r>
                        <a:rPr kumimoji="0" lang="en-US" sz="1100" b="1" i="0" u="none" strike="noStrike" cap="none" normalizeH="0" baseline="0" dirty="0" smtClean="0">
                          <a:ln>
                            <a:noFill/>
                          </a:ln>
                          <a:solidFill>
                            <a:schemeClr val="tx1"/>
                          </a:solidFill>
                          <a:effectLst/>
                          <a:latin typeface="+mn-lt"/>
                          <a:cs typeface="Times New Roman" pitchFamily="18" charset="0"/>
                        </a:rPr>
                        <a:t>Pharmacy Rx</a:t>
                      </a:r>
                    </a:p>
                  </a:txBody>
                  <a:tcPr marL="45720" marR="45720" anchor="ctr" horzOverflow="overflow">
                    <a:lnL>
                      <a:noFill/>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Rx (Amphetamine, Anesthetic Local, Cough Prep.)</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Arial" pitchFamily="34" charset="0"/>
                        <a:buChar char="•"/>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Rx (Fat Soluble Vitamins, Infant formulas)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High</a:t>
                      </a: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Moderate-Low</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Positive</a:t>
                      </a:r>
                    </a:p>
                    <a:p>
                      <a:pPr marL="114300" marR="0" lvl="0" indent="-11430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Positive </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chemeClr val="bg1">
                              <a:lumMod val="65000"/>
                            </a:schemeClr>
                          </a:solidFill>
                          <a:effectLst/>
                          <a:latin typeface="+mn-lt"/>
                          <a:ea typeface="宋体" pitchFamily="2" charset="-122"/>
                          <a:cs typeface="+mn-cs"/>
                        </a:rPr>
                        <a:t>商店</a:t>
                      </a:r>
                      <a:endPar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endParaRPr>
                    </a:p>
                    <a:p>
                      <a:pPr marL="0" marR="0" lvl="0" indent="0" algn="l"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zh-CN" altLang="en-US" sz="1000" b="0" i="0" u="none" strike="noStrike" kern="1200" cap="none" normalizeH="0" baseline="0" dirty="0" smtClean="0">
                          <a:ln>
                            <a:noFill/>
                          </a:ln>
                          <a:solidFill>
                            <a:schemeClr val="bg1">
                              <a:lumMod val="65000"/>
                            </a:schemeClr>
                          </a:solidFill>
                          <a:effectLst/>
                          <a:latin typeface="+mn-lt"/>
                          <a:ea typeface="宋体" pitchFamily="2" charset="-122"/>
                          <a:cs typeface="+mn-cs"/>
                        </a:rPr>
                        <a:t>商店</a:t>
                      </a:r>
                      <a:endPar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endParaRP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100"/>
                        </a:spcAft>
                        <a:buClr>
                          <a:srgbClr val="11356F"/>
                        </a:buClr>
                        <a:buSzPct val="100000"/>
                        <a:buFont typeface="Wingdings" pitchFamily="2" charset="2"/>
                        <a:buNone/>
                        <a:tabLst/>
                      </a:pPr>
                      <a:r>
                        <a:rPr kumimoji="0" lang="en-US" altLang="zh-CN" sz="1000" b="0" i="0" u="none" strike="noStrike" kern="1200" cap="none" normalizeH="0" baseline="0" dirty="0" smtClean="0">
                          <a:ln>
                            <a:noFill/>
                          </a:ln>
                          <a:solidFill>
                            <a:schemeClr val="bg1">
                              <a:lumMod val="65000"/>
                            </a:schemeClr>
                          </a:solidFill>
                          <a:effectLst/>
                          <a:latin typeface="+mn-lt"/>
                          <a:ea typeface="宋体" pitchFamily="2" charset="-122"/>
                          <a:cs typeface="+mn-cs"/>
                        </a:rPr>
                        <a:t>High sales in Select Rx Categories</a:t>
                      </a:r>
                    </a:p>
                  </a:txBody>
                  <a:tcPr marL="45720" marR="45720" anchor="ctr" horzOverflow="overflow">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schemeClr val="bg1">
                          <a:lumMod val="65000"/>
                        </a:schemeClr>
                      </a:solidFill>
                      <a:prstDash val="solid"/>
                      <a:round/>
                      <a:headEnd type="none" w="med" len="med"/>
                      <a:tailEnd type="none" w="med" len="med"/>
                    </a:lnT>
                    <a:lnB w="12700" cap="flat" cmpd="sng" algn="ctr">
                      <a:solidFill>
                        <a:schemeClr val="bg1">
                          <a:lumMod val="65000"/>
                        </a:schemeClr>
                      </a:solidFill>
                      <a:prstDash val="solid"/>
                      <a:round/>
                      <a:headEnd type="none" w="med" len="med"/>
                      <a:tailEnd type="none" w="med" len="med"/>
                    </a:lnB>
                    <a:lnTlToBr>
                      <a:noFill/>
                    </a:lnTlToBr>
                    <a:lnBlToTr>
                      <a:noFill/>
                    </a:lnBlToTr>
                    <a:noFill/>
                  </a:tcPr>
                </a:tc>
              </a:tr>
            </a:tbl>
          </a:graphicData>
        </a:graphic>
      </p:graphicFrame>
      <p:sp>
        <p:nvSpPr>
          <p:cNvPr id="12" name="Round Same Side Corner Rectangle 1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19" name="Round Same Side Corner Rectangle 18"/>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20" name="Round Same Side Corner Rectangle 19"/>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21" name="Round Same Side Corner Rectangle 20"/>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社交媒体</a:t>
            </a:r>
            <a:endParaRPr lang="en-US" sz="800" dirty="0">
              <a:solidFill>
                <a:schemeClr val="tx2"/>
              </a:solidFill>
              <a:latin typeface="Calibri" pitchFamily="34" charset="0"/>
              <a:cs typeface="Calibri" pitchFamily="34" charset="0"/>
            </a:endParaRPr>
          </a:p>
        </p:txBody>
      </p:sp>
      <p:sp>
        <p:nvSpPr>
          <p:cNvPr id="22" name="Round Same Side Corner Rectangle 21"/>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选址</a:t>
            </a:r>
            <a:endParaRPr lang="en-US" sz="800" b="1" dirty="0">
              <a:solidFill>
                <a:schemeClr val="bg1"/>
              </a:solidFill>
              <a:latin typeface="Calibri" pitchFamily="34" charset="0"/>
              <a:cs typeface="Calibri" pitchFamily="34" charset="0"/>
            </a:endParaRPr>
          </a:p>
        </p:txBody>
      </p:sp>
      <p:cxnSp>
        <p:nvCxnSpPr>
          <p:cNvPr id="23" name="Straight Connector 2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5124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市场评估</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竞争者</a:t>
            </a:r>
            <a:endParaRPr lang="en-US" dirty="0">
              <a:latin typeface="Microsoft YaHei" panose="020B0503020204020204" pitchFamily="34" charset="-122"/>
              <a:ea typeface="Microsoft YaHei" panose="020B0503020204020204" pitchFamily="34" charset="-122"/>
            </a:endParaRPr>
          </a:p>
        </p:txBody>
      </p:sp>
      <p:pic>
        <p:nvPicPr>
          <p:cNvPr id="4" name="Picture 3" descr="KC_map_main.gif"/>
          <p:cNvPicPr>
            <a:picLocks noChangeAspect="1"/>
          </p:cNvPicPr>
          <p:nvPr/>
        </p:nvPicPr>
        <p:blipFill>
          <a:blip r:embed="rId2" cstate="print"/>
          <a:stretch>
            <a:fillRect/>
          </a:stretch>
        </p:blipFill>
        <p:spPr>
          <a:xfrm>
            <a:off x="732322" y="1615440"/>
            <a:ext cx="7688551" cy="4937760"/>
          </a:xfrm>
          <a:prstGeom prst="rect">
            <a:avLst/>
          </a:prstGeom>
        </p:spPr>
      </p:pic>
      <p:sp>
        <p:nvSpPr>
          <p:cNvPr id="6" name="Text Placeholder 5"/>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我们计算了客户与竞争店铺之间的驾驶时间来把竞争形式特征化</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a:p>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a:p>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11" name="Round Same Side Corner Rectangle 1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8" name="Round Same Side Corner Rectangle 1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9" name="Round Same Side Corner Rectangle 1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0" name="Round Same Side Corner Rectangle 1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1" name="Round Same Side Corner Rectangle 20"/>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22" name="Straight Connector 2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255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市场评估</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地区的微观档案</a:t>
            </a:r>
            <a:endParaRPr lang="en-US" dirty="0">
              <a:latin typeface="Microsoft YaHei" panose="020B0503020204020204" pitchFamily="34" charset="-122"/>
              <a:ea typeface="Microsoft YaHei" panose="020B0503020204020204" pitchFamily="34" charset="-122"/>
            </a:endParaRPr>
          </a:p>
        </p:txBody>
      </p:sp>
      <p:sp>
        <p:nvSpPr>
          <p:cNvPr id="11" name="Flowchart: Connector 10"/>
          <p:cNvSpPr/>
          <p:nvPr/>
        </p:nvSpPr>
        <p:spPr>
          <a:xfrm>
            <a:off x="6239399" y="4923301"/>
            <a:ext cx="502920" cy="498764"/>
          </a:xfrm>
          <a:prstGeom prst="flowChartConnector">
            <a:avLst/>
          </a:prstGeom>
          <a:solidFill>
            <a:srgbClr val="FFFF00">
              <a:alpha val="20000"/>
            </a:srgbClr>
          </a:solidFill>
          <a:ln w="127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 name="Flowchart: Connector 11"/>
          <p:cNvSpPr/>
          <p:nvPr/>
        </p:nvSpPr>
        <p:spPr>
          <a:xfrm>
            <a:off x="6280072" y="2527459"/>
            <a:ext cx="502920" cy="502920"/>
          </a:xfrm>
          <a:prstGeom prst="flowChartConnector">
            <a:avLst/>
          </a:prstGeom>
          <a:solidFill>
            <a:srgbClr val="0070C0">
              <a:alpha val="10000"/>
            </a:srgb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3" name="Round Single Corner Rectangle 12"/>
          <p:cNvSpPr/>
          <p:nvPr>
            <p:custDataLst>
              <p:tags r:id="rId1"/>
            </p:custDataLst>
          </p:nvPr>
        </p:nvSpPr>
        <p:spPr bwMode="gray">
          <a:xfrm flipH="1">
            <a:off x="486883" y="1567533"/>
            <a:ext cx="4999517" cy="4191988"/>
          </a:xfrm>
          <a:prstGeom prst="round1Rect">
            <a:avLst>
              <a:gd name="adj" fmla="val 12984"/>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174625" lvl="2" indent="-157163" algn="ctr" defTabSz="911225" eaLnBrk="0" fontAlgn="auto" hangingPunct="0">
              <a:spcBef>
                <a:spcPts val="0"/>
              </a:spcBef>
              <a:spcAft>
                <a:spcPts val="0"/>
              </a:spcAft>
              <a:buClr>
                <a:srgbClr val="134385"/>
              </a:buClr>
              <a:defRPr/>
            </a:pPr>
            <a:endParaRPr lang="en-US" sz="1400" b="0" dirty="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14" name="Round Single Corner Rectangle 13"/>
          <p:cNvSpPr/>
          <p:nvPr>
            <p:custDataLst>
              <p:tags r:id="rId2"/>
            </p:custDataLst>
          </p:nvPr>
        </p:nvSpPr>
        <p:spPr bwMode="gray">
          <a:xfrm flipH="1">
            <a:off x="486883" y="1567532"/>
            <a:ext cx="5569532" cy="451262"/>
          </a:xfrm>
          <a:prstGeom prst="round1Rect">
            <a:avLst>
              <a:gd name="adj" fmla="val 50000"/>
            </a:avLst>
          </a:prstGeom>
          <a:gradFill flip="none" rotWithShape="1">
            <a:gsLst>
              <a:gs pos="0">
                <a:schemeClr val="accent1">
                  <a:lumMod val="75000"/>
                  <a:shade val="30000"/>
                  <a:satMod val="115000"/>
                </a:schemeClr>
              </a:gs>
              <a:gs pos="50000">
                <a:schemeClr val="accent1">
                  <a:lumMod val="75000"/>
                  <a:shade val="67500"/>
                  <a:satMod val="115000"/>
                </a:schemeClr>
              </a:gs>
              <a:gs pos="100000">
                <a:schemeClr val="accent1">
                  <a:lumMod val="75000"/>
                  <a:shade val="100000"/>
                  <a:satMod val="115000"/>
                </a:schemeClr>
              </a:gs>
            </a:gsLst>
            <a:lin ang="5400000" scaled="1"/>
            <a:tileRect/>
          </a:gra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marL="174625" lvl="2" indent="-157163" algn="ctr" defTabSz="911225" eaLnBrk="0" fontAlgn="auto" hangingPunct="0">
              <a:spcBef>
                <a:spcPts val="0"/>
              </a:spcBef>
              <a:spcAft>
                <a:spcPts val="0"/>
              </a:spcAft>
              <a:buClr>
                <a:srgbClr val="134385"/>
              </a:buClr>
              <a:defRPr/>
            </a:pPr>
            <a:r>
              <a:rPr lang="en-US" sz="1300" dirty="0" smtClean="0">
                <a:solidFill>
                  <a:schemeClr val="bg1"/>
                </a:solidFill>
                <a:latin typeface="Microsoft YaHei" panose="020B0503020204020204" pitchFamily="34" charset="-122"/>
                <a:ea typeface="Microsoft YaHei" panose="020B0503020204020204" pitchFamily="34" charset="-122"/>
                <a:cs typeface="Calibri"/>
              </a:rPr>
              <a:t>Client </a:t>
            </a:r>
            <a:r>
              <a:rPr lang="en-GB" altLang="zh-CN" sz="1300" dirty="0" smtClean="0">
                <a:solidFill>
                  <a:schemeClr val="bg1"/>
                </a:solidFill>
                <a:latin typeface="Microsoft YaHei" panose="020B0503020204020204" pitchFamily="34" charset="-122"/>
                <a:ea typeface="Microsoft YaHei" panose="020B0503020204020204" pitchFamily="34" charset="-122"/>
                <a:cs typeface="Calibri"/>
              </a:rPr>
              <a:t>shop</a:t>
            </a:r>
            <a:r>
              <a:rPr lang="en-US" sz="1300" dirty="0" smtClean="0">
                <a:solidFill>
                  <a:schemeClr val="bg1"/>
                </a:solidFill>
                <a:latin typeface="Microsoft YaHei" panose="020B0503020204020204" pitchFamily="34" charset="-122"/>
                <a:ea typeface="Microsoft YaHei" panose="020B0503020204020204" pitchFamily="34" charset="-122"/>
                <a:cs typeface="Calibri"/>
              </a:rPr>
              <a:t>, Kansas City, MO</a:t>
            </a:r>
            <a:endParaRPr lang="en-US" sz="1300" b="0" dirty="0">
              <a:solidFill>
                <a:schemeClr val="bg1"/>
              </a:solidFill>
              <a:latin typeface="Microsoft YaHei" panose="020B0503020204020204" pitchFamily="34" charset="-122"/>
              <a:ea typeface="Microsoft YaHei" panose="020B0503020204020204" pitchFamily="34" charset="-122"/>
              <a:cs typeface="Calibri"/>
            </a:endParaRPr>
          </a:p>
        </p:txBody>
      </p:sp>
      <p:pic>
        <p:nvPicPr>
          <p:cNvPr id="15" name="Picture 2"/>
          <p:cNvPicPr>
            <a:picLocks noChangeAspect="1" noChangeArrowheads="1"/>
          </p:cNvPicPr>
          <p:nvPr/>
        </p:nvPicPr>
        <p:blipFill>
          <a:blip r:embed="rId4" cstate="print"/>
          <a:srcRect/>
          <a:stretch>
            <a:fillRect/>
          </a:stretch>
        </p:blipFill>
        <p:spPr bwMode="auto">
          <a:xfrm>
            <a:off x="539625" y="2037697"/>
            <a:ext cx="5532450" cy="4149336"/>
          </a:xfrm>
          <a:prstGeom prst="rect">
            <a:avLst/>
          </a:prstGeom>
          <a:noFill/>
          <a:ln w="9525">
            <a:noFill/>
            <a:miter lim="800000"/>
            <a:headEnd/>
            <a:tailEnd/>
          </a:ln>
          <a:effectLst/>
        </p:spPr>
      </p:pic>
      <p:sp>
        <p:nvSpPr>
          <p:cNvPr id="16" name="Flowchart: Connector 15"/>
          <p:cNvSpPr/>
          <p:nvPr/>
        </p:nvSpPr>
        <p:spPr>
          <a:xfrm>
            <a:off x="1377536" y="2600688"/>
            <a:ext cx="3200400" cy="3200400"/>
          </a:xfrm>
          <a:prstGeom prst="flowChartConnector">
            <a:avLst/>
          </a:prstGeom>
          <a:solidFill>
            <a:srgbClr val="0070C0">
              <a:alpha val="10000"/>
            </a:srgbClr>
          </a:solidFill>
          <a:ln w="12700"/>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 name="Flowchart: Connector 16"/>
          <p:cNvSpPr/>
          <p:nvPr/>
        </p:nvSpPr>
        <p:spPr>
          <a:xfrm>
            <a:off x="2726276" y="3951506"/>
            <a:ext cx="502920" cy="498764"/>
          </a:xfrm>
          <a:prstGeom prst="flowChartConnector">
            <a:avLst/>
          </a:prstGeom>
          <a:solidFill>
            <a:srgbClr val="FFFF00">
              <a:alpha val="20000"/>
            </a:srgbClr>
          </a:solidFill>
          <a:ln w="12700">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aphicFrame>
        <p:nvGraphicFramePr>
          <p:cNvPr id="18" name="Table 17"/>
          <p:cNvGraphicFramePr>
            <a:graphicFrameLocks noGrp="1"/>
          </p:cNvGraphicFramePr>
          <p:nvPr>
            <p:extLst>
              <p:ext uri="{D42A27DB-BD31-4B8C-83A1-F6EECF244321}">
                <p14:modId xmlns:p14="http://schemas.microsoft.com/office/powerpoint/2010/main" val="1423412595"/>
              </p:ext>
            </p:extLst>
          </p:nvPr>
        </p:nvGraphicFramePr>
        <p:xfrm>
          <a:off x="6891646" y="1807636"/>
          <a:ext cx="1872343" cy="4325884"/>
        </p:xfrm>
        <a:graphic>
          <a:graphicData uri="http://schemas.openxmlformats.org/drawingml/2006/table">
            <a:tbl>
              <a:tblPr firstRow="1" bandRow="1">
                <a:tableStyleId>{2D5ABB26-0587-4C30-8999-92F81FD0307C}</a:tableStyleId>
              </a:tblPr>
              <a:tblGrid>
                <a:gridCol w="1872343"/>
              </a:tblGrid>
              <a:tr h="296882">
                <a:tc>
                  <a:txBody>
                    <a:bodyPr/>
                    <a:lstStyle/>
                    <a:p>
                      <a:pPr algn="ctr"/>
                      <a:r>
                        <a:rPr lang="zh-CN" altLang="en-US" sz="1400" b="1" dirty="0" smtClean="0">
                          <a:latin typeface="Microsoft YaHei" panose="020B0503020204020204" pitchFamily="34" charset="-122"/>
                          <a:ea typeface="Microsoft YaHei" panose="020B0503020204020204" pitchFamily="34" charset="-122"/>
                        </a:rPr>
                        <a:t>示例变量</a:t>
                      </a:r>
                      <a:endParaRPr lang="en-US" sz="1400" b="1" dirty="0">
                        <a:latin typeface="Microsoft YaHei" panose="020B0503020204020204" pitchFamily="34" charset="-122"/>
                        <a:ea typeface="Microsoft YaHei"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1693222">
                <a:tc>
                  <a:txBody>
                    <a:bodyPr/>
                    <a:lstStyle/>
                    <a:p>
                      <a:pPr marL="119063" indent="-119063">
                        <a:spcAft>
                          <a:spcPts val="300"/>
                        </a:spcAft>
                        <a:buFont typeface="Arial" pitchFamily="34" charset="0"/>
                        <a:buNone/>
                      </a:pPr>
                      <a:r>
                        <a:rPr lang="zh-CN" altLang="en-US" sz="1200" b="1" i="1" dirty="0" smtClean="0">
                          <a:latin typeface="Microsoft YaHei" panose="020B0503020204020204" pitchFamily="34" charset="-122"/>
                          <a:ea typeface="Microsoft YaHei" panose="020B0503020204020204" pitchFamily="34" charset="-122"/>
                        </a:rPr>
                        <a:t>地区资料</a:t>
                      </a:r>
                      <a:endParaRPr lang="en-US" altLang="zh-CN" sz="1200" b="1" i="1"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收入</a:t>
                      </a:r>
                      <a:endParaRPr lang="en-US" altLang="zh-CN" sz="1200" dirty="0" smtClean="0">
                        <a:latin typeface="Microsoft YaHei" panose="020B0503020204020204" pitchFamily="34" charset="-122"/>
                        <a:ea typeface="Microsoft YaHei" panose="020B0503020204020204" pitchFamily="34" charset="-122"/>
                      </a:endParaRPr>
                    </a:p>
                    <a:p>
                      <a:pPr marL="119063" marR="0" indent="-119063" algn="l" defTabSz="457200" rtl="0" eaLnBrk="1" fontAlgn="auto" latinLnBrk="0" hangingPunct="1">
                        <a:lnSpc>
                          <a:spcPct val="100000"/>
                        </a:lnSpc>
                        <a:spcBef>
                          <a:spcPts val="0"/>
                        </a:spcBef>
                        <a:spcAft>
                          <a:spcPts val="300"/>
                        </a:spcAft>
                        <a:buClrTx/>
                        <a:buSzTx/>
                        <a:buFont typeface="Arial" pitchFamily="34" charset="0"/>
                        <a:buChar char="•"/>
                        <a:tabLst/>
                        <a:defRPr/>
                      </a:pPr>
                      <a:r>
                        <a:rPr lang="zh-CN" altLang="en-US" sz="1200" dirty="0" smtClean="0">
                          <a:latin typeface="Microsoft YaHei" panose="020B0503020204020204" pitchFamily="34" charset="-122"/>
                          <a:ea typeface="Microsoft YaHei" panose="020B0503020204020204" pitchFamily="34" charset="-122"/>
                        </a:rPr>
                        <a:t>年龄</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民族</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baseline="0" dirty="0" smtClean="0">
                          <a:latin typeface="Microsoft YaHei" panose="020B0503020204020204" pitchFamily="34" charset="-122"/>
                          <a:ea typeface="Microsoft YaHei" panose="020B0503020204020204" pitchFamily="34" charset="-122"/>
                        </a:rPr>
                        <a:t>房屋价值</a:t>
                      </a:r>
                      <a:endParaRPr lang="en-US" altLang="zh-CN" sz="1200" baseline="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baseline="0" dirty="0" smtClean="0">
                          <a:latin typeface="Microsoft YaHei" panose="020B0503020204020204" pitchFamily="34" charset="-122"/>
                          <a:ea typeface="Microsoft YaHei" panose="020B0503020204020204" pitchFamily="34" charset="-122"/>
                        </a:rPr>
                        <a:t>供应商 </a:t>
                      </a:r>
                      <a:r>
                        <a:rPr lang="en-US" sz="1200" baseline="0" dirty="0" smtClean="0">
                          <a:latin typeface="Microsoft YaHei" panose="020B0503020204020204" pitchFamily="34" charset="-122"/>
                          <a:ea typeface="Microsoft YaHei" panose="020B0503020204020204" pitchFamily="34" charset="-122"/>
                        </a:rPr>
                        <a:t>(MD’s, ER’s, </a:t>
                      </a:r>
                      <a:r>
                        <a:rPr lang="zh-CN" altLang="en-US" sz="1200" baseline="0" dirty="0" smtClean="0">
                          <a:latin typeface="Microsoft YaHei" panose="020B0503020204020204" pitchFamily="34" charset="-122"/>
                          <a:ea typeface="Microsoft YaHei" panose="020B0503020204020204" pitchFamily="34" charset="-122"/>
                        </a:rPr>
                        <a:t>急救</a:t>
                      </a:r>
                      <a:r>
                        <a:rPr lang="en-US" sz="1200" baseline="0" dirty="0" smtClean="0">
                          <a:latin typeface="Microsoft YaHei" panose="020B0503020204020204" pitchFamily="34" charset="-122"/>
                          <a:ea typeface="Microsoft YaHei" panose="020B0503020204020204" pitchFamily="34" charset="-122"/>
                        </a:rPr>
                        <a:t>, </a:t>
                      </a:r>
                      <a:r>
                        <a:rPr lang="zh-CN" altLang="en-US" sz="1200" baseline="0" dirty="0" smtClean="0">
                          <a:latin typeface="Microsoft YaHei" panose="020B0503020204020204" pitchFamily="34" charset="-122"/>
                          <a:ea typeface="Microsoft YaHei" panose="020B0503020204020204" pitchFamily="34" charset="-122"/>
                        </a:rPr>
                        <a:t>零售</a:t>
                      </a:r>
                      <a:r>
                        <a:rPr lang="en-US" sz="1200" baseline="0" dirty="0" smtClean="0">
                          <a:latin typeface="Microsoft YaHei" panose="020B0503020204020204" pitchFamily="34" charset="-122"/>
                          <a:ea typeface="Microsoft YaHei" panose="020B0503020204020204" pitchFamily="34" charset="-122"/>
                        </a:rPr>
                        <a:t>)</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保险</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学校</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老年中心</a:t>
                      </a:r>
                      <a:endParaRPr lang="en-US" sz="1200" dirty="0" smtClean="0">
                        <a:latin typeface="Microsoft YaHei" panose="020B0503020204020204" pitchFamily="34" charset="-122"/>
                        <a:ea typeface="Microsoft YaHei" panose="020B0503020204020204" pitchFamily="34" charset="-122"/>
                      </a:endParaRPr>
                    </a:p>
                    <a:p>
                      <a:pPr marL="119063" indent="-119063">
                        <a:spcAft>
                          <a:spcPts val="300"/>
                        </a:spcAft>
                        <a:buFont typeface="Arial" pitchFamily="34" charset="0"/>
                        <a:buChar char="•"/>
                      </a:pPr>
                      <a:endParaRPr lang="en-US" sz="1200" dirty="0">
                        <a:latin typeface="Microsoft YaHei" panose="020B0503020204020204" pitchFamily="34" charset="-122"/>
                        <a:ea typeface="Microsoft YaHei"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1575064">
                <a:tc>
                  <a:txBody>
                    <a:bodyPr/>
                    <a:lstStyle/>
                    <a:p>
                      <a:pPr marL="114300" indent="-114300">
                        <a:buFont typeface="Arial" pitchFamily="34" charset="0"/>
                        <a:buNone/>
                      </a:pPr>
                      <a:r>
                        <a:rPr lang="zh-CN" altLang="en-US" sz="1200" b="1" i="1" dirty="0" smtClean="0">
                          <a:latin typeface="Microsoft YaHei" panose="020B0503020204020204" pitchFamily="34" charset="-122"/>
                          <a:ea typeface="Microsoft YaHei" panose="020B0503020204020204" pitchFamily="34" charset="-122"/>
                        </a:rPr>
                        <a:t>微观资料</a:t>
                      </a:r>
                      <a:endParaRPr lang="en-US" sz="1200" b="1" i="1" dirty="0" smtClean="0">
                        <a:latin typeface="Microsoft YaHei" panose="020B0503020204020204" pitchFamily="34" charset="-122"/>
                        <a:ea typeface="Microsoft YaHei" panose="020B0503020204020204" pitchFamily="34" charset="-122"/>
                      </a:endParaRPr>
                    </a:p>
                    <a:p>
                      <a:pPr marL="114300" indent="-114300">
                        <a:spcBef>
                          <a:spcPts val="300"/>
                        </a:spcBef>
                        <a:buFont typeface="Arial" pitchFamily="34" charset="0"/>
                        <a:buChar char="•"/>
                      </a:pPr>
                      <a:r>
                        <a:rPr lang="zh-CN" altLang="en-US" sz="1200" baseline="0" dirty="0" smtClean="0">
                          <a:latin typeface="Microsoft YaHei" panose="020B0503020204020204" pitchFamily="34" charset="-122"/>
                          <a:ea typeface="Microsoft YaHei" panose="020B0503020204020204" pitchFamily="34" charset="-122"/>
                        </a:rPr>
                        <a:t>高档咖啡店</a:t>
                      </a:r>
                      <a:endParaRPr lang="en-US" sz="1200" baseline="0" dirty="0" smtClean="0">
                        <a:latin typeface="Microsoft YaHei" panose="020B0503020204020204" pitchFamily="34" charset="-122"/>
                        <a:ea typeface="Microsoft YaHei" panose="020B0503020204020204" pitchFamily="34" charset="-122"/>
                      </a:endParaRPr>
                    </a:p>
                    <a:p>
                      <a:pPr marL="114300" indent="-114300">
                        <a:spcBef>
                          <a:spcPts val="300"/>
                        </a:spcBef>
                        <a:buFont typeface="Arial" pitchFamily="34" charset="0"/>
                        <a:buChar char="•"/>
                      </a:pPr>
                      <a:r>
                        <a:rPr lang="zh-CN" altLang="en-US" sz="1200" baseline="0" dirty="0" smtClean="0">
                          <a:latin typeface="Microsoft YaHei" panose="020B0503020204020204" pitchFamily="34" charset="-122"/>
                          <a:ea typeface="Microsoft YaHei" panose="020B0503020204020204" pitchFamily="34" charset="-122"/>
                        </a:rPr>
                        <a:t>折扣商店</a:t>
                      </a:r>
                      <a:endParaRPr lang="en-US" sz="1200" baseline="0" dirty="0" smtClean="0">
                        <a:latin typeface="Microsoft YaHei" panose="020B0503020204020204" pitchFamily="34" charset="-122"/>
                        <a:ea typeface="Microsoft YaHei" panose="020B0503020204020204" pitchFamily="34" charset="-122"/>
                      </a:endParaRPr>
                    </a:p>
                    <a:p>
                      <a:pPr marL="114300" indent="-114300">
                        <a:spcBef>
                          <a:spcPts val="300"/>
                        </a:spcBef>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交通站</a:t>
                      </a:r>
                      <a:endParaRPr lang="en-US" sz="1200" dirty="0" smtClean="0">
                        <a:latin typeface="Microsoft YaHei" panose="020B0503020204020204" pitchFamily="34" charset="-122"/>
                        <a:ea typeface="Microsoft YaHei" panose="020B0503020204020204" pitchFamily="34" charset="-122"/>
                      </a:endParaRPr>
                    </a:p>
                    <a:p>
                      <a:pPr marL="114300" indent="-114300">
                        <a:spcBef>
                          <a:spcPts val="300"/>
                        </a:spcBef>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家庭餐厅</a:t>
                      </a:r>
                      <a:endParaRPr lang="en-US" sz="1200" dirty="0" smtClean="0">
                        <a:latin typeface="Microsoft YaHei" panose="020B0503020204020204" pitchFamily="34" charset="-122"/>
                        <a:ea typeface="Microsoft YaHei" panose="020B0503020204020204" pitchFamily="34" charset="-122"/>
                      </a:endParaRPr>
                    </a:p>
                    <a:p>
                      <a:pPr marL="114300" indent="-114300">
                        <a:spcBef>
                          <a:spcPts val="300"/>
                        </a:spcBef>
                        <a:buFont typeface="Arial" pitchFamily="34" charset="0"/>
                        <a:buChar char="•"/>
                      </a:pPr>
                      <a:r>
                        <a:rPr lang="zh-CN" altLang="en-US" sz="1200" dirty="0" smtClean="0">
                          <a:latin typeface="Microsoft YaHei" panose="020B0503020204020204" pitchFamily="34" charset="-122"/>
                          <a:ea typeface="Microsoft YaHei" panose="020B0503020204020204" pitchFamily="34" charset="-122"/>
                        </a:rPr>
                        <a:t>快餐</a:t>
                      </a:r>
                      <a:endParaRPr lang="en-US" sz="1200" dirty="0">
                        <a:latin typeface="Microsoft YaHei" panose="020B0503020204020204" pitchFamily="34" charset="-122"/>
                        <a:ea typeface="Microsoft YaHei" panose="020B0503020204020204" pitchFamily="34" charset="-122"/>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9" name="Round Same Side Corner Rectangle 18"/>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0" name="Round Same Side Corner Rectangle 19"/>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1" name="Round Same Side Corner Rectangle 2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2" name="Round Same Side Corner Rectangle 21"/>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3" name="Round Same Side Corner Rectangle 22"/>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24" name="Straight Connector 2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5969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理解地区微观经济</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SimSun"/>
              </a:rPr>
              <a:t>每个交易区的人口，经济，以及其他的汇总的特征可能会表现出和过去的表现很重要的相关性。</a:t>
            </a:r>
            <a:endParaRPr lang="en-US" altLang="zh-CN" sz="1200" dirty="0">
              <a:solidFill>
                <a:schemeClr val="accent1">
                  <a:lumMod val="50000"/>
                </a:schemeClr>
              </a:solidFill>
              <a:latin typeface="Microsoft YaHei" panose="020B0503020204020204" pitchFamily="34" charset="-122"/>
              <a:ea typeface="Microsoft YaHei" panose="020B0503020204020204" pitchFamily="34" charset="-122"/>
              <a:cs typeface="SimSun"/>
            </a:endParaRPr>
          </a:p>
        </p:txBody>
      </p:sp>
      <p:sp>
        <p:nvSpPr>
          <p:cNvPr id="4" name="Round Same Side Corner Rectangle 3"/>
          <p:cNvSpPr/>
          <p:nvPr/>
        </p:nvSpPr>
        <p:spPr bwMode="gray">
          <a:xfrm rot="16200000" flipH="1">
            <a:off x="721319" y="1211934"/>
            <a:ext cx="1122103" cy="1876632"/>
          </a:xfrm>
          <a:prstGeom prst="round2SameRect">
            <a:avLst>
              <a:gd name="adj1" fmla="val 6569"/>
              <a:gd name="adj2" fmla="val 0"/>
            </a:avLst>
          </a:prstGeom>
          <a:gradFill flip="none" rotWithShape="1">
            <a:gsLst>
              <a:gs pos="0">
                <a:schemeClr val="accent1">
                  <a:lumMod val="60000"/>
                  <a:lumOff val="40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5" name="Rectangle 4"/>
          <p:cNvSpPr/>
          <p:nvPr/>
        </p:nvSpPr>
        <p:spPr>
          <a:xfrm>
            <a:off x="350756" y="1567454"/>
            <a:ext cx="1510698" cy="329321"/>
          </a:xfrm>
          <a:prstGeom prst="rect">
            <a:avLst/>
          </a:prstGeom>
        </p:spPr>
        <p:txBody>
          <a:bodyPr wrap="square">
            <a:spAutoFit/>
          </a:bodyPr>
          <a:lstStyle/>
          <a:p>
            <a:pPr marL="3175" marR="0" lvl="0" indent="-3175" defTabSz="914400" eaLnBrk="1" fontAlgn="auto" latinLnBrk="0" hangingPunct="1">
              <a:lnSpc>
                <a:spcPct val="110000"/>
              </a:lnSpc>
              <a:spcBef>
                <a:spcPct val="25000"/>
              </a:spcBef>
              <a:spcAft>
                <a:spcPts val="0"/>
              </a:spcAft>
              <a:buClr>
                <a:srgbClr val="009999"/>
              </a:buClr>
              <a:buSzTx/>
              <a:buFontTx/>
              <a:buNone/>
              <a:tabLst/>
              <a:defRPr/>
            </a:pPr>
            <a:r>
              <a:rPr lang="zh-CN" altLang="en-US" sz="1400" b="1" i="1" kern="0" spc="300" dirty="0">
                <a:solidFill>
                  <a:srgbClr val="004080"/>
                </a:solidFill>
                <a:latin typeface="Microsoft YaHei" panose="020B0503020204020204" pitchFamily="34" charset="-122"/>
                <a:ea typeface="Microsoft YaHei" panose="020B0503020204020204" pitchFamily="34" charset="-122"/>
              </a:rPr>
              <a:t>商业区</a:t>
            </a:r>
            <a:r>
              <a:rPr lang="en-US" altLang="en-US" sz="1400" b="1" i="1" kern="0" spc="300" dirty="0">
                <a:solidFill>
                  <a:srgbClr val="004080"/>
                </a:solidFill>
                <a:latin typeface="Microsoft YaHei" panose="020B0503020204020204" pitchFamily="34" charset="-122"/>
                <a:ea typeface="Microsoft YaHei" panose="020B0503020204020204" pitchFamily="34" charset="-122"/>
              </a:rPr>
              <a:t>–</a:t>
            </a:r>
            <a:r>
              <a:rPr lang="zh-CN" altLang="en-US" sz="1400" b="1" i="1" kern="0" spc="300" dirty="0">
                <a:solidFill>
                  <a:srgbClr val="004080"/>
                </a:solidFill>
                <a:latin typeface="Microsoft YaHei" panose="020B0503020204020204" pitchFamily="34" charset="-122"/>
                <a:ea typeface="Microsoft YaHei" panose="020B0503020204020204" pitchFamily="34" charset="-122"/>
              </a:rPr>
              <a:t>顾客</a:t>
            </a:r>
            <a:endParaRPr lang="en-US" altLang="en-US" sz="1400" b="1" i="1" kern="0" spc="300" dirty="0">
              <a:solidFill>
                <a:srgbClr val="004080"/>
              </a:solidFill>
              <a:latin typeface="Microsoft YaHei" panose="020B0503020204020204" pitchFamily="34" charset="-122"/>
              <a:ea typeface="Microsoft YaHei" panose="020B0503020204020204" pitchFamily="34" charset="-122"/>
            </a:endParaRPr>
          </a:p>
        </p:txBody>
      </p:sp>
      <p:sp>
        <p:nvSpPr>
          <p:cNvPr id="6" name="Rounded Rectangle 5"/>
          <p:cNvSpPr/>
          <p:nvPr/>
        </p:nvSpPr>
        <p:spPr bwMode="gray">
          <a:xfrm>
            <a:off x="1763485" y="1567543"/>
            <a:ext cx="6966857" cy="4833258"/>
          </a:xfrm>
          <a:prstGeom prst="roundRect">
            <a:avLst>
              <a:gd name="adj" fmla="val 3759"/>
            </a:avLst>
          </a:prstGeom>
          <a:solidFill>
            <a:schemeClr val="bg1"/>
          </a:solidFill>
          <a:ln>
            <a:solidFill>
              <a:srgbClr val="C6BD9D"/>
            </a:solidFill>
          </a:ln>
          <a:effectLst>
            <a:outerShdw blurRad="50800" dist="38100" dir="2700000" algn="tl" rotWithShape="0">
              <a:prstClr val="black">
                <a:alpha val="40000"/>
              </a:prstClr>
            </a:outerShdw>
          </a:effectLst>
        </p:spPr>
        <p:txBody>
          <a:bodyPr lIns="36576" tIns="36576" rIns="36576" bIns="36576"/>
          <a:lstStyle/>
          <a:p>
            <a:pPr>
              <a:buClr>
                <a:srgbClr val="009999"/>
              </a:buClr>
              <a:defRPr/>
            </a:pPr>
            <a:endParaRPr lang="en-US" altLang="zh-CN" sz="1300" dirty="0">
              <a:solidFill>
                <a:schemeClr val="tx1">
                  <a:lumMod val="65000"/>
                  <a:lumOff val="35000"/>
                </a:schemeClr>
              </a:solidFill>
              <a:latin typeface="Microsoft YaHei" panose="020B0503020204020204" pitchFamily="34" charset="-122"/>
              <a:ea typeface="Microsoft YaHei" panose="020B0503020204020204" pitchFamily="34" charset="-122"/>
              <a:cs typeface="+mn-cs"/>
            </a:endParaRPr>
          </a:p>
        </p:txBody>
      </p:sp>
      <p:sp>
        <p:nvSpPr>
          <p:cNvPr id="7" name="Round Same Side Corner Rectangle 6"/>
          <p:cNvSpPr/>
          <p:nvPr/>
        </p:nvSpPr>
        <p:spPr bwMode="gray">
          <a:xfrm rot="16200000" flipH="1">
            <a:off x="720015" y="2384014"/>
            <a:ext cx="1124712"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8" name="Round Same Side Corner Rectangle 7"/>
          <p:cNvSpPr/>
          <p:nvPr/>
        </p:nvSpPr>
        <p:spPr bwMode="gray">
          <a:xfrm rot="16200000" flipH="1">
            <a:off x="720015" y="3557399"/>
            <a:ext cx="1124712"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9" name="Rectangle 8"/>
          <p:cNvSpPr/>
          <p:nvPr/>
        </p:nvSpPr>
        <p:spPr>
          <a:xfrm>
            <a:off x="350756" y="2754989"/>
            <a:ext cx="1510698" cy="566309"/>
          </a:xfrm>
          <a:prstGeom prst="rect">
            <a:avLst/>
          </a:prstGeom>
        </p:spPr>
        <p:txBody>
          <a:bodyPr wrap="square">
            <a:spAutoFit/>
          </a:bodyPr>
          <a:lstStyle/>
          <a:p>
            <a:pPr marL="3175" indent="-3175">
              <a:lnSpc>
                <a:spcPct val="110000"/>
              </a:lnSpc>
              <a:spcBef>
                <a:spcPct val="25000"/>
              </a:spcBef>
              <a:buClr>
                <a:srgbClr val="009999"/>
              </a:buClr>
              <a:defRPr/>
            </a:pPr>
            <a:r>
              <a:rPr lang="zh-CN" altLang="en-US" sz="1400" b="1" i="1" kern="0" spc="300" dirty="0">
                <a:solidFill>
                  <a:schemeClr val="bg1">
                    <a:lumMod val="50000"/>
                  </a:schemeClr>
                </a:solidFill>
                <a:latin typeface="Microsoft YaHei" panose="020B0503020204020204" pitchFamily="34" charset="-122"/>
                <a:ea typeface="Microsoft YaHei" panose="020B0503020204020204" pitchFamily="34" charset="-122"/>
              </a:rPr>
              <a:t>商业区</a:t>
            </a:r>
            <a:r>
              <a:rPr lang="en-US" altLang="en-US" sz="1400" b="1" i="1" kern="0" spc="300" dirty="0">
                <a:solidFill>
                  <a:schemeClr val="bg1">
                    <a:lumMod val="50000"/>
                  </a:schemeClr>
                </a:solidFill>
                <a:latin typeface="Microsoft YaHei" panose="020B0503020204020204" pitchFamily="34" charset="-122"/>
                <a:ea typeface="Microsoft YaHei" panose="020B0503020204020204" pitchFamily="34" charset="-122"/>
              </a:rPr>
              <a:t>–</a:t>
            </a:r>
            <a:r>
              <a:rPr lang="zh-CN" altLang="en-US" sz="1400" b="1" i="1" kern="0" spc="300" dirty="0">
                <a:solidFill>
                  <a:schemeClr val="bg1">
                    <a:lumMod val="50000"/>
                  </a:schemeClr>
                </a:solidFill>
                <a:latin typeface="Microsoft YaHei" panose="020B0503020204020204" pitchFamily="34" charset="-122"/>
                <a:ea typeface="Microsoft YaHei" panose="020B0503020204020204" pitchFamily="34" charset="-122"/>
              </a:rPr>
              <a:t>竞争者</a:t>
            </a:r>
            <a:endParaRPr lang="en-US" altLang="en-US" sz="1400" b="1" i="1" kern="0" spc="300" dirty="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0" name="Rectangle 9"/>
          <p:cNvSpPr/>
          <p:nvPr/>
        </p:nvSpPr>
        <p:spPr>
          <a:xfrm>
            <a:off x="350756" y="3953411"/>
            <a:ext cx="1510698" cy="329321"/>
          </a:xfrm>
          <a:prstGeom prst="rect">
            <a:avLst/>
          </a:prstGeom>
        </p:spPr>
        <p:txBody>
          <a:bodyPr wrap="square">
            <a:spAutoFit/>
          </a:bodyPr>
          <a:lstStyle/>
          <a:p>
            <a:pPr marL="3175" lvl="0" indent="-3175">
              <a:lnSpc>
                <a:spcPct val="110000"/>
              </a:lnSpc>
              <a:spcBef>
                <a:spcPct val="25000"/>
              </a:spcBef>
              <a:buClr>
                <a:srgbClr val="009999"/>
              </a:buClr>
              <a:defRPr/>
            </a:pPr>
            <a:r>
              <a:rPr lang="zh-CN" altLang="en-US" sz="1400" b="1" i="1" kern="0" spc="300" dirty="0" smtClean="0">
                <a:solidFill>
                  <a:schemeClr val="bg1">
                    <a:lumMod val="50000"/>
                  </a:schemeClr>
                </a:solidFill>
                <a:latin typeface="Microsoft YaHei" panose="020B0503020204020204" pitchFamily="34" charset="-122"/>
                <a:ea typeface="Microsoft YaHei" panose="020B0503020204020204" pitchFamily="34" charset="-122"/>
              </a:rPr>
              <a:t>市场</a:t>
            </a:r>
            <a:endParaRPr lang="en-US" altLang="en-US" sz="1400" b="1" i="1" kern="0" spc="300" dirty="0" smtClean="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11" name="Rounded Rectangle 10"/>
          <p:cNvSpPr/>
          <p:nvPr/>
        </p:nvSpPr>
        <p:spPr bwMode="gray">
          <a:xfrm>
            <a:off x="1829497" y="1638408"/>
            <a:ext cx="6836037" cy="4631764"/>
          </a:xfrm>
          <a:prstGeom prst="roundRect">
            <a:avLst>
              <a:gd name="adj" fmla="val 3933"/>
            </a:avLst>
          </a:prstGeom>
          <a:solidFill>
            <a:schemeClr val="bg1">
              <a:lumMod val="95000"/>
            </a:schemeClr>
          </a:solidFill>
          <a:ln>
            <a:noFill/>
          </a:ln>
          <a:effectLst>
            <a:outerShdw blurRad="50800" dist="38100" dir="2700000" algn="tl" rotWithShape="0">
              <a:prstClr val="black">
                <a:alpha val="40000"/>
              </a:prstClr>
            </a:outerShdw>
          </a:effectLst>
        </p:spPr>
        <p:txBody>
          <a:bodyPr lIns="36576" tIns="36576" rIns="36576" bIns="36576"/>
          <a:lstStyle/>
          <a:p>
            <a:pPr marL="0" marR="0" lvl="0" indent="0" defTabSz="914400" eaLnBrk="1" fontAlgn="auto" latinLnBrk="0" hangingPunct="1">
              <a:lnSpc>
                <a:spcPct val="100000"/>
              </a:lnSpc>
              <a:spcBef>
                <a:spcPts val="0"/>
              </a:spcBef>
              <a:spcAft>
                <a:spcPts val="0"/>
              </a:spcAft>
              <a:buClr>
                <a:srgbClr val="009999"/>
              </a:buClr>
              <a:buSzTx/>
              <a:buFontTx/>
              <a:buNone/>
              <a:tabLst/>
              <a:defRPr/>
            </a:pPr>
            <a:endParaRPr kumimoji="0" lang="en-US" altLang="zh-CN" sz="1300" b="0" i="0" u="none" strike="noStrike" kern="0" cap="none" spc="0" normalizeH="0" baseline="0" noProof="0" dirty="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cs typeface="+mn-cs"/>
            </a:endParaRPr>
          </a:p>
        </p:txBody>
      </p:sp>
      <p:pic>
        <p:nvPicPr>
          <p:cNvPr id="12" name="Picture 11" descr="States_c4.bmp"/>
          <p:cNvPicPr>
            <a:picLocks noChangeAspect="1"/>
          </p:cNvPicPr>
          <p:nvPr/>
        </p:nvPicPr>
        <p:blipFill>
          <a:blip r:embed="rId3" cstate="print">
            <a:clrChange>
              <a:clrFrom>
                <a:srgbClr val="FFFFFF"/>
              </a:clrFrom>
              <a:clrTo>
                <a:srgbClr val="FFFFFF">
                  <a:alpha val="0"/>
                </a:srgbClr>
              </a:clrTo>
            </a:clrChange>
          </a:blip>
          <a:stretch>
            <a:fillRect/>
          </a:stretch>
        </p:blipFill>
        <p:spPr>
          <a:xfrm>
            <a:off x="4930955" y="3136477"/>
            <a:ext cx="3704811" cy="2899988"/>
          </a:xfrm>
          <a:prstGeom prst="rect">
            <a:avLst/>
          </a:prstGeom>
        </p:spPr>
      </p:pic>
      <p:sp>
        <p:nvSpPr>
          <p:cNvPr id="13" name="Rectangle 12"/>
          <p:cNvSpPr/>
          <p:nvPr/>
        </p:nvSpPr>
        <p:spPr>
          <a:xfrm>
            <a:off x="1969849" y="1636488"/>
            <a:ext cx="6589360" cy="646331"/>
          </a:xfrm>
          <a:prstGeom prst="rect">
            <a:avLst/>
          </a:prstGeom>
        </p:spPr>
        <p:txBody>
          <a:bodyPr wrap="square">
            <a:spAutoFit/>
          </a:bodyPr>
          <a:lstStyle/>
          <a:p>
            <a:r>
              <a:rPr lang="zh-CN" altLang="en-US" b="1" dirty="0" smtClean="0">
                <a:solidFill>
                  <a:srgbClr val="004080"/>
                </a:solidFill>
                <a:latin typeface="Microsoft YaHei" panose="020B0503020204020204" pitchFamily="34" charset="-122"/>
                <a:ea typeface="Microsoft YaHei" panose="020B0503020204020204" pitchFamily="34" charset="-122"/>
              </a:rPr>
              <a:t>当地的</a:t>
            </a:r>
            <a:r>
              <a:rPr lang="zh-CN" altLang="en-US" b="1" dirty="0">
                <a:solidFill>
                  <a:srgbClr val="004080"/>
                </a:solidFill>
                <a:latin typeface="Microsoft YaHei" panose="020B0503020204020204" pitchFamily="34" charset="-122"/>
                <a:ea typeface="Microsoft YaHei" panose="020B0503020204020204" pitchFamily="34" charset="-122"/>
              </a:rPr>
              <a:t>微观经</a:t>
            </a:r>
            <a:r>
              <a:rPr lang="zh-CN" altLang="en-US" b="1" dirty="0" smtClean="0">
                <a:solidFill>
                  <a:srgbClr val="004080"/>
                </a:solidFill>
                <a:latin typeface="Microsoft YaHei" panose="020B0503020204020204" pitchFamily="34" charset="-122"/>
                <a:ea typeface="Microsoft YaHei" panose="020B0503020204020204" pitchFamily="34" charset="-122"/>
              </a:rPr>
              <a:t>济：一些变量，比如收入级别，房屋价值，失业率，当地的借贷率数据库，拥有社区或私人健康保险的人数比例</a:t>
            </a:r>
            <a:r>
              <a:rPr lang="en-US" b="1" dirty="0" smtClean="0">
                <a:solidFill>
                  <a:srgbClr val="004080"/>
                </a:solidFill>
                <a:latin typeface="Microsoft YaHei" panose="020B0503020204020204" pitchFamily="34" charset="-122"/>
                <a:ea typeface="Microsoft YaHei" panose="020B0503020204020204" pitchFamily="34" charset="-122"/>
              </a:rPr>
              <a:t>, </a:t>
            </a:r>
            <a:r>
              <a:rPr lang="en-US" altLang="zh-CN" b="1" dirty="0" smtClean="0">
                <a:solidFill>
                  <a:srgbClr val="FF0000"/>
                </a:solidFill>
                <a:latin typeface="Microsoft YaHei" panose="020B0503020204020204" pitchFamily="34" charset="-122"/>
                <a:ea typeface="Microsoft YaHei" panose="020B0503020204020204" pitchFamily="34" charset="-122"/>
              </a:rPr>
              <a:t>number of people per PCP, </a:t>
            </a:r>
            <a:r>
              <a:rPr lang="en-US" b="1" dirty="0" smtClean="0">
                <a:solidFill>
                  <a:srgbClr val="FF0000"/>
                </a:solidFill>
                <a:latin typeface="Microsoft YaHei" panose="020B0503020204020204" pitchFamily="34" charset="-122"/>
                <a:ea typeface="Microsoft YaHei" panose="020B0503020204020204" pitchFamily="34" charset="-122"/>
              </a:rPr>
              <a:t>ER</a:t>
            </a:r>
            <a:r>
              <a:rPr lang="zh-CN" altLang="en-US" b="1" dirty="0" smtClean="0">
                <a:solidFill>
                  <a:srgbClr val="FF0000"/>
                </a:solidFill>
                <a:latin typeface="Microsoft YaHei" panose="020B0503020204020204" pitchFamily="34" charset="-122"/>
                <a:ea typeface="Microsoft YaHei" panose="020B0503020204020204" pitchFamily="34" charset="-122"/>
              </a:rPr>
              <a:t>的人数</a:t>
            </a:r>
            <a:r>
              <a:rPr lang="en-US" b="1" dirty="0" smtClean="0">
                <a:solidFill>
                  <a:srgbClr val="FF0000"/>
                </a:solidFill>
                <a:latin typeface="Microsoft YaHei" panose="020B0503020204020204" pitchFamily="34" charset="-122"/>
                <a:ea typeface="Microsoft YaHei" panose="020B0503020204020204" pitchFamily="34" charset="-122"/>
              </a:rPr>
              <a:t>,</a:t>
            </a:r>
            <a:r>
              <a:rPr lang="zh-CN" altLang="en-US" b="1" dirty="0" smtClean="0">
                <a:solidFill>
                  <a:srgbClr val="004080"/>
                </a:solidFill>
                <a:latin typeface="Microsoft YaHei" panose="020B0503020204020204" pitchFamily="34" charset="-122"/>
                <a:ea typeface="Microsoft YaHei" panose="020B0503020204020204" pitchFamily="34" charset="-122"/>
              </a:rPr>
              <a:t>人口密度</a:t>
            </a:r>
            <a:r>
              <a:rPr lang="zh-CN" altLang="en-US" b="1" dirty="0">
                <a:solidFill>
                  <a:srgbClr val="004080"/>
                </a:solidFill>
                <a:latin typeface="Microsoft YaHei" panose="020B0503020204020204" pitchFamily="34" charset="-122"/>
                <a:ea typeface="Microsoft YaHei" panose="020B0503020204020204" pitchFamily="34" charset="-122"/>
              </a:rPr>
              <a:t>等</a:t>
            </a:r>
            <a:r>
              <a:rPr lang="zh-CN" altLang="en-US" b="1" dirty="0" smtClean="0">
                <a:solidFill>
                  <a:srgbClr val="004080"/>
                </a:solidFill>
                <a:latin typeface="Microsoft YaHei" panose="020B0503020204020204" pitchFamily="34" charset="-122"/>
                <a:ea typeface="Microsoft YaHei" panose="020B0503020204020204" pitchFamily="34" charset="-122"/>
              </a:rPr>
              <a:t>等，可以对现在的诊所分布的绩效和预测新的最佳地点提供宝贵的参考和</a:t>
            </a:r>
            <a:r>
              <a:rPr lang="zh-CN" altLang="en-US" b="1" dirty="0">
                <a:solidFill>
                  <a:srgbClr val="004080"/>
                </a:solidFill>
                <a:latin typeface="Microsoft YaHei" panose="020B0503020204020204" pitchFamily="34" charset="-122"/>
                <a:ea typeface="Microsoft YaHei" panose="020B0503020204020204" pitchFamily="34" charset="-122"/>
              </a:rPr>
              <a:t>见</a:t>
            </a:r>
            <a:r>
              <a:rPr lang="zh-CN" altLang="en-US" b="1" dirty="0" smtClean="0">
                <a:solidFill>
                  <a:srgbClr val="004080"/>
                </a:solidFill>
                <a:latin typeface="Microsoft YaHei" panose="020B0503020204020204" pitchFamily="34" charset="-122"/>
                <a:ea typeface="Microsoft YaHei" panose="020B0503020204020204" pitchFamily="34" charset="-122"/>
              </a:rPr>
              <a:t>解。</a:t>
            </a:r>
            <a:endParaRPr lang="en-US" dirty="0">
              <a:solidFill>
                <a:srgbClr val="004080"/>
              </a:solidFill>
              <a:latin typeface="Microsoft YaHei" panose="020B0503020204020204" pitchFamily="34" charset="-122"/>
              <a:ea typeface="Microsoft YaHei" panose="020B0503020204020204" pitchFamily="34" charset="-122"/>
            </a:endParaRPr>
          </a:p>
        </p:txBody>
      </p:sp>
      <p:sp>
        <p:nvSpPr>
          <p:cNvPr id="14" name="Rectangle 13"/>
          <p:cNvSpPr/>
          <p:nvPr/>
        </p:nvSpPr>
        <p:spPr>
          <a:xfrm>
            <a:off x="4890893" y="4950307"/>
            <a:ext cx="1371600" cy="1181100"/>
          </a:xfrm>
          <a:prstGeom prst="rect">
            <a:avLst/>
          </a:prstGeom>
          <a:solidFill>
            <a:schemeClr val="bg1"/>
          </a:solidFill>
          <a:ln>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aphicFrame>
        <p:nvGraphicFramePr>
          <p:cNvPr id="15" name="Table 14"/>
          <p:cNvGraphicFramePr>
            <a:graphicFrameLocks noGrp="1"/>
          </p:cNvGraphicFramePr>
          <p:nvPr>
            <p:extLst>
              <p:ext uri="{D42A27DB-BD31-4B8C-83A1-F6EECF244321}">
                <p14:modId xmlns:p14="http://schemas.microsoft.com/office/powerpoint/2010/main" val="2791883750"/>
              </p:ext>
            </p:extLst>
          </p:nvPr>
        </p:nvGraphicFramePr>
        <p:xfrm>
          <a:off x="5281418" y="5283681"/>
          <a:ext cx="938629" cy="800100"/>
        </p:xfrm>
        <a:graphic>
          <a:graphicData uri="http://schemas.openxmlformats.org/drawingml/2006/table">
            <a:tbl>
              <a:tblPr firstRow="1" bandRow="1">
                <a:tableStyleId>{5C22544A-7EE6-4342-B048-85BDC9FD1C3A}</a:tableStyleId>
              </a:tblPr>
              <a:tblGrid>
                <a:gridCol w="938629"/>
              </a:tblGrid>
              <a:tr h="160020">
                <a:tc>
                  <a:txBody>
                    <a:bodyPr/>
                    <a:lstStyle/>
                    <a:p>
                      <a:r>
                        <a:rPr lang="en-US" sz="800" b="0" dirty="0" smtClean="0">
                          <a:solidFill>
                            <a:schemeClr val="tx1"/>
                          </a:solidFill>
                        </a:rPr>
                        <a:t>Zero</a:t>
                      </a:r>
                      <a:endParaRPr lang="en-US" sz="800" b="0" dirty="0">
                        <a:solidFill>
                          <a:schemeClr val="tx1"/>
                        </a:solidFill>
                      </a:endParaRPr>
                    </a:p>
                  </a:txBody>
                  <a:tcPr marL="0" marR="0" marT="0" marB="0">
                    <a:noFill/>
                  </a:tcPr>
                </a:tc>
              </a:tr>
              <a:tr h="160020">
                <a:tc>
                  <a:txBody>
                    <a:bodyPr/>
                    <a:lstStyle/>
                    <a:p>
                      <a:r>
                        <a:rPr lang="en-US" sz="800" dirty="0" smtClean="0">
                          <a:solidFill>
                            <a:schemeClr val="tx1"/>
                          </a:solidFill>
                        </a:rPr>
                        <a:t>&lt;1 per 1MM</a:t>
                      </a:r>
                      <a:r>
                        <a:rPr lang="en-US" sz="800" baseline="0" dirty="0" smtClean="0">
                          <a:solidFill>
                            <a:schemeClr val="tx1"/>
                          </a:solidFill>
                        </a:rPr>
                        <a:t> people</a:t>
                      </a:r>
                      <a:endParaRPr lang="en-US" sz="800" dirty="0">
                        <a:solidFill>
                          <a:schemeClr val="tx1"/>
                        </a:solidFill>
                      </a:endParaRPr>
                    </a:p>
                  </a:txBody>
                  <a:tcPr marL="0" marR="0" marT="0" marB="0">
                    <a:noFill/>
                  </a:tcPr>
                </a:tc>
              </a:tr>
              <a:tr h="160020">
                <a:tc>
                  <a:txBody>
                    <a:bodyPr/>
                    <a:lstStyle/>
                    <a:p>
                      <a:r>
                        <a:rPr lang="en-US" sz="800" dirty="0" smtClean="0">
                          <a:solidFill>
                            <a:schemeClr val="tx1"/>
                          </a:solidFill>
                        </a:rPr>
                        <a:t>1-2</a:t>
                      </a:r>
                      <a:r>
                        <a:rPr lang="en-US" sz="800" baseline="0" dirty="0" smtClean="0">
                          <a:solidFill>
                            <a:schemeClr val="tx1"/>
                          </a:solidFill>
                        </a:rPr>
                        <a:t> per 1MM people</a:t>
                      </a:r>
                      <a:endParaRPr lang="en-US" sz="800" dirty="0">
                        <a:solidFill>
                          <a:schemeClr val="tx1"/>
                        </a:solidFill>
                      </a:endParaRPr>
                    </a:p>
                  </a:txBody>
                  <a:tcPr marL="0" marR="0" marT="0" marB="0">
                    <a:noFill/>
                  </a:tcPr>
                </a:tc>
              </a:tr>
              <a:tr h="160020">
                <a:tc>
                  <a:txBody>
                    <a:bodyPr/>
                    <a:lstStyle/>
                    <a:p>
                      <a:r>
                        <a:rPr lang="en-US" sz="800" dirty="0" smtClean="0">
                          <a:solidFill>
                            <a:schemeClr val="tx1"/>
                          </a:solidFill>
                        </a:rPr>
                        <a:t>2-5</a:t>
                      </a:r>
                      <a:r>
                        <a:rPr lang="en-US" sz="800" baseline="0" dirty="0" smtClean="0">
                          <a:solidFill>
                            <a:schemeClr val="tx1"/>
                          </a:solidFill>
                        </a:rPr>
                        <a:t> per 1MM people</a:t>
                      </a:r>
                      <a:endParaRPr lang="en-US" sz="800" dirty="0">
                        <a:solidFill>
                          <a:schemeClr val="tx1"/>
                        </a:solidFill>
                      </a:endParaRPr>
                    </a:p>
                  </a:txBody>
                  <a:tcPr marL="0" marR="0" marT="0" marB="0">
                    <a:noFill/>
                  </a:tcPr>
                </a:tc>
              </a:tr>
              <a:tr h="160020">
                <a:tc>
                  <a:txBody>
                    <a:bodyPr/>
                    <a:lstStyle/>
                    <a:p>
                      <a:r>
                        <a:rPr lang="en-US" sz="800" dirty="0" smtClean="0">
                          <a:solidFill>
                            <a:schemeClr val="tx1"/>
                          </a:solidFill>
                        </a:rPr>
                        <a:t>&gt;5</a:t>
                      </a:r>
                      <a:r>
                        <a:rPr lang="en-US" sz="800" baseline="0" dirty="0" smtClean="0">
                          <a:solidFill>
                            <a:schemeClr val="tx1"/>
                          </a:solidFill>
                        </a:rPr>
                        <a:t> per 1MM people</a:t>
                      </a:r>
                      <a:endParaRPr lang="en-US" sz="800" dirty="0">
                        <a:solidFill>
                          <a:schemeClr val="tx1"/>
                        </a:solidFill>
                      </a:endParaRPr>
                    </a:p>
                  </a:txBody>
                  <a:tcPr marL="0" marR="0" marT="0" marB="0">
                    <a:noFill/>
                  </a:tcPr>
                </a:tc>
              </a:tr>
            </a:tbl>
          </a:graphicData>
        </a:graphic>
      </p:graphicFrame>
      <p:sp>
        <p:nvSpPr>
          <p:cNvPr id="16" name="Rectangle 15"/>
          <p:cNvSpPr/>
          <p:nvPr/>
        </p:nvSpPr>
        <p:spPr>
          <a:xfrm>
            <a:off x="4976618" y="5302732"/>
            <a:ext cx="257175" cy="85725"/>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 name="Rectangle 16"/>
          <p:cNvSpPr/>
          <p:nvPr/>
        </p:nvSpPr>
        <p:spPr>
          <a:xfrm>
            <a:off x="4976618" y="5462276"/>
            <a:ext cx="257175" cy="85725"/>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8" name="Rectangle 17"/>
          <p:cNvSpPr/>
          <p:nvPr/>
        </p:nvSpPr>
        <p:spPr>
          <a:xfrm>
            <a:off x="4976618" y="5621820"/>
            <a:ext cx="257175" cy="85725"/>
          </a:xfrm>
          <a:prstGeom prst="rect">
            <a:avLst/>
          </a:prstGeom>
          <a:solidFill>
            <a:srgbClr val="0070C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9" name="Rectangle 18"/>
          <p:cNvSpPr/>
          <p:nvPr/>
        </p:nvSpPr>
        <p:spPr>
          <a:xfrm>
            <a:off x="4976618" y="5781364"/>
            <a:ext cx="257175" cy="85725"/>
          </a:xfrm>
          <a:prstGeom prst="rect">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0" name="Rectangle 19"/>
          <p:cNvSpPr/>
          <p:nvPr/>
        </p:nvSpPr>
        <p:spPr>
          <a:xfrm>
            <a:off x="4976618" y="5940907"/>
            <a:ext cx="257175" cy="85725"/>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1" name="Rectangle 20"/>
          <p:cNvSpPr/>
          <p:nvPr/>
        </p:nvSpPr>
        <p:spPr>
          <a:xfrm>
            <a:off x="4895971" y="4959281"/>
            <a:ext cx="1404622" cy="507831"/>
          </a:xfrm>
          <a:prstGeom prst="rect">
            <a:avLst/>
          </a:prstGeom>
        </p:spPr>
        <p:txBody>
          <a:bodyPr wrap="square">
            <a:spAutoFit/>
          </a:bodyPr>
          <a:lstStyle/>
          <a:p>
            <a:r>
              <a:rPr lang="en-US" sz="900" b="1" dirty="0" smtClean="0">
                <a:solidFill>
                  <a:srgbClr val="004080"/>
                </a:solidFill>
                <a:latin typeface="Microsoft YaHei" panose="020B0503020204020204" pitchFamily="34" charset="-122"/>
                <a:ea typeface="Microsoft YaHei" panose="020B0503020204020204" pitchFamily="34" charset="-122"/>
              </a:rPr>
              <a:t>Coverage: </a:t>
            </a:r>
            <a:r>
              <a:rPr lang="en-US" sz="900" dirty="0" smtClean="0">
                <a:solidFill>
                  <a:srgbClr val="004080"/>
                </a:solidFill>
                <a:latin typeface="Microsoft YaHei" panose="020B0503020204020204" pitchFamily="34" charset="-122"/>
                <a:ea typeface="Microsoft YaHei" panose="020B0503020204020204" pitchFamily="34" charset="-122"/>
              </a:rPr>
              <a:t>Density of Clinics (disguised data)</a:t>
            </a:r>
            <a:endParaRPr lang="en-US" sz="900" dirty="0">
              <a:solidFill>
                <a:srgbClr val="004080"/>
              </a:solidFill>
              <a:latin typeface="Microsoft YaHei" panose="020B0503020204020204" pitchFamily="34" charset="-122"/>
              <a:ea typeface="Microsoft YaHei" panose="020B0503020204020204" pitchFamily="34" charset="-122"/>
            </a:endParaRPr>
          </a:p>
        </p:txBody>
      </p:sp>
      <p:sp>
        <p:nvSpPr>
          <p:cNvPr id="22" name="Rectangle 21"/>
          <p:cNvSpPr/>
          <p:nvPr/>
        </p:nvSpPr>
        <p:spPr>
          <a:xfrm>
            <a:off x="1980481" y="2759155"/>
            <a:ext cx="6589361" cy="246221"/>
          </a:xfrm>
          <a:prstGeom prst="rect">
            <a:avLst/>
          </a:prstGeom>
        </p:spPr>
        <p:txBody>
          <a:bodyPr wrap="square">
            <a:spAutoFit/>
          </a:bodyPr>
          <a:lstStyle/>
          <a:p>
            <a:r>
              <a:rPr lang="en-US" sz="1000" b="1" i="1" dirty="0" smtClean="0">
                <a:solidFill>
                  <a:srgbClr val="004080"/>
                </a:solidFill>
                <a:latin typeface="Microsoft YaHei" panose="020B0503020204020204" pitchFamily="34" charset="-122"/>
                <a:ea typeface="Microsoft YaHei" panose="020B0503020204020204" pitchFamily="34" charset="-122"/>
              </a:rPr>
              <a:t>Current footprint*: </a:t>
            </a:r>
            <a:r>
              <a:rPr lang="en-US" sz="1000" i="1" dirty="0" smtClean="0">
                <a:solidFill>
                  <a:srgbClr val="004080"/>
                </a:solidFill>
                <a:latin typeface="Microsoft YaHei" panose="020B0503020204020204" pitchFamily="34" charset="-122"/>
                <a:ea typeface="Microsoft YaHei" panose="020B0503020204020204" pitchFamily="34" charset="-122"/>
              </a:rPr>
              <a:t>Clinic locations and comparative economics</a:t>
            </a:r>
            <a:endParaRPr lang="en-US" sz="1000" i="1" dirty="0">
              <a:solidFill>
                <a:srgbClr val="004080"/>
              </a:solidFill>
              <a:latin typeface="Microsoft YaHei" panose="020B0503020204020204" pitchFamily="34" charset="-122"/>
              <a:ea typeface="Microsoft YaHei" panose="020B0503020204020204" pitchFamily="34" charset="-122"/>
            </a:endParaRPr>
          </a:p>
        </p:txBody>
      </p:sp>
      <p:pic>
        <p:nvPicPr>
          <p:cNvPr id="23" name="Picture 6"/>
          <p:cNvPicPr>
            <a:picLocks noChangeAspect="1" noChangeArrowheads="1"/>
          </p:cNvPicPr>
          <p:nvPr/>
        </p:nvPicPr>
        <p:blipFill>
          <a:blip r:embed="rId4" cstate="print"/>
          <a:srcRect/>
          <a:stretch>
            <a:fillRect/>
          </a:stretch>
        </p:blipFill>
        <p:spPr bwMode="auto">
          <a:xfrm>
            <a:off x="2054299" y="3196967"/>
            <a:ext cx="2253605" cy="1435608"/>
          </a:xfrm>
          <a:prstGeom prst="rect">
            <a:avLst/>
          </a:prstGeom>
          <a:noFill/>
          <a:ln w="9525">
            <a:noFill/>
            <a:miter lim="800000"/>
            <a:headEnd/>
            <a:tailEnd/>
          </a:ln>
          <a:effectLst/>
        </p:spPr>
      </p:pic>
      <p:pic>
        <p:nvPicPr>
          <p:cNvPr id="24" name="Picture 7"/>
          <p:cNvPicPr>
            <a:picLocks noChangeAspect="1" noChangeArrowheads="1"/>
          </p:cNvPicPr>
          <p:nvPr/>
        </p:nvPicPr>
        <p:blipFill>
          <a:blip r:embed="rId5" cstate="print"/>
          <a:srcRect/>
          <a:stretch>
            <a:fillRect/>
          </a:stretch>
        </p:blipFill>
        <p:spPr bwMode="auto">
          <a:xfrm>
            <a:off x="2049537" y="4712181"/>
            <a:ext cx="2258445" cy="1435608"/>
          </a:xfrm>
          <a:prstGeom prst="rect">
            <a:avLst/>
          </a:prstGeom>
          <a:noFill/>
          <a:ln w="9525">
            <a:noFill/>
            <a:miter lim="800000"/>
            <a:headEnd/>
            <a:tailEnd/>
          </a:ln>
          <a:effectLst/>
        </p:spPr>
      </p:pic>
      <p:sp>
        <p:nvSpPr>
          <p:cNvPr id="31" name="Round Same Side Corner Rectangle 3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2" name="Round Same Side Corner Rectangle 3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36" name="Straight Connector 3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8175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倾向模型和竞争影响地图</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空</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间分</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析可以帮助理解那些可以影响诊所潜在的需求的因素，并且便于记录</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在学习阶段，我们的目标是建立这些分析的预测值。</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Rounded Rectangle 3"/>
          <p:cNvSpPr/>
          <p:nvPr/>
        </p:nvSpPr>
        <p:spPr bwMode="gray">
          <a:xfrm>
            <a:off x="1763485" y="1567543"/>
            <a:ext cx="6966857" cy="4833258"/>
          </a:xfrm>
          <a:prstGeom prst="roundRect">
            <a:avLst>
              <a:gd name="adj" fmla="val 3759"/>
            </a:avLst>
          </a:prstGeom>
          <a:solidFill>
            <a:schemeClr val="bg1"/>
          </a:solidFill>
          <a:ln>
            <a:solidFill>
              <a:srgbClr val="C6BD9D"/>
            </a:solidFill>
          </a:ln>
          <a:effectLst>
            <a:outerShdw blurRad="50800" dist="38100" dir="2700000" algn="tl" rotWithShape="0">
              <a:prstClr val="black">
                <a:alpha val="40000"/>
              </a:prstClr>
            </a:outerShdw>
          </a:effectLst>
        </p:spPr>
        <p:txBody>
          <a:bodyPr lIns="36576" tIns="36576" rIns="36576" bIns="36576"/>
          <a:lstStyle/>
          <a:p>
            <a:pPr>
              <a:buClr>
                <a:srgbClr val="009999"/>
              </a:buClr>
              <a:defRPr/>
            </a:pPr>
            <a:endParaRPr lang="en-US" altLang="zh-CN" sz="1300" dirty="0">
              <a:solidFill>
                <a:schemeClr val="tx1">
                  <a:lumMod val="65000"/>
                  <a:lumOff val="35000"/>
                </a:schemeClr>
              </a:solidFill>
              <a:latin typeface="Microsoft YaHei" panose="020B0503020204020204" pitchFamily="34" charset="-122"/>
              <a:ea typeface="Microsoft YaHei" panose="020B0503020204020204" pitchFamily="34" charset="-122"/>
              <a:cs typeface="+mn-cs"/>
            </a:endParaRPr>
          </a:p>
        </p:txBody>
      </p:sp>
      <p:sp>
        <p:nvSpPr>
          <p:cNvPr id="5" name="Rounded Rectangle 4"/>
          <p:cNvSpPr/>
          <p:nvPr/>
        </p:nvSpPr>
        <p:spPr bwMode="gray">
          <a:xfrm>
            <a:off x="5302040" y="1638408"/>
            <a:ext cx="3352102" cy="4631764"/>
          </a:xfrm>
          <a:prstGeom prst="roundRect">
            <a:avLst>
              <a:gd name="adj" fmla="val 3933"/>
            </a:avLst>
          </a:prstGeom>
          <a:solidFill>
            <a:schemeClr val="bg1">
              <a:lumMod val="95000"/>
            </a:schemeClr>
          </a:solidFill>
          <a:ln>
            <a:noFill/>
          </a:ln>
          <a:effectLst>
            <a:outerShdw blurRad="50800" dist="38100" dir="2700000" algn="tl" rotWithShape="0">
              <a:prstClr val="black">
                <a:alpha val="40000"/>
              </a:prstClr>
            </a:outerShdw>
          </a:effectLst>
        </p:spPr>
        <p:txBody>
          <a:bodyPr lIns="36576" tIns="36576" rIns="36576" bIns="36576"/>
          <a:lstStyle/>
          <a:p>
            <a:pPr marL="0" marR="0" lvl="0" indent="0" defTabSz="914400" eaLnBrk="1" fontAlgn="auto" latinLnBrk="0" hangingPunct="1">
              <a:lnSpc>
                <a:spcPct val="100000"/>
              </a:lnSpc>
              <a:spcBef>
                <a:spcPts val="0"/>
              </a:spcBef>
              <a:spcAft>
                <a:spcPts val="0"/>
              </a:spcAft>
              <a:buClr>
                <a:srgbClr val="009999"/>
              </a:buClr>
              <a:buSzTx/>
              <a:buFontTx/>
              <a:buNone/>
              <a:tabLst/>
              <a:defRPr/>
            </a:pPr>
            <a:endParaRPr kumimoji="0" lang="en-US" altLang="zh-CN" sz="1300" b="0" i="0" u="none" strike="noStrike" kern="0" cap="none" spc="0" normalizeH="0" baseline="0" noProof="0" dirty="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cs typeface="+mn-cs"/>
            </a:endParaRPr>
          </a:p>
        </p:txBody>
      </p:sp>
      <p:sp>
        <p:nvSpPr>
          <p:cNvPr id="6" name="Rounded Rectangle 5"/>
          <p:cNvSpPr/>
          <p:nvPr/>
        </p:nvSpPr>
        <p:spPr bwMode="gray">
          <a:xfrm>
            <a:off x="1829498" y="1638408"/>
            <a:ext cx="3352102" cy="4631764"/>
          </a:xfrm>
          <a:prstGeom prst="roundRect">
            <a:avLst>
              <a:gd name="adj" fmla="val 3933"/>
            </a:avLst>
          </a:prstGeom>
          <a:solidFill>
            <a:schemeClr val="bg1">
              <a:lumMod val="95000"/>
            </a:schemeClr>
          </a:solidFill>
          <a:ln>
            <a:noFill/>
          </a:ln>
          <a:effectLst>
            <a:outerShdw blurRad="50800" dist="38100" dir="2700000" algn="tl" rotWithShape="0">
              <a:prstClr val="black">
                <a:alpha val="40000"/>
              </a:prstClr>
            </a:outerShdw>
          </a:effectLst>
        </p:spPr>
        <p:txBody>
          <a:bodyPr lIns="36576" tIns="36576" rIns="36576" bIns="36576"/>
          <a:lstStyle/>
          <a:p>
            <a:pPr marL="0" marR="0" lvl="0" indent="0" defTabSz="914400" eaLnBrk="1" fontAlgn="auto" latinLnBrk="0" hangingPunct="1">
              <a:lnSpc>
                <a:spcPct val="100000"/>
              </a:lnSpc>
              <a:spcBef>
                <a:spcPts val="0"/>
              </a:spcBef>
              <a:spcAft>
                <a:spcPts val="0"/>
              </a:spcAft>
              <a:buClr>
                <a:srgbClr val="009999"/>
              </a:buClr>
              <a:buSzTx/>
              <a:buFontTx/>
              <a:buNone/>
              <a:tabLst/>
              <a:defRPr/>
            </a:pPr>
            <a:endParaRPr kumimoji="0" lang="en-US" altLang="zh-CN" sz="1300" b="0" i="0" u="none" strike="noStrike" kern="0" cap="none" spc="0" normalizeH="0" baseline="0" noProof="0" dirty="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cs typeface="+mn-cs"/>
            </a:endParaRPr>
          </a:p>
        </p:txBody>
      </p:sp>
      <p:sp>
        <p:nvSpPr>
          <p:cNvPr id="7" name="Rectangle 6"/>
          <p:cNvSpPr/>
          <p:nvPr/>
        </p:nvSpPr>
        <p:spPr>
          <a:xfrm>
            <a:off x="1894116" y="1654994"/>
            <a:ext cx="3298370" cy="523220"/>
          </a:xfrm>
          <a:prstGeom prst="rect">
            <a:avLst/>
          </a:prstGeom>
        </p:spPr>
        <p:txBody>
          <a:bodyPr wrap="square">
            <a:spAutoFit/>
          </a:bodyPr>
          <a:lstStyle/>
          <a:p>
            <a:r>
              <a:rPr lang="zh-CN" altLang="en-US" sz="1400" b="1" dirty="0" smtClean="0">
                <a:solidFill>
                  <a:srgbClr val="004080"/>
                </a:solidFill>
                <a:latin typeface="Microsoft YaHei" panose="020B0503020204020204" pitchFamily="34" charset="-122"/>
                <a:ea typeface="Microsoft YaHei" panose="020B0503020204020204" pitchFamily="34" charset="-122"/>
              </a:rPr>
              <a:t>服务需求</a:t>
            </a:r>
            <a:r>
              <a:rPr lang="en-US" sz="1400" b="1" dirty="0" smtClean="0">
                <a:solidFill>
                  <a:srgbClr val="004080"/>
                </a:solidFill>
                <a:latin typeface="Microsoft YaHei" panose="020B0503020204020204" pitchFamily="34" charset="-122"/>
                <a:ea typeface="Microsoft YaHei" panose="020B0503020204020204" pitchFamily="34" charset="-122"/>
              </a:rPr>
              <a:t>: </a:t>
            </a:r>
            <a:r>
              <a:rPr lang="zh-CN" altLang="en-US" sz="1400" dirty="0" smtClean="0">
                <a:solidFill>
                  <a:srgbClr val="004080"/>
                </a:solidFill>
                <a:latin typeface="Microsoft YaHei" panose="020B0503020204020204" pitchFamily="34" charset="-122"/>
                <a:ea typeface="Microsoft YaHei" panose="020B0503020204020204" pitchFamily="34" charset="-122"/>
              </a:rPr>
              <a:t>为每条服务线的周边地区，设定慢性的或者急性的倾向分数。</a:t>
            </a:r>
            <a:endParaRPr lang="en-US" sz="1400" dirty="0">
              <a:solidFill>
                <a:srgbClr val="004080"/>
              </a:solidFill>
              <a:latin typeface="Microsoft YaHei" panose="020B0503020204020204" pitchFamily="34" charset="-122"/>
              <a:ea typeface="Microsoft YaHei" panose="020B0503020204020204" pitchFamily="34" charset="-122"/>
            </a:endParaRPr>
          </a:p>
        </p:txBody>
      </p:sp>
      <p:sp>
        <p:nvSpPr>
          <p:cNvPr id="8" name="Rectangle 7"/>
          <p:cNvSpPr/>
          <p:nvPr/>
        </p:nvSpPr>
        <p:spPr>
          <a:xfrm>
            <a:off x="5344887" y="1654994"/>
            <a:ext cx="3200398" cy="738664"/>
          </a:xfrm>
          <a:prstGeom prst="rect">
            <a:avLst/>
          </a:prstGeom>
        </p:spPr>
        <p:txBody>
          <a:bodyPr wrap="square">
            <a:spAutoFit/>
          </a:bodyPr>
          <a:lstStyle/>
          <a:p>
            <a:r>
              <a:rPr lang="en-US" sz="1400" b="1" dirty="0" smtClean="0">
                <a:solidFill>
                  <a:srgbClr val="004080"/>
                </a:solidFill>
                <a:latin typeface="Microsoft YaHei" panose="020B0503020204020204" pitchFamily="34" charset="-122"/>
                <a:ea typeface="Microsoft YaHei" panose="020B0503020204020204" pitchFamily="34" charset="-122"/>
              </a:rPr>
              <a:t>COMPETITOR GRAVITY: </a:t>
            </a:r>
            <a:r>
              <a:rPr lang="zh-CN" altLang="en-US" sz="1400" dirty="0" smtClean="0">
                <a:solidFill>
                  <a:srgbClr val="004080"/>
                </a:solidFill>
                <a:latin typeface="Microsoft YaHei" panose="020B0503020204020204" pitchFamily="34" charset="-122"/>
                <a:ea typeface="Microsoft YaHei" panose="020B0503020204020204" pitchFamily="34" charset="-122"/>
              </a:rPr>
              <a:t>对于每条服务线以及相关的直接、非直接的竞争者，分数影</a:t>
            </a:r>
            <a:r>
              <a:rPr lang="zh-CN" altLang="en-US" sz="1400" dirty="0">
                <a:solidFill>
                  <a:srgbClr val="004080"/>
                </a:solidFill>
                <a:latin typeface="Microsoft YaHei" panose="020B0503020204020204" pitchFamily="34" charset="-122"/>
                <a:ea typeface="Microsoft YaHei" panose="020B0503020204020204" pitchFamily="34" charset="-122"/>
              </a:rPr>
              <a:t>响了目标客户群</a:t>
            </a:r>
            <a:r>
              <a:rPr lang="en-US" sz="1400" dirty="0" smtClean="0">
                <a:solidFill>
                  <a:srgbClr val="004080"/>
                </a:solidFill>
                <a:latin typeface="Microsoft YaHei" panose="020B0503020204020204" pitchFamily="34" charset="-122"/>
                <a:ea typeface="Microsoft YaHei" panose="020B0503020204020204" pitchFamily="34" charset="-122"/>
              </a:rPr>
              <a:t> </a:t>
            </a:r>
            <a:r>
              <a:rPr lang="zh-CN" altLang="en-US" sz="1400" dirty="0" smtClean="0">
                <a:solidFill>
                  <a:srgbClr val="004080"/>
                </a:solidFill>
                <a:latin typeface="Microsoft YaHei" panose="020B0503020204020204" pitchFamily="34" charset="-122"/>
                <a:ea typeface="Microsoft YaHei" panose="020B0503020204020204" pitchFamily="34" charset="-122"/>
              </a:rPr>
              <a:t>。</a:t>
            </a:r>
            <a:endParaRPr lang="en-US" sz="1400" dirty="0">
              <a:solidFill>
                <a:srgbClr val="004080"/>
              </a:solidFill>
              <a:latin typeface="Microsoft YaHei" panose="020B0503020204020204" pitchFamily="34" charset="-122"/>
              <a:ea typeface="Microsoft YaHei" panose="020B0503020204020204" pitchFamily="34" charset="-122"/>
            </a:endParaRPr>
          </a:p>
        </p:txBody>
      </p:sp>
      <p:grpSp>
        <p:nvGrpSpPr>
          <p:cNvPr id="9" name="Group 8"/>
          <p:cNvGrpSpPr/>
          <p:nvPr/>
        </p:nvGrpSpPr>
        <p:grpSpPr>
          <a:xfrm>
            <a:off x="2000267" y="2629689"/>
            <a:ext cx="6370849" cy="3509837"/>
            <a:chOff x="1934951" y="2499059"/>
            <a:chExt cx="6490517" cy="3509837"/>
          </a:xfrm>
        </p:grpSpPr>
        <p:sp>
          <p:nvSpPr>
            <p:cNvPr id="10" name="Rectangle 9"/>
            <p:cNvSpPr/>
            <p:nvPr>
              <p:custDataLst>
                <p:tags r:id="rId1"/>
              </p:custDataLst>
            </p:nvPr>
          </p:nvSpPr>
          <p:spPr>
            <a:xfrm>
              <a:off x="5876679" y="2499060"/>
              <a:ext cx="2548789" cy="2925144"/>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US" sz="1200" dirty="0" smtClean="0">
                  <a:solidFill>
                    <a:schemeClr val="tx2"/>
                  </a:solidFill>
                  <a:latin typeface="Microsoft YaHei" panose="020B0503020204020204" pitchFamily="34" charset="-122"/>
                  <a:ea typeface="Microsoft YaHei" panose="020B0503020204020204" pitchFamily="34" charset="-122"/>
                </a:rPr>
                <a:t>Etc.</a:t>
              </a:r>
            </a:p>
            <a:p>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11" name="Straight Arrow Connector 10"/>
            <p:cNvCxnSpPr/>
            <p:nvPr>
              <p:custDataLst>
                <p:tags r:id="rId2"/>
              </p:custDataLst>
            </p:nvPr>
          </p:nvCxnSpPr>
          <p:spPr>
            <a:xfrm rot="5400000">
              <a:off x="7945583" y="3038686"/>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2" name="Rectangle 11"/>
            <p:cNvSpPr/>
            <p:nvPr>
              <p:custDataLst>
                <p:tags r:id="rId3"/>
              </p:custDataLst>
            </p:nvPr>
          </p:nvSpPr>
          <p:spPr>
            <a:xfrm>
              <a:off x="2157734" y="2499059"/>
              <a:ext cx="2548789" cy="2925144"/>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Etc.</a:t>
              </a:r>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13" name="Straight Arrow Connector 12"/>
            <p:cNvCxnSpPr/>
            <p:nvPr>
              <p:custDataLst>
                <p:tags r:id="rId4"/>
              </p:custDataLst>
            </p:nvPr>
          </p:nvCxnSpPr>
          <p:spPr>
            <a:xfrm rot="5400000">
              <a:off x="4223106" y="3038684"/>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4" name="Rectangle 13"/>
            <p:cNvSpPr/>
            <p:nvPr>
              <p:custDataLst>
                <p:tags r:id="rId5"/>
              </p:custDataLst>
            </p:nvPr>
          </p:nvSpPr>
          <p:spPr>
            <a:xfrm>
              <a:off x="5803595" y="2681682"/>
              <a:ext cx="2548789" cy="2925144"/>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Ambulatory Care </a:t>
              </a:r>
              <a:r>
                <a:rPr lang="en-GB" sz="1200" dirty="0" err="1" smtClean="0">
                  <a:solidFill>
                    <a:schemeClr val="tx2"/>
                  </a:solidFill>
                  <a:latin typeface="Microsoft YaHei" panose="020B0503020204020204" pitchFamily="34" charset="-122"/>
                  <a:ea typeface="Microsoft YaHei" panose="020B0503020204020204" pitchFamily="34" charset="-122"/>
                </a:rPr>
                <a:t>Centers</a:t>
              </a:r>
              <a:endParaRPr lang="en-US" sz="1200" dirty="0" smtClean="0">
                <a:solidFill>
                  <a:schemeClr val="tx2"/>
                </a:solidFill>
                <a:latin typeface="Microsoft YaHei" panose="020B0503020204020204" pitchFamily="34" charset="-122"/>
                <a:ea typeface="Microsoft YaHei" panose="020B0503020204020204" pitchFamily="34" charset="-122"/>
              </a:endParaRPr>
            </a:p>
          </p:txBody>
        </p:sp>
        <p:cxnSp>
          <p:nvCxnSpPr>
            <p:cNvPr id="15" name="Straight Arrow Connector 14"/>
            <p:cNvCxnSpPr/>
            <p:nvPr>
              <p:custDataLst>
                <p:tags r:id="rId6"/>
              </p:custDataLst>
            </p:nvPr>
          </p:nvCxnSpPr>
          <p:spPr>
            <a:xfrm rot="5400000">
              <a:off x="7758803" y="3221308"/>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6" name="Rectangle 15"/>
            <p:cNvSpPr/>
            <p:nvPr>
              <p:custDataLst>
                <p:tags r:id="rId7"/>
              </p:custDataLst>
            </p:nvPr>
          </p:nvSpPr>
          <p:spPr>
            <a:xfrm>
              <a:off x="2083472" y="2681681"/>
              <a:ext cx="2548789" cy="2925143"/>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Respiratory Care</a:t>
              </a:r>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17" name="Straight Arrow Connector 16"/>
            <p:cNvCxnSpPr/>
            <p:nvPr>
              <p:custDataLst>
                <p:tags r:id="rId8"/>
              </p:custDataLst>
            </p:nvPr>
          </p:nvCxnSpPr>
          <p:spPr>
            <a:xfrm rot="5400000">
              <a:off x="4036324" y="3221307"/>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custDataLst>
                <p:tags r:id="rId9"/>
              </p:custDataLst>
            </p:nvPr>
          </p:nvSpPr>
          <p:spPr>
            <a:xfrm>
              <a:off x="5730513" y="2864304"/>
              <a:ext cx="2548789" cy="2925143"/>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Stand-Alone Rehab </a:t>
              </a:r>
              <a:r>
                <a:rPr lang="en-GB" sz="1200" dirty="0" err="1" smtClean="0">
                  <a:solidFill>
                    <a:schemeClr val="tx2"/>
                  </a:solidFill>
                  <a:latin typeface="Microsoft YaHei" panose="020B0503020204020204" pitchFamily="34" charset="-122"/>
                  <a:ea typeface="Microsoft YaHei" panose="020B0503020204020204" pitchFamily="34" charset="-122"/>
                </a:rPr>
                <a:t>Centers</a:t>
              </a:r>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19" name="Straight Arrow Connector 18"/>
            <p:cNvCxnSpPr/>
            <p:nvPr>
              <p:custDataLst>
                <p:tags r:id="rId10"/>
              </p:custDataLst>
            </p:nvPr>
          </p:nvCxnSpPr>
          <p:spPr>
            <a:xfrm rot="5400000">
              <a:off x="7572020" y="3403931"/>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0" name="Rectangle 19"/>
            <p:cNvSpPr/>
            <p:nvPr>
              <p:custDataLst>
                <p:tags r:id="rId11"/>
              </p:custDataLst>
            </p:nvPr>
          </p:nvSpPr>
          <p:spPr>
            <a:xfrm>
              <a:off x="2009212" y="2864303"/>
              <a:ext cx="2548789" cy="2925143"/>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Rehabilitation</a:t>
              </a:r>
              <a:endParaRPr lang="en-US" sz="1200" dirty="0">
                <a:solidFill>
                  <a:schemeClr val="tx2"/>
                </a:solidFill>
                <a:latin typeface="Microsoft YaHei" panose="020B0503020204020204" pitchFamily="34" charset="-122"/>
                <a:ea typeface="Microsoft YaHei" panose="020B0503020204020204" pitchFamily="34" charset="-122"/>
              </a:endParaRPr>
            </a:p>
          </p:txBody>
        </p:sp>
        <p:cxnSp>
          <p:nvCxnSpPr>
            <p:cNvPr id="21" name="Straight Arrow Connector 20"/>
            <p:cNvCxnSpPr/>
            <p:nvPr>
              <p:custDataLst>
                <p:tags r:id="rId12"/>
              </p:custDataLst>
            </p:nvPr>
          </p:nvCxnSpPr>
          <p:spPr>
            <a:xfrm rot="5400000">
              <a:off x="3849543" y="3403929"/>
              <a:ext cx="477518" cy="259467"/>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22" name="Rectangle 21"/>
            <p:cNvSpPr/>
            <p:nvPr>
              <p:custDataLst>
                <p:tags r:id="rId13"/>
              </p:custDataLst>
            </p:nvPr>
          </p:nvSpPr>
          <p:spPr>
            <a:xfrm>
              <a:off x="5657431" y="3046927"/>
              <a:ext cx="2548790" cy="2925143"/>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Acute Care Hospitals</a:t>
              </a:r>
              <a:endParaRPr lang="en-US" sz="1200" dirty="0">
                <a:solidFill>
                  <a:schemeClr val="tx2"/>
                </a:solidFill>
                <a:latin typeface="Microsoft YaHei" panose="020B0503020204020204" pitchFamily="34" charset="-122"/>
                <a:ea typeface="Microsoft YaHei" panose="020B0503020204020204" pitchFamily="34" charset="-122"/>
              </a:endParaRPr>
            </a:p>
          </p:txBody>
        </p:sp>
        <p:pic>
          <p:nvPicPr>
            <p:cNvPr id="23" name="Picture 22"/>
            <p:cNvPicPr>
              <a:picLocks noChangeAspect="1" noChangeArrowheads="1"/>
            </p:cNvPicPr>
            <p:nvPr>
              <p:custDataLst>
                <p:tags r:id="rId14"/>
              </p:custDataLst>
            </p:nvPr>
          </p:nvPicPr>
          <p:blipFill>
            <a:blip r:embed="rId44" cstate="print">
              <a:lum bright="20000"/>
            </a:blip>
            <a:srcRect/>
            <a:stretch>
              <a:fillRect/>
            </a:stretch>
          </p:blipFill>
          <p:spPr bwMode="auto">
            <a:xfrm>
              <a:off x="5694548" y="3325782"/>
              <a:ext cx="2474552" cy="2616122"/>
            </a:xfrm>
            <a:prstGeom prst="rect">
              <a:avLst/>
            </a:prstGeom>
            <a:noFill/>
            <a:ln w="9525">
              <a:noFill/>
              <a:miter lim="800000"/>
              <a:headEnd/>
              <a:tailEnd/>
            </a:ln>
            <a:effectLst/>
          </p:spPr>
        </p:pic>
        <p:sp>
          <p:nvSpPr>
            <p:cNvPr id="24" name="Rectangle 23"/>
            <p:cNvSpPr/>
            <p:nvPr>
              <p:custDataLst>
                <p:tags r:id="rId15"/>
              </p:custDataLst>
            </p:nvPr>
          </p:nvSpPr>
          <p:spPr>
            <a:xfrm>
              <a:off x="1934951" y="3046927"/>
              <a:ext cx="2548790" cy="2925143"/>
            </a:xfrm>
            <a:prstGeom prst="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r>
                <a:rPr lang="en-GB" sz="1200" dirty="0" smtClean="0">
                  <a:solidFill>
                    <a:schemeClr val="tx2"/>
                  </a:solidFill>
                  <a:latin typeface="Microsoft YaHei" panose="020B0503020204020204" pitchFamily="34" charset="-122"/>
                  <a:ea typeface="Microsoft YaHei" panose="020B0503020204020204" pitchFamily="34" charset="-122"/>
                </a:rPr>
                <a:t>Long-Term Acute Care</a:t>
              </a:r>
              <a:endParaRPr lang="en-US" sz="1200" dirty="0">
                <a:solidFill>
                  <a:schemeClr val="tx2"/>
                </a:solidFill>
                <a:latin typeface="Microsoft YaHei" panose="020B0503020204020204" pitchFamily="34" charset="-122"/>
                <a:ea typeface="Microsoft YaHei" panose="020B0503020204020204" pitchFamily="34" charset="-122"/>
              </a:endParaRPr>
            </a:p>
          </p:txBody>
        </p:sp>
        <p:pic>
          <p:nvPicPr>
            <p:cNvPr id="25" name="Picture 3"/>
            <p:cNvPicPr>
              <a:picLocks noChangeAspect="1" noChangeArrowheads="1"/>
            </p:cNvPicPr>
            <p:nvPr>
              <p:custDataLst>
                <p:tags r:id="rId16"/>
              </p:custDataLst>
            </p:nvPr>
          </p:nvPicPr>
          <p:blipFill>
            <a:blip r:embed="rId45" cstate="print">
              <a:lum bright="30000"/>
            </a:blip>
            <a:srcRect/>
            <a:stretch>
              <a:fillRect/>
            </a:stretch>
          </p:blipFill>
          <p:spPr bwMode="auto">
            <a:xfrm>
              <a:off x="1972069" y="3325782"/>
              <a:ext cx="2474552" cy="2616383"/>
            </a:xfrm>
            <a:prstGeom prst="rect">
              <a:avLst/>
            </a:prstGeom>
            <a:noFill/>
            <a:ln w="9525">
              <a:noFill/>
              <a:miter lim="800000"/>
              <a:headEnd/>
              <a:tailEnd/>
            </a:ln>
            <a:effectLst/>
          </p:spPr>
        </p:pic>
        <p:sp>
          <p:nvSpPr>
            <p:cNvPr id="26" name="Oval 25"/>
            <p:cNvSpPr/>
            <p:nvPr>
              <p:custDataLst>
                <p:tags r:id="rId17"/>
              </p:custDataLst>
            </p:nvPr>
          </p:nvSpPr>
          <p:spPr>
            <a:xfrm>
              <a:off x="2253781" y="3746164"/>
              <a:ext cx="427394" cy="417759"/>
            </a:xfrm>
            <a:prstGeom prst="ellipse">
              <a:avLst/>
            </a:prstGeom>
            <a:solidFill>
              <a:schemeClr val="accent2">
                <a:lumMod val="40000"/>
                <a:lumOff val="60000"/>
                <a:alpha val="76863"/>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27" name="Oval 26"/>
            <p:cNvSpPr/>
            <p:nvPr>
              <p:custDataLst>
                <p:tags r:id="rId18"/>
              </p:custDataLst>
            </p:nvPr>
          </p:nvSpPr>
          <p:spPr>
            <a:xfrm>
              <a:off x="2827211" y="4680541"/>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28" name="Oval 27"/>
            <p:cNvSpPr/>
            <p:nvPr>
              <p:custDataLst>
                <p:tags r:id="rId19"/>
              </p:custDataLst>
            </p:nvPr>
          </p:nvSpPr>
          <p:spPr>
            <a:xfrm>
              <a:off x="3646486" y="3685365"/>
              <a:ext cx="178081" cy="174116"/>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9" name="Oval 28"/>
            <p:cNvSpPr/>
            <p:nvPr>
              <p:custDataLst>
                <p:tags r:id="rId20"/>
              </p:custDataLst>
            </p:nvPr>
          </p:nvSpPr>
          <p:spPr>
            <a:xfrm>
              <a:off x="2253781" y="4262781"/>
              <a:ext cx="427394" cy="417759"/>
            </a:xfrm>
            <a:prstGeom prst="ellipse">
              <a:avLst/>
            </a:prstGeom>
            <a:solidFill>
              <a:schemeClr val="accent2">
                <a:lumMod val="40000"/>
                <a:lumOff val="60000"/>
                <a:alpha val="76863"/>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0" name="Oval 29"/>
            <p:cNvSpPr/>
            <p:nvPr>
              <p:custDataLst>
                <p:tags r:id="rId21"/>
              </p:custDataLst>
            </p:nvPr>
          </p:nvSpPr>
          <p:spPr>
            <a:xfrm>
              <a:off x="3322959" y="4401956"/>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1" name="Oval 30"/>
            <p:cNvSpPr/>
            <p:nvPr>
              <p:custDataLst>
                <p:tags r:id="rId22"/>
              </p:custDataLst>
            </p:nvPr>
          </p:nvSpPr>
          <p:spPr>
            <a:xfrm>
              <a:off x="3276389" y="4785009"/>
              <a:ext cx="178081" cy="174116"/>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2" name="Oval 31"/>
            <p:cNvSpPr/>
            <p:nvPr>
              <p:custDataLst>
                <p:tags r:id="rId23"/>
              </p:custDataLst>
            </p:nvPr>
          </p:nvSpPr>
          <p:spPr>
            <a:xfrm>
              <a:off x="3660289" y="4991080"/>
              <a:ext cx="427394" cy="417759"/>
            </a:xfrm>
            <a:prstGeom prst="ellipse">
              <a:avLst/>
            </a:prstGeom>
            <a:solidFill>
              <a:schemeClr val="accent2">
                <a:lumMod val="40000"/>
                <a:lumOff val="60000"/>
                <a:alpha val="76863"/>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3" name="Oval 32"/>
            <p:cNvSpPr/>
            <p:nvPr>
              <p:custDataLst>
                <p:tags r:id="rId24"/>
              </p:custDataLst>
            </p:nvPr>
          </p:nvSpPr>
          <p:spPr>
            <a:xfrm>
              <a:off x="3284701" y="3981695"/>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4" name="Oval 33"/>
            <p:cNvSpPr/>
            <p:nvPr>
              <p:custDataLst>
                <p:tags r:id="rId25"/>
              </p:custDataLst>
            </p:nvPr>
          </p:nvSpPr>
          <p:spPr>
            <a:xfrm>
              <a:off x="2854868" y="4102708"/>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5" name="Oval 34"/>
            <p:cNvSpPr/>
            <p:nvPr>
              <p:custDataLst>
                <p:tags r:id="rId26"/>
              </p:custDataLst>
            </p:nvPr>
          </p:nvSpPr>
          <p:spPr>
            <a:xfrm>
              <a:off x="3824567" y="4108755"/>
              <a:ext cx="427394" cy="417759"/>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6" name="Oval 35"/>
            <p:cNvSpPr/>
            <p:nvPr>
              <p:custDataLst>
                <p:tags r:id="rId27"/>
              </p:custDataLst>
            </p:nvPr>
          </p:nvSpPr>
          <p:spPr>
            <a:xfrm>
              <a:off x="3986296" y="3727168"/>
              <a:ext cx="178081" cy="174116"/>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7" name="Oval 36"/>
            <p:cNvSpPr/>
            <p:nvPr>
              <p:custDataLst>
                <p:tags r:id="rId28"/>
              </p:custDataLst>
            </p:nvPr>
          </p:nvSpPr>
          <p:spPr>
            <a:xfrm>
              <a:off x="3165425" y="3482223"/>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8" name="Oval 37"/>
            <p:cNvSpPr/>
            <p:nvPr>
              <p:custDataLst>
                <p:tags r:id="rId29"/>
              </p:custDataLst>
            </p:nvPr>
          </p:nvSpPr>
          <p:spPr>
            <a:xfrm>
              <a:off x="2776101" y="3642841"/>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39" name="Oval 38"/>
            <p:cNvSpPr/>
            <p:nvPr>
              <p:custDataLst>
                <p:tags r:id="rId30"/>
              </p:custDataLst>
            </p:nvPr>
          </p:nvSpPr>
          <p:spPr>
            <a:xfrm>
              <a:off x="2370701" y="5018030"/>
              <a:ext cx="284930" cy="278585"/>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40" name="Oval 39"/>
            <p:cNvSpPr/>
            <p:nvPr>
              <p:custDataLst>
                <p:tags r:id="rId31"/>
              </p:custDataLst>
            </p:nvPr>
          </p:nvSpPr>
          <p:spPr>
            <a:xfrm>
              <a:off x="3386658" y="5354886"/>
              <a:ext cx="178081" cy="174116"/>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41" name="Oval 40"/>
            <p:cNvSpPr/>
            <p:nvPr>
              <p:custDataLst>
                <p:tags r:id="rId32"/>
              </p:custDataLst>
            </p:nvPr>
          </p:nvSpPr>
          <p:spPr>
            <a:xfrm>
              <a:off x="2859735" y="5172258"/>
              <a:ext cx="178081" cy="174116"/>
            </a:xfrm>
            <a:prstGeom prst="ellipse">
              <a:avLst/>
            </a:prstGeom>
            <a:solidFill>
              <a:srgbClr val="B9CDE5">
                <a:alpha val="76863"/>
              </a:srgb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sp>
          <p:nvSpPr>
            <p:cNvPr id="42" name="Oval 41"/>
            <p:cNvSpPr/>
            <p:nvPr>
              <p:custDataLst>
                <p:tags r:id="rId33"/>
              </p:custDataLst>
            </p:nvPr>
          </p:nvSpPr>
          <p:spPr>
            <a:xfrm>
              <a:off x="3770145" y="3822799"/>
              <a:ext cx="284930" cy="278585"/>
            </a:xfrm>
            <a:prstGeom prst="ellipse">
              <a:avLst/>
            </a:prstGeom>
            <a:solidFill>
              <a:schemeClr val="accent2">
                <a:lumMod val="40000"/>
                <a:lumOff val="60000"/>
                <a:alpha val="76863"/>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0">
              <a:schemeClr val="accent1"/>
            </a:lnRef>
            <a:fillRef idx="3">
              <a:schemeClr val="accent1"/>
            </a:fillRef>
            <a:effectRef idx="3">
              <a:schemeClr val="accent1"/>
            </a:effectRef>
            <a:fontRef idx="minor">
              <a:schemeClr val="lt1"/>
            </a:fontRef>
          </p:style>
          <p:txBody>
            <a:bodyPr rtlCol="0" anchor="ctr"/>
            <a:lstStyle/>
            <a:p>
              <a:pPr algn="ctr">
                <a:buFont typeface="Arial" pitchFamily="34" charset="0"/>
                <a:buChar char="•"/>
              </a:pPr>
              <a:endParaRPr lang="en-US">
                <a:latin typeface="Microsoft YaHei" panose="020B0503020204020204" pitchFamily="34" charset="-122"/>
                <a:ea typeface="Microsoft YaHei" panose="020B0503020204020204" pitchFamily="34" charset="-122"/>
              </a:endParaRPr>
            </a:p>
          </p:txBody>
        </p:sp>
        <p:cxnSp>
          <p:nvCxnSpPr>
            <p:cNvPr id="43" name="Straight Arrow Connector 42"/>
            <p:cNvCxnSpPr/>
            <p:nvPr>
              <p:custDataLst>
                <p:tags r:id="rId34"/>
              </p:custDataLst>
            </p:nvPr>
          </p:nvCxnSpPr>
          <p:spPr>
            <a:xfrm rot="5400000">
              <a:off x="3712427" y="3760276"/>
              <a:ext cx="222867" cy="110136"/>
            </a:xfrm>
            <a:prstGeom prst="straightConnector1">
              <a:avLst/>
            </a:prstGeom>
            <a:ln w="19050">
              <a:solidFill>
                <a:schemeClr val="tx2"/>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custDataLst>
                <p:tags r:id="rId35"/>
              </p:custDataLst>
            </p:nvPr>
          </p:nvCxnSpPr>
          <p:spPr>
            <a:xfrm rot="5400000">
              <a:off x="7446951" y="3760276"/>
              <a:ext cx="222867" cy="110136"/>
            </a:xfrm>
            <a:prstGeom prst="straightConnector1">
              <a:avLst/>
            </a:prstGeom>
            <a:ln w="19050">
              <a:solidFill>
                <a:schemeClr val="tx2"/>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45" name="Group 44"/>
            <p:cNvGrpSpPr/>
            <p:nvPr>
              <p:custDataLst>
                <p:tags r:id="rId36"/>
              </p:custDataLst>
            </p:nvPr>
          </p:nvGrpSpPr>
          <p:grpSpPr>
            <a:xfrm>
              <a:off x="1996623" y="4976802"/>
              <a:ext cx="889349" cy="1032094"/>
              <a:chOff x="1234667" y="4518583"/>
              <a:chExt cx="898933" cy="1066975"/>
            </a:xfrm>
          </p:grpSpPr>
          <p:cxnSp>
            <p:nvCxnSpPr>
              <p:cNvPr id="49" name="Straight Arrow Connector 48"/>
              <p:cNvCxnSpPr/>
              <p:nvPr/>
            </p:nvCxnSpPr>
            <p:spPr>
              <a:xfrm flipV="1">
                <a:off x="1389343" y="4689160"/>
                <a:ext cx="577087" cy="629161"/>
              </a:xfrm>
              <a:prstGeom prst="straightConnector1">
                <a:avLst/>
              </a:prstGeom>
              <a:ln w="9525">
                <a:solidFill>
                  <a:schemeClr val="bg1"/>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rot="16200000" flipV="1">
                <a:off x="1011270" y="4959837"/>
                <a:ext cx="717557" cy="20213"/>
              </a:xfrm>
              <a:prstGeom prst="straightConnector1">
                <a:avLst/>
              </a:prstGeom>
              <a:ln w="9525">
                <a:solidFill>
                  <a:schemeClr val="bg1"/>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V="1">
                <a:off x="1380154" y="5320693"/>
                <a:ext cx="661561" cy="8029"/>
              </a:xfrm>
              <a:prstGeom prst="straightConnector1">
                <a:avLst/>
              </a:prstGeom>
              <a:ln w="9525">
                <a:solidFill>
                  <a:schemeClr val="bg1"/>
                </a:solidFill>
                <a:prstDash val="sys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custDataLst>
                  <p:tags r:id="rId40"/>
                </p:custDataLst>
              </p:nvPr>
            </p:nvSpPr>
            <p:spPr>
              <a:xfrm>
                <a:off x="1394693" y="5331016"/>
                <a:ext cx="738907" cy="254542"/>
              </a:xfrm>
              <a:prstGeom prst="rect">
                <a:avLst/>
              </a:prstGeom>
              <a:noFill/>
            </p:spPr>
            <p:txBody>
              <a:bodyPr wrap="square" lIns="0" tIns="0" rIns="0" bIns="0" rtlCol="0">
                <a:spAutoFit/>
              </a:bodyPr>
              <a:lstStyle/>
              <a:p>
                <a:pPr marL="177800" indent="-177800"/>
                <a:r>
                  <a:rPr lang="en-US" sz="800" b="1" dirty="0" smtClean="0">
                    <a:solidFill>
                      <a:schemeClr val="bg1"/>
                    </a:solidFill>
                    <a:latin typeface="Microsoft YaHei" panose="020B0503020204020204" pitchFamily="34" charset="-122"/>
                    <a:ea typeface="Microsoft YaHei" panose="020B0503020204020204" pitchFamily="34" charset="-122"/>
                  </a:rPr>
                  <a:t>Financial profile</a:t>
                </a:r>
                <a:endParaRPr lang="en-US" sz="800" b="1" dirty="0">
                  <a:solidFill>
                    <a:schemeClr val="bg1"/>
                  </a:solidFill>
                  <a:latin typeface="Microsoft YaHei" panose="020B0503020204020204" pitchFamily="34" charset="-122"/>
                  <a:ea typeface="Microsoft YaHei" panose="020B0503020204020204" pitchFamily="34" charset="-122"/>
                </a:endParaRPr>
              </a:p>
            </p:txBody>
          </p:sp>
          <p:sp>
            <p:nvSpPr>
              <p:cNvPr id="53" name="TextBox 52"/>
              <p:cNvSpPr txBox="1"/>
              <p:nvPr>
                <p:custDataLst>
                  <p:tags r:id="rId41"/>
                </p:custDataLst>
              </p:nvPr>
            </p:nvSpPr>
            <p:spPr>
              <a:xfrm rot="16200000">
                <a:off x="1007691" y="4973148"/>
                <a:ext cx="580728" cy="126775"/>
              </a:xfrm>
              <a:prstGeom prst="rect">
                <a:avLst/>
              </a:prstGeom>
              <a:noFill/>
            </p:spPr>
            <p:txBody>
              <a:bodyPr wrap="square" lIns="0" tIns="0" rIns="0" bIns="0" rtlCol="0">
                <a:spAutoFit/>
              </a:bodyPr>
              <a:lstStyle/>
              <a:p>
                <a:pPr marL="177800" indent="-177800" algn="ctr"/>
                <a:r>
                  <a:rPr lang="en-US" sz="800" b="1" dirty="0" smtClean="0">
                    <a:solidFill>
                      <a:schemeClr val="bg1"/>
                    </a:solidFill>
                    <a:latin typeface="Microsoft YaHei" panose="020B0503020204020204" pitchFamily="34" charset="-122"/>
                    <a:ea typeface="Microsoft YaHei" panose="020B0503020204020204" pitchFamily="34" charset="-122"/>
                  </a:rPr>
                  <a:t>Age</a:t>
                </a:r>
                <a:endParaRPr lang="en-US" sz="800" b="1" dirty="0">
                  <a:solidFill>
                    <a:schemeClr val="bg1"/>
                  </a:solidFill>
                  <a:latin typeface="Microsoft YaHei" panose="020B0503020204020204" pitchFamily="34" charset="-122"/>
                  <a:ea typeface="Microsoft YaHei" panose="020B0503020204020204" pitchFamily="34" charset="-122"/>
                </a:endParaRPr>
              </a:p>
            </p:txBody>
          </p:sp>
          <p:sp>
            <p:nvSpPr>
              <p:cNvPr id="54" name="TextBox 53"/>
              <p:cNvSpPr txBox="1"/>
              <p:nvPr>
                <p:custDataLst>
                  <p:tags r:id="rId42"/>
                </p:custDataLst>
              </p:nvPr>
            </p:nvSpPr>
            <p:spPr>
              <a:xfrm rot="18696956">
                <a:off x="1289833" y="4784085"/>
                <a:ext cx="784553" cy="253549"/>
              </a:xfrm>
              <a:prstGeom prst="rect">
                <a:avLst/>
              </a:prstGeom>
              <a:noFill/>
            </p:spPr>
            <p:txBody>
              <a:bodyPr wrap="square" lIns="0" tIns="0" rIns="0" bIns="0" rtlCol="0">
                <a:spAutoFit/>
              </a:bodyPr>
              <a:lstStyle/>
              <a:p>
                <a:pPr marL="177800" indent="-177800"/>
                <a:r>
                  <a:rPr lang="en-US" sz="800" b="1" dirty="0" smtClean="0">
                    <a:solidFill>
                      <a:schemeClr val="bg1"/>
                    </a:solidFill>
                    <a:latin typeface="Microsoft YaHei" panose="020B0503020204020204" pitchFamily="34" charset="-122"/>
                    <a:ea typeface="Microsoft YaHei" panose="020B0503020204020204" pitchFamily="34" charset="-122"/>
                  </a:rPr>
                  <a:t>Price sensitivity</a:t>
                </a:r>
                <a:endParaRPr lang="en-US" sz="800" b="1" dirty="0">
                  <a:solidFill>
                    <a:schemeClr val="bg1"/>
                  </a:solidFill>
                  <a:latin typeface="Microsoft YaHei" panose="020B0503020204020204" pitchFamily="34" charset="-122"/>
                  <a:ea typeface="Microsoft YaHei" panose="020B0503020204020204" pitchFamily="34" charset="-122"/>
                </a:endParaRPr>
              </a:p>
            </p:txBody>
          </p:sp>
        </p:grpSp>
        <p:cxnSp>
          <p:nvCxnSpPr>
            <p:cNvPr id="46" name="Straight Arrow Connector 45"/>
            <p:cNvCxnSpPr/>
            <p:nvPr>
              <p:custDataLst>
                <p:tags r:id="rId37"/>
              </p:custDataLst>
            </p:nvPr>
          </p:nvCxnSpPr>
          <p:spPr>
            <a:xfrm flipV="1">
              <a:off x="6529547" y="4659086"/>
              <a:ext cx="480853" cy="93746"/>
            </a:xfrm>
            <a:prstGeom prst="straightConnector1">
              <a:avLst/>
            </a:prstGeom>
            <a:ln w="19050">
              <a:solidFill>
                <a:schemeClr val="tx2"/>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47" name="Oval 46"/>
            <p:cNvSpPr/>
            <p:nvPr>
              <p:custDataLst>
                <p:tags r:id="rId38"/>
              </p:custDataLst>
            </p:nvPr>
          </p:nvSpPr>
          <p:spPr>
            <a:xfrm>
              <a:off x="7039459" y="4620162"/>
              <a:ext cx="77866" cy="78944"/>
            </a:xfrm>
            <a:prstGeom prst="ellipse">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8" name="Rectangle 47"/>
            <p:cNvSpPr/>
            <p:nvPr>
              <p:custDataLst>
                <p:tags r:id="rId39"/>
              </p:custDataLst>
            </p:nvPr>
          </p:nvSpPr>
          <p:spPr>
            <a:xfrm>
              <a:off x="5747660" y="4543468"/>
              <a:ext cx="772884" cy="461665"/>
            </a:xfrm>
            <a:prstGeom prst="rect">
              <a:avLst/>
            </a:prstGeom>
            <a:solidFill>
              <a:schemeClr val="bg1"/>
            </a:solidFill>
            <a:ln w="19050">
              <a:solidFill>
                <a:schemeClr val="tx2"/>
              </a:solidFill>
              <a:miter lim="800000"/>
              <a:headEnd/>
              <a:tailEnd/>
            </a:ln>
            <a:effectLst>
              <a:outerShdw blurRad="50800" dist="38100" dir="2700000" algn="tl" rotWithShape="0">
                <a:prstClr val="black">
                  <a:alpha val="40000"/>
                </a:prstClr>
              </a:outerShdw>
            </a:effectLst>
          </p:spPr>
          <p:txBody>
            <a:bodyPr wrap="square" lIns="27432" rIns="27432" anchor="ctr" anchorCtr="0">
              <a:spAutoFit/>
            </a:bodyPr>
            <a:lstStyle/>
            <a:p>
              <a:r>
                <a:rPr lang="en-US" sz="800" b="1" dirty="0" smtClean="0">
                  <a:solidFill>
                    <a:srgbClr val="004080"/>
                  </a:solidFill>
                  <a:latin typeface="Microsoft YaHei" panose="020B0503020204020204" pitchFamily="34" charset="-122"/>
                  <a:ea typeface="Microsoft YaHei" panose="020B0503020204020204" pitchFamily="34" charset="-122"/>
                </a:rPr>
                <a:t>Valley Hospital Clinic</a:t>
              </a:r>
              <a:endParaRPr lang="en-US" sz="800" dirty="0">
                <a:solidFill>
                  <a:srgbClr val="004080"/>
                </a:solidFill>
                <a:latin typeface="Microsoft YaHei" panose="020B0503020204020204" pitchFamily="34" charset="-122"/>
                <a:ea typeface="Microsoft YaHei" panose="020B0503020204020204" pitchFamily="34" charset="-122"/>
              </a:endParaRPr>
            </a:p>
          </p:txBody>
        </p:sp>
      </p:grpSp>
      <p:sp>
        <p:nvSpPr>
          <p:cNvPr id="55" name="Round Same Side Corner Rectangle 54"/>
          <p:cNvSpPr/>
          <p:nvPr/>
        </p:nvSpPr>
        <p:spPr bwMode="gray">
          <a:xfrm rot="16200000" flipH="1">
            <a:off x="721319" y="1211934"/>
            <a:ext cx="1122103"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56" name="Rectangle 55"/>
          <p:cNvSpPr/>
          <p:nvPr/>
        </p:nvSpPr>
        <p:spPr>
          <a:xfrm>
            <a:off x="350756" y="1567454"/>
            <a:ext cx="1510698" cy="329321"/>
          </a:xfrm>
          <a:prstGeom prst="rect">
            <a:avLst/>
          </a:prstGeom>
        </p:spPr>
        <p:txBody>
          <a:bodyPr wrap="square">
            <a:spAutoFit/>
          </a:bodyPr>
          <a:lstStyle/>
          <a:p>
            <a:pPr marL="3175" marR="0" lvl="0" indent="-3175" defTabSz="914400" eaLnBrk="1" fontAlgn="auto" latinLnBrk="0" hangingPunct="1">
              <a:lnSpc>
                <a:spcPct val="110000"/>
              </a:lnSpc>
              <a:spcBef>
                <a:spcPct val="25000"/>
              </a:spcBef>
              <a:spcAft>
                <a:spcPts val="0"/>
              </a:spcAft>
              <a:buClr>
                <a:srgbClr val="009999"/>
              </a:buClr>
              <a:buSzTx/>
              <a:buFontTx/>
              <a:buNone/>
              <a:tabLst/>
              <a:defRPr/>
            </a:pPr>
            <a:r>
              <a:rPr kumimoji="0" lang="zh-CN" altLang="en-US" sz="1400" b="1" i="1" u="none" strike="noStrike" kern="0" cap="none" spc="300" normalizeH="0" noProof="0" dirty="0" smtClean="0">
                <a:ln>
                  <a:noFill/>
                </a:ln>
                <a:solidFill>
                  <a:schemeClr val="bg1">
                    <a:lumMod val="65000"/>
                  </a:schemeClr>
                </a:solidFill>
                <a:effectLst/>
                <a:uLnTx/>
                <a:uFillTx/>
                <a:latin typeface="Microsoft YaHei" panose="020B0503020204020204" pitchFamily="34" charset="-122"/>
                <a:ea typeface="Microsoft YaHei" panose="020B0503020204020204" pitchFamily="34" charset="-122"/>
              </a:rPr>
              <a:t>商业区</a:t>
            </a:r>
            <a:r>
              <a:rPr kumimoji="0" lang="en-US" altLang="en-US" sz="1400" b="1" i="1" u="none" strike="noStrike" kern="0" cap="none" spc="300" normalizeH="0" noProof="0" dirty="0" smtClean="0">
                <a:ln>
                  <a:noFill/>
                </a:ln>
                <a:solidFill>
                  <a:schemeClr val="bg1">
                    <a:lumMod val="65000"/>
                  </a:schemeClr>
                </a:solidFill>
                <a:effectLst/>
                <a:uLnTx/>
                <a:uFillTx/>
                <a:latin typeface="Microsoft YaHei" panose="020B0503020204020204" pitchFamily="34" charset="-122"/>
                <a:ea typeface="Microsoft YaHei" panose="020B0503020204020204" pitchFamily="34" charset="-122"/>
              </a:rPr>
              <a:t>–</a:t>
            </a:r>
            <a:r>
              <a:rPr kumimoji="0" lang="zh-CN" altLang="en-US" sz="1400" b="1" i="1" u="none" strike="noStrike" kern="0" cap="none" spc="300" normalizeH="0" noProof="0" dirty="0" smtClean="0">
                <a:ln>
                  <a:noFill/>
                </a:ln>
                <a:solidFill>
                  <a:schemeClr val="bg1">
                    <a:lumMod val="65000"/>
                  </a:schemeClr>
                </a:solidFill>
                <a:effectLst/>
                <a:uLnTx/>
                <a:uFillTx/>
                <a:latin typeface="Microsoft YaHei" panose="020B0503020204020204" pitchFamily="34" charset="-122"/>
                <a:ea typeface="Microsoft YaHei" panose="020B0503020204020204" pitchFamily="34" charset="-122"/>
              </a:rPr>
              <a:t>顾客</a:t>
            </a:r>
            <a:endParaRPr kumimoji="0" lang="en-US" altLang="en-US" sz="1400" b="1" i="1" u="none" strike="noStrike" kern="0" cap="none" spc="300" normalizeH="0" baseline="0" noProof="0" dirty="0" smtClean="0">
              <a:ln>
                <a:noFill/>
              </a:ln>
              <a:solidFill>
                <a:schemeClr val="bg1">
                  <a:lumMod val="65000"/>
                </a:schemeClr>
              </a:solidFill>
              <a:effectLst/>
              <a:uLnTx/>
              <a:uFillTx/>
              <a:latin typeface="Microsoft YaHei" panose="020B0503020204020204" pitchFamily="34" charset="-122"/>
              <a:ea typeface="Microsoft YaHei" panose="020B0503020204020204" pitchFamily="34" charset="-122"/>
            </a:endParaRPr>
          </a:p>
        </p:txBody>
      </p:sp>
      <p:sp>
        <p:nvSpPr>
          <p:cNvPr id="57" name="Round Same Side Corner Rectangle 56"/>
          <p:cNvSpPr/>
          <p:nvPr/>
        </p:nvSpPr>
        <p:spPr bwMode="gray">
          <a:xfrm rot="16200000" flipH="1">
            <a:off x="720015" y="2384014"/>
            <a:ext cx="1124712" cy="1876632"/>
          </a:xfrm>
          <a:prstGeom prst="round2SameRect">
            <a:avLst>
              <a:gd name="adj1" fmla="val 6569"/>
              <a:gd name="adj2" fmla="val 0"/>
            </a:avLst>
          </a:prstGeom>
          <a:gradFill flip="none" rotWithShape="1">
            <a:gsLst>
              <a:gs pos="0">
                <a:schemeClr val="accent1">
                  <a:lumMod val="60000"/>
                  <a:lumOff val="40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58" name="Round Same Side Corner Rectangle 57"/>
          <p:cNvSpPr/>
          <p:nvPr/>
        </p:nvSpPr>
        <p:spPr bwMode="gray">
          <a:xfrm rot="16200000" flipH="1">
            <a:off x="720015" y="3557399"/>
            <a:ext cx="1124712"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latin typeface="Microsoft YaHei" panose="020B0503020204020204" pitchFamily="34" charset="-122"/>
              <a:ea typeface="Microsoft YaHei" panose="020B0503020204020204" pitchFamily="34" charset="-122"/>
            </a:endParaRPr>
          </a:p>
        </p:txBody>
      </p:sp>
      <p:sp>
        <p:nvSpPr>
          <p:cNvPr id="59" name="Rectangle 58"/>
          <p:cNvSpPr/>
          <p:nvPr/>
        </p:nvSpPr>
        <p:spPr>
          <a:xfrm>
            <a:off x="350756" y="2754989"/>
            <a:ext cx="1510698" cy="566309"/>
          </a:xfrm>
          <a:prstGeom prst="rect">
            <a:avLst/>
          </a:prstGeom>
        </p:spPr>
        <p:txBody>
          <a:bodyPr wrap="square">
            <a:spAutoFit/>
          </a:bodyPr>
          <a:lstStyle/>
          <a:p>
            <a:pPr marL="3175" indent="-3175">
              <a:lnSpc>
                <a:spcPct val="110000"/>
              </a:lnSpc>
              <a:spcBef>
                <a:spcPct val="25000"/>
              </a:spcBef>
              <a:buClr>
                <a:srgbClr val="009999"/>
              </a:buClr>
              <a:defRPr/>
            </a:pPr>
            <a:r>
              <a:rPr lang="zh-CN" altLang="en-US" sz="1400" b="1" i="1" kern="0" spc="300" dirty="0" smtClean="0">
                <a:solidFill>
                  <a:srgbClr val="004080"/>
                </a:solidFill>
                <a:latin typeface="Microsoft YaHei" panose="020B0503020204020204" pitchFamily="34" charset="-122"/>
                <a:ea typeface="Microsoft YaHei" panose="020B0503020204020204" pitchFamily="34" charset="-122"/>
              </a:rPr>
              <a:t>商业区</a:t>
            </a:r>
            <a:r>
              <a:rPr lang="en-US" altLang="en-US" sz="1400" b="1" i="1" kern="0" spc="300" dirty="0" smtClean="0">
                <a:solidFill>
                  <a:srgbClr val="004080"/>
                </a:solidFill>
                <a:latin typeface="Microsoft YaHei" panose="020B0503020204020204" pitchFamily="34" charset="-122"/>
                <a:ea typeface="Microsoft YaHei" panose="020B0503020204020204" pitchFamily="34" charset="-122"/>
              </a:rPr>
              <a:t>–</a:t>
            </a:r>
            <a:r>
              <a:rPr lang="zh-CN" altLang="en-US" sz="1400" b="1" i="1" kern="0" spc="300" dirty="0" smtClean="0">
                <a:solidFill>
                  <a:srgbClr val="004080"/>
                </a:solidFill>
                <a:latin typeface="Microsoft YaHei" panose="020B0503020204020204" pitchFamily="34" charset="-122"/>
                <a:ea typeface="Microsoft YaHei" panose="020B0503020204020204" pitchFamily="34" charset="-122"/>
              </a:rPr>
              <a:t>竞争者</a:t>
            </a:r>
            <a:endParaRPr lang="en-US" altLang="en-US" sz="1400" b="1" i="1" kern="0" spc="300" dirty="0" smtClean="0">
              <a:solidFill>
                <a:srgbClr val="004080"/>
              </a:solidFill>
              <a:latin typeface="Microsoft YaHei" panose="020B0503020204020204" pitchFamily="34" charset="-122"/>
              <a:ea typeface="Microsoft YaHei" panose="020B0503020204020204" pitchFamily="34" charset="-122"/>
            </a:endParaRPr>
          </a:p>
        </p:txBody>
      </p:sp>
      <p:sp>
        <p:nvSpPr>
          <p:cNvPr id="60" name="Rectangle 59"/>
          <p:cNvSpPr/>
          <p:nvPr/>
        </p:nvSpPr>
        <p:spPr>
          <a:xfrm>
            <a:off x="350756" y="3953411"/>
            <a:ext cx="1510698" cy="329321"/>
          </a:xfrm>
          <a:prstGeom prst="rect">
            <a:avLst/>
          </a:prstGeom>
        </p:spPr>
        <p:txBody>
          <a:bodyPr wrap="square">
            <a:spAutoFit/>
          </a:bodyPr>
          <a:lstStyle/>
          <a:p>
            <a:pPr marL="3175" marR="0" lvl="0" indent="-3175" defTabSz="914400" eaLnBrk="1" fontAlgn="auto" latinLnBrk="0" hangingPunct="1">
              <a:lnSpc>
                <a:spcPct val="110000"/>
              </a:lnSpc>
              <a:spcBef>
                <a:spcPct val="25000"/>
              </a:spcBef>
              <a:spcAft>
                <a:spcPts val="0"/>
              </a:spcAft>
              <a:buClr>
                <a:srgbClr val="009999"/>
              </a:buClr>
              <a:buSzTx/>
              <a:buFontTx/>
              <a:buNone/>
              <a:tabLst/>
              <a:defRPr/>
            </a:pPr>
            <a:r>
              <a:rPr lang="zh-CN" altLang="en-US" sz="1400" b="1" i="1" kern="0" spc="300" dirty="0">
                <a:solidFill>
                  <a:schemeClr val="bg1">
                    <a:lumMod val="50000"/>
                  </a:schemeClr>
                </a:solidFill>
                <a:latin typeface="Microsoft YaHei" panose="020B0503020204020204" pitchFamily="34" charset="-122"/>
                <a:ea typeface="Microsoft YaHei" panose="020B0503020204020204" pitchFamily="34" charset="-122"/>
              </a:rPr>
              <a:t>市场</a:t>
            </a:r>
            <a:endParaRPr lang="en-US" altLang="en-US" sz="1400" b="1" i="1" kern="0" spc="300" dirty="0" smtClean="0">
              <a:solidFill>
                <a:schemeClr val="bg1">
                  <a:lumMod val="50000"/>
                </a:schemeClr>
              </a:solidFill>
              <a:latin typeface="Microsoft YaHei" panose="020B0503020204020204" pitchFamily="34" charset="-122"/>
              <a:ea typeface="Microsoft YaHei" panose="020B0503020204020204" pitchFamily="34" charset="-122"/>
            </a:endParaRPr>
          </a:p>
        </p:txBody>
      </p:sp>
      <p:sp>
        <p:nvSpPr>
          <p:cNvPr id="67" name="Round Same Side Corner Rectangle 6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0" name="Round Same Side Corner Rectangle 6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1" name="Round Same Side Corner Rectangle 70"/>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72" name="Straight Connector 7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890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虚拟价格区</a:t>
            </a:r>
            <a:endParaRPr lang="en-SG" dirty="0"/>
          </a:p>
        </p:txBody>
      </p:sp>
      <p:sp>
        <p:nvSpPr>
          <p:cNvPr id="4" name="Round Same Side Corner Rectangle 3"/>
          <p:cNvSpPr/>
          <p:nvPr>
            <p:custDataLst>
              <p:tags r:id="rId1"/>
            </p:custDataLst>
          </p:nvPr>
        </p:nvSpPr>
        <p:spPr bwMode="gray">
          <a:xfrm rot="5400000">
            <a:off x="3704663" y="1808630"/>
            <a:ext cx="5943599" cy="4155140"/>
          </a:xfrm>
          <a:prstGeom prst="round2SameRect">
            <a:avLst>
              <a:gd name="adj1" fmla="val 9672"/>
              <a:gd name="adj2" fmla="val 0"/>
            </a:avLst>
          </a:prstGeom>
          <a:gradFill flip="none" rotWithShape="1">
            <a:gsLst>
              <a:gs pos="0">
                <a:sysClr val="window" lastClr="FFFFFF">
                  <a:lumMod val="75000"/>
                </a:sysClr>
              </a:gs>
              <a:gs pos="100000">
                <a:sysClr val="window" lastClr="FFFFFF">
                  <a:lumMod val="85000"/>
                  <a:alpha val="0"/>
                </a:sys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sysClr val="windowText" lastClr="000000"/>
              </a:solidFill>
              <a:effectLst/>
              <a:uLnTx/>
              <a:uFillTx/>
            </a:endParaRPr>
          </a:p>
        </p:txBody>
      </p:sp>
      <p:pic>
        <p:nvPicPr>
          <p:cNvPr id="5" name="Picture 3"/>
          <p:cNvPicPr>
            <a:picLocks noChangeAspect="1" noChangeArrowheads="1"/>
          </p:cNvPicPr>
          <p:nvPr>
            <p:custDataLst>
              <p:tags r:id="rId2"/>
            </p:custDataLst>
          </p:nvPr>
        </p:nvPicPr>
        <p:blipFill>
          <a:blip r:embed="rId19" cstate="print"/>
          <a:srcRect/>
          <a:stretch>
            <a:fillRect/>
          </a:stretch>
        </p:blipFill>
        <p:spPr bwMode="gray">
          <a:xfrm>
            <a:off x="289202" y="927208"/>
            <a:ext cx="6111598" cy="5852160"/>
          </a:xfrm>
          <a:prstGeom prst="roundRect">
            <a:avLst>
              <a:gd name="adj" fmla="val 5789"/>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6" name="Group 39"/>
          <p:cNvGrpSpPr/>
          <p:nvPr>
            <p:custDataLst>
              <p:tags r:id="rId3"/>
            </p:custDataLst>
          </p:nvPr>
        </p:nvGrpSpPr>
        <p:grpSpPr bwMode="gray">
          <a:xfrm>
            <a:off x="6719193" y="4893971"/>
            <a:ext cx="1723727" cy="1463040"/>
            <a:chOff x="6261301" y="4765182"/>
            <a:chExt cx="2464952" cy="1463040"/>
          </a:xfrm>
        </p:grpSpPr>
        <p:sp>
          <p:nvSpPr>
            <p:cNvPr id="7" name="AutoShape 18"/>
            <p:cNvSpPr>
              <a:spLocks noChangeArrowheads="1"/>
            </p:cNvSpPr>
            <p:nvPr>
              <p:custDataLst>
                <p:tags r:id="rId16"/>
              </p:custDataLst>
            </p:nvPr>
          </p:nvSpPr>
          <p:spPr bwMode="gray">
            <a:xfrm>
              <a:off x="6285918" y="4765182"/>
              <a:ext cx="2415719" cy="1463040"/>
            </a:xfrm>
            <a:prstGeom prst="roundRect">
              <a:avLst>
                <a:gd name="adj" fmla="val 8824"/>
              </a:avLst>
            </a:prstGeom>
            <a:solidFill>
              <a:srgbClr val="4BACC6">
                <a:lumMod val="20000"/>
                <a:lumOff val="80000"/>
              </a:srgbClr>
            </a:solidFill>
            <a:ln w="9525">
              <a:solidFill>
                <a:sysClr val="window" lastClr="FFFFFF">
                  <a:lumMod val="65000"/>
                </a:sysClr>
              </a:solidFill>
              <a:round/>
              <a:headEnd/>
              <a:tailEnd/>
            </a:ln>
            <a:effectLst>
              <a:outerShdw blurRad="50800" dist="38100" dir="2700000" algn="tl" rotWithShape="0">
                <a:prstClr val="black">
                  <a:alpha val="40000"/>
                </a:prstClr>
              </a:outerShdw>
            </a:effectLst>
          </p:spPr>
          <p:txBody>
            <a:bodyPr rIns="18288"/>
            <a:lstStyle/>
            <a:p>
              <a:pPr marL="174625" marR="0" lvl="2" indent="-157163" algn="ctr" defTabSz="914400" eaLnBrk="0" fontAlgn="auto" latinLnBrk="0" hangingPunct="0">
                <a:lnSpc>
                  <a:spcPct val="100000"/>
                </a:lnSpc>
                <a:spcBef>
                  <a:spcPts val="1200"/>
                </a:spcBef>
                <a:spcAft>
                  <a:spcPts val="0"/>
                </a:spcAft>
                <a:buClr>
                  <a:srgbClr val="134385"/>
                </a:buClr>
                <a:buSzTx/>
                <a:buFont typeface="Wingdings" pitchFamily="2" charset="2"/>
                <a:buNone/>
                <a:tabLst/>
                <a:defRPr/>
              </a:pPr>
              <a:endParaRPr kumimoji="0" lang="en-US" sz="1100" b="0" i="0" u="none" strike="noStrike" kern="0" cap="none" spc="0" normalizeH="0" baseline="30000" noProof="0" dirty="0" smtClean="0">
                <a:ln>
                  <a:noFill/>
                </a:ln>
                <a:solidFill>
                  <a:srgbClr val="595959"/>
                </a:solidFill>
                <a:effectLst/>
                <a:uLnTx/>
                <a:uFillTx/>
              </a:endParaRPr>
            </a:p>
          </p:txBody>
        </p:sp>
        <p:sp>
          <p:nvSpPr>
            <p:cNvPr id="8" name="Rectangle 7"/>
            <p:cNvSpPr/>
            <p:nvPr>
              <p:custDataLst>
                <p:tags r:id="rId17"/>
              </p:custDataLst>
            </p:nvPr>
          </p:nvSpPr>
          <p:spPr bwMode="gray">
            <a:xfrm>
              <a:off x="6261301" y="4766164"/>
              <a:ext cx="2464952"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1" u="none" strike="noStrike" kern="0" cap="none" spc="0" normalizeH="0" baseline="0" noProof="0" dirty="0" smtClean="0">
                  <a:ln>
                    <a:noFill/>
                  </a:ln>
                  <a:solidFill>
                    <a:srgbClr val="143C8D"/>
                  </a:solidFill>
                  <a:effectLst/>
                  <a:uLnTx/>
                  <a:uFillTx/>
                  <a:latin typeface="Calibri"/>
                </a:rPr>
                <a:t>人口</a:t>
              </a:r>
              <a:r>
                <a:rPr kumimoji="0" lang="en-US" sz="1200" b="1" i="1" u="none" strike="noStrike" kern="0" cap="none" spc="0" normalizeH="0" baseline="0" noProof="0" dirty="0" smtClean="0">
                  <a:ln>
                    <a:noFill/>
                  </a:ln>
                  <a:solidFill>
                    <a:srgbClr val="143C8D"/>
                  </a:solidFill>
                  <a:effectLst/>
                  <a:uLnTx/>
                  <a:uFillTx/>
                  <a:latin typeface="Calibri"/>
                </a:rPr>
                <a:t> &amp;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1" i="1" u="none" strike="noStrike" kern="0" cap="none" spc="0" normalizeH="0" baseline="0" noProof="0" dirty="0" smtClean="0">
                  <a:ln>
                    <a:noFill/>
                  </a:ln>
                  <a:solidFill>
                    <a:srgbClr val="143C8D"/>
                  </a:solidFill>
                  <a:effectLst/>
                  <a:uLnTx/>
                  <a:uFillTx/>
                  <a:latin typeface="Calibri"/>
                </a:rPr>
                <a:t>竞争者密度</a:t>
              </a:r>
              <a:endParaRPr kumimoji="0" lang="en-US" sz="1200" b="0" i="1" u="none" strike="noStrike" kern="0" cap="none" spc="0" normalizeH="0" baseline="0" noProof="0" dirty="0" smtClean="0">
                <a:ln>
                  <a:noFill/>
                </a:ln>
                <a:solidFill>
                  <a:srgbClr val="143C8D"/>
                </a:solidFill>
                <a:effectLst/>
                <a:uLnTx/>
                <a:uFillTx/>
                <a:latin typeface="Calibri"/>
              </a:endParaRPr>
            </a:p>
          </p:txBody>
        </p:sp>
        <p:pic>
          <p:nvPicPr>
            <p:cNvPr id="9" name="Picture 3"/>
            <p:cNvPicPr>
              <a:picLocks noChangeAspect="1" noChangeArrowheads="1"/>
            </p:cNvPicPr>
            <p:nvPr/>
          </p:nvPicPr>
          <p:blipFill>
            <a:blip r:embed="rId20" cstate="print"/>
            <a:srcRect/>
            <a:stretch>
              <a:fillRect/>
            </a:stretch>
          </p:blipFill>
          <p:spPr bwMode="gray">
            <a:xfrm>
              <a:off x="6984520" y="5318974"/>
              <a:ext cx="1018514" cy="7736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10" name="Group 40"/>
          <p:cNvGrpSpPr/>
          <p:nvPr>
            <p:custDataLst>
              <p:tags r:id="rId4"/>
            </p:custDataLst>
          </p:nvPr>
        </p:nvGrpSpPr>
        <p:grpSpPr bwMode="gray">
          <a:xfrm>
            <a:off x="6720208" y="3114664"/>
            <a:ext cx="1720169" cy="1463040"/>
            <a:chOff x="6263845" y="2909494"/>
            <a:chExt cx="2459865" cy="1463040"/>
          </a:xfrm>
        </p:grpSpPr>
        <p:sp>
          <p:nvSpPr>
            <p:cNvPr id="11" name="AutoShape 18"/>
            <p:cNvSpPr>
              <a:spLocks noChangeArrowheads="1"/>
            </p:cNvSpPr>
            <p:nvPr>
              <p:custDataLst>
                <p:tags r:id="rId14"/>
              </p:custDataLst>
            </p:nvPr>
          </p:nvSpPr>
          <p:spPr bwMode="gray">
            <a:xfrm>
              <a:off x="6285918" y="2909494"/>
              <a:ext cx="2415719" cy="1463040"/>
            </a:xfrm>
            <a:prstGeom prst="roundRect">
              <a:avLst>
                <a:gd name="adj" fmla="val 8824"/>
              </a:avLst>
            </a:prstGeom>
            <a:solidFill>
              <a:srgbClr val="9BBB59">
                <a:lumMod val="40000"/>
                <a:lumOff val="60000"/>
              </a:srgbClr>
            </a:solidFill>
            <a:ln w="9525">
              <a:solidFill>
                <a:sysClr val="window" lastClr="FFFFFF">
                  <a:lumMod val="65000"/>
                </a:sysClr>
              </a:solidFill>
              <a:round/>
              <a:headEnd/>
              <a:tailEnd/>
            </a:ln>
            <a:effectLst>
              <a:outerShdw blurRad="50800" dist="38100" dir="2700000" algn="tl" rotWithShape="0">
                <a:prstClr val="black">
                  <a:alpha val="40000"/>
                </a:prstClr>
              </a:outerShdw>
            </a:effectLst>
          </p:spPr>
          <p:txBody>
            <a:bodyPr rIns="18288"/>
            <a:lstStyle/>
            <a:p>
              <a:pPr marL="174625" marR="0" lvl="2" indent="-157163" algn="ctr" defTabSz="914400" eaLnBrk="0" fontAlgn="auto" latinLnBrk="0" hangingPunct="0">
                <a:lnSpc>
                  <a:spcPct val="100000"/>
                </a:lnSpc>
                <a:spcBef>
                  <a:spcPts val="1200"/>
                </a:spcBef>
                <a:spcAft>
                  <a:spcPts val="0"/>
                </a:spcAft>
                <a:buClr>
                  <a:srgbClr val="134385"/>
                </a:buClr>
                <a:buSzTx/>
                <a:buFont typeface="Wingdings" pitchFamily="2" charset="2"/>
                <a:buNone/>
                <a:tabLst/>
                <a:defRPr/>
              </a:pPr>
              <a:endParaRPr kumimoji="0" lang="en-US" sz="1100" b="0" i="0" u="none" strike="noStrike" kern="0" cap="none" spc="0" normalizeH="0" baseline="30000" noProof="0" dirty="0" smtClean="0">
                <a:ln>
                  <a:noFill/>
                </a:ln>
                <a:solidFill>
                  <a:srgbClr val="595959"/>
                </a:solidFill>
                <a:effectLst/>
                <a:uLnTx/>
                <a:uFillTx/>
              </a:endParaRPr>
            </a:p>
          </p:txBody>
        </p:sp>
        <p:sp>
          <p:nvSpPr>
            <p:cNvPr id="12" name="Rectangle 11"/>
            <p:cNvSpPr/>
            <p:nvPr>
              <p:custDataLst>
                <p:tags r:id="rId15"/>
              </p:custDataLst>
            </p:nvPr>
          </p:nvSpPr>
          <p:spPr bwMode="gray">
            <a:xfrm>
              <a:off x="6263845" y="2995932"/>
              <a:ext cx="2459865" cy="276999"/>
            </a:xfrm>
            <a:prstGeom prst="rect">
              <a:avLst/>
            </a:prstGeom>
            <a:noFill/>
          </p:spPr>
          <p:txBody>
            <a:bodyPr wrap="square"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1" u="none" strike="noStrike" kern="0" cap="none" spc="0" normalizeH="0" baseline="0" noProof="0" dirty="0" smtClean="0">
                  <a:ln>
                    <a:noFill/>
                  </a:ln>
                  <a:solidFill>
                    <a:srgbClr val="9BBB59">
                      <a:lumMod val="50000"/>
                    </a:srgbClr>
                  </a:solidFill>
                  <a:effectLst/>
                  <a:uLnTx/>
                  <a:uFillTx/>
                  <a:latin typeface="Calibri"/>
                </a:rPr>
                <a:t>顾客行为分析</a:t>
              </a:r>
              <a:endParaRPr kumimoji="0" lang="en-US" sz="1200" b="0" i="1" u="none" strike="noStrike" kern="0" cap="none" spc="0" normalizeH="0" baseline="0" noProof="0" dirty="0" smtClean="0">
                <a:ln>
                  <a:noFill/>
                </a:ln>
                <a:solidFill>
                  <a:srgbClr val="9BBB59">
                    <a:lumMod val="50000"/>
                  </a:srgbClr>
                </a:solidFill>
                <a:effectLst/>
                <a:uLnTx/>
                <a:uFillTx/>
                <a:latin typeface="Calibri"/>
              </a:endParaRPr>
            </a:p>
          </p:txBody>
        </p:sp>
      </p:grpSp>
      <p:grpSp>
        <p:nvGrpSpPr>
          <p:cNvPr id="13" name="Group 41"/>
          <p:cNvGrpSpPr/>
          <p:nvPr>
            <p:custDataLst>
              <p:tags r:id="rId5"/>
            </p:custDataLst>
          </p:nvPr>
        </p:nvGrpSpPr>
        <p:grpSpPr bwMode="gray">
          <a:xfrm>
            <a:off x="6722775" y="1298684"/>
            <a:ext cx="1711162" cy="1463040"/>
            <a:chOff x="6270285" y="1169895"/>
            <a:chExt cx="2446984" cy="1463040"/>
          </a:xfrm>
        </p:grpSpPr>
        <p:sp>
          <p:nvSpPr>
            <p:cNvPr id="14" name="AutoShape 18"/>
            <p:cNvSpPr>
              <a:spLocks noChangeArrowheads="1"/>
            </p:cNvSpPr>
            <p:nvPr>
              <p:custDataLst>
                <p:tags r:id="rId12"/>
              </p:custDataLst>
            </p:nvPr>
          </p:nvSpPr>
          <p:spPr bwMode="gray">
            <a:xfrm>
              <a:off x="6285918" y="1169895"/>
              <a:ext cx="2415719" cy="1463040"/>
            </a:xfrm>
            <a:prstGeom prst="roundRect">
              <a:avLst>
                <a:gd name="adj" fmla="val 8824"/>
              </a:avLst>
            </a:prstGeom>
            <a:solidFill>
              <a:srgbClr val="C0504D">
                <a:lumMod val="20000"/>
                <a:lumOff val="80000"/>
              </a:srgbClr>
            </a:solidFill>
            <a:ln w="9525">
              <a:solidFill>
                <a:sysClr val="window" lastClr="FFFFFF">
                  <a:lumMod val="65000"/>
                </a:sysClr>
              </a:solidFill>
              <a:round/>
              <a:headEnd/>
              <a:tailEnd/>
            </a:ln>
            <a:effectLst>
              <a:outerShdw blurRad="50800" dist="38100" dir="2700000" algn="tl" rotWithShape="0">
                <a:prstClr val="black">
                  <a:alpha val="40000"/>
                </a:prstClr>
              </a:outerShdw>
            </a:effectLst>
          </p:spPr>
          <p:txBody>
            <a:bodyPr rIns="18288"/>
            <a:lstStyle/>
            <a:p>
              <a:pPr marL="174625" marR="0" lvl="2" indent="-157163" algn="ctr" defTabSz="914400" eaLnBrk="0" fontAlgn="auto" latinLnBrk="0" hangingPunct="0">
                <a:lnSpc>
                  <a:spcPct val="100000"/>
                </a:lnSpc>
                <a:spcBef>
                  <a:spcPts val="1200"/>
                </a:spcBef>
                <a:spcAft>
                  <a:spcPts val="0"/>
                </a:spcAft>
                <a:buClr>
                  <a:srgbClr val="134385"/>
                </a:buClr>
                <a:buSzTx/>
                <a:buFont typeface="Wingdings" pitchFamily="2" charset="2"/>
                <a:buNone/>
                <a:tabLst/>
                <a:defRPr/>
              </a:pPr>
              <a:endParaRPr kumimoji="0" lang="en-US" sz="1100" b="0" i="0" u="none" strike="noStrike" kern="0" cap="none" spc="0" normalizeH="0" baseline="30000" noProof="0" dirty="0" smtClean="0">
                <a:ln>
                  <a:noFill/>
                </a:ln>
                <a:solidFill>
                  <a:srgbClr val="595959"/>
                </a:solidFill>
                <a:effectLst/>
                <a:uLnTx/>
                <a:uFillTx/>
              </a:endParaRPr>
            </a:p>
          </p:txBody>
        </p:sp>
        <p:sp>
          <p:nvSpPr>
            <p:cNvPr id="15" name="Rectangle 14"/>
            <p:cNvSpPr/>
            <p:nvPr>
              <p:custDataLst>
                <p:tags r:id="rId13"/>
              </p:custDataLst>
            </p:nvPr>
          </p:nvSpPr>
          <p:spPr bwMode="gray">
            <a:xfrm>
              <a:off x="6270285" y="1194081"/>
              <a:ext cx="2446984" cy="276999"/>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1" u="none" strike="noStrike" kern="0" cap="none" spc="0" normalizeH="0" baseline="0" noProof="0" dirty="0" smtClean="0">
                  <a:ln>
                    <a:noFill/>
                  </a:ln>
                  <a:solidFill>
                    <a:srgbClr val="C0504D">
                      <a:lumMod val="75000"/>
                    </a:srgbClr>
                  </a:solidFill>
                  <a:effectLst/>
                  <a:uLnTx/>
                  <a:uFillTx/>
                  <a:latin typeface="Calibri"/>
                </a:rPr>
                <a:t>销售点价格弹性</a:t>
              </a:r>
              <a:endParaRPr kumimoji="0" lang="en-US" sz="1200" b="0" i="1" u="none" strike="noStrike" kern="0" cap="none" spc="0" normalizeH="0" baseline="0" noProof="0" dirty="0" smtClean="0">
                <a:ln>
                  <a:noFill/>
                </a:ln>
                <a:solidFill>
                  <a:srgbClr val="C0504D">
                    <a:lumMod val="75000"/>
                  </a:srgbClr>
                </a:solidFill>
                <a:effectLst/>
                <a:uLnTx/>
                <a:uFillTx/>
                <a:latin typeface="Calibri"/>
              </a:endParaRPr>
            </a:p>
          </p:txBody>
        </p:sp>
        <p:pic>
          <p:nvPicPr>
            <p:cNvPr id="16" name="Picture 7"/>
            <p:cNvPicPr>
              <a:picLocks noChangeAspect="1" noChangeArrowheads="1"/>
            </p:cNvPicPr>
            <p:nvPr/>
          </p:nvPicPr>
          <p:blipFill>
            <a:blip r:embed="rId21" cstate="print"/>
            <a:srcRect/>
            <a:stretch>
              <a:fillRect/>
            </a:stretch>
          </p:blipFill>
          <p:spPr bwMode="gray">
            <a:xfrm>
              <a:off x="6973920" y="1661375"/>
              <a:ext cx="1039714" cy="7713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17" name="Oval 16"/>
          <p:cNvSpPr/>
          <p:nvPr>
            <p:custDataLst>
              <p:tags r:id="rId6"/>
            </p:custDataLst>
          </p:nvPr>
        </p:nvSpPr>
        <p:spPr bwMode="gray">
          <a:xfrm>
            <a:off x="1795769" y="1201185"/>
            <a:ext cx="2014874" cy="1263738"/>
          </a:xfrm>
          <a:prstGeom prst="ellipse">
            <a:avLst/>
          </a:prstGeom>
          <a:noFill/>
          <a:ln w="28575" cap="flat" cmpd="sng" algn="ctr">
            <a:solidFill>
              <a:srgbClr val="C00000"/>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8" name="Oval 17"/>
          <p:cNvSpPr/>
          <p:nvPr>
            <p:custDataLst>
              <p:tags r:id="rId7"/>
            </p:custDataLst>
          </p:nvPr>
        </p:nvSpPr>
        <p:spPr bwMode="gray">
          <a:xfrm>
            <a:off x="1496635" y="1103118"/>
            <a:ext cx="2613142" cy="1872000"/>
          </a:xfrm>
          <a:prstGeom prst="ellipse">
            <a:avLst/>
          </a:prstGeom>
          <a:noFill/>
          <a:ln w="28575" cap="flat" cmpd="sng" algn="ctr">
            <a:solidFill>
              <a:srgbClr val="9BBB59">
                <a:lumMod val="75000"/>
              </a:srgbClr>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9" name="Oval 18"/>
          <p:cNvSpPr/>
          <p:nvPr>
            <p:custDataLst>
              <p:tags r:id="rId8"/>
            </p:custDataLst>
          </p:nvPr>
        </p:nvSpPr>
        <p:spPr bwMode="gray">
          <a:xfrm>
            <a:off x="1171340" y="990341"/>
            <a:ext cx="3263732" cy="2329377"/>
          </a:xfrm>
          <a:prstGeom prst="ellipse">
            <a:avLst/>
          </a:prstGeom>
          <a:noFill/>
          <a:ln w="28575" cap="flat" cmpd="sng" algn="ctr">
            <a:solidFill>
              <a:srgbClr val="143C8D"/>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0" name="Oval 19"/>
          <p:cNvSpPr/>
          <p:nvPr>
            <p:custDataLst>
              <p:tags r:id="rId9"/>
            </p:custDataLst>
          </p:nvPr>
        </p:nvSpPr>
        <p:spPr bwMode="gray">
          <a:xfrm>
            <a:off x="1979423" y="5019790"/>
            <a:ext cx="3302745" cy="1656087"/>
          </a:xfrm>
          <a:prstGeom prst="ellipse">
            <a:avLst/>
          </a:prstGeom>
          <a:noFill/>
          <a:ln w="28575" cap="flat" cmpd="sng" algn="ctr">
            <a:solidFill>
              <a:srgbClr val="C00000"/>
            </a:solidFill>
            <a:prstDash val="dashDot"/>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1" name="Oval 20"/>
          <p:cNvSpPr/>
          <p:nvPr>
            <p:custDataLst>
              <p:tags r:id="rId10"/>
            </p:custDataLst>
          </p:nvPr>
        </p:nvSpPr>
        <p:spPr bwMode="gray">
          <a:xfrm>
            <a:off x="1450712" y="4311564"/>
            <a:ext cx="4283416" cy="2453194"/>
          </a:xfrm>
          <a:prstGeom prst="ellipse">
            <a:avLst/>
          </a:prstGeom>
          <a:noFill/>
          <a:ln w="28575" cap="flat" cmpd="sng" algn="ctr">
            <a:solidFill>
              <a:srgbClr val="9BBB59">
                <a:lumMod val="75000"/>
              </a:srgbClr>
            </a:solidFill>
            <a:prstDash val="dashDot"/>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2" name="Oval 21"/>
          <p:cNvSpPr/>
          <p:nvPr>
            <p:custDataLst>
              <p:tags r:id="rId11"/>
            </p:custDataLst>
          </p:nvPr>
        </p:nvSpPr>
        <p:spPr bwMode="gray">
          <a:xfrm>
            <a:off x="927280" y="3736579"/>
            <a:ext cx="5349852" cy="3052571"/>
          </a:xfrm>
          <a:prstGeom prst="ellipse">
            <a:avLst/>
          </a:prstGeom>
          <a:noFill/>
          <a:ln w="28575" cap="flat" cmpd="sng" algn="ctr">
            <a:solidFill>
              <a:srgbClr val="143C8D"/>
            </a:solidFill>
            <a:prstDash val="dashDot"/>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23" name="TextBox 22"/>
          <p:cNvSpPr txBox="1"/>
          <p:nvPr/>
        </p:nvSpPr>
        <p:spPr bwMode="gray">
          <a:xfrm>
            <a:off x="2606724" y="5622878"/>
            <a:ext cx="982638" cy="261610"/>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1" kern="0" dirty="0">
                <a:solidFill>
                  <a:sysClr val="windowText" lastClr="000000"/>
                </a:solidFill>
              </a:rPr>
              <a:t>竞争者</a:t>
            </a:r>
            <a:r>
              <a:rPr kumimoji="0" lang="en-US" sz="1100" b="1" i="0" u="none" strike="noStrike" kern="0" cap="none" spc="0" normalizeH="0" baseline="0" noProof="0" dirty="0" smtClean="0">
                <a:ln>
                  <a:noFill/>
                </a:ln>
                <a:solidFill>
                  <a:sysClr val="windowText" lastClr="000000"/>
                </a:solidFill>
                <a:effectLst/>
                <a:uLnTx/>
                <a:uFillTx/>
              </a:rPr>
              <a:t>2</a:t>
            </a:r>
            <a:endParaRPr kumimoji="0" lang="en-US" sz="1100" b="1" i="0" u="none" strike="noStrike" kern="0" cap="none" spc="0" normalizeH="0" baseline="0" noProof="0" dirty="0">
              <a:ln>
                <a:noFill/>
              </a:ln>
              <a:solidFill>
                <a:sysClr val="windowText" lastClr="000000"/>
              </a:solidFill>
              <a:effectLst/>
              <a:uLnTx/>
              <a:uFillTx/>
            </a:endParaRPr>
          </a:p>
        </p:txBody>
      </p:sp>
      <p:sp>
        <p:nvSpPr>
          <p:cNvPr id="24" name="TextBox 23"/>
          <p:cNvSpPr txBox="1"/>
          <p:nvPr/>
        </p:nvSpPr>
        <p:spPr bwMode="gray">
          <a:xfrm>
            <a:off x="4572002" y="5622878"/>
            <a:ext cx="982638" cy="261610"/>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1" kern="0" dirty="0">
                <a:solidFill>
                  <a:sysClr val="windowText" lastClr="000000"/>
                </a:solidFill>
              </a:rPr>
              <a:t>竞争者</a:t>
            </a:r>
            <a:r>
              <a:rPr kumimoji="0" lang="en-US" sz="1100" b="1" i="0" u="none" strike="noStrike" kern="0" cap="none" spc="0" normalizeH="0" baseline="0" noProof="0" dirty="0" smtClean="0">
                <a:ln>
                  <a:noFill/>
                </a:ln>
                <a:solidFill>
                  <a:sysClr val="windowText" lastClr="000000"/>
                </a:solidFill>
                <a:effectLst/>
                <a:uLnTx/>
                <a:uFillTx/>
              </a:rPr>
              <a:t>3</a:t>
            </a:r>
            <a:endParaRPr kumimoji="0" lang="en-US" sz="1100" b="1" i="0" u="none" strike="noStrike" kern="0" cap="none" spc="0" normalizeH="0" baseline="0" noProof="0" dirty="0">
              <a:ln>
                <a:noFill/>
              </a:ln>
              <a:solidFill>
                <a:sysClr val="windowText" lastClr="000000"/>
              </a:solidFill>
              <a:effectLst/>
              <a:uLnTx/>
              <a:uFillTx/>
            </a:endParaRPr>
          </a:p>
        </p:txBody>
      </p:sp>
      <p:sp>
        <p:nvSpPr>
          <p:cNvPr id="25" name="TextBox 24"/>
          <p:cNvSpPr txBox="1"/>
          <p:nvPr/>
        </p:nvSpPr>
        <p:spPr bwMode="gray">
          <a:xfrm>
            <a:off x="4572002" y="4367284"/>
            <a:ext cx="982638" cy="261610"/>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100" b="1" kern="0" dirty="0">
                <a:solidFill>
                  <a:sysClr val="windowText" lastClr="000000"/>
                </a:solidFill>
              </a:rPr>
              <a:t>竞争者</a:t>
            </a:r>
            <a:r>
              <a:rPr kumimoji="0" lang="en-US" sz="1100" b="1" i="0" u="none" strike="noStrike" kern="0" cap="none" spc="0" normalizeH="0" baseline="0" noProof="0" dirty="0" smtClean="0">
                <a:ln>
                  <a:noFill/>
                </a:ln>
                <a:solidFill>
                  <a:sysClr val="windowText" lastClr="000000"/>
                </a:solidFill>
                <a:effectLst/>
                <a:uLnTx/>
                <a:uFillTx/>
              </a:rPr>
              <a:t>4</a:t>
            </a:r>
            <a:endParaRPr kumimoji="0" lang="en-US" sz="1100" b="1" i="0" u="none" strike="noStrike" kern="0" cap="none" spc="0" normalizeH="0" baseline="0" noProof="0" dirty="0">
              <a:ln>
                <a:noFill/>
              </a:ln>
              <a:solidFill>
                <a:sysClr val="windowText" lastClr="000000"/>
              </a:solidFill>
              <a:effectLst/>
              <a:uLnTx/>
              <a:uFillTx/>
            </a:endParaRPr>
          </a:p>
        </p:txBody>
      </p:sp>
      <p:sp>
        <p:nvSpPr>
          <p:cNvPr id="26" name="TextBox 25"/>
          <p:cNvSpPr txBox="1"/>
          <p:nvPr/>
        </p:nvSpPr>
        <p:spPr bwMode="gray">
          <a:xfrm>
            <a:off x="1160062" y="5745707"/>
            <a:ext cx="982638" cy="261610"/>
          </a:xfrm>
          <a:prstGeom prst="rect">
            <a:avLst/>
          </a:prstGeom>
          <a:solidFill>
            <a:srgbClr val="FFFF00"/>
          </a:solid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ysClr val="windowText" lastClr="000000"/>
                </a:solidFill>
                <a:effectLst/>
                <a:uLnTx/>
                <a:uFillTx/>
              </a:rPr>
              <a:t>竞争者</a:t>
            </a:r>
            <a:r>
              <a:rPr kumimoji="0" lang="en-US" sz="1100" b="1" i="0" u="none" strike="noStrike" kern="0" cap="none" spc="0" normalizeH="0" baseline="0" noProof="0" dirty="0" smtClean="0">
                <a:ln>
                  <a:noFill/>
                </a:ln>
                <a:solidFill>
                  <a:sysClr val="windowText" lastClr="000000"/>
                </a:solidFill>
                <a:effectLst/>
                <a:uLnTx/>
                <a:uFillTx/>
              </a:rPr>
              <a:t>1</a:t>
            </a:r>
            <a:endParaRPr kumimoji="0" lang="en-US" sz="1100" b="1" i="0" u="none" strike="noStrike" kern="0" cap="none" spc="0" normalizeH="0" baseline="0" noProof="0" dirty="0">
              <a:ln>
                <a:noFill/>
              </a:ln>
              <a:solidFill>
                <a:sysClr val="windowText" lastClr="000000"/>
              </a:solidFill>
              <a:effectLst/>
              <a:uLnTx/>
              <a:uFillTx/>
            </a:endParaRPr>
          </a:p>
        </p:txBody>
      </p:sp>
      <p:pic>
        <p:nvPicPr>
          <p:cNvPr id="28" name="Picture 27" descr="dreamstime_xl_13913777.jpg"/>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7279269" y="3736579"/>
            <a:ext cx="558471" cy="754493"/>
          </a:xfrm>
          <a:prstGeom prst="rect">
            <a:avLst/>
          </a:prstGeom>
        </p:spPr>
      </p:pic>
      <p:sp>
        <p:nvSpPr>
          <p:cNvPr id="35" name="Round Same Side Corner Rectangle 3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36" name="Round Same Side Corner Rectangle 3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37" name="Round Same Side Corner Rectangle 3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38" name="Round Same Side Corner Rectangle 3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社交媒体</a:t>
            </a:r>
            <a:endParaRPr lang="en-US" sz="800" dirty="0">
              <a:solidFill>
                <a:schemeClr val="tx2"/>
              </a:solidFill>
              <a:latin typeface="Calibri" pitchFamily="34" charset="0"/>
              <a:cs typeface="Calibri" pitchFamily="34" charset="0"/>
            </a:endParaRPr>
          </a:p>
        </p:txBody>
      </p:sp>
      <p:sp>
        <p:nvSpPr>
          <p:cNvPr id="39" name="Round Same Side Corner Rectangle 38"/>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选址</a:t>
            </a:r>
            <a:endParaRPr lang="en-US" sz="800" b="1" dirty="0">
              <a:solidFill>
                <a:schemeClr val="bg1"/>
              </a:solidFill>
              <a:latin typeface="Calibri" pitchFamily="34" charset="0"/>
              <a:cs typeface="Calibri" pitchFamily="34" charset="0"/>
            </a:endParaRPr>
          </a:p>
        </p:txBody>
      </p:sp>
      <p:cxnSp>
        <p:nvCxnSpPr>
          <p:cNvPr id="40" name="Straight Connector 3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1869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市场影响</a:t>
            </a:r>
            <a:endParaRPr lang="en-US" dirty="0"/>
          </a:p>
        </p:txBody>
      </p:sp>
      <p:sp>
        <p:nvSpPr>
          <p:cNvPr id="3" name="Text Placeholder 2"/>
          <p:cNvSpPr>
            <a:spLocks noGrp="1"/>
          </p:cNvSpPr>
          <p:nvPr>
            <p:ph type="body" sz="quarter" idx="10"/>
          </p:nvPr>
        </p:nvSpPr>
        <p:spPr/>
        <p:txBody>
          <a:bodyPr/>
          <a:lstStyle/>
          <a:p>
            <a:r>
              <a:rPr lang="en-US" dirty="0">
                <a:solidFill>
                  <a:schemeClr val="tx2"/>
                </a:solidFill>
              </a:rPr>
              <a:t>Effectiveness of prior </a:t>
            </a:r>
            <a:r>
              <a:rPr lang="en-US" altLang="zh-CN" dirty="0">
                <a:solidFill>
                  <a:schemeClr val="tx2"/>
                </a:solidFill>
              </a:rPr>
              <a:t>market</a:t>
            </a:r>
            <a:r>
              <a:rPr lang="en-US" dirty="0" smtClean="0">
                <a:solidFill>
                  <a:schemeClr val="tx2"/>
                </a:solidFill>
              </a:rPr>
              <a:t>ing </a:t>
            </a:r>
            <a:r>
              <a:rPr lang="en-US" dirty="0">
                <a:solidFill>
                  <a:schemeClr val="tx2"/>
                </a:solidFill>
              </a:rPr>
              <a:t>campaigns need be considered to ensure appropriate contribution of area, </a:t>
            </a:r>
            <a:r>
              <a:rPr lang="zh-CN" altLang="en-US" dirty="0" smtClean="0">
                <a:solidFill>
                  <a:schemeClr val="tx2"/>
                </a:solidFill>
              </a:rPr>
              <a:t>商</a:t>
            </a:r>
            <a:r>
              <a:rPr lang="en-US" altLang="zh-CN" dirty="0" smtClean="0">
                <a:solidFill>
                  <a:schemeClr val="tx2"/>
                </a:solidFill>
              </a:rPr>
              <a:t>shop </a:t>
            </a:r>
            <a:r>
              <a:rPr lang="en-US" dirty="0" smtClean="0">
                <a:solidFill>
                  <a:schemeClr val="tx2"/>
                </a:solidFill>
              </a:rPr>
              <a:t>and </a:t>
            </a:r>
            <a:r>
              <a:rPr lang="en-US" dirty="0">
                <a:solidFill>
                  <a:schemeClr val="tx2"/>
                </a:solidFill>
              </a:rPr>
              <a:t>customer factors in predicting Clinic </a:t>
            </a:r>
            <a:r>
              <a:rPr lang="en-US" dirty="0" smtClean="0">
                <a:solidFill>
                  <a:schemeClr val="tx2"/>
                </a:solidFill>
              </a:rPr>
              <a:t>success . </a:t>
            </a:r>
            <a:endParaRPr lang="en-US" dirty="0">
              <a:solidFill>
                <a:schemeClr val="tx2"/>
              </a:solidFill>
            </a:endParaRPr>
          </a:p>
        </p:txBody>
      </p:sp>
      <p:sp>
        <p:nvSpPr>
          <p:cNvPr id="4" name="Rounded Rectangle 3"/>
          <p:cNvSpPr/>
          <p:nvPr/>
        </p:nvSpPr>
        <p:spPr bwMode="gray">
          <a:xfrm>
            <a:off x="1763485" y="1567543"/>
            <a:ext cx="6966857" cy="4833258"/>
          </a:xfrm>
          <a:prstGeom prst="roundRect">
            <a:avLst>
              <a:gd name="adj" fmla="val 3759"/>
            </a:avLst>
          </a:prstGeom>
          <a:solidFill>
            <a:schemeClr val="bg1"/>
          </a:solidFill>
          <a:ln>
            <a:solidFill>
              <a:srgbClr val="C6BD9D"/>
            </a:solidFill>
          </a:ln>
          <a:effectLst>
            <a:outerShdw blurRad="50800" dist="38100" dir="2700000" algn="tl" rotWithShape="0">
              <a:prstClr val="black">
                <a:alpha val="40000"/>
              </a:prstClr>
            </a:outerShdw>
          </a:effectLst>
        </p:spPr>
        <p:txBody>
          <a:bodyPr lIns="36576" tIns="36576" rIns="36576" bIns="36576"/>
          <a:lstStyle/>
          <a:p>
            <a:pPr>
              <a:buClr>
                <a:srgbClr val="009999"/>
              </a:buClr>
              <a:defRPr/>
            </a:pPr>
            <a:endParaRPr lang="en-US" altLang="zh-CN" sz="1300" dirty="0">
              <a:solidFill>
                <a:schemeClr val="tx1">
                  <a:lumMod val="65000"/>
                  <a:lumOff val="35000"/>
                </a:schemeClr>
              </a:solidFill>
              <a:latin typeface="+mn-lt"/>
              <a:cs typeface="+mn-cs"/>
            </a:endParaRPr>
          </a:p>
        </p:txBody>
      </p:sp>
      <p:sp>
        <p:nvSpPr>
          <p:cNvPr id="5" name="Rounded Rectangle 4"/>
          <p:cNvSpPr/>
          <p:nvPr/>
        </p:nvSpPr>
        <p:spPr bwMode="gray">
          <a:xfrm>
            <a:off x="1829497" y="1638408"/>
            <a:ext cx="6824645" cy="4631764"/>
          </a:xfrm>
          <a:prstGeom prst="roundRect">
            <a:avLst>
              <a:gd name="adj" fmla="val 3933"/>
            </a:avLst>
          </a:prstGeom>
          <a:solidFill>
            <a:schemeClr val="bg1">
              <a:lumMod val="95000"/>
            </a:schemeClr>
          </a:solidFill>
          <a:ln>
            <a:noFill/>
          </a:ln>
          <a:effectLst>
            <a:outerShdw blurRad="50800" dist="38100" dir="2700000" algn="tl" rotWithShape="0">
              <a:prstClr val="black">
                <a:alpha val="40000"/>
              </a:prstClr>
            </a:outerShdw>
          </a:effectLst>
        </p:spPr>
        <p:txBody>
          <a:bodyPr lIns="36576" tIns="36576" rIns="36576" bIns="36576"/>
          <a:lstStyle/>
          <a:p>
            <a:pPr marL="0" marR="0" lvl="0" indent="0" defTabSz="914400" eaLnBrk="1" fontAlgn="auto" latinLnBrk="0" hangingPunct="1">
              <a:lnSpc>
                <a:spcPct val="100000"/>
              </a:lnSpc>
              <a:spcBef>
                <a:spcPts val="0"/>
              </a:spcBef>
              <a:spcAft>
                <a:spcPts val="0"/>
              </a:spcAft>
              <a:buClr>
                <a:srgbClr val="009999"/>
              </a:buClr>
              <a:buSzTx/>
              <a:buFontTx/>
              <a:buNone/>
              <a:tabLst/>
              <a:defRPr/>
            </a:pPr>
            <a:endParaRPr kumimoji="0" lang="en-US" altLang="zh-CN" sz="1300" b="0" i="0" u="none" strike="noStrike" kern="0" cap="none" spc="0" normalizeH="0" baseline="0" noProof="0" dirty="0">
              <a:ln>
                <a:noFill/>
              </a:ln>
              <a:solidFill>
                <a:sysClr val="windowText" lastClr="000000">
                  <a:lumMod val="65000"/>
                  <a:lumOff val="35000"/>
                </a:sysClr>
              </a:solidFill>
              <a:effectLst/>
              <a:uLnTx/>
              <a:uFillTx/>
              <a:latin typeface="Calibri"/>
              <a:cs typeface="+mn-cs"/>
            </a:endParaRPr>
          </a:p>
        </p:txBody>
      </p:sp>
      <p:sp>
        <p:nvSpPr>
          <p:cNvPr id="6" name="Rectangle 5"/>
          <p:cNvSpPr/>
          <p:nvPr/>
        </p:nvSpPr>
        <p:spPr>
          <a:xfrm>
            <a:off x="1894116" y="1654994"/>
            <a:ext cx="6583353" cy="738664"/>
          </a:xfrm>
          <a:prstGeom prst="rect">
            <a:avLst/>
          </a:prstGeom>
        </p:spPr>
        <p:txBody>
          <a:bodyPr wrap="square">
            <a:spAutoFit/>
          </a:bodyPr>
          <a:lstStyle/>
          <a:p>
            <a:r>
              <a:rPr lang="zh-CN" altLang="en-US" sz="1400" b="1" dirty="0" smtClean="0">
                <a:solidFill>
                  <a:srgbClr val="004080"/>
                </a:solidFill>
              </a:rPr>
              <a:t>市场影响：</a:t>
            </a:r>
            <a:r>
              <a:rPr lang="en-US" sz="1400" dirty="0" smtClean="0">
                <a:solidFill>
                  <a:srgbClr val="004080"/>
                </a:solidFill>
              </a:rPr>
              <a:t>Impact, channel and target of prior campaigns need be normalized to properly account for </a:t>
            </a:r>
            <a:r>
              <a:rPr lang="en-US" altLang="zh-CN" sz="1400" dirty="0">
                <a:solidFill>
                  <a:srgbClr val="004080"/>
                </a:solidFill>
              </a:rPr>
              <a:t>market</a:t>
            </a:r>
            <a:r>
              <a:rPr lang="en-US" sz="1400" dirty="0" smtClean="0">
                <a:solidFill>
                  <a:srgbClr val="004080"/>
                </a:solidFill>
              </a:rPr>
              <a:t>ing efforts in the success of each clinic and to ensure that the predictive factors for success are not biased by asymmetrical </a:t>
            </a:r>
            <a:r>
              <a:rPr lang="en-US" altLang="zh-CN" sz="1400" dirty="0">
                <a:solidFill>
                  <a:srgbClr val="004080"/>
                </a:solidFill>
              </a:rPr>
              <a:t>market</a:t>
            </a:r>
            <a:r>
              <a:rPr lang="en-US" sz="1400" dirty="0" smtClean="0">
                <a:solidFill>
                  <a:srgbClr val="004080"/>
                </a:solidFill>
              </a:rPr>
              <a:t>ing investments</a:t>
            </a:r>
            <a:endParaRPr lang="en-US" sz="1400" dirty="0">
              <a:solidFill>
                <a:srgbClr val="004080"/>
              </a:solidFill>
            </a:endParaRPr>
          </a:p>
        </p:txBody>
      </p:sp>
      <p:grpSp>
        <p:nvGrpSpPr>
          <p:cNvPr id="7" name="Group 6"/>
          <p:cNvGrpSpPr/>
          <p:nvPr/>
        </p:nvGrpSpPr>
        <p:grpSpPr>
          <a:xfrm>
            <a:off x="1935120" y="4556094"/>
            <a:ext cx="6496499" cy="1633641"/>
            <a:chOff x="1935120" y="4556094"/>
            <a:chExt cx="4300335" cy="1633641"/>
          </a:xfrm>
        </p:grpSpPr>
        <p:graphicFrame>
          <p:nvGraphicFramePr>
            <p:cNvPr id="8" name="Object 4"/>
            <p:cNvGraphicFramePr>
              <a:graphicFrameLocks noChangeAspect="1"/>
            </p:cNvGraphicFramePr>
            <p:nvPr>
              <p:custDataLst>
                <p:tags r:id="rId13"/>
              </p:custDataLst>
            </p:nvPr>
          </p:nvGraphicFramePr>
          <p:xfrm>
            <a:off x="1935120" y="4640533"/>
            <a:ext cx="4093536" cy="1279772"/>
          </p:xfrm>
          <a:graphic>
            <a:graphicData uri="http://schemas.openxmlformats.org/drawingml/2006/chart">
              <c:chart xmlns:c="http://schemas.openxmlformats.org/drawingml/2006/chart" xmlns:r="http://schemas.openxmlformats.org/officeDocument/2006/relationships" r:id="rId24"/>
            </a:graphicData>
          </a:graphic>
        </p:graphicFrame>
        <p:grpSp>
          <p:nvGrpSpPr>
            <p:cNvPr id="9" name="Group 8"/>
            <p:cNvGrpSpPr/>
            <p:nvPr/>
          </p:nvGrpSpPr>
          <p:grpSpPr>
            <a:xfrm>
              <a:off x="5841755" y="5894460"/>
              <a:ext cx="393700" cy="295275"/>
              <a:chOff x="8251825" y="3668712"/>
              <a:chExt cx="393700" cy="295275"/>
            </a:xfrm>
          </p:grpSpPr>
          <p:cxnSp>
            <p:nvCxnSpPr>
              <p:cNvPr id="20" name="Straight Connector 19"/>
              <p:cNvCxnSpPr/>
              <p:nvPr>
                <p:custDataLst>
                  <p:tags r:id="rId21"/>
                </p:custDataLst>
              </p:nvPr>
            </p:nvCxnSpPr>
            <p:spPr bwMode="auto">
              <a:xfrm flipV="1">
                <a:off x="8448675" y="3668712"/>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1" name="Rectangle 20"/>
              <p:cNvSpPr/>
              <p:nvPr>
                <p:custDataLst>
                  <p:tags r:id="rId22"/>
                </p:custDataLst>
              </p:nvPr>
            </p:nvSpPr>
            <p:spPr bwMode="auto">
              <a:xfrm>
                <a:off x="825182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7/1/10</a:t>
                </a:r>
                <a:endParaRPr lang="en-US" sz="800" dirty="0">
                  <a:latin typeface="Calibri"/>
                  <a:sym typeface="Calibri"/>
                </a:endParaRPr>
              </a:p>
            </p:txBody>
          </p:sp>
        </p:grpSp>
        <p:grpSp>
          <p:nvGrpSpPr>
            <p:cNvPr id="10" name="Group 9"/>
            <p:cNvGrpSpPr/>
            <p:nvPr/>
          </p:nvGrpSpPr>
          <p:grpSpPr>
            <a:xfrm>
              <a:off x="3954706" y="5894460"/>
              <a:ext cx="393700" cy="295275"/>
              <a:chOff x="4651375" y="3668712"/>
              <a:chExt cx="393700" cy="295275"/>
            </a:xfrm>
          </p:grpSpPr>
          <p:cxnSp>
            <p:nvCxnSpPr>
              <p:cNvPr id="18" name="Straight Connector 17"/>
              <p:cNvCxnSpPr/>
              <p:nvPr>
                <p:custDataLst>
                  <p:tags r:id="rId19"/>
                </p:custDataLst>
              </p:nvPr>
            </p:nvCxnSpPr>
            <p:spPr bwMode="auto">
              <a:xfrm flipV="1">
                <a:off x="4848225" y="3668712"/>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9" name="Rectangle 18"/>
              <p:cNvSpPr/>
              <p:nvPr>
                <p:custDataLst>
                  <p:tags r:id="rId20"/>
                </p:custDataLst>
              </p:nvPr>
            </p:nvSpPr>
            <p:spPr bwMode="auto">
              <a:xfrm>
                <a:off x="465137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7/1/09</a:t>
                </a:r>
                <a:endParaRPr lang="en-US" sz="800" dirty="0">
                  <a:latin typeface="Calibri"/>
                  <a:sym typeface="Calibri"/>
                </a:endParaRPr>
              </a:p>
            </p:txBody>
          </p:sp>
        </p:grpSp>
        <p:grpSp>
          <p:nvGrpSpPr>
            <p:cNvPr id="11" name="Group 10"/>
            <p:cNvGrpSpPr/>
            <p:nvPr/>
          </p:nvGrpSpPr>
          <p:grpSpPr>
            <a:xfrm>
              <a:off x="2034874" y="5894460"/>
              <a:ext cx="426484" cy="295275"/>
              <a:chOff x="4008991" y="3785670"/>
              <a:chExt cx="426484" cy="295275"/>
            </a:xfrm>
          </p:grpSpPr>
          <p:cxnSp>
            <p:nvCxnSpPr>
              <p:cNvPr id="15" name="Straight Connector 14"/>
              <p:cNvCxnSpPr/>
              <p:nvPr>
                <p:custDataLst>
                  <p:tags r:id="rId16"/>
                </p:custDataLst>
              </p:nvPr>
            </p:nvCxnSpPr>
            <p:spPr bwMode="auto">
              <a:xfrm flipV="1">
                <a:off x="4205841" y="3785670"/>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16" name="Rectangle 15"/>
              <p:cNvSpPr/>
              <p:nvPr>
                <p:custDataLst>
                  <p:tags r:id="rId17"/>
                </p:custDataLst>
              </p:nvPr>
            </p:nvSpPr>
            <p:spPr bwMode="auto">
              <a:xfrm>
                <a:off x="404177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endParaRPr lang="en-US" sz="800" dirty="0">
                  <a:latin typeface="Calibri"/>
                  <a:sym typeface="Calibri"/>
                </a:endParaRPr>
              </a:p>
            </p:txBody>
          </p:sp>
          <p:sp>
            <p:nvSpPr>
              <p:cNvPr id="17" name="Rectangle 16"/>
              <p:cNvSpPr/>
              <p:nvPr>
                <p:custDataLst>
                  <p:tags r:id="rId18"/>
                </p:custDataLst>
              </p:nvPr>
            </p:nvSpPr>
            <p:spPr bwMode="auto">
              <a:xfrm>
                <a:off x="4008991" y="3912670"/>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7/1/08</a:t>
                </a:r>
                <a:endParaRPr lang="en-US" sz="800" dirty="0">
                  <a:latin typeface="Calibri"/>
                  <a:sym typeface="Calibri"/>
                </a:endParaRPr>
              </a:p>
            </p:txBody>
          </p:sp>
        </p:grpSp>
        <p:sp>
          <p:nvSpPr>
            <p:cNvPr id="12" name="TextBox 11"/>
            <p:cNvSpPr txBox="1"/>
            <p:nvPr/>
          </p:nvSpPr>
          <p:spPr>
            <a:xfrm>
              <a:off x="2257640" y="5596270"/>
              <a:ext cx="1723443" cy="246221"/>
            </a:xfrm>
            <a:prstGeom prst="rect">
              <a:avLst/>
            </a:prstGeom>
            <a:noFill/>
          </p:spPr>
          <p:txBody>
            <a:bodyPr wrap="none" rtlCol="0">
              <a:spAutoFit/>
            </a:bodyPr>
            <a:lstStyle/>
            <a:p>
              <a:r>
                <a:rPr lang="en-US" sz="1000" b="1" dirty="0" smtClean="0"/>
                <a:t>Site 1327:  Open-Ended Direct Mail Campaign</a:t>
              </a:r>
              <a:endParaRPr lang="en-US" sz="1000" b="1" dirty="0"/>
            </a:p>
          </p:txBody>
        </p:sp>
        <p:sp>
          <p:nvSpPr>
            <p:cNvPr id="13" name="TextBox 12"/>
            <p:cNvSpPr txBox="1"/>
            <p:nvPr>
              <p:custDataLst>
                <p:tags r:id="rId14"/>
              </p:custDataLst>
            </p:nvPr>
          </p:nvSpPr>
          <p:spPr>
            <a:xfrm>
              <a:off x="4600050" y="4556094"/>
              <a:ext cx="479618" cy="215444"/>
            </a:xfrm>
            <a:prstGeom prst="rect">
              <a:avLst/>
            </a:prstGeom>
            <a:solidFill>
              <a:srgbClr val="FFFF99"/>
            </a:solidFill>
            <a:ln>
              <a:solidFill>
                <a:schemeClr val="tx1"/>
              </a:solidFill>
            </a:ln>
          </p:spPr>
          <p:txBody>
            <a:bodyPr wrap="none" rtlCol="0">
              <a:spAutoFit/>
            </a:bodyPr>
            <a:lstStyle/>
            <a:p>
              <a:r>
                <a:rPr lang="en-US" sz="800" b="1" dirty="0" smtClean="0">
                  <a:latin typeface="Calibri" pitchFamily="34" charset="0"/>
                </a:rPr>
                <a:t>10/1 – </a:t>
              </a:r>
              <a:endParaRPr lang="en-US" sz="800" b="1" dirty="0">
                <a:latin typeface="Calibri" pitchFamily="34" charset="0"/>
              </a:endParaRPr>
            </a:p>
          </p:txBody>
        </p:sp>
        <p:cxnSp>
          <p:nvCxnSpPr>
            <p:cNvPr id="14" name="Straight Connector 13"/>
            <p:cNvCxnSpPr/>
            <p:nvPr>
              <p:custDataLst>
                <p:tags r:id="rId15"/>
              </p:custDataLst>
            </p:nvPr>
          </p:nvCxnSpPr>
          <p:spPr bwMode="auto">
            <a:xfrm rot="5400000">
              <a:off x="4511227" y="5086705"/>
              <a:ext cx="596739" cy="13896"/>
            </a:xfrm>
            <a:prstGeom prst="line">
              <a:avLst/>
            </a:prstGeom>
            <a:solidFill>
              <a:schemeClr val="accent1"/>
            </a:solidFill>
            <a:ln w="12700" cap="flat" cmpd="sng" algn="ctr">
              <a:solidFill>
                <a:schemeClr val="tx1"/>
              </a:solidFill>
              <a:prstDash val="dash"/>
              <a:round/>
              <a:headEnd type="none" w="med" len="med"/>
              <a:tailEnd type="none" w="med" len="med"/>
            </a:ln>
            <a:effectLst/>
          </p:spPr>
        </p:cxnSp>
      </p:grpSp>
      <p:grpSp>
        <p:nvGrpSpPr>
          <p:cNvPr id="22" name="Group 21"/>
          <p:cNvGrpSpPr/>
          <p:nvPr/>
        </p:nvGrpSpPr>
        <p:grpSpPr>
          <a:xfrm>
            <a:off x="2007186" y="2788524"/>
            <a:ext cx="6350149" cy="1760254"/>
            <a:chOff x="2007186" y="2926753"/>
            <a:chExt cx="4203459" cy="1760254"/>
          </a:xfrm>
        </p:grpSpPr>
        <p:graphicFrame>
          <p:nvGraphicFramePr>
            <p:cNvPr id="23" name="Object 3"/>
            <p:cNvGraphicFramePr>
              <a:graphicFrameLocks noChangeAspect="1"/>
            </p:cNvGraphicFramePr>
            <p:nvPr>
              <p:custDataLst>
                <p:tags r:id="rId1"/>
              </p:custDataLst>
            </p:nvPr>
          </p:nvGraphicFramePr>
          <p:xfrm>
            <a:off x="2007186" y="3182327"/>
            <a:ext cx="4045097" cy="1279772"/>
          </p:xfrm>
          <a:graphic>
            <a:graphicData uri="http://schemas.openxmlformats.org/drawingml/2006/chart">
              <c:chart xmlns:c="http://schemas.openxmlformats.org/drawingml/2006/chart" xmlns:r="http://schemas.openxmlformats.org/officeDocument/2006/relationships" r:id="rId25"/>
            </a:graphicData>
          </a:graphic>
        </p:graphicFrame>
        <p:grpSp>
          <p:nvGrpSpPr>
            <p:cNvPr id="24" name="Group 23"/>
            <p:cNvGrpSpPr/>
            <p:nvPr/>
          </p:nvGrpSpPr>
          <p:grpSpPr>
            <a:xfrm>
              <a:off x="5816945" y="4391732"/>
              <a:ext cx="393700" cy="295275"/>
              <a:chOff x="8251825" y="3668712"/>
              <a:chExt cx="393700" cy="295275"/>
            </a:xfrm>
          </p:grpSpPr>
          <p:cxnSp>
            <p:nvCxnSpPr>
              <p:cNvPr id="37" name="Straight Connector 36"/>
              <p:cNvCxnSpPr/>
              <p:nvPr>
                <p:custDataLst>
                  <p:tags r:id="rId11"/>
                </p:custDataLst>
              </p:nvPr>
            </p:nvCxnSpPr>
            <p:spPr bwMode="auto">
              <a:xfrm flipV="1">
                <a:off x="8448675" y="3668712"/>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8" name="Rectangle 37"/>
              <p:cNvSpPr/>
              <p:nvPr>
                <p:custDataLst>
                  <p:tags r:id="rId12"/>
                </p:custDataLst>
              </p:nvPr>
            </p:nvSpPr>
            <p:spPr bwMode="auto">
              <a:xfrm>
                <a:off x="825182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7/1/10</a:t>
                </a:r>
                <a:endParaRPr lang="en-US" sz="800" dirty="0">
                  <a:latin typeface="Calibri"/>
                  <a:sym typeface="Calibri"/>
                </a:endParaRPr>
              </a:p>
            </p:txBody>
          </p:sp>
        </p:grpSp>
        <p:grpSp>
          <p:nvGrpSpPr>
            <p:cNvPr id="25" name="Group 24"/>
            <p:cNvGrpSpPr/>
            <p:nvPr/>
          </p:nvGrpSpPr>
          <p:grpSpPr>
            <a:xfrm>
              <a:off x="3929896" y="4391732"/>
              <a:ext cx="393700" cy="295275"/>
              <a:chOff x="4651375" y="3668712"/>
              <a:chExt cx="393700" cy="295275"/>
            </a:xfrm>
          </p:grpSpPr>
          <p:cxnSp>
            <p:nvCxnSpPr>
              <p:cNvPr id="35" name="Straight Connector 34"/>
              <p:cNvCxnSpPr/>
              <p:nvPr>
                <p:custDataLst>
                  <p:tags r:id="rId9"/>
                </p:custDataLst>
              </p:nvPr>
            </p:nvCxnSpPr>
            <p:spPr bwMode="auto">
              <a:xfrm flipV="1">
                <a:off x="4848225" y="3668712"/>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6" name="Rectangle 35"/>
              <p:cNvSpPr/>
              <p:nvPr>
                <p:custDataLst>
                  <p:tags r:id="rId10"/>
                </p:custDataLst>
              </p:nvPr>
            </p:nvSpPr>
            <p:spPr bwMode="auto">
              <a:xfrm>
                <a:off x="465137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7/1/09</a:t>
                </a:r>
                <a:endParaRPr lang="en-US" sz="800" dirty="0">
                  <a:latin typeface="Calibri"/>
                  <a:sym typeface="Calibri"/>
                </a:endParaRPr>
              </a:p>
            </p:txBody>
          </p:sp>
        </p:grpSp>
        <p:grpSp>
          <p:nvGrpSpPr>
            <p:cNvPr id="26" name="Group 25"/>
            <p:cNvGrpSpPr/>
            <p:nvPr/>
          </p:nvGrpSpPr>
          <p:grpSpPr>
            <a:xfrm>
              <a:off x="2010064" y="4391732"/>
              <a:ext cx="426484" cy="295275"/>
              <a:chOff x="4008991" y="3785670"/>
              <a:chExt cx="426484" cy="295275"/>
            </a:xfrm>
          </p:grpSpPr>
          <p:cxnSp>
            <p:nvCxnSpPr>
              <p:cNvPr id="32" name="Straight Connector 31"/>
              <p:cNvCxnSpPr/>
              <p:nvPr>
                <p:custDataLst>
                  <p:tags r:id="rId6"/>
                </p:custDataLst>
              </p:nvPr>
            </p:nvCxnSpPr>
            <p:spPr bwMode="auto">
              <a:xfrm flipV="1">
                <a:off x="4205841" y="3785670"/>
                <a:ext cx="0" cy="46038"/>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3" name="Rectangle 32"/>
              <p:cNvSpPr/>
              <p:nvPr>
                <p:custDataLst>
                  <p:tags r:id="rId7"/>
                </p:custDataLst>
              </p:nvPr>
            </p:nvSpPr>
            <p:spPr bwMode="auto">
              <a:xfrm>
                <a:off x="4041775" y="3795712"/>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endParaRPr lang="en-US" sz="800" dirty="0">
                  <a:latin typeface="Calibri"/>
                  <a:sym typeface="Calibri"/>
                </a:endParaRPr>
              </a:p>
            </p:txBody>
          </p:sp>
          <p:sp>
            <p:nvSpPr>
              <p:cNvPr id="34" name="Rectangle 33"/>
              <p:cNvSpPr/>
              <p:nvPr>
                <p:custDataLst>
                  <p:tags r:id="rId8"/>
                </p:custDataLst>
              </p:nvPr>
            </p:nvSpPr>
            <p:spPr bwMode="auto">
              <a:xfrm>
                <a:off x="4008991" y="3912670"/>
                <a:ext cx="393700" cy="168275"/>
              </a:xfrm>
              <a:prstGeom prst="rect">
                <a:avLst/>
              </a:prstGeom>
              <a:noFill/>
              <a:ln w="9525">
                <a:noFill/>
                <a:round/>
                <a:headEnd/>
                <a:tailEnd/>
              </a:ln>
              <a:effectLst/>
            </p:spPr>
            <p:txBody>
              <a:bodyPr vert="horz" wrap="none" lIns="0" tIns="0" rIns="0" bIns="0" rtlCol="0" anchor="t" anchorCtr="0">
                <a:noAutofit/>
              </a:bodyPr>
              <a:lstStyle/>
              <a:p>
                <a:pPr algn="ctr">
                  <a:spcBef>
                    <a:spcPct val="0"/>
                  </a:spcBef>
                  <a:spcAft>
                    <a:spcPct val="0"/>
                  </a:spcAft>
                </a:pPr>
                <a:r>
                  <a:rPr lang="en-US" sz="800" dirty="0" smtClean="0">
                    <a:latin typeface="Calibri"/>
                    <a:sym typeface="Calibri"/>
                  </a:rPr>
                  <a:t>7/1/08</a:t>
                </a:r>
                <a:endParaRPr lang="en-US" sz="800" dirty="0">
                  <a:latin typeface="Calibri"/>
                  <a:sym typeface="Calibri"/>
                </a:endParaRPr>
              </a:p>
            </p:txBody>
          </p:sp>
        </p:grpSp>
        <p:sp>
          <p:nvSpPr>
            <p:cNvPr id="27" name="TextBox 26"/>
            <p:cNvSpPr txBox="1"/>
            <p:nvPr>
              <p:custDataLst>
                <p:tags r:id="rId2"/>
              </p:custDataLst>
            </p:nvPr>
          </p:nvSpPr>
          <p:spPr>
            <a:xfrm>
              <a:off x="4288164" y="3223480"/>
              <a:ext cx="627095" cy="215444"/>
            </a:xfrm>
            <a:prstGeom prst="rect">
              <a:avLst/>
            </a:prstGeom>
            <a:solidFill>
              <a:srgbClr val="FFFF99"/>
            </a:solidFill>
            <a:ln>
              <a:solidFill>
                <a:schemeClr val="tx1"/>
              </a:solidFill>
            </a:ln>
          </p:spPr>
          <p:txBody>
            <a:bodyPr wrap="none" rtlCol="0">
              <a:spAutoFit/>
            </a:bodyPr>
            <a:lstStyle/>
            <a:p>
              <a:r>
                <a:rPr lang="en-US" sz="800" b="1" dirty="0" smtClean="0">
                  <a:latin typeface="Calibri" pitchFamily="34" charset="0"/>
                </a:rPr>
                <a:t>9/1 – 9/30</a:t>
              </a:r>
              <a:endParaRPr lang="en-US" sz="800" b="1" dirty="0">
                <a:latin typeface="Calibri" pitchFamily="34" charset="0"/>
              </a:endParaRPr>
            </a:p>
          </p:txBody>
        </p:sp>
        <p:cxnSp>
          <p:nvCxnSpPr>
            <p:cNvPr id="28" name="Straight Connector 27"/>
            <p:cNvCxnSpPr/>
            <p:nvPr>
              <p:custDataLst>
                <p:tags r:id="rId3"/>
              </p:custDataLst>
            </p:nvPr>
          </p:nvCxnSpPr>
          <p:spPr bwMode="auto">
            <a:xfrm rot="16200000" flipH="1">
              <a:off x="3931754" y="3893809"/>
              <a:ext cx="922799" cy="3825"/>
            </a:xfrm>
            <a:prstGeom prst="line">
              <a:avLst/>
            </a:prstGeom>
            <a:solidFill>
              <a:schemeClr val="accent1"/>
            </a:solidFill>
            <a:ln w="12700" cap="flat" cmpd="sng" algn="ctr">
              <a:solidFill>
                <a:schemeClr val="tx1"/>
              </a:solidFill>
              <a:prstDash val="dash"/>
              <a:round/>
              <a:headEnd type="none" w="med" len="med"/>
              <a:tailEnd type="none" w="med" len="med"/>
            </a:ln>
            <a:effectLst/>
          </p:spPr>
        </p:cxnSp>
        <p:cxnSp>
          <p:nvCxnSpPr>
            <p:cNvPr id="29" name="Straight Connector 28"/>
            <p:cNvCxnSpPr/>
            <p:nvPr>
              <p:custDataLst>
                <p:tags r:id="rId4"/>
              </p:custDataLst>
            </p:nvPr>
          </p:nvCxnSpPr>
          <p:spPr bwMode="auto">
            <a:xfrm rot="5400000">
              <a:off x="4321743" y="3894219"/>
              <a:ext cx="922799" cy="3009"/>
            </a:xfrm>
            <a:prstGeom prst="line">
              <a:avLst/>
            </a:prstGeom>
            <a:solidFill>
              <a:schemeClr val="accent1"/>
            </a:solidFill>
            <a:ln w="12700" cap="flat" cmpd="sng" algn="ctr">
              <a:solidFill>
                <a:schemeClr val="tx1"/>
              </a:solidFill>
              <a:prstDash val="dash"/>
              <a:round/>
              <a:headEnd type="none" w="med" len="med"/>
              <a:tailEnd type="none" w="med" len="med"/>
            </a:ln>
            <a:effectLst/>
          </p:spPr>
        </p:cxnSp>
        <p:sp>
          <p:nvSpPr>
            <p:cNvPr id="30" name="TextBox 29"/>
            <p:cNvSpPr txBox="1"/>
            <p:nvPr/>
          </p:nvSpPr>
          <p:spPr>
            <a:xfrm>
              <a:off x="2222198" y="4082909"/>
              <a:ext cx="1275658" cy="246221"/>
            </a:xfrm>
            <a:prstGeom prst="rect">
              <a:avLst/>
            </a:prstGeom>
            <a:noFill/>
          </p:spPr>
          <p:txBody>
            <a:bodyPr wrap="none" rtlCol="0">
              <a:spAutoFit/>
            </a:bodyPr>
            <a:lstStyle/>
            <a:p>
              <a:r>
                <a:rPr lang="en-US" sz="1000" b="1" dirty="0" smtClean="0"/>
                <a:t>Site 223:  One-Month Promotion</a:t>
              </a:r>
              <a:endParaRPr lang="en-US" sz="1000" b="1" dirty="0"/>
            </a:p>
          </p:txBody>
        </p:sp>
        <p:sp>
          <p:nvSpPr>
            <p:cNvPr id="31" name="TextBox 24"/>
            <p:cNvSpPr txBox="1">
              <a:spLocks noChangeArrowheads="1"/>
            </p:cNvSpPr>
            <p:nvPr>
              <p:custDataLst>
                <p:tags r:id="rId5"/>
              </p:custDataLst>
            </p:nvPr>
          </p:nvSpPr>
          <p:spPr bwMode="auto">
            <a:xfrm>
              <a:off x="2049590" y="2926753"/>
              <a:ext cx="817261" cy="246221"/>
            </a:xfrm>
            <a:prstGeom prst="rect">
              <a:avLst/>
            </a:prstGeom>
            <a:noFill/>
            <a:ln w="9525">
              <a:noFill/>
              <a:miter lim="800000"/>
              <a:headEnd/>
              <a:tailEnd/>
            </a:ln>
          </p:spPr>
          <p:txBody>
            <a:bodyPr wrap="none">
              <a:spAutoFit/>
            </a:bodyPr>
            <a:lstStyle/>
            <a:p>
              <a:pPr fontAlgn="base">
                <a:spcBef>
                  <a:spcPct val="0"/>
                </a:spcBef>
                <a:spcAft>
                  <a:spcPct val="0"/>
                </a:spcAft>
              </a:pPr>
              <a:r>
                <a:rPr lang="en-US" sz="1000" b="1" i="1" dirty="0" smtClean="0">
                  <a:solidFill>
                    <a:srgbClr val="808080">
                      <a:lumMod val="50000"/>
                    </a:srgbClr>
                  </a:solidFill>
                  <a:latin typeface="Calibri" pitchFamily="34" charset="0"/>
                </a:rPr>
                <a:t>Avg. Patient Census</a:t>
              </a:r>
              <a:endParaRPr lang="en-US" sz="1000" b="1" i="1" dirty="0">
                <a:solidFill>
                  <a:srgbClr val="808080">
                    <a:lumMod val="50000"/>
                  </a:srgbClr>
                </a:solidFill>
                <a:latin typeface="Calibri" pitchFamily="34" charset="0"/>
              </a:endParaRPr>
            </a:p>
          </p:txBody>
        </p:sp>
      </p:grpSp>
      <p:sp>
        <p:nvSpPr>
          <p:cNvPr id="39" name="Round Same Side Corner Rectangle 38"/>
          <p:cNvSpPr/>
          <p:nvPr/>
        </p:nvSpPr>
        <p:spPr bwMode="gray">
          <a:xfrm rot="16200000" flipH="1">
            <a:off x="721319" y="1211934"/>
            <a:ext cx="1122103"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endParaRPr>
          </a:p>
        </p:txBody>
      </p:sp>
      <p:sp>
        <p:nvSpPr>
          <p:cNvPr id="40" name="Rectangle 39"/>
          <p:cNvSpPr/>
          <p:nvPr/>
        </p:nvSpPr>
        <p:spPr>
          <a:xfrm>
            <a:off x="350756" y="1567454"/>
            <a:ext cx="1510698" cy="313997"/>
          </a:xfrm>
          <a:prstGeom prst="rect">
            <a:avLst/>
          </a:prstGeom>
        </p:spPr>
        <p:txBody>
          <a:bodyPr wrap="square">
            <a:spAutoFit/>
          </a:bodyPr>
          <a:lstStyle/>
          <a:p>
            <a:pPr marL="3175" marR="0" lvl="0" indent="-3175" defTabSz="914400" eaLnBrk="1" fontAlgn="auto" latinLnBrk="0" hangingPunct="1">
              <a:lnSpc>
                <a:spcPct val="110000"/>
              </a:lnSpc>
              <a:spcBef>
                <a:spcPct val="25000"/>
              </a:spcBef>
              <a:spcAft>
                <a:spcPts val="0"/>
              </a:spcAft>
              <a:buClr>
                <a:srgbClr val="009999"/>
              </a:buClr>
              <a:buSzTx/>
              <a:buFontTx/>
              <a:buNone/>
              <a:tabLst/>
              <a:defRPr/>
            </a:pPr>
            <a:r>
              <a:rPr lang="zh-CN" altLang="en-US" sz="1400" b="1" i="1" kern="0" spc="300" dirty="0">
                <a:solidFill>
                  <a:schemeClr val="tx1">
                    <a:lumMod val="50000"/>
                    <a:lumOff val="50000"/>
                  </a:schemeClr>
                </a:solidFill>
              </a:rPr>
              <a:t>商业区</a:t>
            </a:r>
            <a:r>
              <a:rPr lang="en-US" altLang="en-US" sz="1400" b="1" i="1" kern="0" spc="300" dirty="0">
                <a:solidFill>
                  <a:schemeClr val="tx1">
                    <a:lumMod val="50000"/>
                    <a:lumOff val="50000"/>
                  </a:schemeClr>
                </a:solidFill>
              </a:rPr>
              <a:t>–</a:t>
            </a:r>
            <a:r>
              <a:rPr lang="zh-CN" altLang="en-US" sz="1400" b="1" i="1" kern="0" spc="300" dirty="0">
                <a:solidFill>
                  <a:schemeClr val="tx1">
                    <a:lumMod val="50000"/>
                    <a:lumOff val="50000"/>
                  </a:schemeClr>
                </a:solidFill>
              </a:rPr>
              <a:t>顾客</a:t>
            </a:r>
            <a:endParaRPr lang="en-US" altLang="en-US" sz="1400" b="1" i="1" kern="0" spc="300" dirty="0">
              <a:solidFill>
                <a:schemeClr val="tx1">
                  <a:lumMod val="50000"/>
                  <a:lumOff val="50000"/>
                </a:schemeClr>
              </a:solidFill>
            </a:endParaRPr>
          </a:p>
        </p:txBody>
      </p:sp>
      <p:sp>
        <p:nvSpPr>
          <p:cNvPr id="41" name="Round Same Side Corner Rectangle 40"/>
          <p:cNvSpPr/>
          <p:nvPr/>
        </p:nvSpPr>
        <p:spPr bwMode="gray">
          <a:xfrm rot="16200000" flipH="1">
            <a:off x="720015" y="2384014"/>
            <a:ext cx="1124712" cy="1876632"/>
          </a:xfrm>
          <a:prstGeom prst="round2SameRect">
            <a:avLst>
              <a:gd name="adj1" fmla="val 6569"/>
              <a:gd name="adj2" fmla="val 0"/>
            </a:avLst>
          </a:prstGeom>
          <a:gradFill flip="none" rotWithShape="1">
            <a:gsLst>
              <a:gs pos="0">
                <a:schemeClr val="bg1">
                  <a:lumMod val="85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endParaRPr>
          </a:p>
        </p:txBody>
      </p:sp>
      <p:sp>
        <p:nvSpPr>
          <p:cNvPr id="42" name="Round Same Side Corner Rectangle 41"/>
          <p:cNvSpPr/>
          <p:nvPr/>
        </p:nvSpPr>
        <p:spPr bwMode="gray">
          <a:xfrm rot="16200000" flipH="1">
            <a:off x="720015" y="3557399"/>
            <a:ext cx="1124712" cy="1876632"/>
          </a:xfrm>
          <a:prstGeom prst="round2SameRect">
            <a:avLst>
              <a:gd name="adj1" fmla="val 6569"/>
              <a:gd name="adj2" fmla="val 0"/>
            </a:avLst>
          </a:prstGeom>
          <a:gradFill flip="none" rotWithShape="1">
            <a:gsLst>
              <a:gs pos="0">
                <a:schemeClr val="accent1">
                  <a:lumMod val="60000"/>
                  <a:lumOff val="40000"/>
                </a:schemeClr>
              </a:gs>
              <a:gs pos="100000">
                <a:srgbClr val="FFFFFF">
                  <a:lumMod val="85000"/>
                  <a:alpha val="0"/>
                </a:srgb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defRPr/>
            </a:pPr>
            <a:endParaRPr lang="en-US" altLang="zh-CN" sz="1000" kern="0">
              <a:solidFill>
                <a:sysClr val="windowText" lastClr="000000"/>
              </a:solidFill>
            </a:endParaRPr>
          </a:p>
        </p:txBody>
      </p:sp>
      <p:sp>
        <p:nvSpPr>
          <p:cNvPr id="43" name="Rectangle 42"/>
          <p:cNvSpPr/>
          <p:nvPr/>
        </p:nvSpPr>
        <p:spPr>
          <a:xfrm>
            <a:off x="350756" y="2754989"/>
            <a:ext cx="1510698" cy="550985"/>
          </a:xfrm>
          <a:prstGeom prst="rect">
            <a:avLst/>
          </a:prstGeom>
        </p:spPr>
        <p:txBody>
          <a:bodyPr wrap="square">
            <a:spAutoFit/>
          </a:bodyPr>
          <a:lstStyle/>
          <a:p>
            <a:pPr marL="3175" indent="-3175">
              <a:lnSpc>
                <a:spcPct val="110000"/>
              </a:lnSpc>
              <a:spcBef>
                <a:spcPct val="25000"/>
              </a:spcBef>
              <a:buClr>
                <a:srgbClr val="009999"/>
              </a:buClr>
              <a:defRPr/>
            </a:pPr>
            <a:r>
              <a:rPr lang="zh-CN" altLang="en-US" sz="1400" b="1" i="1" kern="0" spc="300" dirty="0">
                <a:solidFill>
                  <a:schemeClr val="bg1">
                    <a:lumMod val="50000"/>
                  </a:schemeClr>
                </a:solidFill>
              </a:rPr>
              <a:t>商业区</a:t>
            </a:r>
            <a:r>
              <a:rPr lang="en-US" altLang="en-US" sz="1400" b="1" i="1" kern="0" spc="300" dirty="0">
                <a:solidFill>
                  <a:schemeClr val="bg1">
                    <a:lumMod val="50000"/>
                  </a:schemeClr>
                </a:solidFill>
              </a:rPr>
              <a:t>–</a:t>
            </a:r>
            <a:r>
              <a:rPr lang="zh-CN" altLang="en-US" sz="1400" b="1" i="1" kern="0" spc="300" dirty="0">
                <a:solidFill>
                  <a:schemeClr val="bg1">
                    <a:lumMod val="50000"/>
                  </a:schemeClr>
                </a:solidFill>
              </a:rPr>
              <a:t>竞争者</a:t>
            </a:r>
            <a:endParaRPr lang="en-US" altLang="en-US" sz="1400" b="1" i="1" kern="0" spc="300" dirty="0">
              <a:solidFill>
                <a:schemeClr val="bg1">
                  <a:lumMod val="50000"/>
                </a:schemeClr>
              </a:solidFill>
            </a:endParaRPr>
          </a:p>
        </p:txBody>
      </p:sp>
      <p:sp>
        <p:nvSpPr>
          <p:cNvPr id="44" name="Rectangle 43"/>
          <p:cNvSpPr/>
          <p:nvPr/>
        </p:nvSpPr>
        <p:spPr>
          <a:xfrm>
            <a:off x="350756" y="3953411"/>
            <a:ext cx="1510698" cy="313997"/>
          </a:xfrm>
          <a:prstGeom prst="rect">
            <a:avLst/>
          </a:prstGeom>
        </p:spPr>
        <p:txBody>
          <a:bodyPr wrap="square">
            <a:spAutoFit/>
          </a:bodyPr>
          <a:lstStyle/>
          <a:p>
            <a:pPr marL="3175" marR="0" lvl="0" indent="-3175" defTabSz="914400" eaLnBrk="1" fontAlgn="auto" latinLnBrk="0" hangingPunct="1">
              <a:lnSpc>
                <a:spcPct val="110000"/>
              </a:lnSpc>
              <a:spcBef>
                <a:spcPct val="25000"/>
              </a:spcBef>
              <a:spcAft>
                <a:spcPts val="0"/>
              </a:spcAft>
              <a:buClr>
                <a:srgbClr val="009999"/>
              </a:buClr>
              <a:buSzTx/>
              <a:buFontTx/>
              <a:buNone/>
              <a:tabLst/>
              <a:defRPr/>
            </a:pPr>
            <a:r>
              <a:rPr lang="zh-CN" altLang="en-US" sz="1400" b="1" i="1" kern="0" spc="300" dirty="0" smtClean="0">
                <a:solidFill>
                  <a:srgbClr val="004080"/>
                </a:solidFill>
              </a:rPr>
              <a:t>市场</a:t>
            </a:r>
            <a:endParaRPr lang="en-US" altLang="en-US" sz="1400" b="1" i="1" kern="0" spc="300" dirty="0" smtClean="0">
              <a:solidFill>
                <a:srgbClr val="004080"/>
              </a:solidFill>
            </a:endParaRPr>
          </a:p>
        </p:txBody>
      </p:sp>
      <p:sp>
        <p:nvSpPr>
          <p:cNvPr id="51" name="Round Same Side Corner Rectangle 5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52" name="Round Same Side Corner Rectangle 5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53" name="Round Same Side Corner Rectangle 5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54" name="Round Same Side Corner Rectangle 53"/>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社交媒体</a:t>
            </a:r>
            <a:endParaRPr lang="en-US" sz="800" dirty="0">
              <a:solidFill>
                <a:schemeClr val="tx2"/>
              </a:solidFill>
              <a:latin typeface="Calibri" pitchFamily="34" charset="0"/>
              <a:cs typeface="Calibri" pitchFamily="34" charset="0"/>
            </a:endParaRPr>
          </a:p>
        </p:txBody>
      </p:sp>
      <p:sp>
        <p:nvSpPr>
          <p:cNvPr id="55" name="Round Same Side Corner Rectangle 54"/>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选址</a:t>
            </a:r>
            <a:endParaRPr lang="en-US" sz="800" b="1" dirty="0">
              <a:solidFill>
                <a:schemeClr val="bg1"/>
              </a:solidFill>
              <a:latin typeface="Calibri" pitchFamily="34" charset="0"/>
              <a:cs typeface="Calibri" pitchFamily="34" charset="0"/>
            </a:endParaRPr>
          </a:p>
        </p:txBody>
      </p:sp>
      <p:cxnSp>
        <p:nvCxnSpPr>
          <p:cNvPr id="56" name="Straight Connector 5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9760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Gravity effect is significant on Household Spend</a:t>
            </a:r>
          </a:p>
        </p:txBody>
      </p:sp>
      <p:sp>
        <p:nvSpPr>
          <p:cNvPr id="3" name="Text Placeholder 2"/>
          <p:cNvSpPr>
            <a:spLocks noGrp="1"/>
          </p:cNvSpPr>
          <p:nvPr>
            <p:ph type="body" sz="quarter" idx="10"/>
          </p:nvPr>
        </p:nvSpPr>
        <p:spPr/>
        <p:txBody>
          <a:bodyPr/>
          <a:lstStyle/>
          <a:p>
            <a:r>
              <a:rPr lang="en-US" dirty="0">
                <a:solidFill>
                  <a:schemeClr val="tx2"/>
                </a:solidFill>
              </a:rPr>
              <a:t>Data shows that customers who live in High Gravity locations spend more than those with a  lower gravity moreover have different promotional response </a:t>
            </a:r>
            <a:r>
              <a:rPr lang="en-US" dirty="0" smtClean="0">
                <a:solidFill>
                  <a:schemeClr val="tx2"/>
                </a:solidFill>
              </a:rPr>
              <a:t>profiles</a:t>
            </a:r>
            <a:endParaRPr lang="en-US" dirty="0">
              <a:solidFill>
                <a:schemeClr val="tx2"/>
              </a:solidFill>
            </a:endParaRPr>
          </a:p>
        </p:txBody>
      </p:sp>
      <p:sp>
        <p:nvSpPr>
          <p:cNvPr id="4" name="AutoShape 18"/>
          <p:cNvSpPr>
            <a:spLocks noChangeArrowheads="1"/>
          </p:cNvSpPr>
          <p:nvPr/>
        </p:nvSpPr>
        <p:spPr bwMode="gray">
          <a:xfrm>
            <a:off x="350939" y="1562100"/>
            <a:ext cx="8497785" cy="4838700"/>
          </a:xfrm>
          <a:prstGeom prst="roundRect">
            <a:avLst>
              <a:gd name="adj" fmla="val 5810"/>
            </a:avLst>
          </a:pr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rIns="18288"/>
          <a:lstStyle/>
          <a:p>
            <a:pPr marL="174625" lvl="2" indent="-157163" eaLnBrk="0" hangingPunct="0">
              <a:spcBef>
                <a:spcPts val="1200"/>
              </a:spcBef>
              <a:buClr>
                <a:srgbClr val="134385"/>
              </a:buClr>
              <a:buFont typeface="Wingdings" pitchFamily="2" charset="2"/>
              <a:buNone/>
            </a:pPr>
            <a:endParaRPr lang="en-US" sz="1100" baseline="30000" dirty="0" smtClean="0">
              <a:solidFill>
                <a:srgbClr val="595959"/>
              </a:solidFill>
            </a:endParaRPr>
          </a:p>
        </p:txBody>
      </p:sp>
      <p:graphicFrame>
        <p:nvGraphicFramePr>
          <p:cNvPr id="5" name="Chart 4"/>
          <p:cNvGraphicFramePr>
            <a:graphicFrameLocks noGrp="1"/>
          </p:cNvGraphicFramePr>
          <p:nvPr/>
        </p:nvGraphicFramePr>
        <p:xfrm>
          <a:off x="1343306" y="1796906"/>
          <a:ext cx="6218234" cy="423769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5"/>
          <p:cNvSpPr/>
          <p:nvPr/>
        </p:nvSpPr>
        <p:spPr bwMode="gray">
          <a:xfrm>
            <a:off x="1098302" y="5688942"/>
            <a:ext cx="658906" cy="29583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j-lt"/>
            </a:endParaRPr>
          </a:p>
        </p:txBody>
      </p:sp>
      <p:sp>
        <p:nvSpPr>
          <p:cNvPr id="7" name="TextBox 6"/>
          <p:cNvSpPr txBox="1"/>
          <p:nvPr/>
        </p:nvSpPr>
        <p:spPr bwMode="gray">
          <a:xfrm>
            <a:off x="1592936" y="5555039"/>
            <a:ext cx="256802" cy="261610"/>
          </a:xfrm>
          <a:prstGeom prst="rect">
            <a:avLst/>
          </a:prstGeom>
          <a:noFill/>
        </p:spPr>
        <p:txBody>
          <a:bodyPr wrap="none" rtlCol="0">
            <a:spAutoFit/>
          </a:bodyPr>
          <a:lstStyle/>
          <a:p>
            <a:r>
              <a:rPr lang="en-US" sz="1100" dirty="0" smtClean="0">
                <a:solidFill>
                  <a:schemeClr val="tx1">
                    <a:lumMod val="65000"/>
                    <a:lumOff val="35000"/>
                  </a:schemeClr>
                </a:solidFill>
                <a:latin typeface="+mj-lt"/>
              </a:rPr>
              <a:t>0</a:t>
            </a:r>
            <a:endParaRPr lang="en-US" sz="1100" dirty="0">
              <a:solidFill>
                <a:schemeClr val="tx1">
                  <a:lumMod val="65000"/>
                  <a:lumOff val="35000"/>
                </a:schemeClr>
              </a:solidFill>
              <a:latin typeface="+mj-lt"/>
            </a:endParaRPr>
          </a:p>
        </p:txBody>
      </p:sp>
      <p:sp>
        <p:nvSpPr>
          <p:cNvPr id="8" name="TextBox 7"/>
          <p:cNvSpPr txBox="1"/>
          <p:nvPr/>
        </p:nvSpPr>
        <p:spPr bwMode="gray">
          <a:xfrm>
            <a:off x="1409584" y="5878151"/>
            <a:ext cx="912429" cy="261610"/>
          </a:xfrm>
          <a:prstGeom prst="rect">
            <a:avLst/>
          </a:prstGeom>
          <a:noFill/>
        </p:spPr>
        <p:txBody>
          <a:bodyPr wrap="none" rtlCol="0">
            <a:spAutoFit/>
          </a:bodyPr>
          <a:lstStyle/>
          <a:p>
            <a:r>
              <a:rPr lang="en-US" sz="1100" b="1" dirty="0" smtClean="0">
                <a:solidFill>
                  <a:schemeClr val="tx1">
                    <a:lumMod val="65000"/>
                    <a:lumOff val="35000"/>
                  </a:schemeClr>
                </a:solidFill>
                <a:latin typeface="+mj-lt"/>
              </a:rPr>
              <a:t>High Gravity</a:t>
            </a:r>
            <a:endParaRPr lang="en-US" sz="1100" b="1" dirty="0">
              <a:solidFill>
                <a:schemeClr val="tx1">
                  <a:lumMod val="65000"/>
                  <a:lumOff val="35000"/>
                </a:schemeClr>
              </a:solidFill>
              <a:latin typeface="+mj-lt"/>
            </a:endParaRPr>
          </a:p>
        </p:txBody>
      </p:sp>
      <p:sp>
        <p:nvSpPr>
          <p:cNvPr id="9" name="TextBox 8"/>
          <p:cNvSpPr txBox="1"/>
          <p:nvPr/>
        </p:nvSpPr>
        <p:spPr bwMode="gray">
          <a:xfrm>
            <a:off x="6794760" y="5853818"/>
            <a:ext cx="885179" cy="261610"/>
          </a:xfrm>
          <a:prstGeom prst="rect">
            <a:avLst/>
          </a:prstGeom>
          <a:noFill/>
        </p:spPr>
        <p:txBody>
          <a:bodyPr wrap="none" rtlCol="0">
            <a:spAutoFit/>
          </a:bodyPr>
          <a:lstStyle/>
          <a:p>
            <a:r>
              <a:rPr lang="en-US" sz="1100" b="1" dirty="0" smtClean="0">
                <a:solidFill>
                  <a:schemeClr val="tx1">
                    <a:lumMod val="65000"/>
                    <a:lumOff val="35000"/>
                  </a:schemeClr>
                </a:solidFill>
                <a:latin typeface="+mj-lt"/>
              </a:rPr>
              <a:t>Low Gravity</a:t>
            </a:r>
            <a:endParaRPr lang="en-US" sz="1100" b="1" dirty="0">
              <a:solidFill>
                <a:schemeClr val="tx1">
                  <a:lumMod val="65000"/>
                  <a:lumOff val="35000"/>
                </a:schemeClr>
              </a:solidFill>
              <a:latin typeface="+mj-lt"/>
            </a:endParaRPr>
          </a:p>
        </p:txBody>
      </p:sp>
      <p:sp>
        <p:nvSpPr>
          <p:cNvPr id="10" name="TextBox 9"/>
          <p:cNvSpPr txBox="1"/>
          <p:nvPr/>
        </p:nvSpPr>
        <p:spPr bwMode="gray">
          <a:xfrm rot="16200000">
            <a:off x="737313" y="3689781"/>
            <a:ext cx="1140056" cy="307777"/>
          </a:xfrm>
          <a:prstGeom prst="rect">
            <a:avLst/>
          </a:prstGeom>
          <a:noFill/>
        </p:spPr>
        <p:txBody>
          <a:bodyPr wrap="none" rtlCol="0">
            <a:spAutoFit/>
          </a:bodyPr>
          <a:lstStyle/>
          <a:p>
            <a:r>
              <a:rPr lang="en-US" sz="1400" b="1" dirty="0" smtClean="0">
                <a:solidFill>
                  <a:schemeClr val="tx1">
                    <a:lumMod val="65000"/>
                    <a:lumOff val="35000"/>
                  </a:schemeClr>
                </a:solidFill>
                <a:latin typeface="+mj-lt"/>
              </a:rPr>
              <a:t>Dollar Spend</a:t>
            </a:r>
            <a:endParaRPr lang="en-US" sz="1400" b="1" dirty="0">
              <a:solidFill>
                <a:schemeClr val="tx1">
                  <a:lumMod val="65000"/>
                  <a:lumOff val="35000"/>
                </a:schemeClr>
              </a:solidFill>
              <a:latin typeface="+mj-lt"/>
            </a:endParaRPr>
          </a:p>
        </p:txBody>
      </p:sp>
      <p:sp>
        <p:nvSpPr>
          <p:cNvPr id="11" name="TextBox 10"/>
          <p:cNvSpPr txBox="1"/>
          <p:nvPr/>
        </p:nvSpPr>
        <p:spPr bwMode="gray">
          <a:xfrm>
            <a:off x="3821768" y="1643020"/>
            <a:ext cx="1469633" cy="307777"/>
          </a:xfrm>
          <a:prstGeom prst="rect">
            <a:avLst/>
          </a:prstGeom>
          <a:noFill/>
        </p:spPr>
        <p:txBody>
          <a:bodyPr wrap="none" rtlCol="0">
            <a:spAutoFit/>
          </a:bodyPr>
          <a:lstStyle/>
          <a:p>
            <a:r>
              <a:rPr lang="en-US" sz="1400" b="1" dirty="0" smtClean="0">
                <a:solidFill>
                  <a:schemeClr val="tx1">
                    <a:lumMod val="65000"/>
                    <a:lumOff val="35000"/>
                  </a:schemeClr>
                </a:solidFill>
                <a:latin typeface="+mj-lt"/>
              </a:rPr>
              <a:t>Spend vs. Gravity</a:t>
            </a:r>
            <a:endParaRPr lang="en-US" sz="1400" b="1" dirty="0">
              <a:solidFill>
                <a:schemeClr val="tx1">
                  <a:lumMod val="65000"/>
                  <a:lumOff val="35000"/>
                </a:schemeClr>
              </a:solidFill>
              <a:latin typeface="+mj-lt"/>
            </a:endParaRPr>
          </a:p>
        </p:txBody>
      </p:sp>
      <p:sp>
        <p:nvSpPr>
          <p:cNvPr id="12" name="TextBox 11"/>
          <p:cNvSpPr txBox="1"/>
          <p:nvPr/>
        </p:nvSpPr>
        <p:spPr bwMode="gray">
          <a:xfrm>
            <a:off x="2902277" y="6066708"/>
            <a:ext cx="968535" cy="261610"/>
          </a:xfrm>
          <a:prstGeom prst="rect">
            <a:avLst/>
          </a:prstGeom>
          <a:noFill/>
        </p:spPr>
        <p:txBody>
          <a:bodyPr wrap="none" rtlCol="0">
            <a:spAutoFit/>
          </a:bodyPr>
          <a:lstStyle/>
          <a:p>
            <a:r>
              <a:rPr lang="en-US" sz="1100" b="1" dirty="0" smtClean="0">
                <a:solidFill>
                  <a:schemeClr val="tx1">
                    <a:lumMod val="65000"/>
                    <a:lumOff val="35000"/>
                  </a:schemeClr>
                </a:solidFill>
                <a:latin typeface="+mj-lt"/>
              </a:rPr>
              <a:t>Equal Gravity</a:t>
            </a:r>
            <a:endParaRPr lang="en-US" sz="1100" b="1" dirty="0">
              <a:solidFill>
                <a:schemeClr val="tx1">
                  <a:lumMod val="65000"/>
                  <a:lumOff val="35000"/>
                </a:schemeClr>
              </a:solidFill>
              <a:latin typeface="+mj-lt"/>
            </a:endParaRPr>
          </a:p>
        </p:txBody>
      </p:sp>
      <p:cxnSp>
        <p:nvCxnSpPr>
          <p:cNvPr id="13" name="Straight Connector 12"/>
          <p:cNvCxnSpPr/>
          <p:nvPr/>
        </p:nvCxnSpPr>
        <p:spPr bwMode="gray">
          <a:xfrm rot="16200000" flipV="1">
            <a:off x="2569996" y="5878434"/>
            <a:ext cx="286272" cy="40918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14" name="Rounded Rectangular Callout 40"/>
          <p:cNvSpPr>
            <a:spLocks noChangeArrowheads="1"/>
          </p:cNvSpPr>
          <p:nvPr/>
        </p:nvSpPr>
        <p:spPr bwMode="gray">
          <a:xfrm>
            <a:off x="4206331" y="3451535"/>
            <a:ext cx="1839913" cy="691564"/>
          </a:xfrm>
          <a:prstGeom prst="wedgeRoundRectCallout">
            <a:avLst>
              <a:gd name="adj1" fmla="val -73776"/>
              <a:gd name="adj2" fmla="val 257888"/>
              <a:gd name="adj3" fmla="val 16667"/>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lIns="95785" tIns="47893" rIns="95785" bIns="47893" anchor="ctr"/>
          <a:lstStyle/>
          <a:p>
            <a:pPr defTabSz="914400">
              <a:buClr>
                <a:srgbClr val="99CC00"/>
              </a:buClr>
              <a:defRPr/>
            </a:pPr>
            <a:r>
              <a:rPr lang="en-US" altLang="zh-CN" sz="1100" kern="0" dirty="0" smtClean="0">
                <a:solidFill>
                  <a:schemeClr val="tx1">
                    <a:lumMod val="65000"/>
                    <a:lumOff val="35000"/>
                  </a:schemeClr>
                </a:solidFill>
                <a:latin typeface="+mj-lt"/>
                <a:ea typeface="LF_Kai"/>
                <a:cs typeface="LF_Kai"/>
              </a:rPr>
              <a:t>Line shows  positive relationship between Gravity and Spend</a:t>
            </a:r>
            <a:endParaRPr lang="en-US" altLang="zh-CN" sz="1100" kern="0" dirty="0">
              <a:solidFill>
                <a:schemeClr val="tx1">
                  <a:lumMod val="65000"/>
                  <a:lumOff val="35000"/>
                </a:schemeClr>
              </a:solidFill>
              <a:latin typeface="+mj-lt"/>
              <a:ea typeface="LF_Kai"/>
              <a:cs typeface="LF_Kai"/>
            </a:endParaRPr>
          </a:p>
        </p:txBody>
      </p:sp>
      <p:sp>
        <p:nvSpPr>
          <p:cNvPr id="15" name="Rounded Rectangular Callout 40"/>
          <p:cNvSpPr>
            <a:spLocks noChangeArrowheads="1"/>
          </p:cNvSpPr>
          <p:nvPr/>
        </p:nvSpPr>
        <p:spPr bwMode="gray">
          <a:xfrm>
            <a:off x="2922854" y="2245980"/>
            <a:ext cx="2264404" cy="695405"/>
          </a:xfrm>
          <a:prstGeom prst="wedgeRoundRectCallout">
            <a:avLst>
              <a:gd name="adj1" fmla="val -89978"/>
              <a:gd name="adj2" fmla="val 133673"/>
              <a:gd name="adj3" fmla="val 16667"/>
            </a:avLst>
          </a:prstGeom>
          <a:solidFill>
            <a:schemeClr val="bg1">
              <a:lumMod val="85000"/>
            </a:schemeClr>
          </a:solidFill>
          <a:ln w="9525">
            <a:noFill/>
            <a:miter lim="800000"/>
            <a:headEnd/>
            <a:tailEnd/>
          </a:ln>
          <a:effectLst>
            <a:outerShdw blurRad="50800" dist="38100" dir="2700000" algn="tl" rotWithShape="0">
              <a:prstClr val="black">
                <a:alpha val="40000"/>
              </a:prstClr>
            </a:outerShdw>
          </a:effectLst>
        </p:spPr>
        <p:txBody>
          <a:bodyPr lIns="95785" tIns="47893" rIns="95785" bIns="47893" anchor="ctr"/>
          <a:lstStyle/>
          <a:p>
            <a:pPr defTabSz="914400">
              <a:buClr>
                <a:srgbClr val="99CC00"/>
              </a:buClr>
              <a:defRPr/>
            </a:pPr>
            <a:r>
              <a:rPr lang="en-US" altLang="zh-CN" sz="1100" kern="0" dirty="0" smtClean="0">
                <a:solidFill>
                  <a:schemeClr val="tx1">
                    <a:lumMod val="65000"/>
                    <a:lumOff val="35000"/>
                  </a:schemeClr>
                </a:solidFill>
                <a:latin typeface="+mj-lt"/>
                <a:ea typeface="LF_Kai"/>
                <a:cs typeface="LF_Kai"/>
              </a:rPr>
              <a:t>High Spend, High Gravity, Promotionally-sensitive customers are those best to target against Revenue Leakage</a:t>
            </a:r>
            <a:endParaRPr lang="en-US" altLang="zh-CN" sz="1100" kern="0" dirty="0">
              <a:solidFill>
                <a:schemeClr val="tx1">
                  <a:lumMod val="65000"/>
                  <a:lumOff val="35000"/>
                </a:schemeClr>
              </a:solidFill>
              <a:latin typeface="+mj-lt"/>
              <a:ea typeface="LF_Kai"/>
              <a:cs typeface="LF_Kai"/>
            </a:endParaRPr>
          </a:p>
        </p:txBody>
      </p:sp>
      <p:sp>
        <p:nvSpPr>
          <p:cNvPr id="16" name="Rectangle 15"/>
          <p:cNvSpPr/>
          <p:nvPr/>
        </p:nvSpPr>
        <p:spPr bwMode="gray">
          <a:xfrm>
            <a:off x="7486531" y="4558460"/>
            <a:ext cx="1360950" cy="461665"/>
          </a:xfrm>
          <a:prstGeom prst="rect">
            <a:avLst/>
          </a:prstGeom>
        </p:spPr>
        <p:txBody>
          <a:bodyPr wrap="none" lIns="0" tIns="0" rIns="0" bIns="0">
            <a:spAutoFit/>
          </a:bodyPr>
          <a:lstStyle/>
          <a:p>
            <a:pPr defTabSz="914400">
              <a:buClr>
                <a:srgbClr val="11356F"/>
              </a:buClr>
              <a:defRPr/>
            </a:pPr>
            <a:r>
              <a:rPr lang="en-US" altLang="zh-CN" sz="1000" b="1" kern="0" dirty="0" smtClean="0">
                <a:solidFill>
                  <a:schemeClr val="tx1">
                    <a:lumMod val="65000"/>
                    <a:lumOff val="35000"/>
                  </a:schemeClr>
                </a:solidFill>
                <a:latin typeface="+mj-lt"/>
                <a:ea typeface="LF_Kai"/>
                <a:cs typeface="LF_Kai"/>
              </a:rPr>
              <a:t>Customer 301255680</a:t>
            </a:r>
          </a:p>
          <a:p>
            <a:pPr indent="-120650" defTabSz="914400">
              <a:buClr>
                <a:srgbClr val="11356F"/>
              </a:buClr>
              <a:buFont typeface="Arial" pitchFamily="34" charset="0"/>
              <a:buChar char="•"/>
              <a:defRPr/>
            </a:pPr>
            <a:r>
              <a:rPr lang="en-US" altLang="zh-CN" sz="1000" b="1" kern="0" dirty="0" smtClean="0">
                <a:solidFill>
                  <a:schemeClr val="tx1">
                    <a:lumMod val="65000"/>
                    <a:lumOff val="35000"/>
                  </a:schemeClr>
                </a:solidFill>
                <a:latin typeface="+mj-lt"/>
                <a:ea typeface="LF_Kai"/>
                <a:cs typeface="LF_Kai"/>
              </a:rPr>
              <a:t>5.4 Miles to PETCO</a:t>
            </a:r>
          </a:p>
          <a:p>
            <a:pPr indent="-120650" defTabSz="914400">
              <a:buClr>
                <a:srgbClr val="11356F"/>
              </a:buClr>
              <a:buFont typeface="Arial" pitchFamily="34" charset="0"/>
              <a:buChar char="•"/>
              <a:defRPr/>
            </a:pPr>
            <a:r>
              <a:rPr lang="en-US" altLang="zh-CN" sz="1000" b="1" kern="0" dirty="0" smtClean="0">
                <a:solidFill>
                  <a:schemeClr val="tx1">
                    <a:lumMod val="65000"/>
                    <a:lumOff val="35000"/>
                  </a:schemeClr>
                </a:solidFill>
                <a:latin typeface="+mj-lt"/>
                <a:ea typeface="LF_Kai"/>
                <a:cs typeface="LF_Kai"/>
              </a:rPr>
              <a:t>0.9 Miles to PETSMART</a:t>
            </a:r>
            <a:endParaRPr lang="en-US" altLang="zh-CN" sz="1000" b="1" kern="0" dirty="0">
              <a:solidFill>
                <a:schemeClr val="tx1">
                  <a:lumMod val="65000"/>
                  <a:lumOff val="35000"/>
                </a:schemeClr>
              </a:solidFill>
              <a:latin typeface="+mj-lt"/>
              <a:ea typeface="LF_Kai"/>
              <a:cs typeface="LF_Kai"/>
            </a:endParaRPr>
          </a:p>
        </p:txBody>
      </p:sp>
      <p:cxnSp>
        <p:nvCxnSpPr>
          <p:cNvPr id="17" name="Straight Connector 16"/>
          <p:cNvCxnSpPr/>
          <p:nvPr/>
        </p:nvCxnSpPr>
        <p:spPr bwMode="gray">
          <a:xfrm flipV="1">
            <a:off x="6669741" y="5008193"/>
            <a:ext cx="880986" cy="553511"/>
          </a:xfrm>
          <a:prstGeom prst="line">
            <a:avLst/>
          </a:prstGeom>
          <a:ln>
            <a:solidFill>
              <a:schemeClr val="tx1">
                <a:lumMod val="50000"/>
                <a:lumOff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bwMode="gray">
          <a:xfrm>
            <a:off x="477988" y="2004282"/>
            <a:ext cx="1134926" cy="461665"/>
          </a:xfrm>
          <a:prstGeom prst="rect">
            <a:avLst/>
          </a:prstGeom>
        </p:spPr>
        <p:txBody>
          <a:bodyPr wrap="none" lIns="0" tIns="0" rIns="0" bIns="0">
            <a:spAutoFit/>
          </a:bodyPr>
          <a:lstStyle/>
          <a:p>
            <a:pPr defTabSz="914400">
              <a:buClr>
                <a:srgbClr val="11356F"/>
              </a:buClr>
              <a:defRPr/>
            </a:pPr>
            <a:r>
              <a:rPr lang="en-US" altLang="zh-CN" sz="1000" b="1" kern="0" dirty="0" smtClean="0">
                <a:solidFill>
                  <a:schemeClr val="tx1">
                    <a:lumMod val="65000"/>
                    <a:lumOff val="35000"/>
                  </a:schemeClr>
                </a:solidFill>
                <a:latin typeface="+mj-lt"/>
                <a:ea typeface="LF_Kai"/>
                <a:cs typeface="LF_Kai"/>
              </a:rPr>
              <a:t>Customer 336481080</a:t>
            </a:r>
          </a:p>
          <a:p>
            <a:pPr defTabSz="914400">
              <a:buClr>
                <a:srgbClr val="11356F"/>
              </a:buClr>
              <a:defRPr/>
            </a:pPr>
            <a:r>
              <a:rPr lang="en-US" altLang="zh-CN" sz="1000" b="1" kern="0" dirty="0" smtClean="0">
                <a:solidFill>
                  <a:schemeClr val="tx1">
                    <a:lumMod val="65000"/>
                    <a:lumOff val="35000"/>
                  </a:schemeClr>
                </a:solidFill>
                <a:latin typeface="+mj-lt"/>
                <a:ea typeface="LF_Kai"/>
                <a:cs typeface="LF_Kai"/>
              </a:rPr>
              <a:t>2.6 miles to PETCO</a:t>
            </a:r>
          </a:p>
          <a:p>
            <a:pPr defTabSz="914400">
              <a:buClr>
                <a:srgbClr val="11356F"/>
              </a:buClr>
              <a:defRPr/>
            </a:pPr>
            <a:r>
              <a:rPr lang="en-US" altLang="zh-CN" sz="1000" b="1" kern="0" dirty="0" smtClean="0">
                <a:solidFill>
                  <a:schemeClr val="tx1">
                    <a:lumMod val="65000"/>
                    <a:lumOff val="35000"/>
                  </a:schemeClr>
                </a:solidFill>
                <a:latin typeface="+mj-lt"/>
                <a:ea typeface="LF_Kai"/>
                <a:cs typeface="LF_Kai"/>
              </a:rPr>
              <a:t>3.2 miles to KMART</a:t>
            </a:r>
          </a:p>
        </p:txBody>
      </p:sp>
      <p:cxnSp>
        <p:nvCxnSpPr>
          <p:cNvPr id="19" name="Straight Connector 18"/>
          <p:cNvCxnSpPr/>
          <p:nvPr/>
        </p:nvCxnSpPr>
        <p:spPr bwMode="gray">
          <a:xfrm rot="10800000">
            <a:off x="1607127" y="2172964"/>
            <a:ext cx="1168346" cy="699328"/>
          </a:xfrm>
          <a:prstGeom prst="line">
            <a:avLst/>
          </a:prstGeom>
          <a:ln>
            <a:solidFill>
              <a:schemeClr val="tx1">
                <a:lumMod val="50000"/>
                <a:lumOff val="50000"/>
              </a:schemeClr>
            </a:solidFill>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bwMode="gray">
          <a:xfrm rot="5400000" flipH="1" flipV="1">
            <a:off x="495837" y="3908740"/>
            <a:ext cx="3966694" cy="12877"/>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27" name="Round Same Side Corner Rectangle 2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Calibri" pitchFamily="34" charset="0"/>
                <a:cs typeface="Calibri" pitchFamily="34" charset="0"/>
              </a:rPr>
              <a:t>需求预测</a:t>
            </a:r>
            <a:endParaRPr lang="en-US" sz="800" dirty="0">
              <a:solidFill>
                <a:schemeClr val="tx2"/>
              </a:solidFill>
              <a:latin typeface="Calibri" pitchFamily="34" charset="0"/>
              <a:cs typeface="Calibri" pitchFamily="34" charset="0"/>
            </a:endParaRPr>
          </a:p>
        </p:txBody>
      </p:sp>
      <p:sp>
        <p:nvSpPr>
          <p:cNvPr id="28" name="Round Same Side Corner Rectangle 2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顾客</a:t>
            </a:r>
            <a:r>
              <a:rPr lang="en-US" sz="800" dirty="0" smtClean="0">
                <a:solidFill>
                  <a:schemeClr val="tx2"/>
                </a:solidFill>
                <a:latin typeface="Calibri" pitchFamily="34" charset="0"/>
                <a:cs typeface="Calibri" pitchFamily="34" charset="0"/>
              </a:rPr>
              <a:t>360</a:t>
            </a:r>
            <a:r>
              <a:rPr lang="en-US" sz="800" dirty="0">
                <a:solidFill>
                  <a:schemeClr val="tx2"/>
                </a:solidFill>
                <a:latin typeface="Calibri" pitchFamily="34" charset="0"/>
                <a:cs typeface="Calibri" pitchFamily="34" charset="0"/>
              </a:rPr>
              <a:t>°</a:t>
            </a:r>
          </a:p>
          <a:p>
            <a:pPr algn="ctr"/>
            <a:endParaRPr lang="en-US" sz="800" dirty="0">
              <a:solidFill>
                <a:schemeClr val="tx2"/>
              </a:solidFill>
              <a:latin typeface="Calibri" pitchFamily="34" charset="0"/>
              <a:cs typeface="Calibri" pitchFamily="34" charset="0"/>
            </a:endParaRPr>
          </a:p>
        </p:txBody>
      </p:sp>
      <p:sp>
        <p:nvSpPr>
          <p:cNvPr id="29" name="Round Same Side Corner Rectangle 2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定价</a:t>
            </a:r>
            <a:endParaRPr lang="en-US" sz="800" dirty="0">
              <a:solidFill>
                <a:schemeClr val="tx2"/>
              </a:solidFill>
              <a:latin typeface="Calibri" pitchFamily="34" charset="0"/>
              <a:cs typeface="Calibri" pitchFamily="34" charset="0"/>
            </a:endParaRPr>
          </a:p>
        </p:txBody>
      </p:sp>
      <p:sp>
        <p:nvSpPr>
          <p:cNvPr id="30" name="Round Same Side Corner Rectangle 2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Calibri" pitchFamily="34" charset="0"/>
                <a:cs typeface="Calibri" pitchFamily="34" charset="0"/>
              </a:rPr>
              <a:t>社交媒体</a:t>
            </a:r>
            <a:endParaRPr lang="en-US" sz="800" dirty="0">
              <a:solidFill>
                <a:schemeClr val="tx2"/>
              </a:solidFill>
              <a:latin typeface="Calibri" pitchFamily="34" charset="0"/>
              <a:cs typeface="Calibri" pitchFamily="34" charset="0"/>
            </a:endParaRPr>
          </a:p>
        </p:txBody>
      </p:sp>
      <p:sp>
        <p:nvSpPr>
          <p:cNvPr id="31" name="Round Same Side Corner Rectangle 30"/>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Calibri" pitchFamily="34" charset="0"/>
                <a:cs typeface="Calibri" pitchFamily="34" charset="0"/>
              </a:rPr>
              <a:t>选址</a:t>
            </a:r>
            <a:endParaRPr lang="en-US" sz="800" b="1" dirty="0">
              <a:solidFill>
                <a:schemeClr val="bg1"/>
              </a:solidFill>
              <a:latin typeface="Calibri" pitchFamily="34" charset="0"/>
              <a:cs typeface="Calibri" pitchFamily="34" charset="0"/>
            </a:endParaRPr>
          </a:p>
        </p:txBody>
      </p:sp>
      <p:cxnSp>
        <p:nvCxnSpPr>
          <p:cNvPr id="32" name="Straight Connector 3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1124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购物中心内部的店址选择</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通过数据库里顾客的宾</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馆，行李花费，以及仅仅活动了两</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天作为</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特</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征，可以发现这个商场的顾客多数为</a:t>
            </a:r>
            <a:r>
              <a:rPr lang="en-US"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目标明确的购物者</a:t>
            </a:r>
            <a:r>
              <a:rPr lang="en-US"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。隔离了那些能暗示顾客行为的信号，我们可以更好的分割定位更多的人。</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4"/>
          <p:cNvPicPr>
            <a:picLocks noChangeAspect="1" noChangeArrowheads="1"/>
          </p:cNvPicPr>
          <p:nvPr>
            <p:custDataLst>
              <p:tags r:id="rId1"/>
            </p:custDataLst>
          </p:nvPr>
        </p:nvPicPr>
        <p:blipFill>
          <a:blip r:embed="rId40" cstate="print"/>
          <a:srcRect/>
          <a:stretch>
            <a:fillRect/>
          </a:stretch>
        </p:blipFill>
        <p:spPr bwMode="auto">
          <a:xfrm>
            <a:off x="1740513" y="1651964"/>
            <a:ext cx="7022487" cy="4137488"/>
          </a:xfrm>
          <a:prstGeom prst="rect">
            <a:avLst/>
          </a:prstGeom>
          <a:noFill/>
          <a:ln w="9525">
            <a:noFill/>
            <a:miter lim="800000"/>
            <a:headEnd/>
            <a:tailEnd/>
          </a:ln>
        </p:spPr>
      </p:pic>
      <p:sp>
        <p:nvSpPr>
          <p:cNvPr id="5" name="Rounded Rectangle 4"/>
          <p:cNvSpPr/>
          <p:nvPr>
            <p:custDataLst>
              <p:tags r:id="rId2"/>
            </p:custDataLst>
          </p:nvPr>
        </p:nvSpPr>
        <p:spPr>
          <a:xfrm>
            <a:off x="381000" y="1674052"/>
            <a:ext cx="8305800" cy="4876800"/>
          </a:xfrm>
          <a:prstGeom prst="roundRect">
            <a:avLst/>
          </a:prstGeom>
          <a:solidFill>
            <a:schemeClr val="tx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6" name="Rounded Rectangular Callout 5"/>
          <p:cNvSpPr/>
          <p:nvPr>
            <p:custDataLst>
              <p:tags r:id="rId3"/>
            </p:custDataLst>
          </p:nvPr>
        </p:nvSpPr>
        <p:spPr>
          <a:xfrm>
            <a:off x="4724400" y="2593530"/>
            <a:ext cx="683004" cy="108339"/>
          </a:xfrm>
          <a:prstGeom prst="wedgeRoundRectCallout">
            <a:avLst>
              <a:gd name="adj1" fmla="val -267556"/>
              <a:gd name="adj2" fmla="val 59948"/>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GNC</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7" name="Oval 6"/>
          <p:cNvSpPr/>
          <p:nvPr>
            <p:custDataLst>
              <p:tags r:id="rId4"/>
            </p:custDataLst>
          </p:nvPr>
        </p:nvSpPr>
        <p:spPr>
          <a:xfrm flipV="1">
            <a:off x="3200400" y="27076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8" name="Oval 7"/>
          <p:cNvSpPr/>
          <p:nvPr>
            <p:custDataLst>
              <p:tags r:id="rId5"/>
            </p:custDataLst>
          </p:nvPr>
        </p:nvSpPr>
        <p:spPr>
          <a:xfrm flipV="1">
            <a:off x="5867400" y="359161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9" name="Rounded Rectangular Callout 8"/>
          <p:cNvSpPr/>
          <p:nvPr>
            <p:custDataLst>
              <p:tags r:id="rId6"/>
            </p:custDataLst>
          </p:nvPr>
        </p:nvSpPr>
        <p:spPr>
          <a:xfrm>
            <a:off x="5370213" y="3139330"/>
            <a:ext cx="878187" cy="104815"/>
          </a:xfrm>
          <a:prstGeom prst="wedgeRoundRectCallout">
            <a:avLst>
              <a:gd name="adj1" fmla="val 8926"/>
              <a:gd name="adj2" fmla="val 362350"/>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Tommy H</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10" name="Oval 9"/>
          <p:cNvSpPr/>
          <p:nvPr>
            <p:custDataLst>
              <p:tags r:id="rId7"/>
            </p:custDataLst>
          </p:nvPr>
        </p:nvSpPr>
        <p:spPr>
          <a:xfrm flipV="1">
            <a:off x="5791200" y="450601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1" name="Rounded Rectangular Callout 10"/>
          <p:cNvSpPr/>
          <p:nvPr>
            <p:custDataLst>
              <p:tags r:id="rId8"/>
            </p:custDataLst>
          </p:nvPr>
        </p:nvSpPr>
        <p:spPr>
          <a:xfrm>
            <a:off x="5029200" y="5832913"/>
            <a:ext cx="1037201" cy="108339"/>
          </a:xfrm>
          <a:prstGeom prst="wedgeRoundRectCallout">
            <a:avLst>
              <a:gd name="adj1" fmla="val 25521"/>
              <a:gd name="adj2" fmla="val -1194118"/>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Aeropostale</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12" name="Oval 11"/>
          <p:cNvSpPr/>
          <p:nvPr>
            <p:custDataLst>
              <p:tags r:id="rId9"/>
            </p:custDataLst>
          </p:nvPr>
        </p:nvSpPr>
        <p:spPr>
          <a:xfrm flipV="1">
            <a:off x="5562600" y="45364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3" name="Rounded Rectangular Callout 12"/>
          <p:cNvSpPr/>
          <p:nvPr>
            <p:custDataLst>
              <p:tags r:id="rId10"/>
            </p:custDataLst>
          </p:nvPr>
        </p:nvSpPr>
        <p:spPr>
          <a:xfrm>
            <a:off x="4876800" y="5683561"/>
            <a:ext cx="822960" cy="108339"/>
          </a:xfrm>
          <a:prstGeom prst="wedgeRoundRectCallout">
            <a:avLst>
              <a:gd name="adj1" fmla="val 32322"/>
              <a:gd name="adj2" fmla="val -997977"/>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rgbClr val="FF0000"/>
                </a:solidFill>
                <a:latin typeface="Microsoft YaHei" panose="020B0503020204020204" pitchFamily="34" charset="-122"/>
                <a:ea typeface="Microsoft YaHei" panose="020B0503020204020204" pitchFamily="34" charset="-122"/>
              </a:rPr>
              <a:t>Samsonite</a:t>
            </a:r>
            <a:endParaRPr lang="en-US" sz="500" dirty="0">
              <a:solidFill>
                <a:srgbClr val="FF0000"/>
              </a:solidFill>
              <a:latin typeface="Microsoft YaHei" panose="020B0503020204020204" pitchFamily="34" charset="-122"/>
              <a:ea typeface="Microsoft YaHei" panose="020B0503020204020204" pitchFamily="34" charset="-122"/>
            </a:endParaRPr>
          </a:p>
        </p:txBody>
      </p:sp>
      <p:sp>
        <p:nvSpPr>
          <p:cNvPr id="14" name="Oval 13"/>
          <p:cNvSpPr/>
          <p:nvPr>
            <p:custDataLst>
              <p:tags r:id="rId11"/>
            </p:custDataLst>
          </p:nvPr>
        </p:nvSpPr>
        <p:spPr>
          <a:xfrm flipV="1">
            <a:off x="4754881" y="427741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5" name="Rounded Rectangular Callout 14"/>
          <p:cNvSpPr/>
          <p:nvPr>
            <p:custDataLst>
              <p:tags r:id="rId12"/>
            </p:custDataLst>
          </p:nvPr>
        </p:nvSpPr>
        <p:spPr>
          <a:xfrm>
            <a:off x="3657601" y="5305609"/>
            <a:ext cx="1247916" cy="108339"/>
          </a:xfrm>
          <a:prstGeom prst="wedgeRoundRectCallout">
            <a:avLst>
              <a:gd name="adj1" fmla="val 41281"/>
              <a:gd name="adj2" fmla="val -99497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Forever 21</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16" name="Oval 15"/>
          <p:cNvSpPr/>
          <p:nvPr>
            <p:custDataLst>
              <p:tags r:id="rId13"/>
            </p:custDataLst>
          </p:nvPr>
        </p:nvSpPr>
        <p:spPr>
          <a:xfrm flipV="1">
            <a:off x="4715333" y="336301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7" name="Rounded Rectangular Callout 16"/>
          <p:cNvSpPr/>
          <p:nvPr>
            <p:custDataLst>
              <p:tags r:id="rId14"/>
            </p:custDataLst>
          </p:nvPr>
        </p:nvSpPr>
        <p:spPr>
          <a:xfrm>
            <a:off x="5105400" y="2910897"/>
            <a:ext cx="1074933" cy="108339"/>
          </a:xfrm>
          <a:prstGeom prst="wedgeRoundRectCallout">
            <a:avLst>
              <a:gd name="adj1" fmla="val -80910"/>
              <a:gd name="adj2" fmla="val 371662"/>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Armani Exchange</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18" name="Oval 17"/>
          <p:cNvSpPr/>
          <p:nvPr>
            <p:custDataLst>
              <p:tags r:id="rId15"/>
            </p:custDataLst>
          </p:nvPr>
        </p:nvSpPr>
        <p:spPr>
          <a:xfrm flipV="1">
            <a:off x="4572000" y="31648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9" name="Rounded Rectangular Callout 18"/>
          <p:cNvSpPr/>
          <p:nvPr>
            <p:custDataLst>
              <p:tags r:id="rId16"/>
            </p:custDataLst>
          </p:nvPr>
        </p:nvSpPr>
        <p:spPr>
          <a:xfrm>
            <a:off x="4817913" y="2751569"/>
            <a:ext cx="1025897" cy="108339"/>
          </a:xfrm>
          <a:prstGeom prst="wedgeRoundRectCallout">
            <a:avLst>
              <a:gd name="adj1" fmla="val -68657"/>
              <a:gd name="adj2" fmla="val 336137"/>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Victoria’s Secret</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20" name="Oval 19"/>
          <p:cNvSpPr/>
          <p:nvPr>
            <p:custDataLst>
              <p:tags r:id="rId17"/>
            </p:custDataLst>
          </p:nvPr>
        </p:nvSpPr>
        <p:spPr>
          <a:xfrm flipV="1">
            <a:off x="7391400" y="5115618"/>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1" name="Rounded Rectangular Callout 20"/>
          <p:cNvSpPr/>
          <p:nvPr>
            <p:custDataLst>
              <p:tags r:id="rId18"/>
            </p:custDataLst>
          </p:nvPr>
        </p:nvSpPr>
        <p:spPr>
          <a:xfrm>
            <a:off x="5410200" y="6017452"/>
            <a:ext cx="978671" cy="108339"/>
          </a:xfrm>
          <a:prstGeom prst="wedgeRoundRectCallout">
            <a:avLst>
              <a:gd name="adj1" fmla="val 152141"/>
              <a:gd name="adj2" fmla="val -822113"/>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Toys ’R’ Us</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22" name="Rounded Rectangular Callout 21"/>
          <p:cNvSpPr/>
          <p:nvPr>
            <p:custDataLst>
              <p:tags r:id="rId19"/>
            </p:custDataLst>
          </p:nvPr>
        </p:nvSpPr>
        <p:spPr>
          <a:xfrm>
            <a:off x="4211370" y="5494585"/>
            <a:ext cx="1146245" cy="108339"/>
          </a:xfrm>
          <a:prstGeom prst="wedgeRoundRectCallout">
            <a:avLst>
              <a:gd name="adj1" fmla="val 43492"/>
              <a:gd name="adj2" fmla="val -962671"/>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Watch Station Int’l</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23" name="Oval 22"/>
          <p:cNvSpPr/>
          <p:nvPr>
            <p:custDataLst>
              <p:tags r:id="rId20"/>
            </p:custDataLst>
          </p:nvPr>
        </p:nvSpPr>
        <p:spPr>
          <a:xfrm flipV="1">
            <a:off x="5292346" y="444383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4" name="Oval 23"/>
          <p:cNvSpPr/>
          <p:nvPr>
            <p:custDataLst>
              <p:tags r:id="rId21"/>
            </p:custDataLst>
          </p:nvPr>
        </p:nvSpPr>
        <p:spPr>
          <a:xfrm flipV="1">
            <a:off x="4648200" y="3698299"/>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5" name="Rounded Rectangular Callout 24"/>
          <p:cNvSpPr/>
          <p:nvPr>
            <p:custDataLst>
              <p:tags r:id="rId22"/>
            </p:custDataLst>
          </p:nvPr>
        </p:nvSpPr>
        <p:spPr>
          <a:xfrm>
            <a:off x="3265552" y="5103052"/>
            <a:ext cx="1306448" cy="108339"/>
          </a:xfrm>
          <a:prstGeom prst="wedgeRoundRectCallout">
            <a:avLst>
              <a:gd name="adj1" fmla="val 57757"/>
              <a:gd name="adj2" fmla="val -1252316"/>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Soltice Sunglass Outlet</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26" name="Oval 25"/>
          <p:cNvSpPr/>
          <p:nvPr>
            <p:custDataLst>
              <p:tags r:id="rId23"/>
            </p:custDataLst>
          </p:nvPr>
        </p:nvSpPr>
        <p:spPr>
          <a:xfrm flipV="1">
            <a:off x="4048563" y="4796593"/>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7" name="Rounded Rectangular Callout 26"/>
          <p:cNvSpPr/>
          <p:nvPr>
            <p:custDataLst>
              <p:tags r:id="rId24"/>
            </p:custDataLst>
          </p:nvPr>
        </p:nvSpPr>
        <p:spPr>
          <a:xfrm>
            <a:off x="2387556" y="4675689"/>
            <a:ext cx="1117644" cy="108339"/>
          </a:xfrm>
          <a:prstGeom prst="wedgeRoundRectCallout">
            <a:avLst>
              <a:gd name="adj1" fmla="val 96992"/>
              <a:gd name="adj2" fmla="val 6041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Michael Kors</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28" name="Oval 27"/>
          <p:cNvSpPr/>
          <p:nvPr>
            <p:custDataLst>
              <p:tags r:id="rId25"/>
            </p:custDataLst>
          </p:nvPr>
        </p:nvSpPr>
        <p:spPr>
          <a:xfrm flipV="1">
            <a:off x="4048563" y="485958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9" name="Oval 28"/>
          <p:cNvSpPr/>
          <p:nvPr>
            <p:custDataLst>
              <p:tags r:id="rId26"/>
            </p:custDataLst>
          </p:nvPr>
        </p:nvSpPr>
        <p:spPr>
          <a:xfrm flipV="1">
            <a:off x="4048563" y="4632815"/>
            <a:ext cx="45719" cy="45719"/>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0" name="Rounded Rectangular Callout 29"/>
          <p:cNvSpPr/>
          <p:nvPr>
            <p:custDataLst>
              <p:tags r:id="rId27"/>
            </p:custDataLst>
          </p:nvPr>
        </p:nvSpPr>
        <p:spPr>
          <a:xfrm>
            <a:off x="2387556" y="4486713"/>
            <a:ext cx="1117644" cy="108339"/>
          </a:xfrm>
          <a:prstGeom prst="wedgeRoundRectCallout">
            <a:avLst>
              <a:gd name="adj1" fmla="val 96992"/>
              <a:gd name="adj2" fmla="val 60414"/>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Polo (Children’s)</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31" name="Rounded Rectangular Callout 30"/>
          <p:cNvSpPr/>
          <p:nvPr>
            <p:custDataLst>
              <p:tags r:id="rId28"/>
            </p:custDataLst>
          </p:nvPr>
        </p:nvSpPr>
        <p:spPr>
          <a:xfrm>
            <a:off x="2387556" y="4864665"/>
            <a:ext cx="1117644" cy="108339"/>
          </a:xfrm>
          <a:prstGeom prst="wedgeRoundRectCallout">
            <a:avLst>
              <a:gd name="adj1" fmla="val 96992"/>
              <a:gd name="adj2" fmla="val -24586"/>
              <a:gd name="adj3" fmla="val 16667"/>
            </a:avLst>
          </a:prstGeom>
          <a:solidFill>
            <a:schemeClr val="bg1"/>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solidFill>
                  <a:schemeClr val="tx1"/>
                </a:solidFill>
                <a:latin typeface="Microsoft YaHei" panose="020B0503020204020204" pitchFamily="34" charset="-122"/>
                <a:ea typeface="Microsoft YaHei" panose="020B0503020204020204" pitchFamily="34" charset="-122"/>
              </a:rPr>
              <a:t>Polo</a:t>
            </a:r>
            <a:endParaRPr lang="en-US" sz="500" dirty="0">
              <a:solidFill>
                <a:schemeClr val="tx1"/>
              </a:solidFill>
              <a:latin typeface="Microsoft YaHei" panose="020B0503020204020204" pitchFamily="34" charset="-122"/>
              <a:ea typeface="Microsoft YaHei" panose="020B0503020204020204" pitchFamily="34" charset="-122"/>
            </a:endParaRPr>
          </a:p>
        </p:txBody>
      </p:sp>
      <p:sp>
        <p:nvSpPr>
          <p:cNvPr id="32" name="Freeform 31"/>
          <p:cNvSpPr/>
          <p:nvPr>
            <p:custDataLst>
              <p:tags r:id="rId29"/>
            </p:custDataLst>
          </p:nvPr>
        </p:nvSpPr>
        <p:spPr>
          <a:xfrm>
            <a:off x="3022764" y="2829335"/>
            <a:ext cx="5262238" cy="2630110"/>
          </a:xfrm>
          <a:custGeom>
            <a:avLst/>
            <a:gdLst>
              <a:gd name="connsiteX0" fmla="*/ 6457950 w 6457950"/>
              <a:gd name="connsiteY0" fmla="*/ 3490912 h 3490912"/>
              <a:gd name="connsiteX1" fmla="*/ 5953125 w 6457950"/>
              <a:gd name="connsiteY1" fmla="*/ 3148012 h 3490912"/>
              <a:gd name="connsiteX2" fmla="*/ 5857875 w 6457950"/>
              <a:gd name="connsiteY2" fmla="*/ 3014662 h 3490912"/>
              <a:gd name="connsiteX3" fmla="*/ 5781675 w 6457950"/>
              <a:gd name="connsiteY3" fmla="*/ 2957512 h 3490912"/>
              <a:gd name="connsiteX4" fmla="*/ 5686425 w 6457950"/>
              <a:gd name="connsiteY4" fmla="*/ 3033712 h 3490912"/>
              <a:gd name="connsiteX5" fmla="*/ 5562600 w 6457950"/>
              <a:gd name="connsiteY5" fmla="*/ 3052762 h 3490912"/>
              <a:gd name="connsiteX6" fmla="*/ 5457825 w 6457950"/>
              <a:gd name="connsiteY6" fmla="*/ 3052762 h 3490912"/>
              <a:gd name="connsiteX7" fmla="*/ 5600700 w 6457950"/>
              <a:gd name="connsiteY7" fmla="*/ 3005137 h 3490912"/>
              <a:gd name="connsiteX8" fmla="*/ 5819775 w 6457950"/>
              <a:gd name="connsiteY8" fmla="*/ 2662237 h 3490912"/>
              <a:gd name="connsiteX9" fmla="*/ 5267325 w 6457950"/>
              <a:gd name="connsiteY9" fmla="*/ 2414587 h 3490912"/>
              <a:gd name="connsiteX10" fmla="*/ 4962525 w 6457950"/>
              <a:gd name="connsiteY10" fmla="*/ 2147887 h 3490912"/>
              <a:gd name="connsiteX11" fmla="*/ 4667250 w 6457950"/>
              <a:gd name="connsiteY11" fmla="*/ 2005012 h 3490912"/>
              <a:gd name="connsiteX12" fmla="*/ 4429125 w 6457950"/>
              <a:gd name="connsiteY12" fmla="*/ 1928812 h 3490912"/>
              <a:gd name="connsiteX13" fmla="*/ 4267200 w 6457950"/>
              <a:gd name="connsiteY13" fmla="*/ 1481137 h 3490912"/>
              <a:gd name="connsiteX14" fmla="*/ 4191000 w 6457950"/>
              <a:gd name="connsiteY14" fmla="*/ 1366837 h 3490912"/>
              <a:gd name="connsiteX15" fmla="*/ 3714750 w 6457950"/>
              <a:gd name="connsiteY15" fmla="*/ 1328737 h 3490912"/>
              <a:gd name="connsiteX16" fmla="*/ 3543300 w 6457950"/>
              <a:gd name="connsiteY16" fmla="*/ 1309687 h 3490912"/>
              <a:gd name="connsiteX17" fmla="*/ 3524250 w 6457950"/>
              <a:gd name="connsiteY17" fmla="*/ 1195387 h 3490912"/>
              <a:gd name="connsiteX18" fmla="*/ 3533775 w 6457950"/>
              <a:gd name="connsiteY18" fmla="*/ 1366837 h 3490912"/>
              <a:gd name="connsiteX19" fmla="*/ 4086225 w 6457950"/>
              <a:gd name="connsiteY19" fmla="*/ 1385887 h 3490912"/>
              <a:gd name="connsiteX20" fmla="*/ 4219575 w 6457950"/>
              <a:gd name="connsiteY20" fmla="*/ 1528762 h 3490912"/>
              <a:gd name="connsiteX21" fmla="*/ 4314825 w 6457950"/>
              <a:gd name="connsiteY21" fmla="*/ 1900237 h 3490912"/>
              <a:gd name="connsiteX22" fmla="*/ 4191000 w 6457950"/>
              <a:gd name="connsiteY22" fmla="*/ 2176462 h 3490912"/>
              <a:gd name="connsiteX23" fmla="*/ 3495675 w 6457950"/>
              <a:gd name="connsiteY23" fmla="*/ 2147887 h 3490912"/>
              <a:gd name="connsiteX24" fmla="*/ 3400425 w 6457950"/>
              <a:gd name="connsiteY24" fmla="*/ 2271712 h 3490912"/>
              <a:gd name="connsiteX25" fmla="*/ 3343275 w 6457950"/>
              <a:gd name="connsiteY25" fmla="*/ 2185987 h 3490912"/>
              <a:gd name="connsiteX26" fmla="*/ 3152775 w 6457950"/>
              <a:gd name="connsiteY26" fmla="*/ 2233612 h 3490912"/>
              <a:gd name="connsiteX27" fmla="*/ 3152775 w 6457950"/>
              <a:gd name="connsiteY27" fmla="*/ 2328862 h 3490912"/>
              <a:gd name="connsiteX28" fmla="*/ 3114675 w 6457950"/>
              <a:gd name="connsiteY28" fmla="*/ 2224087 h 3490912"/>
              <a:gd name="connsiteX29" fmla="*/ 2809875 w 6457950"/>
              <a:gd name="connsiteY29" fmla="*/ 2214562 h 3490912"/>
              <a:gd name="connsiteX30" fmla="*/ 2714625 w 6457950"/>
              <a:gd name="connsiteY30" fmla="*/ 2138362 h 3490912"/>
              <a:gd name="connsiteX31" fmla="*/ 2695575 w 6457950"/>
              <a:gd name="connsiteY31" fmla="*/ 2185987 h 3490912"/>
              <a:gd name="connsiteX32" fmla="*/ 2476500 w 6457950"/>
              <a:gd name="connsiteY32" fmla="*/ 2243137 h 3490912"/>
              <a:gd name="connsiteX33" fmla="*/ 2257425 w 6457950"/>
              <a:gd name="connsiteY33" fmla="*/ 2024062 h 3490912"/>
              <a:gd name="connsiteX34" fmla="*/ 2381250 w 6457950"/>
              <a:gd name="connsiteY34" fmla="*/ 2033587 h 3490912"/>
              <a:gd name="connsiteX35" fmla="*/ 2476500 w 6457950"/>
              <a:gd name="connsiteY35" fmla="*/ 1700212 h 3490912"/>
              <a:gd name="connsiteX36" fmla="*/ 2295525 w 6457950"/>
              <a:gd name="connsiteY36" fmla="*/ 1509712 h 3490912"/>
              <a:gd name="connsiteX37" fmla="*/ 2162175 w 6457950"/>
              <a:gd name="connsiteY37" fmla="*/ 1271587 h 3490912"/>
              <a:gd name="connsiteX38" fmla="*/ 2028825 w 6457950"/>
              <a:gd name="connsiteY38" fmla="*/ 1290637 h 3490912"/>
              <a:gd name="connsiteX39" fmla="*/ 2095500 w 6457950"/>
              <a:gd name="connsiteY39" fmla="*/ 1204912 h 3490912"/>
              <a:gd name="connsiteX40" fmla="*/ 1981200 w 6457950"/>
              <a:gd name="connsiteY40" fmla="*/ 985837 h 3490912"/>
              <a:gd name="connsiteX41" fmla="*/ 2057400 w 6457950"/>
              <a:gd name="connsiteY41" fmla="*/ 900112 h 3490912"/>
              <a:gd name="connsiteX42" fmla="*/ 1971675 w 6457950"/>
              <a:gd name="connsiteY42" fmla="*/ 928687 h 3490912"/>
              <a:gd name="connsiteX43" fmla="*/ 1809750 w 6457950"/>
              <a:gd name="connsiteY43" fmla="*/ 700087 h 3490912"/>
              <a:gd name="connsiteX44" fmla="*/ 1885950 w 6457950"/>
              <a:gd name="connsiteY44" fmla="*/ 652462 h 3490912"/>
              <a:gd name="connsiteX45" fmla="*/ 1781175 w 6457950"/>
              <a:gd name="connsiteY45" fmla="*/ 661987 h 3490912"/>
              <a:gd name="connsiteX46" fmla="*/ 1524000 w 6457950"/>
              <a:gd name="connsiteY46" fmla="*/ 319087 h 3490912"/>
              <a:gd name="connsiteX47" fmla="*/ 1238250 w 6457950"/>
              <a:gd name="connsiteY47" fmla="*/ 471487 h 3490912"/>
              <a:gd name="connsiteX48" fmla="*/ 1171575 w 6457950"/>
              <a:gd name="connsiteY48" fmla="*/ 519112 h 3490912"/>
              <a:gd name="connsiteX49" fmla="*/ 781050 w 6457950"/>
              <a:gd name="connsiteY49" fmla="*/ 442912 h 3490912"/>
              <a:gd name="connsiteX50" fmla="*/ 323850 w 6457950"/>
              <a:gd name="connsiteY50" fmla="*/ 233362 h 3490912"/>
              <a:gd name="connsiteX51" fmla="*/ 142875 w 6457950"/>
              <a:gd name="connsiteY51" fmla="*/ 176212 h 3490912"/>
              <a:gd name="connsiteX52" fmla="*/ 190500 w 6457950"/>
              <a:gd name="connsiteY52" fmla="*/ 33337 h 3490912"/>
              <a:gd name="connsiteX53" fmla="*/ 295275 w 6457950"/>
              <a:gd name="connsiteY53" fmla="*/ 80962 h 3490912"/>
              <a:gd name="connsiteX54" fmla="*/ 133350 w 6457950"/>
              <a:gd name="connsiteY54" fmla="*/ 4762 h 3490912"/>
              <a:gd name="connsiteX55" fmla="*/ 0 w 6457950"/>
              <a:gd name="connsiteY55" fmla="*/ 109537 h 3490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6457950" h="3490912">
                <a:moveTo>
                  <a:pt x="6457950" y="3490912"/>
                </a:moveTo>
                <a:cubicBezTo>
                  <a:pt x="6255544" y="3359149"/>
                  <a:pt x="6053138" y="3227387"/>
                  <a:pt x="5953125" y="3148012"/>
                </a:cubicBezTo>
                <a:cubicBezTo>
                  <a:pt x="5853112" y="3068637"/>
                  <a:pt x="5886450" y="3046412"/>
                  <a:pt x="5857875" y="3014662"/>
                </a:cubicBezTo>
                <a:cubicBezTo>
                  <a:pt x="5829300" y="2982912"/>
                  <a:pt x="5810250" y="2954337"/>
                  <a:pt x="5781675" y="2957512"/>
                </a:cubicBezTo>
                <a:cubicBezTo>
                  <a:pt x="5753100" y="2960687"/>
                  <a:pt x="5722938" y="3017837"/>
                  <a:pt x="5686425" y="3033712"/>
                </a:cubicBezTo>
                <a:cubicBezTo>
                  <a:pt x="5649913" y="3049587"/>
                  <a:pt x="5600700" y="3049587"/>
                  <a:pt x="5562600" y="3052762"/>
                </a:cubicBezTo>
                <a:cubicBezTo>
                  <a:pt x="5524500" y="3055937"/>
                  <a:pt x="5451475" y="3060699"/>
                  <a:pt x="5457825" y="3052762"/>
                </a:cubicBezTo>
                <a:cubicBezTo>
                  <a:pt x="5464175" y="3044825"/>
                  <a:pt x="5540375" y="3070224"/>
                  <a:pt x="5600700" y="3005137"/>
                </a:cubicBezTo>
                <a:cubicBezTo>
                  <a:pt x="5661025" y="2940050"/>
                  <a:pt x="5875338" y="2760662"/>
                  <a:pt x="5819775" y="2662237"/>
                </a:cubicBezTo>
                <a:cubicBezTo>
                  <a:pt x="5764213" y="2563812"/>
                  <a:pt x="5410200" y="2500312"/>
                  <a:pt x="5267325" y="2414587"/>
                </a:cubicBezTo>
                <a:cubicBezTo>
                  <a:pt x="5124450" y="2328862"/>
                  <a:pt x="5062537" y="2216149"/>
                  <a:pt x="4962525" y="2147887"/>
                </a:cubicBezTo>
                <a:cubicBezTo>
                  <a:pt x="4862513" y="2079625"/>
                  <a:pt x="4756150" y="2041524"/>
                  <a:pt x="4667250" y="2005012"/>
                </a:cubicBezTo>
                <a:cubicBezTo>
                  <a:pt x="4578350" y="1968500"/>
                  <a:pt x="4495800" y="2016125"/>
                  <a:pt x="4429125" y="1928812"/>
                </a:cubicBezTo>
                <a:cubicBezTo>
                  <a:pt x="4362450" y="1841500"/>
                  <a:pt x="4306888" y="1574800"/>
                  <a:pt x="4267200" y="1481137"/>
                </a:cubicBezTo>
                <a:cubicBezTo>
                  <a:pt x="4227513" y="1387475"/>
                  <a:pt x="4283075" y="1392237"/>
                  <a:pt x="4191000" y="1366837"/>
                </a:cubicBezTo>
                <a:cubicBezTo>
                  <a:pt x="4098925" y="1341437"/>
                  <a:pt x="3822700" y="1338262"/>
                  <a:pt x="3714750" y="1328737"/>
                </a:cubicBezTo>
                <a:cubicBezTo>
                  <a:pt x="3606800" y="1319212"/>
                  <a:pt x="3575050" y="1331912"/>
                  <a:pt x="3543300" y="1309687"/>
                </a:cubicBezTo>
                <a:cubicBezTo>
                  <a:pt x="3511550" y="1287462"/>
                  <a:pt x="3525838" y="1185862"/>
                  <a:pt x="3524250" y="1195387"/>
                </a:cubicBezTo>
                <a:cubicBezTo>
                  <a:pt x="3522663" y="1204912"/>
                  <a:pt x="3440112" y="1335087"/>
                  <a:pt x="3533775" y="1366837"/>
                </a:cubicBezTo>
                <a:cubicBezTo>
                  <a:pt x="3627438" y="1398587"/>
                  <a:pt x="3971925" y="1358899"/>
                  <a:pt x="4086225" y="1385887"/>
                </a:cubicBezTo>
                <a:cubicBezTo>
                  <a:pt x="4200525" y="1412875"/>
                  <a:pt x="4181475" y="1443037"/>
                  <a:pt x="4219575" y="1528762"/>
                </a:cubicBezTo>
                <a:cubicBezTo>
                  <a:pt x="4257675" y="1614487"/>
                  <a:pt x="4319587" y="1792287"/>
                  <a:pt x="4314825" y="1900237"/>
                </a:cubicBezTo>
                <a:cubicBezTo>
                  <a:pt x="4310063" y="2008187"/>
                  <a:pt x="4327525" y="2135187"/>
                  <a:pt x="4191000" y="2176462"/>
                </a:cubicBezTo>
                <a:cubicBezTo>
                  <a:pt x="4054475" y="2217737"/>
                  <a:pt x="3627437" y="2132012"/>
                  <a:pt x="3495675" y="2147887"/>
                </a:cubicBezTo>
                <a:cubicBezTo>
                  <a:pt x="3363913" y="2163762"/>
                  <a:pt x="3425825" y="2265362"/>
                  <a:pt x="3400425" y="2271712"/>
                </a:cubicBezTo>
                <a:cubicBezTo>
                  <a:pt x="3375025" y="2278062"/>
                  <a:pt x="3384550" y="2192337"/>
                  <a:pt x="3343275" y="2185987"/>
                </a:cubicBezTo>
                <a:cubicBezTo>
                  <a:pt x="3302000" y="2179637"/>
                  <a:pt x="3184525" y="2209800"/>
                  <a:pt x="3152775" y="2233612"/>
                </a:cubicBezTo>
                <a:cubicBezTo>
                  <a:pt x="3121025" y="2257424"/>
                  <a:pt x="3159125" y="2330450"/>
                  <a:pt x="3152775" y="2328862"/>
                </a:cubicBezTo>
                <a:cubicBezTo>
                  <a:pt x="3146425" y="2327275"/>
                  <a:pt x="3171825" y="2243137"/>
                  <a:pt x="3114675" y="2224087"/>
                </a:cubicBezTo>
                <a:cubicBezTo>
                  <a:pt x="3057525" y="2205037"/>
                  <a:pt x="2876550" y="2228849"/>
                  <a:pt x="2809875" y="2214562"/>
                </a:cubicBezTo>
                <a:cubicBezTo>
                  <a:pt x="2743200" y="2200275"/>
                  <a:pt x="2733675" y="2143124"/>
                  <a:pt x="2714625" y="2138362"/>
                </a:cubicBezTo>
                <a:cubicBezTo>
                  <a:pt x="2695575" y="2133600"/>
                  <a:pt x="2735263" y="2168525"/>
                  <a:pt x="2695575" y="2185987"/>
                </a:cubicBezTo>
                <a:cubicBezTo>
                  <a:pt x="2655888" y="2203450"/>
                  <a:pt x="2549525" y="2270125"/>
                  <a:pt x="2476500" y="2243137"/>
                </a:cubicBezTo>
                <a:cubicBezTo>
                  <a:pt x="2403475" y="2216150"/>
                  <a:pt x="2273300" y="2058987"/>
                  <a:pt x="2257425" y="2024062"/>
                </a:cubicBezTo>
                <a:cubicBezTo>
                  <a:pt x="2241550" y="1989137"/>
                  <a:pt x="2344738" y="2087562"/>
                  <a:pt x="2381250" y="2033587"/>
                </a:cubicBezTo>
                <a:cubicBezTo>
                  <a:pt x="2417762" y="1979612"/>
                  <a:pt x="2490788" y="1787525"/>
                  <a:pt x="2476500" y="1700212"/>
                </a:cubicBezTo>
                <a:cubicBezTo>
                  <a:pt x="2462213" y="1612900"/>
                  <a:pt x="2347912" y="1581149"/>
                  <a:pt x="2295525" y="1509712"/>
                </a:cubicBezTo>
                <a:cubicBezTo>
                  <a:pt x="2243138" y="1438275"/>
                  <a:pt x="2206625" y="1308099"/>
                  <a:pt x="2162175" y="1271587"/>
                </a:cubicBezTo>
                <a:cubicBezTo>
                  <a:pt x="2117725" y="1235075"/>
                  <a:pt x="2039937" y="1301749"/>
                  <a:pt x="2028825" y="1290637"/>
                </a:cubicBezTo>
                <a:cubicBezTo>
                  <a:pt x="2017713" y="1279525"/>
                  <a:pt x="2103438" y="1255712"/>
                  <a:pt x="2095500" y="1204912"/>
                </a:cubicBezTo>
                <a:cubicBezTo>
                  <a:pt x="2087562" y="1154112"/>
                  <a:pt x="1987550" y="1036637"/>
                  <a:pt x="1981200" y="985837"/>
                </a:cubicBezTo>
                <a:cubicBezTo>
                  <a:pt x="1974850" y="935037"/>
                  <a:pt x="2058988" y="909637"/>
                  <a:pt x="2057400" y="900112"/>
                </a:cubicBezTo>
                <a:cubicBezTo>
                  <a:pt x="2055813" y="890587"/>
                  <a:pt x="2012950" y="962024"/>
                  <a:pt x="1971675" y="928687"/>
                </a:cubicBezTo>
                <a:cubicBezTo>
                  <a:pt x="1930400" y="895350"/>
                  <a:pt x="1824037" y="746124"/>
                  <a:pt x="1809750" y="700087"/>
                </a:cubicBezTo>
                <a:cubicBezTo>
                  <a:pt x="1795463" y="654050"/>
                  <a:pt x="1890712" y="658812"/>
                  <a:pt x="1885950" y="652462"/>
                </a:cubicBezTo>
                <a:cubicBezTo>
                  <a:pt x="1881188" y="646112"/>
                  <a:pt x="1841500" y="717550"/>
                  <a:pt x="1781175" y="661987"/>
                </a:cubicBezTo>
                <a:cubicBezTo>
                  <a:pt x="1720850" y="606424"/>
                  <a:pt x="1614487" y="350837"/>
                  <a:pt x="1524000" y="319087"/>
                </a:cubicBezTo>
                <a:cubicBezTo>
                  <a:pt x="1433513" y="287337"/>
                  <a:pt x="1296987" y="438150"/>
                  <a:pt x="1238250" y="471487"/>
                </a:cubicBezTo>
                <a:cubicBezTo>
                  <a:pt x="1179513" y="504824"/>
                  <a:pt x="1247775" y="523874"/>
                  <a:pt x="1171575" y="519112"/>
                </a:cubicBezTo>
                <a:cubicBezTo>
                  <a:pt x="1095375" y="514350"/>
                  <a:pt x="922337" y="490537"/>
                  <a:pt x="781050" y="442912"/>
                </a:cubicBezTo>
                <a:cubicBezTo>
                  <a:pt x="639763" y="395287"/>
                  <a:pt x="430213" y="277812"/>
                  <a:pt x="323850" y="233362"/>
                </a:cubicBezTo>
                <a:cubicBezTo>
                  <a:pt x="217488" y="188912"/>
                  <a:pt x="165100" y="209549"/>
                  <a:pt x="142875" y="176212"/>
                </a:cubicBezTo>
                <a:cubicBezTo>
                  <a:pt x="120650" y="142875"/>
                  <a:pt x="165100" y="49212"/>
                  <a:pt x="190500" y="33337"/>
                </a:cubicBezTo>
                <a:cubicBezTo>
                  <a:pt x="215900" y="17462"/>
                  <a:pt x="304800" y="85725"/>
                  <a:pt x="295275" y="80962"/>
                </a:cubicBezTo>
                <a:cubicBezTo>
                  <a:pt x="285750" y="76199"/>
                  <a:pt x="182563" y="0"/>
                  <a:pt x="133350" y="4762"/>
                </a:cubicBezTo>
                <a:cubicBezTo>
                  <a:pt x="84138" y="9525"/>
                  <a:pt x="42069" y="59531"/>
                  <a:pt x="0" y="109537"/>
                </a:cubicBez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3" name="Oval 32"/>
          <p:cNvSpPr/>
          <p:nvPr>
            <p:custDataLst>
              <p:tags r:id="rId30"/>
            </p:custDataLst>
          </p:nvPr>
        </p:nvSpPr>
        <p:spPr>
          <a:xfrm>
            <a:off x="3992880" y="4465315"/>
            <a:ext cx="152400" cy="574103"/>
          </a:xfrm>
          <a:prstGeom prst="ellipse">
            <a:avLst/>
          </a:prstGeom>
          <a:noFill/>
          <a:ln w="2222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graphicFrame>
        <p:nvGraphicFramePr>
          <p:cNvPr id="36" name="Table 35"/>
          <p:cNvGraphicFramePr>
            <a:graphicFrameLocks noGrp="1"/>
          </p:cNvGraphicFramePr>
          <p:nvPr>
            <p:custDataLst>
              <p:tags r:id="rId31"/>
            </p:custDataLst>
            <p:extLst>
              <p:ext uri="{D42A27DB-BD31-4B8C-83A1-F6EECF244321}">
                <p14:modId xmlns:p14="http://schemas.microsoft.com/office/powerpoint/2010/main" val="2636576246"/>
              </p:ext>
            </p:extLst>
          </p:nvPr>
        </p:nvGraphicFramePr>
        <p:xfrm>
          <a:off x="457200" y="2266507"/>
          <a:ext cx="1447800" cy="2760345"/>
        </p:xfrm>
        <a:graphic>
          <a:graphicData uri="http://schemas.openxmlformats.org/drawingml/2006/table">
            <a:tbl>
              <a:tblPr/>
              <a:tblGrid>
                <a:gridCol w="1045634"/>
                <a:gridCol w="402166"/>
              </a:tblGrid>
              <a:tr h="125559">
                <a:tc>
                  <a:txBody>
                    <a:bodyPr/>
                    <a:lstStyle/>
                    <a:p>
                      <a:pPr algn="l" rtl="0" fontAlgn="b"/>
                      <a:r>
                        <a:rPr lang="en-US" sz="800" b="1" i="0" u="none" strike="noStrike" dirty="0">
                          <a:solidFill>
                            <a:srgbClr val="254061"/>
                          </a:solidFill>
                          <a:latin typeface="MS Sans Serif"/>
                        </a:rPr>
                        <a:t>DAY </a:t>
                      </a:r>
                      <a:r>
                        <a:rPr lang="en-US" sz="800" b="1" i="0" u="none" strike="noStrike" dirty="0" smtClean="0">
                          <a:solidFill>
                            <a:srgbClr val="254061"/>
                          </a:solidFill>
                          <a:latin typeface="MS Sans Serif"/>
                        </a:rPr>
                        <a:t>1 – 9/17/2011</a:t>
                      </a:r>
                      <a:endParaRPr lang="en-US" sz="800" b="1" i="0" u="none" strike="noStrike" dirty="0">
                        <a:solidFill>
                          <a:srgbClr val="254061"/>
                        </a:solidFill>
                        <a:latin typeface="MS Sans Serif"/>
                      </a:endParaRPr>
                    </a:p>
                  </a:txBody>
                  <a:tcPr marL="9525" marR="9525" marT="9525" marB="0" anchor="b">
                    <a:lnL w="3175" cap="flat" cmpd="sng" algn="ctr">
                      <a:solidFill>
                        <a:schemeClr val="tx1"/>
                      </a:solidFill>
                      <a:prstDash val="solid"/>
                      <a:round/>
                      <a:headEnd type="none" w="med" len="med"/>
                      <a:tailEnd type="none" w="med" len="med"/>
                    </a:lnL>
                    <a:lnR>
                      <a:noFill/>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800" b="0" i="0" u="none" strike="noStrike" dirty="0">
                          <a:solidFill>
                            <a:srgbClr val="254061"/>
                          </a:solidFill>
                          <a:latin typeface="MS Sans Serif"/>
                        </a:rPr>
                        <a:t> </a:t>
                      </a:r>
                    </a:p>
                  </a:txBody>
                  <a:tcPr marL="9525" marR="9525" marT="9525" marB="0" anchor="b">
                    <a:lnL>
                      <a:noFill/>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marL="57150" lvl="1" indent="0" algn="l" rtl="0" fontAlgn="ctr"/>
                      <a:r>
                        <a:rPr lang="en-US" sz="800" b="0" i="0" u="none" strike="noStrike" dirty="0">
                          <a:solidFill>
                            <a:srgbClr val="254061"/>
                          </a:solidFill>
                          <a:latin typeface="Calibri"/>
                        </a:rPr>
                        <a:t>WATCH STATION INT'L</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$578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VICTORIA'S SECRET</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$400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TOMMY HILFIGER</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$359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FOREVER 21</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$252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AEROPOSTALE</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$227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SOLSTICE MRKT CPT</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$187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ARMANI EXCHANGE</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$122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SAMSONITE FCTRY </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$117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GNC</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$48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TOYS R US</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$41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algn="l" rtl="0" fontAlgn="ctr"/>
                      <a:r>
                        <a:rPr lang="en-US" sz="800" b="1" i="0" u="none" strike="noStrike" dirty="0">
                          <a:solidFill>
                            <a:srgbClr val="254061"/>
                          </a:solidFill>
                          <a:latin typeface="Calibri"/>
                        </a:rPr>
                        <a:t>DAY </a:t>
                      </a:r>
                      <a:r>
                        <a:rPr lang="en-US" sz="800" b="1" i="0" u="none" strike="noStrike" dirty="0" smtClean="0">
                          <a:solidFill>
                            <a:srgbClr val="254061"/>
                          </a:solidFill>
                          <a:latin typeface="Calibri"/>
                        </a:rPr>
                        <a:t>1 </a:t>
                      </a:r>
                      <a:r>
                        <a:rPr lang="en-US" sz="800" b="1" i="0" u="none" strike="noStrike" dirty="0">
                          <a:solidFill>
                            <a:srgbClr val="254061"/>
                          </a:solidFill>
                          <a:latin typeface="Calibri"/>
                        </a:rPr>
                        <a:t>TOTAL</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rtl="0" fontAlgn="b"/>
                      <a:r>
                        <a:rPr lang="en-US" sz="800" b="1" i="0" u="none" strike="noStrike" dirty="0">
                          <a:solidFill>
                            <a:srgbClr val="254061"/>
                          </a:solidFill>
                          <a:latin typeface="MS Sans Serif"/>
                        </a:rPr>
                        <a:t>$2,331 </a:t>
                      </a:r>
                    </a:p>
                  </a:txBody>
                  <a:tcPr marL="9525" marR="9525" marT="9525" marB="0" anchor="b">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algn="l" rtl="0" fontAlgn="ctr"/>
                      <a:r>
                        <a:rPr lang="en-US" sz="800" b="0" i="0" u="none" strike="noStrike" dirty="0">
                          <a:solidFill>
                            <a:srgbClr val="254061"/>
                          </a:solidFill>
                          <a:latin typeface="Calibri"/>
                        </a:rPr>
                        <a:t> </a:t>
                      </a:r>
                    </a:p>
                  </a:txBody>
                  <a:tcPr marL="9525" marR="9525" marT="9525" marB="0" anchor="ctr">
                    <a:lnL w="3175"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rtl="0" fontAlgn="b"/>
                      <a:r>
                        <a:rPr lang="en-US" sz="800" b="0" i="0" u="none" strike="noStrike" dirty="0">
                          <a:solidFill>
                            <a:srgbClr val="254061"/>
                          </a:solidFill>
                          <a:latin typeface="MS Sans Serif"/>
                        </a:rPr>
                        <a:t> </a:t>
                      </a:r>
                    </a:p>
                  </a:txBody>
                  <a:tcPr marL="9525" marR="9525" marT="9525" marB="0" anchor="b">
                    <a:lnL w="6350" cap="flat" cmpd="sng" algn="ctr">
                      <a:no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25559">
                <a:tc>
                  <a:txBody>
                    <a:bodyPr/>
                    <a:lstStyle/>
                    <a:p>
                      <a:pPr algn="l" rtl="0" fontAlgn="ctr"/>
                      <a:r>
                        <a:rPr lang="en-US" sz="800" b="1" i="0" u="none" strike="noStrike" dirty="0">
                          <a:solidFill>
                            <a:srgbClr val="254061"/>
                          </a:solidFill>
                          <a:latin typeface="Calibri"/>
                        </a:rPr>
                        <a:t>DAY </a:t>
                      </a:r>
                      <a:r>
                        <a:rPr lang="en-US" sz="800" b="1" i="0" u="none" strike="noStrike" dirty="0" smtClean="0">
                          <a:solidFill>
                            <a:srgbClr val="254061"/>
                          </a:solidFill>
                          <a:latin typeface="Calibri"/>
                        </a:rPr>
                        <a:t>2 – 9/18/2011</a:t>
                      </a:r>
                      <a:endParaRPr lang="en-US" sz="800" b="1" i="0" u="none" strike="noStrike" dirty="0">
                        <a:solidFill>
                          <a:srgbClr val="254061"/>
                        </a:solidFill>
                        <a:latin typeface="Calibri"/>
                      </a:endParaRP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l" rtl="0" fontAlgn="b"/>
                      <a:r>
                        <a:rPr lang="en-US" sz="800" b="0" i="0" u="none" strike="noStrike" dirty="0">
                          <a:solidFill>
                            <a:srgbClr val="254061"/>
                          </a:solidFill>
                          <a:latin typeface="MS Sans Serif"/>
                        </a:rPr>
                        <a:t> </a:t>
                      </a:r>
                    </a:p>
                  </a:txBody>
                  <a:tcPr marL="9525" marR="9525" marT="9525" marB="0" anchor="b">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MICHAEL KORS </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$1,805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POLO</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$353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1" u="none" strike="noStrike" kern="1200" dirty="0">
                          <a:solidFill>
                            <a:srgbClr val="254061"/>
                          </a:solidFill>
                          <a:latin typeface="Calibri"/>
                          <a:ea typeface="+mn-ea"/>
                          <a:cs typeface="+mn-cs"/>
                        </a:rPr>
                        <a:t>LA QUINTA INNS</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c>
                  <a:txBody>
                    <a:bodyPr/>
                    <a:lstStyle/>
                    <a:p>
                      <a:pPr algn="r" rtl="0" fontAlgn="ctr"/>
                      <a:r>
                        <a:rPr lang="en-US" sz="800" b="0" i="1" u="none" strike="noStrike" dirty="0">
                          <a:solidFill>
                            <a:srgbClr val="254061"/>
                          </a:solidFill>
                          <a:latin typeface="Calibri"/>
                        </a:rPr>
                        <a:t>$153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6350" cap="flat" cmpd="sng" algn="ctr">
                      <a:solidFill>
                        <a:srgbClr val="D0D7E5"/>
                      </a:solidFill>
                      <a:prstDash val="solid"/>
                      <a:round/>
                      <a:headEnd type="none" w="med" len="med"/>
                      <a:tailEnd type="none" w="med" len="med"/>
                    </a:lnB>
                    <a:solidFill>
                      <a:schemeClr val="bg1">
                        <a:lumMod val="95000"/>
                      </a:schemeClr>
                    </a:solidFill>
                  </a:tcPr>
                </a:tc>
              </a:tr>
              <a:tr h="125559">
                <a:tc>
                  <a:txBody>
                    <a:bodyPr/>
                    <a:lstStyle/>
                    <a:p>
                      <a:pPr marL="57150" lvl="1" indent="0" algn="l" defTabSz="457200" rtl="0" eaLnBrk="1" fontAlgn="ctr" latinLnBrk="0" hangingPunct="1"/>
                      <a:r>
                        <a:rPr lang="en-US" sz="800" b="0" i="0" u="none" strike="noStrike" kern="1200" dirty="0">
                          <a:solidFill>
                            <a:srgbClr val="254061"/>
                          </a:solidFill>
                          <a:latin typeface="Calibri"/>
                          <a:ea typeface="+mn-ea"/>
                          <a:cs typeface="+mn-cs"/>
                        </a:rPr>
                        <a:t>POLO (Childrens)</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6350" cap="flat" cmpd="sng" algn="ctr">
                      <a:solidFill>
                        <a:srgbClr val="D0D7E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rtl="0" fontAlgn="ctr"/>
                      <a:r>
                        <a:rPr lang="en-US" sz="800" b="0" i="0" u="none" strike="noStrike" dirty="0">
                          <a:solidFill>
                            <a:srgbClr val="254061"/>
                          </a:solidFill>
                          <a:latin typeface="Calibri"/>
                        </a:rPr>
                        <a:t>$127 </a:t>
                      </a:r>
                    </a:p>
                  </a:txBody>
                  <a:tcPr marL="9525" marR="9525" marT="9525" marB="0" anchor="ctr">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6350" cap="flat" cmpd="sng" algn="ctr">
                      <a:solidFill>
                        <a:srgbClr val="D0D7E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algn="l" rtl="0" fontAlgn="ctr"/>
                      <a:r>
                        <a:rPr lang="en-US" sz="800" b="1" i="0" u="none" strike="noStrike" dirty="0">
                          <a:solidFill>
                            <a:srgbClr val="254061"/>
                          </a:solidFill>
                          <a:latin typeface="Calibri"/>
                        </a:rPr>
                        <a:t>DAY 2 TOTAL</a:t>
                      </a:r>
                    </a:p>
                  </a:txBody>
                  <a:tcPr marL="9525" marR="9525" marT="9525" marB="0" anchor="ctr">
                    <a:lnL w="3175" cap="flat" cmpd="sng" algn="ctr">
                      <a:solidFill>
                        <a:schemeClr val="tx1"/>
                      </a:solidFill>
                      <a:prstDash val="solid"/>
                      <a:round/>
                      <a:headEnd type="none" w="med" len="med"/>
                      <a:tailEnd type="none" w="med" len="med"/>
                    </a:lnL>
                    <a:lnR w="6350" cap="flat" cmpd="sng" algn="ctr">
                      <a:solidFill>
                        <a:srgbClr val="D0D7E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r" rtl="0" fontAlgn="b"/>
                      <a:r>
                        <a:rPr lang="en-US" sz="800" b="1" i="0" u="none" strike="noStrike" dirty="0">
                          <a:solidFill>
                            <a:srgbClr val="254061"/>
                          </a:solidFill>
                          <a:latin typeface="MS Sans Serif"/>
                        </a:rPr>
                        <a:t>$2,438 </a:t>
                      </a:r>
                    </a:p>
                  </a:txBody>
                  <a:tcPr marL="9525" marR="9525" marT="9525" marB="0" anchor="b">
                    <a:lnL w="6350" cap="flat" cmpd="sng" algn="ctr">
                      <a:solidFill>
                        <a:srgbClr val="D0D7E5"/>
                      </a:solidFill>
                      <a:prstDash val="solid"/>
                      <a:round/>
                      <a:headEnd type="none" w="med" len="med"/>
                      <a:tailEnd type="none" w="med" len="med"/>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125559">
                <a:tc>
                  <a:txBody>
                    <a:bodyPr/>
                    <a:lstStyle/>
                    <a:p>
                      <a:pPr algn="l" rtl="0" fontAlgn="b"/>
                      <a:r>
                        <a:rPr lang="en-US" sz="800" b="0" i="0" u="none" strike="noStrike" dirty="0">
                          <a:solidFill>
                            <a:srgbClr val="254061"/>
                          </a:solidFill>
                          <a:latin typeface="MS Sans Serif"/>
                        </a:rPr>
                        <a:t> </a:t>
                      </a:r>
                    </a:p>
                  </a:txBody>
                  <a:tcPr marL="9525" marR="9525" marT="9525" marB="0" anchor="b">
                    <a:lnL w="31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algn="l" rtl="0" fontAlgn="b"/>
                      <a:r>
                        <a:rPr lang="en-US" sz="800" b="0" i="0" u="none" strike="noStrike" dirty="0">
                          <a:solidFill>
                            <a:srgbClr val="254061"/>
                          </a:solidFill>
                          <a:latin typeface="MS Sans Serif"/>
                        </a:rPr>
                        <a:t> </a:t>
                      </a:r>
                    </a:p>
                  </a:txBody>
                  <a:tcPr marL="9525" marR="9525" marT="9525" marB="0" anchor="b">
                    <a:lnL>
                      <a:noFill/>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r h="125559">
                <a:tc>
                  <a:txBody>
                    <a:bodyPr/>
                    <a:lstStyle/>
                    <a:p>
                      <a:pPr algn="l" rtl="0" fontAlgn="ctr"/>
                      <a:r>
                        <a:rPr lang="en-US" sz="800" b="1" i="0" u="none" strike="noStrike" dirty="0">
                          <a:solidFill>
                            <a:srgbClr val="254061"/>
                          </a:solidFill>
                          <a:latin typeface="Calibri"/>
                        </a:rPr>
                        <a:t>TOTAL FOR TRIP</a:t>
                      </a:r>
                    </a:p>
                  </a:txBody>
                  <a:tcPr marL="9525" marR="9525" marT="9525" marB="0" anchor="ctr">
                    <a:lnL w="3175"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c>
                  <a:txBody>
                    <a:bodyPr/>
                    <a:lstStyle/>
                    <a:p>
                      <a:pPr algn="r" rtl="0" fontAlgn="b"/>
                      <a:r>
                        <a:rPr lang="en-US" sz="800" b="1" i="0" u="none" strike="noStrike" dirty="0">
                          <a:solidFill>
                            <a:srgbClr val="254061"/>
                          </a:solidFill>
                          <a:latin typeface="MS Sans Serif"/>
                        </a:rPr>
                        <a:t>$4,769 </a:t>
                      </a:r>
                    </a:p>
                  </a:txBody>
                  <a:tcPr marL="9525" marR="9525" marT="9525" marB="0" anchor="b">
                    <a:lnL>
                      <a:noFill/>
                    </a:lnL>
                    <a:lnR w="31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37" name="Freeform 36"/>
          <p:cNvSpPr/>
          <p:nvPr>
            <p:custDataLst>
              <p:tags r:id="rId32"/>
            </p:custDataLst>
          </p:nvPr>
        </p:nvSpPr>
        <p:spPr>
          <a:xfrm>
            <a:off x="2057400" y="5491516"/>
            <a:ext cx="6324600" cy="972024"/>
          </a:xfrm>
          <a:custGeom>
            <a:avLst/>
            <a:gdLst>
              <a:gd name="connsiteX0" fmla="*/ 0 w 6324600"/>
              <a:gd name="connsiteY0" fmla="*/ 381000 h 1017588"/>
              <a:gd name="connsiteX1" fmla="*/ 2971800 w 6324600"/>
              <a:gd name="connsiteY1" fmla="*/ 952500 h 1017588"/>
              <a:gd name="connsiteX2" fmla="*/ 5753100 w 6324600"/>
              <a:gd name="connsiteY2" fmla="*/ 771525 h 1017588"/>
              <a:gd name="connsiteX3" fmla="*/ 6248400 w 6324600"/>
              <a:gd name="connsiteY3" fmla="*/ 371475 h 1017588"/>
              <a:gd name="connsiteX4" fmla="*/ 6210300 w 6324600"/>
              <a:gd name="connsiteY4" fmla="*/ 0 h 1017588"/>
              <a:gd name="connsiteX5" fmla="*/ 6210300 w 6324600"/>
              <a:gd name="connsiteY5" fmla="*/ 0 h 1017588"/>
              <a:gd name="connsiteX6" fmla="*/ 6200775 w 6324600"/>
              <a:gd name="connsiteY6" fmla="*/ 0 h 10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24600" h="1017588">
                <a:moveTo>
                  <a:pt x="0" y="381000"/>
                </a:moveTo>
                <a:cubicBezTo>
                  <a:pt x="1006475" y="634206"/>
                  <a:pt x="2012950" y="887413"/>
                  <a:pt x="2971800" y="952500"/>
                </a:cubicBezTo>
                <a:cubicBezTo>
                  <a:pt x="3930650" y="1017588"/>
                  <a:pt x="5207000" y="868362"/>
                  <a:pt x="5753100" y="771525"/>
                </a:cubicBezTo>
                <a:cubicBezTo>
                  <a:pt x="6299200" y="674688"/>
                  <a:pt x="6172200" y="500063"/>
                  <a:pt x="6248400" y="371475"/>
                </a:cubicBezTo>
                <a:cubicBezTo>
                  <a:pt x="6324600" y="242887"/>
                  <a:pt x="6210300" y="0"/>
                  <a:pt x="6210300" y="0"/>
                </a:cubicBezTo>
                <a:lnTo>
                  <a:pt x="6210300" y="0"/>
                </a:lnTo>
                <a:lnTo>
                  <a:pt x="6200775" y="0"/>
                </a:lnTo>
              </a:path>
            </a:pathLst>
          </a:custGeom>
          <a:ln w="2222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8" name="Freeform 37"/>
          <p:cNvSpPr/>
          <p:nvPr>
            <p:custDataLst>
              <p:tags r:id="rId33"/>
            </p:custDataLst>
          </p:nvPr>
        </p:nvSpPr>
        <p:spPr>
          <a:xfrm>
            <a:off x="2047875" y="4953494"/>
            <a:ext cx="1952625" cy="873457"/>
          </a:xfrm>
          <a:custGeom>
            <a:avLst/>
            <a:gdLst>
              <a:gd name="connsiteX0" fmla="*/ 0 w 1952625"/>
              <a:gd name="connsiteY0" fmla="*/ 914400 h 914400"/>
              <a:gd name="connsiteX1" fmla="*/ 1123950 w 1952625"/>
              <a:gd name="connsiteY1" fmla="*/ 171450 h 914400"/>
              <a:gd name="connsiteX2" fmla="*/ 1771650 w 1952625"/>
              <a:gd name="connsiteY2" fmla="*/ 123825 h 914400"/>
              <a:gd name="connsiteX3" fmla="*/ 1952625 w 1952625"/>
              <a:gd name="connsiteY3" fmla="*/ 0 h 914400"/>
              <a:gd name="connsiteX4" fmla="*/ 1952625 w 1952625"/>
              <a:gd name="connsiteY4" fmla="*/ 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2625" h="914400">
                <a:moveTo>
                  <a:pt x="0" y="914400"/>
                </a:moveTo>
                <a:cubicBezTo>
                  <a:pt x="414337" y="608806"/>
                  <a:pt x="828675" y="303213"/>
                  <a:pt x="1123950" y="171450"/>
                </a:cubicBezTo>
                <a:cubicBezTo>
                  <a:pt x="1419225" y="39688"/>
                  <a:pt x="1633538" y="152400"/>
                  <a:pt x="1771650" y="123825"/>
                </a:cubicBezTo>
                <a:cubicBezTo>
                  <a:pt x="1909763" y="95250"/>
                  <a:pt x="1952625" y="0"/>
                  <a:pt x="1952625" y="0"/>
                </a:cubicBezTo>
                <a:lnTo>
                  <a:pt x="1952625" y="0"/>
                </a:lnTo>
              </a:path>
            </a:pathLst>
          </a:custGeom>
          <a:ln w="2222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39" name="Rounded Rectangle 38"/>
          <p:cNvSpPr/>
          <p:nvPr>
            <p:custDataLst>
              <p:tags r:id="rId34"/>
            </p:custDataLst>
          </p:nvPr>
        </p:nvSpPr>
        <p:spPr>
          <a:xfrm>
            <a:off x="2057400" y="6256288"/>
            <a:ext cx="1752600" cy="21836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latin typeface="Microsoft YaHei" panose="020B0503020204020204" pitchFamily="34" charset="-122"/>
                <a:ea typeface="Microsoft YaHei" panose="020B0503020204020204" pitchFamily="34" charset="-122"/>
              </a:rPr>
              <a:t>4</a:t>
            </a:r>
            <a:endParaRPr lang="en-US" dirty="0">
              <a:latin typeface="Microsoft YaHei" panose="020B0503020204020204" pitchFamily="34" charset="-122"/>
              <a:ea typeface="Microsoft YaHei" panose="020B0503020204020204" pitchFamily="34" charset="-122"/>
            </a:endParaRPr>
          </a:p>
        </p:txBody>
      </p:sp>
      <p:sp>
        <p:nvSpPr>
          <p:cNvPr id="40" name="Rounded Rectangle 39"/>
          <p:cNvSpPr/>
          <p:nvPr>
            <p:custDataLst>
              <p:tags r:id="rId35"/>
            </p:custDataLst>
          </p:nvPr>
        </p:nvSpPr>
        <p:spPr>
          <a:xfrm>
            <a:off x="2438400" y="6322252"/>
            <a:ext cx="381000" cy="45719"/>
          </a:xfrm>
          <a:prstGeom prst="round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41" name="Rounded Rectangle 40"/>
          <p:cNvSpPr/>
          <p:nvPr>
            <p:custDataLst>
              <p:tags r:id="rId36"/>
            </p:custDataLst>
          </p:nvPr>
        </p:nvSpPr>
        <p:spPr>
          <a:xfrm>
            <a:off x="3276600" y="6322252"/>
            <a:ext cx="381000" cy="45719"/>
          </a:xfrm>
          <a:prstGeom prst="round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00"/>
              </a:solidFill>
              <a:latin typeface="Microsoft YaHei" panose="020B0503020204020204" pitchFamily="34" charset="-122"/>
              <a:ea typeface="Microsoft YaHei" panose="020B0503020204020204" pitchFamily="34" charset="-122"/>
            </a:endParaRPr>
          </a:p>
        </p:txBody>
      </p:sp>
      <p:sp>
        <p:nvSpPr>
          <p:cNvPr id="42" name="TextBox 41"/>
          <p:cNvSpPr txBox="1"/>
          <p:nvPr>
            <p:custDataLst>
              <p:tags r:id="rId37"/>
            </p:custDataLst>
          </p:nvPr>
        </p:nvSpPr>
        <p:spPr>
          <a:xfrm>
            <a:off x="2057400" y="6255698"/>
            <a:ext cx="609600" cy="215444"/>
          </a:xfrm>
          <a:prstGeom prst="rect">
            <a:avLst/>
          </a:prstGeom>
          <a:noFill/>
        </p:spPr>
        <p:txBody>
          <a:bodyPr wrap="square" rtlCol="0">
            <a:spAutoFit/>
          </a:bodyPr>
          <a:lstStyle/>
          <a:p>
            <a:r>
              <a:rPr lang="en-US" sz="800" b="1" dirty="0" smtClean="0">
                <a:latin typeface="Microsoft YaHei" panose="020B0503020204020204" pitchFamily="34" charset="-122"/>
                <a:ea typeface="Microsoft YaHei" panose="020B0503020204020204" pitchFamily="34" charset="-122"/>
              </a:rPr>
              <a:t>Day 1</a:t>
            </a:r>
            <a:endParaRPr lang="en-US" sz="800" b="1" dirty="0">
              <a:latin typeface="Microsoft YaHei" panose="020B0503020204020204" pitchFamily="34" charset="-122"/>
              <a:ea typeface="Microsoft YaHei" panose="020B0503020204020204" pitchFamily="34" charset="-122"/>
            </a:endParaRPr>
          </a:p>
        </p:txBody>
      </p:sp>
      <p:sp>
        <p:nvSpPr>
          <p:cNvPr id="43" name="TextBox 42"/>
          <p:cNvSpPr txBox="1"/>
          <p:nvPr>
            <p:custDataLst>
              <p:tags r:id="rId38"/>
            </p:custDataLst>
          </p:nvPr>
        </p:nvSpPr>
        <p:spPr>
          <a:xfrm>
            <a:off x="2895600" y="6255698"/>
            <a:ext cx="609600" cy="215444"/>
          </a:xfrm>
          <a:prstGeom prst="rect">
            <a:avLst/>
          </a:prstGeom>
          <a:noFill/>
        </p:spPr>
        <p:txBody>
          <a:bodyPr wrap="square" rtlCol="0">
            <a:spAutoFit/>
          </a:bodyPr>
          <a:lstStyle/>
          <a:p>
            <a:r>
              <a:rPr lang="en-US" sz="800" b="1" dirty="0" smtClean="0">
                <a:latin typeface="Microsoft YaHei" panose="020B0503020204020204" pitchFamily="34" charset="-122"/>
                <a:ea typeface="Microsoft YaHei" panose="020B0503020204020204" pitchFamily="34" charset="-122"/>
              </a:rPr>
              <a:t>Day  2</a:t>
            </a:r>
            <a:endParaRPr lang="en-US" sz="800" b="1" dirty="0">
              <a:latin typeface="Microsoft YaHei" panose="020B0503020204020204" pitchFamily="34" charset="-122"/>
              <a:ea typeface="Microsoft YaHei" panose="020B0503020204020204" pitchFamily="34" charset="-122"/>
            </a:endParaRPr>
          </a:p>
        </p:txBody>
      </p:sp>
      <p:pic>
        <p:nvPicPr>
          <p:cNvPr id="69634" name="Picture 2" descr="http://www.tungloksignatures.com/img/logo-tls.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762000" y="5185279"/>
            <a:ext cx="990600" cy="1104901"/>
          </a:xfrm>
          <a:prstGeom prst="rect">
            <a:avLst/>
          </a:prstGeom>
          <a:noFill/>
          <a:extLst>
            <a:ext uri="{909E8E84-426E-40dd-AFC4-6F175D3DCCD1}">
              <a14:hiddenFill xmlns:a14="http://schemas.microsoft.com/office/drawing/2010/main">
                <a:solidFill>
                  <a:srgbClr val="FFFFFF"/>
                </a:solidFill>
              </a14:hiddenFill>
            </a:ext>
          </a:extLst>
        </p:spPr>
      </p:pic>
      <p:sp>
        <p:nvSpPr>
          <p:cNvPr id="50" name="Round Same Side Corner Rectangle 49"/>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1" name="Round Same Side Corner Rectangle 50"/>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2" name="Round Same Side Corner Rectangle 5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3" name="Round Same Side Corner Rectangle 52"/>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4" name="Round Same Side Corner Rectangle 53"/>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55" name="Straight Connector 54"/>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2081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影</a:t>
            </a:r>
            <a:r>
              <a:rPr lang="zh-CN" altLang="en-US" dirty="0" smtClean="0">
                <a:latin typeface="Microsoft YaHei" panose="020B0503020204020204" pitchFamily="34" charset="-122"/>
                <a:ea typeface="Microsoft YaHei" panose="020B0503020204020204" pitchFamily="34" charset="-122"/>
              </a:rPr>
              <a:t>响品质的因素</a:t>
            </a:r>
            <a:endParaRPr lang="en-SG" dirty="0">
              <a:latin typeface="Microsoft YaHei" panose="020B0503020204020204" pitchFamily="34" charset="-122"/>
              <a:ea typeface="Microsoft YaHei" panose="020B0503020204020204" pitchFamily="34" charset="-122"/>
            </a:endParaRPr>
          </a:p>
        </p:txBody>
      </p:sp>
      <p:sp>
        <p:nvSpPr>
          <p:cNvPr id="4" name="TextBox 3"/>
          <p:cNvSpPr txBox="1"/>
          <p:nvPr/>
        </p:nvSpPr>
        <p:spPr>
          <a:xfrm>
            <a:off x="1132105" y="1142345"/>
            <a:ext cx="1251858" cy="276999"/>
          </a:xfrm>
          <a:prstGeom prst="rect">
            <a:avLst/>
          </a:prstGeom>
          <a:noFill/>
        </p:spPr>
        <p:txBody>
          <a:bodyPr wrap="square" rtlCol="0" anchor="ctr">
            <a:spAutoFit/>
          </a:bodyPr>
          <a:lstStyle/>
          <a:p>
            <a:pPr algn="ctr"/>
            <a:r>
              <a:rPr lang="zh-CN" altLang="en-US" b="1" dirty="0">
                <a:latin typeface="Microsoft YaHei" panose="020B0503020204020204" pitchFamily="34" charset="-122"/>
                <a:ea typeface="Microsoft YaHei" panose="020B0503020204020204" pitchFamily="34" charset="-122"/>
              </a:rPr>
              <a:t>批发商</a:t>
            </a:r>
            <a:r>
              <a:rPr lang="zh-CN" altLang="en-US" b="1" dirty="0" smtClean="0">
                <a:latin typeface="Microsoft YaHei" panose="020B0503020204020204" pitchFamily="34" charset="-122"/>
                <a:ea typeface="Microsoft YaHei" panose="020B0503020204020204" pitchFamily="34" charset="-122"/>
              </a:rPr>
              <a:t>店的店龄</a:t>
            </a:r>
            <a:endParaRPr lang="en-US" b="1" dirty="0">
              <a:latin typeface="Microsoft YaHei" panose="020B0503020204020204" pitchFamily="34" charset="-122"/>
              <a:ea typeface="Microsoft YaHei" panose="020B0503020204020204" pitchFamily="34" charset="-122"/>
            </a:endParaRPr>
          </a:p>
        </p:txBody>
      </p:sp>
      <p:sp>
        <p:nvSpPr>
          <p:cNvPr id="5" name="TextBox 4"/>
          <p:cNvSpPr txBox="1"/>
          <p:nvPr/>
        </p:nvSpPr>
        <p:spPr>
          <a:xfrm>
            <a:off x="6961417" y="1142345"/>
            <a:ext cx="870857" cy="276999"/>
          </a:xfrm>
          <a:prstGeom prst="rect">
            <a:avLst/>
          </a:prstGeom>
          <a:noFill/>
        </p:spPr>
        <p:txBody>
          <a:bodyPr wrap="square" rtlCol="0" anchor="ctr">
            <a:spAutoFit/>
          </a:bodyPr>
          <a:lstStyle/>
          <a:p>
            <a:pPr algn="ctr"/>
            <a:r>
              <a:rPr lang="zh-CN" altLang="en-US" b="1" dirty="0" smtClean="0">
                <a:latin typeface="Microsoft YaHei" panose="020B0503020204020204" pitchFamily="34" charset="-122"/>
                <a:ea typeface="Microsoft YaHei" panose="020B0503020204020204" pitchFamily="34" charset="-122"/>
              </a:rPr>
              <a:t>整洁度</a:t>
            </a:r>
            <a:endParaRPr lang="en-US" b="1" dirty="0">
              <a:latin typeface="Microsoft YaHei" panose="020B0503020204020204" pitchFamily="34" charset="-122"/>
              <a:ea typeface="Microsoft YaHei" panose="020B0503020204020204" pitchFamily="34" charset="-122"/>
            </a:endParaRPr>
          </a:p>
        </p:txBody>
      </p:sp>
      <p:sp>
        <p:nvSpPr>
          <p:cNvPr id="6" name="TextBox 5"/>
          <p:cNvSpPr txBox="1"/>
          <p:nvPr/>
        </p:nvSpPr>
        <p:spPr>
          <a:xfrm>
            <a:off x="6585866" y="3918866"/>
            <a:ext cx="1621959" cy="276999"/>
          </a:xfrm>
          <a:prstGeom prst="rect">
            <a:avLst/>
          </a:prstGeom>
          <a:noFill/>
        </p:spPr>
        <p:txBody>
          <a:bodyPr wrap="square" rtlCol="0">
            <a:spAutoFit/>
          </a:bodyPr>
          <a:lstStyle/>
          <a:p>
            <a:pPr algn="ctr"/>
            <a:r>
              <a:rPr lang="zh-CN" altLang="en-US" b="1" dirty="0" smtClean="0">
                <a:latin typeface="Microsoft YaHei" panose="020B0503020204020204" pitchFamily="34" charset="-122"/>
                <a:ea typeface="Microsoft YaHei" panose="020B0503020204020204" pitchFamily="34" charset="-122"/>
              </a:rPr>
              <a:t>驾车进入是否方便</a:t>
            </a:r>
            <a:endParaRPr lang="en-US" b="1" dirty="0">
              <a:latin typeface="Microsoft YaHei" panose="020B0503020204020204" pitchFamily="34" charset="-122"/>
              <a:ea typeface="Microsoft YaHei" panose="020B0503020204020204" pitchFamily="34" charset="-122"/>
            </a:endParaRPr>
          </a:p>
        </p:txBody>
      </p:sp>
      <p:sp>
        <p:nvSpPr>
          <p:cNvPr id="7" name="TextBox 6"/>
          <p:cNvSpPr txBox="1"/>
          <p:nvPr/>
        </p:nvSpPr>
        <p:spPr>
          <a:xfrm>
            <a:off x="941602" y="3940639"/>
            <a:ext cx="1534898" cy="276999"/>
          </a:xfrm>
          <a:prstGeom prst="rect">
            <a:avLst/>
          </a:prstGeom>
          <a:noFill/>
        </p:spPr>
        <p:txBody>
          <a:bodyPr wrap="square" rtlCol="0">
            <a:spAutoFit/>
          </a:bodyPr>
          <a:lstStyle/>
          <a:p>
            <a:pPr algn="ctr"/>
            <a:r>
              <a:rPr lang="zh-CN" altLang="en-US" b="1" dirty="0" smtClean="0">
                <a:latin typeface="Microsoft YaHei" panose="020B0503020204020204" pitchFamily="34" charset="-122"/>
                <a:ea typeface="Microsoft YaHei" panose="020B0503020204020204" pitchFamily="34" charset="-122"/>
              </a:rPr>
              <a:t>标识是否醒目</a:t>
            </a:r>
            <a:endParaRPr lang="en-US" b="1" dirty="0">
              <a:latin typeface="Microsoft YaHei" panose="020B0503020204020204" pitchFamily="34" charset="-122"/>
              <a:ea typeface="Microsoft YaHei" panose="020B0503020204020204" pitchFamily="34" charset="-122"/>
            </a:endParaRPr>
          </a:p>
        </p:txBody>
      </p:sp>
      <p:grpSp>
        <p:nvGrpSpPr>
          <p:cNvPr id="8" name="Group 7"/>
          <p:cNvGrpSpPr/>
          <p:nvPr/>
        </p:nvGrpSpPr>
        <p:grpSpPr>
          <a:xfrm>
            <a:off x="3333844" y="2645240"/>
            <a:ext cx="2549214" cy="2549216"/>
            <a:chOff x="3494299" y="2579918"/>
            <a:chExt cx="1926926" cy="1807030"/>
          </a:xfrm>
        </p:grpSpPr>
        <p:sp>
          <p:nvSpPr>
            <p:cNvPr id="9" name="Pie 8"/>
            <p:cNvSpPr/>
            <p:nvPr>
              <p:custDataLst>
                <p:tags r:id="rId1"/>
              </p:custDataLst>
            </p:nvPr>
          </p:nvSpPr>
          <p:spPr>
            <a:xfrm rot="3865949" flipH="1">
              <a:off x="4084068" y="3131596"/>
              <a:ext cx="728950" cy="726753"/>
            </a:xfrm>
            <a:prstGeom prst="pie">
              <a:avLst>
                <a:gd name="adj1" fmla="val 17047276"/>
                <a:gd name="adj2" fmla="val 16680916"/>
              </a:avLst>
            </a:prstGeom>
            <a:solidFill>
              <a:schemeClr val="accent5">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10" name="Pie 9"/>
            <p:cNvSpPr/>
            <p:nvPr>
              <p:custDataLst>
                <p:tags r:id="rId2"/>
              </p:custDataLst>
            </p:nvPr>
          </p:nvSpPr>
          <p:spPr>
            <a:xfrm rot="4364685" flipH="1">
              <a:off x="3570576" y="2590798"/>
              <a:ext cx="1730829" cy="1807029"/>
            </a:xfrm>
            <a:prstGeom prst="pie">
              <a:avLst>
                <a:gd name="adj1" fmla="val 12813394"/>
                <a:gd name="adj2" fmla="val 14096767"/>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11" name="Pie 10"/>
            <p:cNvSpPr/>
            <p:nvPr>
              <p:custDataLst>
                <p:tags r:id="rId3"/>
              </p:custDataLst>
            </p:nvPr>
          </p:nvSpPr>
          <p:spPr>
            <a:xfrm rot="12346500" flipH="1">
              <a:off x="3570577" y="2579919"/>
              <a:ext cx="1730829" cy="1807029"/>
            </a:xfrm>
            <a:prstGeom prst="pie">
              <a:avLst>
                <a:gd name="adj1" fmla="val 13969979"/>
                <a:gd name="adj2" fmla="val 15257960"/>
              </a:avLst>
            </a:prstGeom>
            <a:solidFill>
              <a:schemeClr val="tx2">
                <a:lumMod val="40000"/>
                <a:lumOff val="6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12" name="Pie 11"/>
            <p:cNvSpPr/>
            <p:nvPr>
              <p:custDataLst>
                <p:tags r:id="rId4"/>
              </p:custDataLst>
            </p:nvPr>
          </p:nvSpPr>
          <p:spPr>
            <a:xfrm rot="2474577" flipH="1">
              <a:off x="3570568" y="2579918"/>
              <a:ext cx="1730829" cy="1807029"/>
            </a:xfrm>
            <a:prstGeom prst="pie">
              <a:avLst>
                <a:gd name="adj1" fmla="val 15156317"/>
                <a:gd name="adj2" fmla="val 15742803"/>
              </a:avLst>
            </a:prstGeom>
            <a:solidFill>
              <a:schemeClr val="accent1">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13" name="TextBox 12"/>
            <p:cNvSpPr txBox="1"/>
            <p:nvPr>
              <p:custDataLst>
                <p:tags r:id="rId5"/>
              </p:custDataLst>
            </p:nvPr>
          </p:nvSpPr>
          <p:spPr>
            <a:xfrm>
              <a:off x="4907841" y="3712018"/>
              <a:ext cx="337457" cy="152719"/>
            </a:xfrm>
            <a:prstGeom prst="rect">
              <a:avLst/>
            </a:prstGeom>
            <a:noFill/>
          </p:spPr>
          <p:txBody>
            <a:bodyPr wrap="square" rtlCol="0">
              <a:spAutoFit/>
            </a:bodyPr>
            <a:lstStyle/>
            <a:p>
              <a:r>
                <a:rPr lang="en-US" sz="800" b="1" dirty="0" smtClean="0">
                  <a:solidFill>
                    <a:schemeClr val="bg1"/>
                  </a:solidFill>
                  <a:latin typeface="Microsoft YaHei" panose="020B0503020204020204" pitchFamily="34" charset="-122"/>
                  <a:ea typeface="Microsoft YaHei" panose="020B0503020204020204" pitchFamily="34" charset="-122"/>
                </a:rPr>
                <a:t>5%</a:t>
              </a:r>
              <a:endParaRPr lang="en-US" sz="800" b="1" dirty="0">
                <a:solidFill>
                  <a:schemeClr val="bg1"/>
                </a:solidFill>
                <a:latin typeface="Microsoft YaHei" panose="020B0503020204020204" pitchFamily="34" charset="-122"/>
                <a:ea typeface="Microsoft YaHei" panose="020B0503020204020204" pitchFamily="34" charset="-122"/>
              </a:endParaRPr>
            </a:p>
          </p:txBody>
        </p:sp>
        <p:sp>
          <p:nvSpPr>
            <p:cNvPr id="14" name="TextBox 13"/>
            <p:cNvSpPr txBox="1"/>
            <p:nvPr>
              <p:custDataLst>
                <p:tags r:id="rId6"/>
              </p:custDataLst>
            </p:nvPr>
          </p:nvSpPr>
          <p:spPr>
            <a:xfrm>
              <a:off x="3799127" y="3744672"/>
              <a:ext cx="337457" cy="152719"/>
            </a:xfrm>
            <a:prstGeom prst="rect">
              <a:avLst/>
            </a:prstGeom>
            <a:noFill/>
          </p:spPr>
          <p:txBody>
            <a:bodyPr wrap="square" rtlCol="0">
              <a:spAutoFit/>
            </a:bodyPr>
            <a:lstStyle/>
            <a:p>
              <a:r>
                <a:rPr lang="en-US" sz="800" b="1" dirty="0" smtClean="0">
                  <a:latin typeface="Microsoft YaHei" panose="020B0503020204020204" pitchFamily="34" charset="-122"/>
                  <a:ea typeface="Microsoft YaHei" panose="020B0503020204020204" pitchFamily="34" charset="-122"/>
                </a:rPr>
                <a:t>7%</a:t>
              </a:r>
              <a:endParaRPr lang="en-US" sz="800" b="1" dirty="0">
                <a:latin typeface="Microsoft YaHei" panose="020B0503020204020204" pitchFamily="34" charset="-122"/>
                <a:ea typeface="Microsoft YaHei" panose="020B0503020204020204" pitchFamily="34" charset="-122"/>
              </a:endParaRPr>
            </a:p>
          </p:txBody>
        </p:sp>
        <p:sp>
          <p:nvSpPr>
            <p:cNvPr id="15" name="TextBox 14"/>
            <p:cNvSpPr txBox="1"/>
            <p:nvPr>
              <p:custDataLst>
                <p:tags r:id="rId7"/>
              </p:custDataLst>
            </p:nvPr>
          </p:nvSpPr>
          <p:spPr>
            <a:xfrm>
              <a:off x="4983527" y="2950017"/>
              <a:ext cx="337457" cy="152719"/>
            </a:xfrm>
            <a:prstGeom prst="rect">
              <a:avLst/>
            </a:prstGeom>
            <a:noFill/>
          </p:spPr>
          <p:txBody>
            <a:bodyPr wrap="square" rtlCol="0">
              <a:spAutoFit/>
            </a:bodyPr>
            <a:lstStyle/>
            <a:p>
              <a:r>
                <a:rPr lang="en-US" sz="800" b="1" dirty="0" smtClean="0">
                  <a:latin typeface="Microsoft YaHei" panose="020B0503020204020204" pitchFamily="34" charset="-122"/>
                  <a:ea typeface="Microsoft YaHei" panose="020B0503020204020204" pitchFamily="34" charset="-122"/>
                </a:rPr>
                <a:t>3%</a:t>
              </a:r>
              <a:endParaRPr lang="en-US" sz="800" b="1" dirty="0">
                <a:latin typeface="Microsoft YaHei" panose="020B0503020204020204" pitchFamily="34" charset="-122"/>
                <a:ea typeface="Microsoft YaHei" panose="020B0503020204020204" pitchFamily="34" charset="-122"/>
              </a:endParaRPr>
            </a:p>
          </p:txBody>
        </p:sp>
        <p:sp>
          <p:nvSpPr>
            <p:cNvPr id="16" name="TextBox 15"/>
            <p:cNvSpPr txBox="1"/>
            <p:nvPr>
              <p:custDataLst>
                <p:tags r:id="rId8"/>
              </p:custDataLst>
            </p:nvPr>
          </p:nvSpPr>
          <p:spPr>
            <a:xfrm>
              <a:off x="3508636" y="3437252"/>
              <a:ext cx="1023255" cy="152719"/>
            </a:xfrm>
            <a:prstGeom prst="rect">
              <a:avLst/>
            </a:prstGeom>
            <a:noFill/>
          </p:spPr>
          <p:txBody>
            <a:bodyPr wrap="square" rtlCol="0">
              <a:spAutoFit/>
            </a:bodyPr>
            <a:lstStyle/>
            <a:p>
              <a:r>
                <a:rPr lang="zh-CN" altLang="en-US" sz="800" b="1" dirty="0" smtClean="0">
                  <a:latin typeface="Microsoft YaHei" panose="020B0503020204020204" pitchFamily="34" charset="-122"/>
                  <a:ea typeface="Microsoft YaHei" panose="020B0503020204020204" pitchFamily="34" charset="-122"/>
                </a:rPr>
                <a:t>基准线 </a:t>
              </a:r>
              <a:r>
                <a:rPr lang="en-US" altLang="zh-CN" sz="800" b="1" dirty="0" smtClean="0">
                  <a:latin typeface="Microsoft YaHei" panose="020B0503020204020204" pitchFamily="34" charset="-122"/>
                  <a:ea typeface="Microsoft YaHei" panose="020B0503020204020204" pitchFamily="34" charset="-122"/>
                </a:rPr>
                <a:t>80</a:t>
              </a:r>
              <a:r>
                <a:rPr lang="en-US" sz="800" b="1" dirty="0" smtClean="0">
                  <a:latin typeface="Microsoft YaHei" panose="020B0503020204020204" pitchFamily="34" charset="-122"/>
                  <a:ea typeface="Microsoft YaHei" panose="020B0503020204020204" pitchFamily="34" charset="-122"/>
                </a:rPr>
                <a:t>%</a:t>
              </a:r>
              <a:endParaRPr lang="en-US" sz="800" b="1" dirty="0">
                <a:latin typeface="Microsoft YaHei" panose="020B0503020204020204" pitchFamily="34" charset="-122"/>
                <a:ea typeface="Microsoft YaHei" panose="020B0503020204020204" pitchFamily="34" charset="-122"/>
              </a:endParaRPr>
            </a:p>
          </p:txBody>
        </p:sp>
        <p:sp>
          <p:nvSpPr>
            <p:cNvPr id="17" name="Pie 16"/>
            <p:cNvSpPr/>
            <p:nvPr>
              <p:custDataLst>
                <p:tags r:id="rId9"/>
              </p:custDataLst>
            </p:nvPr>
          </p:nvSpPr>
          <p:spPr>
            <a:xfrm rot="18121872" flipH="1">
              <a:off x="3646195" y="2541742"/>
              <a:ext cx="1623133" cy="1926926"/>
            </a:xfrm>
            <a:prstGeom prst="pie">
              <a:avLst>
                <a:gd name="adj1" fmla="val 15851844"/>
                <a:gd name="adj2" fmla="val 16902753"/>
              </a:avLst>
            </a:prstGeom>
            <a:solidFill>
              <a:schemeClr val="tx2">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solidFill>
                  <a:latin typeface="Microsoft YaHei" panose="020B0503020204020204" pitchFamily="34" charset="-122"/>
                  <a:ea typeface="Microsoft YaHei" panose="020B0503020204020204" pitchFamily="34" charset="-122"/>
                </a:rPr>
                <a:t> </a:t>
              </a:r>
              <a:endParaRPr lang="en-US">
                <a:solidFill>
                  <a:schemeClr val="tx1"/>
                </a:solidFill>
                <a:latin typeface="Microsoft YaHei" panose="020B0503020204020204" pitchFamily="34" charset="-122"/>
                <a:ea typeface="Microsoft YaHei" panose="020B0503020204020204" pitchFamily="34" charset="-122"/>
              </a:endParaRPr>
            </a:p>
          </p:txBody>
        </p:sp>
        <p:sp>
          <p:nvSpPr>
            <p:cNvPr id="18" name="TextBox 17"/>
            <p:cNvSpPr txBox="1"/>
            <p:nvPr>
              <p:custDataLst>
                <p:tags r:id="rId10"/>
              </p:custDataLst>
            </p:nvPr>
          </p:nvSpPr>
          <p:spPr>
            <a:xfrm>
              <a:off x="3766470" y="2895585"/>
              <a:ext cx="337457" cy="152719"/>
            </a:xfrm>
            <a:prstGeom prst="rect">
              <a:avLst/>
            </a:prstGeom>
            <a:noFill/>
          </p:spPr>
          <p:txBody>
            <a:bodyPr wrap="square" rtlCol="0">
              <a:spAutoFit/>
            </a:bodyPr>
            <a:lstStyle/>
            <a:p>
              <a:r>
                <a:rPr lang="en-US" sz="800" b="1" dirty="0" smtClean="0">
                  <a:solidFill>
                    <a:schemeClr val="bg1"/>
                  </a:solidFill>
                  <a:latin typeface="Microsoft YaHei" panose="020B0503020204020204" pitchFamily="34" charset="-122"/>
                  <a:ea typeface="Microsoft YaHei" panose="020B0503020204020204" pitchFamily="34" charset="-122"/>
                </a:rPr>
                <a:t>5%</a:t>
              </a:r>
              <a:endParaRPr lang="en-US" sz="800" b="1" dirty="0">
                <a:solidFill>
                  <a:schemeClr val="bg1"/>
                </a:solidFill>
                <a:latin typeface="Microsoft YaHei" panose="020B0503020204020204" pitchFamily="34" charset="-122"/>
                <a:ea typeface="Microsoft YaHei" panose="020B0503020204020204" pitchFamily="34" charset="-122"/>
              </a:endParaRPr>
            </a:p>
          </p:txBody>
        </p:sp>
      </p:grpSp>
      <p:sp>
        <p:nvSpPr>
          <p:cNvPr id="19" name="Rounded Rectangle 18"/>
          <p:cNvSpPr/>
          <p:nvPr/>
        </p:nvSpPr>
        <p:spPr bwMode="gray">
          <a:xfrm>
            <a:off x="304800" y="1404259"/>
            <a:ext cx="2843784" cy="2471055"/>
          </a:xfrm>
          <a:prstGeom prst="roundRect">
            <a:avLst>
              <a:gd name="adj" fmla="val 53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ounded Rectangle 19"/>
          <p:cNvSpPr/>
          <p:nvPr/>
        </p:nvSpPr>
        <p:spPr bwMode="gray">
          <a:xfrm>
            <a:off x="304800" y="4180114"/>
            <a:ext cx="2843784" cy="2394857"/>
          </a:xfrm>
          <a:prstGeom prst="roundRect">
            <a:avLst>
              <a:gd name="adj" fmla="val 53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Rounded Rectangle 20"/>
          <p:cNvSpPr/>
          <p:nvPr/>
        </p:nvSpPr>
        <p:spPr bwMode="gray">
          <a:xfrm>
            <a:off x="5965375" y="4180113"/>
            <a:ext cx="2841168" cy="2468880"/>
          </a:xfrm>
          <a:prstGeom prst="roundRect">
            <a:avLst>
              <a:gd name="adj" fmla="val 53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ounded Rectangle 21"/>
          <p:cNvSpPr/>
          <p:nvPr/>
        </p:nvSpPr>
        <p:spPr bwMode="gray">
          <a:xfrm>
            <a:off x="5976261" y="1404259"/>
            <a:ext cx="2843784" cy="2468880"/>
          </a:xfrm>
          <a:prstGeom prst="roundRect">
            <a:avLst>
              <a:gd name="adj" fmla="val 53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TextBox 22"/>
          <p:cNvSpPr txBox="1"/>
          <p:nvPr/>
        </p:nvSpPr>
        <p:spPr>
          <a:xfrm>
            <a:off x="3475204" y="3287090"/>
            <a:ext cx="446436" cy="215444"/>
          </a:xfrm>
          <a:prstGeom prst="rect">
            <a:avLst/>
          </a:prstGeom>
          <a:noFill/>
        </p:spPr>
        <p:txBody>
          <a:bodyPr wrap="square" rtlCol="0">
            <a:spAutoFit/>
          </a:bodyPr>
          <a:lstStyle/>
          <a:p>
            <a:r>
              <a:rPr lang="en-US" sz="800" b="1" dirty="0" smtClean="0">
                <a:solidFill>
                  <a:schemeClr val="bg1"/>
                </a:solidFill>
                <a:latin typeface="Microsoft YaHei" panose="020B0503020204020204" pitchFamily="34" charset="-122"/>
                <a:ea typeface="Microsoft YaHei" panose="020B0503020204020204" pitchFamily="34" charset="-122"/>
              </a:rPr>
              <a:t>5%</a:t>
            </a:r>
            <a:endParaRPr lang="en-US" sz="800" b="1" dirty="0">
              <a:solidFill>
                <a:schemeClr val="bg1"/>
              </a:solidFill>
              <a:latin typeface="Microsoft YaHei" panose="020B0503020204020204" pitchFamily="34" charset="-122"/>
              <a:ea typeface="Microsoft YaHei" panose="020B0503020204020204" pitchFamily="34" charset="-122"/>
            </a:endParaRPr>
          </a:p>
        </p:txBody>
      </p:sp>
      <p:sp>
        <p:nvSpPr>
          <p:cNvPr id="24" name="TextBox 23"/>
          <p:cNvSpPr txBox="1"/>
          <p:nvPr/>
        </p:nvSpPr>
        <p:spPr>
          <a:xfrm>
            <a:off x="3628683" y="5050970"/>
            <a:ext cx="1877437" cy="276999"/>
          </a:xfrm>
          <a:prstGeom prst="rect">
            <a:avLst/>
          </a:prstGeom>
          <a:noFill/>
        </p:spPr>
        <p:txBody>
          <a:bodyPr wrap="none" rtlCol="0">
            <a:spAutoFit/>
          </a:bodyPr>
          <a:lstStyle/>
          <a:p>
            <a:pPr algn="ctr"/>
            <a:r>
              <a:rPr lang="zh-CN" altLang="en-US" b="1" dirty="0" smtClean="0">
                <a:latin typeface="Microsoft YaHei" panose="020B0503020204020204" pitchFamily="34" charset="-122"/>
                <a:ea typeface="Microsoft YaHei" panose="020B0503020204020204" pitchFamily="34" charset="-122"/>
              </a:rPr>
              <a:t>各因素对需求的影响权重</a:t>
            </a:r>
            <a:endParaRPr lang="en-US" b="1" dirty="0">
              <a:latin typeface="Microsoft YaHei" panose="020B0503020204020204" pitchFamily="34" charset="-122"/>
              <a:ea typeface="Microsoft YaHei" panose="020B0503020204020204" pitchFamily="34" charset="-122"/>
            </a:endParaRPr>
          </a:p>
        </p:txBody>
      </p:sp>
      <p:pic>
        <p:nvPicPr>
          <p:cNvPr id="25" name="Picture 3"/>
          <p:cNvPicPr>
            <a:picLocks noChangeAspect="1" noChangeArrowheads="1"/>
          </p:cNvPicPr>
          <p:nvPr/>
        </p:nvPicPr>
        <p:blipFill>
          <a:blip r:embed="rId12" cstate="print"/>
          <a:srcRect l="34841" t="28445" r="556" b="20127"/>
          <a:stretch>
            <a:fillRect/>
          </a:stretch>
        </p:blipFill>
        <p:spPr bwMode="auto">
          <a:xfrm>
            <a:off x="457203" y="1513114"/>
            <a:ext cx="1531526" cy="1001485"/>
          </a:xfrm>
          <a:prstGeom prst="rect">
            <a:avLst/>
          </a:prstGeom>
          <a:noFill/>
          <a:ln w="9525">
            <a:noFill/>
            <a:miter lim="800000"/>
            <a:headEnd/>
            <a:tailEnd/>
          </a:ln>
          <a:effectLst/>
        </p:spPr>
      </p:pic>
      <p:sp>
        <p:nvSpPr>
          <p:cNvPr id="26" name="TextBox 25"/>
          <p:cNvSpPr txBox="1"/>
          <p:nvPr/>
        </p:nvSpPr>
        <p:spPr>
          <a:xfrm>
            <a:off x="2166256" y="1654631"/>
            <a:ext cx="947057" cy="261610"/>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老店</a:t>
            </a:r>
            <a:endParaRPr lang="en-US" sz="1050" b="1" dirty="0">
              <a:latin typeface="Microsoft YaHei" panose="020B0503020204020204" pitchFamily="34" charset="-122"/>
              <a:ea typeface="Microsoft YaHei" panose="020B0503020204020204" pitchFamily="34" charset="-122"/>
            </a:endParaRPr>
          </a:p>
        </p:txBody>
      </p:sp>
      <p:pic>
        <p:nvPicPr>
          <p:cNvPr id="27" name="Picture 4"/>
          <p:cNvPicPr>
            <a:picLocks noChangeAspect="1" noChangeArrowheads="1"/>
          </p:cNvPicPr>
          <p:nvPr/>
        </p:nvPicPr>
        <p:blipFill>
          <a:blip r:embed="rId13" cstate="print"/>
          <a:srcRect l="34762" t="28572" r="1984" b="9206"/>
          <a:stretch>
            <a:fillRect/>
          </a:stretch>
        </p:blipFill>
        <p:spPr bwMode="auto">
          <a:xfrm>
            <a:off x="418921" y="4256315"/>
            <a:ext cx="1611241" cy="990600"/>
          </a:xfrm>
          <a:prstGeom prst="rect">
            <a:avLst/>
          </a:prstGeom>
          <a:noFill/>
          <a:ln w="9525">
            <a:noFill/>
            <a:miter lim="800000"/>
            <a:headEnd/>
            <a:tailEnd/>
          </a:ln>
          <a:effectLst/>
        </p:spPr>
      </p:pic>
      <p:sp>
        <p:nvSpPr>
          <p:cNvPr id="28" name="TextBox 27"/>
          <p:cNvSpPr txBox="1"/>
          <p:nvPr/>
        </p:nvSpPr>
        <p:spPr>
          <a:xfrm>
            <a:off x="2079170" y="4423387"/>
            <a:ext cx="947057" cy="253916"/>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标识不醒目</a:t>
            </a:r>
            <a:endParaRPr lang="en-US" sz="1050" b="1" dirty="0">
              <a:latin typeface="Microsoft YaHei" panose="020B0503020204020204" pitchFamily="34" charset="-122"/>
              <a:ea typeface="Microsoft YaHei" panose="020B0503020204020204" pitchFamily="34" charset="-122"/>
            </a:endParaRPr>
          </a:p>
        </p:txBody>
      </p:sp>
      <p:pic>
        <p:nvPicPr>
          <p:cNvPr id="29" name="Picture 6"/>
          <p:cNvPicPr>
            <a:picLocks noChangeAspect="1" noChangeArrowheads="1"/>
          </p:cNvPicPr>
          <p:nvPr/>
        </p:nvPicPr>
        <p:blipFill>
          <a:blip r:embed="rId14" cstate="print"/>
          <a:srcRect l="27778" t="36000" r="12222" b="20444"/>
          <a:stretch>
            <a:fillRect/>
          </a:stretch>
        </p:blipFill>
        <p:spPr bwMode="auto">
          <a:xfrm>
            <a:off x="1466850" y="5334000"/>
            <a:ext cx="1581150" cy="953382"/>
          </a:xfrm>
          <a:prstGeom prst="rect">
            <a:avLst/>
          </a:prstGeom>
          <a:noFill/>
          <a:ln w="9525">
            <a:noFill/>
            <a:miter lim="800000"/>
            <a:headEnd/>
            <a:tailEnd/>
          </a:ln>
          <a:effectLst/>
        </p:spPr>
      </p:pic>
      <p:pic>
        <p:nvPicPr>
          <p:cNvPr id="30" name="Picture 6"/>
          <p:cNvPicPr>
            <a:picLocks noChangeAspect="1" noChangeArrowheads="1"/>
          </p:cNvPicPr>
          <p:nvPr/>
        </p:nvPicPr>
        <p:blipFill>
          <a:blip r:embed="rId14" cstate="print"/>
          <a:srcRect l="27778" t="36000" r="12222" b="20444"/>
          <a:stretch>
            <a:fillRect/>
          </a:stretch>
        </p:blipFill>
        <p:spPr bwMode="auto">
          <a:xfrm>
            <a:off x="7124700" y="5505450"/>
            <a:ext cx="1581150" cy="953382"/>
          </a:xfrm>
          <a:prstGeom prst="rect">
            <a:avLst/>
          </a:prstGeom>
          <a:noFill/>
          <a:ln w="9525">
            <a:noFill/>
            <a:miter lim="800000"/>
            <a:headEnd/>
            <a:tailEnd/>
          </a:ln>
          <a:effectLst/>
        </p:spPr>
      </p:pic>
      <p:pic>
        <p:nvPicPr>
          <p:cNvPr id="31" name="Picture 6"/>
          <p:cNvPicPr>
            <a:picLocks noChangeAspect="1" noChangeArrowheads="1"/>
          </p:cNvPicPr>
          <p:nvPr/>
        </p:nvPicPr>
        <p:blipFill>
          <a:blip r:embed="rId14" cstate="print"/>
          <a:srcRect l="27778" t="36000" r="12222" b="20444"/>
          <a:stretch>
            <a:fillRect/>
          </a:stretch>
        </p:blipFill>
        <p:spPr bwMode="auto">
          <a:xfrm>
            <a:off x="7124698" y="2787650"/>
            <a:ext cx="1581150" cy="953382"/>
          </a:xfrm>
          <a:prstGeom prst="rect">
            <a:avLst/>
          </a:prstGeom>
          <a:noFill/>
          <a:ln w="9525">
            <a:noFill/>
            <a:miter lim="800000"/>
            <a:headEnd/>
            <a:tailEnd/>
          </a:ln>
          <a:effectLst/>
        </p:spPr>
      </p:pic>
      <p:pic>
        <p:nvPicPr>
          <p:cNvPr id="32" name="Picture 7"/>
          <p:cNvPicPr>
            <a:picLocks noChangeAspect="1" noChangeArrowheads="1"/>
          </p:cNvPicPr>
          <p:nvPr/>
        </p:nvPicPr>
        <p:blipFill>
          <a:blip r:embed="rId15" cstate="print"/>
          <a:srcRect l="40053" t="26254" r="6085" b="21090"/>
          <a:stretch>
            <a:fillRect/>
          </a:stretch>
        </p:blipFill>
        <p:spPr bwMode="auto">
          <a:xfrm>
            <a:off x="6095999" y="1582057"/>
            <a:ext cx="1407887" cy="1093730"/>
          </a:xfrm>
          <a:prstGeom prst="rect">
            <a:avLst/>
          </a:prstGeom>
          <a:noFill/>
          <a:ln w="9525">
            <a:noFill/>
            <a:miter lim="800000"/>
            <a:headEnd/>
            <a:tailEnd/>
          </a:ln>
          <a:effectLst/>
        </p:spPr>
      </p:pic>
      <p:sp>
        <p:nvSpPr>
          <p:cNvPr id="33" name="TextBox 32"/>
          <p:cNvSpPr txBox="1"/>
          <p:nvPr/>
        </p:nvSpPr>
        <p:spPr>
          <a:xfrm>
            <a:off x="7703456" y="1734142"/>
            <a:ext cx="947057" cy="253916"/>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脏乱的门店</a:t>
            </a:r>
            <a:endParaRPr lang="en-US" sz="1050" b="1" dirty="0">
              <a:latin typeface="Microsoft YaHei" panose="020B0503020204020204" pitchFamily="34" charset="-122"/>
              <a:ea typeface="Microsoft YaHei" panose="020B0503020204020204" pitchFamily="34" charset="-122"/>
            </a:endParaRPr>
          </a:p>
        </p:txBody>
      </p:sp>
      <p:sp>
        <p:nvSpPr>
          <p:cNvPr id="34" name="TextBox 33"/>
          <p:cNvSpPr txBox="1"/>
          <p:nvPr/>
        </p:nvSpPr>
        <p:spPr>
          <a:xfrm>
            <a:off x="6020904" y="5833009"/>
            <a:ext cx="947057" cy="253916"/>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方便</a:t>
            </a:r>
            <a:endParaRPr lang="en-US" sz="1050" b="1" dirty="0">
              <a:latin typeface="Microsoft YaHei" panose="020B0503020204020204" pitchFamily="34" charset="-122"/>
              <a:ea typeface="Microsoft YaHei" panose="020B0503020204020204" pitchFamily="34" charset="-122"/>
            </a:endParaRPr>
          </a:p>
        </p:txBody>
      </p:sp>
      <p:sp>
        <p:nvSpPr>
          <p:cNvPr id="35" name="TextBox 34"/>
          <p:cNvSpPr txBox="1"/>
          <p:nvPr/>
        </p:nvSpPr>
        <p:spPr>
          <a:xfrm>
            <a:off x="461776" y="5651901"/>
            <a:ext cx="947057" cy="253916"/>
          </a:xfrm>
          <a:prstGeom prst="rect">
            <a:avLst/>
          </a:prstGeom>
          <a:noFill/>
        </p:spPr>
        <p:txBody>
          <a:bodyPr wrap="square" rtlCol="0">
            <a:spAutoFit/>
          </a:bodyPr>
          <a:lstStyle/>
          <a:p>
            <a:r>
              <a:rPr lang="zh-CN" altLang="en-US" sz="1050" b="1" dirty="0">
                <a:latin typeface="Microsoft YaHei" panose="020B0503020204020204" pitchFamily="34" charset="-122"/>
                <a:ea typeface="Microsoft YaHei" panose="020B0503020204020204" pitchFamily="34" charset="-122"/>
              </a:rPr>
              <a:t>标</a:t>
            </a:r>
            <a:r>
              <a:rPr lang="zh-CN" altLang="en-US" sz="1050" b="1" dirty="0" smtClean="0">
                <a:latin typeface="Microsoft YaHei" panose="020B0503020204020204" pitchFamily="34" charset="-122"/>
                <a:ea typeface="Microsoft YaHei" panose="020B0503020204020204" pitchFamily="34" charset="-122"/>
              </a:rPr>
              <a:t>识醒目</a:t>
            </a:r>
            <a:endParaRPr lang="en-US" sz="1050" b="1" dirty="0">
              <a:latin typeface="Microsoft YaHei" panose="020B0503020204020204" pitchFamily="34" charset="-122"/>
              <a:ea typeface="Microsoft YaHei" panose="020B0503020204020204" pitchFamily="34" charset="-122"/>
            </a:endParaRPr>
          </a:p>
        </p:txBody>
      </p:sp>
      <p:sp>
        <p:nvSpPr>
          <p:cNvPr id="36" name="TextBox 35"/>
          <p:cNvSpPr txBox="1"/>
          <p:nvPr/>
        </p:nvSpPr>
        <p:spPr>
          <a:xfrm>
            <a:off x="6099628" y="2906487"/>
            <a:ext cx="947057" cy="253916"/>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干净的门店</a:t>
            </a:r>
            <a:endParaRPr lang="en-US" sz="1050" b="1" dirty="0">
              <a:latin typeface="Microsoft YaHei" panose="020B0503020204020204" pitchFamily="34" charset="-122"/>
              <a:ea typeface="Microsoft YaHei" panose="020B0503020204020204" pitchFamily="34" charset="-122"/>
            </a:endParaRPr>
          </a:p>
        </p:txBody>
      </p:sp>
      <p:sp>
        <p:nvSpPr>
          <p:cNvPr id="37" name="TextBox 36"/>
          <p:cNvSpPr txBox="1"/>
          <p:nvPr/>
        </p:nvSpPr>
        <p:spPr>
          <a:xfrm>
            <a:off x="2162628" y="1923146"/>
            <a:ext cx="1001486"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店龄评分</a:t>
            </a:r>
            <a:r>
              <a:rPr lang="en-US" sz="1050" dirty="0" smtClean="0">
                <a:latin typeface="Microsoft YaHei" panose="020B0503020204020204" pitchFamily="34" charset="-122"/>
                <a:ea typeface="Microsoft YaHei" panose="020B0503020204020204" pitchFamily="34" charset="-122"/>
              </a:rPr>
              <a:t>= 5</a:t>
            </a:r>
            <a:endParaRPr lang="en-US" sz="1050" dirty="0">
              <a:latin typeface="Microsoft YaHei" panose="020B0503020204020204" pitchFamily="34" charset="-122"/>
              <a:ea typeface="Microsoft YaHei" panose="020B0503020204020204" pitchFamily="34" charset="-122"/>
            </a:endParaRPr>
          </a:p>
        </p:txBody>
      </p:sp>
      <p:sp>
        <p:nvSpPr>
          <p:cNvPr id="38" name="TextBox 37"/>
          <p:cNvSpPr txBox="1"/>
          <p:nvPr/>
        </p:nvSpPr>
        <p:spPr>
          <a:xfrm>
            <a:off x="6117771" y="3171371"/>
            <a:ext cx="1129182"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整洁度评分</a:t>
            </a:r>
            <a:r>
              <a:rPr lang="en-US" sz="1050" dirty="0" smtClean="0">
                <a:latin typeface="Microsoft YaHei" panose="020B0503020204020204" pitchFamily="34" charset="-122"/>
                <a:ea typeface="Microsoft YaHei" panose="020B0503020204020204" pitchFamily="34" charset="-122"/>
              </a:rPr>
              <a:t>= 8</a:t>
            </a:r>
            <a:endParaRPr lang="en-US" sz="1050" dirty="0">
              <a:latin typeface="Microsoft YaHei" panose="020B0503020204020204" pitchFamily="34" charset="-122"/>
              <a:ea typeface="Microsoft YaHei" panose="020B0503020204020204" pitchFamily="34" charset="-122"/>
            </a:endParaRPr>
          </a:p>
        </p:txBody>
      </p:sp>
      <p:sp>
        <p:nvSpPr>
          <p:cNvPr id="39" name="TextBox 38"/>
          <p:cNvSpPr txBox="1"/>
          <p:nvPr/>
        </p:nvSpPr>
        <p:spPr>
          <a:xfrm>
            <a:off x="6026900" y="6164312"/>
            <a:ext cx="1153885"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方便评分</a:t>
            </a:r>
            <a:r>
              <a:rPr lang="en-US" sz="1050" dirty="0" smtClean="0">
                <a:latin typeface="Microsoft YaHei" panose="020B0503020204020204" pitchFamily="34" charset="-122"/>
                <a:ea typeface="Microsoft YaHei" panose="020B0503020204020204" pitchFamily="34" charset="-122"/>
              </a:rPr>
              <a:t>= 7</a:t>
            </a:r>
            <a:endParaRPr lang="en-US" sz="1050" dirty="0">
              <a:latin typeface="Microsoft YaHei" panose="020B0503020204020204" pitchFamily="34" charset="-122"/>
              <a:ea typeface="Microsoft YaHei" panose="020B0503020204020204" pitchFamily="34" charset="-122"/>
            </a:endParaRPr>
          </a:p>
        </p:txBody>
      </p:sp>
      <p:sp>
        <p:nvSpPr>
          <p:cNvPr id="40" name="TextBox 39"/>
          <p:cNvSpPr txBox="1"/>
          <p:nvPr/>
        </p:nvSpPr>
        <p:spPr>
          <a:xfrm>
            <a:off x="7710869" y="2079166"/>
            <a:ext cx="1103851"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整洁度评分</a:t>
            </a:r>
            <a:r>
              <a:rPr lang="en-US" sz="1050" dirty="0" smtClean="0">
                <a:latin typeface="Microsoft YaHei" panose="020B0503020204020204" pitchFamily="34" charset="-122"/>
                <a:ea typeface="Microsoft YaHei" panose="020B0503020204020204" pitchFamily="34" charset="-122"/>
              </a:rPr>
              <a:t>= 5</a:t>
            </a:r>
            <a:endParaRPr lang="en-US" sz="1050" dirty="0">
              <a:latin typeface="Microsoft YaHei" panose="020B0503020204020204" pitchFamily="34" charset="-122"/>
              <a:ea typeface="Microsoft YaHei" panose="020B0503020204020204" pitchFamily="34" charset="-122"/>
            </a:endParaRPr>
          </a:p>
        </p:txBody>
      </p:sp>
      <p:sp>
        <p:nvSpPr>
          <p:cNvPr id="41" name="TextBox 40"/>
          <p:cNvSpPr txBox="1"/>
          <p:nvPr/>
        </p:nvSpPr>
        <p:spPr>
          <a:xfrm>
            <a:off x="373742" y="2898793"/>
            <a:ext cx="947057" cy="261610"/>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新店</a:t>
            </a:r>
            <a:endParaRPr lang="en-US" sz="1050" b="1" dirty="0">
              <a:latin typeface="Microsoft YaHei" panose="020B0503020204020204" pitchFamily="34" charset="-122"/>
              <a:ea typeface="Microsoft YaHei" panose="020B0503020204020204" pitchFamily="34" charset="-122"/>
            </a:endParaRPr>
          </a:p>
        </p:txBody>
      </p:sp>
      <p:sp>
        <p:nvSpPr>
          <p:cNvPr id="42" name="TextBox 41"/>
          <p:cNvSpPr txBox="1"/>
          <p:nvPr/>
        </p:nvSpPr>
        <p:spPr>
          <a:xfrm>
            <a:off x="370114" y="3142350"/>
            <a:ext cx="1001486"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店龄评分</a:t>
            </a:r>
            <a:r>
              <a:rPr lang="en-US" sz="1050" dirty="0" smtClean="0">
                <a:latin typeface="Microsoft YaHei" panose="020B0503020204020204" pitchFamily="34" charset="-122"/>
                <a:ea typeface="Microsoft YaHei" panose="020B0503020204020204" pitchFamily="34" charset="-122"/>
              </a:rPr>
              <a:t>= 9</a:t>
            </a:r>
          </a:p>
        </p:txBody>
      </p:sp>
      <p:sp>
        <p:nvSpPr>
          <p:cNvPr id="43" name="TextBox 42"/>
          <p:cNvSpPr txBox="1"/>
          <p:nvPr/>
        </p:nvSpPr>
        <p:spPr>
          <a:xfrm>
            <a:off x="2079172" y="4692375"/>
            <a:ext cx="1153885"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标识评分</a:t>
            </a:r>
            <a:r>
              <a:rPr lang="en-US" sz="1050" dirty="0" smtClean="0">
                <a:latin typeface="Microsoft YaHei" panose="020B0503020204020204" pitchFamily="34" charset="-122"/>
                <a:ea typeface="Microsoft YaHei" panose="020B0503020204020204" pitchFamily="34" charset="-122"/>
              </a:rPr>
              <a:t>= 3</a:t>
            </a:r>
            <a:endParaRPr lang="en-US" sz="1050" dirty="0">
              <a:latin typeface="Microsoft YaHei" panose="020B0503020204020204" pitchFamily="34" charset="-122"/>
              <a:ea typeface="Microsoft YaHei" panose="020B0503020204020204" pitchFamily="34" charset="-122"/>
            </a:endParaRPr>
          </a:p>
        </p:txBody>
      </p:sp>
      <p:sp>
        <p:nvSpPr>
          <p:cNvPr id="44" name="TextBox 43"/>
          <p:cNvSpPr txBox="1"/>
          <p:nvPr/>
        </p:nvSpPr>
        <p:spPr>
          <a:xfrm>
            <a:off x="370116" y="5936338"/>
            <a:ext cx="1153885"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标识</a:t>
            </a:r>
            <a:r>
              <a:rPr lang="zh-CN" altLang="en-US" sz="1050" dirty="0">
                <a:latin typeface="Microsoft YaHei" panose="020B0503020204020204" pitchFamily="34" charset="-122"/>
                <a:ea typeface="Microsoft YaHei" panose="020B0503020204020204" pitchFamily="34" charset="-122"/>
              </a:rPr>
              <a:t>评分</a:t>
            </a:r>
            <a:r>
              <a:rPr lang="en-US" sz="1050" dirty="0" smtClean="0">
                <a:latin typeface="Microsoft YaHei" panose="020B0503020204020204" pitchFamily="34" charset="-122"/>
                <a:ea typeface="Microsoft YaHei" panose="020B0503020204020204" pitchFamily="34" charset="-122"/>
              </a:rPr>
              <a:t> = 8</a:t>
            </a:r>
            <a:endParaRPr lang="en-US" sz="1050" dirty="0">
              <a:latin typeface="Microsoft YaHei" panose="020B0503020204020204" pitchFamily="34" charset="-122"/>
              <a:ea typeface="Microsoft YaHei" panose="020B0503020204020204" pitchFamily="34" charset="-122"/>
            </a:endParaRPr>
          </a:p>
        </p:txBody>
      </p:sp>
      <p:pic>
        <p:nvPicPr>
          <p:cNvPr id="45" name="Picture 8" descr="C:\Documents and Settings\nikhil.gupta\Desktop\hanover-township-schoenersville-road-hess-gas-stationjpg-209361a14b8ceb92.jpg"/>
          <p:cNvPicPr>
            <a:picLocks noChangeAspect="1" noChangeArrowheads="1"/>
          </p:cNvPicPr>
          <p:nvPr/>
        </p:nvPicPr>
        <p:blipFill>
          <a:blip r:embed="rId16" cstate="print"/>
          <a:srcRect/>
          <a:stretch>
            <a:fillRect/>
          </a:stretch>
        </p:blipFill>
        <p:spPr bwMode="auto">
          <a:xfrm>
            <a:off x="6138005" y="4310743"/>
            <a:ext cx="1525537" cy="1013052"/>
          </a:xfrm>
          <a:prstGeom prst="rect">
            <a:avLst/>
          </a:prstGeom>
          <a:noFill/>
        </p:spPr>
      </p:pic>
      <p:sp>
        <p:nvSpPr>
          <p:cNvPr id="46" name="TextBox 45"/>
          <p:cNvSpPr txBox="1"/>
          <p:nvPr/>
        </p:nvSpPr>
        <p:spPr>
          <a:xfrm>
            <a:off x="7736114" y="4492173"/>
            <a:ext cx="947057" cy="253916"/>
          </a:xfrm>
          <a:prstGeom prst="rect">
            <a:avLst/>
          </a:prstGeom>
          <a:noFill/>
        </p:spPr>
        <p:txBody>
          <a:bodyPr wrap="square" rtlCol="0">
            <a:spAutoFit/>
          </a:bodyPr>
          <a:lstStyle/>
          <a:p>
            <a:r>
              <a:rPr lang="zh-CN" altLang="en-US" sz="1050" b="1" dirty="0" smtClean="0">
                <a:latin typeface="Microsoft YaHei" panose="020B0503020204020204" pitchFamily="34" charset="-122"/>
                <a:ea typeface="Microsoft YaHei" panose="020B0503020204020204" pitchFamily="34" charset="-122"/>
              </a:rPr>
              <a:t>不方便</a:t>
            </a:r>
            <a:endParaRPr lang="en-US" sz="1050" b="1" dirty="0">
              <a:latin typeface="Microsoft YaHei" panose="020B0503020204020204" pitchFamily="34" charset="-122"/>
              <a:ea typeface="Microsoft YaHei" panose="020B0503020204020204" pitchFamily="34" charset="-122"/>
            </a:endParaRPr>
          </a:p>
        </p:txBody>
      </p:sp>
      <p:sp>
        <p:nvSpPr>
          <p:cNvPr id="47" name="TextBox 46"/>
          <p:cNvSpPr txBox="1"/>
          <p:nvPr/>
        </p:nvSpPr>
        <p:spPr>
          <a:xfrm>
            <a:off x="7739747" y="4873171"/>
            <a:ext cx="1153885" cy="253916"/>
          </a:xfrm>
          <a:prstGeom prst="rect">
            <a:avLst/>
          </a:prstGeom>
          <a:noFill/>
        </p:spPr>
        <p:txBody>
          <a:bodyPr wrap="square" rtlCol="0">
            <a:spAutoFit/>
          </a:bodyPr>
          <a:lstStyle/>
          <a:p>
            <a:r>
              <a:rPr lang="zh-CN" altLang="en-US" sz="1050" dirty="0" smtClean="0">
                <a:latin typeface="Microsoft YaHei" panose="020B0503020204020204" pitchFamily="34" charset="-122"/>
                <a:ea typeface="Microsoft YaHei" panose="020B0503020204020204" pitchFamily="34" charset="-122"/>
              </a:rPr>
              <a:t>方便评分</a:t>
            </a:r>
            <a:r>
              <a:rPr lang="en-US" sz="1050" dirty="0" smtClean="0">
                <a:latin typeface="Microsoft YaHei" panose="020B0503020204020204" pitchFamily="34" charset="-122"/>
                <a:ea typeface="Microsoft YaHei" panose="020B0503020204020204" pitchFamily="34" charset="-122"/>
              </a:rPr>
              <a:t>= 4</a:t>
            </a:r>
            <a:endParaRPr lang="en-US" sz="1050" dirty="0">
              <a:latin typeface="Microsoft YaHei" panose="020B0503020204020204" pitchFamily="34" charset="-122"/>
              <a:ea typeface="Microsoft YaHei" panose="020B0503020204020204" pitchFamily="34" charset="-122"/>
            </a:endParaRPr>
          </a:p>
        </p:txBody>
      </p:sp>
      <p:pic>
        <p:nvPicPr>
          <p:cNvPr id="48" name="Picture 9" descr="C:\Documents and Settings\nikhil.gupta\Desktop\New Gas Pump.jpg"/>
          <p:cNvPicPr>
            <a:picLocks noChangeAspect="1" noChangeArrowheads="1"/>
          </p:cNvPicPr>
          <p:nvPr/>
        </p:nvPicPr>
        <p:blipFill>
          <a:blip r:embed="rId17"/>
          <a:srcRect/>
          <a:stretch>
            <a:fillRect/>
          </a:stretch>
        </p:blipFill>
        <p:spPr bwMode="auto">
          <a:xfrm>
            <a:off x="1392211" y="2699662"/>
            <a:ext cx="1612246" cy="906888"/>
          </a:xfrm>
          <a:prstGeom prst="rect">
            <a:avLst/>
          </a:prstGeom>
          <a:noFill/>
        </p:spPr>
      </p:pic>
      <p:sp>
        <p:nvSpPr>
          <p:cNvPr id="49" name="TextBox 48"/>
          <p:cNvSpPr txBox="1"/>
          <p:nvPr/>
        </p:nvSpPr>
        <p:spPr>
          <a:xfrm>
            <a:off x="3622480" y="2453878"/>
            <a:ext cx="2024743" cy="461665"/>
          </a:xfrm>
          <a:prstGeom prst="rect">
            <a:avLst/>
          </a:prstGeom>
          <a:noFill/>
        </p:spPr>
        <p:txBody>
          <a:bodyPr wrap="square" rtlCol="0">
            <a:spAutoFit/>
          </a:bodyPr>
          <a:lstStyle/>
          <a:p>
            <a:r>
              <a:rPr lang="zh-CN" altLang="en-US" b="1" dirty="0">
                <a:latin typeface="Microsoft YaHei" panose="020B0503020204020204" pitchFamily="34" charset="-122"/>
                <a:ea typeface="Microsoft YaHei" panose="020B0503020204020204" pitchFamily="34" charset="-122"/>
              </a:rPr>
              <a:t>多种因素会影响顾客对门店的主观体验和客观需求</a:t>
            </a:r>
            <a:endParaRPr lang="en-US" b="1" dirty="0">
              <a:latin typeface="Microsoft YaHei" panose="020B0503020204020204" pitchFamily="34" charset="-122"/>
              <a:ea typeface="Microsoft YaHei" panose="020B0503020204020204" pitchFamily="34" charset="-122"/>
            </a:endParaRPr>
          </a:p>
        </p:txBody>
      </p:sp>
      <p:cxnSp>
        <p:nvCxnSpPr>
          <p:cNvPr id="50" name="Straight Connector 49"/>
          <p:cNvCxnSpPr/>
          <p:nvPr/>
        </p:nvCxnSpPr>
        <p:spPr>
          <a:xfrm rot="10800000">
            <a:off x="3113314" y="4201887"/>
            <a:ext cx="381002" cy="272143"/>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rot="5400000">
            <a:off x="2590803" y="5388430"/>
            <a:ext cx="1709053" cy="620484"/>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5715003" y="4191001"/>
            <a:ext cx="315684" cy="108856"/>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rot="16200000" flipH="1">
            <a:off x="4773387" y="5415644"/>
            <a:ext cx="1937654" cy="489857"/>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rot="16200000" flipH="1">
            <a:off x="5529945" y="3385458"/>
            <a:ext cx="587829" cy="348340"/>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rot="5400000" flipH="1" flipV="1">
            <a:off x="4947559" y="2030189"/>
            <a:ext cx="1665514" cy="457201"/>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16200000" flipV="1">
            <a:off x="2503715" y="2057400"/>
            <a:ext cx="1741714" cy="478971"/>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rot="5400000">
            <a:off x="3091544" y="3516085"/>
            <a:ext cx="337456" cy="293916"/>
          </a:xfrm>
          <a:prstGeom prst="line">
            <a:avLst/>
          </a:prstGeom>
          <a:ln w="9525">
            <a:solidFill>
              <a:schemeClr val="bg1">
                <a:lumMod val="50000"/>
              </a:schemeClr>
            </a:solidFill>
            <a:prstDash val="lgDash"/>
          </a:ln>
          <a:effectLst>
            <a:outerShdw blurRad="40000" dist="20000" dir="5400000" sx="1000" sy="1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64" name="Round Same Side Corner Rectangle 6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5" name="Round Same Side Corner Rectangle 6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6" name="Round Same Side Corner Rectangle 6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58674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选址</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cxnSp>
        <p:nvCxnSpPr>
          <p:cNvPr id="69" name="Straight Connector 6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82857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3121"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8" name="Picture 77" descr="dreamstime_10310858.jpg"/>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510" y="1891067"/>
            <a:ext cx="1568269" cy="4429093"/>
          </a:xfrm>
          <a:prstGeom prst="rect">
            <a:avLst/>
          </a:prstGeom>
        </p:spPr>
      </p:pic>
      <p:pic>
        <p:nvPicPr>
          <p:cNvPr id="79" name="Picture 3"/>
          <p:cNvPicPr>
            <a:picLocks noChangeAspect="1"/>
          </p:cNvPicPr>
          <p:nvPr/>
        </p:nvPicPr>
        <p:blipFill>
          <a:blip r:embed="rId8" cstate="screen">
            <a:extLst>
              <a:ext uri="{28A0092B-C50C-407E-A947-70E740481C1C}">
                <a14:useLocalDpi xmlns:a14="http://schemas.microsoft.com/office/drawing/2010/main"/>
              </a:ext>
            </a:extLst>
          </a:blip>
          <a:srcRect/>
          <a:stretch>
            <a:fillRect/>
          </a:stretch>
        </p:blipFill>
        <p:spPr bwMode="gray">
          <a:xfrm>
            <a:off x="4219812" y="2463825"/>
            <a:ext cx="1975104" cy="337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9235" name="Picture 8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bwMode="gray">
          <a:xfrm>
            <a:off x="7011885" y="2463826"/>
            <a:ext cx="1816026" cy="1152112"/>
          </a:xfrm>
          <a:prstGeom prst="rect">
            <a:avLst/>
          </a:prstGeom>
          <a:noFill/>
          <a:ln w="9525">
            <a:noFill/>
            <a:miter lim="800000"/>
            <a:headEnd/>
            <a:tailEnd/>
          </a:ln>
          <a:effectLst>
            <a:softEdge rad="190500"/>
          </a:effectLst>
        </p:spPr>
      </p:pic>
      <p:sp>
        <p:nvSpPr>
          <p:cNvPr id="83" name="Rounded Rectangle 82"/>
          <p:cNvSpPr/>
          <p:nvPr/>
        </p:nvSpPr>
        <p:spPr bwMode="gray">
          <a:xfrm>
            <a:off x="6192838" y="2463825"/>
            <a:ext cx="2647950" cy="3461956"/>
          </a:xfrm>
          <a:prstGeom prst="roundRect">
            <a:avLst>
              <a:gd name="adj" fmla="val 5600"/>
            </a:avLst>
          </a:prstGeom>
          <a:gradFill flip="none" rotWithShape="1">
            <a:gsLst>
              <a:gs pos="0">
                <a:schemeClr val="bg1">
                  <a:lumMod val="85000"/>
                </a:schemeClr>
              </a:gs>
              <a:gs pos="87000">
                <a:schemeClr val="bg1">
                  <a:lumMod val="85000"/>
                  <a:alpha val="0"/>
                </a:schemeClr>
              </a:gs>
              <a:gs pos="44000">
                <a:schemeClr val="bg1">
                  <a:lumMod val="8500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120650" algn="ctr">
              <a:defRPr/>
            </a:pPr>
            <a:endParaRPr lang="en-US" sz="1400" b="0" dirty="0">
              <a:solidFill>
                <a:prstClr val="white"/>
              </a:solidFill>
              <a:latin typeface="Microsoft YaHei" panose="020B0503020204020204" pitchFamily="34" charset="-122"/>
              <a:ea typeface="Microsoft YaHei" panose="020B0503020204020204" pitchFamily="34" charset="-122"/>
            </a:endParaRPr>
          </a:p>
        </p:txBody>
      </p:sp>
      <p:pic>
        <p:nvPicPr>
          <p:cNvPr id="101" name="Picture 10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bwMode="gray">
          <a:xfrm>
            <a:off x="2830437" y="2363019"/>
            <a:ext cx="1423952" cy="1461855"/>
          </a:xfrm>
          <a:prstGeom prst="roundRect">
            <a:avLst>
              <a:gd name="adj" fmla="val 12472"/>
            </a:avLst>
          </a:prstGeom>
          <a:effectLst>
            <a:softEdge rad="190500"/>
          </a:effectLst>
        </p:spPr>
      </p:pic>
      <p:sp>
        <p:nvSpPr>
          <p:cNvPr id="77" name="Rounded Rectangle 76"/>
          <p:cNvSpPr/>
          <p:nvPr/>
        </p:nvSpPr>
        <p:spPr bwMode="gray">
          <a:xfrm>
            <a:off x="1566000" y="2463825"/>
            <a:ext cx="2646362" cy="3461956"/>
          </a:xfrm>
          <a:prstGeom prst="roundRect">
            <a:avLst>
              <a:gd name="adj" fmla="val 5600"/>
            </a:avLst>
          </a:prstGeom>
          <a:gradFill>
            <a:gsLst>
              <a:gs pos="0">
                <a:schemeClr val="bg1">
                  <a:lumMod val="85000"/>
                </a:schemeClr>
              </a:gs>
              <a:gs pos="87000">
                <a:schemeClr val="bg1">
                  <a:lumMod val="85000"/>
                  <a:alpha val="0"/>
                </a:schemeClr>
              </a:gs>
              <a:gs pos="44000">
                <a:schemeClr val="bg1">
                  <a:lumMod val="85000"/>
                </a:schemeClr>
              </a:gs>
            </a:gsLst>
            <a:lin ang="0" scaled="1"/>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indent="-120650" algn="ctr">
              <a:defRPr/>
            </a:pPr>
            <a:endParaRPr lang="en-US" sz="1400" b="0" dirty="0">
              <a:solidFill>
                <a:prstClr val="white"/>
              </a:solidFill>
              <a:latin typeface="Microsoft YaHei" panose="020B0503020204020204" pitchFamily="34" charset="-122"/>
              <a:ea typeface="Microsoft YaHei" panose="020B0503020204020204" pitchFamily="34" charset="-122"/>
            </a:endParaRPr>
          </a:p>
        </p:txBody>
      </p:sp>
      <p:sp>
        <p:nvSpPr>
          <p:cNvPr id="28" name="Title 27"/>
          <p:cNvSpPr>
            <a:spLocks noGrp="1"/>
          </p:cNvSpPr>
          <p:nvPr>
            <p:ph type="title"/>
          </p:nvPr>
        </p:nvSpPr>
        <p:spPr bwMode="gray"/>
        <p:txBody>
          <a:bodyPr/>
          <a:lstStyle/>
          <a:p>
            <a:pPr fontAlgn="auto">
              <a:spcBef>
                <a:spcPts val="0"/>
              </a:spcBef>
              <a:spcAft>
                <a:spcPts val="0"/>
              </a:spcAft>
              <a:defRPr/>
            </a:pPr>
            <a:r>
              <a:rPr lang="zh-CN" altLang="en-US" dirty="0">
                <a:latin typeface="Microsoft YaHei" panose="020B0503020204020204" pitchFamily="34" charset="-122"/>
                <a:ea typeface="Microsoft YaHei" panose="020B0503020204020204" pitchFamily="34" charset="-122"/>
              </a:rPr>
              <a:t>用</a:t>
            </a:r>
            <a:r>
              <a:rPr lang="en-US" sz="2000"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凯恩斯主义</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的方法服务双面市场</a:t>
            </a:r>
            <a:endParaRPr lang="en-US" dirty="0">
              <a:latin typeface="Microsoft YaHei" panose="020B0503020204020204" pitchFamily="34" charset="-122"/>
              <a:ea typeface="Microsoft YaHei" panose="020B0503020204020204" pitchFamily="34" charset="-122"/>
            </a:endParaRPr>
          </a:p>
        </p:txBody>
      </p:sp>
      <p:sp>
        <p:nvSpPr>
          <p:cNvPr id="2" name="Text Placeholder 1"/>
          <p:cNvSpPr>
            <a:spLocks noGrp="1"/>
          </p:cNvSpPr>
          <p:nvPr>
            <p:ph type="body" sz="quarter" idx="10"/>
          </p:nvPr>
        </p:nvSpPr>
        <p:spPr>
          <a:xfrm>
            <a:off x="457199" y="838200"/>
            <a:ext cx="8370711" cy="609600"/>
          </a:xfrm>
        </p:spPr>
        <p:txBody>
          <a:bodyPr/>
          <a:lstStyle/>
          <a:p>
            <a:r>
              <a:rPr lang="zh-CN" altLang="en-US" dirty="0" smtClean="0">
                <a:latin typeface="Microsoft YaHei" panose="020B0503020204020204" pitchFamily="34" charset="-122"/>
                <a:ea typeface="Microsoft YaHei" panose="020B0503020204020204" pitchFamily="34" charset="-122"/>
              </a:rPr>
              <a:t>我们的核心团队将在分析市场中的以下“部门”中担任“主管团体”：</a:t>
            </a:r>
            <a:r>
              <a:rPr lang="en-US" dirty="0" smtClean="0">
                <a:latin typeface="Microsoft YaHei" panose="020B0503020204020204" pitchFamily="34" charset="-122"/>
                <a:ea typeface="Microsoft YaHei" panose="020B0503020204020204" pitchFamily="34" charset="-122"/>
              </a:rPr>
              <a:t> (a) </a:t>
            </a:r>
            <a:r>
              <a:rPr lang="zh-CN" altLang="en-US" dirty="0" smtClean="0">
                <a:latin typeface="Microsoft YaHei" panose="020B0503020204020204" pitchFamily="34" charset="-122"/>
                <a:ea typeface="Microsoft YaHei" panose="020B0503020204020204" pitchFamily="34" charset="-122"/>
              </a:rPr>
              <a:t>将业务难题转化成数据分析问题；</a:t>
            </a:r>
            <a:r>
              <a:rPr lang="en-US" dirty="0" smtClean="0">
                <a:latin typeface="Microsoft YaHei" panose="020B0503020204020204" pitchFamily="34" charset="-122"/>
                <a:ea typeface="Microsoft YaHei" panose="020B0503020204020204" pitchFamily="34" charset="-122"/>
              </a:rPr>
              <a:t> (b) </a:t>
            </a:r>
            <a:r>
              <a:rPr lang="zh-CN" altLang="en-US" dirty="0" smtClean="0">
                <a:latin typeface="Microsoft YaHei" panose="020B0503020204020204" pitchFamily="34" charset="-122"/>
                <a:ea typeface="Microsoft YaHei" panose="020B0503020204020204" pitchFamily="34" charset="-122"/>
              </a:rPr>
              <a:t>将各类数据分析问题通过众筹的方式分配给合适的大数据方案提供者</a:t>
            </a:r>
            <a:r>
              <a:rPr lang="en-US" dirty="0" smtClean="0">
                <a:latin typeface="Microsoft YaHei" panose="020B0503020204020204" pitchFamily="34" charset="-122"/>
                <a:ea typeface="Microsoft YaHei" panose="020B0503020204020204" pitchFamily="34" charset="-122"/>
              </a:rPr>
              <a:t>; (c) </a:t>
            </a:r>
            <a:r>
              <a:rPr lang="zh-CN" altLang="en-US" dirty="0" smtClean="0">
                <a:latin typeface="Microsoft YaHei" panose="020B0503020204020204" pitchFamily="34" charset="-122"/>
                <a:ea typeface="Microsoft YaHei" panose="020B0503020204020204" pitchFamily="34" charset="-122"/>
              </a:rPr>
              <a:t>在把最终结果反馈给客户之前，对产出的解决方案进行验证和提升</a:t>
            </a:r>
            <a:endParaRPr lang="en-SG" dirty="0">
              <a:latin typeface="Microsoft YaHei" panose="020B0503020204020204" pitchFamily="34" charset="-122"/>
              <a:ea typeface="Microsoft YaHei" panose="020B0503020204020204" pitchFamily="34" charset="-122"/>
            </a:endParaRPr>
          </a:p>
        </p:txBody>
      </p:sp>
      <p:sp>
        <p:nvSpPr>
          <p:cNvPr id="479239" name="Rectangle 114"/>
          <p:cNvSpPr>
            <a:spLocks noChangeArrowheads="1"/>
          </p:cNvSpPr>
          <p:nvPr/>
        </p:nvSpPr>
        <p:spPr bwMode="gray">
          <a:xfrm>
            <a:off x="6205538" y="3202013"/>
            <a:ext cx="1501775" cy="547687"/>
          </a:xfrm>
          <a:prstGeom prst="rect">
            <a:avLst/>
          </a:prstGeom>
          <a:noFill/>
          <a:ln w="9525">
            <a:noFill/>
            <a:miter lim="800000"/>
            <a:headEnd/>
            <a:tailEnd/>
          </a:ln>
        </p:spPr>
        <p:txBody>
          <a:bodyPr wrap="none"/>
          <a:lstStyle/>
          <a:p>
            <a:pPr>
              <a:lnSpc>
                <a:spcPct val="90000"/>
              </a:lnSpc>
              <a:spcBef>
                <a:spcPts val="1000"/>
              </a:spcBef>
            </a:pPr>
            <a:r>
              <a:rPr lang="zh-CN" altLang="en-US" sz="2400" dirty="0" smtClean="0">
                <a:solidFill>
                  <a:srgbClr val="004080"/>
                </a:solidFill>
                <a:latin typeface="Microsoft YaHei" panose="020B0503020204020204" pitchFamily="34" charset="-122"/>
                <a:ea typeface="Microsoft YaHei" panose="020B0503020204020204" pitchFamily="34" charset="-122"/>
              </a:rPr>
              <a:t>众筹</a:t>
            </a:r>
            <a:endParaRPr lang="en-US" sz="2400" dirty="0">
              <a:solidFill>
                <a:srgbClr val="004080"/>
              </a:solidFill>
              <a:latin typeface="Microsoft YaHei" panose="020B0503020204020204" pitchFamily="34" charset="-122"/>
              <a:ea typeface="Microsoft YaHei" panose="020B0503020204020204" pitchFamily="34" charset="-122"/>
            </a:endParaRPr>
          </a:p>
        </p:txBody>
      </p:sp>
      <p:sp>
        <p:nvSpPr>
          <p:cNvPr id="479240" name="Rectangle 115"/>
          <p:cNvSpPr>
            <a:spLocks noChangeArrowheads="1"/>
          </p:cNvSpPr>
          <p:nvPr/>
        </p:nvSpPr>
        <p:spPr bwMode="gray">
          <a:xfrm>
            <a:off x="6375400" y="3456013"/>
            <a:ext cx="1501775" cy="407987"/>
          </a:xfrm>
          <a:prstGeom prst="rect">
            <a:avLst/>
          </a:prstGeom>
          <a:noFill/>
          <a:ln w="9525">
            <a:noFill/>
            <a:miter lim="800000"/>
            <a:headEnd/>
            <a:tailEnd/>
          </a:ln>
        </p:spPr>
        <p:txBody>
          <a:bodyPr wrap="none"/>
          <a:lstStyle/>
          <a:p>
            <a:pPr>
              <a:lnSpc>
                <a:spcPct val="90000"/>
              </a:lnSpc>
              <a:spcBef>
                <a:spcPts val="1000"/>
              </a:spcBef>
            </a:pPr>
            <a:r>
              <a:rPr lang="zh-CN" altLang="en-US" sz="3200" dirty="0" smtClean="0">
                <a:solidFill>
                  <a:srgbClr val="004080"/>
                </a:solidFill>
                <a:latin typeface="Microsoft YaHei" panose="020B0503020204020204" pitchFamily="34" charset="-122"/>
                <a:ea typeface="Microsoft YaHei" panose="020B0503020204020204" pitchFamily="34" charset="-122"/>
              </a:rPr>
              <a:t>分析</a:t>
            </a:r>
            <a:endParaRPr lang="en-US" sz="3200" dirty="0">
              <a:solidFill>
                <a:srgbClr val="004080"/>
              </a:solidFill>
              <a:latin typeface="Microsoft YaHei" panose="020B0503020204020204" pitchFamily="34" charset="-122"/>
              <a:ea typeface="Microsoft YaHei" panose="020B0503020204020204" pitchFamily="34" charset="-122"/>
            </a:endParaRPr>
          </a:p>
        </p:txBody>
      </p:sp>
      <p:sp>
        <p:nvSpPr>
          <p:cNvPr id="479241" name="Rectangle 116"/>
          <p:cNvSpPr>
            <a:spLocks noChangeArrowheads="1"/>
          </p:cNvSpPr>
          <p:nvPr/>
        </p:nvSpPr>
        <p:spPr bwMode="gray">
          <a:xfrm>
            <a:off x="1680646" y="3294088"/>
            <a:ext cx="2035175" cy="547687"/>
          </a:xfrm>
          <a:prstGeom prst="rect">
            <a:avLst/>
          </a:prstGeom>
          <a:noFill/>
          <a:ln w="9525">
            <a:noFill/>
            <a:miter lim="800000"/>
            <a:headEnd/>
            <a:tailEnd/>
          </a:ln>
        </p:spPr>
        <p:txBody>
          <a:bodyPr wrap="none"/>
          <a:lstStyle/>
          <a:p>
            <a:pPr>
              <a:lnSpc>
                <a:spcPct val="90000"/>
              </a:lnSpc>
              <a:spcBef>
                <a:spcPts val="1000"/>
              </a:spcBef>
            </a:pPr>
            <a:r>
              <a:rPr lang="zh-CN" altLang="en-US" sz="2400" dirty="0" smtClean="0">
                <a:solidFill>
                  <a:srgbClr val="004080"/>
                </a:solidFill>
                <a:latin typeface="Microsoft YaHei" panose="020B0503020204020204" pitchFamily="34" charset="-122"/>
                <a:ea typeface="Microsoft YaHei" panose="020B0503020204020204" pitchFamily="34" charset="-122"/>
              </a:rPr>
              <a:t>核心</a:t>
            </a:r>
            <a:endParaRPr lang="en-US" sz="2400" dirty="0">
              <a:solidFill>
                <a:srgbClr val="004080"/>
              </a:solidFill>
              <a:latin typeface="Microsoft YaHei" panose="020B0503020204020204" pitchFamily="34" charset="-122"/>
              <a:ea typeface="Microsoft YaHei" panose="020B0503020204020204" pitchFamily="34" charset="-122"/>
            </a:endParaRPr>
          </a:p>
        </p:txBody>
      </p:sp>
      <p:sp>
        <p:nvSpPr>
          <p:cNvPr id="479242" name="Rectangle 117"/>
          <p:cNvSpPr>
            <a:spLocks noChangeArrowheads="1"/>
          </p:cNvSpPr>
          <p:nvPr/>
        </p:nvSpPr>
        <p:spPr bwMode="gray">
          <a:xfrm>
            <a:off x="1653659" y="3509988"/>
            <a:ext cx="2036762" cy="407987"/>
          </a:xfrm>
          <a:prstGeom prst="rect">
            <a:avLst/>
          </a:prstGeom>
          <a:noFill/>
          <a:ln w="9525">
            <a:noFill/>
            <a:miter lim="800000"/>
            <a:headEnd/>
            <a:tailEnd/>
          </a:ln>
        </p:spPr>
        <p:txBody>
          <a:bodyPr wrap="none"/>
          <a:lstStyle/>
          <a:p>
            <a:pPr>
              <a:lnSpc>
                <a:spcPct val="90000"/>
              </a:lnSpc>
              <a:spcBef>
                <a:spcPts val="1000"/>
              </a:spcBef>
            </a:pPr>
            <a:r>
              <a:rPr lang="en-US" sz="3200" dirty="0" smtClean="0">
                <a:solidFill>
                  <a:srgbClr val="004080"/>
                </a:solidFill>
                <a:latin typeface="Microsoft YaHei" panose="020B0503020204020204" pitchFamily="34" charset="-122"/>
                <a:ea typeface="Microsoft YaHei" panose="020B0503020204020204" pitchFamily="34" charset="-122"/>
              </a:rPr>
              <a:t>  </a:t>
            </a:r>
            <a:r>
              <a:rPr lang="zh-CN" altLang="en-US" sz="3200" dirty="0" smtClean="0">
                <a:solidFill>
                  <a:srgbClr val="004080"/>
                </a:solidFill>
                <a:latin typeface="Microsoft YaHei" panose="020B0503020204020204" pitchFamily="34" charset="-122"/>
                <a:ea typeface="Microsoft YaHei" panose="020B0503020204020204" pitchFamily="34" charset="-122"/>
              </a:rPr>
              <a:t>分析</a:t>
            </a:r>
            <a:endParaRPr lang="en-US" sz="3200" dirty="0">
              <a:solidFill>
                <a:srgbClr val="004080"/>
              </a:solidFill>
              <a:latin typeface="Microsoft YaHei" panose="020B0503020204020204" pitchFamily="34" charset="-122"/>
              <a:ea typeface="Microsoft YaHei" panose="020B0503020204020204" pitchFamily="34" charset="-122"/>
            </a:endParaRPr>
          </a:p>
        </p:txBody>
      </p:sp>
      <p:sp>
        <p:nvSpPr>
          <p:cNvPr id="120" name="TextBox 119"/>
          <p:cNvSpPr txBox="1"/>
          <p:nvPr/>
        </p:nvSpPr>
        <p:spPr bwMode="gray">
          <a:xfrm>
            <a:off x="6200775" y="4303738"/>
            <a:ext cx="2447925" cy="307975"/>
          </a:xfrm>
          <a:prstGeom prst="rect">
            <a:avLst/>
          </a:prstGeom>
          <a:noFill/>
        </p:spPr>
        <p:txBody>
          <a:bodyPr>
            <a:spAutoFit/>
          </a:bodyPr>
          <a:lstStyle/>
          <a:p>
            <a:pPr>
              <a:spcBef>
                <a:spcPts val="1200"/>
              </a:spcBef>
              <a:defRPr/>
            </a:pPr>
            <a:endParaRPr lang="en-US" sz="140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53" name="Rounded Rectangle 152"/>
          <p:cNvSpPr/>
          <p:nvPr/>
        </p:nvSpPr>
        <p:spPr bwMode="gray">
          <a:xfrm>
            <a:off x="3988533" y="6158429"/>
            <a:ext cx="2377440" cy="342900"/>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bg1">
                  <a:lumMod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zh-CN" altLang="en-US" sz="1400" b="1" dirty="0" smtClean="0">
                <a:solidFill>
                  <a:srgbClr val="11356F"/>
                </a:solidFill>
                <a:latin typeface="Microsoft YaHei" panose="020B0503020204020204" pitchFamily="34" charset="-122"/>
                <a:ea typeface="Microsoft YaHei" panose="020B0503020204020204" pitchFamily="34" charset="-122"/>
              </a:rPr>
              <a:t>整合方案</a:t>
            </a:r>
            <a:endParaRPr lang="en-US" sz="1400" b="1" dirty="0">
              <a:solidFill>
                <a:srgbClr val="11356F"/>
              </a:solidFill>
              <a:latin typeface="Microsoft YaHei" panose="020B0503020204020204" pitchFamily="34" charset="-122"/>
              <a:ea typeface="Microsoft YaHei" panose="020B0503020204020204" pitchFamily="34" charset="-122"/>
            </a:endParaRPr>
          </a:p>
        </p:txBody>
      </p:sp>
      <p:grpSp>
        <p:nvGrpSpPr>
          <p:cNvPr id="8" name="Group 131"/>
          <p:cNvGrpSpPr>
            <a:grpSpLocks/>
          </p:cNvGrpSpPr>
          <p:nvPr/>
        </p:nvGrpSpPr>
        <p:grpSpPr bwMode="auto">
          <a:xfrm rot="12082085">
            <a:off x="3627627" y="1739925"/>
            <a:ext cx="647700" cy="792163"/>
            <a:chOff x="8894181" y="3397101"/>
            <a:chExt cx="2276089" cy="2783993"/>
          </a:xfrm>
        </p:grpSpPr>
        <p:sp>
          <p:nvSpPr>
            <p:cNvPr id="155" name="Chevron 154"/>
            <p:cNvSpPr/>
            <p:nvPr/>
          </p:nvSpPr>
          <p:spPr bwMode="gray">
            <a:xfrm rot="7084595">
              <a:off x="9961450" y="4058744"/>
              <a:ext cx="619283" cy="1165940"/>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56" name="Chevron 155"/>
            <p:cNvSpPr/>
            <p:nvPr/>
          </p:nvSpPr>
          <p:spPr bwMode="gray">
            <a:xfrm rot="7760738">
              <a:off x="9668476" y="4442976"/>
              <a:ext cx="619283" cy="1165936"/>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57" name="Chevron 156"/>
            <p:cNvSpPr/>
            <p:nvPr/>
          </p:nvSpPr>
          <p:spPr bwMode="gray">
            <a:xfrm rot="6323011">
              <a:off x="10179696" y="3597822"/>
              <a:ext cx="624864" cy="1165936"/>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58" name="Chevron 157"/>
            <p:cNvSpPr/>
            <p:nvPr/>
          </p:nvSpPr>
          <p:spPr bwMode="gray">
            <a:xfrm rot="8302377">
              <a:off x="9324259" y="4757352"/>
              <a:ext cx="619228" cy="1166039"/>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59" name="Chevron 158"/>
            <p:cNvSpPr/>
            <p:nvPr/>
          </p:nvSpPr>
          <p:spPr bwMode="gray">
            <a:xfrm rot="5626826">
              <a:off x="10291718" y="3126725"/>
              <a:ext cx="619283" cy="1165940"/>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0" name="Chevron 159"/>
            <p:cNvSpPr/>
            <p:nvPr/>
          </p:nvSpPr>
          <p:spPr bwMode="gray">
            <a:xfrm rot="8982620">
              <a:off x="8915190" y="5013271"/>
              <a:ext cx="619232" cy="1166039"/>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grpSp>
      <p:sp>
        <p:nvSpPr>
          <p:cNvPr id="161" name="Rounded Rectangle 160"/>
          <p:cNvSpPr/>
          <p:nvPr/>
        </p:nvSpPr>
        <p:spPr bwMode="gray">
          <a:xfrm>
            <a:off x="3998396" y="1824063"/>
            <a:ext cx="2377440" cy="342900"/>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bg1">
                  <a:lumMod val="75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r>
              <a:rPr lang="zh-CN" altLang="en-US" sz="1400" b="1" dirty="0" smtClean="0">
                <a:solidFill>
                  <a:srgbClr val="11356F"/>
                </a:solidFill>
                <a:latin typeface="Microsoft YaHei" panose="020B0503020204020204" pitchFamily="34" charset="-122"/>
                <a:ea typeface="Microsoft YaHei" panose="020B0503020204020204" pitchFamily="34" charset="-122"/>
              </a:rPr>
              <a:t>分配问题</a:t>
            </a:r>
            <a:endParaRPr lang="en-US" sz="1400" b="1" dirty="0">
              <a:solidFill>
                <a:srgbClr val="11356F"/>
              </a:solidFill>
              <a:latin typeface="Microsoft YaHei" panose="020B0503020204020204" pitchFamily="34" charset="-122"/>
              <a:ea typeface="Microsoft YaHei" panose="020B0503020204020204" pitchFamily="34" charset="-122"/>
            </a:endParaRPr>
          </a:p>
        </p:txBody>
      </p:sp>
      <p:grpSp>
        <p:nvGrpSpPr>
          <p:cNvPr id="9" name="Group 131"/>
          <p:cNvGrpSpPr>
            <a:grpSpLocks/>
          </p:cNvGrpSpPr>
          <p:nvPr/>
        </p:nvGrpSpPr>
        <p:grpSpPr bwMode="auto">
          <a:xfrm rot="5400000">
            <a:off x="3545561" y="5786815"/>
            <a:ext cx="559595" cy="793750"/>
            <a:chOff x="8894181" y="3397101"/>
            <a:chExt cx="2276089" cy="2783993"/>
          </a:xfrm>
        </p:grpSpPr>
        <p:sp>
          <p:nvSpPr>
            <p:cNvPr id="164" name="Chevron 163"/>
            <p:cNvSpPr/>
            <p:nvPr/>
          </p:nvSpPr>
          <p:spPr bwMode="gray">
            <a:xfrm rot="7084595">
              <a:off x="9940774" y="4055794"/>
              <a:ext cx="623614" cy="1165940"/>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5" name="Chevron 164"/>
            <p:cNvSpPr/>
            <p:nvPr/>
          </p:nvSpPr>
          <p:spPr bwMode="gray">
            <a:xfrm rot="7760738">
              <a:off x="9645106" y="4439985"/>
              <a:ext cx="623614" cy="1165936"/>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6" name="Chevron 165"/>
            <p:cNvSpPr/>
            <p:nvPr/>
          </p:nvSpPr>
          <p:spPr bwMode="gray">
            <a:xfrm rot="6323011">
              <a:off x="10163920" y="3604785"/>
              <a:ext cx="623614" cy="1165940"/>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7" name="Chevron 166"/>
            <p:cNvSpPr/>
            <p:nvPr/>
          </p:nvSpPr>
          <p:spPr bwMode="gray">
            <a:xfrm rot="8302377">
              <a:off x="9306999" y="4755688"/>
              <a:ext cx="619228" cy="1169277"/>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8" name="Chevron 167"/>
            <p:cNvSpPr/>
            <p:nvPr/>
          </p:nvSpPr>
          <p:spPr bwMode="gray">
            <a:xfrm rot="5626826">
              <a:off x="10275493" y="3125938"/>
              <a:ext cx="623614" cy="1165940"/>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69" name="Chevron 168"/>
            <p:cNvSpPr/>
            <p:nvPr/>
          </p:nvSpPr>
          <p:spPr bwMode="gray">
            <a:xfrm rot="8982620">
              <a:off x="8894179" y="5028521"/>
              <a:ext cx="619228" cy="1163707"/>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grpSp>
      <p:grpSp>
        <p:nvGrpSpPr>
          <p:cNvPr id="10" name="Group 131"/>
          <p:cNvGrpSpPr>
            <a:grpSpLocks/>
          </p:cNvGrpSpPr>
          <p:nvPr/>
        </p:nvGrpSpPr>
        <p:grpSpPr bwMode="auto">
          <a:xfrm rot="15973734">
            <a:off x="6316663" y="1739925"/>
            <a:ext cx="649287" cy="792163"/>
            <a:chOff x="8894181" y="3397101"/>
            <a:chExt cx="2276089" cy="2783993"/>
          </a:xfrm>
        </p:grpSpPr>
        <p:sp>
          <p:nvSpPr>
            <p:cNvPr id="171" name="Chevron 170"/>
            <p:cNvSpPr/>
            <p:nvPr/>
          </p:nvSpPr>
          <p:spPr bwMode="gray">
            <a:xfrm rot="7084595">
              <a:off x="9941798" y="4051520"/>
              <a:ext cx="619286" cy="1168653"/>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2" name="Chevron 171"/>
            <p:cNvSpPr/>
            <p:nvPr/>
          </p:nvSpPr>
          <p:spPr bwMode="gray">
            <a:xfrm rot="7760738">
              <a:off x="9638165" y="4428434"/>
              <a:ext cx="619283" cy="1168653"/>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3" name="Chevron 172"/>
            <p:cNvSpPr/>
            <p:nvPr/>
          </p:nvSpPr>
          <p:spPr bwMode="gray">
            <a:xfrm rot="6323011">
              <a:off x="10152455" y="3604347"/>
              <a:ext cx="624864" cy="1168653"/>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4" name="Chevron 173"/>
            <p:cNvSpPr/>
            <p:nvPr/>
          </p:nvSpPr>
          <p:spPr bwMode="gray">
            <a:xfrm rot="8302377">
              <a:off x="9305101" y="4757318"/>
              <a:ext cx="623282" cy="1166039"/>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5" name="Chevron 174"/>
            <p:cNvSpPr/>
            <p:nvPr/>
          </p:nvSpPr>
          <p:spPr bwMode="gray">
            <a:xfrm rot="5626826">
              <a:off x="10271295" y="3111598"/>
              <a:ext cx="619286" cy="1168653"/>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6" name="Chevron 175"/>
            <p:cNvSpPr/>
            <p:nvPr/>
          </p:nvSpPr>
          <p:spPr bwMode="gray">
            <a:xfrm rot="8982620">
              <a:off x="8884394" y="5006281"/>
              <a:ext cx="623282" cy="1166042"/>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grpSp>
      <p:grpSp>
        <p:nvGrpSpPr>
          <p:cNvPr id="11" name="Group 131"/>
          <p:cNvGrpSpPr>
            <a:grpSpLocks/>
          </p:cNvGrpSpPr>
          <p:nvPr/>
        </p:nvGrpSpPr>
        <p:grpSpPr bwMode="auto">
          <a:xfrm rot="1660404">
            <a:off x="6278563" y="5811025"/>
            <a:ext cx="647700" cy="793750"/>
            <a:chOff x="8894181" y="3397101"/>
            <a:chExt cx="2276089" cy="2783993"/>
          </a:xfrm>
        </p:grpSpPr>
        <p:sp>
          <p:nvSpPr>
            <p:cNvPr id="178" name="Chevron 177"/>
            <p:cNvSpPr/>
            <p:nvPr/>
          </p:nvSpPr>
          <p:spPr bwMode="gray">
            <a:xfrm rot="7084595">
              <a:off x="9933189" y="4047607"/>
              <a:ext cx="623614" cy="1165940"/>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79" name="Chevron 178"/>
            <p:cNvSpPr/>
            <p:nvPr/>
          </p:nvSpPr>
          <p:spPr bwMode="gray">
            <a:xfrm rot="7760738">
              <a:off x="9638754" y="4434347"/>
              <a:ext cx="623614" cy="1165936"/>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80" name="Chevron 179"/>
            <p:cNvSpPr/>
            <p:nvPr/>
          </p:nvSpPr>
          <p:spPr bwMode="gray">
            <a:xfrm rot="6323011">
              <a:off x="10162887" y="3603590"/>
              <a:ext cx="623614" cy="1165936"/>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81" name="Chevron 180"/>
            <p:cNvSpPr/>
            <p:nvPr/>
          </p:nvSpPr>
          <p:spPr bwMode="gray">
            <a:xfrm rot="8302377">
              <a:off x="9296589" y="4754381"/>
              <a:ext cx="619232" cy="1169277"/>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82" name="Chevron 181"/>
            <p:cNvSpPr/>
            <p:nvPr/>
          </p:nvSpPr>
          <p:spPr bwMode="gray">
            <a:xfrm rot="5626826">
              <a:off x="10265964" y="3128395"/>
              <a:ext cx="623614" cy="1165936"/>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sp>
          <p:nvSpPr>
            <p:cNvPr id="183" name="Chevron 182"/>
            <p:cNvSpPr/>
            <p:nvPr/>
          </p:nvSpPr>
          <p:spPr bwMode="gray">
            <a:xfrm rot="8982620">
              <a:off x="8886198" y="5019125"/>
              <a:ext cx="619228" cy="1163707"/>
            </a:xfrm>
            <a:prstGeom prst="chevron">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b="0" dirty="0">
                <a:solidFill>
                  <a:prstClr val="black"/>
                </a:solidFill>
                <a:latin typeface="Microsoft YaHei" panose="020B0503020204020204" pitchFamily="34" charset="-122"/>
                <a:ea typeface="Microsoft YaHei" panose="020B0503020204020204" pitchFamily="34" charset="-122"/>
              </a:endParaRPr>
            </a:p>
          </p:txBody>
        </p:sp>
      </p:grpSp>
      <p:pic>
        <p:nvPicPr>
          <p:cNvPr id="76" name="Picture 4"/>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720074" y="3963917"/>
            <a:ext cx="1484616" cy="9256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80" name="TextBox 18"/>
          <p:cNvSpPr txBox="1">
            <a:spLocks noChangeArrowheads="1"/>
          </p:cNvSpPr>
          <p:nvPr/>
        </p:nvSpPr>
        <p:spPr bwMode="gray">
          <a:xfrm>
            <a:off x="4512943" y="3865336"/>
            <a:ext cx="1328619" cy="615553"/>
          </a:xfrm>
          <a:prstGeom prst="rect">
            <a:avLst/>
          </a:prstGeom>
          <a:noFill/>
          <a:ln w="9525">
            <a:noFill/>
            <a:miter lim="800000"/>
            <a:headEnd/>
            <a:tailEnd/>
          </a:ln>
        </p:spPr>
        <p:txBody>
          <a:bodyPr wrap="square" lIns="45720" rIns="45720">
            <a:spAutoFit/>
          </a:bodyPr>
          <a:lstStyle/>
          <a:p>
            <a:pPr algn="ctr" defTabSz="914400"/>
            <a:r>
              <a:rPr lang="zh-CN" altLang="en-US" sz="1700" b="1" i="1" dirty="0" smtClean="0">
                <a:solidFill>
                  <a:srgbClr val="004080"/>
                </a:solidFill>
                <a:latin typeface="Microsoft YaHei" panose="020B0503020204020204" pitchFamily="34" charset="-122"/>
                <a:ea typeface="Microsoft YaHei" panose="020B0503020204020204" pitchFamily="34" charset="-122"/>
              </a:rPr>
              <a:t>行业专家</a:t>
            </a:r>
            <a:endParaRPr lang="en-US" altLang="zh-CN" sz="1700" b="1" i="1" dirty="0" smtClean="0">
              <a:solidFill>
                <a:srgbClr val="004080"/>
              </a:solidFill>
              <a:latin typeface="Microsoft YaHei" panose="020B0503020204020204" pitchFamily="34" charset="-122"/>
              <a:ea typeface="Microsoft YaHei" panose="020B0503020204020204" pitchFamily="34" charset="-122"/>
            </a:endParaRPr>
          </a:p>
          <a:p>
            <a:pPr algn="ctr" defTabSz="914400"/>
            <a:r>
              <a:rPr lang="zh-CN" altLang="en-US" sz="1700" b="1" i="1" dirty="0" smtClean="0">
                <a:solidFill>
                  <a:srgbClr val="004080"/>
                </a:solidFill>
                <a:latin typeface="Microsoft YaHei" panose="020B0503020204020204" pitchFamily="34" charset="-122"/>
                <a:ea typeface="Microsoft YaHei" panose="020B0503020204020204" pitchFamily="34" charset="-122"/>
              </a:rPr>
              <a:t>建议</a:t>
            </a:r>
            <a:endParaRPr lang="en-US" sz="1700" b="1" i="1" dirty="0">
              <a:solidFill>
                <a:srgbClr val="004080"/>
              </a:solidFill>
              <a:latin typeface="Microsoft YaHei" panose="020B0503020204020204" pitchFamily="34" charset="-122"/>
              <a:ea typeface="Microsoft YaHei" panose="020B0503020204020204" pitchFamily="34" charset="-122"/>
            </a:endParaRPr>
          </a:p>
        </p:txBody>
      </p:sp>
      <p:sp>
        <p:nvSpPr>
          <p:cNvPr id="14" name="TextBox 13"/>
          <p:cNvSpPr txBox="1"/>
          <p:nvPr/>
        </p:nvSpPr>
        <p:spPr>
          <a:xfrm>
            <a:off x="2020955" y="4936463"/>
            <a:ext cx="1127232" cy="923330"/>
          </a:xfrm>
          <a:prstGeom prst="rect">
            <a:avLst/>
          </a:prstGeom>
          <a:noFill/>
        </p:spPr>
        <p:txBody>
          <a:bodyPr wrap="none" rtlCol="0">
            <a:spAutoFit/>
          </a:bodyPr>
          <a:lstStyle/>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标准化分析</a:t>
            </a:r>
            <a:endParaRPr lang="en-US" altLang="zh-CN" dirty="0" smtClean="0">
              <a:solidFill>
                <a:srgbClr val="595959"/>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确保效果</a:t>
            </a:r>
            <a:endParaRPr lang="en-US" altLang="zh-CN" dirty="0" smtClean="0">
              <a:solidFill>
                <a:srgbClr val="595959"/>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贯彻落实</a:t>
            </a:r>
            <a:endParaRPr lang="en-US" dirty="0">
              <a:solidFill>
                <a:srgbClr val="595959"/>
              </a:solidFill>
              <a:latin typeface="Microsoft YaHei" panose="020B0503020204020204" pitchFamily="34" charset="-122"/>
              <a:ea typeface="Microsoft YaHei" panose="020B0503020204020204" pitchFamily="34" charset="-122"/>
            </a:endParaRPr>
          </a:p>
        </p:txBody>
      </p:sp>
      <p:sp>
        <p:nvSpPr>
          <p:cNvPr id="49" name="TextBox 48"/>
          <p:cNvSpPr txBox="1"/>
          <p:nvPr/>
        </p:nvSpPr>
        <p:spPr>
          <a:xfrm>
            <a:off x="6660698" y="4936463"/>
            <a:ext cx="1435008" cy="923330"/>
          </a:xfrm>
          <a:prstGeom prst="rect">
            <a:avLst/>
          </a:prstGeom>
          <a:noFill/>
        </p:spPr>
        <p:txBody>
          <a:bodyPr wrap="none" rtlCol="0">
            <a:spAutoFit/>
          </a:bodyPr>
          <a:lstStyle/>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各类专家</a:t>
            </a:r>
            <a:endParaRPr lang="en-US" altLang="zh-CN" dirty="0" smtClean="0">
              <a:solidFill>
                <a:srgbClr val="595959"/>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有效快速解决</a:t>
            </a:r>
            <a:endParaRPr lang="en-US" altLang="zh-CN" dirty="0" smtClean="0">
              <a:solidFill>
                <a:srgbClr val="595959"/>
              </a:solidFill>
              <a:latin typeface="Microsoft YaHei" panose="020B0503020204020204" pitchFamily="34" charset="-122"/>
              <a:ea typeface="Microsoft YaHei" panose="020B0503020204020204" pitchFamily="34" charset="-122"/>
            </a:endParaRPr>
          </a:p>
          <a:p>
            <a:pPr marL="171450" indent="-171450">
              <a:lnSpc>
                <a:spcPct val="150000"/>
              </a:lnSpc>
              <a:buFont typeface="Wingdings" pitchFamily="2" charset="2"/>
              <a:buChar char="§"/>
            </a:pPr>
            <a:r>
              <a:rPr lang="zh-CN" altLang="en-US" dirty="0" smtClean="0">
                <a:solidFill>
                  <a:srgbClr val="595959"/>
                </a:solidFill>
                <a:latin typeface="Microsoft YaHei" panose="020B0503020204020204" pitchFamily="34" charset="-122"/>
                <a:ea typeface="Microsoft YaHei" panose="020B0503020204020204" pitchFamily="34" charset="-122"/>
              </a:rPr>
              <a:t>有竞争力的方案</a:t>
            </a:r>
            <a:endParaRPr lang="en-US" dirty="0">
              <a:solidFill>
                <a:srgbClr val="595959"/>
              </a:solidFill>
              <a:latin typeface="Microsoft YaHei" panose="020B0503020204020204" pitchFamily="34" charset="-122"/>
              <a:ea typeface="Microsoft YaHei" panose="020B0503020204020204" pitchFamily="34" charset="-122"/>
            </a:endParaRPr>
          </a:p>
        </p:txBody>
      </p:sp>
      <p:pic>
        <p:nvPicPr>
          <p:cNvPr id="20628" name="Picture 148" descr="Use links below to save image."/>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611063" y="3894100"/>
            <a:ext cx="2379308" cy="1054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071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ext uri="{D42A27DB-BD31-4B8C-83A1-F6EECF244321}">
                <p14:modId xmlns:p14="http://schemas.microsoft.com/office/powerpoint/2010/main" val="246331384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3099"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nvPr>
        </p:nvSpPr>
        <p:spPr bwMode="gray">
          <a:xfrm>
            <a:off x="4410460" y="2811126"/>
            <a:ext cx="3824577" cy="1685924"/>
          </a:xfrm>
        </p:spPr>
        <p:txBody>
          <a:bodyPr>
            <a:normAutofit/>
          </a:bodyPr>
          <a:lstStyle/>
          <a:p>
            <a:pPr algn="ctr"/>
            <a:r>
              <a:rPr lang="zh-CN" altLang="en-US" b="1" dirty="0" smtClean="0">
                <a:solidFill>
                  <a:schemeClr val="accent1">
                    <a:lumMod val="50000"/>
                  </a:schemeClr>
                </a:solidFill>
                <a:latin typeface="Microsoft YaHei" panose="020B0503020204020204" pitchFamily="34" charset="-122"/>
                <a:ea typeface="Microsoft YaHei" panose="020B0503020204020204" pitchFamily="34" charset="-122"/>
              </a:rPr>
              <a:t>下一步</a:t>
            </a:r>
            <a:endParaRPr lang="en-US" b="1"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49540" name="Picture 4" descr="http://www.speareducation.com/spear-review/wp-content/uploads/2012/03/CheckMar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88954" y="2685488"/>
            <a:ext cx="2562225" cy="25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44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Sample Engagement Plan</a:t>
            </a:r>
            <a:endParaRPr lang="en-US" dirty="0"/>
          </a:p>
        </p:txBody>
      </p:sp>
      <p:sp>
        <p:nvSpPr>
          <p:cNvPr id="5" name="Rounded Rectangle 34"/>
          <p:cNvSpPr/>
          <p:nvPr/>
        </p:nvSpPr>
        <p:spPr bwMode="auto">
          <a:xfrm>
            <a:off x="1433144" y="2618514"/>
            <a:ext cx="7274171" cy="3815538"/>
          </a:xfrm>
          <a:prstGeom prst="roundRect">
            <a:avLst>
              <a:gd name="adj" fmla="val 3591"/>
            </a:avLst>
          </a:prstGeom>
          <a:gradFill flip="none" rotWithShape="1">
            <a:gsLst>
              <a:gs pos="0">
                <a:srgbClr val="FFFFFF">
                  <a:alpha val="0"/>
                </a:srgbClr>
              </a:gs>
              <a:gs pos="83000">
                <a:schemeClr val="bg1"/>
              </a:gs>
            </a:gsLst>
            <a:lin ang="16200000" scaled="1"/>
            <a:tileRect/>
          </a:gradFill>
          <a:ln w="6350" cap="flat" cmpd="sng" algn="ctr">
            <a:gradFill flip="none" rotWithShape="1">
              <a:gsLst>
                <a:gs pos="9000">
                  <a:srgbClr val="004080">
                    <a:alpha val="0"/>
                  </a:srgbClr>
                </a:gs>
                <a:gs pos="99000">
                  <a:schemeClr val="bg1">
                    <a:lumMod val="65000"/>
                  </a:schemeClr>
                </a:gs>
                <a:gs pos="61000">
                  <a:schemeClr val="bg1">
                    <a:lumMod val="75000"/>
                  </a:schemeClr>
                </a:gs>
              </a:gsLst>
              <a:lin ang="0" scaled="1"/>
              <a:tileRect/>
            </a:gradFill>
            <a:prstDash val="solid"/>
            <a:round/>
            <a:headEnd type="none" w="med" len="med"/>
            <a:tailEnd type="none" w="med" len="med"/>
          </a:ln>
          <a:effectLst>
            <a:outerShdw blurRad="88900" dist="38100">
              <a:schemeClr val="bg2">
                <a:lumMod val="50000"/>
                <a:alpha val="43000"/>
              </a:schemeClr>
            </a:outerShdw>
          </a:effectLst>
        </p:spPr>
        <p:txBody>
          <a:bodyPr vert="horz" wrap="square" lIns="91440" tIns="182880" rIns="91440" bIns="91440" numCol="1" rtlCol="0" anchor="ctr" anchorCtr="0" compatLnSpc="1">
            <a:prstTxWarp prst="textNoShape">
              <a:avLst/>
            </a:prstTxWarp>
          </a:bodyPr>
          <a:lstStyle/>
          <a:p>
            <a:pPr marL="0" lvl="2" algn="ctr">
              <a:spcBef>
                <a:spcPts val="1200"/>
              </a:spcBef>
              <a:spcAft>
                <a:spcPts val="1200"/>
              </a:spcAft>
              <a:buClr>
                <a:srgbClr val="004080"/>
              </a:buClr>
              <a:defRPr/>
            </a:pPr>
            <a:endParaRPr lang="en-GB" sz="1400" dirty="0">
              <a:solidFill>
                <a:srgbClr val="595959"/>
              </a:solidFill>
              <a:cs typeface="Calibri"/>
            </a:endParaRPr>
          </a:p>
        </p:txBody>
      </p:sp>
      <p:sp>
        <p:nvSpPr>
          <p:cNvPr id="6" name="AutoShape 20"/>
          <p:cNvSpPr>
            <a:spLocks noChangeArrowheads="1"/>
          </p:cNvSpPr>
          <p:nvPr/>
        </p:nvSpPr>
        <p:spPr bwMode="gray">
          <a:xfrm>
            <a:off x="2839117" y="1508876"/>
            <a:ext cx="3282527" cy="461240"/>
          </a:xfrm>
          <a:prstGeom prst="homePlate">
            <a:avLst>
              <a:gd name="adj" fmla="val 23033"/>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en-US" sz="1400" b="1" i="1" dirty="0">
                <a:solidFill>
                  <a:srgbClr val="11356F"/>
                </a:solidFill>
                <a:latin typeface="+mj-lt"/>
              </a:rPr>
              <a:t>Pilot Model</a:t>
            </a:r>
          </a:p>
        </p:txBody>
      </p:sp>
      <p:sp>
        <p:nvSpPr>
          <p:cNvPr id="7" name="TextBox 6"/>
          <p:cNvSpPr txBox="1"/>
          <p:nvPr/>
        </p:nvSpPr>
        <p:spPr>
          <a:xfrm>
            <a:off x="2858527" y="1231882"/>
            <a:ext cx="1295400" cy="276999"/>
          </a:xfrm>
          <a:prstGeom prst="rect">
            <a:avLst/>
          </a:prstGeom>
          <a:noFill/>
        </p:spPr>
        <p:txBody>
          <a:bodyPr wrap="square" rtlCol="0">
            <a:spAutoFit/>
          </a:bodyPr>
          <a:lstStyle/>
          <a:p>
            <a:pPr algn="ctr"/>
            <a:r>
              <a:rPr lang="en-US" sz="1200" b="1" i="1" dirty="0" smtClean="0">
                <a:solidFill>
                  <a:srgbClr val="5F5F5F"/>
                </a:solidFill>
              </a:rPr>
              <a:t>4-8 weeks</a:t>
            </a:r>
            <a:endParaRPr lang="en-US" sz="1200" b="1" i="1" dirty="0">
              <a:solidFill>
                <a:srgbClr val="5F5F5F"/>
              </a:solidFill>
            </a:endParaRPr>
          </a:p>
        </p:txBody>
      </p:sp>
      <p:sp>
        <p:nvSpPr>
          <p:cNvPr id="8" name="TextBox 7"/>
          <p:cNvSpPr txBox="1"/>
          <p:nvPr/>
        </p:nvSpPr>
        <p:spPr>
          <a:xfrm>
            <a:off x="4358481" y="1231882"/>
            <a:ext cx="1295400" cy="276999"/>
          </a:xfrm>
          <a:prstGeom prst="rect">
            <a:avLst/>
          </a:prstGeom>
          <a:noFill/>
        </p:spPr>
        <p:txBody>
          <a:bodyPr wrap="square" rtlCol="0">
            <a:spAutoFit/>
          </a:bodyPr>
          <a:lstStyle/>
          <a:p>
            <a:pPr algn="ctr"/>
            <a:r>
              <a:rPr lang="en-US" sz="1200" b="1" i="1" dirty="0" smtClean="0">
                <a:solidFill>
                  <a:srgbClr val="5F5F5F"/>
                </a:solidFill>
              </a:rPr>
              <a:t>4-8 weeks</a:t>
            </a:r>
            <a:endParaRPr lang="en-US" sz="1200" b="1" i="1" dirty="0">
              <a:solidFill>
                <a:srgbClr val="5F5F5F"/>
              </a:solidFill>
            </a:endParaRPr>
          </a:p>
        </p:txBody>
      </p:sp>
      <p:cxnSp>
        <p:nvCxnSpPr>
          <p:cNvPr id="9" name="Straight Connector 8"/>
          <p:cNvCxnSpPr/>
          <p:nvPr/>
        </p:nvCxnSpPr>
        <p:spPr>
          <a:xfrm>
            <a:off x="2859590" y="108065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5874594" y="108065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bwMode="auto">
          <a:xfrm>
            <a:off x="2859058" y="1219509"/>
            <a:ext cx="2990769"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12" name="AutoShape 24"/>
          <p:cNvSpPr>
            <a:spLocks noChangeArrowheads="1"/>
          </p:cNvSpPr>
          <p:nvPr/>
        </p:nvSpPr>
        <p:spPr bwMode="gray">
          <a:xfrm>
            <a:off x="4267135" y="1970116"/>
            <a:ext cx="1871476" cy="631856"/>
          </a:xfrm>
          <a:prstGeom prst="chevron">
            <a:avLst>
              <a:gd name="adj" fmla="val 1855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400" b="1" i="1" dirty="0">
                <a:solidFill>
                  <a:srgbClr val="11356F"/>
                </a:solidFill>
                <a:latin typeface="+mj-lt"/>
              </a:rPr>
              <a:t>Pilot</a:t>
            </a:r>
          </a:p>
        </p:txBody>
      </p:sp>
      <p:sp>
        <p:nvSpPr>
          <p:cNvPr id="13" name="AutoShape 30"/>
          <p:cNvSpPr>
            <a:spLocks noChangeArrowheads="1"/>
          </p:cNvSpPr>
          <p:nvPr/>
        </p:nvSpPr>
        <p:spPr bwMode="gray">
          <a:xfrm>
            <a:off x="2839118" y="1970116"/>
            <a:ext cx="1680135" cy="631856"/>
          </a:xfrm>
          <a:prstGeom prst="homePlate">
            <a:avLst>
              <a:gd name="adj" fmla="val 18555"/>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marL="0" marR="0" lvl="0" indent="0" algn="ctr" defTabSz="914400" eaLnBrk="1" fontAlgn="auto" latinLnBrk="0" hangingPunct="1">
              <a:lnSpc>
                <a:spcPct val="100000"/>
              </a:lnSpc>
              <a:spcBef>
                <a:spcPts val="600"/>
              </a:spcBef>
              <a:spcAft>
                <a:spcPts val="600"/>
              </a:spcAft>
              <a:buClrTx/>
              <a:buSzTx/>
              <a:buFontTx/>
              <a:buNone/>
              <a:tabLst/>
              <a:defRPr/>
            </a:pPr>
            <a:r>
              <a:rPr lang="en-GB" sz="1400" b="1" i="1" dirty="0">
                <a:solidFill>
                  <a:srgbClr val="11356F"/>
                </a:solidFill>
                <a:latin typeface="+mj-lt"/>
              </a:rPr>
              <a:t>Build</a:t>
            </a:r>
          </a:p>
        </p:txBody>
      </p:sp>
      <p:cxnSp>
        <p:nvCxnSpPr>
          <p:cNvPr id="14" name="Straight Connector 13"/>
          <p:cNvCxnSpPr/>
          <p:nvPr/>
        </p:nvCxnSpPr>
        <p:spPr>
          <a:xfrm rot="5400000">
            <a:off x="968194" y="4542657"/>
            <a:ext cx="3782790" cy="0"/>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rot="5400000">
            <a:off x="4275025" y="4542657"/>
            <a:ext cx="3782790" cy="0"/>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3003422" y="2897216"/>
            <a:ext cx="1751458" cy="369332"/>
          </a:xfrm>
          <a:prstGeom prst="rect">
            <a:avLst/>
          </a:prstGeom>
          <a:noFill/>
        </p:spPr>
        <p:txBody>
          <a:bodyPr wrap="square" lIns="0" tIns="0" rIns="0" bIns="0" rtlCol="0">
            <a:spAutoFit/>
          </a:bodyPr>
          <a:lstStyle/>
          <a:p>
            <a:r>
              <a:rPr lang="en-US" sz="1200" i="1" dirty="0" smtClean="0">
                <a:solidFill>
                  <a:srgbClr val="5F5F5F"/>
                </a:solidFill>
              </a:rPr>
              <a:t>Agreement to proceed with POC and receipt of ALL data</a:t>
            </a:r>
            <a:endParaRPr lang="en-US" sz="1200" i="1" dirty="0">
              <a:solidFill>
                <a:srgbClr val="5F5F5F"/>
              </a:solidFill>
            </a:endParaRPr>
          </a:p>
        </p:txBody>
      </p:sp>
      <p:sp>
        <p:nvSpPr>
          <p:cNvPr id="17" name="TextBox 16"/>
          <p:cNvSpPr txBox="1"/>
          <p:nvPr/>
        </p:nvSpPr>
        <p:spPr>
          <a:xfrm>
            <a:off x="6364860" y="2802194"/>
            <a:ext cx="2321940" cy="553998"/>
          </a:xfrm>
          <a:prstGeom prst="rect">
            <a:avLst/>
          </a:prstGeom>
          <a:noFill/>
        </p:spPr>
        <p:txBody>
          <a:bodyPr wrap="square" lIns="0" tIns="0" rIns="0" bIns="0" rtlCol="0">
            <a:spAutoFit/>
          </a:bodyPr>
          <a:lstStyle/>
          <a:p>
            <a:r>
              <a:rPr lang="en-US" sz="1200" i="1" dirty="0" smtClean="0">
                <a:solidFill>
                  <a:srgbClr val="5F5F5F"/>
                </a:solidFill>
              </a:rPr>
              <a:t>Agreement to roll-out additional models and deploy across other direct marketing media</a:t>
            </a:r>
            <a:endParaRPr lang="en-US" sz="1200" i="1" dirty="0">
              <a:solidFill>
                <a:srgbClr val="5F5F5F"/>
              </a:solidFill>
            </a:endParaRPr>
          </a:p>
        </p:txBody>
      </p:sp>
      <p:sp>
        <p:nvSpPr>
          <p:cNvPr id="18" name="TextBox 17"/>
          <p:cNvSpPr txBox="1"/>
          <p:nvPr/>
        </p:nvSpPr>
        <p:spPr>
          <a:xfrm>
            <a:off x="2991699" y="3704013"/>
            <a:ext cx="1517244" cy="1892826"/>
          </a:xfrm>
          <a:prstGeom prst="rect">
            <a:avLst/>
          </a:prstGeom>
          <a:noFill/>
        </p:spPr>
        <p:txBody>
          <a:bodyPr wrap="square" lIns="0" tIns="0" rIns="0" bIns="0" rtlCol="0">
            <a:spAutoFit/>
          </a:bodyPr>
          <a:lstStyle/>
          <a:p>
            <a:pPr marL="160338" lvl="2" indent="-160338">
              <a:spcBef>
                <a:spcPts val="0"/>
              </a:spcBef>
              <a:spcAft>
                <a:spcPts val="600"/>
              </a:spcAft>
              <a:buClr>
                <a:srgbClr val="004080"/>
              </a:buClr>
              <a:buFont typeface="Arial" pitchFamily="34" charset="0"/>
              <a:buChar char="•"/>
              <a:defRPr/>
            </a:pPr>
            <a:r>
              <a:rPr lang="en-GB" sz="1200" i="1" dirty="0" smtClean="0">
                <a:solidFill>
                  <a:srgbClr val="595959"/>
                </a:solidFill>
                <a:cs typeface="Calibri"/>
              </a:rPr>
              <a:t>Extract necessary data</a:t>
            </a:r>
          </a:p>
          <a:p>
            <a:pPr marL="160338" lvl="2" indent="-160338">
              <a:spcBef>
                <a:spcPts val="0"/>
              </a:spcBef>
              <a:spcAft>
                <a:spcPts val="600"/>
              </a:spcAft>
              <a:buClr>
                <a:srgbClr val="004080"/>
              </a:buClr>
              <a:buFont typeface="Arial" pitchFamily="34" charset="0"/>
              <a:buChar char="•"/>
              <a:defRPr/>
            </a:pPr>
            <a:r>
              <a:rPr lang="en-GB" sz="1200" i="1" dirty="0" smtClean="0">
                <a:solidFill>
                  <a:srgbClr val="595959"/>
                </a:solidFill>
                <a:cs typeface="Calibri"/>
              </a:rPr>
              <a:t>Build analytics ‘backbone’ for the </a:t>
            </a:r>
            <a:r>
              <a:rPr lang="en-US" i="1" dirty="0" smtClean="0">
                <a:solidFill>
                  <a:srgbClr val="595959"/>
                </a:solidFill>
                <a:cs typeface="Calibri"/>
              </a:rPr>
              <a:t>pilot</a:t>
            </a:r>
            <a:endParaRPr lang="en-US" sz="1200" i="1" dirty="0" smtClean="0">
              <a:solidFill>
                <a:srgbClr val="595959"/>
              </a:solidFill>
              <a:cs typeface="Calibri"/>
            </a:endParaRPr>
          </a:p>
          <a:p>
            <a:pPr marL="160338" lvl="2" indent="-160338">
              <a:spcBef>
                <a:spcPts val="0"/>
              </a:spcBef>
              <a:spcAft>
                <a:spcPts val="600"/>
              </a:spcAft>
              <a:buClr>
                <a:srgbClr val="004080"/>
              </a:buClr>
              <a:buFont typeface="Arial" pitchFamily="34" charset="0"/>
              <a:buChar char="•"/>
              <a:defRPr/>
            </a:pPr>
            <a:r>
              <a:rPr lang="en-US" sz="1200" i="1" dirty="0" smtClean="0">
                <a:solidFill>
                  <a:srgbClr val="595959"/>
                </a:solidFill>
                <a:cs typeface="Calibri"/>
              </a:rPr>
              <a:t>Define </a:t>
            </a:r>
            <a:r>
              <a:rPr lang="en-US" sz="1200" i="1" dirty="0">
                <a:solidFill>
                  <a:srgbClr val="595959"/>
                </a:solidFill>
                <a:cs typeface="Calibri"/>
              </a:rPr>
              <a:t>success </a:t>
            </a:r>
            <a:r>
              <a:rPr lang="en-US" sz="1200" i="1" dirty="0" smtClean="0">
                <a:solidFill>
                  <a:srgbClr val="595959"/>
                </a:solidFill>
                <a:cs typeface="Calibri"/>
              </a:rPr>
              <a:t>criteria for the pilot</a:t>
            </a:r>
          </a:p>
          <a:p>
            <a:pPr marL="160338" lvl="2" indent="-160338">
              <a:spcBef>
                <a:spcPts val="0"/>
              </a:spcBef>
              <a:spcAft>
                <a:spcPts val="600"/>
              </a:spcAft>
              <a:buClr>
                <a:srgbClr val="004080"/>
              </a:buClr>
              <a:buFont typeface="Arial" pitchFamily="34" charset="0"/>
              <a:buChar char="•"/>
              <a:defRPr/>
            </a:pPr>
            <a:r>
              <a:rPr lang="en-GB" sz="1200" i="1" dirty="0" smtClean="0">
                <a:solidFill>
                  <a:srgbClr val="595959"/>
                </a:solidFill>
                <a:cs typeface="Calibri"/>
              </a:rPr>
              <a:t>Define implementation plan</a:t>
            </a:r>
            <a:endParaRPr lang="en-US" sz="1200" i="1" dirty="0">
              <a:solidFill>
                <a:srgbClr val="595959"/>
              </a:solidFill>
              <a:cs typeface="Calibri"/>
            </a:endParaRPr>
          </a:p>
        </p:txBody>
      </p:sp>
      <p:sp>
        <p:nvSpPr>
          <p:cNvPr id="19" name="TextBox 18"/>
          <p:cNvSpPr txBox="1"/>
          <p:nvPr/>
        </p:nvSpPr>
        <p:spPr>
          <a:xfrm>
            <a:off x="4555808" y="3704013"/>
            <a:ext cx="1483212" cy="1738938"/>
          </a:xfrm>
          <a:prstGeom prst="rect">
            <a:avLst/>
          </a:prstGeom>
          <a:noFill/>
        </p:spPr>
        <p:txBody>
          <a:bodyPr wrap="square" lIns="0" tIns="0" rIns="0" bIns="0" rtlCol="0">
            <a:spAutoFit/>
          </a:bodyPr>
          <a:lstStyle/>
          <a:p>
            <a:pPr marL="160338" lvl="2" indent="-160338">
              <a:spcBef>
                <a:spcPts val="0"/>
              </a:spcBef>
              <a:spcAft>
                <a:spcPts val="600"/>
              </a:spcAft>
              <a:buClr>
                <a:srgbClr val="004080"/>
              </a:buClr>
              <a:buFont typeface="Arial" pitchFamily="34" charset="0"/>
              <a:buChar char="•"/>
              <a:defRPr/>
            </a:pPr>
            <a:r>
              <a:rPr lang="en-US" sz="1200" i="1" dirty="0" smtClean="0">
                <a:solidFill>
                  <a:srgbClr val="595959"/>
                </a:solidFill>
                <a:cs typeface="Calibri"/>
              </a:rPr>
              <a:t>Implement model / scoring </a:t>
            </a:r>
            <a:endParaRPr lang="en-US" sz="1200" i="1" dirty="0">
              <a:solidFill>
                <a:srgbClr val="595959"/>
              </a:solidFill>
              <a:cs typeface="Calibri"/>
            </a:endParaRPr>
          </a:p>
          <a:p>
            <a:pPr marL="160338" lvl="2" indent="-160338">
              <a:spcBef>
                <a:spcPts val="0"/>
              </a:spcBef>
              <a:spcAft>
                <a:spcPts val="0"/>
              </a:spcAft>
              <a:buClr>
                <a:srgbClr val="004080"/>
              </a:buClr>
              <a:buFont typeface="Arial" pitchFamily="34" charset="0"/>
              <a:buChar char="•"/>
              <a:defRPr/>
            </a:pPr>
            <a:r>
              <a:rPr lang="en-US" sz="1200" i="1" dirty="0">
                <a:solidFill>
                  <a:srgbClr val="595959"/>
                </a:solidFill>
                <a:cs typeface="Calibri"/>
              </a:rPr>
              <a:t>Monitor </a:t>
            </a:r>
            <a:r>
              <a:rPr lang="en-US" sz="1200" i="1" dirty="0" smtClean="0">
                <a:solidFill>
                  <a:srgbClr val="595959"/>
                </a:solidFill>
                <a:cs typeface="Calibri"/>
              </a:rPr>
              <a:t>uplift </a:t>
            </a:r>
            <a:r>
              <a:rPr lang="en-US" sz="1200" i="1" dirty="0">
                <a:solidFill>
                  <a:srgbClr val="595959"/>
                </a:solidFill>
                <a:cs typeface="Calibri"/>
              </a:rPr>
              <a:t>performance and fine-tune </a:t>
            </a:r>
            <a:r>
              <a:rPr lang="en-US" sz="1200" i="1" dirty="0" smtClean="0">
                <a:solidFill>
                  <a:srgbClr val="595959"/>
                </a:solidFill>
                <a:cs typeface="Calibri"/>
              </a:rPr>
              <a:t>model</a:t>
            </a:r>
            <a:br>
              <a:rPr lang="en-US" sz="1200" i="1" dirty="0" smtClean="0">
                <a:solidFill>
                  <a:srgbClr val="595959"/>
                </a:solidFill>
                <a:cs typeface="Calibri"/>
              </a:rPr>
            </a:br>
            <a:endParaRPr lang="en-US" sz="1200" i="1" dirty="0" smtClean="0">
              <a:solidFill>
                <a:srgbClr val="595959"/>
              </a:solidFill>
              <a:cs typeface="Calibri"/>
            </a:endParaRPr>
          </a:p>
          <a:p>
            <a:pPr marL="160338" lvl="2" indent="-160338">
              <a:spcBef>
                <a:spcPts val="0"/>
              </a:spcBef>
              <a:spcAft>
                <a:spcPts val="0"/>
              </a:spcAft>
              <a:buClr>
                <a:srgbClr val="004080"/>
              </a:buClr>
              <a:buFont typeface="Arial" pitchFamily="34" charset="0"/>
              <a:buChar char="•"/>
              <a:defRPr/>
            </a:pPr>
            <a:r>
              <a:rPr lang="en-US" sz="1200" i="1" dirty="0" smtClean="0">
                <a:solidFill>
                  <a:srgbClr val="595959"/>
                </a:solidFill>
                <a:cs typeface="Calibri"/>
              </a:rPr>
              <a:t>Prepare business case and estimate ROI </a:t>
            </a:r>
          </a:p>
        </p:txBody>
      </p:sp>
      <p:sp>
        <p:nvSpPr>
          <p:cNvPr id="20" name="TextBox 19"/>
          <p:cNvSpPr txBox="1"/>
          <p:nvPr/>
        </p:nvSpPr>
        <p:spPr>
          <a:xfrm>
            <a:off x="6242640" y="3704013"/>
            <a:ext cx="2464676" cy="1523494"/>
          </a:xfrm>
          <a:prstGeom prst="rect">
            <a:avLst/>
          </a:prstGeom>
          <a:noFill/>
        </p:spPr>
        <p:txBody>
          <a:bodyPr wrap="square" lIns="0" tIns="0" rIns="0" bIns="0" rtlCol="0">
            <a:spAutoFit/>
          </a:bodyPr>
          <a:lstStyle/>
          <a:p>
            <a:pPr marL="160338" lvl="2" indent="-160338">
              <a:spcBef>
                <a:spcPts val="0"/>
              </a:spcBef>
              <a:spcAft>
                <a:spcPts val="600"/>
              </a:spcAft>
              <a:buClr>
                <a:srgbClr val="004080"/>
              </a:buClr>
              <a:buFont typeface="Arial" pitchFamily="34" charset="0"/>
              <a:buChar char="•"/>
              <a:defRPr/>
            </a:pPr>
            <a:r>
              <a:rPr lang="en-US" sz="1200" i="1" dirty="0" smtClean="0">
                <a:solidFill>
                  <a:srgbClr val="595959"/>
                </a:solidFill>
                <a:cs typeface="Calibri"/>
              </a:rPr>
              <a:t>Build out automated, repeatable process and define data transfer and refresh timelines</a:t>
            </a:r>
            <a:endParaRPr lang="en-US" sz="1200" i="1" dirty="0">
              <a:solidFill>
                <a:srgbClr val="595959"/>
              </a:solidFill>
              <a:cs typeface="Calibri"/>
            </a:endParaRPr>
          </a:p>
          <a:p>
            <a:pPr marL="160338" lvl="2" indent="-160338">
              <a:spcBef>
                <a:spcPts val="0"/>
              </a:spcBef>
              <a:spcAft>
                <a:spcPts val="600"/>
              </a:spcAft>
              <a:buClr>
                <a:srgbClr val="004080"/>
              </a:buClr>
              <a:buFont typeface="Arial" pitchFamily="34" charset="0"/>
              <a:buChar char="•"/>
              <a:defRPr/>
            </a:pPr>
            <a:r>
              <a:rPr lang="en-US" sz="1200" i="1" dirty="0">
                <a:solidFill>
                  <a:srgbClr val="595959"/>
                </a:solidFill>
                <a:cs typeface="Calibri"/>
              </a:rPr>
              <a:t>Deliver </a:t>
            </a:r>
            <a:r>
              <a:rPr lang="en-US" sz="1200" i="1" dirty="0" smtClean="0">
                <a:solidFill>
                  <a:srgbClr val="595959"/>
                </a:solidFill>
                <a:cs typeface="Calibri"/>
              </a:rPr>
              <a:t>model results to C&amp;K</a:t>
            </a:r>
            <a:endParaRPr lang="en-US" sz="1200" i="1" dirty="0">
              <a:solidFill>
                <a:srgbClr val="595959"/>
              </a:solidFill>
              <a:cs typeface="Calibri"/>
            </a:endParaRPr>
          </a:p>
          <a:p>
            <a:pPr marL="160338" lvl="2" indent="-160338">
              <a:spcBef>
                <a:spcPts val="0"/>
              </a:spcBef>
              <a:spcAft>
                <a:spcPts val="0"/>
              </a:spcAft>
              <a:buClr>
                <a:srgbClr val="004080"/>
              </a:buClr>
              <a:buFont typeface="Arial" pitchFamily="34" charset="0"/>
              <a:buChar char="•"/>
              <a:defRPr/>
            </a:pPr>
            <a:r>
              <a:rPr lang="en-US" sz="1200" i="1" dirty="0">
                <a:solidFill>
                  <a:srgbClr val="595959"/>
                </a:solidFill>
                <a:cs typeface="Calibri"/>
              </a:rPr>
              <a:t>Monitor </a:t>
            </a:r>
            <a:r>
              <a:rPr lang="en-US" sz="1200" i="1" dirty="0" smtClean="0">
                <a:solidFill>
                  <a:srgbClr val="595959"/>
                </a:solidFill>
                <a:cs typeface="Calibri"/>
              </a:rPr>
              <a:t>model performance </a:t>
            </a:r>
            <a:r>
              <a:rPr lang="en-US" sz="1200" i="1" dirty="0">
                <a:solidFill>
                  <a:srgbClr val="595959"/>
                </a:solidFill>
                <a:cs typeface="Calibri"/>
              </a:rPr>
              <a:t>and fine-tune </a:t>
            </a:r>
            <a:r>
              <a:rPr lang="en-US" sz="1200" i="1" dirty="0" smtClean="0">
                <a:solidFill>
                  <a:srgbClr val="595959"/>
                </a:solidFill>
                <a:cs typeface="Calibri"/>
              </a:rPr>
              <a:t>models as required</a:t>
            </a:r>
          </a:p>
          <a:p>
            <a:pPr marL="160338" lvl="2" indent="-160338">
              <a:spcBef>
                <a:spcPts val="600"/>
              </a:spcBef>
              <a:spcAft>
                <a:spcPts val="0"/>
              </a:spcAft>
              <a:buClr>
                <a:srgbClr val="004080"/>
              </a:buClr>
              <a:buFont typeface="Arial" pitchFamily="34" charset="0"/>
              <a:buChar char="•"/>
              <a:defRPr/>
            </a:pPr>
            <a:r>
              <a:rPr lang="en-GB" sz="1200" i="1" dirty="0" smtClean="0">
                <a:solidFill>
                  <a:srgbClr val="595959"/>
                </a:solidFill>
                <a:cs typeface="Calibri"/>
              </a:rPr>
              <a:t>Provide regular reporting</a:t>
            </a:r>
            <a:endParaRPr lang="en-US" sz="1200" i="1" dirty="0">
              <a:solidFill>
                <a:srgbClr val="595959"/>
              </a:solidFill>
              <a:cs typeface="Calibri"/>
            </a:endParaRPr>
          </a:p>
        </p:txBody>
      </p:sp>
      <p:cxnSp>
        <p:nvCxnSpPr>
          <p:cNvPr id="21" name="Straight Arrow Connector 20"/>
          <p:cNvCxnSpPr/>
          <p:nvPr/>
        </p:nvCxnSpPr>
        <p:spPr bwMode="auto">
          <a:xfrm>
            <a:off x="2913866" y="6208903"/>
            <a:ext cx="3190154"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cxnSp>
        <p:nvCxnSpPr>
          <p:cNvPr id="22" name="Straight Arrow Connector 21"/>
          <p:cNvCxnSpPr/>
          <p:nvPr/>
        </p:nvCxnSpPr>
        <p:spPr>
          <a:xfrm>
            <a:off x="6251392" y="6208903"/>
            <a:ext cx="2396404"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23" name="TextBox 22"/>
          <p:cNvSpPr txBox="1"/>
          <p:nvPr/>
        </p:nvSpPr>
        <p:spPr>
          <a:xfrm>
            <a:off x="2782816" y="5752315"/>
            <a:ext cx="3383604" cy="307777"/>
          </a:xfrm>
          <a:prstGeom prst="rect">
            <a:avLst/>
          </a:prstGeom>
          <a:noFill/>
        </p:spPr>
        <p:txBody>
          <a:bodyPr wrap="square" rtlCol="0">
            <a:spAutoFit/>
          </a:bodyPr>
          <a:lstStyle/>
          <a:p>
            <a:pPr algn="ctr"/>
            <a:r>
              <a:rPr lang="en-US" sz="1400" b="1" i="1" dirty="0" smtClean="0">
                <a:solidFill>
                  <a:srgbClr val="5F5F5F"/>
                </a:solidFill>
              </a:rPr>
              <a:t>TBD</a:t>
            </a:r>
            <a:endParaRPr lang="en-US" sz="1400" b="1" i="1" dirty="0">
              <a:solidFill>
                <a:srgbClr val="5F5F5F"/>
              </a:solidFill>
            </a:endParaRPr>
          </a:p>
        </p:txBody>
      </p:sp>
      <p:sp>
        <p:nvSpPr>
          <p:cNvPr id="24" name="TextBox 23"/>
          <p:cNvSpPr txBox="1"/>
          <p:nvPr/>
        </p:nvSpPr>
        <p:spPr>
          <a:xfrm>
            <a:off x="6293824" y="5752315"/>
            <a:ext cx="2353972" cy="307777"/>
          </a:xfrm>
          <a:prstGeom prst="rect">
            <a:avLst/>
          </a:prstGeom>
          <a:noFill/>
        </p:spPr>
        <p:txBody>
          <a:bodyPr wrap="square" rtlCol="0">
            <a:spAutoFit/>
          </a:bodyPr>
          <a:lstStyle/>
          <a:p>
            <a:pPr algn="ctr"/>
            <a:r>
              <a:rPr lang="en-US" sz="1400" b="1" i="1" dirty="0" smtClean="0">
                <a:solidFill>
                  <a:srgbClr val="5F5F5F"/>
                </a:solidFill>
              </a:rPr>
              <a:t>TBD</a:t>
            </a:r>
            <a:endParaRPr lang="en-US" sz="1400" b="1" i="1" dirty="0">
              <a:solidFill>
                <a:srgbClr val="5F5F5F"/>
              </a:solidFill>
            </a:endParaRPr>
          </a:p>
        </p:txBody>
      </p:sp>
      <p:sp>
        <p:nvSpPr>
          <p:cNvPr id="25" name="TextBox 24"/>
          <p:cNvSpPr txBox="1"/>
          <p:nvPr/>
        </p:nvSpPr>
        <p:spPr>
          <a:xfrm>
            <a:off x="3506227" y="926766"/>
            <a:ext cx="1495916" cy="307777"/>
          </a:xfrm>
          <a:prstGeom prst="rect">
            <a:avLst/>
          </a:prstGeom>
          <a:noFill/>
        </p:spPr>
        <p:txBody>
          <a:bodyPr wrap="square" rtlCol="0">
            <a:spAutoFit/>
          </a:bodyPr>
          <a:lstStyle/>
          <a:p>
            <a:pPr algn="ctr"/>
            <a:r>
              <a:rPr lang="en-US" sz="1400" b="1" i="1" dirty="0" smtClean="0">
                <a:solidFill>
                  <a:schemeClr val="tx2"/>
                </a:solidFill>
              </a:rPr>
              <a:t>Proof of Concept</a:t>
            </a:r>
            <a:endParaRPr lang="en-US" sz="1400" b="1" i="1" dirty="0">
              <a:solidFill>
                <a:schemeClr val="tx2"/>
              </a:solidFill>
            </a:endParaRPr>
          </a:p>
        </p:txBody>
      </p:sp>
      <p:sp>
        <p:nvSpPr>
          <p:cNvPr id="26" name="AutoShape 24"/>
          <p:cNvSpPr>
            <a:spLocks noChangeArrowheads="1"/>
          </p:cNvSpPr>
          <p:nvPr/>
        </p:nvSpPr>
        <p:spPr bwMode="gray">
          <a:xfrm>
            <a:off x="6138630" y="1544044"/>
            <a:ext cx="2548170" cy="1057928"/>
          </a:xfrm>
          <a:prstGeom prst="homePlate">
            <a:avLst>
              <a:gd name="adj" fmla="val 13406"/>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en-GB" sz="1400" b="1" i="1" dirty="0" smtClean="0">
                <a:solidFill>
                  <a:srgbClr val="11356F"/>
                </a:solidFill>
                <a:latin typeface="+mj-lt"/>
              </a:rPr>
              <a:t>Ongoing Managed Service</a:t>
            </a:r>
            <a:endParaRPr lang="en-GB" sz="1400" b="1" i="1" dirty="0">
              <a:solidFill>
                <a:srgbClr val="11356F"/>
              </a:solidFill>
              <a:latin typeface="+mj-lt"/>
            </a:endParaRPr>
          </a:p>
        </p:txBody>
      </p:sp>
      <p:sp>
        <p:nvSpPr>
          <p:cNvPr id="27" name="AutoShape 24"/>
          <p:cNvSpPr>
            <a:spLocks noChangeArrowheads="1"/>
          </p:cNvSpPr>
          <p:nvPr/>
        </p:nvSpPr>
        <p:spPr bwMode="gray">
          <a:xfrm>
            <a:off x="1373518" y="1500542"/>
            <a:ext cx="1583664" cy="1057928"/>
          </a:xfrm>
          <a:prstGeom prst="homePlate">
            <a:avLst>
              <a:gd name="adj" fmla="val 18009"/>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en-GB" sz="1400" b="1" i="1" dirty="0" smtClean="0">
                <a:solidFill>
                  <a:srgbClr val="11356F"/>
                </a:solidFill>
                <a:latin typeface="+mj-lt"/>
              </a:rPr>
              <a:t>Data and Business Discovery</a:t>
            </a:r>
            <a:endParaRPr lang="en-GB" sz="1400" b="1" i="1" dirty="0">
              <a:solidFill>
                <a:srgbClr val="11356F"/>
              </a:solidFill>
              <a:latin typeface="+mj-lt"/>
            </a:endParaRPr>
          </a:p>
        </p:txBody>
      </p:sp>
      <p:sp>
        <p:nvSpPr>
          <p:cNvPr id="28" name="TextBox 27"/>
          <p:cNvSpPr txBox="1"/>
          <p:nvPr/>
        </p:nvSpPr>
        <p:spPr>
          <a:xfrm>
            <a:off x="1517650" y="1231882"/>
            <a:ext cx="1295400" cy="276999"/>
          </a:xfrm>
          <a:prstGeom prst="rect">
            <a:avLst/>
          </a:prstGeom>
          <a:noFill/>
        </p:spPr>
        <p:txBody>
          <a:bodyPr wrap="square" rtlCol="0">
            <a:spAutoFit/>
          </a:bodyPr>
          <a:lstStyle/>
          <a:p>
            <a:pPr algn="ctr"/>
            <a:r>
              <a:rPr lang="en-US" sz="1200" b="1" i="1" dirty="0" smtClean="0">
                <a:solidFill>
                  <a:srgbClr val="5F5F5F"/>
                </a:solidFill>
              </a:rPr>
              <a:t>2 weeks</a:t>
            </a:r>
            <a:endParaRPr lang="en-US" sz="1200" b="1" i="1" dirty="0">
              <a:solidFill>
                <a:srgbClr val="5F5F5F"/>
              </a:solidFill>
            </a:endParaRPr>
          </a:p>
        </p:txBody>
      </p:sp>
      <p:sp>
        <p:nvSpPr>
          <p:cNvPr id="29" name="TextBox 28"/>
          <p:cNvSpPr txBox="1"/>
          <p:nvPr/>
        </p:nvSpPr>
        <p:spPr>
          <a:xfrm>
            <a:off x="1517650" y="3704013"/>
            <a:ext cx="1315933" cy="1815882"/>
          </a:xfrm>
          <a:prstGeom prst="rect">
            <a:avLst/>
          </a:prstGeom>
          <a:noFill/>
        </p:spPr>
        <p:txBody>
          <a:bodyPr wrap="square" lIns="0" tIns="0" rIns="0" bIns="0" rtlCol="0">
            <a:spAutoFit/>
          </a:bodyPr>
          <a:lstStyle/>
          <a:p>
            <a:pPr marL="160338" lvl="2" indent="-160338">
              <a:spcBef>
                <a:spcPts val="0"/>
              </a:spcBef>
              <a:spcAft>
                <a:spcPts val="600"/>
              </a:spcAft>
              <a:buClr>
                <a:srgbClr val="004080"/>
              </a:buClr>
              <a:buFont typeface="Arial" pitchFamily="34" charset="0"/>
              <a:buChar char="•"/>
              <a:defRPr/>
            </a:pPr>
            <a:r>
              <a:rPr lang="en-GB" sz="1200" i="1" dirty="0" smtClean="0">
                <a:solidFill>
                  <a:srgbClr val="595959"/>
                </a:solidFill>
                <a:cs typeface="Calibri"/>
              </a:rPr>
              <a:t>Understand available data and systems</a:t>
            </a:r>
          </a:p>
          <a:p>
            <a:pPr marL="160338" lvl="2" indent="-160338">
              <a:spcBef>
                <a:spcPts val="0"/>
              </a:spcBef>
              <a:spcAft>
                <a:spcPts val="600"/>
              </a:spcAft>
              <a:buClr>
                <a:srgbClr val="004080"/>
              </a:buClr>
              <a:buFont typeface="Arial" pitchFamily="34" charset="0"/>
              <a:buChar char="•"/>
              <a:defRPr/>
            </a:pPr>
            <a:r>
              <a:rPr lang="en-US" sz="1200" i="1" dirty="0" smtClean="0">
                <a:solidFill>
                  <a:srgbClr val="595959"/>
                </a:solidFill>
                <a:cs typeface="Calibri"/>
              </a:rPr>
              <a:t>Define </a:t>
            </a:r>
            <a:r>
              <a:rPr lang="en-US" sz="1200" i="1" dirty="0">
                <a:solidFill>
                  <a:srgbClr val="595959"/>
                </a:solidFill>
                <a:cs typeface="Calibri"/>
              </a:rPr>
              <a:t>scope for </a:t>
            </a:r>
            <a:r>
              <a:rPr lang="en-US" sz="1200" i="1" dirty="0" smtClean="0">
                <a:solidFill>
                  <a:srgbClr val="595959"/>
                </a:solidFill>
                <a:cs typeface="Calibri"/>
              </a:rPr>
              <a:t>POC in view of data</a:t>
            </a:r>
            <a:endParaRPr lang="en-US" sz="1200" i="1" dirty="0">
              <a:solidFill>
                <a:srgbClr val="595959"/>
              </a:solidFill>
              <a:cs typeface="Calibri"/>
            </a:endParaRPr>
          </a:p>
          <a:p>
            <a:pPr marL="160338" lvl="2" indent="-160338">
              <a:spcBef>
                <a:spcPts val="0"/>
              </a:spcBef>
              <a:spcAft>
                <a:spcPts val="0"/>
              </a:spcAft>
              <a:buClr>
                <a:srgbClr val="004080"/>
              </a:buClr>
              <a:buFont typeface="Arial" pitchFamily="34" charset="0"/>
              <a:buChar char="•"/>
              <a:defRPr/>
            </a:pPr>
            <a:r>
              <a:rPr lang="en-GB" sz="1200" i="1" dirty="0">
                <a:solidFill>
                  <a:srgbClr val="595959"/>
                </a:solidFill>
                <a:cs typeface="Calibri"/>
              </a:rPr>
              <a:t>Agree statement of work and </a:t>
            </a:r>
            <a:r>
              <a:rPr lang="en-GB" sz="1200" i="1" dirty="0" smtClean="0">
                <a:solidFill>
                  <a:srgbClr val="595959"/>
                </a:solidFill>
                <a:cs typeface="Calibri"/>
              </a:rPr>
              <a:t>plan</a:t>
            </a:r>
          </a:p>
          <a:p>
            <a:pPr marL="160338" lvl="2" indent="-160338">
              <a:spcBef>
                <a:spcPts val="0"/>
              </a:spcBef>
              <a:spcAft>
                <a:spcPts val="0"/>
              </a:spcAft>
              <a:buClr>
                <a:srgbClr val="004080"/>
              </a:buClr>
              <a:buFont typeface="Arial" pitchFamily="34" charset="0"/>
              <a:buChar char="•"/>
              <a:defRPr/>
            </a:pPr>
            <a:endParaRPr lang="en-US" sz="1200" i="1" dirty="0">
              <a:solidFill>
                <a:srgbClr val="595959"/>
              </a:solidFill>
              <a:cs typeface="Calibri"/>
            </a:endParaRPr>
          </a:p>
        </p:txBody>
      </p:sp>
      <p:sp>
        <p:nvSpPr>
          <p:cNvPr id="30" name="TextBox 29"/>
          <p:cNvSpPr txBox="1"/>
          <p:nvPr/>
        </p:nvSpPr>
        <p:spPr>
          <a:xfrm>
            <a:off x="1403314" y="5752315"/>
            <a:ext cx="1454059" cy="307777"/>
          </a:xfrm>
          <a:prstGeom prst="rect">
            <a:avLst/>
          </a:prstGeom>
          <a:noFill/>
        </p:spPr>
        <p:txBody>
          <a:bodyPr wrap="square" rtlCol="0">
            <a:spAutoFit/>
          </a:bodyPr>
          <a:lstStyle/>
          <a:p>
            <a:pPr algn="ctr"/>
            <a:r>
              <a:rPr lang="en-US" sz="1400" b="1" i="1" dirty="0" smtClean="0">
                <a:solidFill>
                  <a:srgbClr val="5F5F5F"/>
                </a:solidFill>
              </a:rPr>
              <a:t>TBD</a:t>
            </a:r>
            <a:endParaRPr lang="en-US" sz="1400" b="1" i="1" dirty="0">
              <a:solidFill>
                <a:srgbClr val="5F5F5F"/>
              </a:solidFill>
            </a:endParaRPr>
          </a:p>
        </p:txBody>
      </p:sp>
      <p:cxnSp>
        <p:nvCxnSpPr>
          <p:cNvPr id="31" name="Straight Arrow Connector 30"/>
          <p:cNvCxnSpPr/>
          <p:nvPr/>
        </p:nvCxnSpPr>
        <p:spPr>
          <a:xfrm>
            <a:off x="1517650" y="6212079"/>
            <a:ext cx="1265166"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32" name="Rounded Rectangle 26"/>
          <p:cNvSpPr>
            <a:spLocks noChangeArrowheads="1"/>
          </p:cNvSpPr>
          <p:nvPr/>
        </p:nvSpPr>
        <p:spPr bwMode="auto">
          <a:xfrm>
            <a:off x="435704" y="2724994"/>
            <a:ext cx="997440" cy="740664"/>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en-GB" sz="1400" b="1" i="1" dirty="0" smtClean="0">
                <a:solidFill>
                  <a:srgbClr val="11356F"/>
                </a:solidFill>
                <a:latin typeface="+mj-lt"/>
              </a:rPr>
              <a:t>Stage</a:t>
            </a:r>
            <a:br>
              <a:rPr lang="en-GB" sz="1400" b="1" i="1" dirty="0" smtClean="0">
                <a:solidFill>
                  <a:srgbClr val="11356F"/>
                </a:solidFill>
                <a:latin typeface="+mj-lt"/>
              </a:rPr>
            </a:br>
            <a:r>
              <a:rPr lang="en-GB" sz="1400" b="1" i="1" dirty="0" smtClean="0">
                <a:solidFill>
                  <a:srgbClr val="11356F"/>
                </a:solidFill>
                <a:latin typeface="+mj-lt"/>
              </a:rPr>
              <a:t>Gate</a:t>
            </a:r>
            <a:endParaRPr lang="en-GB" sz="1400" b="1" i="1" dirty="0">
              <a:solidFill>
                <a:srgbClr val="11356F"/>
              </a:solidFill>
              <a:latin typeface="+mj-lt"/>
            </a:endParaRPr>
          </a:p>
        </p:txBody>
      </p:sp>
      <p:sp>
        <p:nvSpPr>
          <p:cNvPr id="33" name="Rounded Rectangle 26"/>
          <p:cNvSpPr>
            <a:spLocks noChangeArrowheads="1"/>
          </p:cNvSpPr>
          <p:nvPr/>
        </p:nvSpPr>
        <p:spPr bwMode="auto">
          <a:xfrm>
            <a:off x="435704" y="3704014"/>
            <a:ext cx="997440" cy="1617287"/>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en-GB" sz="1400" b="1" i="1" dirty="0" smtClean="0">
                <a:solidFill>
                  <a:srgbClr val="11356F"/>
                </a:solidFill>
                <a:latin typeface="+mj-lt"/>
              </a:rPr>
              <a:t>Activities</a:t>
            </a:r>
            <a:endParaRPr lang="en-GB" sz="1400" b="1" i="1" dirty="0">
              <a:solidFill>
                <a:srgbClr val="11356F"/>
              </a:solidFill>
              <a:latin typeface="+mj-lt"/>
            </a:endParaRPr>
          </a:p>
        </p:txBody>
      </p:sp>
      <p:sp>
        <p:nvSpPr>
          <p:cNvPr id="34" name="Rounded Rectangle 26"/>
          <p:cNvSpPr>
            <a:spLocks noChangeArrowheads="1"/>
          </p:cNvSpPr>
          <p:nvPr/>
        </p:nvSpPr>
        <p:spPr bwMode="auto">
          <a:xfrm>
            <a:off x="435704" y="5577774"/>
            <a:ext cx="997440" cy="656856"/>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en-GB" sz="1400" b="1" i="1" dirty="0" smtClean="0">
                <a:solidFill>
                  <a:srgbClr val="11356F"/>
                </a:solidFill>
                <a:latin typeface="+mj-lt"/>
              </a:rPr>
              <a:t>Fees</a:t>
            </a:r>
            <a:endParaRPr lang="en-GB" sz="1400" b="1" i="1" dirty="0">
              <a:solidFill>
                <a:srgbClr val="11356F"/>
              </a:solidFill>
              <a:latin typeface="+mj-lt"/>
            </a:endParaRPr>
          </a:p>
        </p:txBody>
      </p:sp>
      <p:sp>
        <p:nvSpPr>
          <p:cNvPr id="35" name="Diamond 75"/>
          <p:cNvSpPr/>
          <p:nvPr/>
        </p:nvSpPr>
        <p:spPr bwMode="gray">
          <a:xfrm>
            <a:off x="2696227" y="2942926"/>
            <a:ext cx="304800" cy="304800"/>
          </a:xfrm>
          <a:prstGeom prst="diamond">
            <a:avLst/>
          </a:prstGeom>
          <a:solidFill>
            <a:schemeClr val="accent2"/>
          </a:solidFill>
          <a:ln w="9525" algn="ctr">
            <a:noFill/>
            <a:miter lim="800000"/>
            <a:headEnd/>
            <a:tailEnd/>
          </a:ln>
        </p:spPr>
        <p:txBody>
          <a:bodyPr lIns="0" tIns="0" rIns="0" bIns="0" rtlCol="0" anchor="ctr"/>
          <a:lstStyle/>
          <a:p>
            <a:pPr algn="ctr"/>
            <a:r>
              <a:rPr lang="en-US" sz="1400" b="1" dirty="0">
                <a:solidFill>
                  <a:schemeClr val="bg1"/>
                </a:solidFill>
              </a:rPr>
              <a:t>1</a:t>
            </a:r>
          </a:p>
        </p:txBody>
      </p:sp>
      <p:sp>
        <p:nvSpPr>
          <p:cNvPr id="36" name="Diamond 77"/>
          <p:cNvSpPr/>
          <p:nvPr/>
        </p:nvSpPr>
        <p:spPr bwMode="gray">
          <a:xfrm>
            <a:off x="6014020" y="2942926"/>
            <a:ext cx="304800" cy="304800"/>
          </a:xfrm>
          <a:prstGeom prst="diamond">
            <a:avLst/>
          </a:prstGeom>
          <a:solidFill>
            <a:schemeClr val="accent2"/>
          </a:solidFill>
          <a:ln w="9525" algn="ctr">
            <a:noFill/>
            <a:miter lim="800000"/>
            <a:headEnd/>
            <a:tailEnd/>
          </a:ln>
        </p:spPr>
        <p:txBody>
          <a:bodyPr lIns="0" tIns="0" rIns="0" bIns="0" rtlCol="0" anchor="ctr"/>
          <a:lstStyle/>
          <a:p>
            <a:pPr algn="ctr"/>
            <a:r>
              <a:rPr lang="en-US" sz="1400" b="1" dirty="0">
                <a:solidFill>
                  <a:schemeClr val="bg1"/>
                </a:solidFill>
              </a:rPr>
              <a:t>2</a:t>
            </a:r>
          </a:p>
        </p:txBody>
      </p:sp>
      <p:pic>
        <p:nvPicPr>
          <p:cNvPr id="37" name="Picture 36"/>
          <p:cNvPicPr>
            <a:picLocks noChangeAspect="1"/>
          </p:cNvPicPr>
          <p:nvPr/>
        </p:nvPicPr>
        <p:blipFill>
          <a:blip r:embed="rId2" cstate="print"/>
          <a:stretch>
            <a:fillRect/>
          </a:stretch>
        </p:blipFill>
        <p:spPr bwMode="gray">
          <a:xfrm>
            <a:off x="7308304" y="1392979"/>
            <a:ext cx="329204" cy="302946"/>
          </a:xfrm>
          <a:prstGeom prst="rect">
            <a:avLst/>
          </a:prstGeom>
        </p:spPr>
      </p:pic>
      <p:sp>
        <p:nvSpPr>
          <p:cNvPr id="38" name="TextBox 37"/>
          <p:cNvSpPr txBox="1"/>
          <p:nvPr/>
        </p:nvSpPr>
        <p:spPr>
          <a:xfrm>
            <a:off x="6948264" y="917247"/>
            <a:ext cx="1155445" cy="461665"/>
          </a:xfrm>
          <a:prstGeom prst="rect">
            <a:avLst/>
          </a:prstGeom>
          <a:solidFill>
            <a:schemeClr val="bg1"/>
          </a:solidFill>
        </p:spPr>
        <p:txBody>
          <a:bodyPr wrap="none" rtlCol="0">
            <a:spAutoFit/>
          </a:bodyPr>
          <a:lstStyle/>
          <a:p>
            <a:r>
              <a:rPr lang="en-US" sz="1200" i="1" dirty="0" smtClean="0"/>
              <a:t>Refresh models</a:t>
            </a:r>
          </a:p>
          <a:p>
            <a:r>
              <a:rPr lang="en-US" sz="1200" i="1" dirty="0" smtClean="0"/>
              <a:t>periodically</a:t>
            </a:r>
            <a:endParaRPr lang="en-US" sz="1200" i="1" dirty="0"/>
          </a:p>
        </p:txBody>
      </p:sp>
    </p:spTree>
    <p:extLst>
      <p:ext uri="{BB962C8B-B14F-4D97-AF65-F5344CB8AC3E}">
        <p14:creationId xmlns:p14="http://schemas.microsoft.com/office/powerpoint/2010/main" val="537412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9" name="Object 78" hidden="1"/>
          <p:cNvGraphicFramePr>
            <a:graphicFrameLocks/>
          </p:cNvGraphicFramePr>
          <p:nvPr>
            <p:custDataLst>
              <p:tags r:id="rId2"/>
            </p:custDataLst>
            <p:extLst>
              <p:ext uri="{D42A27DB-BD31-4B8C-83A1-F6EECF244321}">
                <p14:modId xmlns:p14="http://schemas.microsoft.com/office/powerpoint/2010/main" val="418033411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4126" name="think-cell Slide" r:id="rId5" imgW="360" imgH="360" progId="TCLayout.ActiveDocument.1">
                  <p:embed/>
                </p:oleObj>
              </mc:Choice>
              <mc:Fallback>
                <p:oleObj name="think-cell Slide" r:id="rId5" imgW="360" imgH="360" progId="TCLayout.ActiveDocument.1">
                  <p:embed/>
                  <p:pic>
                    <p:nvPicPr>
                      <p:cNvPr id="0" name=""/>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 name="Rounded Rectangle 34"/>
          <p:cNvSpPr/>
          <p:nvPr/>
        </p:nvSpPr>
        <p:spPr bwMode="auto">
          <a:xfrm>
            <a:off x="1433144" y="2392486"/>
            <a:ext cx="7274171" cy="3815538"/>
          </a:xfrm>
          <a:prstGeom prst="roundRect">
            <a:avLst>
              <a:gd name="adj" fmla="val 3591"/>
            </a:avLst>
          </a:prstGeom>
          <a:gradFill flip="none" rotWithShape="1">
            <a:gsLst>
              <a:gs pos="0">
                <a:srgbClr val="FFFFFF">
                  <a:alpha val="0"/>
                </a:srgbClr>
              </a:gs>
              <a:gs pos="83000">
                <a:schemeClr val="bg1"/>
              </a:gs>
            </a:gsLst>
            <a:lin ang="16200000" scaled="1"/>
            <a:tileRect/>
          </a:gradFill>
          <a:ln w="6350" cap="flat" cmpd="sng" algn="ctr">
            <a:gradFill flip="none" rotWithShape="1">
              <a:gsLst>
                <a:gs pos="9000">
                  <a:srgbClr val="004080">
                    <a:alpha val="0"/>
                  </a:srgbClr>
                </a:gs>
                <a:gs pos="99000">
                  <a:schemeClr val="bg1">
                    <a:lumMod val="65000"/>
                  </a:schemeClr>
                </a:gs>
                <a:gs pos="61000">
                  <a:schemeClr val="bg1">
                    <a:lumMod val="75000"/>
                  </a:schemeClr>
                </a:gs>
              </a:gsLst>
              <a:lin ang="0" scaled="1"/>
              <a:tileRect/>
            </a:gradFill>
            <a:prstDash val="solid"/>
            <a:round/>
            <a:headEnd type="none" w="med" len="med"/>
            <a:tailEnd type="none" w="med" len="med"/>
          </a:ln>
          <a:effectLst>
            <a:outerShdw blurRad="88900" dist="38100">
              <a:schemeClr val="bg2">
                <a:lumMod val="50000"/>
                <a:alpha val="43000"/>
              </a:schemeClr>
            </a:outerShdw>
          </a:effectLst>
        </p:spPr>
        <p:txBody>
          <a:bodyPr vert="horz" wrap="square" lIns="91440" tIns="182880" rIns="91440" bIns="91440" numCol="1" rtlCol="0" anchor="ctr" anchorCtr="0" compatLnSpc="1">
            <a:prstTxWarp prst="textNoShape">
              <a:avLst/>
            </a:prstTxWarp>
          </a:bodyPr>
          <a:lstStyle/>
          <a:p>
            <a:pPr marL="0" lvl="2" algn="ctr">
              <a:spcBef>
                <a:spcPts val="1200"/>
              </a:spcBef>
              <a:spcAft>
                <a:spcPts val="1200"/>
              </a:spcAft>
              <a:buClr>
                <a:srgbClr val="004080"/>
              </a:buClr>
              <a:defRPr/>
            </a:pPr>
            <a:endParaRPr lang="en-GB" sz="1400" dirty="0">
              <a:solidFill>
                <a:srgbClr val="595959"/>
              </a:solidFill>
              <a:latin typeface="Microsoft YaHei" panose="020B0503020204020204" pitchFamily="34" charset="-122"/>
              <a:ea typeface="Microsoft YaHei" panose="020B0503020204020204" pitchFamily="34" charset="-122"/>
              <a:cs typeface="Calibri"/>
            </a:endParaRPr>
          </a:p>
        </p:txBody>
      </p:sp>
      <p:sp>
        <p:nvSpPr>
          <p:cNvPr id="34"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合作流程</a:t>
            </a:r>
            <a:endParaRPr lang="en-GB" dirty="0" smtClean="0">
              <a:latin typeface="Microsoft YaHei" panose="020B0503020204020204" pitchFamily="34" charset="-122"/>
              <a:ea typeface="Microsoft YaHei" panose="020B0503020204020204" pitchFamily="34" charset="-122"/>
            </a:endParaRPr>
          </a:p>
        </p:txBody>
      </p:sp>
      <p:sp>
        <p:nvSpPr>
          <p:cNvPr id="56" name="AutoShape 20"/>
          <p:cNvSpPr>
            <a:spLocks noChangeArrowheads="1"/>
          </p:cNvSpPr>
          <p:nvPr/>
        </p:nvSpPr>
        <p:spPr bwMode="gray">
          <a:xfrm>
            <a:off x="2839117" y="1282848"/>
            <a:ext cx="3282527" cy="461240"/>
          </a:xfrm>
          <a:prstGeom prst="homePlate">
            <a:avLst>
              <a:gd name="adj" fmla="val 23033"/>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zh-CN" altLang="en-US" sz="1400" b="1" dirty="0" smtClean="0">
                <a:solidFill>
                  <a:srgbClr val="11356F"/>
                </a:solidFill>
                <a:latin typeface="Microsoft YaHei" panose="020B0503020204020204" pitchFamily="34" charset="-122"/>
                <a:ea typeface="Microsoft YaHei" panose="020B0503020204020204" pitchFamily="34" charset="-122"/>
              </a:rPr>
              <a:t>概念验证</a:t>
            </a:r>
            <a:r>
              <a:rPr lang="en-US" sz="1400" b="1" dirty="0" smtClean="0">
                <a:solidFill>
                  <a:srgbClr val="11356F"/>
                </a:solidFill>
                <a:latin typeface="Microsoft YaHei" panose="020B0503020204020204" pitchFamily="34" charset="-122"/>
                <a:ea typeface="Microsoft YaHei" panose="020B0503020204020204" pitchFamily="34" charset="-122"/>
              </a:rPr>
              <a:t> </a:t>
            </a:r>
            <a:r>
              <a:rPr lang="zh-CN" altLang="en-US" sz="1400" b="1" dirty="0" smtClean="0">
                <a:solidFill>
                  <a:srgbClr val="11356F"/>
                </a:solidFill>
                <a:latin typeface="Microsoft YaHei" panose="020B0503020204020204" pitchFamily="34" charset="-122"/>
                <a:ea typeface="Microsoft YaHei" panose="020B0503020204020204" pitchFamily="34" charset="-122"/>
              </a:rPr>
              <a:t>效果展示</a:t>
            </a:r>
            <a:endParaRPr lang="en-US" sz="1400" b="1" dirty="0">
              <a:solidFill>
                <a:srgbClr val="11356F"/>
              </a:solidFill>
              <a:latin typeface="Microsoft YaHei" panose="020B0503020204020204" pitchFamily="34" charset="-122"/>
              <a:ea typeface="Microsoft YaHei" panose="020B0503020204020204" pitchFamily="34" charset="-122"/>
            </a:endParaRPr>
          </a:p>
        </p:txBody>
      </p:sp>
      <p:sp>
        <p:nvSpPr>
          <p:cNvPr id="64" name="AutoShape 24"/>
          <p:cNvSpPr>
            <a:spLocks noChangeArrowheads="1"/>
          </p:cNvSpPr>
          <p:nvPr/>
        </p:nvSpPr>
        <p:spPr bwMode="gray">
          <a:xfrm>
            <a:off x="4267135" y="1744088"/>
            <a:ext cx="1871476" cy="631856"/>
          </a:xfrm>
          <a:prstGeom prst="chevron">
            <a:avLst>
              <a:gd name="adj" fmla="val 1855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b="1" dirty="0" smtClean="0">
                <a:solidFill>
                  <a:srgbClr val="11356F"/>
                </a:solidFill>
                <a:latin typeface="Microsoft YaHei" panose="020B0503020204020204" pitchFamily="34" charset="-122"/>
                <a:ea typeface="Microsoft YaHei" panose="020B0503020204020204" pitchFamily="34" charset="-122"/>
              </a:rPr>
              <a:t>试点</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66" name="AutoShape 30"/>
          <p:cNvSpPr>
            <a:spLocks noChangeArrowheads="1"/>
          </p:cNvSpPr>
          <p:nvPr/>
        </p:nvSpPr>
        <p:spPr bwMode="gray">
          <a:xfrm>
            <a:off x="2839118" y="1744088"/>
            <a:ext cx="1680135" cy="631856"/>
          </a:xfrm>
          <a:prstGeom prst="homePlate">
            <a:avLst>
              <a:gd name="adj" fmla="val 18555"/>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marL="0" marR="0" lvl="0" indent="0" algn="ctr" defTabSz="914400" eaLnBrk="1" fontAlgn="auto" latinLnBrk="0" hangingPunct="1">
              <a:lnSpc>
                <a:spcPct val="100000"/>
              </a:lnSpc>
              <a:spcBef>
                <a:spcPts val="600"/>
              </a:spcBef>
              <a:spcAft>
                <a:spcPts val="600"/>
              </a:spcAft>
              <a:buClrTx/>
              <a:buSzTx/>
              <a:buFontTx/>
              <a:buNone/>
              <a:tabLst/>
              <a:defRPr/>
            </a:pPr>
            <a:r>
              <a:rPr lang="zh-CN" altLang="en-US" sz="1400" b="1" dirty="0" smtClean="0">
                <a:solidFill>
                  <a:srgbClr val="11356F"/>
                </a:solidFill>
                <a:latin typeface="Microsoft YaHei" panose="020B0503020204020204" pitchFamily="34" charset="-122"/>
                <a:ea typeface="Microsoft YaHei" panose="020B0503020204020204" pitchFamily="34" charset="-122"/>
              </a:rPr>
              <a:t>建模</a:t>
            </a:r>
            <a:endParaRPr lang="en-GB" sz="1400" b="1" dirty="0">
              <a:solidFill>
                <a:srgbClr val="11356F"/>
              </a:solidFill>
              <a:latin typeface="Microsoft YaHei" panose="020B0503020204020204" pitchFamily="34" charset="-122"/>
              <a:ea typeface="Microsoft YaHei" panose="020B0503020204020204" pitchFamily="34" charset="-122"/>
            </a:endParaRPr>
          </a:p>
        </p:txBody>
      </p:sp>
      <p:cxnSp>
        <p:nvCxnSpPr>
          <p:cNvPr id="75" name="Straight Connector 74"/>
          <p:cNvCxnSpPr/>
          <p:nvPr/>
        </p:nvCxnSpPr>
        <p:spPr>
          <a:xfrm rot="5400000">
            <a:off x="968194" y="4316629"/>
            <a:ext cx="3782790" cy="0"/>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rot="5400000">
            <a:off x="4275025" y="4316629"/>
            <a:ext cx="3782790" cy="0"/>
          </a:xfrm>
          <a:prstGeom prst="line">
            <a:avLst/>
          </a:prstGeom>
          <a:ln w="19050">
            <a:prstDash val="dash"/>
          </a:ln>
          <a:effectLst/>
        </p:spPr>
        <p:style>
          <a:lnRef idx="2">
            <a:schemeClr val="accent1"/>
          </a:lnRef>
          <a:fillRef idx="0">
            <a:schemeClr val="accent1"/>
          </a:fillRef>
          <a:effectRef idx="1">
            <a:schemeClr val="accent1"/>
          </a:effectRef>
          <a:fontRef idx="minor">
            <a:schemeClr val="tx1"/>
          </a:fontRef>
        </p:style>
      </p:cxnSp>
      <p:sp>
        <p:nvSpPr>
          <p:cNvPr id="80" name="TextBox 79"/>
          <p:cNvSpPr txBox="1"/>
          <p:nvPr/>
        </p:nvSpPr>
        <p:spPr>
          <a:xfrm>
            <a:off x="3003422" y="2576166"/>
            <a:ext cx="1751458" cy="184666"/>
          </a:xfrm>
          <a:prstGeom prst="rect">
            <a:avLst/>
          </a:prstGeom>
          <a:noFill/>
        </p:spPr>
        <p:txBody>
          <a:bodyPr wrap="square" lIns="0" tIns="0" rIns="0" bIns="0" rtlCol="0">
            <a:spAutoFit/>
          </a:bodyPr>
          <a:lstStyle/>
          <a:p>
            <a:r>
              <a:rPr lang="zh-CN" altLang="en-US" sz="1200" dirty="0" smtClean="0">
                <a:solidFill>
                  <a:srgbClr val="5F5F5F"/>
                </a:solidFill>
                <a:latin typeface="Microsoft YaHei" panose="020B0503020204020204" pitchFamily="34" charset="-122"/>
                <a:ea typeface="Microsoft YaHei" panose="020B0503020204020204" pitchFamily="34" charset="-122"/>
              </a:rPr>
              <a:t>  概念验证协议 </a:t>
            </a:r>
            <a:endParaRPr lang="en-US" sz="1200" dirty="0">
              <a:solidFill>
                <a:srgbClr val="5F5F5F"/>
              </a:solidFill>
              <a:latin typeface="Microsoft YaHei" panose="020B0503020204020204" pitchFamily="34" charset="-122"/>
              <a:ea typeface="Microsoft YaHei" panose="020B0503020204020204" pitchFamily="34" charset="-122"/>
            </a:endParaRPr>
          </a:p>
        </p:txBody>
      </p:sp>
      <p:sp>
        <p:nvSpPr>
          <p:cNvPr id="81" name="TextBox 80"/>
          <p:cNvSpPr txBox="1"/>
          <p:nvPr/>
        </p:nvSpPr>
        <p:spPr>
          <a:xfrm>
            <a:off x="6364860" y="2576166"/>
            <a:ext cx="2321940" cy="184666"/>
          </a:xfrm>
          <a:prstGeom prst="rect">
            <a:avLst/>
          </a:prstGeom>
          <a:noFill/>
        </p:spPr>
        <p:txBody>
          <a:bodyPr wrap="square" lIns="0" tIns="0" rIns="0" bIns="0" rtlCol="0">
            <a:spAutoFit/>
          </a:bodyPr>
          <a:lstStyle/>
          <a:p>
            <a:r>
              <a:rPr lang="zh-CN" altLang="en-US" sz="1200" dirty="0" smtClean="0">
                <a:solidFill>
                  <a:srgbClr val="5F5F5F"/>
                </a:solidFill>
                <a:latin typeface="Microsoft YaHei" panose="020B0503020204020204" pitchFamily="34" charset="-122"/>
                <a:ea typeface="Microsoft YaHei" panose="020B0503020204020204" pitchFamily="34" charset="-122"/>
              </a:rPr>
              <a:t>合作协议签订</a:t>
            </a:r>
            <a:endParaRPr lang="en-US" sz="1200" dirty="0">
              <a:solidFill>
                <a:srgbClr val="5F5F5F"/>
              </a:solidFill>
              <a:latin typeface="Microsoft YaHei" panose="020B0503020204020204" pitchFamily="34" charset="-122"/>
              <a:ea typeface="Microsoft YaHei" panose="020B0503020204020204" pitchFamily="34" charset="-122"/>
            </a:endParaRPr>
          </a:p>
        </p:txBody>
      </p:sp>
      <p:cxnSp>
        <p:nvCxnSpPr>
          <p:cNvPr id="88" name="Straight Arrow Connector 87"/>
          <p:cNvCxnSpPr/>
          <p:nvPr/>
        </p:nvCxnSpPr>
        <p:spPr bwMode="auto">
          <a:xfrm>
            <a:off x="2913866" y="5982875"/>
            <a:ext cx="3190154"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cxnSp>
        <p:nvCxnSpPr>
          <p:cNvPr id="89" name="Straight Arrow Connector 88"/>
          <p:cNvCxnSpPr/>
          <p:nvPr/>
        </p:nvCxnSpPr>
        <p:spPr>
          <a:xfrm>
            <a:off x="6251392" y="5982875"/>
            <a:ext cx="2396404"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91" name="TextBox 90"/>
          <p:cNvSpPr txBox="1"/>
          <p:nvPr/>
        </p:nvSpPr>
        <p:spPr>
          <a:xfrm>
            <a:off x="6293824" y="5526287"/>
            <a:ext cx="2353972" cy="276999"/>
          </a:xfrm>
          <a:prstGeom prst="rect">
            <a:avLst/>
          </a:prstGeom>
          <a:noFill/>
        </p:spPr>
        <p:txBody>
          <a:bodyPr wrap="square" rtlCol="0">
            <a:spAutoFit/>
          </a:bodyPr>
          <a:lstStyle/>
          <a:p>
            <a:pPr algn="ctr"/>
            <a:r>
              <a:rPr lang="zh-CN" altLang="en-US" b="1" dirty="0" smtClean="0">
                <a:solidFill>
                  <a:srgbClr val="5F5F5F"/>
                </a:solidFill>
                <a:latin typeface="Microsoft YaHei" panose="020B0503020204020204" pitchFamily="34" charset="-122"/>
                <a:ea typeface="Microsoft YaHei" panose="020B0503020204020204" pitchFamily="34" charset="-122"/>
              </a:rPr>
              <a:t>订阅</a:t>
            </a:r>
            <a:r>
              <a:rPr lang="en-US" b="1" dirty="0" smtClean="0">
                <a:solidFill>
                  <a:srgbClr val="5F5F5F"/>
                </a:solidFill>
                <a:latin typeface="Microsoft YaHei" panose="020B0503020204020204" pitchFamily="34" charset="-122"/>
                <a:ea typeface="Microsoft YaHei" panose="020B0503020204020204" pitchFamily="34" charset="-122"/>
              </a:rPr>
              <a:t> + </a:t>
            </a:r>
            <a:r>
              <a:rPr lang="zh-CN" altLang="en-US" b="1" dirty="0" smtClean="0">
                <a:solidFill>
                  <a:srgbClr val="5F5F5F"/>
                </a:solidFill>
                <a:latin typeface="Microsoft YaHei" panose="020B0503020204020204" pitchFamily="34" charset="-122"/>
                <a:ea typeface="Microsoft YaHei" panose="020B0503020204020204" pitchFamily="34" charset="-122"/>
              </a:rPr>
              <a:t>提成</a:t>
            </a:r>
            <a:endParaRPr lang="en-US" b="1" dirty="0">
              <a:solidFill>
                <a:srgbClr val="5F5F5F"/>
              </a:solidFill>
              <a:latin typeface="Microsoft YaHei" panose="020B0503020204020204" pitchFamily="34" charset="-122"/>
              <a:ea typeface="Microsoft YaHei" panose="020B0503020204020204" pitchFamily="34" charset="-122"/>
            </a:endParaRPr>
          </a:p>
        </p:txBody>
      </p:sp>
      <p:sp>
        <p:nvSpPr>
          <p:cNvPr id="95" name="AutoShape 24"/>
          <p:cNvSpPr>
            <a:spLocks noChangeArrowheads="1"/>
          </p:cNvSpPr>
          <p:nvPr/>
        </p:nvSpPr>
        <p:spPr bwMode="gray">
          <a:xfrm>
            <a:off x="6138630" y="1318016"/>
            <a:ext cx="2548170" cy="1057928"/>
          </a:xfrm>
          <a:prstGeom prst="homePlate">
            <a:avLst>
              <a:gd name="adj" fmla="val 13406"/>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zh-CN" altLang="en-US" sz="1400" b="1" dirty="0" smtClean="0">
                <a:solidFill>
                  <a:srgbClr val="11356F"/>
                </a:solidFill>
                <a:latin typeface="Microsoft YaHei" panose="020B0503020204020204" pitchFamily="34" charset="-122"/>
                <a:ea typeface="Microsoft YaHei" panose="020B0503020204020204" pitchFamily="34" charset="-122"/>
              </a:rPr>
              <a:t>智慧服务化</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42" name="AutoShape 24"/>
          <p:cNvSpPr>
            <a:spLocks noChangeArrowheads="1"/>
          </p:cNvSpPr>
          <p:nvPr/>
        </p:nvSpPr>
        <p:spPr bwMode="gray">
          <a:xfrm>
            <a:off x="1373518" y="1274514"/>
            <a:ext cx="1583664" cy="1057928"/>
          </a:xfrm>
          <a:prstGeom prst="homePlate">
            <a:avLst>
              <a:gd name="adj" fmla="val 18009"/>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91440" tIns="91440" rIns="91440" bIns="91440" anchor="ctr"/>
          <a:lstStyle/>
          <a:p>
            <a:pPr algn="ctr" fontAlgn="auto">
              <a:spcBef>
                <a:spcPts val="600"/>
              </a:spcBef>
              <a:spcAft>
                <a:spcPts val="600"/>
              </a:spcAft>
            </a:pPr>
            <a:r>
              <a:rPr lang="zh-CN" altLang="en-US" sz="1400" b="1" dirty="0">
                <a:solidFill>
                  <a:srgbClr val="11356F"/>
                </a:solidFill>
                <a:latin typeface="Microsoft YaHei" panose="020B0503020204020204" pitchFamily="34" charset="-122"/>
                <a:ea typeface="Microsoft YaHei" panose="020B0503020204020204" pitchFamily="34" charset="-122"/>
              </a:rPr>
              <a:t>数据采</a:t>
            </a:r>
            <a:r>
              <a:rPr lang="zh-CN" altLang="en-US" sz="1400" b="1" dirty="0" smtClean="0">
                <a:solidFill>
                  <a:srgbClr val="11356F"/>
                </a:solidFill>
                <a:latin typeface="Microsoft YaHei" panose="020B0503020204020204" pitchFamily="34" charset="-122"/>
                <a:ea typeface="Microsoft YaHei" panose="020B0503020204020204" pitchFamily="34" charset="-122"/>
              </a:rPr>
              <a:t>集与业务了解</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45" name="TextBox 44"/>
          <p:cNvSpPr txBox="1"/>
          <p:nvPr/>
        </p:nvSpPr>
        <p:spPr>
          <a:xfrm>
            <a:off x="1403314" y="5526287"/>
            <a:ext cx="1454059" cy="276999"/>
          </a:xfrm>
          <a:prstGeom prst="rect">
            <a:avLst/>
          </a:prstGeom>
          <a:noFill/>
        </p:spPr>
        <p:txBody>
          <a:bodyPr wrap="square" rtlCol="0">
            <a:spAutoFit/>
          </a:bodyPr>
          <a:lstStyle/>
          <a:p>
            <a:pPr algn="ctr"/>
            <a:r>
              <a:rPr lang="en-US" altLang="zh-CN" b="1" dirty="0" err="1" smtClean="0">
                <a:solidFill>
                  <a:srgbClr val="5F5F5F"/>
                </a:solidFill>
                <a:latin typeface="Microsoft YaHei" panose="020B0503020204020204" pitchFamily="34" charset="-122"/>
                <a:ea typeface="Microsoft YaHei" panose="020B0503020204020204" pitchFamily="34" charset="-122"/>
              </a:rPr>
              <a:t>DataESP</a:t>
            </a:r>
            <a:r>
              <a:rPr lang="zh-CN" altLang="en-US" b="1" dirty="0" smtClean="0">
                <a:solidFill>
                  <a:srgbClr val="5F5F5F"/>
                </a:solidFill>
                <a:latin typeface="Microsoft YaHei" panose="020B0503020204020204" pitchFamily="34" charset="-122"/>
                <a:ea typeface="Microsoft YaHei" panose="020B0503020204020204" pitchFamily="34" charset="-122"/>
              </a:rPr>
              <a:t>承担费用</a:t>
            </a:r>
            <a:endParaRPr lang="en-US" b="1" dirty="0">
              <a:solidFill>
                <a:srgbClr val="5F5F5F"/>
              </a:solidFill>
              <a:latin typeface="Microsoft YaHei" panose="020B0503020204020204" pitchFamily="34" charset="-122"/>
              <a:ea typeface="Microsoft YaHei" panose="020B0503020204020204" pitchFamily="34" charset="-122"/>
            </a:endParaRPr>
          </a:p>
        </p:txBody>
      </p:sp>
      <p:cxnSp>
        <p:nvCxnSpPr>
          <p:cNvPr id="46" name="Straight Arrow Connector 45"/>
          <p:cNvCxnSpPr/>
          <p:nvPr/>
        </p:nvCxnSpPr>
        <p:spPr>
          <a:xfrm>
            <a:off x="1517650" y="5986051"/>
            <a:ext cx="1265166"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49" name="Rounded Rectangle 26"/>
          <p:cNvSpPr>
            <a:spLocks noChangeArrowheads="1"/>
          </p:cNvSpPr>
          <p:nvPr/>
        </p:nvSpPr>
        <p:spPr bwMode="auto">
          <a:xfrm>
            <a:off x="435704" y="2498966"/>
            <a:ext cx="997440" cy="740664"/>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zh-CN" altLang="en-US" sz="1400" b="1" dirty="0" smtClean="0">
                <a:solidFill>
                  <a:srgbClr val="11356F"/>
                </a:solidFill>
                <a:latin typeface="Microsoft YaHei" panose="020B0503020204020204" pitchFamily="34" charset="-122"/>
                <a:ea typeface="Microsoft YaHei" panose="020B0503020204020204" pitchFamily="34" charset="-122"/>
              </a:rPr>
              <a:t>门径管理</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57" name="Rounded Rectangle 26"/>
          <p:cNvSpPr>
            <a:spLocks noChangeArrowheads="1"/>
          </p:cNvSpPr>
          <p:nvPr/>
        </p:nvSpPr>
        <p:spPr bwMode="auto">
          <a:xfrm>
            <a:off x="435704" y="3477986"/>
            <a:ext cx="997440" cy="1617287"/>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zh-CN" altLang="en-US" sz="1400" b="1" dirty="0">
                <a:solidFill>
                  <a:srgbClr val="11356F"/>
                </a:solidFill>
                <a:latin typeface="Microsoft YaHei" panose="020B0503020204020204" pitchFamily="34" charset="-122"/>
                <a:ea typeface="Microsoft YaHei" panose="020B0503020204020204" pitchFamily="34" charset="-122"/>
              </a:rPr>
              <a:t>计</a:t>
            </a:r>
            <a:r>
              <a:rPr lang="zh-CN" altLang="en-US" sz="1400" b="1" dirty="0" smtClean="0">
                <a:solidFill>
                  <a:srgbClr val="11356F"/>
                </a:solidFill>
                <a:latin typeface="Microsoft YaHei" panose="020B0503020204020204" pitchFamily="34" charset="-122"/>
                <a:ea typeface="Microsoft YaHei" panose="020B0503020204020204" pitchFamily="34" charset="-122"/>
              </a:rPr>
              <a:t>划</a:t>
            </a:r>
            <a:r>
              <a:rPr lang="zh-CN" altLang="en-US" sz="1400" b="1" dirty="0">
                <a:solidFill>
                  <a:srgbClr val="11356F"/>
                </a:solidFill>
                <a:latin typeface="Microsoft YaHei" panose="020B0503020204020204" pitchFamily="34" charset="-122"/>
                <a:ea typeface="Microsoft YaHei" panose="020B0503020204020204" pitchFamily="34" charset="-122"/>
              </a:rPr>
              <a:t>实施</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69" name="Rounded Rectangle 26"/>
          <p:cNvSpPr>
            <a:spLocks noChangeArrowheads="1"/>
          </p:cNvSpPr>
          <p:nvPr/>
        </p:nvSpPr>
        <p:spPr bwMode="auto">
          <a:xfrm>
            <a:off x="435704" y="5351746"/>
            <a:ext cx="997440" cy="656856"/>
          </a:xfrm>
          <a:prstGeom prst="homePlate">
            <a:avLst>
              <a:gd name="adj" fmla="val 607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lIns="0" tIns="0" rIns="0" bIns="0" anchor="ctr"/>
          <a:lstStyle/>
          <a:p>
            <a:pPr marL="0" marR="0" lvl="0" indent="0" algn="ctr" defTabSz="914400" eaLnBrk="1" fontAlgn="auto" latinLnBrk="0" hangingPunct="1">
              <a:spcBef>
                <a:spcPts val="600"/>
              </a:spcBef>
              <a:spcAft>
                <a:spcPts val="600"/>
              </a:spcAft>
              <a:buClrTx/>
              <a:buSzTx/>
              <a:buFontTx/>
              <a:buNone/>
              <a:tabLst/>
              <a:defRPr/>
            </a:pPr>
            <a:r>
              <a:rPr lang="zh-CN" altLang="en-US" sz="1400" b="1" dirty="0">
                <a:solidFill>
                  <a:srgbClr val="11356F"/>
                </a:solidFill>
                <a:latin typeface="Microsoft YaHei" panose="020B0503020204020204" pitchFamily="34" charset="-122"/>
                <a:ea typeface="Microsoft YaHei" panose="020B0503020204020204" pitchFamily="34" charset="-122"/>
              </a:rPr>
              <a:t>酬金</a:t>
            </a:r>
            <a:endParaRPr lang="en-GB" sz="1400" b="1" dirty="0">
              <a:solidFill>
                <a:srgbClr val="11356F"/>
              </a:solidFill>
              <a:latin typeface="Microsoft YaHei" panose="020B0503020204020204" pitchFamily="34" charset="-122"/>
              <a:ea typeface="Microsoft YaHei" panose="020B0503020204020204" pitchFamily="34" charset="-122"/>
            </a:endParaRPr>
          </a:p>
        </p:txBody>
      </p:sp>
      <p:pic>
        <p:nvPicPr>
          <p:cNvPr id="40" name="Picture 39"/>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208806" y="3876017"/>
            <a:ext cx="420841" cy="821224"/>
          </a:xfrm>
          <a:prstGeom prst="rect">
            <a:avLst/>
          </a:prstGeom>
        </p:spPr>
      </p:pic>
      <p:pic>
        <p:nvPicPr>
          <p:cNvPr id="41" name="Picture 40"/>
          <p:cNvPicPr>
            <a:picLocks noChangeAspect="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20742" y="3920175"/>
            <a:ext cx="1075485" cy="760160"/>
          </a:xfrm>
          <a:prstGeom prst="rect">
            <a:avLst/>
          </a:prstGeom>
        </p:spPr>
      </p:pic>
      <p:pic>
        <p:nvPicPr>
          <p:cNvPr id="51" name="Picture 50"/>
          <p:cNvPicPr>
            <a:picLocks noChangeAspect="1"/>
          </p:cNvPicPr>
          <p:nvPr/>
        </p:nvPicPr>
        <p:blipFill>
          <a:blip r:embed="rId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159675" y="3972631"/>
            <a:ext cx="621521" cy="655247"/>
          </a:xfrm>
          <a:prstGeom prst="rect">
            <a:avLst/>
          </a:prstGeom>
        </p:spPr>
      </p:pic>
      <p:pic>
        <p:nvPicPr>
          <p:cNvPr id="52" name="Picture 51"/>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205485" y="3891890"/>
            <a:ext cx="669109" cy="849477"/>
          </a:xfrm>
          <a:prstGeom prst="rect">
            <a:avLst/>
          </a:prstGeom>
        </p:spPr>
      </p:pic>
      <p:pic>
        <p:nvPicPr>
          <p:cNvPr id="53" name="Picture 52"/>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964462" y="3920175"/>
            <a:ext cx="1012695" cy="820897"/>
          </a:xfrm>
          <a:prstGeom prst="rect">
            <a:avLst/>
          </a:prstGeom>
        </p:spPr>
      </p:pic>
      <p:pic>
        <p:nvPicPr>
          <p:cNvPr id="54" name="Picture 53"/>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505700" y="4741072"/>
            <a:ext cx="787400" cy="582104"/>
          </a:xfrm>
          <a:prstGeom prst="rect">
            <a:avLst/>
          </a:prstGeom>
        </p:spPr>
      </p:pic>
      <p:pic>
        <p:nvPicPr>
          <p:cNvPr id="55" name="Picture 54"/>
          <p:cNvPicPr>
            <a:picLocks noChangeAspect="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99690" y="3303050"/>
            <a:ext cx="729544" cy="599526"/>
          </a:xfrm>
          <a:prstGeom prst="rect">
            <a:avLst/>
          </a:prstGeom>
        </p:spPr>
      </p:pic>
      <p:pic>
        <p:nvPicPr>
          <p:cNvPr id="60" name="Picture 59"/>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96930" y="2562507"/>
            <a:ext cx="323194" cy="290658"/>
          </a:xfrm>
          <a:prstGeom prst="rect">
            <a:avLst/>
          </a:prstGeom>
        </p:spPr>
      </p:pic>
      <p:pic>
        <p:nvPicPr>
          <p:cNvPr id="65" name="Picture 64"/>
          <p:cNvPicPr>
            <a:picLocks noChangeAspect="1"/>
          </p:cNvPicPr>
          <p:nvPr/>
        </p:nvPicPr>
        <p:blipFill>
          <a:blip r:embed="rId1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000091" y="2562507"/>
            <a:ext cx="323194" cy="290658"/>
          </a:xfrm>
          <a:prstGeom prst="rect">
            <a:avLst/>
          </a:prstGeom>
        </p:spPr>
      </p:pic>
      <p:pic>
        <p:nvPicPr>
          <p:cNvPr id="37" name="Picture 36"/>
          <p:cNvPicPr>
            <a:picLocks noChangeAspect="1"/>
          </p:cNvPicPr>
          <p:nvPr/>
        </p:nvPicPr>
        <p:blipFill>
          <a:blip r:embed="rId15" cstate="print"/>
          <a:stretch>
            <a:fillRect/>
          </a:stretch>
        </p:blipFill>
        <p:spPr bwMode="gray">
          <a:xfrm>
            <a:off x="7020857" y="4528862"/>
            <a:ext cx="329204" cy="302946"/>
          </a:xfrm>
          <a:prstGeom prst="rect">
            <a:avLst/>
          </a:prstGeom>
        </p:spPr>
      </p:pic>
      <p:sp>
        <p:nvSpPr>
          <p:cNvPr id="33" name="TextBox 32"/>
          <p:cNvSpPr txBox="1"/>
          <p:nvPr/>
        </p:nvSpPr>
        <p:spPr>
          <a:xfrm>
            <a:off x="2782816" y="5458396"/>
            <a:ext cx="3383604" cy="461665"/>
          </a:xfrm>
          <a:prstGeom prst="rect">
            <a:avLst/>
          </a:prstGeom>
          <a:noFill/>
        </p:spPr>
        <p:txBody>
          <a:bodyPr wrap="square" rtlCol="0">
            <a:spAutoFit/>
          </a:bodyPr>
          <a:lstStyle/>
          <a:p>
            <a:pPr algn="ctr"/>
            <a:r>
              <a:rPr lang="zh-CN" altLang="en-US" b="1" i="1" dirty="0" smtClean="0">
                <a:solidFill>
                  <a:srgbClr val="5F5F5F"/>
                </a:solidFill>
                <a:latin typeface="Microsoft YaHei" panose="020B0503020204020204" pitchFamily="34" charset="-122"/>
                <a:ea typeface="Microsoft YaHei" panose="020B0503020204020204" pitchFamily="34" charset="-122"/>
              </a:rPr>
              <a:t>在业务了解阶段确定</a:t>
            </a:r>
            <a:endParaRPr lang="en-US" altLang="zh-CN" b="1" i="1" dirty="0" smtClean="0">
              <a:solidFill>
                <a:srgbClr val="5F5F5F"/>
              </a:solidFill>
              <a:latin typeface="Microsoft YaHei" panose="020B0503020204020204" pitchFamily="34" charset="-122"/>
              <a:ea typeface="Microsoft YaHei" panose="020B0503020204020204" pitchFamily="34" charset="-122"/>
            </a:endParaRPr>
          </a:p>
          <a:p>
            <a:pPr algn="ctr"/>
            <a:r>
              <a:rPr lang="zh-CN" altLang="en-US" b="1" i="1" dirty="0" smtClean="0">
                <a:solidFill>
                  <a:srgbClr val="5F5F5F"/>
                </a:solidFill>
                <a:latin typeface="Microsoft YaHei" panose="020B0503020204020204" pitchFamily="34" charset="-122"/>
                <a:ea typeface="Microsoft YaHei" panose="020B0503020204020204" pitchFamily="34" charset="-122"/>
              </a:rPr>
              <a:t>一部分固定费用</a:t>
            </a:r>
            <a:r>
              <a:rPr lang="en-US" b="1" i="1" dirty="0" smtClean="0">
                <a:solidFill>
                  <a:srgbClr val="5F5F5F"/>
                </a:solidFill>
                <a:latin typeface="Microsoft YaHei" panose="020B0503020204020204" pitchFamily="34" charset="-122"/>
                <a:ea typeface="Microsoft YaHei" panose="020B0503020204020204" pitchFamily="34" charset="-122"/>
              </a:rPr>
              <a:t>+ </a:t>
            </a:r>
            <a:r>
              <a:rPr lang="zh-CN" altLang="en-US" b="1" i="1" dirty="0" smtClean="0">
                <a:solidFill>
                  <a:srgbClr val="5F5F5F"/>
                </a:solidFill>
                <a:latin typeface="Microsoft YaHei" panose="020B0503020204020204" pitchFamily="34" charset="-122"/>
                <a:ea typeface="Microsoft YaHei" panose="020B0503020204020204" pitchFamily="34" charset="-122"/>
              </a:rPr>
              <a:t>客户获得收益提成</a:t>
            </a:r>
            <a:endParaRPr lang="en-US" b="1" i="1" dirty="0">
              <a:solidFill>
                <a:srgbClr val="5F5F5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8380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88450" name="think-cell Slide" r:id="rId20" imgW="360" imgH="360" progId="TCLayout.ActiveDocument.1">
                  <p:embed/>
                </p:oleObj>
              </mc:Choice>
              <mc:Fallback>
                <p:oleObj name="think-cell Slide" r:id="rId20" imgW="360" imgH="360" progId="TCLayout.ActiveDocument.1">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3" hidden="1"/>
          <p:cNvSpPr/>
          <p:nvPr>
            <p:custDataLst>
              <p:tags r:id="rId3"/>
            </p:custDataLst>
          </p:nvPr>
        </p:nvSpPr>
        <p:spPr bwMode="auto">
          <a:xfrm>
            <a:off x="0" y="0"/>
            <a:ext cx="146538" cy="158750"/>
          </a:xfrm>
          <a:prstGeom prst="rect">
            <a:avLst/>
          </a:prstGeom>
          <a:solidFill>
            <a:scrgbClr r="0" g="0" b="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rtlCol="0" anchor="ctr" anchorCtr="0">
            <a:noAutofit/>
          </a:bodyPr>
          <a:lstStyle/>
          <a:p>
            <a:pPr algn="ctr" defTabSz="457200" fontAlgn="auto"/>
            <a:endParaRPr lang="en-US" sz="1400">
              <a:solidFill>
                <a:prstClr val="white"/>
              </a:solidFill>
              <a:sym typeface="Calibri"/>
            </a:endParaRPr>
          </a:p>
        </p:txBody>
      </p:sp>
      <p:pic>
        <p:nvPicPr>
          <p:cNvPr id="51" name="Picture 50" descr="dreamstime_9949767.jpg"/>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3521080" y="3594192"/>
            <a:ext cx="2101840" cy="766347"/>
          </a:xfrm>
          <a:prstGeom prst="rect">
            <a:avLst/>
          </a:prstGeom>
        </p:spPr>
      </p:pic>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行业最佳的分析</a:t>
            </a:r>
            <a:endParaRPr lang="en-SG" dirty="0">
              <a:latin typeface="Microsoft YaHei" panose="020B0503020204020204" pitchFamily="34" charset="-122"/>
              <a:ea typeface="Microsoft YaHei" panose="020B0503020204020204" pitchFamily="34" charset="-122"/>
            </a:endParaRPr>
          </a:p>
        </p:txBody>
      </p:sp>
      <p:cxnSp>
        <p:nvCxnSpPr>
          <p:cNvPr id="7" name="Straight Connector 6"/>
          <p:cNvCxnSpPr/>
          <p:nvPr/>
        </p:nvCxnSpPr>
        <p:spPr>
          <a:xfrm>
            <a:off x="3391584" y="1832356"/>
            <a:ext cx="360649" cy="669320"/>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8" name="Straight Connector 7"/>
          <p:cNvCxnSpPr>
            <a:stCxn id="20" idx="3"/>
          </p:cNvCxnSpPr>
          <p:nvPr/>
        </p:nvCxnSpPr>
        <p:spPr>
          <a:xfrm>
            <a:off x="2171688" y="3429425"/>
            <a:ext cx="847545" cy="164767"/>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9" name="Straight Connector 8"/>
          <p:cNvCxnSpPr>
            <a:stCxn id="28" idx="2"/>
            <a:endCxn id="11" idx="0"/>
          </p:cNvCxnSpPr>
          <p:nvPr/>
        </p:nvCxnSpPr>
        <p:spPr>
          <a:xfrm>
            <a:off x="4572000" y="1538307"/>
            <a:ext cx="0" cy="832427"/>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10" name="Straight Connector 9"/>
          <p:cNvCxnSpPr>
            <a:stCxn id="106" idx="1"/>
            <a:endCxn id="11" idx="7"/>
          </p:cNvCxnSpPr>
          <p:nvPr/>
        </p:nvCxnSpPr>
        <p:spPr>
          <a:xfrm flipH="1">
            <a:off x="5711308" y="2581947"/>
            <a:ext cx="938790" cy="261492"/>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sp>
        <p:nvSpPr>
          <p:cNvPr id="11" name="Oval 10"/>
          <p:cNvSpPr/>
          <p:nvPr/>
        </p:nvSpPr>
        <p:spPr>
          <a:xfrm>
            <a:off x="2960775" y="2370734"/>
            <a:ext cx="3222450" cy="3227832"/>
          </a:xfrm>
          <a:prstGeom prst="ellips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pic>
        <p:nvPicPr>
          <p:cNvPr id="12" name="Picture 11"/>
          <p:cNvPicPr>
            <a:picLocks noChangeAspect="1"/>
          </p:cNvPicPr>
          <p:nvPr/>
        </p:nvPicPr>
        <p:blipFill>
          <a:blip r:embed="rId23" cstate="print"/>
          <a:stretch>
            <a:fillRect/>
          </a:stretch>
        </p:blipFill>
        <p:spPr>
          <a:xfrm rot="8640000">
            <a:off x="3446275" y="2046790"/>
            <a:ext cx="229468" cy="158862"/>
          </a:xfrm>
          <a:prstGeom prst="rect">
            <a:avLst/>
          </a:prstGeom>
          <a:solidFill>
            <a:srgbClr val="FFFFFF"/>
          </a:solidFill>
        </p:spPr>
      </p:pic>
      <p:pic>
        <p:nvPicPr>
          <p:cNvPr id="13" name="Picture 12"/>
          <p:cNvPicPr>
            <a:picLocks noChangeAspect="1"/>
          </p:cNvPicPr>
          <p:nvPr/>
        </p:nvPicPr>
        <p:blipFill>
          <a:blip r:embed="rId23" cstate="print"/>
          <a:stretch>
            <a:fillRect/>
          </a:stretch>
        </p:blipFill>
        <p:spPr>
          <a:xfrm flipH="1" flipV="1">
            <a:off x="4466092" y="1832356"/>
            <a:ext cx="211817" cy="172101"/>
          </a:xfrm>
          <a:prstGeom prst="rect">
            <a:avLst/>
          </a:prstGeom>
          <a:solidFill>
            <a:srgbClr val="FFFFFF"/>
          </a:solidFill>
        </p:spPr>
      </p:pic>
      <p:pic>
        <p:nvPicPr>
          <p:cNvPr id="14" name="Picture 13"/>
          <p:cNvPicPr>
            <a:picLocks noChangeAspect="1"/>
          </p:cNvPicPr>
          <p:nvPr/>
        </p:nvPicPr>
        <p:blipFill>
          <a:blip r:embed="rId23" cstate="print"/>
          <a:stretch>
            <a:fillRect/>
          </a:stretch>
        </p:blipFill>
        <p:spPr>
          <a:xfrm rot="15060000">
            <a:off x="6119932" y="2616724"/>
            <a:ext cx="229468" cy="158862"/>
          </a:xfrm>
          <a:prstGeom prst="rect">
            <a:avLst/>
          </a:prstGeom>
          <a:solidFill>
            <a:srgbClr val="FFFFFF"/>
          </a:solidFill>
        </p:spPr>
      </p:pic>
      <p:grpSp>
        <p:nvGrpSpPr>
          <p:cNvPr id="15" name="Group 14"/>
          <p:cNvGrpSpPr/>
          <p:nvPr/>
        </p:nvGrpSpPr>
        <p:grpSpPr>
          <a:xfrm>
            <a:off x="1730477" y="1483143"/>
            <a:ext cx="1620000" cy="505349"/>
            <a:chOff x="335409" y="1772816"/>
            <a:chExt cx="2236215" cy="1371996"/>
          </a:xfrm>
        </p:grpSpPr>
        <p:sp>
          <p:nvSpPr>
            <p:cNvPr id="16" name="Rounded Rectangle 15"/>
            <p:cNvSpPr/>
            <p:nvPr>
              <p:custDataLst>
                <p:tags r:id="rId17"/>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17" name="Rectangle 16"/>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选址</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19" name="Group 18"/>
          <p:cNvGrpSpPr/>
          <p:nvPr/>
        </p:nvGrpSpPr>
        <p:grpSpPr>
          <a:xfrm>
            <a:off x="551688" y="3176751"/>
            <a:ext cx="1620000" cy="505348"/>
            <a:chOff x="335409" y="1772817"/>
            <a:chExt cx="2236215" cy="1371995"/>
          </a:xfrm>
        </p:grpSpPr>
        <p:sp>
          <p:nvSpPr>
            <p:cNvPr id="20" name="Rounded Rectangle 19"/>
            <p:cNvSpPr/>
            <p:nvPr>
              <p:custDataLst>
                <p:tags r:id="rId16"/>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21" name="Rectangle 20"/>
            <p:cNvSpPr/>
            <p:nvPr/>
          </p:nvSpPr>
          <p:spPr bwMode="gray">
            <a:xfrm>
              <a:off x="445537" y="1780445"/>
              <a:ext cx="2015958" cy="136436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采购</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23" name="Group 22"/>
          <p:cNvGrpSpPr/>
          <p:nvPr/>
        </p:nvGrpSpPr>
        <p:grpSpPr>
          <a:xfrm>
            <a:off x="1730477" y="5717162"/>
            <a:ext cx="1620000" cy="504000"/>
            <a:chOff x="335409" y="1772816"/>
            <a:chExt cx="2236215" cy="1371996"/>
          </a:xfrm>
        </p:grpSpPr>
        <p:sp>
          <p:nvSpPr>
            <p:cNvPr id="24" name="Rounded Rectangle 23"/>
            <p:cNvSpPr/>
            <p:nvPr>
              <p:custDataLst>
                <p:tags r:id="rId15"/>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25" name="Rectangle 24"/>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库存与补货</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27" name="Group 26"/>
          <p:cNvGrpSpPr/>
          <p:nvPr/>
        </p:nvGrpSpPr>
        <p:grpSpPr>
          <a:xfrm>
            <a:off x="3762000" y="1034307"/>
            <a:ext cx="1620000" cy="504000"/>
            <a:chOff x="335409" y="1772816"/>
            <a:chExt cx="2236215" cy="1371996"/>
          </a:xfrm>
        </p:grpSpPr>
        <p:sp>
          <p:nvSpPr>
            <p:cNvPr id="28" name="Rounded Rectangle 27"/>
            <p:cNvSpPr/>
            <p:nvPr>
              <p:custDataLst>
                <p:tags r:id="rId14"/>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29" name="Rectangle 28"/>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需求预测</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cxnSp>
        <p:nvCxnSpPr>
          <p:cNvPr id="31" name="Straight Connector 30"/>
          <p:cNvCxnSpPr>
            <a:endCxn id="109" idx="1"/>
          </p:cNvCxnSpPr>
          <p:nvPr/>
        </p:nvCxnSpPr>
        <p:spPr>
          <a:xfrm>
            <a:off x="6224036" y="4169646"/>
            <a:ext cx="631542" cy="105909"/>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grpSp>
        <p:nvGrpSpPr>
          <p:cNvPr id="32" name="Group 31"/>
          <p:cNvGrpSpPr/>
          <p:nvPr/>
        </p:nvGrpSpPr>
        <p:grpSpPr>
          <a:xfrm>
            <a:off x="6855578" y="3176751"/>
            <a:ext cx="1620000" cy="504000"/>
            <a:chOff x="335409" y="1772817"/>
            <a:chExt cx="2236215" cy="1371995"/>
          </a:xfrm>
        </p:grpSpPr>
        <p:sp>
          <p:nvSpPr>
            <p:cNvPr id="33" name="Rounded Rectangle 32"/>
            <p:cNvSpPr/>
            <p:nvPr>
              <p:custDataLst>
                <p:tags r:id="rId13"/>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34" name="Rectangle 33"/>
            <p:cNvSpPr/>
            <p:nvPr/>
          </p:nvSpPr>
          <p:spPr bwMode="gray">
            <a:xfrm>
              <a:off x="445537" y="1776630"/>
              <a:ext cx="2015958" cy="1368181"/>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职工数量</a:t>
              </a:r>
              <a:endParaRPr lang="it-IT" sz="800" b="1" baseline="100000"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36" name="Group 35"/>
          <p:cNvGrpSpPr/>
          <p:nvPr/>
        </p:nvGrpSpPr>
        <p:grpSpPr>
          <a:xfrm>
            <a:off x="6650098" y="4870359"/>
            <a:ext cx="1620000" cy="504000"/>
            <a:chOff x="335409" y="1772816"/>
            <a:chExt cx="2236215" cy="1371996"/>
          </a:xfrm>
        </p:grpSpPr>
        <p:sp>
          <p:nvSpPr>
            <p:cNvPr id="37" name="Rounded Rectangle 36"/>
            <p:cNvSpPr/>
            <p:nvPr>
              <p:custDataLst>
                <p:tags r:id="rId12"/>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38" name="Rectangle 37"/>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订单履行</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40" name="Group 39"/>
          <p:cNvGrpSpPr/>
          <p:nvPr/>
        </p:nvGrpSpPr>
        <p:grpSpPr>
          <a:xfrm>
            <a:off x="5786310" y="1483143"/>
            <a:ext cx="1620000" cy="504000"/>
            <a:chOff x="335409" y="1772816"/>
            <a:chExt cx="2236215" cy="1371996"/>
          </a:xfrm>
        </p:grpSpPr>
        <p:sp>
          <p:nvSpPr>
            <p:cNvPr id="41" name="Rounded Rectangle 40"/>
            <p:cNvSpPr/>
            <p:nvPr>
              <p:custDataLst>
                <p:tags r:id="rId11"/>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42" name="Rectangle 41"/>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定价优化</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pic>
        <p:nvPicPr>
          <p:cNvPr id="44" name="Picture 43"/>
          <p:cNvPicPr>
            <a:picLocks noChangeAspect="1"/>
          </p:cNvPicPr>
          <p:nvPr/>
        </p:nvPicPr>
        <p:blipFill>
          <a:blip r:embed="rId23" cstate="print"/>
          <a:stretch>
            <a:fillRect/>
          </a:stretch>
        </p:blipFill>
        <p:spPr>
          <a:xfrm rot="4920000">
            <a:off x="2481704" y="4127860"/>
            <a:ext cx="211817" cy="172101"/>
          </a:xfrm>
          <a:prstGeom prst="rect">
            <a:avLst/>
          </a:prstGeom>
          <a:solidFill>
            <a:srgbClr val="FFFFFF"/>
          </a:solidFill>
        </p:spPr>
      </p:pic>
      <p:pic>
        <p:nvPicPr>
          <p:cNvPr id="45" name="Picture 44"/>
          <p:cNvPicPr>
            <a:picLocks noChangeAspect="1"/>
          </p:cNvPicPr>
          <p:nvPr/>
        </p:nvPicPr>
        <p:blipFill>
          <a:blip r:embed="rId23" cstate="print"/>
          <a:stretch>
            <a:fillRect/>
          </a:stretch>
        </p:blipFill>
        <p:spPr>
          <a:xfrm rot="16980000" flipH="1">
            <a:off x="6403259" y="4130573"/>
            <a:ext cx="211817" cy="172101"/>
          </a:xfrm>
          <a:prstGeom prst="rect">
            <a:avLst/>
          </a:prstGeom>
          <a:solidFill>
            <a:srgbClr val="FFFFFF"/>
          </a:solidFill>
        </p:spPr>
      </p:pic>
      <p:cxnSp>
        <p:nvCxnSpPr>
          <p:cNvPr id="46" name="Straight Connector 45"/>
          <p:cNvCxnSpPr>
            <a:stCxn id="24" idx="3"/>
          </p:cNvCxnSpPr>
          <p:nvPr/>
        </p:nvCxnSpPr>
        <p:spPr>
          <a:xfrm flipV="1">
            <a:off x="3350477" y="5374359"/>
            <a:ext cx="401756" cy="594803"/>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47" name="Picture 46"/>
          <p:cNvPicPr>
            <a:picLocks noChangeAspect="1"/>
          </p:cNvPicPr>
          <p:nvPr/>
        </p:nvPicPr>
        <p:blipFill>
          <a:blip r:embed="rId23" cstate="print"/>
          <a:stretch>
            <a:fillRect/>
          </a:stretch>
        </p:blipFill>
        <p:spPr>
          <a:xfrm rot="12840000" flipV="1">
            <a:off x="3459882" y="5568151"/>
            <a:ext cx="229468" cy="158862"/>
          </a:xfrm>
          <a:prstGeom prst="rect">
            <a:avLst/>
          </a:prstGeom>
          <a:solidFill>
            <a:srgbClr val="FFFFFF"/>
          </a:solidFill>
        </p:spPr>
      </p:pic>
      <p:cxnSp>
        <p:nvCxnSpPr>
          <p:cNvPr id="48" name="Straight Connector 47"/>
          <p:cNvCxnSpPr>
            <a:endCxn id="37" idx="1"/>
          </p:cNvCxnSpPr>
          <p:nvPr/>
        </p:nvCxnSpPr>
        <p:spPr>
          <a:xfrm>
            <a:off x="5969285" y="4853890"/>
            <a:ext cx="680813" cy="268469"/>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49" name="Picture 48"/>
          <p:cNvPicPr>
            <a:picLocks noChangeAspect="1"/>
          </p:cNvPicPr>
          <p:nvPr/>
        </p:nvPicPr>
        <p:blipFill>
          <a:blip r:embed="rId23" cstate="print"/>
          <a:stretch>
            <a:fillRect/>
          </a:stretch>
        </p:blipFill>
        <p:spPr>
          <a:xfrm rot="6660000" flipV="1">
            <a:off x="6145613" y="4889490"/>
            <a:ext cx="229468" cy="158862"/>
          </a:xfrm>
          <a:prstGeom prst="rect">
            <a:avLst/>
          </a:prstGeom>
          <a:solidFill>
            <a:srgbClr val="FFFFFF"/>
          </a:solidFill>
        </p:spPr>
      </p:pic>
      <p:cxnSp>
        <p:nvCxnSpPr>
          <p:cNvPr id="53" name="Straight Connector 52"/>
          <p:cNvCxnSpPr>
            <a:stCxn id="55" idx="3"/>
          </p:cNvCxnSpPr>
          <p:nvPr/>
        </p:nvCxnSpPr>
        <p:spPr>
          <a:xfrm>
            <a:off x="2366357" y="2582622"/>
            <a:ext cx="904338" cy="510037"/>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grpSp>
        <p:nvGrpSpPr>
          <p:cNvPr id="54" name="Group 53"/>
          <p:cNvGrpSpPr/>
          <p:nvPr/>
        </p:nvGrpSpPr>
        <p:grpSpPr>
          <a:xfrm>
            <a:off x="746357" y="2329947"/>
            <a:ext cx="1620000" cy="505349"/>
            <a:chOff x="335409" y="1772816"/>
            <a:chExt cx="2236215" cy="1371996"/>
          </a:xfrm>
        </p:grpSpPr>
        <p:sp>
          <p:nvSpPr>
            <p:cNvPr id="55" name="Rounded Rectangle 54"/>
            <p:cNvSpPr/>
            <p:nvPr>
              <p:custDataLst>
                <p:tags r:id="rId10"/>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56" name="Rectangle 55"/>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收入管理</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64" name="Group 63"/>
          <p:cNvGrpSpPr/>
          <p:nvPr/>
        </p:nvGrpSpPr>
        <p:grpSpPr>
          <a:xfrm>
            <a:off x="551688" y="4023554"/>
            <a:ext cx="1620000" cy="505348"/>
            <a:chOff x="335409" y="1772817"/>
            <a:chExt cx="2236215" cy="1371995"/>
          </a:xfrm>
        </p:grpSpPr>
        <p:sp>
          <p:nvSpPr>
            <p:cNvPr id="65" name="Rounded Rectangle 64"/>
            <p:cNvSpPr/>
            <p:nvPr>
              <p:custDataLst>
                <p:tags r:id="rId9"/>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66" name="Rectangle 65"/>
            <p:cNvSpPr/>
            <p:nvPr/>
          </p:nvSpPr>
          <p:spPr bwMode="gray">
            <a:xfrm>
              <a:off x="445537" y="1780445"/>
              <a:ext cx="2015958" cy="136436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a:solidFill>
                    <a:srgbClr val="004080"/>
                  </a:solidFill>
                  <a:latin typeface="Microsoft YaHei" panose="020B0503020204020204" pitchFamily="34" charset="-122"/>
                  <a:ea typeface="Microsoft YaHei" panose="020B0503020204020204" pitchFamily="34" charset="-122"/>
                  <a:cs typeface="MS PGothic"/>
                </a:rPr>
                <a:t>推销</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67" name="Group 66"/>
          <p:cNvGrpSpPr/>
          <p:nvPr/>
        </p:nvGrpSpPr>
        <p:grpSpPr>
          <a:xfrm>
            <a:off x="746357" y="4870357"/>
            <a:ext cx="1620000" cy="505348"/>
            <a:chOff x="335409" y="1772817"/>
            <a:chExt cx="2236215" cy="1371995"/>
          </a:xfrm>
        </p:grpSpPr>
        <p:sp>
          <p:nvSpPr>
            <p:cNvPr id="68" name="Rounded Rectangle 67"/>
            <p:cNvSpPr/>
            <p:nvPr>
              <p:custDataLst>
                <p:tags r:id="rId8"/>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69" name="Rectangle 68"/>
            <p:cNvSpPr/>
            <p:nvPr/>
          </p:nvSpPr>
          <p:spPr bwMode="gray">
            <a:xfrm>
              <a:off x="445537" y="1780445"/>
              <a:ext cx="2015958" cy="136436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仓库管理</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105" name="Group 104"/>
          <p:cNvGrpSpPr/>
          <p:nvPr/>
        </p:nvGrpSpPr>
        <p:grpSpPr>
          <a:xfrm>
            <a:off x="6650098" y="2329947"/>
            <a:ext cx="1620000" cy="504000"/>
            <a:chOff x="335409" y="1772816"/>
            <a:chExt cx="2236215" cy="1371996"/>
          </a:xfrm>
        </p:grpSpPr>
        <p:sp>
          <p:nvSpPr>
            <p:cNvPr id="106" name="Rounded Rectangle 105"/>
            <p:cNvSpPr/>
            <p:nvPr>
              <p:custDataLst>
                <p:tags r:id="rId7"/>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107" name="Rectangle 106"/>
            <p:cNvSpPr/>
            <p:nvPr/>
          </p:nvSpPr>
          <p:spPr bwMode="gray">
            <a:xfrm>
              <a:off x="445537" y="1772816"/>
              <a:ext cx="2015958" cy="137199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顾客生命周期</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108" name="Group 107"/>
          <p:cNvGrpSpPr/>
          <p:nvPr/>
        </p:nvGrpSpPr>
        <p:grpSpPr>
          <a:xfrm>
            <a:off x="6855578" y="4023555"/>
            <a:ext cx="1620000" cy="504000"/>
            <a:chOff x="335409" y="1772817"/>
            <a:chExt cx="2236215" cy="1371995"/>
          </a:xfrm>
        </p:grpSpPr>
        <p:sp>
          <p:nvSpPr>
            <p:cNvPr id="109" name="Rounded Rectangle 108"/>
            <p:cNvSpPr/>
            <p:nvPr>
              <p:custDataLst>
                <p:tags r:id="rId6"/>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110" name="Rectangle 109"/>
            <p:cNvSpPr/>
            <p:nvPr/>
          </p:nvSpPr>
          <p:spPr bwMode="gray">
            <a:xfrm>
              <a:off x="445537" y="1776630"/>
              <a:ext cx="2015958" cy="1368181"/>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职工补贴</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111" name="Group 110"/>
          <p:cNvGrpSpPr/>
          <p:nvPr/>
        </p:nvGrpSpPr>
        <p:grpSpPr>
          <a:xfrm>
            <a:off x="3762000" y="6030806"/>
            <a:ext cx="1620000" cy="505348"/>
            <a:chOff x="335409" y="1772817"/>
            <a:chExt cx="2236215" cy="1371995"/>
          </a:xfrm>
        </p:grpSpPr>
        <p:sp>
          <p:nvSpPr>
            <p:cNvPr id="112" name="Rounded Rectangle 111"/>
            <p:cNvSpPr/>
            <p:nvPr>
              <p:custDataLst>
                <p:tags r:id="rId5"/>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113" name="Rectangle 112"/>
            <p:cNvSpPr/>
            <p:nvPr/>
          </p:nvSpPr>
          <p:spPr bwMode="gray">
            <a:xfrm>
              <a:off x="445537" y="1780445"/>
              <a:ext cx="2015958" cy="136436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趋势挖掘</a:t>
              </a:r>
              <a:endParaRPr lang="it-IT" sz="1400" b="1" dirty="0">
                <a:solidFill>
                  <a:srgbClr val="004080"/>
                </a:solidFill>
                <a:latin typeface="Microsoft YaHei" panose="020B0503020204020204" pitchFamily="34" charset="-122"/>
                <a:ea typeface="Microsoft YaHei" panose="020B0503020204020204" pitchFamily="34" charset="-122"/>
                <a:cs typeface="MS PGothic"/>
              </a:endParaRPr>
            </a:p>
          </p:txBody>
        </p:sp>
      </p:grpSp>
      <p:grpSp>
        <p:nvGrpSpPr>
          <p:cNvPr id="114" name="Group 113"/>
          <p:cNvGrpSpPr/>
          <p:nvPr/>
        </p:nvGrpSpPr>
        <p:grpSpPr>
          <a:xfrm>
            <a:off x="5786310" y="5717162"/>
            <a:ext cx="1620000" cy="505348"/>
            <a:chOff x="335409" y="1772817"/>
            <a:chExt cx="2236215" cy="1371995"/>
          </a:xfrm>
        </p:grpSpPr>
        <p:sp>
          <p:nvSpPr>
            <p:cNvPr id="115" name="Rounded Rectangle 114"/>
            <p:cNvSpPr/>
            <p:nvPr>
              <p:custDataLst>
                <p:tags r:id="rId4"/>
              </p:custDataLst>
            </p:nvPr>
          </p:nvSpPr>
          <p:spPr>
            <a:xfrm>
              <a:off x="335409" y="1772817"/>
              <a:ext cx="2236215" cy="1371995"/>
            </a:xfrm>
            <a:prstGeom prst="roundRect">
              <a:avLst>
                <a:gd name="adj" fmla="val 11564"/>
              </a:avLst>
            </a:prstGeom>
            <a:solidFill>
              <a:schemeClr val="bg1"/>
            </a:solidFill>
            <a:ln w="6350" cap="flat" cmpd="sng" algn="ctr">
              <a:solidFill>
                <a:schemeClr val="bg1">
                  <a:lumMod val="75000"/>
                </a:schemeClr>
              </a:solidFill>
              <a:prstDash val="solid"/>
              <a:round/>
              <a:headEnd type="none" w="med" len="med"/>
              <a:tailEnd type="none" w="med" len="med"/>
            </a:ln>
            <a:effectLst/>
          </p:spPr>
          <p:txBody>
            <a:bodyPr/>
            <a:lstStyle/>
            <a:p>
              <a:pPr algn="ctr"/>
              <a:endParaRPr lang="en-US" sz="1400" dirty="0">
                <a:solidFill>
                  <a:srgbClr val="7F7F7F"/>
                </a:solidFill>
                <a:latin typeface="Microsoft YaHei" panose="020B0503020204020204" pitchFamily="34" charset="-122"/>
                <a:ea typeface="Microsoft YaHei" panose="020B0503020204020204" pitchFamily="34" charset="-122"/>
                <a:cs typeface="Calibri"/>
              </a:endParaRPr>
            </a:p>
          </p:txBody>
        </p:sp>
        <p:sp>
          <p:nvSpPr>
            <p:cNvPr id="116" name="Rectangle 115"/>
            <p:cNvSpPr/>
            <p:nvPr/>
          </p:nvSpPr>
          <p:spPr bwMode="gray">
            <a:xfrm>
              <a:off x="445537" y="1780445"/>
              <a:ext cx="2015958" cy="1364365"/>
            </a:xfrm>
            <a:prstGeom prst="rect">
              <a:avLst/>
            </a:prstGeom>
          </p:spPr>
          <p:txBody>
            <a:bodyPr wrap="square" lIns="91429" tIns="45714" rIns="91429" bIns="45714" anchor="ctr">
              <a:noAutofit/>
            </a:bodyPr>
            <a:lstStyle/>
            <a:p>
              <a:pPr marL="1588" algn="ctr">
                <a:lnSpc>
                  <a:spcPct val="90000"/>
                </a:lnSpc>
                <a:spcBef>
                  <a:spcPts val="600"/>
                </a:spcBef>
                <a:buClr>
                  <a:srgbClr val="11356F"/>
                </a:buClr>
              </a:pPr>
              <a:r>
                <a:rPr lang="zh-CN" altLang="en-US" sz="1400" b="1" dirty="0" smtClean="0">
                  <a:solidFill>
                    <a:srgbClr val="004080"/>
                  </a:solidFill>
                  <a:latin typeface="Microsoft YaHei" panose="020B0503020204020204" pitchFamily="34" charset="-122"/>
                  <a:ea typeface="Microsoft YaHei" panose="020B0503020204020204" pitchFamily="34" charset="-122"/>
                  <a:cs typeface="MS PGothic"/>
                </a:rPr>
                <a:t>顾客情感分析</a:t>
              </a:r>
              <a:endParaRPr lang="it-IT" sz="800" b="1" baseline="100000" dirty="0">
                <a:solidFill>
                  <a:srgbClr val="004080"/>
                </a:solidFill>
                <a:latin typeface="Microsoft YaHei" panose="020B0503020204020204" pitchFamily="34" charset="-122"/>
                <a:ea typeface="Microsoft YaHei" panose="020B0503020204020204" pitchFamily="34" charset="-122"/>
                <a:cs typeface="MS PGothic"/>
              </a:endParaRPr>
            </a:p>
          </p:txBody>
        </p:sp>
      </p:grpSp>
      <p:cxnSp>
        <p:nvCxnSpPr>
          <p:cNvPr id="119" name="Straight Connector 118"/>
          <p:cNvCxnSpPr>
            <a:stCxn id="41" idx="1"/>
          </p:cNvCxnSpPr>
          <p:nvPr/>
        </p:nvCxnSpPr>
        <p:spPr>
          <a:xfrm flipH="1">
            <a:off x="5302218" y="1735143"/>
            <a:ext cx="484092" cy="815275"/>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122" name="Picture 121"/>
          <p:cNvPicPr>
            <a:picLocks noChangeAspect="1"/>
          </p:cNvPicPr>
          <p:nvPr/>
        </p:nvPicPr>
        <p:blipFill>
          <a:blip r:embed="rId23" cstate="print"/>
          <a:stretch>
            <a:fillRect/>
          </a:stretch>
        </p:blipFill>
        <p:spPr>
          <a:xfrm rot="12780000">
            <a:off x="5448738" y="2046001"/>
            <a:ext cx="229468" cy="158862"/>
          </a:xfrm>
          <a:prstGeom prst="rect">
            <a:avLst/>
          </a:prstGeom>
          <a:solidFill>
            <a:srgbClr val="FFFFFF"/>
          </a:solidFill>
        </p:spPr>
      </p:pic>
      <p:pic>
        <p:nvPicPr>
          <p:cNvPr id="125" name="Picture 124"/>
          <p:cNvPicPr>
            <a:picLocks noChangeAspect="1"/>
          </p:cNvPicPr>
          <p:nvPr/>
        </p:nvPicPr>
        <p:blipFill>
          <a:blip r:embed="rId23" cstate="print"/>
          <a:stretch>
            <a:fillRect/>
          </a:stretch>
        </p:blipFill>
        <p:spPr>
          <a:xfrm rot="7260000" flipH="1">
            <a:off x="2705980" y="2757136"/>
            <a:ext cx="229468" cy="158862"/>
          </a:xfrm>
          <a:prstGeom prst="rect">
            <a:avLst/>
          </a:prstGeom>
          <a:solidFill>
            <a:srgbClr val="FFFFFF"/>
          </a:solidFill>
        </p:spPr>
      </p:pic>
      <p:cxnSp>
        <p:nvCxnSpPr>
          <p:cNvPr id="126" name="Straight Connector 125"/>
          <p:cNvCxnSpPr>
            <a:stCxn id="11" idx="4"/>
            <a:endCxn id="112" idx="0"/>
          </p:cNvCxnSpPr>
          <p:nvPr/>
        </p:nvCxnSpPr>
        <p:spPr>
          <a:xfrm>
            <a:off x="4572000" y="5598566"/>
            <a:ext cx="0" cy="432240"/>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127" name="Picture 126"/>
          <p:cNvPicPr>
            <a:picLocks noChangeAspect="1"/>
          </p:cNvPicPr>
          <p:nvPr/>
        </p:nvPicPr>
        <p:blipFill>
          <a:blip r:embed="rId23" cstate="print"/>
          <a:stretch>
            <a:fillRect/>
          </a:stretch>
        </p:blipFill>
        <p:spPr>
          <a:xfrm flipH="1">
            <a:off x="4458985" y="5719972"/>
            <a:ext cx="211817" cy="172101"/>
          </a:xfrm>
          <a:prstGeom prst="rect">
            <a:avLst/>
          </a:prstGeom>
          <a:solidFill>
            <a:srgbClr val="FFFFFF"/>
          </a:solidFill>
        </p:spPr>
      </p:pic>
      <p:cxnSp>
        <p:nvCxnSpPr>
          <p:cNvPr id="131" name="Straight Connector 130"/>
          <p:cNvCxnSpPr>
            <a:stCxn id="65" idx="3"/>
          </p:cNvCxnSpPr>
          <p:nvPr/>
        </p:nvCxnSpPr>
        <p:spPr>
          <a:xfrm flipV="1">
            <a:off x="2171688" y="4169646"/>
            <a:ext cx="789087" cy="106582"/>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136" name="Straight Connector 135"/>
          <p:cNvCxnSpPr>
            <a:stCxn id="68" idx="3"/>
          </p:cNvCxnSpPr>
          <p:nvPr/>
        </p:nvCxnSpPr>
        <p:spPr>
          <a:xfrm flipV="1">
            <a:off x="2366357" y="4788707"/>
            <a:ext cx="779998" cy="334324"/>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145" name="Straight Connector 144"/>
          <p:cNvCxnSpPr>
            <a:stCxn id="115" idx="1"/>
          </p:cNvCxnSpPr>
          <p:nvPr/>
        </p:nvCxnSpPr>
        <p:spPr>
          <a:xfrm flipH="1" flipV="1">
            <a:off x="5382000" y="5375705"/>
            <a:ext cx="404310" cy="594131"/>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cxnSp>
        <p:nvCxnSpPr>
          <p:cNvPr id="151" name="Straight Connector 150"/>
          <p:cNvCxnSpPr>
            <a:endCxn id="33" idx="1"/>
          </p:cNvCxnSpPr>
          <p:nvPr/>
        </p:nvCxnSpPr>
        <p:spPr>
          <a:xfrm flipV="1">
            <a:off x="6180703" y="3428751"/>
            <a:ext cx="674875" cy="165441"/>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181" name="Picture 180"/>
          <p:cNvPicPr>
            <a:picLocks noChangeAspect="1"/>
          </p:cNvPicPr>
          <p:nvPr/>
        </p:nvPicPr>
        <p:blipFill>
          <a:blip r:embed="rId23" cstate="print"/>
          <a:stretch>
            <a:fillRect/>
          </a:stretch>
        </p:blipFill>
        <p:spPr>
          <a:xfrm rot="5400000">
            <a:off x="2513226" y="3438127"/>
            <a:ext cx="211817" cy="172101"/>
          </a:xfrm>
          <a:prstGeom prst="rect">
            <a:avLst/>
          </a:prstGeom>
          <a:solidFill>
            <a:srgbClr val="FFFFFF"/>
          </a:solidFill>
        </p:spPr>
      </p:pic>
      <p:pic>
        <p:nvPicPr>
          <p:cNvPr id="182" name="Picture 181"/>
          <p:cNvPicPr>
            <a:picLocks noChangeAspect="1"/>
          </p:cNvPicPr>
          <p:nvPr/>
        </p:nvPicPr>
        <p:blipFill>
          <a:blip r:embed="rId23" cstate="print"/>
          <a:stretch>
            <a:fillRect/>
          </a:stretch>
        </p:blipFill>
        <p:spPr>
          <a:xfrm rot="4080000">
            <a:off x="2673677" y="4851721"/>
            <a:ext cx="211817" cy="172101"/>
          </a:xfrm>
          <a:prstGeom prst="rect">
            <a:avLst/>
          </a:prstGeom>
          <a:solidFill>
            <a:srgbClr val="FFFFFF"/>
          </a:solidFill>
        </p:spPr>
      </p:pic>
      <p:pic>
        <p:nvPicPr>
          <p:cNvPr id="183" name="Picture 182"/>
          <p:cNvPicPr>
            <a:picLocks noChangeAspect="1"/>
          </p:cNvPicPr>
          <p:nvPr/>
        </p:nvPicPr>
        <p:blipFill>
          <a:blip r:embed="rId23" cstate="print"/>
          <a:stretch>
            <a:fillRect/>
          </a:stretch>
        </p:blipFill>
        <p:spPr>
          <a:xfrm rot="8400000" flipV="1">
            <a:off x="5451580" y="5563563"/>
            <a:ext cx="229468" cy="158862"/>
          </a:xfrm>
          <a:prstGeom prst="rect">
            <a:avLst/>
          </a:prstGeom>
          <a:solidFill>
            <a:srgbClr val="FFFFFF"/>
          </a:solidFill>
        </p:spPr>
      </p:pic>
      <p:pic>
        <p:nvPicPr>
          <p:cNvPr id="184" name="Picture 183"/>
          <p:cNvPicPr>
            <a:picLocks noChangeAspect="1"/>
          </p:cNvPicPr>
          <p:nvPr/>
        </p:nvPicPr>
        <p:blipFill>
          <a:blip r:embed="rId23" cstate="print"/>
          <a:stretch>
            <a:fillRect/>
          </a:stretch>
        </p:blipFill>
        <p:spPr>
          <a:xfrm rot="15240000" flipH="1">
            <a:off x="6404350" y="3438127"/>
            <a:ext cx="211817" cy="172101"/>
          </a:xfrm>
          <a:prstGeom prst="rect">
            <a:avLst/>
          </a:prstGeom>
          <a:solidFill>
            <a:srgbClr val="FFFFFF"/>
          </a:solidFill>
        </p:spPr>
      </p:pic>
      <p:pic>
        <p:nvPicPr>
          <p:cNvPr id="80" name="Picture 79"/>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3551355" y="4386617"/>
            <a:ext cx="2055600" cy="604589"/>
          </a:xfrm>
          <a:prstGeom prst="rect">
            <a:avLst/>
          </a:prstGeom>
        </p:spPr>
      </p:pic>
      <p:pic>
        <p:nvPicPr>
          <p:cNvPr id="5" name="Picture 4"/>
          <p:cNvPicPr>
            <a:picLocks noChangeAspect="1"/>
          </p:cNvPicPr>
          <p:nvPr/>
        </p:nvPicPr>
        <p:blipFill>
          <a:blip r:embed="rId25"/>
          <a:stretch>
            <a:fillRect/>
          </a:stretch>
        </p:blipFill>
        <p:spPr>
          <a:xfrm>
            <a:off x="3922324" y="2896555"/>
            <a:ext cx="1223583" cy="762232"/>
          </a:xfrm>
          <a:prstGeom prst="rect">
            <a:avLst/>
          </a:prstGeom>
        </p:spPr>
      </p:pic>
    </p:spTree>
    <p:extLst>
      <p:ext uri="{BB962C8B-B14F-4D97-AF65-F5344CB8AC3E}">
        <p14:creationId xmlns:p14="http://schemas.microsoft.com/office/powerpoint/2010/main" val="3718625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102235534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26171"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nvPr>
        </p:nvSpPr>
        <p:spPr bwMode="gray">
          <a:xfrm>
            <a:off x="4410460" y="2811126"/>
            <a:ext cx="3824577" cy="1685924"/>
          </a:xfrm>
        </p:spPr>
        <p:txBody>
          <a:bodyPr>
            <a:normAutofit/>
          </a:bodyPr>
          <a:lstStyle/>
          <a:p>
            <a:pPr algn="ctr"/>
            <a:r>
              <a:rPr lang="zh-CN" altLang="en-US" b="1" dirty="0" smtClean="0">
                <a:solidFill>
                  <a:schemeClr val="accent1">
                    <a:lumMod val="50000"/>
                  </a:schemeClr>
                </a:solidFill>
                <a:latin typeface="Microsoft YaHei" panose="020B0503020204020204" pitchFamily="34" charset="-122"/>
                <a:ea typeface="Microsoft YaHei" panose="020B0503020204020204" pitchFamily="34" charset="-122"/>
              </a:rPr>
              <a:t>问题</a:t>
            </a:r>
            <a:r>
              <a:rPr lang="en-US" b="1" dirty="0" smtClean="0">
                <a:solidFill>
                  <a:schemeClr val="accent1">
                    <a:lumMod val="50000"/>
                  </a:schemeClr>
                </a:solidFill>
                <a:latin typeface="Microsoft YaHei" panose="020B0503020204020204" pitchFamily="34" charset="-122"/>
                <a:ea typeface="Microsoft YaHei" panose="020B0503020204020204" pitchFamily="34" charset="-122"/>
              </a:rPr>
              <a:t>?</a:t>
            </a:r>
            <a:endParaRPr lang="en-US" b="1"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0800" y="2563228"/>
            <a:ext cx="2709114" cy="2696800"/>
          </a:xfrm>
          <a:prstGeom prst="rect">
            <a:avLst/>
          </a:prstGeom>
        </p:spPr>
      </p:pic>
    </p:spTree>
    <p:extLst>
      <p:ext uri="{BB962C8B-B14F-4D97-AF65-F5344CB8AC3E}">
        <p14:creationId xmlns:p14="http://schemas.microsoft.com/office/powerpoint/2010/main" val="3350293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descr="hands_opto"/>
          <p:cNvPicPr>
            <a:picLocks noChangeAspect="1" noChangeArrowheads="1"/>
          </p:cNvPicPr>
          <p:nvPr/>
        </p:nvPicPr>
        <p:blipFill>
          <a:blip r:embed="rId3" cstate="print"/>
          <a:srcRect/>
          <a:stretch>
            <a:fillRect/>
          </a:stretch>
        </p:blipFill>
        <p:spPr bwMode="auto">
          <a:xfrm>
            <a:off x="3143250" y="1524000"/>
            <a:ext cx="2857500" cy="3810000"/>
          </a:xfrm>
          <a:prstGeom prst="rect">
            <a:avLst/>
          </a:prstGeom>
          <a:noFill/>
          <a:ln w="9525">
            <a:noFill/>
            <a:miter lim="800000"/>
            <a:headEnd/>
            <a:tailEnd/>
          </a:ln>
        </p:spPr>
      </p:pic>
      <p:sp>
        <p:nvSpPr>
          <p:cNvPr id="21" name="Title 1"/>
          <p:cNvSpPr>
            <a:spLocks noGrp="1"/>
          </p:cNvSpPr>
          <p:nvPr>
            <p:ph type="title"/>
          </p:nvPr>
        </p:nvSpPr>
        <p:spPr>
          <a:xfrm>
            <a:off x="457200" y="198438"/>
            <a:ext cx="6427177" cy="563562"/>
          </a:xfrm>
        </p:spPr>
        <p:txBody>
          <a:bodyPr/>
          <a:lstStyle/>
          <a:p>
            <a:pPr lvl="0">
              <a:defRPr/>
            </a:pPr>
            <a:r>
              <a:rPr lang="zh-CN" altLang="en-US" dirty="0" smtClean="0">
                <a:solidFill>
                  <a:schemeClr val="tx2"/>
                </a:solidFill>
                <a:latin typeface="Microsoft YaHei" panose="020B0503020204020204" pitchFamily="34" charset="-122"/>
                <a:ea typeface="Microsoft YaHei" panose="020B0503020204020204" pitchFamily="34" charset="-122"/>
              </a:rPr>
              <a:t>期待与您的合作</a:t>
            </a:r>
            <a:r>
              <a:rPr lang="en-US" dirty="0" smtClean="0">
                <a:solidFill>
                  <a:schemeClr val="tx2"/>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4031754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9472"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3" descr="F:\PPT Templates\Image Bank\Conceptual Images\Push Pin.jpg"/>
          <p:cNvPicPr>
            <a:picLocks noChangeAspect="1" noChangeArrowheads="1"/>
          </p:cNvPicPr>
          <p:nvPr/>
        </p:nvPicPr>
        <p:blipFill>
          <a:blip r:embed="rId6" cstate="print"/>
          <a:srcRect/>
          <a:stretch>
            <a:fillRect/>
          </a:stretch>
        </p:blipFill>
        <p:spPr bwMode="auto">
          <a:xfrm>
            <a:off x="677383" y="1640663"/>
            <a:ext cx="4734589" cy="3550942"/>
          </a:xfrm>
          <a:prstGeom prst="rect">
            <a:avLst/>
          </a:prstGeom>
          <a:noFill/>
        </p:spPr>
      </p:pic>
      <p:sp>
        <p:nvSpPr>
          <p:cNvPr id="4" name="Title 3"/>
          <p:cNvSpPr txBox="1">
            <a:spLocks/>
          </p:cNvSpPr>
          <p:nvPr/>
        </p:nvSpPr>
        <p:spPr bwMode="gray">
          <a:xfrm>
            <a:off x="4865873" y="2599686"/>
            <a:ext cx="4128002" cy="1685924"/>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1800" b="1" kern="1200">
                <a:solidFill>
                  <a:schemeClr val="accent1">
                    <a:lumMod val="50000"/>
                  </a:schemeClr>
                </a:solidFill>
                <a:latin typeface="Calibri"/>
                <a:ea typeface="+mj-ea"/>
                <a:cs typeface="Calibri"/>
              </a:defRPr>
            </a:lvl1pPr>
          </a:lstStyle>
          <a:p>
            <a:pPr algn="ctr" fontAlgn="auto">
              <a:spcAft>
                <a:spcPts val="0"/>
              </a:spcAft>
            </a:pPr>
            <a:r>
              <a:rPr lang="en-US" sz="4000" dirty="0" smtClean="0"/>
              <a:t>Appendix</a:t>
            </a:r>
          </a:p>
        </p:txBody>
      </p:sp>
    </p:spTree>
    <p:extLst>
      <p:ext uri="{BB962C8B-B14F-4D97-AF65-F5344CB8AC3E}">
        <p14:creationId xmlns:p14="http://schemas.microsoft.com/office/powerpoint/2010/main" val="65182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 Generation – Competitive Advantage</a:t>
            </a:r>
            <a:endParaRPr lang="en-SG" dirty="0"/>
          </a:p>
        </p:txBody>
      </p:sp>
      <p:sp>
        <p:nvSpPr>
          <p:cNvPr id="11" name="Text Placeholder 10"/>
          <p:cNvSpPr>
            <a:spLocks noGrp="1"/>
          </p:cNvSpPr>
          <p:nvPr>
            <p:ph type="body" sz="quarter" idx="10"/>
          </p:nvPr>
        </p:nvSpPr>
        <p:spPr/>
        <p:txBody>
          <a:bodyPr/>
          <a:lstStyle/>
          <a:p>
            <a:r>
              <a:rPr lang="en-US" dirty="0" smtClean="0"/>
              <a:t>Our ability of exhaustively scanning the problem-solution space to identify unusual, statistically significant patterns in arbitrarily large database sets us apart from all competitors. The same task that will take our competitors years to accomplish with tools such as OLAP can be done in seconds using </a:t>
            </a:r>
            <a:r>
              <a:rPr lang="en-US" dirty="0" err="1" smtClean="0"/>
              <a:t>DataX</a:t>
            </a:r>
            <a:r>
              <a:rPr lang="en-US" dirty="0" smtClean="0"/>
              <a:t>-ray</a:t>
            </a:r>
            <a:endParaRPr lang="en-SG" dirty="0"/>
          </a:p>
        </p:txBody>
      </p:sp>
      <p:graphicFrame>
        <p:nvGraphicFramePr>
          <p:cNvPr id="3" name="Table 2"/>
          <p:cNvGraphicFramePr>
            <a:graphicFrameLocks noGrp="1"/>
          </p:cNvGraphicFramePr>
          <p:nvPr>
            <p:extLst/>
          </p:nvPr>
        </p:nvGraphicFramePr>
        <p:xfrm>
          <a:off x="333631" y="1706307"/>
          <a:ext cx="4226012" cy="4148221"/>
        </p:xfrm>
        <a:graphic>
          <a:graphicData uri="http://schemas.openxmlformats.org/drawingml/2006/table">
            <a:tbl>
              <a:tblPr/>
              <a:tblGrid>
                <a:gridCol w="296564"/>
                <a:gridCol w="1026598"/>
                <a:gridCol w="1445190"/>
                <a:gridCol w="1457660"/>
              </a:tblGrid>
              <a:tr h="369922">
                <a:tc>
                  <a:txBody>
                    <a:bodyPr/>
                    <a:lstStyle/>
                    <a:p>
                      <a:pPr algn="ctr" fontAlgn="b"/>
                      <a:endParaRPr lang="en-US" sz="1800" b="1" i="0" u="none" strike="noStrike" dirty="0">
                        <a:solidFill>
                          <a:srgbClr val="004080"/>
                        </a:solidFill>
                        <a:effectLst/>
                        <a:latin typeface="Calibri"/>
                      </a:endParaRPr>
                    </a:p>
                  </a:txBody>
                  <a:tcPr marL="12700" marR="12700" marT="12700" marB="0"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rgbClr val="004080"/>
                        </a:solidFill>
                        <a:effectLst/>
                        <a:latin typeface="Calibri"/>
                      </a:endParaRPr>
                    </a:p>
                  </a:txBody>
                  <a:tcPr marL="12700" marR="12700" marT="1270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fontAlgn="b"/>
                      <a:r>
                        <a:rPr lang="en-US" sz="1600" b="1" i="0" u="none" strike="noStrike" dirty="0" smtClean="0">
                          <a:solidFill>
                            <a:srgbClr val="595959"/>
                          </a:solidFill>
                          <a:effectLst/>
                          <a:latin typeface="Calibri"/>
                        </a:rPr>
                        <a:t>Questions</a:t>
                      </a:r>
                      <a:endParaRPr lang="en-US" sz="1600" b="1" i="0" u="none" strike="noStrike" dirty="0">
                        <a:solidFill>
                          <a:srgbClr val="595959"/>
                        </a:solidFill>
                        <a:effectLst/>
                        <a:latin typeface="Calibri"/>
                      </a:endParaRPr>
                    </a:p>
                  </a:txBody>
                  <a:tcPr marL="12700" marR="12700" marT="12700" marB="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fontAlgn="b"/>
                      <a:endParaRPr lang="en-US" sz="1600" b="1" i="0" u="none" strike="noStrike" dirty="0">
                        <a:solidFill>
                          <a:srgbClr val="595959"/>
                        </a:solidFill>
                        <a:effectLst/>
                        <a:latin typeface="Calibri"/>
                      </a:endParaRPr>
                    </a:p>
                  </a:txBody>
                  <a:tcPr marL="12700" marR="12700" marT="12700" marB="0" anchor="ctr">
                    <a:lnL w="12700" cap="flat" cmpd="sng" algn="ctr">
                      <a:solidFill>
                        <a:prstClr val="white">
                          <a:lumMod val="65000"/>
                        </a:prstClr>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713239">
                <a:tc>
                  <a:txBody>
                    <a:bodyPr/>
                    <a:lstStyle/>
                    <a:p>
                      <a:pPr algn="ctr" fontAlgn="b"/>
                      <a:endParaRPr lang="en-US" sz="1800" b="1" i="0" u="none" strike="noStrike" dirty="0">
                        <a:solidFill>
                          <a:srgbClr val="004080"/>
                        </a:solidFill>
                        <a:effectLst/>
                        <a:latin typeface="Calibri"/>
                      </a:endParaRPr>
                    </a:p>
                  </a:txBody>
                  <a:tcPr marL="12700" marR="12700" marT="12700" marB="0"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endParaRPr lang="en-US" sz="1800" b="1" i="0" u="none" strike="noStrike" dirty="0">
                        <a:solidFill>
                          <a:srgbClr val="004080"/>
                        </a:solidFill>
                        <a:effectLst/>
                        <a:latin typeface="Calibri"/>
                      </a:endParaRPr>
                    </a:p>
                  </a:txBody>
                  <a:tcPr marL="12700" marR="12700" marT="12700" marB="0" anchor="ctr">
                    <a:lnL w="12700" cap="flat" cmpd="sng" algn="ctr">
                      <a:no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600" b="1" i="0" u="none" strike="noStrike" dirty="0" smtClean="0">
                          <a:solidFill>
                            <a:srgbClr val="595959"/>
                          </a:solidFill>
                          <a:effectLst/>
                          <a:latin typeface="Calibri"/>
                        </a:rPr>
                        <a:t>Known</a:t>
                      </a:r>
                      <a:endParaRPr lang="en-US" sz="1600" b="1" i="0" u="none" strike="noStrike" dirty="0">
                        <a:solidFill>
                          <a:srgbClr val="595959"/>
                        </a:solidFill>
                        <a:effectLst/>
                        <a:latin typeface="Calibri"/>
                      </a:endParaRPr>
                    </a:p>
                  </a:txBody>
                  <a:tcPr marL="12700" marR="12700" marT="12700" marB="0" anchor="ctr">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fontAlgn="b"/>
                      <a:r>
                        <a:rPr lang="en-US" sz="1600" b="1" i="0" u="none" strike="noStrike" dirty="0" smtClean="0">
                          <a:solidFill>
                            <a:srgbClr val="595959"/>
                          </a:solidFill>
                          <a:effectLst/>
                          <a:latin typeface="Calibri"/>
                        </a:rPr>
                        <a:t>Unknown</a:t>
                      </a:r>
                      <a:endParaRPr lang="en-US" sz="1600" b="1" i="0" u="none" strike="noStrike" dirty="0">
                        <a:solidFill>
                          <a:srgbClr val="595959"/>
                        </a:solidFill>
                        <a:effectLst/>
                        <a:latin typeface="Calibri"/>
                      </a:endParaRPr>
                    </a:p>
                  </a:txBody>
                  <a:tcPr marL="12700" marR="12700" marT="12700" marB="0" anchor="ctr">
                    <a:lnL w="12700" cap="flat" cmpd="sng" algn="ctr">
                      <a:solidFill>
                        <a:prstClr val="white">
                          <a:lumMod val="65000"/>
                        </a:prstClr>
                      </a:solid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479438">
                <a:tc rowSpan="2">
                  <a:txBody>
                    <a:bodyPr/>
                    <a:lstStyle/>
                    <a:p>
                      <a:pPr marL="0" lvl="0" indent="0" algn="ctr" fontAlgn="b">
                        <a:lnSpc>
                          <a:spcPct val="100000"/>
                        </a:lnSpc>
                        <a:buClr>
                          <a:schemeClr val="tx2"/>
                        </a:buClr>
                        <a:buFont typeface="Lucida Grande"/>
                        <a:buNone/>
                      </a:pPr>
                      <a:r>
                        <a:rPr lang="en-US" sz="1600" b="1" i="0" u="none" strike="noStrike" dirty="0" smtClean="0">
                          <a:solidFill>
                            <a:srgbClr val="595959"/>
                          </a:solidFill>
                          <a:effectLst/>
                          <a:latin typeface="+mn-lt"/>
                        </a:rPr>
                        <a:t>Answers</a:t>
                      </a:r>
                      <a:endParaRPr lang="en-US" sz="1600" b="1" i="0" u="none" strike="noStrike" dirty="0">
                        <a:solidFill>
                          <a:srgbClr val="595959"/>
                        </a:solidFill>
                        <a:effectLst/>
                        <a:latin typeface="+mn-lt"/>
                      </a:endParaRPr>
                    </a:p>
                  </a:txBody>
                  <a:tcPr marT="91440" marB="0" vert="vert270" anchor="ctr">
                    <a:lnL w="12700" cap="flat" cmpd="sng" algn="ctr">
                      <a:noFill/>
                      <a:prstDash val="solid"/>
                      <a:round/>
                      <a:headEnd type="none" w="med" len="med"/>
                      <a:tailEnd type="none" w="med" len="med"/>
                    </a:lnL>
                    <a:lnR w="12700" cap="flat" cmpd="sng" algn="ctr">
                      <a:noFill/>
                      <a:prstDash val="sysDot"/>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0" indent="0" algn="ctr" fontAlgn="b">
                        <a:lnSpc>
                          <a:spcPct val="100000"/>
                        </a:lnSpc>
                        <a:buClr>
                          <a:schemeClr val="tx2"/>
                        </a:buClr>
                        <a:buFont typeface="Lucida Grande"/>
                        <a:buNone/>
                      </a:pPr>
                      <a:r>
                        <a:rPr lang="en-US" sz="1600" b="1" i="0" u="none" strike="noStrike" dirty="0" smtClean="0">
                          <a:solidFill>
                            <a:srgbClr val="595959"/>
                          </a:solidFill>
                          <a:effectLst/>
                          <a:latin typeface="+mn-lt"/>
                        </a:rPr>
                        <a:t>Known</a:t>
                      </a:r>
                      <a:endParaRPr lang="en-US" sz="1600" b="1" i="0" u="none" strike="noStrike" dirty="0">
                        <a:solidFill>
                          <a:srgbClr val="595959"/>
                        </a:solidFill>
                        <a:effectLst/>
                        <a:latin typeface="+mn-lt"/>
                      </a:endParaRPr>
                    </a:p>
                  </a:txBody>
                  <a:tcPr marT="91440" marB="0" vert="vert270" anchor="ctr">
                    <a:lnL w="12700" cap="flat" cmpd="sng" algn="ctr">
                      <a:no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346075" lvl="1" indent="-173038" algn="l" fontAlgn="b">
                        <a:lnSpc>
                          <a:spcPct val="100000"/>
                        </a:lnSpc>
                        <a:buClr>
                          <a:schemeClr val="tx2"/>
                        </a:buClr>
                        <a:buFont typeface="Lucida Grande"/>
                        <a:buChar char="−"/>
                      </a:pPr>
                      <a:endParaRPr lang="en-US" sz="1200" b="0" i="0" u="none" strike="noStrike" dirty="0">
                        <a:solidFill>
                          <a:schemeClr val="tx1">
                            <a:lumMod val="50000"/>
                            <a:lumOff val="50000"/>
                          </a:schemeClr>
                        </a:solidFill>
                        <a:effectLst/>
                        <a:latin typeface="+mn-lt"/>
                      </a:endParaRPr>
                    </a:p>
                  </a:txBody>
                  <a:tcPr marT="91440" marB="0">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00000"/>
                        </a:lnSpc>
                      </a:pPr>
                      <a:endParaRPr lang="en-US" sz="1200" b="0" i="0" u="none" strike="noStrike" dirty="0">
                        <a:solidFill>
                          <a:schemeClr val="tx1">
                            <a:lumMod val="50000"/>
                            <a:lumOff val="50000"/>
                          </a:schemeClr>
                        </a:solidFill>
                        <a:effectLst/>
                        <a:latin typeface="+mn-lt"/>
                      </a:endParaRPr>
                    </a:p>
                  </a:txBody>
                  <a:tcPr marT="91440" marB="0">
                    <a:lnL w="12700" cap="flat" cmpd="sng" algn="ctr">
                      <a:solidFill>
                        <a:prstClr val="white">
                          <a:lumMod val="65000"/>
                        </a:prstClr>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solidFill>
                        <a:prstClr val="white">
                          <a:lumMod val="65000"/>
                        </a:prstClr>
                      </a:solidFill>
                      <a:prstDash val="sysDot"/>
                      <a:round/>
                      <a:headEnd type="none" w="med" len="med"/>
                      <a:tailEnd type="none" w="med" len="med"/>
                    </a:lnB>
                    <a:lnTlToBr w="12700" cmpd="sng">
                      <a:noFill/>
                      <a:prstDash val="solid"/>
                    </a:lnTlToBr>
                    <a:lnBlToTr w="12700" cmpd="sng">
                      <a:noFill/>
                      <a:prstDash val="solid"/>
                    </a:lnBlToTr>
                  </a:tcPr>
                </a:tc>
              </a:tr>
              <a:tr h="1585622">
                <a:tc vMerge="1">
                  <a:txBody>
                    <a:bodyPr/>
                    <a:lstStyle/>
                    <a:p>
                      <a:pPr marL="0" lvl="0" indent="0" algn="ctr" fontAlgn="b">
                        <a:lnSpc>
                          <a:spcPct val="100000"/>
                        </a:lnSpc>
                        <a:buClr>
                          <a:schemeClr val="tx2"/>
                        </a:buClr>
                        <a:buFont typeface="Lucida Grande"/>
                        <a:buNone/>
                      </a:pPr>
                      <a:endParaRPr lang="en-US" sz="1600" b="1" i="0" u="none" strike="noStrike" dirty="0" smtClean="0">
                        <a:solidFill>
                          <a:srgbClr val="595959"/>
                        </a:solidFill>
                        <a:effectLst/>
                        <a:latin typeface="+mn-lt"/>
                      </a:endParaRPr>
                    </a:p>
                  </a:txBody>
                  <a:tcPr marT="91440" marB="0" vert="vert270" anchor="ctr">
                    <a:lnL w="12700" cap="flat" cmpd="sng" algn="ctr">
                      <a:noFill/>
                      <a:prstDash val="solid"/>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marL="0" lvl="0" indent="0" algn="ctr" fontAlgn="b">
                        <a:lnSpc>
                          <a:spcPct val="100000"/>
                        </a:lnSpc>
                        <a:buClr>
                          <a:schemeClr val="tx2"/>
                        </a:buClr>
                        <a:buFont typeface="Lucida Grande"/>
                        <a:buNone/>
                      </a:pPr>
                      <a:r>
                        <a:rPr lang="en-US" sz="1600" b="1" i="0" u="none" strike="noStrike" dirty="0" smtClean="0">
                          <a:solidFill>
                            <a:srgbClr val="595959"/>
                          </a:solidFill>
                          <a:effectLst/>
                          <a:latin typeface="+mn-lt"/>
                        </a:rPr>
                        <a:t>Unknown</a:t>
                      </a:r>
                    </a:p>
                  </a:txBody>
                  <a:tcPr marT="91440" marB="0" vert="vert270" anchor="ctr">
                    <a:lnL w="12700" cap="flat" cmpd="sng" algn="ctr">
                      <a:no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l" fontAlgn="b">
                        <a:lnSpc>
                          <a:spcPct val="100000"/>
                        </a:lnSpc>
                      </a:pPr>
                      <a:endParaRPr lang="en-US" sz="1200" b="0" i="0" u="none" strike="noStrike" dirty="0" smtClean="0">
                        <a:solidFill>
                          <a:schemeClr val="tx1">
                            <a:lumMod val="50000"/>
                            <a:lumOff val="50000"/>
                          </a:schemeClr>
                        </a:solidFill>
                        <a:effectLst/>
                        <a:latin typeface="+mn-lt"/>
                      </a:endParaRPr>
                    </a:p>
                  </a:txBody>
                  <a:tcPr marT="91440" marB="0">
                    <a:lnL w="12700" cap="flat" cmpd="sng" algn="ctr">
                      <a:solidFill>
                        <a:prstClr val="white">
                          <a:lumMod val="65000"/>
                        </a:prstClr>
                      </a:solidFill>
                      <a:prstDash val="sysDot"/>
                      <a:round/>
                      <a:headEnd type="none" w="med" len="med"/>
                      <a:tailEnd type="none" w="med" len="med"/>
                    </a:lnL>
                    <a:lnR w="12700" cap="flat" cmpd="sng" algn="ctr">
                      <a:solidFill>
                        <a:prstClr val="white">
                          <a:lumMod val="65000"/>
                        </a:prstClr>
                      </a:solid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fontAlgn="b">
                        <a:lnSpc>
                          <a:spcPct val="100000"/>
                        </a:lnSpc>
                      </a:pPr>
                      <a:endParaRPr lang="en-US" sz="1200" b="0" i="0" u="none" strike="noStrike" dirty="0">
                        <a:solidFill>
                          <a:schemeClr val="tx1">
                            <a:lumMod val="50000"/>
                            <a:lumOff val="50000"/>
                          </a:schemeClr>
                        </a:solidFill>
                        <a:effectLst/>
                        <a:latin typeface="+mn-lt"/>
                      </a:endParaRPr>
                    </a:p>
                  </a:txBody>
                  <a:tcPr marT="91440" marB="0">
                    <a:lnL w="12700" cap="flat" cmpd="sng" algn="ctr">
                      <a:solidFill>
                        <a:prstClr val="white">
                          <a:lumMod val="65000"/>
                        </a:prstClr>
                      </a:solid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prstClr val="white">
                          <a:lumMod val="65000"/>
                        </a:prstClr>
                      </a:solidFill>
                      <a:prstDash val="sysDot"/>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tcPr>
                </a:tc>
              </a:tr>
            </a:tbl>
          </a:graphicData>
        </a:graphic>
      </p:graphicFrame>
      <p:pic>
        <p:nvPicPr>
          <p:cNvPr id="4" name="Picture 7" descr="https://encrypted-tbn1.gstatic.com/images?q=tbn:ANd9GcSNipw4Vp_P9a5-PXOLxRJWcR5Arc6ibIdd13Cxi_YDqedN5M9zw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5132" y="3012775"/>
            <a:ext cx="884911" cy="97588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9" descr="http://www.ilcnsw.asn.au/assets/research.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5132" y="4761106"/>
            <a:ext cx="1136422" cy="85231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descr="http://www.institute-for-competitive-intelligence.com/images/stories/workshops/ICI-38_Knowledge-Management.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02326" y="2957861"/>
            <a:ext cx="1085712" cy="10857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7" descr="http://www.dca.it/Libraries/Q-Intelligence_lib/Ico-Olap-1.sflb.ash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02326" y="4628678"/>
            <a:ext cx="1117171" cy="1117171"/>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ular Callout 7"/>
          <p:cNvSpPr/>
          <p:nvPr/>
        </p:nvSpPr>
        <p:spPr>
          <a:xfrm>
            <a:off x="5251627" y="2271069"/>
            <a:ext cx="3595816" cy="2916195"/>
          </a:xfrm>
          <a:prstGeom prst="wedgeRoundRectCallout">
            <a:avLst>
              <a:gd name="adj1" fmla="val -71691"/>
              <a:gd name="adj2" fmla="val 42509"/>
              <a:gd name="adj3" fmla="val 16667"/>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rgbClr val="595959"/>
                </a:solidFill>
              </a:rPr>
              <a:t>As the availability of data (3 V’s) approaches infinity:</a:t>
            </a:r>
          </a:p>
          <a:p>
            <a:pPr algn="ctr"/>
            <a:endParaRPr lang="en-US" sz="1600" dirty="0">
              <a:solidFill>
                <a:srgbClr val="595959"/>
              </a:solidFill>
            </a:endParaRPr>
          </a:p>
          <a:p>
            <a:pPr marL="285750" indent="-285750">
              <a:buFont typeface="Arial" panose="020B0604020202020204" pitchFamily="34" charset="0"/>
              <a:buChar char="•"/>
            </a:pPr>
            <a:r>
              <a:rPr lang="en-US" sz="1600" dirty="0" smtClean="0">
                <a:solidFill>
                  <a:srgbClr val="595959"/>
                </a:solidFill>
              </a:rPr>
              <a:t>Correlation           Causality</a:t>
            </a:r>
          </a:p>
          <a:p>
            <a:pPr marL="285750" indent="-285750">
              <a:buFont typeface="Arial" panose="020B0604020202020204" pitchFamily="34" charset="0"/>
              <a:buChar char="•"/>
            </a:pPr>
            <a:endParaRPr lang="en-US" sz="1600" dirty="0" smtClean="0">
              <a:solidFill>
                <a:srgbClr val="595959"/>
              </a:solidFill>
            </a:endParaRPr>
          </a:p>
          <a:p>
            <a:pPr marL="285750" indent="-285750">
              <a:buFont typeface="Arial" panose="020B0604020202020204" pitchFamily="34" charset="0"/>
              <a:buChar char="•"/>
            </a:pPr>
            <a:r>
              <a:rPr lang="en-US" sz="1600" dirty="0" smtClean="0">
                <a:solidFill>
                  <a:srgbClr val="595959"/>
                </a:solidFill>
              </a:rPr>
              <a:t>OLAP</a:t>
            </a:r>
            <a:r>
              <a:rPr lang="en-US" altLang="zh-CN" baseline="50000" dirty="0">
                <a:solidFill>
                  <a:srgbClr val="595959"/>
                </a:solidFill>
              </a:rPr>
              <a:t>1</a:t>
            </a:r>
            <a:r>
              <a:rPr lang="en-US" sz="1600" dirty="0" smtClean="0">
                <a:solidFill>
                  <a:srgbClr val="595959"/>
                </a:solidFill>
              </a:rPr>
              <a:t> usability            0</a:t>
            </a:r>
          </a:p>
          <a:p>
            <a:pPr marL="285750" indent="-285750">
              <a:buFont typeface="Arial" panose="020B0604020202020204" pitchFamily="34" charset="0"/>
              <a:buChar char="•"/>
            </a:pPr>
            <a:endParaRPr lang="en-US" sz="1600" dirty="0">
              <a:solidFill>
                <a:srgbClr val="595959"/>
              </a:solidFill>
            </a:endParaRPr>
          </a:p>
          <a:p>
            <a:pPr marL="285750" indent="-285750">
              <a:buFont typeface="Arial" panose="020B0604020202020204" pitchFamily="34" charset="0"/>
              <a:buChar char="•"/>
            </a:pPr>
            <a:r>
              <a:rPr lang="en-US" sz="1600" dirty="0" smtClean="0">
                <a:solidFill>
                  <a:srgbClr val="595959"/>
                </a:solidFill>
              </a:rPr>
              <a:t>OLAP + </a:t>
            </a:r>
            <a:r>
              <a:rPr lang="en-US" sz="1600" dirty="0" err="1" smtClean="0">
                <a:solidFill>
                  <a:srgbClr val="595959"/>
                </a:solidFill>
              </a:rPr>
              <a:t>DataX</a:t>
            </a:r>
            <a:r>
              <a:rPr lang="en-US" sz="1600" dirty="0" smtClean="0">
                <a:solidFill>
                  <a:srgbClr val="595959"/>
                </a:solidFill>
              </a:rPr>
              <a:t>-Ray usability stays constant</a:t>
            </a:r>
            <a:endParaRPr lang="en-SG" sz="1600" dirty="0">
              <a:solidFill>
                <a:srgbClr val="595959"/>
              </a:solidFill>
            </a:endParaRPr>
          </a:p>
        </p:txBody>
      </p:sp>
      <p:sp>
        <p:nvSpPr>
          <p:cNvPr id="9" name="Right Arrow 8"/>
          <p:cNvSpPr/>
          <p:nvPr/>
        </p:nvSpPr>
        <p:spPr>
          <a:xfrm>
            <a:off x="6758186" y="3456240"/>
            <a:ext cx="420130" cy="155150"/>
          </a:xfrm>
          <a:prstGeom prs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0" name="Right Arrow 9"/>
          <p:cNvSpPr/>
          <p:nvPr/>
        </p:nvSpPr>
        <p:spPr>
          <a:xfrm>
            <a:off x="7041647" y="3924335"/>
            <a:ext cx="420130" cy="155150"/>
          </a:xfrm>
          <a:prstGeom prst="rightArrow">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p>
        </p:txBody>
      </p:sp>
      <p:sp>
        <p:nvSpPr>
          <p:cNvPr id="12" name="TextBox 11"/>
          <p:cNvSpPr txBox="1"/>
          <p:nvPr/>
        </p:nvSpPr>
        <p:spPr>
          <a:xfrm>
            <a:off x="457200" y="6412679"/>
            <a:ext cx="3978974" cy="215444"/>
          </a:xfrm>
          <a:prstGeom prst="rect">
            <a:avLst/>
          </a:prstGeom>
          <a:noFill/>
        </p:spPr>
        <p:txBody>
          <a:bodyPr wrap="none" rtlCol="0">
            <a:spAutoFit/>
          </a:bodyPr>
          <a:lstStyle/>
          <a:p>
            <a:r>
              <a:rPr lang="en-US" sz="800" dirty="0" smtClean="0">
                <a:solidFill>
                  <a:srgbClr val="595959"/>
                </a:solidFill>
              </a:rPr>
              <a:t>1. </a:t>
            </a:r>
            <a:r>
              <a:rPr lang="en-US" sz="800" dirty="0" err="1" smtClean="0">
                <a:solidFill>
                  <a:srgbClr val="595959"/>
                </a:solidFill>
              </a:rPr>
              <a:t>OnLine</a:t>
            </a:r>
            <a:r>
              <a:rPr lang="en-US" sz="800" dirty="0" smtClean="0">
                <a:solidFill>
                  <a:srgbClr val="595959"/>
                </a:solidFill>
              </a:rPr>
              <a:t> Analytical Processing: </a:t>
            </a:r>
            <a:r>
              <a:rPr lang="en-SG" sz="800" dirty="0">
                <a:hlinkClick r:id="rId6"/>
              </a:rPr>
              <a:t>http://en.wikipedia.org/wiki/Online_analytical_processing</a:t>
            </a:r>
            <a:endParaRPr lang="en-SG" sz="800" dirty="0">
              <a:solidFill>
                <a:srgbClr val="595959"/>
              </a:solidFill>
            </a:endParaRPr>
          </a:p>
        </p:txBody>
      </p:sp>
    </p:spTree>
    <p:extLst>
      <p:ext uri="{BB962C8B-B14F-4D97-AF65-F5344CB8AC3E}">
        <p14:creationId xmlns:p14="http://schemas.microsoft.com/office/powerpoint/2010/main" val="464284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chemeClr val="tx2"/>
                </a:solidFill>
              </a:rPr>
              <a:t>DataX</a:t>
            </a:r>
            <a:r>
              <a:rPr lang="en-US" dirty="0" smtClean="0">
                <a:solidFill>
                  <a:schemeClr val="tx2"/>
                </a:solidFill>
              </a:rPr>
              <a:t>-Ray </a:t>
            </a:r>
            <a:r>
              <a:rPr lang="en-US" dirty="0">
                <a:solidFill>
                  <a:schemeClr val="tx2"/>
                </a:solidFill>
              </a:rPr>
              <a:t>Technical Highlights</a:t>
            </a:r>
            <a:endParaRPr lang="en-US" dirty="0"/>
          </a:p>
        </p:txBody>
      </p:sp>
      <p:sp>
        <p:nvSpPr>
          <p:cNvPr id="3" name="Text Placeholder 2"/>
          <p:cNvSpPr>
            <a:spLocks noGrp="1"/>
          </p:cNvSpPr>
          <p:nvPr>
            <p:ph type="body" sz="quarter" idx="10"/>
          </p:nvPr>
        </p:nvSpPr>
        <p:spPr/>
        <p:txBody>
          <a:bodyPr/>
          <a:lstStyle/>
          <a:p>
            <a:r>
              <a:rPr lang="en-GB" dirty="0" err="1" smtClean="0">
                <a:solidFill>
                  <a:srgbClr val="004080"/>
                </a:solidFill>
              </a:rPr>
              <a:t>DataX</a:t>
            </a:r>
            <a:r>
              <a:rPr lang="en-GB" dirty="0" smtClean="0">
                <a:solidFill>
                  <a:srgbClr val="004080"/>
                </a:solidFill>
              </a:rPr>
              <a:t>-Ray </a:t>
            </a:r>
            <a:r>
              <a:rPr lang="en-US" dirty="0">
                <a:solidFill>
                  <a:srgbClr val="004080"/>
                </a:solidFill>
              </a:rPr>
              <a:t>is a few order of magnitude more effective than conventional techniques for uncovering hidden knowledge within large data stores</a:t>
            </a:r>
          </a:p>
          <a:p>
            <a:endParaRPr lang="en-US" dirty="0"/>
          </a:p>
        </p:txBody>
      </p:sp>
      <p:grpSp>
        <p:nvGrpSpPr>
          <p:cNvPr id="4" name="Group 28"/>
          <p:cNvGrpSpPr/>
          <p:nvPr/>
        </p:nvGrpSpPr>
        <p:grpSpPr>
          <a:xfrm>
            <a:off x="2433320" y="1701800"/>
            <a:ext cx="1980000" cy="4320000"/>
            <a:chOff x="3517900" y="1701800"/>
            <a:chExt cx="2857500" cy="3816000"/>
          </a:xfrm>
        </p:grpSpPr>
        <p:grpSp>
          <p:nvGrpSpPr>
            <p:cNvPr id="5" name="Group 15"/>
            <p:cNvGrpSpPr/>
            <p:nvPr/>
          </p:nvGrpSpPr>
          <p:grpSpPr>
            <a:xfrm>
              <a:off x="3589670" y="1890185"/>
              <a:ext cx="2700000" cy="345958"/>
              <a:chOff x="414670" y="1877485"/>
              <a:chExt cx="2201164" cy="345958"/>
            </a:xfrm>
          </p:grpSpPr>
          <p:sp>
            <p:nvSpPr>
              <p:cNvPr id="8" name="TextBox 7"/>
              <p:cNvSpPr txBox="1"/>
              <p:nvPr>
                <p:custDataLst>
                  <p:tags r:id="rId12"/>
                </p:custDataLst>
              </p:nvPr>
            </p:nvSpPr>
            <p:spPr>
              <a:xfrm>
                <a:off x="863544" y="1877485"/>
                <a:ext cx="1325208" cy="345958"/>
              </a:xfrm>
              <a:prstGeom prst="rect">
                <a:avLst/>
              </a:prstGeom>
              <a:noFill/>
            </p:spPr>
            <p:txBody>
              <a:bodyPr wrap="none" rtlCol="0">
                <a:noAutofit/>
              </a:bodyPr>
              <a:lstStyle/>
              <a:p>
                <a:pPr algn="ctr"/>
                <a:r>
                  <a:rPr lang="en-GB" sz="1400" dirty="0" smtClean="0">
                    <a:solidFill>
                      <a:srgbClr val="11356F"/>
                    </a:solidFill>
                    <a:latin typeface="Calibri" pitchFamily="34" charset="0"/>
                  </a:rPr>
                  <a:t>Exploratory</a:t>
                </a:r>
                <a:endParaRPr lang="en-US" sz="1400" dirty="0">
                  <a:solidFill>
                    <a:srgbClr val="11356F"/>
                  </a:solidFill>
                  <a:latin typeface="Calibri" pitchFamily="34" charset="0"/>
                </a:endParaRPr>
              </a:p>
            </p:txBody>
          </p:sp>
          <p:cxnSp>
            <p:nvCxnSpPr>
              <p:cNvPr id="9" name="Straight Connector 8"/>
              <p:cNvCxnSpPr/>
              <p:nvPr>
                <p:custDataLst>
                  <p:tags r:id="rId13"/>
                </p:custDataLst>
              </p:nvPr>
            </p:nvCxnSpPr>
            <p:spPr bwMode="auto">
              <a:xfrm>
                <a:off x="414670" y="2206313"/>
                <a:ext cx="2201164" cy="0"/>
              </a:xfrm>
              <a:prstGeom prst="line">
                <a:avLst/>
              </a:prstGeom>
              <a:solidFill>
                <a:srgbClr val="9BB9CD"/>
              </a:solidFill>
              <a:ln w="9525" cap="flat" cmpd="sng" algn="ctr">
                <a:solidFill>
                  <a:schemeClr val="bg2"/>
                </a:solidFill>
                <a:prstDash val="solid"/>
                <a:round/>
                <a:headEnd type="none" w="med" len="med"/>
                <a:tailEnd type="none" w="med" len="med"/>
              </a:ln>
              <a:effectLst/>
            </p:spPr>
          </p:cxnSp>
        </p:grpSp>
        <p:sp>
          <p:nvSpPr>
            <p:cNvPr id="6" name="TextBox 5"/>
            <p:cNvSpPr txBox="1"/>
            <p:nvPr>
              <p:custDataLst>
                <p:tags r:id="rId11"/>
              </p:custDataLst>
            </p:nvPr>
          </p:nvSpPr>
          <p:spPr>
            <a:xfrm>
              <a:off x="3638296" y="2387600"/>
              <a:ext cx="2664000" cy="3086100"/>
            </a:xfrm>
            <a:prstGeom prst="rect">
              <a:avLst/>
            </a:prstGeom>
            <a:noFill/>
          </p:spPr>
          <p:txBody>
            <a:bodyPr wrap="square" rtlCol="0">
              <a:noAutofit/>
            </a:bodyPr>
            <a:lstStyle/>
            <a:p>
              <a:pPr marL="0" lvl="1" algn="ctr">
                <a:spcBef>
                  <a:spcPts val="0"/>
                </a:spcBef>
                <a:spcAft>
                  <a:spcPts val="0"/>
                </a:spcAft>
                <a:buClr>
                  <a:srgbClr val="002060"/>
                </a:buClr>
              </a:pPr>
              <a:r>
                <a:rPr lang="en-US" sz="1400" b="0" dirty="0" smtClean="0">
                  <a:solidFill>
                    <a:schemeClr val="tx1"/>
                  </a:solidFill>
                  <a:latin typeface="Calibri" pitchFamily="34" charset="0"/>
                  <a:cs typeface="Times New Roman" pitchFamily="18" charset="0"/>
                </a:rPr>
                <a:t>Exploratory </a:t>
              </a:r>
              <a:r>
                <a:rPr lang="en-US" sz="1400" dirty="0" smtClean="0">
                  <a:cs typeface="Times New Roman" pitchFamily="18" charset="0"/>
                </a:rPr>
                <a:t>p</a:t>
              </a:r>
              <a:r>
                <a:rPr lang="en-US" sz="1400" b="0" dirty="0" smtClean="0">
                  <a:solidFill>
                    <a:schemeClr val="tx1"/>
                  </a:solidFill>
                  <a:latin typeface="Calibri" pitchFamily="34" charset="0"/>
                  <a:cs typeface="Times New Roman" pitchFamily="18" charset="0"/>
                </a:rPr>
                <a:t>attern </a:t>
              </a:r>
              <a:r>
                <a:rPr lang="en-US" sz="1400" dirty="0" smtClean="0">
                  <a:cs typeface="Times New Roman" pitchFamily="18" charset="0"/>
                </a:rPr>
                <a:t>s</a:t>
              </a:r>
              <a:r>
                <a:rPr lang="en-US" sz="1400" b="0" dirty="0" smtClean="0">
                  <a:solidFill>
                    <a:schemeClr val="tx1"/>
                  </a:solidFill>
                  <a:latin typeface="Calibri" pitchFamily="34" charset="0"/>
                  <a:cs typeface="Times New Roman" pitchFamily="18" charset="0"/>
                </a:rPr>
                <a:t>canning</a:t>
              </a:r>
              <a:endParaRPr lang="en-GB" sz="1400" b="0" dirty="0" smtClean="0">
                <a:solidFill>
                  <a:schemeClr val="tx1"/>
                </a:solidFill>
                <a:latin typeface="Calibri" pitchFamily="34" charset="0"/>
                <a:cs typeface="Times New Roman" pitchFamily="18" charset="0"/>
              </a:endParaRPr>
            </a:p>
            <a:p>
              <a:pPr marL="177800" lvl="1" indent="-177800">
                <a:spcBef>
                  <a:spcPts val="300"/>
                </a:spcBef>
                <a:spcAft>
                  <a:spcPts val="600"/>
                </a:spcAft>
                <a:buClr>
                  <a:srgbClr val="002060"/>
                </a:buClr>
              </a:pPr>
              <a:endParaRPr lang="en-US" dirty="0" smtClean="0">
                <a:cs typeface="Times New Roman" pitchFamily="18" charset="0"/>
              </a:endParaRPr>
            </a:p>
            <a:p>
              <a:pPr marL="177800" lvl="1" indent="-177800">
                <a:spcBef>
                  <a:spcPts val="300"/>
                </a:spcBef>
                <a:spcAft>
                  <a:spcPts val="0"/>
                </a:spcAft>
                <a:buClr>
                  <a:srgbClr val="002060"/>
                </a:buClr>
              </a:pPr>
              <a:endParaRPr lang="en-GB" dirty="0" smtClean="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Fastest high order statistical significant association detection in the world</a:t>
              </a: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Flexible pattern representation – </a:t>
              </a:r>
              <a:r>
                <a:rPr lang="en-GB" sz="1200" b="0" dirty="0" err="1" smtClean="0">
                  <a:solidFill>
                    <a:schemeClr val="tx1"/>
                  </a:solidFill>
                  <a:latin typeface="Calibri" pitchFamily="34" charset="0"/>
                  <a:cs typeface="Times New Roman" pitchFamily="18" charset="0"/>
                </a:rPr>
                <a:t>hypergraphs</a:t>
              </a:r>
              <a:r>
                <a:rPr lang="en-GB" sz="1200" b="0" dirty="0" smtClean="0">
                  <a:solidFill>
                    <a:schemeClr val="tx1"/>
                  </a:solidFill>
                  <a:latin typeface="Calibri" pitchFamily="34" charset="0"/>
                  <a:cs typeface="Times New Roman" pitchFamily="18" charset="0"/>
                </a:rPr>
                <a:t>, rules, associations and </a:t>
              </a:r>
              <a:r>
                <a:rPr lang="en-GB" sz="1200" b="0" dirty="0" err="1" smtClean="0">
                  <a:solidFill>
                    <a:schemeClr val="tx1"/>
                  </a:solidFill>
                  <a:latin typeface="Calibri" pitchFamily="34" charset="0"/>
                  <a:cs typeface="Times New Roman" pitchFamily="18" charset="0"/>
                </a:rPr>
                <a:t>spreadsheet</a:t>
              </a:r>
              <a:endParaRPr lang="en-GB" sz="1200" b="0" dirty="0" smtClean="0">
                <a:solidFill>
                  <a:schemeClr val="tx1"/>
                </a:solidFill>
                <a:latin typeface="Calibri" pitchFamily="34" charset="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Pre and post-processing </a:t>
              </a:r>
              <a:r>
                <a:rPr lang="en-GB" dirty="0">
                  <a:cs typeface="Times New Roman" pitchFamily="18" charset="0"/>
                </a:rPr>
                <a:t> </a:t>
              </a:r>
              <a:r>
                <a:rPr lang="en-GB" dirty="0" smtClean="0">
                  <a:cs typeface="Times New Roman" pitchFamily="18" charset="0"/>
                </a:rPr>
                <a:t>of patterns and rules</a:t>
              </a:r>
              <a:endParaRPr lang="en-GB" sz="1200" b="0" dirty="0" smtClean="0">
                <a:solidFill>
                  <a:schemeClr val="tx1"/>
                </a:solidFill>
                <a:latin typeface="Calibri" pitchFamily="34" charset="0"/>
                <a:cs typeface="Times New Roman" pitchFamily="18" charset="0"/>
              </a:endParaRPr>
            </a:p>
            <a:p>
              <a:pPr marL="406400" lvl="2" indent="-88900">
                <a:spcBef>
                  <a:spcPts val="300"/>
                </a:spcBef>
                <a:spcAft>
                  <a:spcPts val="600"/>
                </a:spcAft>
                <a:buClr>
                  <a:srgbClr val="002060"/>
                </a:buClr>
                <a:buFont typeface="Calibri" pitchFamily="34" charset="0"/>
                <a:buChar char="–"/>
              </a:pPr>
              <a:endParaRPr lang="en-GB" sz="1200" b="0" dirty="0" smtClean="0">
                <a:solidFill>
                  <a:schemeClr val="tx1"/>
                </a:solidFill>
                <a:latin typeface="Calibri" pitchFamily="34" charset="0"/>
                <a:cs typeface="Times New Roman" pitchFamily="18" charset="0"/>
              </a:endParaRPr>
            </a:p>
            <a:p>
              <a:pPr marL="406400" lvl="2" indent="-88900">
                <a:spcBef>
                  <a:spcPts val="300"/>
                </a:spcBef>
                <a:spcAft>
                  <a:spcPts val="600"/>
                </a:spcAft>
                <a:buClr>
                  <a:srgbClr val="002060"/>
                </a:buClr>
                <a:buFont typeface="Calibri" pitchFamily="34" charset="0"/>
                <a:buChar char="–"/>
              </a:pPr>
              <a:endParaRPr lang="en-GB" sz="1200" b="0" dirty="0" smtClean="0">
                <a:solidFill>
                  <a:schemeClr val="tx1"/>
                </a:solidFill>
                <a:latin typeface="Calibri" pitchFamily="34" charset="0"/>
                <a:cs typeface="Times New Roman" pitchFamily="18" charset="0"/>
              </a:endParaRPr>
            </a:p>
          </p:txBody>
        </p:sp>
        <p:sp>
          <p:nvSpPr>
            <p:cNvPr id="7" name="Rounded Rectangle 6"/>
            <p:cNvSpPr/>
            <p:nvPr/>
          </p:nvSpPr>
          <p:spPr bwMode="auto">
            <a:xfrm>
              <a:off x="3517900" y="1701800"/>
              <a:ext cx="2857500" cy="3816000"/>
            </a:xfrm>
            <a:prstGeom prst="roundRect">
              <a:avLst>
                <a:gd name="adj" fmla="val 5977"/>
              </a:avLst>
            </a:prstGeom>
            <a:noFill/>
            <a:ln w="9525" cap="flat" cmpd="sng" algn="ctr">
              <a:solidFill>
                <a:srgbClr val="113E63"/>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bg1"/>
                </a:solidFill>
                <a:effectLst/>
                <a:latin typeface="Arial" charset="0"/>
                <a:ea typeface="Osaka" pitchFamily="20" charset="-128"/>
                <a:cs typeface="Arial" charset="0"/>
              </a:endParaRPr>
            </a:p>
          </p:txBody>
        </p:sp>
      </p:grpSp>
      <p:pic>
        <p:nvPicPr>
          <p:cNvPr id="10" name="Picture 9"/>
          <p:cNvPicPr>
            <a:picLocks noChangeAspect="1"/>
          </p:cNvPicPr>
          <p:nvPr>
            <p:custDataLst>
              <p:tags r:id="rId1"/>
            </p:custDataLst>
          </p:nvPr>
        </p:nvPicPr>
        <p:blipFill>
          <a:blip r:embed="rId15" cstate="print"/>
          <a:stretch>
            <a:fillRect/>
          </a:stretch>
        </p:blipFill>
        <p:spPr>
          <a:xfrm>
            <a:off x="2541849" y="1788989"/>
            <a:ext cx="223971" cy="359769"/>
          </a:xfrm>
          <a:prstGeom prst="rect">
            <a:avLst/>
          </a:prstGeom>
        </p:spPr>
      </p:pic>
      <p:grpSp>
        <p:nvGrpSpPr>
          <p:cNvPr id="11" name="Group 10"/>
          <p:cNvGrpSpPr/>
          <p:nvPr/>
        </p:nvGrpSpPr>
        <p:grpSpPr>
          <a:xfrm>
            <a:off x="201473" y="1701800"/>
            <a:ext cx="1980000" cy="4320000"/>
            <a:chOff x="222739" y="1701800"/>
            <a:chExt cx="2160000" cy="3816000"/>
          </a:xfrm>
        </p:grpSpPr>
        <p:grpSp>
          <p:nvGrpSpPr>
            <p:cNvPr id="12" name="Group 15"/>
            <p:cNvGrpSpPr/>
            <p:nvPr/>
          </p:nvGrpSpPr>
          <p:grpSpPr>
            <a:xfrm>
              <a:off x="288988" y="1890185"/>
              <a:ext cx="1980000" cy="345958"/>
              <a:chOff x="414670" y="1877485"/>
              <a:chExt cx="2558586" cy="345958"/>
            </a:xfrm>
          </p:grpSpPr>
          <p:sp>
            <p:nvSpPr>
              <p:cNvPr id="16" name="TextBox 15"/>
              <p:cNvSpPr txBox="1"/>
              <p:nvPr>
                <p:custDataLst>
                  <p:tags r:id="rId9"/>
                </p:custDataLst>
              </p:nvPr>
            </p:nvSpPr>
            <p:spPr>
              <a:xfrm>
                <a:off x="939284" y="1877485"/>
                <a:ext cx="1698719" cy="345958"/>
              </a:xfrm>
              <a:prstGeom prst="rect">
                <a:avLst/>
              </a:prstGeom>
              <a:noFill/>
            </p:spPr>
            <p:txBody>
              <a:bodyPr wrap="none" rtlCol="0">
                <a:noAutofit/>
              </a:bodyPr>
              <a:lstStyle/>
              <a:p>
                <a:pPr algn="ctr"/>
                <a:r>
                  <a:rPr lang="en-GB" sz="1400" dirty="0" smtClean="0">
                    <a:solidFill>
                      <a:srgbClr val="11356F"/>
                    </a:solidFill>
                    <a:latin typeface="Calibri" pitchFamily="34" charset="0"/>
                  </a:rPr>
                  <a:t>Automated </a:t>
                </a:r>
                <a:endParaRPr lang="en-US" sz="1400" dirty="0">
                  <a:solidFill>
                    <a:srgbClr val="11356F"/>
                  </a:solidFill>
                  <a:latin typeface="Calibri" pitchFamily="34" charset="0"/>
                </a:endParaRPr>
              </a:p>
            </p:txBody>
          </p:sp>
          <p:cxnSp>
            <p:nvCxnSpPr>
              <p:cNvPr id="17" name="Straight Connector 16"/>
              <p:cNvCxnSpPr/>
              <p:nvPr>
                <p:custDataLst>
                  <p:tags r:id="rId10"/>
                </p:custDataLst>
              </p:nvPr>
            </p:nvCxnSpPr>
            <p:spPr bwMode="auto">
              <a:xfrm>
                <a:off x="414670" y="2206313"/>
                <a:ext cx="2558586" cy="0"/>
              </a:xfrm>
              <a:prstGeom prst="line">
                <a:avLst/>
              </a:prstGeom>
              <a:solidFill>
                <a:srgbClr val="9BB9CD"/>
              </a:solidFill>
              <a:ln w="9525" cap="flat" cmpd="sng" algn="ctr">
                <a:solidFill>
                  <a:schemeClr val="bg2"/>
                </a:solidFill>
                <a:prstDash val="solid"/>
                <a:round/>
                <a:headEnd type="none" w="med" len="med"/>
                <a:tailEnd type="none" w="med" len="med"/>
              </a:ln>
              <a:effectLst/>
            </p:spPr>
          </p:cxnSp>
        </p:grpSp>
        <p:sp>
          <p:nvSpPr>
            <p:cNvPr id="13" name="TextBox 12"/>
            <p:cNvSpPr txBox="1"/>
            <p:nvPr>
              <p:custDataLst>
                <p:tags r:id="rId8"/>
              </p:custDataLst>
            </p:nvPr>
          </p:nvSpPr>
          <p:spPr>
            <a:xfrm>
              <a:off x="310427" y="2387600"/>
              <a:ext cx="1980000" cy="3086100"/>
            </a:xfrm>
            <a:prstGeom prst="rect">
              <a:avLst/>
            </a:prstGeom>
            <a:noFill/>
          </p:spPr>
          <p:txBody>
            <a:bodyPr wrap="square" rtlCol="0">
              <a:noAutofit/>
            </a:bodyPr>
            <a:lstStyle/>
            <a:p>
              <a:pPr algn="ctr">
                <a:spcBef>
                  <a:spcPts val="0"/>
                </a:spcBef>
                <a:buClr>
                  <a:srgbClr val="0000FF"/>
                </a:buClr>
                <a:buSzPct val="50000"/>
              </a:pPr>
              <a:r>
                <a:rPr lang="en-US" sz="1400" dirty="0" smtClean="0">
                  <a:latin typeface="+mn-lt"/>
                </a:rPr>
                <a:t>Automatic hypothesis generating and validating</a:t>
              </a:r>
            </a:p>
            <a:p>
              <a:pPr>
                <a:spcBef>
                  <a:spcPts val="0"/>
                </a:spcBef>
                <a:buClr>
                  <a:srgbClr val="0000FF"/>
                </a:buClr>
                <a:buSzPct val="50000"/>
              </a:pPr>
              <a:endParaRPr lang="en-US" sz="1400" dirty="0" smtClean="0">
                <a:latin typeface="+mn-lt"/>
              </a:endParaRPr>
            </a:p>
            <a:p>
              <a:pPr marL="177800" lvl="1" indent="-177800">
                <a:spcBef>
                  <a:spcPts val="1200"/>
                </a:spcBef>
                <a:spcAft>
                  <a:spcPts val="600"/>
                </a:spcAft>
                <a:buClr>
                  <a:srgbClr val="002060"/>
                </a:buClr>
                <a:buFont typeface="Wingdings" pitchFamily="2" charset="2"/>
                <a:buChar char="§"/>
              </a:pPr>
              <a:r>
                <a:rPr lang="en-US" dirty="0" smtClean="0">
                  <a:cs typeface="Times New Roman" pitchFamily="18" charset="0"/>
                </a:rPr>
                <a:t>Complex Pattern Discovery</a:t>
              </a:r>
              <a:endParaRPr lang="en-US" sz="1200" b="0" dirty="0" smtClean="0">
                <a:solidFill>
                  <a:schemeClr val="tx1"/>
                </a:solidFill>
                <a:latin typeface="Calibri" pitchFamily="34" charset="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US" dirty="0" smtClean="0">
                  <a:cs typeface="Times New Roman" pitchFamily="18" charset="0"/>
                </a:rPr>
                <a:t>Data mining with noisy and/or incomplete data</a:t>
              </a:r>
              <a:endParaRPr lang="en-US" dirty="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US" dirty="0" smtClean="0">
                  <a:cs typeface="Times New Roman" pitchFamily="18" charset="0"/>
                </a:rPr>
                <a:t>Efficient search space truncation techniques</a:t>
              </a:r>
            </a:p>
            <a:p>
              <a:pPr marL="0" lvl="1">
                <a:spcBef>
                  <a:spcPts val="300"/>
                </a:spcBef>
                <a:spcAft>
                  <a:spcPts val="600"/>
                </a:spcAft>
                <a:buClr>
                  <a:srgbClr val="002060"/>
                </a:buClr>
              </a:pPr>
              <a:endParaRPr lang="en-GB" sz="1200" b="0" dirty="0" smtClean="0">
                <a:solidFill>
                  <a:schemeClr val="tx1"/>
                </a:solidFill>
                <a:latin typeface="Calibri" pitchFamily="34" charset="0"/>
                <a:cs typeface="Times New Roman" pitchFamily="18" charset="0"/>
              </a:endParaRPr>
            </a:p>
            <a:p>
              <a:pPr marL="177800" lvl="1" indent="-177800">
                <a:spcBef>
                  <a:spcPts val="300"/>
                </a:spcBef>
                <a:spcAft>
                  <a:spcPts val="600"/>
                </a:spcAft>
                <a:buClr>
                  <a:srgbClr val="002060"/>
                </a:buClr>
                <a:buFont typeface="Wingdings" pitchFamily="2" charset="2"/>
                <a:buChar char="§"/>
              </a:pPr>
              <a:endParaRPr lang="en-GB" sz="1200" b="0" dirty="0" smtClean="0">
                <a:solidFill>
                  <a:schemeClr val="tx1"/>
                </a:solidFill>
                <a:latin typeface="Calibri" pitchFamily="34" charset="0"/>
                <a:cs typeface="Times New Roman" pitchFamily="18" charset="0"/>
              </a:endParaRPr>
            </a:p>
          </p:txBody>
        </p:sp>
        <p:sp>
          <p:nvSpPr>
            <p:cNvPr id="14" name="Rounded Rectangle 13"/>
            <p:cNvSpPr/>
            <p:nvPr/>
          </p:nvSpPr>
          <p:spPr bwMode="auto">
            <a:xfrm>
              <a:off x="222739" y="1701800"/>
              <a:ext cx="2160000" cy="3816000"/>
            </a:xfrm>
            <a:prstGeom prst="roundRect">
              <a:avLst>
                <a:gd name="adj" fmla="val 5977"/>
              </a:avLst>
            </a:prstGeom>
            <a:noFill/>
            <a:ln w="9525" cap="flat" cmpd="sng" algn="ctr">
              <a:solidFill>
                <a:srgbClr val="113E63"/>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bg1"/>
                </a:solidFill>
                <a:effectLst/>
                <a:latin typeface="Arial" charset="0"/>
                <a:ea typeface="Osaka" pitchFamily="20" charset="-128"/>
                <a:cs typeface="Arial" charset="0"/>
              </a:endParaRPr>
            </a:p>
          </p:txBody>
        </p:sp>
        <p:pic>
          <p:nvPicPr>
            <p:cNvPr id="15" name="Picture 14" descr="Gear Parts_Collaboration_2_jpg.jpg"/>
            <p:cNvPicPr>
              <a:picLocks noChangeAspect="1"/>
            </p:cNvPicPr>
            <p:nvPr/>
          </p:nvPicPr>
          <p:blipFill>
            <a:blip r:embed="rId16" cstate="print"/>
            <a:stretch>
              <a:fillRect/>
            </a:stretch>
          </p:blipFill>
          <p:spPr>
            <a:xfrm>
              <a:off x="271498" y="1749177"/>
              <a:ext cx="561654" cy="421240"/>
            </a:xfrm>
            <a:prstGeom prst="rect">
              <a:avLst/>
            </a:prstGeom>
          </p:spPr>
        </p:pic>
      </p:grpSp>
      <p:grpSp>
        <p:nvGrpSpPr>
          <p:cNvPr id="18" name="Group 17"/>
          <p:cNvGrpSpPr/>
          <p:nvPr/>
        </p:nvGrpSpPr>
        <p:grpSpPr>
          <a:xfrm>
            <a:off x="6897013" y="1689100"/>
            <a:ext cx="1980000" cy="4320000"/>
            <a:chOff x="6248400" y="1689100"/>
            <a:chExt cx="2637692" cy="3816000"/>
          </a:xfrm>
        </p:grpSpPr>
        <p:grpSp>
          <p:nvGrpSpPr>
            <p:cNvPr id="19" name="Group 15"/>
            <p:cNvGrpSpPr/>
            <p:nvPr/>
          </p:nvGrpSpPr>
          <p:grpSpPr>
            <a:xfrm>
              <a:off x="6321876" y="1890185"/>
              <a:ext cx="2492307" cy="345958"/>
              <a:chOff x="363637" y="1877485"/>
              <a:chExt cx="2712151" cy="345958"/>
            </a:xfrm>
          </p:grpSpPr>
          <p:sp>
            <p:nvSpPr>
              <p:cNvPr id="23" name="TextBox 22"/>
              <p:cNvSpPr txBox="1"/>
              <p:nvPr>
                <p:custDataLst>
                  <p:tags r:id="rId6"/>
                </p:custDataLst>
              </p:nvPr>
            </p:nvSpPr>
            <p:spPr>
              <a:xfrm>
                <a:off x="1077862" y="1877485"/>
                <a:ext cx="1698718" cy="345958"/>
              </a:xfrm>
              <a:prstGeom prst="rect">
                <a:avLst/>
              </a:prstGeom>
              <a:noFill/>
            </p:spPr>
            <p:txBody>
              <a:bodyPr wrap="none" rtlCol="0">
                <a:noAutofit/>
              </a:bodyPr>
              <a:lstStyle/>
              <a:p>
                <a:pPr algn="ctr"/>
                <a:r>
                  <a:rPr lang="en-GB" sz="1400" dirty="0" smtClean="0">
                    <a:solidFill>
                      <a:srgbClr val="11356F"/>
                    </a:solidFill>
                    <a:latin typeface="Calibri" pitchFamily="34" charset="0"/>
                  </a:rPr>
                  <a:t>Customizable</a:t>
                </a:r>
                <a:endParaRPr lang="en-US" sz="1400" dirty="0">
                  <a:solidFill>
                    <a:srgbClr val="11356F"/>
                  </a:solidFill>
                  <a:latin typeface="Calibri" pitchFamily="34" charset="0"/>
                </a:endParaRPr>
              </a:p>
            </p:txBody>
          </p:sp>
          <p:cxnSp>
            <p:nvCxnSpPr>
              <p:cNvPr id="24" name="Straight Connector 23"/>
              <p:cNvCxnSpPr/>
              <p:nvPr>
                <p:custDataLst>
                  <p:tags r:id="rId7"/>
                </p:custDataLst>
              </p:nvPr>
            </p:nvCxnSpPr>
            <p:spPr bwMode="auto">
              <a:xfrm>
                <a:off x="363637" y="2206313"/>
                <a:ext cx="2712151" cy="0"/>
              </a:xfrm>
              <a:prstGeom prst="line">
                <a:avLst/>
              </a:prstGeom>
              <a:solidFill>
                <a:srgbClr val="9BB9CD"/>
              </a:solidFill>
              <a:ln w="9525" cap="flat" cmpd="sng" algn="ctr">
                <a:solidFill>
                  <a:schemeClr val="bg2"/>
                </a:solidFill>
                <a:prstDash val="solid"/>
                <a:round/>
                <a:headEnd type="none" w="med" len="med"/>
                <a:tailEnd type="none" w="med" len="med"/>
              </a:ln>
              <a:effectLst/>
            </p:spPr>
          </p:cxnSp>
        </p:grpSp>
        <p:sp>
          <p:nvSpPr>
            <p:cNvPr id="20" name="TextBox 19"/>
            <p:cNvSpPr txBox="1"/>
            <p:nvPr>
              <p:custDataLst>
                <p:tags r:id="rId5"/>
              </p:custDataLst>
            </p:nvPr>
          </p:nvSpPr>
          <p:spPr>
            <a:xfrm>
              <a:off x="6346586" y="2387600"/>
              <a:ext cx="2459078" cy="3084618"/>
            </a:xfrm>
            <a:prstGeom prst="rect">
              <a:avLst/>
            </a:prstGeom>
            <a:noFill/>
          </p:spPr>
          <p:txBody>
            <a:bodyPr wrap="square" rtlCol="0">
              <a:noAutofit/>
            </a:bodyPr>
            <a:lstStyle/>
            <a:p>
              <a:pPr marL="0" lvl="1" algn="ctr">
                <a:spcBef>
                  <a:spcPts val="0"/>
                </a:spcBef>
                <a:spcAft>
                  <a:spcPts val="0"/>
                </a:spcAft>
                <a:buClr>
                  <a:srgbClr val="002060"/>
                </a:buClr>
              </a:pPr>
              <a:r>
                <a:rPr lang="en-US" sz="1400" dirty="0" smtClean="0">
                  <a:cs typeface="Times New Roman" pitchFamily="18" charset="0"/>
                </a:rPr>
                <a:t>Flexible implementation and customization</a:t>
              </a:r>
              <a:endParaRPr lang="en-GB" sz="1400" b="0" dirty="0" smtClean="0">
                <a:solidFill>
                  <a:schemeClr val="tx1"/>
                </a:solidFill>
                <a:latin typeface="Calibri" pitchFamily="34" charset="0"/>
                <a:cs typeface="Times New Roman" pitchFamily="18" charset="0"/>
              </a:endParaRPr>
            </a:p>
            <a:p>
              <a:pPr marL="177800" lvl="1" indent="-177800">
                <a:spcBef>
                  <a:spcPts val="300"/>
                </a:spcBef>
                <a:spcAft>
                  <a:spcPts val="600"/>
                </a:spcAft>
                <a:buClr>
                  <a:srgbClr val="002060"/>
                </a:buClr>
                <a:buFont typeface="Wingdings" pitchFamily="2" charset="2"/>
                <a:buChar char="§"/>
              </a:pPr>
              <a:endParaRPr lang="en-GB" dirty="0" smtClean="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Based on XML and other industry standard technologies</a:t>
              </a: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Architecture lends itself to expansion and flexibility</a:t>
              </a: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Objected-oriented architecture and web application</a:t>
              </a:r>
            </a:p>
            <a:p>
              <a:pPr marL="406400" lvl="2" indent="-88900">
                <a:spcBef>
                  <a:spcPts val="300"/>
                </a:spcBef>
                <a:spcAft>
                  <a:spcPts val="600"/>
                </a:spcAft>
                <a:buClr>
                  <a:srgbClr val="002060"/>
                </a:buClr>
                <a:buFont typeface="Calibri" pitchFamily="34" charset="0"/>
                <a:buChar char="–"/>
              </a:pPr>
              <a:endParaRPr lang="en-GB" sz="1200" b="0" dirty="0" smtClean="0">
                <a:solidFill>
                  <a:schemeClr val="tx1"/>
                </a:solidFill>
                <a:latin typeface="Calibri" pitchFamily="34" charset="0"/>
                <a:cs typeface="Times New Roman" pitchFamily="18" charset="0"/>
              </a:endParaRPr>
            </a:p>
            <a:p>
              <a:pPr marL="406400" lvl="2" indent="-88900">
                <a:spcBef>
                  <a:spcPts val="300"/>
                </a:spcBef>
                <a:spcAft>
                  <a:spcPts val="600"/>
                </a:spcAft>
                <a:buClr>
                  <a:srgbClr val="002060"/>
                </a:buClr>
                <a:buFont typeface="Calibri" pitchFamily="34" charset="0"/>
                <a:buChar char="–"/>
              </a:pPr>
              <a:endParaRPr lang="en-GB" sz="1200" b="0" dirty="0" smtClean="0">
                <a:solidFill>
                  <a:schemeClr val="tx1"/>
                </a:solidFill>
                <a:latin typeface="Calibri" pitchFamily="34" charset="0"/>
                <a:cs typeface="Times New Roman" pitchFamily="18" charset="0"/>
              </a:endParaRPr>
            </a:p>
          </p:txBody>
        </p:sp>
        <p:sp>
          <p:nvSpPr>
            <p:cNvPr id="21" name="Rounded Rectangle 20"/>
            <p:cNvSpPr/>
            <p:nvPr/>
          </p:nvSpPr>
          <p:spPr bwMode="auto">
            <a:xfrm>
              <a:off x="6248400" y="1689100"/>
              <a:ext cx="2637692" cy="3816000"/>
            </a:xfrm>
            <a:prstGeom prst="roundRect">
              <a:avLst>
                <a:gd name="adj" fmla="val 5977"/>
              </a:avLst>
            </a:prstGeom>
            <a:noFill/>
            <a:ln w="9525" cap="flat" cmpd="sng" algn="ctr">
              <a:solidFill>
                <a:srgbClr val="113E63"/>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bg1"/>
                </a:solidFill>
                <a:effectLst/>
                <a:latin typeface="Arial" charset="0"/>
                <a:ea typeface="Osaka" pitchFamily="20" charset="-128"/>
                <a:cs typeface="Arial" charset="0"/>
              </a:endParaRPr>
            </a:p>
          </p:txBody>
        </p:sp>
        <p:pic>
          <p:nvPicPr>
            <p:cNvPr id="22" name="Picture 1"/>
            <p:cNvPicPr>
              <a:picLocks noChangeAspect="1" noChangeArrowheads="1"/>
            </p:cNvPicPr>
            <p:nvPr/>
          </p:nvPicPr>
          <p:blipFill>
            <a:blip r:embed="rId17" cstate="print"/>
            <a:srcRect/>
            <a:stretch>
              <a:fillRect/>
            </a:stretch>
          </p:blipFill>
          <p:spPr bwMode="auto">
            <a:xfrm>
              <a:off x="6516028" y="1735780"/>
              <a:ext cx="425450" cy="477194"/>
            </a:xfrm>
            <a:prstGeom prst="rect">
              <a:avLst/>
            </a:prstGeom>
            <a:noFill/>
            <a:ln w="9525">
              <a:noFill/>
              <a:miter lim="800000"/>
              <a:headEnd/>
              <a:tailEnd/>
            </a:ln>
          </p:spPr>
        </p:pic>
      </p:grpSp>
      <p:grpSp>
        <p:nvGrpSpPr>
          <p:cNvPr id="25" name="Group 15"/>
          <p:cNvGrpSpPr/>
          <p:nvPr/>
        </p:nvGrpSpPr>
        <p:grpSpPr>
          <a:xfrm>
            <a:off x="4720322" y="1920281"/>
            <a:ext cx="1870866" cy="391651"/>
            <a:chOff x="363637" y="1877485"/>
            <a:chExt cx="2712151" cy="345958"/>
          </a:xfrm>
        </p:grpSpPr>
        <p:sp>
          <p:nvSpPr>
            <p:cNvPr id="26" name="TextBox 25"/>
            <p:cNvSpPr txBox="1"/>
            <p:nvPr>
              <p:custDataLst>
                <p:tags r:id="rId3"/>
              </p:custDataLst>
            </p:nvPr>
          </p:nvSpPr>
          <p:spPr>
            <a:xfrm>
              <a:off x="1077862" y="1877485"/>
              <a:ext cx="1698718" cy="345958"/>
            </a:xfrm>
            <a:prstGeom prst="rect">
              <a:avLst/>
            </a:prstGeom>
            <a:noFill/>
          </p:spPr>
          <p:txBody>
            <a:bodyPr wrap="none" rtlCol="0">
              <a:noAutofit/>
            </a:bodyPr>
            <a:lstStyle/>
            <a:p>
              <a:pPr algn="ctr"/>
              <a:r>
                <a:rPr lang="en-US" sz="1400" dirty="0" smtClean="0">
                  <a:solidFill>
                    <a:srgbClr val="11356F"/>
                  </a:solidFill>
                  <a:latin typeface="Calibri" pitchFamily="34" charset="0"/>
                </a:rPr>
                <a:t>Transparent</a:t>
              </a:r>
              <a:endParaRPr lang="en-US" sz="1400" dirty="0">
                <a:solidFill>
                  <a:srgbClr val="11356F"/>
                </a:solidFill>
                <a:latin typeface="Calibri" pitchFamily="34" charset="0"/>
              </a:endParaRPr>
            </a:p>
          </p:txBody>
        </p:sp>
        <p:cxnSp>
          <p:nvCxnSpPr>
            <p:cNvPr id="27" name="Straight Connector 26"/>
            <p:cNvCxnSpPr/>
            <p:nvPr>
              <p:custDataLst>
                <p:tags r:id="rId4"/>
              </p:custDataLst>
            </p:nvPr>
          </p:nvCxnSpPr>
          <p:spPr bwMode="auto">
            <a:xfrm>
              <a:off x="363637" y="2206313"/>
              <a:ext cx="2712151" cy="0"/>
            </a:xfrm>
            <a:prstGeom prst="line">
              <a:avLst/>
            </a:prstGeom>
            <a:solidFill>
              <a:srgbClr val="9BB9CD"/>
            </a:solidFill>
            <a:ln w="9525" cap="flat" cmpd="sng" algn="ctr">
              <a:solidFill>
                <a:schemeClr val="bg2"/>
              </a:solidFill>
              <a:prstDash val="solid"/>
              <a:round/>
              <a:headEnd type="none" w="med" len="med"/>
              <a:tailEnd type="none" w="med" len="med"/>
            </a:ln>
            <a:effectLst/>
          </p:spPr>
        </p:cxnSp>
      </p:grpSp>
      <p:sp>
        <p:nvSpPr>
          <p:cNvPr id="28" name="TextBox 27"/>
          <p:cNvSpPr txBox="1"/>
          <p:nvPr>
            <p:custDataLst>
              <p:tags r:id="rId2"/>
            </p:custDataLst>
          </p:nvPr>
        </p:nvSpPr>
        <p:spPr>
          <a:xfrm>
            <a:off x="4738871" y="2483393"/>
            <a:ext cx="1845922" cy="3488482"/>
          </a:xfrm>
          <a:prstGeom prst="rect">
            <a:avLst/>
          </a:prstGeom>
          <a:noFill/>
        </p:spPr>
        <p:txBody>
          <a:bodyPr wrap="square" rtlCol="0">
            <a:noAutofit/>
          </a:bodyPr>
          <a:lstStyle/>
          <a:p>
            <a:pPr marL="0" lvl="1" algn="ctr">
              <a:spcBef>
                <a:spcPts val="0"/>
              </a:spcBef>
              <a:spcAft>
                <a:spcPts val="0"/>
              </a:spcAft>
              <a:buClr>
                <a:srgbClr val="002060"/>
              </a:buClr>
            </a:pPr>
            <a:r>
              <a:rPr lang="en-US" sz="1400" dirty="0" smtClean="0">
                <a:cs typeface="Times New Roman" pitchFamily="18" charset="0"/>
              </a:rPr>
              <a:t>Easy to understand and for domain validation</a:t>
            </a:r>
            <a:endParaRPr lang="en-GB" sz="1400" b="0" dirty="0" smtClean="0">
              <a:solidFill>
                <a:schemeClr val="tx1"/>
              </a:solidFill>
              <a:latin typeface="Calibri" pitchFamily="34" charset="0"/>
              <a:cs typeface="Times New Roman" pitchFamily="18" charset="0"/>
            </a:endParaRPr>
          </a:p>
          <a:p>
            <a:pPr marL="0" lvl="1">
              <a:spcBef>
                <a:spcPts val="300"/>
              </a:spcBef>
              <a:spcAft>
                <a:spcPts val="600"/>
              </a:spcAft>
              <a:buClr>
                <a:srgbClr val="002060"/>
              </a:buClr>
            </a:pPr>
            <a:endParaRPr lang="en-GB" dirty="0" smtClean="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Ideal for engineering optimization</a:t>
            </a:r>
            <a:endParaRPr lang="en-GB" dirty="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Suitable to build domain specific expert systems and guidance system</a:t>
            </a:r>
            <a:endParaRPr lang="en-GB" dirty="0">
              <a:cs typeface="Times New Roman" pitchFamily="18" charset="0"/>
            </a:endParaRPr>
          </a:p>
          <a:p>
            <a:pPr marL="177800" lvl="1" indent="-177800">
              <a:spcBef>
                <a:spcPts val="300"/>
              </a:spcBef>
              <a:spcAft>
                <a:spcPts val="600"/>
              </a:spcAft>
              <a:buClr>
                <a:srgbClr val="002060"/>
              </a:buClr>
              <a:buFont typeface="Wingdings" pitchFamily="2" charset="2"/>
              <a:buChar char="§"/>
            </a:pPr>
            <a:r>
              <a:rPr lang="en-GB" sz="1200" b="0" dirty="0" smtClean="0">
                <a:solidFill>
                  <a:schemeClr val="tx1"/>
                </a:solidFill>
                <a:latin typeface="Calibri" pitchFamily="34" charset="0"/>
                <a:cs typeface="Times New Roman" pitchFamily="18" charset="0"/>
              </a:rPr>
              <a:t>Speed up deployment in large enterprises and complex environments</a:t>
            </a:r>
          </a:p>
          <a:p>
            <a:pPr marL="406400" lvl="2" indent="-88900">
              <a:spcBef>
                <a:spcPts val="300"/>
              </a:spcBef>
              <a:spcAft>
                <a:spcPts val="600"/>
              </a:spcAft>
              <a:buClr>
                <a:srgbClr val="002060"/>
              </a:buClr>
              <a:buFont typeface="Calibri" pitchFamily="34" charset="0"/>
              <a:buChar char="–"/>
            </a:pPr>
            <a:endParaRPr lang="en-GB" sz="1200" b="0" dirty="0" smtClean="0">
              <a:solidFill>
                <a:schemeClr val="tx1"/>
              </a:solidFill>
              <a:latin typeface="Calibri" pitchFamily="34" charset="0"/>
              <a:cs typeface="Times New Roman" pitchFamily="18" charset="0"/>
            </a:endParaRPr>
          </a:p>
        </p:txBody>
      </p:sp>
      <p:sp>
        <p:nvSpPr>
          <p:cNvPr id="29" name="Rounded Rectangle 28"/>
          <p:cNvSpPr/>
          <p:nvPr/>
        </p:nvSpPr>
        <p:spPr bwMode="auto">
          <a:xfrm>
            <a:off x="4665167" y="1692638"/>
            <a:ext cx="1980000" cy="4320000"/>
          </a:xfrm>
          <a:prstGeom prst="roundRect">
            <a:avLst>
              <a:gd name="adj" fmla="val 5977"/>
            </a:avLst>
          </a:prstGeom>
          <a:noFill/>
          <a:ln w="9525" cap="flat" cmpd="sng" algn="ctr">
            <a:solidFill>
              <a:srgbClr val="113E63"/>
            </a:solidFill>
            <a:prstDash val="solid"/>
            <a:round/>
            <a:headEnd type="none" w="med" len="med"/>
            <a:tailEnd type="none" w="med" len="med"/>
          </a:ln>
          <a:effectLst/>
        </p:spPr>
        <p:txBody>
          <a:bodyPr vert="horz" wrap="square" lIns="90488" tIns="44450" rIns="90488" bIns="4445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200" b="1" i="0" u="none" strike="noStrike" cap="none" normalizeH="0" baseline="0" smtClean="0">
              <a:ln>
                <a:noFill/>
              </a:ln>
              <a:solidFill>
                <a:schemeClr val="bg1"/>
              </a:solidFill>
              <a:effectLst/>
              <a:latin typeface="Arial" charset="0"/>
              <a:ea typeface="Osaka" pitchFamily="20" charset="-128"/>
              <a:cs typeface="Arial" charset="0"/>
            </a:endParaRPr>
          </a:p>
        </p:txBody>
      </p:sp>
      <p:pic>
        <p:nvPicPr>
          <p:cNvPr id="30" name="Picture 29" descr="transparency.jpg"/>
          <p:cNvPicPr>
            <a:picLocks noChangeAspect="1"/>
          </p:cNvPicPr>
          <p:nvPr/>
        </p:nvPicPr>
        <p:blipFill>
          <a:blip r:embed="rId18" cstate="print"/>
          <a:stretch>
            <a:fillRect/>
          </a:stretch>
        </p:blipFill>
        <p:spPr>
          <a:xfrm>
            <a:off x="4843868" y="1777113"/>
            <a:ext cx="337528" cy="455723"/>
          </a:xfrm>
          <a:prstGeom prst="rect">
            <a:avLst/>
          </a:prstGeom>
        </p:spPr>
      </p:pic>
    </p:spTree>
    <p:extLst>
      <p:ext uri="{BB962C8B-B14F-4D97-AF65-F5344CB8AC3E}">
        <p14:creationId xmlns:p14="http://schemas.microsoft.com/office/powerpoint/2010/main" val="321942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ounded Rectangle 5"/>
          <p:cNvSpPr/>
          <p:nvPr>
            <p:custDataLst>
              <p:tags r:id="rId1"/>
            </p:custDataLst>
          </p:nvPr>
        </p:nvSpPr>
        <p:spPr bwMode="auto">
          <a:xfrm>
            <a:off x="6147834" y="1196974"/>
            <a:ext cx="2636753" cy="2128117"/>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a:solidFill>
                <a:srgbClr val="FFFFFF"/>
              </a:solidFill>
              <a:latin typeface="Calibri"/>
            </a:endParaRPr>
          </a:p>
        </p:txBody>
      </p:sp>
      <p:sp>
        <p:nvSpPr>
          <p:cNvPr id="7" name="Rounded Rectangle 6"/>
          <p:cNvSpPr/>
          <p:nvPr>
            <p:custDataLst>
              <p:tags r:id="rId2"/>
            </p:custDataLst>
          </p:nvPr>
        </p:nvSpPr>
        <p:spPr bwMode="auto">
          <a:xfrm>
            <a:off x="3336968" y="1196974"/>
            <a:ext cx="2708560" cy="2128117"/>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a:solidFill>
                <a:srgbClr val="FFFFFF"/>
              </a:solidFill>
              <a:latin typeface="Calibri"/>
            </a:endParaRPr>
          </a:p>
        </p:txBody>
      </p:sp>
      <p:sp>
        <p:nvSpPr>
          <p:cNvPr id="8" name="Rounded Rectangle 7"/>
          <p:cNvSpPr/>
          <p:nvPr>
            <p:custDataLst>
              <p:tags r:id="rId3"/>
            </p:custDataLst>
          </p:nvPr>
        </p:nvSpPr>
        <p:spPr bwMode="auto">
          <a:xfrm>
            <a:off x="422691" y="1196974"/>
            <a:ext cx="2794538" cy="2128117"/>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a:solidFill>
                <a:srgbClr val="FFFFFF"/>
              </a:solidFill>
              <a:latin typeface="Calibri"/>
            </a:endParaRPr>
          </a:p>
        </p:txBody>
      </p:sp>
      <p:sp>
        <p:nvSpPr>
          <p:cNvPr id="16" name="Rectangle 15"/>
          <p:cNvSpPr/>
          <p:nvPr/>
        </p:nvSpPr>
        <p:spPr>
          <a:xfrm>
            <a:off x="439890" y="2587853"/>
            <a:ext cx="913900" cy="461665"/>
          </a:xfrm>
          <a:prstGeom prst="rect">
            <a:avLst/>
          </a:prstGeom>
        </p:spPr>
        <p:txBody>
          <a:bodyPr wrap="square">
            <a:spAutoFit/>
          </a:bodyPr>
          <a:lstStyle/>
          <a:p>
            <a:pPr algn="ctr" defTabSz="914400" fontAlgn="base">
              <a:spcBef>
                <a:spcPct val="0"/>
              </a:spcBef>
              <a:spcAft>
                <a:spcPct val="0"/>
              </a:spcAft>
            </a:pPr>
            <a:r>
              <a:rPr lang="en-US" sz="1200" b="1" dirty="0" smtClean="0">
                <a:solidFill>
                  <a:srgbClr val="004080"/>
                </a:solidFill>
                <a:latin typeface="Calibri" pitchFamily="34" charset="0"/>
                <a:cs typeface="Calibri"/>
              </a:rPr>
              <a:t>Demand</a:t>
            </a:r>
          </a:p>
          <a:p>
            <a:pPr algn="ctr" defTabSz="914400" fontAlgn="base">
              <a:spcBef>
                <a:spcPct val="0"/>
              </a:spcBef>
              <a:spcAft>
                <a:spcPct val="0"/>
              </a:spcAft>
            </a:pPr>
            <a:r>
              <a:rPr lang="en-US" b="1" dirty="0" smtClean="0">
                <a:solidFill>
                  <a:srgbClr val="004080"/>
                </a:solidFill>
                <a:cs typeface="Calibri"/>
              </a:rPr>
              <a:t>Forecasting</a:t>
            </a:r>
            <a:endParaRPr lang="en-US" sz="1200" b="1" dirty="0" smtClean="0">
              <a:solidFill>
                <a:srgbClr val="004080"/>
              </a:solidFill>
              <a:latin typeface="Calibri" pitchFamily="34" charset="0"/>
              <a:cs typeface="Calibri"/>
            </a:endParaRPr>
          </a:p>
        </p:txBody>
      </p:sp>
      <p:sp>
        <p:nvSpPr>
          <p:cNvPr id="17" name="Rectangle 16"/>
          <p:cNvSpPr/>
          <p:nvPr/>
        </p:nvSpPr>
        <p:spPr>
          <a:xfrm>
            <a:off x="3350899" y="2587853"/>
            <a:ext cx="900472" cy="461665"/>
          </a:xfrm>
          <a:prstGeom prst="rect">
            <a:avLst/>
          </a:prstGeom>
        </p:spPr>
        <p:txBody>
          <a:bodyPr wrap="square">
            <a:spAutoFit/>
          </a:bodyPr>
          <a:lstStyle/>
          <a:p>
            <a:pPr algn="ctr" defTabSz="914400" fontAlgn="base">
              <a:spcBef>
                <a:spcPct val="0"/>
              </a:spcBef>
              <a:spcAft>
                <a:spcPct val="0"/>
              </a:spcAft>
            </a:pPr>
            <a:r>
              <a:rPr lang="en-US" sz="1200" b="1" dirty="0" smtClean="0">
                <a:solidFill>
                  <a:srgbClr val="004080"/>
                </a:solidFill>
                <a:latin typeface="Calibri" pitchFamily="34" charset="0"/>
                <a:cs typeface="Calibri"/>
              </a:rPr>
              <a:t>Churn Reduction</a:t>
            </a:r>
          </a:p>
        </p:txBody>
      </p:sp>
      <p:sp>
        <p:nvSpPr>
          <p:cNvPr id="23" name="Rectangle 22"/>
          <p:cNvSpPr/>
          <p:nvPr/>
        </p:nvSpPr>
        <p:spPr>
          <a:xfrm>
            <a:off x="6165504" y="2587853"/>
            <a:ext cx="1066574" cy="461665"/>
          </a:xfrm>
          <a:prstGeom prst="rect">
            <a:avLst/>
          </a:prstGeom>
        </p:spPr>
        <p:txBody>
          <a:bodyPr wrap="square">
            <a:spAutoFit/>
          </a:bodyPr>
          <a:lstStyle/>
          <a:p>
            <a:pPr algn="ctr" defTabSz="914400" fontAlgn="base">
              <a:spcBef>
                <a:spcPct val="0"/>
              </a:spcBef>
              <a:spcAft>
                <a:spcPct val="0"/>
              </a:spcAft>
            </a:pPr>
            <a:r>
              <a:rPr lang="en-US" sz="1200" b="1" dirty="0" smtClean="0">
                <a:solidFill>
                  <a:srgbClr val="004080"/>
                </a:solidFill>
                <a:latin typeface="Calibri" pitchFamily="34" charset="0"/>
                <a:cs typeface="Calibri"/>
              </a:rPr>
              <a:t>Price Optimization</a:t>
            </a:r>
            <a:endParaRPr lang="en-US" sz="1200" b="1" dirty="0">
              <a:solidFill>
                <a:srgbClr val="004080"/>
              </a:solidFill>
              <a:latin typeface="Calibri" pitchFamily="34" charset="0"/>
              <a:cs typeface="Calibri"/>
            </a:endParaRPr>
          </a:p>
        </p:txBody>
      </p:sp>
      <p:pic>
        <p:nvPicPr>
          <p:cNvPr id="24" name="Picture 23" descr="dreamstime_7783678.jpg"/>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36970" y="1620726"/>
            <a:ext cx="655484" cy="640306"/>
          </a:xfrm>
          <a:prstGeom prst="rect">
            <a:avLst/>
          </a:prstGeom>
        </p:spPr>
      </p:pic>
      <p:sp>
        <p:nvSpPr>
          <p:cNvPr id="27" name="Title 26"/>
          <p:cNvSpPr>
            <a:spLocks noGrp="1"/>
          </p:cNvSpPr>
          <p:nvPr>
            <p:ph type="title"/>
          </p:nvPr>
        </p:nvSpPr>
        <p:spPr/>
        <p:txBody>
          <a:bodyPr/>
          <a:lstStyle/>
          <a:p>
            <a:r>
              <a:rPr lang="en-US" dirty="0" smtClean="0"/>
              <a:t>Model-T Solutions: Input Output Specifications</a:t>
            </a:r>
            <a:endParaRPr lang="en-SG" dirty="0"/>
          </a:p>
        </p:txBody>
      </p:sp>
      <p:sp>
        <p:nvSpPr>
          <p:cNvPr id="28" name="Pentagon 27"/>
          <p:cNvSpPr/>
          <p:nvPr/>
        </p:nvSpPr>
        <p:spPr bwMode="auto">
          <a:xfrm rot="5400000">
            <a:off x="3051383" y="-1868496"/>
            <a:ext cx="3111498" cy="8479970"/>
          </a:xfrm>
          <a:prstGeom prst="homePlate">
            <a:avLst>
              <a:gd name="adj" fmla="val 13395"/>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a:latin typeface="Calibri" pitchFamily="34" charset="0"/>
              <a:cs typeface="Arial" pitchFamily="34" charset="0"/>
            </a:endParaRPr>
          </a:p>
        </p:txBody>
      </p:sp>
      <p:pic>
        <p:nvPicPr>
          <p:cNvPr id="41986" name="Picture 2" descr="http://www.guide2rhonealpes.com/uploads/info/medium/020611120402--weather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98331" y="2483704"/>
            <a:ext cx="522546" cy="522546"/>
          </a:xfrm>
          <a:prstGeom prst="rect">
            <a:avLst/>
          </a:prstGeom>
          <a:noFill/>
          <a:extLst>
            <a:ext uri="{909E8E84-426E-40dd-AFC4-6F175D3DCCD1}">
              <a14:hiddenFill xmlns:a14="http://schemas.microsoft.com/office/drawing/2010/main">
                <a:solidFill>
                  <a:srgbClr val="FFFFFF"/>
                </a:solidFill>
              </a14:hiddenFill>
            </a:ext>
          </a:extLst>
        </p:spPr>
      </p:pic>
      <p:pic>
        <p:nvPicPr>
          <p:cNvPr id="41988" name="Picture 4" descr="http://www.veryicon.com/icon/png/Holiday/Plastic%20New%20Year/calendar.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22759" y="1604034"/>
            <a:ext cx="673690" cy="673690"/>
          </a:xfrm>
          <a:prstGeom prst="rect">
            <a:avLst/>
          </a:prstGeom>
          <a:noFill/>
          <a:extLst>
            <a:ext uri="{909E8E84-426E-40dd-AFC4-6F175D3DCCD1}">
              <a14:hiddenFill xmlns:a14="http://schemas.microsoft.com/office/drawing/2010/main">
                <a:solidFill>
                  <a:srgbClr val="FFFFFF"/>
                </a:solidFill>
              </a14:hiddenFill>
            </a:ext>
          </a:extLst>
        </p:spPr>
      </p:pic>
      <p:pic>
        <p:nvPicPr>
          <p:cNvPr id="41990" name="Picture 6" descr="http://www.easypaydirect.com/images/po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54728" y="2400217"/>
            <a:ext cx="619968" cy="619968"/>
          </a:xfrm>
          <a:prstGeom prst="rect">
            <a:avLst/>
          </a:prstGeom>
          <a:noFill/>
          <a:extLst>
            <a:ext uri="{909E8E84-426E-40dd-AFC4-6F175D3DCCD1}">
              <a14:hiddenFill xmlns:a14="http://schemas.microsoft.com/office/drawing/2010/main">
                <a:solidFill>
                  <a:srgbClr val="FFFFFF"/>
                </a:solidFill>
              </a14:hiddenFill>
            </a:ext>
          </a:extLst>
        </p:spPr>
      </p:pic>
      <p:pic>
        <p:nvPicPr>
          <p:cNvPr id="41992" name="Picture 8" descr="http://gtaprintshop.com/image/cache/data/loyalty%20card%20image-500x5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55651" y="1526640"/>
            <a:ext cx="718252" cy="718252"/>
          </a:xfrm>
          <a:prstGeom prst="rect">
            <a:avLst/>
          </a:prstGeom>
          <a:noFill/>
          <a:extLst>
            <a:ext uri="{909E8E84-426E-40dd-AFC4-6F175D3DCCD1}">
              <a14:hiddenFill xmlns:a14="http://schemas.microsoft.com/office/drawing/2010/main">
                <a:solidFill>
                  <a:srgbClr val="FFFFFF"/>
                </a:solidFill>
              </a14:hiddenFill>
            </a:ext>
          </a:extLst>
        </p:spPr>
      </p:pic>
      <p:pic>
        <p:nvPicPr>
          <p:cNvPr id="41994" name="Picture 10" descr="http://blogs.e-rockford.com/applesauce/files/2012/02/4128512164_270ddbe41b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91248" y="2371488"/>
            <a:ext cx="962994" cy="543129"/>
          </a:xfrm>
          <a:prstGeom prst="rect">
            <a:avLst/>
          </a:prstGeom>
          <a:noFill/>
          <a:extLst>
            <a:ext uri="{909E8E84-426E-40dd-AFC4-6F175D3DCCD1}">
              <a14:hiddenFill xmlns:a14="http://schemas.microsoft.com/office/drawing/2010/main">
                <a:solidFill>
                  <a:srgbClr val="FFFFFF"/>
                </a:solidFill>
              </a14:hiddenFill>
            </a:ext>
          </a:extLst>
        </p:spPr>
      </p:pic>
      <p:pic>
        <p:nvPicPr>
          <p:cNvPr id="41995" name="Picture 11">
            <a:hlinkClick r:id="rId11" action="ppaction://hlinksldjump"/>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1167" y="1422702"/>
            <a:ext cx="885883" cy="1165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62" name="Picture 2" descr="http://fc07.deviantart.net/fs70/i/2012/222/d/b/ipad_png_by_pinklifeeditions-d5amuyz.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660496" y="3860448"/>
            <a:ext cx="2207545" cy="28256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http://fc07.deviantart.net/fs70/i/2012/222/d/b/ipad_png_by_pinklifeeditions-d5amuyz.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3552819" y="3860528"/>
            <a:ext cx="2207419" cy="2825496"/>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http://fc07.deviantart.net/fs70/i/2012/222/d/b/ipad_png_by_pinklifeeditions-d5amuyz.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rot="5400000">
            <a:off x="6444998" y="3860528"/>
            <a:ext cx="2207419" cy="282549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6" descr="http://www.easypaydirect.com/images/po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32600" y="1589298"/>
            <a:ext cx="619968" cy="619968"/>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http://pars.co.ke/wp-content/uploads/2013/09/comp_img-1.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238323" y="1463288"/>
            <a:ext cx="721637" cy="541228"/>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http://www.arcaris.com/wp-content/uploads/2013/05/bad-customer-service.bmp"/>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3364220" y="1396476"/>
            <a:ext cx="956280" cy="1201061"/>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8" descr="http://avenueright.com/sites/avenueright/assets/images/supply-and-demand-01-resized-600.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 name="AutoShape 10" descr="http://avenueright.com/sites/avenueright/assets/images/supply-and-demand-01-resized-600.png"/>
          <p:cNvSpPr>
            <a:spLocks noChangeAspect="1" noChangeArrowheads="1"/>
          </p:cNvSpPr>
          <p:nvPr/>
        </p:nvSpPr>
        <p:spPr bwMode="auto">
          <a:xfrm>
            <a:off x="215900" y="1587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8" name="Picture 4" descr="https://citycms.s3.amazonaws.com/avenueright/images/supply-and-demand-01-resized-600.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72449" y="1406187"/>
            <a:ext cx="818784" cy="633193"/>
          </a:xfrm>
          <a:prstGeom prst="rect">
            <a:avLst/>
          </a:prstGeom>
          <a:noFill/>
          <a:extLst>
            <a:ext uri="{909E8E84-426E-40dd-AFC4-6F175D3DCCD1}">
              <a14:hiddenFill xmlns:a14="http://schemas.microsoft.com/office/drawing/2010/main">
                <a:solidFill>
                  <a:srgbClr val="FFFFFF"/>
                </a:solidFill>
              </a14:hiddenFill>
            </a:ext>
          </a:extLst>
        </p:spPr>
      </p:pic>
      <p:pic>
        <p:nvPicPr>
          <p:cNvPr id="40972" name="Picture 12" descr="http://media2.hpcwire.com/dmr/priceoptimization.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72795" y="1476428"/>
            <a:ext cx="1059283" cy="1041156"/>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gtaprintshop.com/image/cache/data/loyalty%20card%20image-500x50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22715" y="2025355"/>
            <a:ext cx="718252" cy="7182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http://www.easypaydirect.com/images/pos.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289157" y="2052626"/>
            <a:ext cx="619968" cy="619968"/>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http://blogs.e-rockford.com/applesauce/files/2012/02/4128512164_270ddbe41b1.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44391" y="2712995"/>
            <a:ext cx="962994" cy="543129"/>
          </a:xfrm>
          <a:prstGeom prst="rect">
            <a:avLst/>
          </a:prstGeom>
          <a:noFill/>
          <a:extLst>
            <a:ext uri="{909E8E84-426E-40dd-AFC4-6F175D3DCCD1}">
              <a14:hiddenFill xmlns:a14="http://schemas.microsoft.com/office/drawing/2010/main">
                <a:solidFill>
                  <a:srgbClr val="FFFFFF"/>
                </a:solidFill>
              </a14:hiddenFill>
            </a:ext>
          </a:extLst>
        </p:spPr>
      </p:pic>
      <p:grpSp>
        <p:nvGrpSpPr>
          <p:cNvPr id="127" name="Group 126"/>
          <p:cNvGrpSpPr/>
          <p:nvPr/>
        </p:nvGrpSpPr>
        <p:grpSpPr>
          <a:xfrm>
            <a:off x="655150" y="4638967"/>
            <a:ext cx="2187579" cy="1515160"/>
            <a:chOff x="2218738" y="757396"/>
            <a:chExt cx="4706523" cy="2990254"/>
          </a:xfrm>
        </p:grpSpPr>
        <p:sp>
          <p:nvSpPr>
            <p:cNvPr id="128" name="AutoShape 2" descr="http://avenueright.com/sites/avenueright/assets/images/supply-and-demand-01-resized-600.png"/>
            <p:cNvSpPr>
              <a:spLocks noChangeAspect="1" noChangeArrowheads="1"/>
            </p:cNvSpPr>
            <p:nvPr/>
          </p:nvSpPr>
          <p:spPr bwMode="auto">
            <a:xfrm>
              <a:off x="4419600" y="34428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29" name="Group 128"/>
            <p:cNvGrpSpPr/>
            <p:nvPr/>
          </p:nvGrpSpPr>
          <p:grpSpPr>
            <a:xfrm flipH="1">
              <a:off x="2218738" y="2682784"/>
              <a:ext cx="4706523" cy="405111"/>
              <a:chOff x="1905001" y="2508616"/>
              <a:chExt cx="4706523" cy="405111"/>
            </a:xfrm>
          </p:grpSpPr>
          <p:sp>
            <p:nvSpPr>
              <p:cNvPr id="176" name="Round Same Side Corner Rectangle 175"/>
              <p:cNvSpPr/>
              <p:nvPr/>
            </p:nvSpPr>
            <p:spPr bwMode="auto">
              <a:xfrm rot="16200000">
                <a:off x="2636649" y="1791880"/>
                <a:ext cx="216400" cy="1679696"/>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77" name="Round Same Side Corner Rectangle 176"/>
              <p:cNvSpPr/>
              <p:nvPr/>
            </p:nvSpPr>
            <p:spPr bwMode="auto">
              <a:xfrm rot="16200000" flipH="1" flipV="1">
                <a:off x="5703760" y="1832165"/>
                <a:ext cx="216400" cy="1599126"/>
              </a:xfrm>
              <a:prstGeom prst="round2SameRect">
                <a:avLst>
                  <a:gd name="adj1" fmla="val 50000"/>
                  <a:gd name="adj2" fmla="val 0"/>
                </a:avLst>
              </a:prstGeom>
              <a:solidFill>
                <a:schemeClr val="accent3"/>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78" name="Rectangle 177"/>
              <p:cNvSpPr/>
              <p:nvPr/>
            </p:nvSpPr>
            <p:spPr bwMode="auto">
              <a:xfrm>
                <a:off x="3584695" y="2523527"/>
                <a:ext cx="1427702" cy="216400"/>
              </a:xfrm>
              <a:prstGeom prst="rect">
                <a:avLst/>
              </a:prstGeom>
              <a:solidFill>
                <a:schemeClr val="accent6"/>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79" name="Isosceles Triangle 178"/>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0" name="Rounded Rectangle 179"/>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1" name="Straight Connector 180"/>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82" name="TextBox 181"/>
              <p:cNvSpPr txBox="1"/>
              <p:nvPr/>
            </p:nvSpPr>
            <p:spPr>
              <a:xfrm>
                <a:off x="4045875" y="2508616"/>
                <a:ext cx="492444" cy="246221"/>
              </a:xfrm>
              <a:prstGeom prst="rect">
                <a:avLst/>
              </a:prstGeom>
              <a:noFill/>
            </p:spPr>
            <p:txBody>
              <a:bodyPr wrap="none" rtlCol="0" anchor="ctr">
                <a:spAutoFit/>
              </a:bodyPr>
              <a:lstStyle/>
              <a:p>
                <a:pPr algn="ctr"/>
                <a:r>
                  <a:rPr lang="en-US" sz="1000" b="1" i="1" dirty="0" smtClean="0">
                    <a:solidFill>
                      <a:schemeClr val="bg1"/>
                    </a:solidFill>
                  </a:rPr>
                  <a:t>SKU 5</a:t>
                </a:r>
                <a:endParaRPr lang="en-US" sz="1000" b="1" i="1" dirty="0">
                  <a:solidFill>
                    <a:schemeClr val="bg1"/>
                  </a:solidFill>
                </a:endParaRPr>
              </a:p>
            </p:txBody>
          </p:sp>
          <p:cxnSp>
            <p:nvCxnSpPr>
              <p:cNvPr id="183" name="Straight Connector 182"/>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nvGrpSpPr>
            <p:cNvPr id="130" name="Group 129"/>
            <p:cNvGrpSpPr/>
            <p:nvPr/>
          </p:nvGrpSpPr>
          <p:grpSpPr>
            <a:xfrm flipH="1">
              <a:off x="2218738" y="3156058"/>
              <a:ext cx="4706523" cy="405111"/>
              <a:chOff x="1905001" y="2508616"/>
              <a:chExt cx="4706523" cy="405111"/>
            </a:xfrm>
          </p:grpSpPr>
          <p:sp>
            <p:nvSpPr>
              <p:cNvPr id="168" name="Round Same Side Corner Rectangle 167"/>
              <p:cNvSpPr/>
              <p:nvPr/>
            </p:nvSpPr>
            <p:spPr bwMode="auto">
              <a:xfrm rot="16200000">
                <a:off x="2636649" y="1791880"/>
                <a:ext cx="216400" cy="1679696"/>
              </a:xfrm>
              <a:prstGeom prst="round2SameRect">
                <a:avLst>
                  <a:gd name="adj1" fmla="val 50000"/>
                  <a:gd name="adj2" fmla="val 0"/>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69" name="Round Same Side Corner Rectangle 168"/>
              <p:cNvSpPr/>
              <p:nvPr/>
            </p:nvSpPr>
            <p:spPr bwMode="auto">
              <a:xfrm rot="16200000" flipH="1" flipV="1">
                <a:off x="5703760" y="1832165"/>
                <a:ext cx="216400" cy="1599126"/>
              </a:xfrm>
              <a:prstGeom prst="round2SameRect">
                <a:avLst>
                  <a:gd name="adj1" fmla="val 50000"/>
                  <a:gd name="adj2" fmla="val 0"/>
                </a:avLst>
              </a:prstGeom>
              <a:solidFill>
                <a:schemeClr val="accent3"/>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70" name="Rectangle 169"/>
              <p:cNvSpPr/>
              <p:nvPr/>
            </p:nvSpPr>
            <p:spPr bwMode="auto">
              <a:xfrm>
                <a:off x="3584695" y="2523527"/>
                <a:ext cx="1427702" cy="216400"/>
              </a:xfrm>
              <a:prstGeom prst="rect">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71" name="Isosceles Triangle 170"/>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Rounded Rectangle 171"/>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172"/>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74" name="TextBox 173"/>
              <p:cNvSpPr txBox="1"/>
              <p:nvPr/>
            </p:nvSpPr>
            <p:spPr>
              <a:xfrm>
                <a:off x="4045875" y="2508616"/>
                <a:ext cx="492444" cy="246221"/>
              </a:xfrm>
              <a:prstGeom prst="rect">
                <a:avLst/>
              </a:prstGeom>
              <a:noFill/>
            </p:spPr>
            <p:txBody>
              <a:bodyPr wrap="none" rtlCol="0" anchor="ctr">
                <a:spAutoFit/>
              </a:bodyPr>
              <a:lstStyle/>
              <a:p>
                <a:pPr algn="ctr"/>
                <a:r>
                  <a:rPr lang="en-US" sz="1000" b="1" i="1" dirty="0" smtClean="0">
                    <a:solidFill>
                      <a:schemeClr val="bg1"/>
                    </a:solidFill>
                  </a:rPr>
                  <a:t>SKU 6</a:t>
                </a:r>
                <a:endParaRPr lang="en-US" sz="1000" b="1" i="1" dirty="0">
                  <a:solidFill>
                    <a:schemeClr val="bg1"/>
                  </a:solidFill>
                </a:endParaRPr>
              </a:p>
            </p:txBody>
          </p:sp>
          <p:cxnSp>
            <p:nvCxnSpPr>
              <p:cNvPr id="175" name="Straight Connector 174"/>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nvGrpSpPr>
            <p:cNvPr id="131" name="Group 130"/>
            <p:cNvGrpSpPr/>
            <p:nvPr/>
          </p:nvGrpSpPr>
          <p:grpSpPr>
            <a:xfrm>
              <a:off x="2218738" y="757396"/>
              <a:ext cx="4706523" cy="1899458"/>
              <a:chOff x="2218739" y="1758142"/>
              <a:chExt cx="4706523" cy="1899458"/>
            </a:xfrm>
          </p:grpSpPr>
          <p:grpSp>
            <p:nvGrpSpPr>
              <p:cNvPr id="132" name="Group 131"/>
              <p:cNvGrpSpPr/>
              <p:nvPr/>
            </p:nvGrpSpPr>
            <p:grpSpPr>
              <a:xfrm>
                <a:off x="2218739" y="3252489"/>
                <a:ext cx="4706523" cy="405111"/>
                <a:chOff x="1905001" y="2508616"/>
                <a:chExt cx="4706523" cy="405111"/>
              </a:xfrm>
            </p:grpSpPr>
            <p:sp>
              <p:nvSpPr>
                <p:cNvPr id="160" name="Round Same Side Corner Rectangle 159"/>
                <p:cNvSpPr/>
                <p:nvPr/>
              </p:nvSpPr>
              <p:spPr bwMode="auto">
                <a:xfrm rot="16200000">
                  <a:off x="2636649" y="1791880"/>
                  <a:ext cx="216400" cy="1679696"/>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61" name="Round Same Side Corner Rectangle 160"/>
                <p:cNvSpPr/>
                <p:nvPr/>
              </p:nvSpPr>
              <p:spPr bwMode="auto">
                <a:xfrm rot="16200000" flipH="1" flipV="1">
                  <a:off x="5703760" y="1832165"/>
                  <a:ext cx="216400" cy="1599126"/>
                </a:xfrm>
                <a:prstGeom prst="round2SameRect">
                  <a:avLst>
                    <a:gd name="adj1" fmla="val 50000"/>
                    <a:gd name="adj2" fmla="val 0"/>
                  </a:avLst>
                </a:prstGeom>
                <a:solidFill>
                  <a:schemeClr val="accent3"/>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62" name="Rectangle 161"/>
                <p:cNvSpPr/>
                <p:nvPr/>
              </p:nvSpPr>
              <p:spPr bwMode="auto">
                <a:xfrm>
                  <a:off x="3584695" y="2523527"/>
                  <a:ext cx="1427702" cy="216400"/>
                </a:xfrm>
                <a:prstGeom prst="rect">
                  <a:avLst/>
                </a:prstGeom>
                <a:solidFill>
                  <a:schemeClr val="accent6"/>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63" name="Isosceles Triangle 162"/>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4" name="Rounded Rectangle 163"/>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66" name="TextBox 165"/>
                <p:cNvSpPr txBox="1"/>
                <p:nvPr/>
              </p:nvSpPr>
              <p:spPr>
                <a:xfrm>
                  <a:off x="4045876" y="2508616"/>
                  <a:ext cx="492443" cy="246221"/>
                </a:xfrm>
                <a:prstGeom prst="rect">
                  <a:avLst/>
                </a:prstGeom>
                <a:noFill/>
              </p:spPr>
              <p:txBody>
                <a:bodyPr wrap="none" rtlCol="0" anchor="ctr">
                  <a:spAutoFit/>
                </a:bodyPr>
                <a:lstStyle/>
                <a:p>
                  <a:pPr algn="ctr"/>
                  <a:r>
                    <a:rPr lang="en-US" sz="1000" b="1" i="1" dirty="0" smtClean="0">
                      <a:solidFill>
                        <a:schemeClr val="tx1">
                          <a:lumMod val="50000"/>
                          <a:lumOff val="50000"/>
                        </a:schemeClr>
                      </a:solidFill>
                    </a:rPr>
                    <a:t>SKU 4</a:t>
                  </a:r>
                  <a:endParaRPr lang="en-US" sz="1000" b="1" i="1" dirty="0">
                    <a:solidFill>
                      <a:schemeClr val="tx1">
                        <a:lumMod val="50000"/>
                        <a:lumOff val="50000"/>
                      </a:schemeClr>
                    </a:solidFill>
                  </a:endParaRPr>
                </a:p>
              </p:txBody>
            </p:sp>
            <p:cxnSp>
              <p:nvCxnSpPr>
                <p:cNvPr id="167" name="Straight Connector 166"/>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nvGrpSpPr>
              <p:cNvPr id="133" name="Group 132"/>
              <p:cNvGrpSpPr/>
              <p:nvPr/>
            </p:nvGrpSpPr>
            <p:grpSpPr>
              <a:xfrm>
                <a:off x="2218739" y="2754374"/>
                <a:ext cx="4706523" cy="405111"/>
                <a:chOff x="1905001" y="2508616"/>
                <a:chExt cx="4706523" cy="405111"/>
              </a:xfrm>
            </p:grpSpPr>
            <p:sp>
              <p:nvSpPr>
                <p:cNvPr id="152" name="Round Same Side Corner Rectangle 151"/>
                <p:cNvSpPr/>
                <p:nvPr/>
              </p:nvSpPr>
              <p:spPr bwMode="auto">
                <a:xfrm rot="16200000">
                  <a:off x="2636649" y="1791880"/>
                  <a:ext cx="216400" cy="1679696"/>
                </a:xfrm>
                <a:prstGeom prst="round2SameRect">
                  <a:avLst>
                    <a:gd name="adj1" fmla="val 50000"/>
                    <a:gd name="adj2" fmla="val 0"/>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53" name="Round Same Side Corner Rectangle 152"/>
                <p:cNvSpPr/>
                <p:nvPr/>
              </p:nvSpPr>
              <p:spPr bwMode="auto">
                <a:xfrm rot="16200000" flipH="1" flipV="1">
                  <a:off x="5703760" y="1832165"/>
                  <a:ext cx="216400" cy="1599126"/>
                </a:xfrm>
                <a:prstGeom prst="round2SameRect">
                  <a:avLst>
                    <a:gd name="adj1" fmla="val 50000"/>
                    <a:gd name="adj2" fmla="val 0"/>
                  </a:avLst>
                </a:prstGeom>
                <a:solidFill>
                  <a:schemeClr val="accent3"/>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54" name="Rectangle 153"/>
                <p:cNvSpPr/>
                <p:nvPr/>
              </p:nvSpPr>
              <p:spPr bwMode="auto">
                <a:xfrm>
                  <a:off x="3584695" y="2523527"/>
                  <a:ext cx="1427702" cy="216400"/>
                </a:xfrm>
                <a:prstGeom prst="rect">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55" name="Isosceles Triangle 154"/>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6" name="Rounded Rectangle 155"/>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7" name="Straight Connector 156"/>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58" name="TextBox 157"/>
                <p:cNvSpPr txBox="1"/>
                <p:nvPr/>
              </p:nvSpPr>
              <p:spPr>
                <a:xfrm>
                  <a:off x="4060303" y="2508616"/>
                  <a:ext cx="463589" cy="246221"/>
                </a:xfrm>
                <a:prstGeom prst="rect">
                  <a:avLst/>
                </a:prstGeom>
                <a:noFill/>
              </p:spPr>
              <p:txBody>
                <a:bodyPr wrap="none" rtlCol="0" anchor="ctr">
                  <a:spAutoFit/>
                </a:bodyPr>
                <a:lstStyle/>
                <a:p>
                  <a:pPr algn="ctr"/>
                  <a:r>
                    <a:rPr lang="en-US" sz="1000" b="1" i="1" dirty="0" smtClean="0">
                      <a:solidFill>
                        <a:schemeClr val="tx1">
                          <a:lumMod val="50000"/>
                          <a:lumOff val="50000"/>
                        </a:schemeClr>
                      </a:solidFill>
                    </a:rPr>
                    <a:t>SKU3</a:t>
                  </a:r>
                  <a:endParaRPr lang="en-US" sz="1000" b="1" i="1" dirty="0">
                    <a:solidFill>
                      <a:schemeClr val="tx1">
                        <a:lumMod val="50000"/>
                        <a:lumOff val="50000"/>
                      </a:schemeClr>
                    </a:solidFill>
                  </a:endParaRPr>
                </a:p>
              </p:txBody>
            </p:sp>
            <p:cxnSp>
              <p:nvCxnSpPr>
                <p:cNvPr id="159" name="Straight Connector 158"/>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nvGrpSpPr>
              <p:cNvPr id="134" name="Group 133"/>
              <p:cNvGrpSpPr/>
              <p:nvPr/>
            </p:nvGrpSpPr>
            <p:grpSpPr>
              <a:xfrm>
                <a:off x="2218739" y="2256258"/>
                <a:ext cx="4706523" cy="405111"/>
                <a:chOff x="1905001" y="2508616"/>
                <a:chExt cx="4706523" cy="405111"/>
              </a:xfrm>
            </p:grpSpPr>
            <p:sp>
              <p:nvSpPr>
                <p:cNvPr id="144" name="Round Same Side Corner Rectangle 143"/>
                <p:cNvSpPr/>
                <p:nvPr/>
              </p:nvSpPr>
              <p:spPr bwMode="auto">
                <a:xfrm rot="16200000">
                  <a:off x="2636649" y="1791880"/>
                  <a:ext cx="216400" cy="1679696"/>
                </a:xfrm>
                <a:prstGeom prst="round2SameRect">
                  <a:avLst>
                    <a:gd name="adj1" fmla="val 50000"/>
                    <a:gd name="adj2" fmla="val 0"/>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45" name="Round Same Side Corner Rectangle 144"/>
                <p:cNvSpPr/>
                <p:nvPr/>
              </p:nvSpPr>
              <p:spPr bwMode="auto">
                <a:xfrm rot="16200000" flipH="1" flipV="1">
                  <a:off x="5703760" y="1832165"/>
                  <a:ext cx="216400" cy="1599126"/>
                </a:xfrm>
                <a:prstGeom prst="round2SameRect">
                  <a:avLst>
                    <a:gd name="adj1" fmla="val 50000"/>
                    <a:gd name="adj2" fmla="val 0"/>
                  </a:avLst>
                </a:prstGeom>
                <a:solidFill>
                  <a:srgbClr val="D9D9D9"/>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46" name="Rectangle 145"/>
                <p:cNvSpPr/>
                <p:nvPr/>
              </p:nvSpPr>
              <p:spPr bwMode="auto">
                <a:xfrm>
                  <a:off x="3584695" y="2523527"/>
                  <a:ext cx="1427702" cy="216400"/>
                </a:xfrm>
                <a:prstGeom prst="rect">
                  <a:avLst/>
                </a:prstGeom>
                <a:solidFill>
                  <a:schemeClr val="accent6"/>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47" name="Isosceles Triangle 146"/>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8" name="Rounded Rectangle 147"/>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9" name="Straight Connector 148"/>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50" name="TextBox 149"/>
                <p:cNvSpPr txBox="1"/>
                <p:nvPr/>
              </p:nvSpPr>
              <p:spPr>
                <a:xfrm>
                  <a:off x="4045876" y="2508616"/>
                  <a:ext cx="492443" cy="246221"/>
                </a:xfrm>
                <a:prstGeom prst="rect">
                  <a:avLst/>
                </a:prstGeom>
                <a:noFill/>
              </p:spPr>
              <p:txBody>
                <a:bodyPr wrap="none" rtlCol="0" anchor="ctr">
                  <a:spAutoFit/>
                </a:bodyPr>
                <a:lstStyle/>
                <a:p>
                  <a:pPr algn="ctr"/>
                  <a:r>
                    <a:rPr lang="en-US" sz="1000" b="1" i="1" dirty="0" smtClean="0">
                      <a:solidFill>
                        <a:schemeClr val="tx1">
                          <a:lumMod val="50000"/>
                          <a:lumOff val="50000"/>
                        </a:schemeClr>
                      </a:solidFill>
                    </a:rPr>
                    <a:t>SKU 2</a:t>
                  </a:r>
                  <a:endParaRPr lang="en-US" sz="1000" b="1" i="1" dirty="0">
                    <a:solidFill>
                      <a:schemeClr val="tx1">
                        <a:lumMod val="50000"/>
                        <a:lumOff val="50000"/>
                      </a:schemeClr>
                    </a:solidFill>
                  </a:endParaRPr>
                </a:p>
              </p:txBody>
            </p:sp>
            <p:cxnSp>
              <p:nvCxnSpPr>
                <p:cNvPr id="151" name="Straight Connector 150"/>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nvGrpSpPr>
              <p:cNvPr id="135" name="Group 134"/>
              <p:cNvGrpSpPr/>
              <p:nvPr/>
            </p:nvGrpSpPr>
            <p:grpSpPr>
              <a:xfrm>
                <a:off x="2218739" y="1758142"/>
                <a:ext cx="4706523" cy="405111"/>
                <a:chOff x="1905001" y="2508616"/>
                <a:chExt cx="4706523" cy="405111"/>
              </a:xfrm>
            </p:grpSpPr>
            <p:sp>
              <p:nvSpPr>
                <p:cNvPr id="136" name="Round Same Side Corner Rectangle 135"/>
                <p:cNvSpPr/>
                <p:nvPr/>
              </p:nvSpPr>
              <p:spPr bwMode="auto">
                <a:xfrm rot="16200000">
                  <a:off x="2636649" y="1791880"/>
                  <a:ext cx="216400" cy="1679696"/>
                </a:xfrm>
                <a:prstGeom prst="round2SameRect">
                  <a:avLst>
                    <a:gd name="adj1" fmla="val 50000"/>
                    <a:gd name="adj2" fmla="val 0"/>
                  </a:avLst>
                </a:prstGeom>
                <a:solidFill>
                  <a:schemeClr val="accent2"/>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37" name="Round Same Side Corner Rectangle 136"/>
                <p:cNvSpPr/>
                <p:nvPr/>
              </p:nvSpPr>
              <p:spPr bwMode="auto">
                <a:xfrm rot="16200000" flipH="1" flipV="1">
                  <a:off x="5703760" y="1832165"/>
                  <a:ext cx="216400" cy="1599126"/>
                </a:xfrm>
                <a:prstGeom prst="round2SameRect">
                  <a:avLst>
                    <a:gd name="adj1" fmla="val 50000"/>
                    <a:gd name="adj2" fmla="val 0"/>
                  </a:avLst>
                </a:prstGeom>
                <a:solidFill>
                  <a:schemeClr val="bg1">
                    <a:lumMod val="85000"/>
                  </a:schemeClr>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38" name="Rectangle 137"/>
                <p:cNvSpPr/>
                <p:nvPr/>
              </p:nvSpPr>
              <p:spPr bwMode="auto">
                <a:xfrm>
                  <a:off x="3584695" y="2523527"/>
                  <a:ext cx="1427702" cy="216400"/>
                </a:xfrm>
                <a:prstGeom prst="rect">
                  <a:avLst/>
                </a:prstGeom>
                <a:solidFill>
                  <a:schemeClr val="bg1">
                    <a:lumMod val="85000"/>
                  </a:schemeClr>
                </a:solidFill>
                <a:ln w="19050" cap="flat" cmpd="sng" algn="ctr">
                  <a:noFill/>
                  <a:prstDash val="solid"/>
                  <a:round/>
                  <a:headEnd type="none" w="med" len="med"/>
                  <a:tailEnd type="none" w="med" len="med"/>
                </a:ln>
                <a:effectLst/>
              </p:spPr>
              <p:txBody>
                <a:bodyPr rtlCol="0" anchor="ctr"/>
                <a:lstStyle/>
                <a:p>
                  <a:pPr algn="ctr" defTabSz="914400"/>
                  <a:endParaRPr lang="en-US" sz="1000" dirty="0">
                    <a:latin typeface="Calibri" pitchFamily="-65" charset="0"/>
                    <a:cs typeface="Arial" charset="0"/>
                  </a:endParaRPr>
                </a:p>
              </p:txBody>
            </p:sp>
            <p:sp>
              <p:nvSpPr>
                <p:cNvPr id="139" name="Isosceles Triangle 138"/>
                <p:cNvSpPr/>
                <p:nvPr/>
              </p:nvSpPr>
              <p:spPr>
                <a:xfrm>
                  <a:off x="5076017" y="2831859"/>
                  <a:ext cx="139390" cy="81868"/>
                </a:xfrm>
                <a:prstGeom prst="triangl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0" name="Rounded Rectangle 139"/>
                <p:cNvSpPr/>
                <p:nvPr/>
              </p:nvSpPr>
              <p:spPr>
                <a:xfrm>
                  <a:off x="1905001" y="2524501"/>
                  <a:ext cx="4706523" cy="214453"/>
                </a:xfrm>
                <a:prstGeom prst="roundRect">
                  <a:avLst>
                    <a:gd name="adj" fmla="val 5000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1" name="Straight Connector 140"/>
                <p:cNvCxnSpPr/>
                <p:nvPr/>
              </p:nvCxnSpPr>
              <p:spPr>
                <a:xfrm>
                  <a:off x="5012398"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sp>
              <p:nvSpPr>
                <p:cNvPr id="142" name="TextBox 141"/>
                <p:cNvSpPr txBox="1"/>
                <p:nvPr/>
              </p:nvSpPr>
              <p:spPr>
                <a:xfrm>
                  <a:off x="4045875" y="2508616"/>
                  <a:ext cx="492443" cy="246221"/>
                </a:xfrm>
                <a:prstGeom prst="rect">
                  <a:avLst/>
                </a:prstGeom>
                <a:noFill/>
              </p:spPr>
              <p:txBody>
                <a:bodyPr wrap="none" rtlCol="0" anchor="ctr">
                  <a:spAutoFit/>
                </a:bodyPr>
                <a:lstStyle/>
                <a:p>
                  <a:pPr algn="ctr"/>
                  <a:r>
                    <a:rPr lang="en-US" sz="1000" b="1" i="1" dirty="0" smtClean="0">
                      <a:solidFill>
                        <a:schemeClr val="tx1">
                          <a:lumMod val="50000"/>
                          <a:lumOff val="50000"/>
                        </a:schemeClr>
                      </a:solidFill>
                    </a:rPr>
                    <a:t>SKU 1</a:t>
                  </a:r>
                  <a:endParaRPr lang="en-US" sz="1000" b="1" i="1" dirty="0">
                    <a:solidFill>
                      <a:schemeClr val="tx1">
                        <a:lumMod val="50000"/>
                        <a:lumOff val="50000"/>
                      </a:schemeClr>
                    </a:solidFill>
                  </a:endParaRPr>
                </a:p>
              </p:txBody>
            </p:sp>
            <p:cxnSp>
              <p:nvCxnSpPr>
                <p:cNvPr id="143" name="Straight Connector 142"/>
                <p:cNvCxnSpPr/>
                <p:nvPr/>
              </p:nvCxnSpPr>
              <p:spPr>
                <a:xfrm>
                  <a:off x="3584696" y="2524501"/>
                  <a:ext cx="0" cy="214453"/>
                </a:xfrm>
                <a:prstGeom prst="line">
                  <a:avLst/>
                </a:prstGeom>
                <a:noFill/>
                <a:ln>
                  <a:solidFill>
                    <a:schemeClr val="tx1">
                      <a:lumMod val="75000"/>
                      <a:lumOff val="25000"/>
                    </a:schemeClr>
                  </a:solidFill>
                  <a:prstDash val="sysDash"/>
                </a:ln>
                <a:effectLst/>
              </p:spPr>
              <p:style>
                <a:lnRef idx="1">
                  <a:schemeClr val="accent1"/>
                </a:lnRef>
                <a:fillRef idx="3">
                  <a:schemeClr val="accent1"/>
                </a:fillRef>
                <a:effectRef idx="2">
                  <a:schemeClr val="accent1"/>
                </a:effectRef>
                <a:fontRef idx="minor">
                  <a:schemeClr val="lt1"/>
                </a:fontRef>
              </p:style>
            </p:cxnSp>
          </p:grpSp>
        </p:grpSp>
      </p:grpSp>
      <p:grpSp>
        <p:nvGrpSpPr>
          <p:cNvPr id="247" name="Group 246"/>
          <p:cNvGrpSpPr/>
          <p:nvPr/>
        </p:nvGrpSpPr>
        <p:grpSpPr>
          <a:xfrm>
            <a:off x="6378029" y="4647878"/>
            <a:ext cx="2313316" cy="1289616"/>
            <a:chOff x="2036040" y="1279341"/>
            <a:chExt cx="4478169" cy="2779318"/>
          </a:xfrm>
        </p:grpSpPr>
        <p:grpSp>
          <p:nvGrpSpPr>
            <p:cNvPr id="248" name="Group 247"/>
            <p:cNvGrpSpPr/>
            <p:nvPr/>
          </p:nvGrpSpPr>
          <p:grpSpPr>
            <a:xfrm>
              <a:off x="2036040" y="2799342"/>
              <a:ext cx="1259423" cy="1259317"/>
              <a:chOff x="4426180" y="1828803"/>
              <a:chExt cx="1801925" cy="1801776"/>
            </a:xfrm>
          </p:grpSpPr>
          <p:sp>
            <p:nvSpPr>
              <p:cNvPr id="299" name="Oval 298"/>
              <p:cNvSpPr>
                <a:spLocks noChangeArrowheads="1"/>
              </p:cNvSpPr>
              <p:nvPr/>
            </p:nvSpPr>
            <p:spPr bwMode="auto">
              <a:xfrm>
                <a:off x="4525597" y="1928060"/>
                <a:ext cx="1598067" cy="1598068"/>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300" name="Freeform 10"/>
              <p:cNvSpPr>
                <a:spLocks/>
              </p:cNvSpPr>
              <p:nvPr/>
            </p:nvSpPr>
            <p:spPr bwMode="auto">
              <a:xfrm rot="2632560">
                <a:off x="4426180" y="2368021"/>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2"/>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301" name="Freeform 10"/>
              <p:cNvSpPr>
                <a:spLocks/>
              </p:cNvSpPr>
              <p:nvPr/>
            </p:nvSpPr>
            <p:spPr bwMode="auto">
              <a:xfrm rot="2632560" flipH="1">
                <a:off x="4961594" y="2882535"/>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302" name="Freeform 10"/>
              <p:cNvSpPr>
                <a:spLocks/>
              </p:cNvSpPr>
              <p:nvPr/>
            </p:nvSpPr>
            <p:spPr bwMode="auto">
              <a:xfrm rot="2632560" flipV="1">
                <a:off x="4944650" y="1828803"/>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6"/>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303" name="Freeform 10"/>
              <p:cNvSpPr>
                <a:spLocks/>
              </p:cNvSpPr>
              <p:nvPr/>
            </p:nvSpPr>
            <p:spPr bwMode="auto">
              <a:xfrm rot="2632560" flipH="1" flipV="1">
                <a:off x="5480062" y="2343314"/>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3"/>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304" name="Oval 303"/>
              <p:cNvSpPr>
                <a:spLocks noChangeArrowheads="1"/>
              </p:cNvSpPr>
              <p:nvPr/>
            </p:nvSpPr>
            <p:spPr bwMode="auto">
              <a:xfrm>
                <a:off x="4864194" y="2266743"/>
                <a:ext cx="918205" cy="918207"/>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305" name="Oval 304"/>
              <p:cNvSpPr/>
              <p:nvPr/>
            </p:nvSpPr>
            <p:spPr bwMode="auto">
              <a:xfrm>
                <a:off x="5305994" y="2708545"/>
                <a:ext cx="34607" cy="34607"/>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306" name="Line 41"/>
              <p:cNvSpPr>
                <a:spLocks noChangeShapeType="1"/>
              </p:cNvSpPr>
              <p:nvPr/>
            </p:nvSpPr>
            <p:spPr bwMode="auto">
              <a:xfrm flipV="1">
                <a:off x="4906188" y="2727711"/>
                <a:ext cx="419051" cy="160218"/>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307" name="Rectangle 17"/>
              <p:cNvSpPr>
                <a:spLocks noChangeArrowheads="1"/>
              </p:cNvSpPr>
              <p:nvPr/>
            </p:nvSpPr>
            <p:spPr bwMode="auto">
              <a:xfrm>
                <a:off x="4903966" y="3088119"/>
                <a:ext cx="827126" cy="31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2"/>
                    </a:solidFill>
                    <a:latin typeface="Calibri"/>
                    <a:ea typeface="ＭＳ Ｐゴシック" charset="0"/>
                    <a:cs typeface="Calibri"/>
                  </a:rPr>
                  <a:t>SKU 4</a:t>
                </a:r>
              </a:p>
            </p:txBody>
          </p:sp>
        </p:grpSp>
        <p:grpSp>
          <p:nvGrpSpPr>
            <p:cNvPr id="249" name="Group 248"/>
            <p:cNvGrpSpPr/>
            <p:nvPr/>
          </p:nvGrpSpPr>
          <p:grpSpPr>
            <a:xfrm>
              <a:off x="3645413" y="2799341"/>
              <a:ext cx="1259424" cy="1259318"/>
              <a:chOff x="4440659" y="2177252"/>
              <a:chExt cx="2380538" cy="2380341"/>
            </a:xfrm>
          </p:grpSpPr>
          <p:sp>
            <p:nvSpPr>
              <p:cNvPr id="290" name="Oval 289"/>
              <p:cNvSpPr>
                <a:spLocks noChangeArrowheads="1"/>
              </p:cNvSpPr>
              <p:nvPr/>
            </p:nvSpPr>
            <p:spPr bwMode="auto">
              <a:xfrm>
                <a:off x="4571998" y="2308382"/>
                <a:ext cx="2111218" cy="2111219"/>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291" name="Freeform 10"/>
              <p:cNvSpPr>
                <a:spLocks/>
              </p:cNvSpPr>
              <p:nvPr/>
            </p:nvSpPr>
            <p:spPr bwMode="auto">
              <a:xfrm rot="2632560">
                <a:off x="4440659" y="2889618"/>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2"/>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92" name="Freeform 10"/>
              <p:cNvSpPr>
                <a:spLocks/>
              </p:cNvSpPr>
              <p:nvPr/>
            </p:nvSpPr>
            <p:spPr bwMode="auto">
              <a:xfrm rot="2632560" flipH="1">
                <a:off x="5147998" y="356934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93" name="Freeform 10"/>
              <p:cNvSpPr>
                <a:spLocks/>
              </p:cNvSpPr>
              <p:nvPr/>
            </p:nvSpPr>
            <p:spPr bwMode="auto">
              <a:xfrm rot="2632560" flipV="1">
                <a:off x="5125613" y="2177252"/>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6"/>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94" name="Freeform 10"/>
              <p:cNvSpPr>
                <a:spLocks/>
              </p:cNvSpPr>
              <p:nvPr/>
            </p:nvSpPr>
            <p:spPr bwMode="auto">
              <a:xfrm rot="2632560" flipH="1" flipV="1">
                <a:off x="5832952" y="285697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3"/>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95" name="Oval 294"/>
              <p:cNvSpPr>
                <a:spLocks noChangeArrowheads="1"/>
              </p:cNvSpPr>
              <p:nvPr/>
            </p:nvSpPr>
            <p:spPr bwMode="auto">
              <a:xfrm>
                <a:off x="5019324" y="2755816"/>
                <a:ext cx="1213048" cy="1213049"/>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96" name="Oval 295"/>
              <p:cNvSpPr/>
              <p:nvPr/>
            </p:nvSpPr>
            <p:spPr bwMode="auto">
              <a:xfrm>
                <a:off x="5602989" y="3339480"/>
                <a:ext cx="45720" cy="45720"/>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297" name="Line 41"/>
              <p:cNvSpPr>
                <a:spLocks noChangeShapeType="1"/>
              </p:cNvSpPr>
              <p:nvPr/>
            </p:nvSpPr>
            <p:spPr bwMode="auto">
              <a:xfrm>
                <a:off x="5307310" y="2784602"/>
                <a:ext cx="321104" cy="580204"/>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298" name="Rectangle 17"/>
              <p:cNvSpPr>
                <a:spLocks noChangeArrowheads="1"/>
              </p:cNvSpPr>
              <p:nvPr/>
            </p:nvSpPr>
            <p:spPr bwMode="auto">
              <a:xfrm>
                <a:off x="5071867" y="3840947"/>
                <a:ext cx="1092723" cy="41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6"/>
                    </a:solidFill>
                    <a:latin typeface="Calibri"/>
                    <a:ea typeface="ＭＳ Ｐゴシック" charset="0"/>
                    <a:cs typeface="Calibri"/>
                  </a:rPr>
                  <a:t>SKU 5</a:t>
                </a:r>
              </a:p>
            </p:txBody>
          </p:sp>
        </p:grpSp>
        <p:grpSp>
          <p:nvGrpSpPr>
            <p:cNvPr id="250" name="Group 249"/>
            <p:cNvGrpSpPr/>
            <p:nvPr/>
          </p:nvGrpSpPr>
          <p:grpSpPr>
            <a:xfrm>
              <a:off x="5254784" y="2799341"/>
              <a:ext cx="1259425" cy="1259318"/>
              <a:chOff x="4440655" y="2177252"/>
              <a:chExt cx="2380540" cy="2380341"/>
            </a:xfrm>
          </p:grpSpPr>
          <p:sp>
            <p:nvSpPr>
              <p:cNvPr id="281" name="Oval 280"/>
              <p:cNvSpPr>
                <a:spLocks noChangeArrowheads="1"/>
              </p:cNvSpPr>
              <p:nvPr/>
            </p:nvSpPr>
            <p:spPr bwMode="auto">
              <a:xfrm>
                <a:off x="4571996" y="2308382"/>
                <a:ext cx="2111218" cy="2111219"/>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282" name="Freeform 10"/>
              <p:cNvSpPr>
                <a:spLocks/>
              </p:cNvSpPr>
              <p:nvPr/>
            </p:nvSpPr>
            <p:spPr bwMode="auto">
              <a:xfrm rot="2632560">
                <a:off x="4440655" y="2889618"/>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2"/>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83" name="Freeform 10"/>
              <p:cNvSpPr>
                <a:spLocks/>
              </p:cNvSpPr>
              <p:nvPr/>
            </p:nvSpPr>
            <p:spPr bwMode="auto">
              <a:xfrm rot="2632560" flipH="1">
                <a:off x="5147994" y="356934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84" name="Freeform 10"/>
              <p:cNvSpPr>
                <a:spLocks/>
              </p:cNvSpPr>
              <p:nvPr/>
            </p:nvSpPr>
            <p:spPr bwMode="auto">
              <a:xfrm rot="2632560" flipV="1">
                <a:off x="5125609" y="2177252"/>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6"/>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85" name="Freeform 10"/>
              <p:cNvSpPr>
                <a:spLocks/>
              </p:cNvSpPr>
              <p:nvPr/>
            </p:nvSpPr>
            <p:spPr bwMode="auto">
              <a:xfrm rot="2632560" flipH="1" flipV="1">
                <a:off x="5832950" y="285697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3"/>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86" name="Oval 285"/>
              <p:cNvSpPr>
                <a:spLocks noChangeArrowheads="1"/>
              </p:cNvSpPr>
              <p:nvPr/>
            </p:nvSpPr>
            <p:spPr bwMode="auto">
              <a:xfrm>
                <a:off x="5019324" y="2755818"/>
                <a:ext cx="1213048" cy="1213049"/>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87" name="Oval 286"/>
              <p:cNvSpPr/>
              <p:nvPr/>
            </p:nvSpPr>
            <p:spPr bwMode="auto">
              <a:xfrm>
                <a:off x="5602989" y="3339482"/>
                <a:ext cx="45720" cy="45720"/>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288" name="Line 41"/>
              <p:cNvSpPr>
                <a:spLocks noChangeShapeType="1"/>
              </p:cNvSpPr>
              <p:nvPr/>
            </p:nvSpPr>
            <p:spPr bwMode="auto">
              <a:xfrm flipH="1">
                <a:off x="5628412" y="3250316"/>
                <a:ext cx="603960" cy="114490"/>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289" name="Rectangle 17"/>
              <p:cNvSpPr>
                <a:spLocks noChangeArrowheads="1"/>
              </p:cNvSpPr>
              <p:nvPr/>
            </p:nvSpPr>
            <p:spPr bwMode="auto">
              <a:xfrm>
                <a:off x="5071867" y="3840947"/>
                <a:ext cx="1092723" cy="41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3"/>
                    </a:solidFill>
                    <a:latin typeface="Calibri"/>
                    <a:ea typeface="ＭＳ Ｐゴシック" charset="0"/>
                    <a:cs typeface="Calibri"/>
                  </a:rPr>
                  <a:t>SKU 6</a:t>
                </a:r>
              </a:p>
            </p:txBody>
          </p:sp>
        </p:grpSp>
        <p:grpSp>
          <p:nvGrpSpPr>
            <p:cNvPr id="251" name="Group 250"/>
            <p:cNvGrpSpPr/>
            <p:nvPr/>
          </p:nvGrpSpPr>
          <p:grpSpPr>
            <a:xfrm>
              <a:off x="2036040" y="1279342"/>
              <a:ext cx="1259423" cy="1259317"/>
              <a:chOff x="4426180" y="1828803"/>
              <a:chExt cx="1801925" cy="1801776"/>
            </a:xfrm>
          </p:grpSpPr>
          <p:sp>
            <p:nvSpPr>
              <p:cNvPr id="272" name="Oval 271"/>
              <p:cNvSpPr>
                <a:spLocks noChangeArrowheads="1"/>
              </p:cNvSpPr>
              <p:nvPr/>
            </p:nvSpPr>
            <p:spPr bwMode="auto">
              <a:xfrm>
                <a:off x="4525597" y="1928060"/>
                <a:ext cx="1598067" cy="1598068"/>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273" name="Freeform 10"/>
              <p:cNvSpPr>
                <a:spLocks/>
              </p:cNvSpPr>
              <p:nvPr/>
            </p:nvSpPr>
            <p:spPr bwMode="auto">
              <a:xfrm rot="2632560">
                <a:off x="4426180" y="2368021"/>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2"/>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74" name="Freeform 10"/>
              <p:cNvSpPr>
                <a:spLocks/>
              </p:cNvSpPr>
              <p:nvPr/>
            </p:nvSpPr>
            <p:spPr bwMode="auto">
              <a:xfrm rot="2632560" flipH="1">
                <a:off x="4961594" y="2882535"/>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75" name="Freeform 10"/>
              <p:cNvSpPr>
                <a:spLocks/>
              </p:cNvSpPr>
              <p:nvPr/>
            </p:nvSpPr>
            <p:spPr bwMode="auto">
              <a:xfrm rot="2632560" flipV="1">
                <a:off x="4944650" y="1828803"/>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76" name="Freeform 10"/>
              <p:cNvSpPr>
                <a:spLocks/>
              </p:cNvSpPr>
              <p:nvPr/>
            </p:nvSpPr>
            <p:spPr bwMode="auto">
              <a:xfrm rot="2632560" flipH="1" flipV="1">
                <a:off x="5480062" y="2343314"/>
                <a:ext cx="748043" cy="748044"/>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77" name="Oval 276"/>
              <p:cNvSpPr>
                <a:spLocks noChangeArrowheads="1"/>
              </p:cNvSpPr>
              <p:nvPr/>
            </p:nvSpPr>
            <p:spPr bwMode="auto">
              <a:xfrm>
                <a:off x="4864194" y="2266743"/>
                <a:ext cx="918205" cy="918207"/>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78" name="Oval 277"/>
              <p:cNvSpPr/>
              <p:nvPr/>
            </p:nvSpPr>
            <p:spPr bwMode="auto">
              <a:xfrm>
                <a:off x="5305994" y="2708545"/>
                <a:ext cx="34607" cy="34607"/>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279" name="Line 41"/>
              <p:cNvSpPr>
                <a:spLocks noChangeShapeType="1"/>
              </p:cNvSpPr>
              <p:nvPr/>
            </p:nvSpPr>
            <p:spPr bwMode="auto">
              <a:xfrm flipV="1">
                <a:off x="4906188" y="2727711"/>
                <a:ext cx="419051" cy="160218"/>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280" name="Rectangle 17"/>
              <p:cNvSpPr>
                <a:spLocks noChangeArrowheads="1"/>
              </p:cNvSpPr>
              <p:nvPr/>
            </p:nvSpPr>
            <p:spPr bwMode="auto">
              <a:xfrm>
                <a:off x="4903966" y="3088119"/>
                <a:ext cx="827126" cy="3161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2"/>
                    </a:solidFill>
                    <a:latin typeface="Calibri"/>
                    <a:ea typeface="ＭＳ Ｐゴシック" charset="0"/>
                    <a:cs typeface="Calibri"/>
                  </a:rPr>
                  <a:t>SKU 1</a:t>
                </a:r>
              </a:p>
            </p:txBody>
          </p:sp>
        </p:grpSp>
        <p:grpSp>
          <p:nvGrpSpPr>
            <p:cNvPr id="252" name="Group 251"/>
            <p:cNvGrpSpPr/>
            <p:nvPr/>
          </p:nvGrpSpPr>
          <p:grpSpPr>
            <a:xfrm>
              <a:off x="3645413" y="1279341"/>
              <a:ext cx="1259424" cy="1259318"/>
              <a:chOff x="4440659" y="2177252"/>
              <a:chExt cx="2380538" cy="2380341"/>
            </a:xfrm>
          </p:grpSpPr>
          <p:sp>
            <p:nvSpPr>
              <p:cNvPr id="263" name="Oval 262"/>
              <p:cNvSpPr>
                <a:spLocks noChangeArrowheads="1"/>
              </p:cNvSpPr>
              <p:nvPr/>
            </p:nvSpPr>
            <p:spPr bwMode="auto">
              <a:xfrm>
                <a:off x="4571998" y="2308382"/>
                <a:ext cx="2111218" cy="2111219"/>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264" name="Freeform 10"/>
              <p:cNvSpPr>
                <a:spLocks/>
              </p:cNvSpPr>
              <p:nvPr/>
            </p:nvSpPr>
            <p:spPr bwMode="auto">
              <a:xfrm rot="2632560">
                <a:off x="4440659" y="2889618"/>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5" name="Freeform 10"/>
              <p:cNvSpPr>
                <a:spLocks/>
              </p:cNvSpPr>
              <p:nvPr/>
            </p:nvSpPr>
            <p:spPr bwMode="auto">
              <a:xfrm rot="2632560" flipH="1">
                <a:off x="5147998" y="356934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6" name="Freeform 10"/>
              <p:cNvSpPr>
                <a:spLocks/>
              </p:cNvSpPr>
              <p:nvPr/>
            </p:nvSpPr>
            <p:spPr bwMode="auto">
              <a:xfrm rot="2632560" flipV="1">
                <a:off x="5125613" y="2177252"/>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6"/>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7" name="Freeform 10"/>
              <p:cNvSpPr>
                <a:spLocks/>
              </p:cNvSpPr>
              <p:nvPr/>
            </p:nvSpPr>
            <p:spPr bwMode="auto">
              <a:xfrm rot="2632560" flipH="1" flipV="1">
                <a:off x="5832952" y="285697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8" name="Oval 267"/>
              <p:cNvSpPr>
                <a:spLocks noChangeArrowheads="1"/>
              </p:cNvSpPr>
              <p:nvPr/>
            </p:nvSpPr>
            <p:spPr bwMode="auto">
              <a:xfrm>
                <a:off x="5019324" y="2755816"/>
                <a:ext cx="1213048" cy="1213049"/>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9" name="Oval 268"/>
              <p:cNvSpPr/>
              <p:nvPr/>
            </p:nvSpPr>
            <p:spPr bwMode="auto">
              <a:xfrm>
                <a:off x="5602989" y="3339480"/>
                <a:ext cx="45720" cy="45720"/>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270" name="Line 41"/>
              <p:cNvSpPr>
                <a:spLocks noChangeShapeType="1"/>
              </p:cNvSpPr>
              <p:nvPr/>
            </p:nvSpPr>
            <p:spPr bwMode="auto">
              <a:xfrm>
                <a:off x="5307310" y="2784602"/>
                <a:ext cx="321104" cy="580204"/>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271" name="Rectangle 17"/>
              <p:cNvSpPr>
                <a:spLocks noChangeArrowheads="1"/>
              </p:cNvSpPr>
              <p:nvPr/>
            </p:nvSpPr>
            <p:spPr bwMode="auto">
              <a:xfrm>
                <a:off x="5071867" y="3840947"/>
                <a:ext cx="1092723" cy="41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6"/>
                    </a:solidFill>
                    <a:latin typeface="Calibri"/>
                    <a:ea typeface="ＭＳ Ｐゴシック" charset="0"/>
                    <a:cs typeface="Calibri"/>
                  </a:rPr>
                  <a:t>SKU 2</a:t>
                </a:r>
              </a:p>
            </p:txBody>
          </p:sp>
        </p:grpSp>
        <p:grpSp>
          <p:nvGrpSpPr>
            <p:cNvPr id="253" name="Group 252"/>
            <p:cNvGrpSpPr/>
            <p:nvPr/>
          </p:nvGrpSpPr>
          <p:grpSpPr>
            <a:xfrm>
              <a:off x="5254784" y="1279341"/>
              <a:ext cx="1259425" cy="1259318"/>
              <a:chOff x="4440655" y="2177252"/>
              <a:chExt cx="2380540" cy="2380341"/>
            </a:xfrm>
          </p:grpSpPr>
          <p:sp>
            <p:nvSpPr>
              <p:cNvPr id="254" name="Oval 253"/>
              <p:cNvSpPr>
                <a:spLocks noChangeArrowheads="1"/>
              </p:cNvSpPr>
              <p:nvPr/>
            </p:nvSpPr>
            <p:spPr bwMode="auto">
              <a:xfrm>
                <a:off x="4571996" y="2308382"/>
                <a:ext cx="2111218" cy="2111219"/>
              </a:xfrm>
              <a:prstGeom prst="ellipse">
                <a:avLst/>
              </a:prstGeom>
              <a:solidFill>
                <a:schemeClr val="bg1">
                  <a:lumMod val="95000"/>
                </a:schemeClr>
              </a:solidFill>
              <a:ln>
                <a:solidFill>
                  <a:schemeClr val="bg1">
                    <a:lumMod val="75000"/>
                  </a:schemeClr>
                </a:solidFill>
              </a:ln>
              <a:effectLst>
                <a:outerShdw blurRad="180975" dist="38100" dir="2700000" algn="tl" rotWithShape="0">
                  <a:srgbClr val="000000">
                    <a:alpha val="43000"/>
                  </a:srgbClr>
                </a:outerShdw>
              </a:effectLst>
            </p:spPr>
            <p:txBody>
              <a:bodyPr wrap="none" anchor="ctr"/>
              <a:lstStyle/>
              <a:p>
                <a:endParaRPr lang="en-US" sz="1200"/>
              </a:p>
            </p:txBody>
          </p:sp>
          <p:sp>
            <p:nvSpPr>
              <p:cNvPr id="255" name="Freeform 10"/>
              <p:cNvSpPr>
                <a:spLocks/>
              </p:cNvSpPr>
              <p:nvPr/>
            </p:nvSpPr>
            <p:spPr bwMode="auto">
              <a:xfrm rot="2632560">
                <a:off x="4440655" y="2889618"/>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56" name="Freeform 10"/>
              <p:cNvSpPr>
                <a:spLocks/>
              </p:cNvSpPr>
              <p:nvPr/>
            </p:nvSpPr>
            <p:spPr bwMode="auto">
              <a:xfrm rot="2632560" flipH="1">
                <a:off x="5147994" y="356934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57" name="Freeform 10"/>
              <p:cNvSpPr>
                <a:spLocks/>
              </p:cNvSpPr>
              <p:nvPr/>
            </p:nvSpPr>
            <p:spPr bwMode="auto">
              <a:xfrm rot="2632560" flipV="1">
                <a:off x="5125609" y="2177252"/>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rgbClr val="D9D9D9"/>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58" name="Freeform 10"/>
              <p:cNvSpPr>
                <a:spLocks/>
              </p:cNvSpPr>
              <p:nvPr/>
            </p:nvSpPr>
            <p:spPr bwMode="auto">
              <a:xfrm rot="2632560" flipH="1" flipV="1">
                <a:off x="5832950" y="2856977"/>
                <a:ext cx="988245" cy="988246"/>
              </a:xfrm>
              <a:custGeom>
                <a:avLst/>
                <a:gdLst/>
                <a:ahLst/>
                <a:cxnLst>
                  <a:cxn ang="0">
                    <a:pos x="0" y="0"/>
                  </a:cxn>
                  <a:cxn ang="0">
                    <a:pos x="1568" y="1568"/>
                  </a:cxn>
                  <a:cxn ang="0">
                    <a:pos x="1568" y="784"/>
                  </a:cxn>
                  <a:cxn ang="0">
                    <a:pos x="784" y="0"/>
                  </a:cxn>
                  <a:cxn ang="0">
                    <a:pos x="0" y="0"/>
                  </a:cxn>
                </a:cxnLst>
                <a:rect l="0" t="0" r="r" b="b"/>
                <a:pathLst>
                  <a:path w="1568" h="1568">
                    <a:moveTo>
                      <a:pt x="0" y="0"/>
                    </a:moveTo>
                    <a:cubicBezTo>
                      <a:pt x="0" y="866"/>
                      <a:pt x="702" y="1568"/>
                      <a:pt x="1568" y="1568"/>
                    </a:cubicBezTo>
                    <a:lnTo>
                      <a:pt x="1568" y="784"/>
                    </a:lnTo>
                    <a:cubicBezTo>
                      <a:pt x="1135" y="784"/>
                      <a:pt x="784" y="433"/>
                      <a:pt x="784" y="0"/>
                    </a:cubicBezTo>
                    <a:lnTo>
                      <a:pt x="0" y="0"/>
                    </a:lnTo>
                    <a:close/>
                  </a:path>
                </a:pathLst>
              </a:custGeom>
              <a:solidFill>
                <a:schemeClr val="accent3"/>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59" name="Oval 258"/>
              <p:cNvSpPr>
                <a:spLocks noChangeArrowheads="1"/>
              </p:cNvSpPr>
              <p:nvPr/>
            </p:nvSpPr>
            <p:spPr bwMode="auto">
              <a:xfrm>
                <a:off x="5019324" y="2755818"/>
                <a:ext cx="1213048" cy="1213049"/>
              </a:xfrm>
              <a:prstGeom prst="ellipse">
                <a:avLst/>
              </a:prstGeom>
              <a:solidFill>
                <a:schemeClr val="bg1">
                  <a:lumMod val="95000"/>
                </a:schemeClr>
              </a:solidFill>
              <a:ln w="12700" cap="rnd">
                <a:noFill/>
                <a:prstDash val="solid"/>
                <a:round/>
                <a:headEnd/>
                <a:tailEnd/>
              </a:ln>
            </p:spPr>
            <p:txBody>
              <a:bodyPr vert="horz" wrap="square" lIns="91440" tIns="45720" rIns="91440" bIns="45720" numCol="1" anchor="t" anchorCtr="0" compatLnSpc="1">
                <a:prstTxWarp prst="textNoShape">
                  <a:avLst/>
                </a:prstTxWarp>
              </a:bodyPr>
              <a:lstStyle/>
              <a:p>
                <a:pPr>
                  <a:lnSpc>
                    <a:spcPct val="90000"/>
                  </a:lnSpc>
                </a:pPr>
                <a:endParaRPr lang="en-US" sz="1200"/>
              </a:p>
            </p:txBody>
          </p:sp>
          <p:sp>
            <p:nvSpPr>
              <p:cNvPr id="260" name="Oval 259"/>
              <p:cNvSpPr/>
              <p:nvPr/>
            </p:nvSpPr>
            <p:spPr bwMode="auto">
              <a:xfrm>
                <a:off x="5602989" y="3339482"/>
                <a:ext cx="45720" cy="45720"/>
              </a:xfrm>
              <a:prstGeom prst="ellipse">
                <a:avLst/>
              </a:prstGeom>
              <a:gradFill flip="none" rotWithShape="1">
                <a:gsLst>
                  <a:gs pos="0">
                    <a:schemeClr val="bg1">
                      <a:lumMod val="50000"/>
                    </a:schemeClr>
                  </a:gs>
                  <a:gs pos="49000">
                    <a:schemeClr val="bg1">
                      <a:lumMod val="75000"/>
                      <a:alpha val="49001"/>
                    </a:scheme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rtlCol="0" anchor="ctr"/>
              <a:lstStyle/>
              <a:p>
                <a:pPr algn="ctr" defTabSz="914400"/>
                <a:endParaRPr lang="en-US" sz="700" dirty="0">
                  <a:latin typeface="Calibri" pitchFamily="-65" charset="0"/>
                  <a:cs typeface="Arial" charset="0"/>
                </a:endParaRPr>
              </a:p>
            </p:txBody>
          </p:sp>
          <p:sp>
            <p:nvSpPr>
              <p:cNvPr id="261" name="Line 41"/>
              <p:cNvSpPr>
                <a:spLocks noChangeShapeType="1"/>
              </p:cNvSpPr>
              <p:nvPr/>
            </p:nvSpPr>
            <p:spPr bwMode="auto">
              <a:xfrm flipH="1">
                <a:off x="5628412" y="3250316"/>
                <a:ext cx="603960" cy="114490"/>
              </a:xfrm>
              <a:prstGeom prst="line">
                <a:avLst/>
              </a:prstGeom>
              <a:ln w="19050" cap="rnd" cmpd="sng">
                <a:solidFill>
                  <a:schemeClr val="tx1">
                    <a:lumMod val="65000"/>
                    <a:lumOff val="35000"/>
                  </a:schemeClr>
                </a:solidFill>
                <a:prstDash val="dot"/>
                <a:headEnd type="arrow" w="med" len="sm"/>
                <a:tailEnd type="oval" w="lg" len="lg"/>
              </a:ln>
              <a:effectLst/>
              <a:extLst>
                <a:ext uri="{909E8E84-426E-40dd-AFC4-6F175D3DCCD1}">
                  <a14:hiddenFill xmlns:a14="http://schemas.microsoft.com/office/drawing/2010/main">
                    <a:noFill/>
                  </a14:hiddenFill>
                </a:ext>
              </a:extLst>
            </p:spPr>
            <p:style>
              <a:lnRef idx="2">
                <a:schemeClr val="accent1"/>
              </a:lnRef>
              <a:fillRef idx="0">
                <a:schemeClr val="accent1"/>
              </a:fillRef>
              <a:effectRef idx="1">
                <a:schemeClr val="accent1"/>
              </a:effectRef>
              <a:fontRef idx="minor">
                <a:schemeClr val="tx1"/>
              </a:fontRef>
            </p:style>
            <p:txBody>
              <a:bodyPr wrap="none" lIns="42616" tIns="42616" rIns="42616" bIns="42616" anchor="ctr"/>
              <a:lstStyle/>
              <a:p>
                <a:endParaRPr lang="en-US" sz="1200">
                  <a:latin typeface="Calibri"/>
                  <a:cs typeface="Calibri"/>
                </a:endParaRPr>
              </a:p>
            </p:txBody>
          </p:sp>
          <p:sp>
            <p:nvSpPr>
              <p:cNvPr id="262" name="Rectangle 17"/>
              <p:cNvSpPr>
                <a:spLocks noChangeArrowheads="1"/>
              </p:cNvSpPr>
              <p:nvPr/>
            </p:nvSpPr>
            <p:spPr bwMode="auto">
              <a:xfrm>
                <a:off x="5071867" y="3840947"/>
                <a:ext cx="1092723" cy="417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nchor="ctr">
                <a:noAutofit/>
              </a:bodyPr>
              <a:lstStyle/>
              <a:p>
                <a:pPr algn="ctr" defTabSz="803299" fontAlgn="base">
                  <a:spcBef>
                    <a:spcPct val="0"/>
                  </a:spcBef>
                  <a:spcAft>
                    <a:spcPct val="0"/>
                  </a:spcAft>
                  <a:buClr>
                    <a:srgbClr val="000000"/>
                  </a:buClr>
                </a:pPr>
                <a:r>
                  <a:rPr lang="en-US" sz="800" b="1" i="1" dirty="0" smtClean="0">
                    <a:solidFill>
                      <a:schemeClr val="accent3"/>
                    </a:solidFill>
                    <a:latin typeface="Calibri"/>
                    <a:ea typeface="ＭＳ Ｐゴシック" charset="0"/>
                    <a:cs typeface="Calibri"/>
                  </a:rPr>
                  <a:t>SKU 3</a:t>
                </a:r>
              </a:p>
            </p:txBody>
          </p:sp>
        </p:grpSp>
      </p:grpSp>
      <p:grpSp>
        <p:nvGrpSpPr>
          <p:cNvPr id="308" name="Group 307"/>
          <p:cNvGrpSpPr/>
          <p:nvPr/>
        </p:nvGrpSpPr>
        <p:grpSpPr>
          <a:xfrm>
            <a:off x="3600532" y="4638967"/>
            <a:ext cx="2037724" cy="1375137"/>
            <a:chOff x="2342177" y="1944953"/>
            <a:chExt cx="4459646" cy="2920594"/>
          </a:xfrm>
        </p:grpSpPr>
        <p:grpSp>
          <p:nvGrpSpPr>
            <p:cNvPr id="309" name="Group 308"/>
            <p:cNvGrpSpPr/>
            <p:nvPr/>
          </p:nvGrpSpPr>
          <p:grpSpPr>
            <a:xfrm>
              <a:off x="2342177" y="3987453"/>
              <a:ext cx="4459646" cy="878094"/>
              <a:chOff x="1095982" y="4805907"/>
              <a:chExt cx="1825537" cy="359444"/>
            </a:xfrm>
          </p:grpSpPr>
          <p:grpSp>
            <p:nvGrpSpPr>
              <p:cNvPr id="342" name="Group 341"/>
              <p:cNvGrpSpPr/>
              <p:nvPr/>
            </p:nvGrpSpPr>
            <p:grpSpPr>
              <a:xfrm>
                <a:off x="2576093" y="4805907"/>
                <a:ext cx="345426" cy="359444"/>
                <a:chOff x="8382000" y="5850531"/>
                <a:chExt cx="340664" cy="397870"/>
              </a:xfrm>
            </p:grpSpPr>
            <p:sp>
              <p:nvSpPr>
                <p:cNvPr id="351" name="Rounded Rectangle 350"/>
                <p:cNvSpPr/>
                <p:nvPr/>
              </p:nvSpPr>
              <p:spPr>
                <a:xfrm>
                  <a:off x="8382000" y="6046907"/>
                  <a:ext cx="88495" cy="201494"/>
                </a:xfrm>
                <a:prstGeom prst="roundRect">
                  <a:avLst>
                    <a:gd name="adj" fmla="val 37780"/>
                  </a:avLst>
                </a:prstGeom>
                <a:solidFill>
                  <a:srgbClr val="FFFF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52" name="Rounded Rectangle 351"/>
                <p:cNvSpPr/>
                <p:nvPr/>
              </p:nvSpPr>
              <p:spPr>
                <a:xfrm>
                  <a:off x="8508085" y="5974077"/>
                  <a:ext cx="88495" cy="274323"/>
                </a:xfrm>
                <a:prstGeom prst="roundRect">
                  <a:avLst>
                    <a:gd name="adj" fmla="val 35336"/>
                  </a:avLst>
                </a:prstGeom>
                <a:solidFill>
                  <a:srgbClr val="FF66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53" name="Rounded Rectangle 352"/>
                <p:cNvSpPr/>
                <p:nvPr/>
              </p:nvSpPr>
              <p:spPr>
                <a:xfrm>
                  <a:off x="8634169" y="5850531"/>
                  <a:ext cx="88495" cy="397870"/>
                </a:xfrm>
                <a:prstGeom prst="roundRect">
                  <a:avLst>
                    <a:gd name="adj" fmla="val 37779"/>
                  </a:avLst>
                </a:prstGeom>
                <a:solidFill>
                  <a:srgbClr val="FF00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nvGrpSpPr>
              <p:cNvPr id="343" name="Group 342"/>
              <p:cNvGrpSpPr/>
              <p:nvPr/>
            </p:nvGrpSpPr>
            <p:grpSpPr>
              <a:xfrm>
                <a:off x="1095982" y="4805907"/>
                <a:ext cx="345426" cy="359444"/>
                <a:chOff x="8382000" y="5850531"/>
                <a:chExt cx="340664" cy="397870"/>
              </a:xfrm>
            </p:grpSpPr>
            <p:sp>
              <p:nvSpPr>
                <p:cNvPr id="348" name="Rounded Rectangle 347"/>
                <p:cNvSpPr/>
                <p:nvPr/>
              </p:nvSpPr>
              <p:spPr>
                <a:xfrm>
                  <a:off x="8382000" y="6046907"/>
                  <a:ext cx="88495" cy="201494"/>
                </a:xfrm>
                <a:prstGeom prst="roundRect">
                  <a:avLst>
                    <a:gd name="adj" fmla="val 37780"/>
                  </a:avLst>
                </a:prstGeom>
                <a:solidFill>
                  <a:srgbClr val="FFFF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49" name="Rounded Rectangle 348"/>
                <p:cNvSpPr/>
                <p:nvPr/>
              </p:nvSpPr>
              <p:spPr>
                <a:xfrm>
                  <a:off x="8508085" y="5974077"/>
                  <a:ext cx="88495" cy="274323"/>
                </a:xfrm>
                <a:prstGeom prst="roundRect">
                  <a:avLst>
                    <a:gd name="adj" fmla="val 35336"/>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50" name="Rounded Rectangle 349"/>
                <p:cNvSpPr/>
                <p:nvPr/>
              </p:nvSpPr>
              <p:spPr>
                <a:xfrm>
                  <a:off x="8634169" y="5850531"/>
                  <a:ext cx="88495" cy="397870"/>
                </a:xfrm>
                <a:prstGeom prst="roundRect">
                  <a:avLst>
                    <a:gd name="adj" fmla="val 37779"/>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nvGrpSpPr>
              <p:cNvPr id="344" name="Group 343"/>
              <p:cNvGrpSpPr/>
              <p:nvPr/>
            </p:nvGrpSpPr>
            <p:grpSpPr>
              <a:xfrm>
                <a:off x="1836037" y="4805907"/>
                <a:ext cx="345426" cy="359444"/>
                <a:chOff x="8382000" y="5850531"/>
                <a:chExt cx="340664" cy="397870"/>
              </a:xfrm>
            </p:grpSpPr>
            <p:sp>
              <p:nvSpPr>
                <p:cNvPr id="345" name="Rounded Rectangle 344"/>
                <p:cNvSpPr/>
                <p:nvPr/>
              </p:nvSpPr>
              <p:spPr>
                <a:xfrm>
                  <a:off x="8382000" y="6046907"/>
                  <a:ext cx="88495" cy="201494"/>
                </a:xfrm>
                <a:prstGeom prst="roundRect">
                  <a:avLst>
                    <a:gd name="adj" fmla="val 37780"/>
                  </a:avLst>
                </a:prstGeom>
                <a:solidFill>
                  <a:srgbClr val="FFFF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46" name="Rounded Rectangle 345"/>
                <p:cNvSpPr/>
                <p:nvPr/>
              </p:nvSpPr>
              <p:spPr>
                <a:xfrm>
                  <a:off x="8508085" y="5974077"/>
                  <a:ext cx="88495" cy="274323"/>
                </a:xfrm>
                <a:prstGeom prst="roundRect">
                  <a:avLst>
                    <a:gd name="adj" fmla="val 35336"/>
                  </a:avLst>
                </a:prstGeom>
                <a:solidFill>
                  <a:srgbClr val="FF660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47" name="Rounded Rectangle 346"/>
                <p:cNvSpPr/>
                <p:nvPr/>
              </p:nvSpPr>
              <p:spPr>
                <a:xfrm>
                  <a:off x="8634169" y="5850531"/>
                  <a:ext cx="88495" cy="397870"/>
                </a:xfrm>
                <a:prstGeom prst="roundRect">
                  <a:avLst>
                    <a:gd name="adj" fmla="val 37779"/>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grpSp>
          <p:nvGrpSpPr>
            <p:cNvPr id="310" name="Gruppe 188"/>
            <p:cNvGrpSpPr>
              <a:grpSpLocks/>
            </p:cNvGrpSpPr>
            <p:nvPr/>
          </p:nvGrpSpPr>
          <p:grpSpPr bwMode="auto">
            <a:xfrm>
              <a:off x="6080651" y="3131626"/>
              <a:ext cx="614297" cy="666835"/>
              <a:chOff x="3262312" y="2393945"/>
              <a:chExt cx="1293813" cy="1400817"/>
            </a:xfrm>
          </p:grpSpPr>
          <p:grpSp>
            <p:nvGrpSpPr>
              <p:cNvPr id="336" name="Gruppe 128"/>
              <p:cNvGrpSpPr>
                <a:grpSpLocks/>
              </p:cNvGrpSpPr>
              <p:nvPr/>
            </p:nvGrpSpPr>
            <p:grpSpPr bwMode="auto">
              <a:xfrm>
                <a:off x="3262312" y="2393944"/>
                <a:ext cx="1293813" cy="1400818"/>
                <a:chOff x="2257732" y="2455102"/>
                <a:chExt cx="1293692" cy="1400618"/>
              </a:xfrm>
            </p:grpSpPr>
            <p:sp>
              <p:nvSpPr>
                <p:cNvPr id="338" name="Ellipse 148"/>
                <p:cNvSpPr/>
                <p:nvPr/>
              </p:nvSpPr>
              <p:spPr bwMode="auto">
                <a:xfrm>
                  <a:off x="2278503" y="3596339"/>
                  <a:ext cx="1185740" cy="259381"/>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a:solidFill>
                      <a:srgbClr val="FFFFFF"/>
                    </a:solidFill>
                    <a:latin typeface="+mn-lt"/>
                  </a:endParaRPr>
                </a:p>
              </p:txBody>
            </p:sp>
            <p:grpSp>
              <p:nvGrpSpPr>
                <p:cNvPr id="339" name="Gruppe 90"/>
                <p:cNvGrpSpPr>
                  <a:grpSpLocks/>
                </p:cNvGrpSpPr>
                <p:nvPr/>
              </p:nvGrpSpPr>
              <p:grpSpPr bwMode="auto">
                <a:xfrm>
                  <a:off x="2257732" y="2455102"/>
                  <a:ext cx="1293692" cy="1293844"/>
                  <a:chOff x="428742" y="3317708"/>
                  <a:chExt cx="492200" cy="492258"/>
                </a:xfrm>
              </p:grpSpPr>
              <p:sp>
                <p:nvSpPr>
                  <p:cNvPr id="340" name="Ellipse 150"/>
                  <p:cNvSpPr/>
                  <p:nvPr/>
                </p:nvSpPr>
                <p:spPr bwMode="auto">
                  <a:xfrm>
                    <a:off x="428742" y="3317708"/>
                    <a:ext cx="492200" cy="492258"/>
                  </a:xfrm>
                  <a:prstGeom prst="ellipse">
                    <a:avLst/>
                  </a:prstGeom>
                  <a:gradFill flip="none" rotWithShape="1">
                    <a:gsLst>
                      <a:gs pos="30000">
                        <a:srgbClr val="FFFF00"/>
                      </a:gs>
                      <a:gs pos="99000">
                        <a:srgbClr val="FFC000"/>
                      </a:gs>
                    </a:gsLst>
                    <a:lin ang="16200000" scaled="1"/>
                    <a:tileRect/>
                  </a:gradFill>
                  <a:ln w="3175">
                    <a:solidFill>
                      <a:srgbClr val="FFCC00"/>
                    </a:solidFill>
                    <a:miter lim="800000"/>
                    <a:headEnd/>
                    <a:tailEnd/>
                  </a:ln>
                  <a:effectLst/>
                </p:spPr>
                <p:txBody>
                  <a:bodyPr anchor="ctr"/>
                  <a:lstStyle/>
                  <a:p>
                    <a:pPr algn="ctr" fontAlgn="auto">
                      <a:spcBef>
                        <a:spcPts val="0"/>
                      </a:spcBef>
                      <a:spcAft>
                        <a:spcPts val="0"/>
                      </a:spcAft>
                      <a:defRPr/>
                    </a:pPr>
                    <a:endParaRPr lang="da-DK" sz="1400" kern="0" noProof="1">
                      <a:solidFill>
                        <a:sysClr val="windowText" lastClr="000000"/>
                      </a:solidFill>
                      <a:latin typeface="+mn-lt"/>
                    </a:endParaRPr>
                  </a:p>
                </p:txBody>
              </p:sp>
              <p:sp>
                <p:nvSpPr>
                  <p:cNvPr id="341" name="Ellipse 151"/>
                  <p:cNvSpPr/>
                  <p:nvPr/>
                </p:nvSpPr>
                <p:spPr bwMode="auto">
                  <a:xfrm>
                    <a:off x="499824" y="3336825"/>
                    <a:ext cx="360787" cy="266441"/>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fontAlgn="auto">
                      <a:spcBef>
                        <a:spcPts val="0"/>
                      </a:spcBef>
                      <a:spcAft>
                        <a:spcPts val="0"/>
                      </a:spcAft>
                      <a:defRPr/>
                    </a:pPr>
                    <a:endParaRPr lang="da-DK" kern="0" dirty="0">
                      <a:solidFill>
                        <a:sysClr val="window" lastClr="FFFFFF"/>
                      </a:solidFill>
                      <a:latin typeface="+mn-lt"/>
                    </a:endParaRPr>
                  </a:p>
                </p:txBody>
              </p:sp>
            </p:grpSp>
          </p:grpSp>
          <p:sp>
            <p:nvSpPr>
              <p:cNvPr id="337" name="Måne 147"/>
              <p:cNvSpPr/>
              <p:nvPr/>
            </p:nvSpPr>
            <p:spPr bwMode="auto">
              <a:xfrm rot="16570711">
                <a:off x="3577342" y="2838256"/>
                <a:ext cx="564537" cy="1186762"/>
              </a:xfrm>
              <a:prstGeom prst="moon">
                <a:avLst>
                  <a:gd name="adj" fmla="val 18201"/>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dirty="0" err="1">
                  <a:solidFill>
                    <a:sysClr val="window" lastClr="FFFFFF"/>
                  </a:solidFill>
                  <a:latin typeface="+mn-lt"/>
                </a:endParaRPr>
              </a:p>
            </p:txBody>
          </p:sp>
        </p:grpSp>
        <p:grpSp>
          <p:nvGrpSpPr>
            <p:cNvPr id="311" name="Gruppe 72"/>
            <p:cNvGrpSpPr>
              <a:grpSpLocks/>
            </p:cNvGrpSpPr>
            <p:nvPr/>
          </p:nvGrpSpPr>
          <p:grpSpPr bwMode="auto">
            <a:xfrm>
              <a:off x="2449052" y="3134688"/>
              <a:ext cx="609226" cy="660711"/>
              <a:chOff x="6731000" y="307975"/>
              <a:chExt cx="1341438" cy="1454438"/>
            </a:xfrm>
          </p:grpSpPr>
          <p:grpSp>
            <p:nvGrpSpPr>
              <p:cNvPr id="331" name="Gruppe 69"/>
              <p:cNvGrpSpPr>
                <a:grpSpLocks/>
              </p:cNvGrpSpPr>
              <p:nvPr/>
            </p:nvGrpSpPr>
            <p:grpSpPr bwMode="auto">
              <a:xfrm>
                <a:off x="6731000" y="307975"/>
                <a:ext cx="1341438" cy="1335088"/>
                <a:chOff x="6985496" y="4742888"/>
                <a:chExt cx="1340936" cy="1335810"/>
              </a:xfrm>
            </p:grpSpPr>
            <p:sp>
              <p:nvSpPr>
                <p:cNvPr id="333" name="Ellipse 161"/>
                <p:cNvSpPr/>
                <p:nvPr/>
              </p:nvSpPr>
              <p:spPr bwMode="auto">
                <a:xfrm>
                  <a:off x="6990733" y="4742888"/>
                  <a:ext cx="1335699" cy="1335810"/>
                </a:xfrm>
                <a:prstGeom prst="ellipse">
                  <a:avLst/>
                </a:prstGeom>
                <a:gradFill flip="none" rotWithShape="1">
                  <a:gsLst>
                    <a:gs pos="0">
                      <a:srgbClr val="CCFF66"/>
                    </a:gs>
                    <a:gs pos="100000">
                      <a:schemeClr val="accent3">
                        <a:lumMod val="75000"/>
                      </a:schemeClr>
                    </a:gs>
                  </a:gsLst>
                  <a:path path="shape">
                    <a:fillToRect l="50000" t="50000" r="50000" b="50000"/>
                  </a:path>
                  <a:tileRect/>
                </a:gradFill>
                <a:ln w="9525" cap="flat" cmpd="sng" algn="ctr">
                  <a:noFill/>
                  <a:prstDash val="solid"/>
                </a:ln>
                <a:effectLst>
                  <a:innerShdw blurRad="190500" dist="114300" dir="5700000">
                    <a:srgbClr val="000000">
                      <a:alpha val="37000"/>
                    </a:srgbClr>
                  </a:innerShdw>
                </a:effectLst>
              </p:spPr>
              <p:txBody>
                <a:bodyPr anchor="ctr"/>
                <a:lstStyle/>
                <a:p>
                  <a:pPr algn="ctr" fontAlgn="auto">
                    <a:spcBef>
                      <a:spcPts val="0"/>
                    </a:spcBef>
                    <a:spcAft>
                      <a:spcPts val="0"/>
                    </a:spcAft>
                    <a:defRPr/>
                  </a:pPr>
                  <a:endParaRPr lang="da-DK" kern="0">
                    <a:solidFill>
                      <a:sysClr val="window" lastClr="FFFFFF"/>
                    </a:solidFill>
                    <a:latin typeface="+mn-lt"/>
                  </a:endParaRPr>
                </a:p>
              </p:txBody>
            </p:sp>
            <p:sp>
              <p:nvSpPr>
                <p:cNvPr id="334" name="Måne 64"/>
                <p:cNvSpPr/>
                <p:nvPr/>
              </p:nvSpPr>
              <p:spPr bwMode="auto">
                <a:xfrm rot="16552097">
                  <a:off x="7295809" y="5110022"/>
                  <a:ext cx="645832" cy="1266457"/>
                </a:xfrm>
                <a:prstGeom prst="moon">
                  <a:avLst>
                    <a:gd name="adj" fmla="val 18952"/>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dirty="0" err="1">
                    <a:solidFill>
                      <a:sysClr val="window" lastClr="FFFFFF"/>
                    </a:solidFill>
                    <a:latin typeface="+mn-lt"/>
                  </a:endParaRPr>
                </a:p>
              </p:txBody>
            </p:sp>
            <p:sp>
              <p:nvSpPr>
                <p:cNvPr id="335" name="Ellipse 163"/>
                <p:cNvSpPr/>
                <p:nvPr/>
              </p:nvSpPr>
              <p:spPr bwMode="auto">
                <a:xfrm>
                  <a:off x="7169577" y="4785783"/>
                  <a:ext cx="983882" cy="721257"/>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fontAlgn="auto">
                    <a:spcBef>
                      <a:spcPts val="0"/>
                    </a:spcBef>
                    <a:spcAft>
                      <a:spcPts val="0"/>
                    </a:spcAft>
                    <a:defRPr/>
                  </a:pPr>
                  <a:endParaRPr lang="da-DK" kern="0" dirty="0">
                    <a:solidFill>
                      <a:sysClr val="window" lastClr="FFFFFF"/>
                    </a:solidFill>
                    <a:latin typeface="+mn-lt"/>
                  </a:endParaRPr>
                </a:p>
              </p:txBody>
            </p:sp>
          </p:grpSp>
          <p:sp>
            <p:nvSpPr>
              <p:cNvPr id="332" name="Ellipse 160"/>
              <p:cNvSpPr/>
              <p:nvPr/>
            </p:nvSpPr>
            <p:spPr bwMode="auto">
              <a:xfrm>
                <a:off x="6786578" y="1500174"/>
                <a:ext cx="1198946" cy="262239"/>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a:solidFill>
                    <a:srgbClr val="FFFFFF"/>
                  </a:solidFill>
                  <a:latin typeface="+mn-lt"/>
                </a:endParaRPr>
              </a:p>
            </p:txBody>
          </p:sp>
        </p:grpSp>
        <p:grpSp>
          <p:nvGrpSpPr>
            <p:cNvPr id="312" name="Gruppe 72"/>
            <p:cNvGrpSpPr>
              <a:grpSpLocks/>
            </p:cNvGrpSpPr>
            <p:nvPr/>
          </p:nvGrpSpPr>
          <p:grpSpPr bwMode="auto">
            <a:xfrm>
              <a:off x="4252546" y="3139882"/>
              <a:ext cx="625464" cy="650323"/>
              <a:chOff x="6731000" y="307975"/>
              <a:chExt cx="1341438" cy="1454438"/>
            </a:xfrm>
          </p:grpSpPr>
          <p:grpSp>
            <p:nvGrpSpPr>
              <p:cNvPr id="326" name="Gruppe 69"/>
              <p:cNvGrpSpPr>
                <a:grpSpLocks/>
              </p:cNvGrpSpPr>
              <p:nvPr/>
            </p:nvGrpSpPr>
            <p:grpSpPr bwMode="auto">
              <a:xfrm>
                <a:off x="6731000" y="307975"/>
                <a:ext cx="1341438" cy="1335088"/>
                <a:chOff x="6985496" y="4742888"/>
                <a:chExt cx="1340936" cy="1335810"/>
              </a:xfrm>
            </p:grpSpPr>
            <p:sp>
              <p:nvSpPr>
                <p:cNvPr id="328" name="Ellipse 161"/>
                <p:cNvSpPr/>
                <p:nvPr/>
              </p:nvSpPr>
              <p:spPr bwMode="auto">
                <a:xfrm>
                  <a:off x="6990733" y="4742888"/>
                  <a:ext cx="1335699" cy="1335810"/>
                </a:xfrm>
                <a:prstGeom prst="ellipse">
                  <a:avLst/>
                </a:prstGeom>
                <a:gradFill flip="none" rotWithShape="1">
                  <a:gsLst>
                    <a:gs pos="0">
                      <a:srgbClr val="FB0036"/>
                    </a:gs>
                    <a:gs pos="100000">
                      <a:srgbClr val="D60015"/>
                    </a:gs>
                  </a:gsLst>
                  <a:path path="shape">
                    <a:fillToRect l="50000" t="50000" r="50000" b="50000"/>
                  </a:path>
                  <a:tileRect/>
                </a:gradFill>
                <a:ln w="9525" cap="flat" cmpd="sng" algn="ctr">
                  <a:noFill/>
                  <a:prstDash val="solid"/>
                </a:ln>
                <a:effectLst>
                  <a:innerShdw blurRad="190500" dist="114300" dir="5700000">
                    <a:srgbClr val="000000">
                      <a:alpha val="37000"/>
                    </a:srgbClr>
                  </a:innerShdw>
                </a:effectLst>
              </p:spPr>
              <p:txBody>
                <a:bodyPr anchor="ctr"/>
                <a:lstStyle/>
                <a:p>
                  <a:pPr algn="ctr" fontAlgn="auto">
                    <a:spcBef>
                      <a:spcPts val="0"/>
                    </a:spcBef>
                    <a:spcAft>
                      <a:spcPts val="0"/>
                    </a:spcAft>
                    <a:defRPr/>
                  </a:pPr>
                  <a:endParaRPr lang="da-DK" kern="0">
                    <a:solidFill>
                      <a:sysClr val="window" lastClr="FFFFFF"/>
                    </a:solidFill>
                    <a:latin typeface="+mn-lt"/>
                  </a:endParaRPr>
                </a:p>
              </p:txBody>
            </p:sp>
            <p:sp>
              <p:nvSpPr>
                <p:cNvPr id="329" name="Måne 64"/>
                <p:cNvSpPr/>
                <p:nvPr/>
              </p:nvSpPr>
              <p:spPr bwMode="auto">
                <a:xfrm rot="16552097">
                  <a:off x="7295809" y="5110022"/>
                  <a:ext cx="645832" cy="1266457"/>
                </a:xfrm>
                <a:prstGeom prst="moon">
                  <a:avLst>
                    <a:gd name="adj" fmla="val 18952"/>
                  </a:avLst>
                </a:prstGeom>
                <a:gradFill flip="none" rotWithShape="1">
                  <a:gsLst>
                    <a:gs pos="24000">
                      <a:sysClr val="windowText" lastClr="000000">
                        <a:alpha val="24000"/>
                      </a:sys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dirty="0" err="1">
                    <a:solidFill>
                      <a:sysClr val="window" lastClr="FFFFFF"/>
                    </a:solidFill>
                    <a:latin typeface="+mn-lt"/>
                  </a:endParaRPr>
                </a:p>
              </p:txBody>
            </p:sp>
            <p:sp>
              <p:nvSpPr>
                <p:cNvPr id="330" name="Ellipse 163"/>
                <p:cNvSpPr/>
                <p:nvPr/>
              </p:nvSpPr>
              <p:spPr bwMode="auto">
                <a:xfrm>
                  <a:off x="7169577" y="4785783"/>
                  <a:ext cx="983882" cy="721257"/>
                </a:xfrm>
                <a:prstGeom prst="ellipse">
                  <a:avLst/>
                </a:prstGeom>
                <a:gradFill flip="none" rotWithShape="1">
                  <a:gsLst>
                    <a:gs pos="0">
                      <a:srgbClr val="1F497D">
                        <a:lumMod val="40000"/>
                        <a:lumOff val="60000"/>
                        <a:alpha val="0"/>
                      </a:srgbClr>
                    </a:gs>
                    <a:gs pos="100000">
                      <a:sysClr val="window" lastClr="FFFFFF">
                        <a:alpha val="77000"/>
                      </a:sysClr>
                    </a:gs>
                  </a:gsLst>
                  <a:lin ang="16200000" scaled="0"/>
                  <a:tileRect/>
                </a:gradFill>
                <a:ln w="9525" cap="flat" cmpd="sng" algn="ctr">
                  <a:noFill/>
                  <a:prstDash val="solid"/>
                </a:ln>
                <a:effectLst/>
              </p:spPr>
              <p:txBody>
                <a:bodyPr anchor="ctr"/>
                <a:lstStyle/>
                <a:p>
                  <a:pPr algn="ctr" fontAlgn="auto">
                    <a:spcBef>
                      <a:spcPts val="0"/>
                    </a:spcBef>
                    <a:spcAft>
                      <a:spcPts val="0"/>
                    </a:spcAft>
                    <a:defRPr/>
                  </a:pPr>
                  <a:endParaRPr lang="da-DK" kern="0" dirty="0">
                    <a:solidFill>
                      <a:sysClr val="window" lastClr="FFFFFF"/>
                    </a:solidFill>
                    <a:latin typeface="+mn-lt"/>
                  </a:endParaRPr>
                </a:p>
              </p:txBody>
            </p:sp>
          </p:grpSp>
          <p:sp>
            <p:nvSpPr>
              <p:cNvPr id="327" name="Ellipse 160"/>
              <p:cNvSpPr/>
              <p:nvPr/>
            </p:nvSpPr>
            <p:spPr bwMode="auto">
              <a:xfrm>
                <a:off x="6786578" y="1500174"/>
                <a:ext cx="1198946" cy="262239"/>
              </a:xfrm>
              <a:prstGeom prst="ellipse">
                <a:avLst/>
              </a:prstGeom>
              <a:gradFill flip="none" rotWithShape="1">
                <a:gsLst>
                  <a:gs pos="100000">
                    <a:srgbClr val="FFFFFF">
                      <a:alpha val="0"/>
                    </a:srgbClr>
                  </a:gs>
                  <a:gs pos="0">
                    <a:srgbClr val="E6E6E6">
                      <a:lumMod val="10000"/>
                      <a:alpha val="76000"/>
                    </a:srgb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da-DK" kern="0">
                  <a:solidFill>
                    <a:srgbClr val="FFFFFF"/>
                  </a:solidFill>
                  <a:latin typeface="+mn-lt"/>
                </a:endParaRPr>
              </a:p>
            </p:txBody>
          </p:sp>
        </p:grpSp>
        <p:grpSp>
          <p:nvGrpSpPr>
            <p:cNvPr id="313" name="Group 312"/>
            <p:cNvGrpSpPr/>
            <p:nvPr/>
          </p:nvGrpSpPr>
          <p:grpSpPr>
            <a:xfrm>
              <a:off x="2342177" y="1944953"/>
              <a:ext cx="4459646" cy="878094"/>
              <a:chOff x="1095982" y="4805907"/>
              <a:chExt cx="1825537" cy="359444"/>
            </a:xfrm>
          </p:grpSpPr>
          <p:grpSp>
            <p:nvGrpSpPr>
              <p:cNvPr id="314" name="Group 313"/>
              <p:cNvGrpSpPr/>
              <p:nvPr/>
            </p:nvGrpSpPr>
            <p:grpSpPr>
              <a:xfrm>
                <a:off x="2576093" y="4805907"/>
                <a:ext cx="345426" cy="359444"/>
                <a:chOff x="8382000" y="5850531"/>
                <a:chExt cx="340664" cy="397870"/>
              </a:xfrm>
            </p:grpSpPr>
            <p:sp>
              <p:nvSpPr>
                <p:cNvPr id="323" name="Rounded Rectangle 322"/>
                <p:cNvSpPr/>
                <p:nvPr/>
              </p:nvSpPr>
              <p:spPr>
                <a:xfrm>
                  <a:off x="8382000" y="6046907"/>
                  <a:ext cx="88495" cy="201494"/>
                </a:xfrm>
                <a:prstGeom prst="roundRect">
                  <a:avLst>
                    <a:gd name="adj" fmla="val 37780"/>
                  </a:avLst>
                </a:prstGeom>
                <a:solidFill>
                  <a:srgbClr val="00408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24" name="Rounded Rectangle 323"/>
                <p:cNvSpPr/>
                <p:nvPr/>
              </p:nvSpPr>
              <p:spPr>
                <a:xfrm>
                  <a:off x="8508085" y="5974077"/>
                  <a:ext cx="88495" cy="274323"/>
                </a:xfrm>
                <a:prstGeom prst="roundRect">
                  <a:avLst>
                    <a:gd name="adj" fmla="val 35336"/>
                  </a:avLst>
                </a:prstGeom>
                <a:solidFill>
                  <a:srgbClr val="0091D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25" name="Rounded Rectangle 324"/>
                <p:cNvSpPr/>
                <p:nvPr/>
              </p:nvSpPr>
              <p:spPr>
                <a:xfrm>
                  <a:off x="8634169" y="5850531"/>
                  <a:ext cx="88495" cy="397870"/>
                </a:xfrm>
                <a:prstGeom prst="roundRect">
                  <a:avLst>
                    <a:gd name="adj" fmla="val 37779"/>
                  </a:avLst>
                </a:prstGeom>
                <a:solidFill>
                  <a:schemeClr val="bg2">
                    <a:lumMod val="40000"/>
                    <a:lumOff val="60000"/>
                  </a:schemeClr>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nvGrpSpPr>
              <p:cNvPr id="315" name="Group 314"/>
              <p:cNvGrpSpPr/>
              <p:nvPr/>
            </p:nvGrpSpPr>
            <p:grpSpPr>
              <a:xfrm>
                <a:off x="1095982" y="4805907"/>
                <a:ext cx="345426" cy="359444"/>
                <a:chOff x="8382000" y="5850531"/>
                <a:chExt cx="340664" cy="397870"/>
              </a:xfrm>
            </p:grpSpPr>
            <p:sp>
              <p:nvSpPr>
                <p:cNvPr id="320" name="Rounded Rectangle 319"/>
                <p:cNvSpPr/>
                <p:nvPr/>
              </p:nvSpPr>
              <p:spPr>
                <a:xfrm>
                  <a:off x="8382000" y="6046907"/>
                  <a:ext cx="88495" cy="201494"/>
                </a:xfrm>
                <a:prstGeom prst="roundRect">
                  <a:avLst>
                    <a:gd name="adj" fmla="val 37780"/>
                  </a:avLst>
                </a:prstGeom>
                <a:solidFill>
                  <a:srgbClr val="00408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21" name="Rounded Rectangle 320"/>
                <p:cNvSpPr/>
                <p:nvPr/>
              </p:nvSpPr>
              <p:spPr>
                <a:xfrm>
                  <a:off x="8508085" y="5974077"/>
                  <a:ext cx="88495" cy="274323"/>
                </a:xfrm>
                <a:prstGeom prst="roundRect">
                  <a:avLst>
                    <a:gd name="adj" fmla="val 35336"/>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22" name="Rounded Rectangle 321"/>
                <p:cNvSpPr/>
                <p:nvPr/>
              </p:nvSpPr>
              <p:spPr>
                <a:xfrm>
                  <a:off x="8634169" y="5850531"/>
                  <a:ext cx="88495" cy="397870"/>
                </a:xfrm>
                <a:prstGeom prst="roundRect">
                  <a:avLst>
                    <a:gd name="adj" fmla="val 37779"/>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nvGrpSpPr>
              <p:cNvPr id="316" name="Group 315"/>
              <p:cNvGrpSpPr/>
              <p:nvPr/>
            </p:nvGrpSpPr>
            <p:grpSpPr>
              <a:xfrm>
                <a:off x="1836037" y="4805907"/>
                <a:ext cx="345426" cy="359444"/>
                <a:chOff x="8382000" y="5850531"/>
                <a:chExt cx="340664" cy="397870"/>
              </a:xfrm>
            </p:grpSpPr>
            <p:sp>
              <p:nvSpPr>
                <p:cNvPr id="317" name="Rounded Rectangle 316"/>
                <p:cNvSpPr/>
                <p:nvPr/>
              </p:nvSpPr>
              <p:spPr>
                <a:xfrm>
                  <a:off x="8382000" y="6046907"/>
                  <a:ext cx="88495" cy="201494"/>
                </a:xfrm>
                <a:prstGeom prst="roundRect">
                  <a:avLst>
                    <a:gd name="adj" fmla="val 37780"/>
                  </a:avLst>
                </a:prstGeom>
                <a:solidFill>
                  <a:srgbClr val="00408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18" name="Rounded Rectangle 317"/>
                <p:cNvSpPr/>
                <p:nvPr/>
              </p:nvSpPr>
              <p:spPr>
                <a:xfrm>
                  <a:off x="8508085" y="5974077"/>
                  <a:ext cx="88495" cy="274323"/>
                </a:xfrm>
                <a:prstGeom prst="roundRect">
                  <a:avLst>
                    <a:gd name="adj" fmla="val 35336"/>
                  </a:avLst>
                </a:prstGeom>
                <a:solidFill>
                  <a:srgbClr val="0091D0"/>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chemeClr val="tx1">
                        <a:lumMod val="65000"/>
                        <a:lumOff val="35000"/>
                      </a:schemeClr>
                    </a:solidFill>
                  </a:endParaRPr>
                </a:p>
              </p:txBody>
            </p:sp>
            <p:sp>
              <p:nvSpPr>
                <p:cNvPr id="319" name="Rounded Rectangle 318"/>
                <p:cNvSpPr/>
                <p:nvPr/>
              </p:nvSpPr>
              <p:spPr>
                <a:xfrm>
                  <a:off x="8634169" y="5850531"/>
                  <a:ext cx="88495" cy="397870"/>
                </a:xfrm>
                <a:prstGeom prst="roundRect">
                  <a:avLst>
                    <a:gd name="adj" fmla="val 37779"/>
                  </a:avLst>
                </a:prstGeom>
                <a:solidFill>
                  <a:srgbClr val="F2F2F2"/>
                </a:solidFill>
                <a:ln>
                  <a:noFill/>
                </a:ln>
                <a:effectLst>
                  <a:outerShdw blurRad="25400" dir="2700000">
                    <a:schemeClr val="tx1">
                      <a:lumMod val="95000"/>
                      <a:lumOff val="5000"/>
                      <a:alpha val="70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i="1" dirty="0">
                    <a:solidFill>
                      <a:srgbClr val="FF0000"/>
                    </a:solidFill>
                  </a:endParaRPr>
                </a:p>
              </p:txBody>
            </p:sp>
          </p:grpSp>
        </p:grpSp>
      </p:grpSp>
    </p:spTree>
    <p:extLst>
      <p:ext uri="{BB962C8B-B14F-4D97-AF65-F5344CB8AC3E}">
        <p14:creationId xmlns:p14="http://schemas.microsoft.com/office/powerpoint/2010/main" val="91753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icrosoft YaHei" panose="020B0503020204020204" pitchFamily="34" charset="-122"/>
                <a:ea typeface="Microsoft YaHei" panose="020B0503020204020204" pitchFamily="34" charset="-122"/>
              </a:rPr>
              <a:t>DataX</a:t>
            </a:r>
            <a:r>
              <a:rPr lang="en-US" dirty="0" smtClean="0">
                <a:latin typeface="Microsoft YaHei" panose="020B0503020204020204" pitchFamily="34" charset="-122"/>
                <a:ea typeface="Microsoft YaHei" panose="020B0503020204020204" pitchFamily="34" charset="-122"/>
              </a:rPr>
              <a:t>-Ray: </a:t>
            </a:r>
            <a:r>
              <a:rPr lang="zh-CN" altLang="en-US" dirty="0" smtClean="0">
                <a:latin typeface="Microsoft YaHei" panose="020B0503020204020204" pitchFamily="34" charset="-122"/>
                <a:ea typeface="Microsoft YaHei" panose="020B0503020204020204" pitchFamily="34" charset="-122"/>
              </a:rPr>
              <a:t>智能构思</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solidFill>
                  <a:schemeClr val="accent1">
                    <a:lumMod val="50000"/>
                  </a:schemeClr>
                </a:solidFill>
                <a:latin typeface="Microsoft YaHei" panose="020B0503020204020204" pitchFamily="34" charset="-122"/>
                <a:ea typeface="Microsoft YaHei" panose="020B0503020204020204" pitchFamily="34" charset="-122"/>
              </a:rPr>
              <a:t>利用多种前期和后期处理技术，发掘最有价值、最相关的规律</a:t>
            </a:r>
            <a:endParaRPr lang="en-SG"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3" descr="200487990-001.jpg"/>
          <p:cNvPicPr>
            <a:picLocks noChangeAspect="1"/>
          </p:cNvPicPr>
          <p:nvPr>
            <p:custDataLst>
              <p:tags r:id="rId1"/>
            </p:custDataLst>
          </p:nvPr>
        </p:nvPicPr>
        <p:blipFill>
          <a:blip r:embed="rId30" cstate="print"/>
          <a:stretch>
            <a:fillRect/>
          </a:stretch>
        </p:blipFill>
        <p:spPr bwMode="gray">
          <a:xfrm>
            <a:off x="5495415" y="1926808"/>
            <a:ext cx="3386168" cy="4622800"/>
          </a:xfrm>
          <a:prstGeom prst="round2DiagRect">
            <a:avLst>
              <a:gd name="adj1" fmla="val 29682"/>
              <a:gd name="adj2" fmla="val 0"/>
            </a:avLst>
          </a:prstGeom>
        </p:spPr>
      </p:pic>
      <p:sp>
        <p:nvSpPr>
          <p:cNvPr id="5" name="Rectangle 4"/>
          <p:cNvSpPr/>
          <p:nvPr>
            <p:custDataLst>
              <p:tags r:id="rId2"/>
            </p:custDataLst>
          </p:nvPr>
        </p:nvSpPr>
        <p:spPr bwMode="gray">
          <a:xfrm>
            <a:off x="5885031" y="1699182"/>
            <a:ext cx="2971800" cy="70643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latin typeface="Microsoft YaHei" panose="020B0503020204020204" pitchFamily="34" charset="-122"/>
              <a:ea typeface="Microsoft YaHei" panose="020B0503020204020204" pitchFamily="34" charset="-122"/>
            </a:endParaRPr>
          </a:p>
        </p:txBody>
      </p:sp>
      <p:sp>
        <p:nvSpPr>
          <p:cNvPr id="6" name="Pentagon 5"/>
          <p:cNvSpPr/>
          <p:nvPr>
            <p:custDataLst>
              <p:tags r:id="rId3"/>
            </p:custDataLst>
          </p:nvPr>
        </p:nvSpPr>
        <p:spPr bwMode="gray">
          <a:xfrm>
            <a:off x="52556" y="1586364"/>
            <a:ext cx="6172200" cy="4864100"/>
          </a:xfrm>
          <a:prstGeom prst="homePlate">
            <a:avLst>
              <a:gd name="adj" fmla="val 12966"/>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7" name="Rounded Rectangle 6"/>
          <p:cNvSpPr/>
          <p:nvPr>
            <p:custDataLst>
              <p:tags r:id="rId4"/>
            </p:custDataLst>
          </p:nvPr>
        </p:nvSpPr>
        <p:spPr bwMode="gray">
          <a:xfrm>
            <a:off x="2981494" y="2540557"/>
            <a:ext cx="2514600" cy="1292225"/>
          </a:xfrm>
          <a:prstGeom prst="roundRect">
            <a:avLst>
              <a:gd name="adj" fmla="val 10338"/>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8" name="Rounded Rectangle 7"/>
          <p:cNvSpPr/>
          <p:nvPr>
            <p:custDataLst>
              <p:tags r:id="rId5"/>
            </p:custDataLst>
          </p:nvPr>
        </p:nvSpPr>
        <p:spPr bwMode="gray">
          <a:xfrm>
            <a:off x="2981494" y="1713469"/>
            <a:ext cx="2514600" cy="714375"/>
          </a:xfrm>
          <a:prstGeom prst="roundRect">
            <a:avLst>
              <a:gd name="adj" fmla="val 10338"/>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9" name="Rounded Rectangle 8"/>
          <p:cNvSpPr/>
          <p:nvPr>
            <p:custDataLst>
              <p:tags r:id="rId6"/>
            </p:custDataLst>
          </p:nvPr>
        </p:nvSpPr>
        <p:spPr bwMode="gray">
          <a:xfrm>
            <a:off x="368469" y="4736069"/>
            <a:ext cx="2514600" cy="1549400"/>
          </a:xfrm>
          <a:prstGeom prst="roundRect">
            <a:avLst>
              <a:gd name="adj" fmla="val 10338"/>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10" name="Rounded Rectangle 9"/>
          <p:cNvSpPr/>
          <p:nvPr>
            <p:custDataLst>
              <p:tags r:id="rId7"/>
            </p:custDataLst>
          </p:nvPr>
        </p:nvSpPr>
        <p:spPr bwMode="gray">
          <a:xfrm>
            <a:off x="368469" y="3512107"/>
            <a:ext cx="2514600" cy="1109662"/>
          </a:xfrm>
          <a:prstGeom prst="roundRect">
            <a:avLst>
              <a:gd name="adj" fmla="val 14913"/>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11" name="Rounded Rectangle 10"/>
          <p:cNvSpPr/>
          <p:nvPr>
            <p:custDataLst>
              <p:tags r:id="rId8"/>
            </p:custDataLst>
          </p:nvPr>
        </p:nvSpPr>
        <p:spPr bwMode="gray">
          <a:xfrm>
            <a:off x="368469" y="1726169"/>
            <a:ext cx="2514600" cy="1676400"/>
          </a:xfrm>
          <a:prstGeom prst="roundRect">
            <a:avLst>
              <a:gd name="adj" fmla="val 10338"/>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pic>
        <p:nvPicPr>
          <p:cNvPr id="12" name="Picture 6" descr="NetflixPrize-MovieMap-Titles-RedYellowOnBlack by chef_ele."/>
          <p:cNvPicPr>
            <a:picLocks noChangeAspect="1" noChangeArrowheads="1"/>
          </p:cNvPicPr>
          <p:nvPr>
            <p:custDataLst>
              <p:tags r:id="rId9"/>
            </p:custDataLst>
          </p:nvPr>
        </p:nvPicPr>
        <p:blipFill>
          <a:blip r:embed="rId31" cstate="print"/>
          <a:srcRect l="17405" t="43227" r="2324" b="31156"/>
          <a:stretch>
            <a:fillRect/>
          </a:stretch>
        </p:blipFill>
        <p:spPr bwMode="gray">
          <a:xfrm>
            <a:off x="471656" y="5458044"/>
            <a:ext cx="2349499" cy="787612"/>
          </a:xfrm>
          <a:prstGeom prst="roundRect">
            <a:avLst>
              <a:gd name="adj" fmla="val 17099"/>
            </a:avLst>
          </a:prstGeom>
          <a:noFill/>
        </p:spPr>
      </p:pic>
      <p:sp>
        <p:nvSpPr>
          <p:cNvPr id="13" name="Rectangle 5"/>
          <p:cNvSpPr txBox="1">
            <a:spLocks noChangeArrowheads="1"/>
          </p:cNvSpPr>
          <p:nvPr>
            <p:custDataLst>
              <p:tags r:id="rId10"/>
            </p:custDataLst>
          </p:nvPr>
        </p:nvSpPr>
        <p:spPr bwMode="gray">
          <a:xfrm>
            <a:off x="355769" y="1713469"/>
            <a:ext cx="2439987" cy="495300"/>
          </a:xfrm>
          <a:prstGeom prst="rect">
            <a:avLst/>
          </a:prstGeom>
          <a:noFill/>
          <a:ln w="9525">
            <a:noFill/>
            <a:miter lim="800000"/>
            <a:headEnd/>
            <a:tailEnd/>
          </a:ln>
        </p:spPr>
        <p:txBody>
          <a:bodyPr/>
          <a:lstStyle/>
          <a:p>
            <a:r>
              <a:rPr lang="zh-CN" alt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关联规则挖掘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挖掘数据和结果之间隐藏的非线性关系</a:t>
            </a:r>
            <a:endParaRPr lang="en-US" sz="11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14" name="Rectangle 5"/>
          <p:cNvSpPr txBox="1">
            <a:spLocks noChangeArrowheads="1"/>
          </p:cNvSpPr>
          <p:nvPr>
            <p:custDataLst>
              <p:tags r:id="rId11"/>
            </p:custDataLst>
          </p:nvPr>
        </p:nvSpPr>
        <p:spPr bwMode="gray">
          <a:xfrm>
            <a:off x="355769" y="3505757"/>
            <a:ext cx="2592387" cy="495300"/>
          </a:xfrm>
          <a:prstGeom prst="rect">
            <a:avLst/>
          </a:prstGeom>
          <a:noFill/>
          <a:ln w="9525">
            <a:noFill/>
            <a:miter lim="800000"/>
            <a:headEnd/>
            <a:tailEnd/>
          </a:ln>
        </p:spPr>
        <p:txBody>
          <a:bodyPr/>
          <a:lstStyle/>
          <a:p>
            <a:r>
              <a:rPr lang="zh-CN" alt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矩阵因子分解</a:t>
            </a:r>
            <a:r>
              <a:rPr 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a:t>
            </a:r>
            <a:r>
              <a:rPr lang="zh-CN" alt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奇异值分解</a:t>
            </a:r>
            <a:r>
              <a:rPr 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有效地将成百上千的属性特征归类到各个可操作的小组内</a:t>
            </a:r>
            <a:endParaRPr lang="en-US" sz="10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grpSp>
        <p:nvGrpSpPr>
          <p:cNvPr id="15" name="Group 28"/>
          <p:cNvGrpSpPr>
            <a:grpSpLocks/>
          </p:cNvGrpSpPr>
          <p:nvPr>
            <p:custDataLst>
              <p:tags r:id="rId12"/>
            </p:custDataLst>
          </p:nvPr>
        </p:nvGrpSpPr>
        <p:grpSpPr bwMode="gray">
          <a:xfrm>
            <a:off x="649456" y="4132819"/>
            <a:ext cx="2027238" cy="430213"/>
            <a:chOff x="714143" y="4185561"/>
            <a:chExt cx="2201883" cy="468085"/>
          </a:xfrm>
        </p:grpSpPr>
        <p:pic>
          <p:nvPicPr>
            <p:cNvPr id="16" name="Picture 3"/>
            <p:cNvPicPr>
              <a:picLocks noChangeAspect="1" noChangeArrowheads="1"/>
            </p:cNvPicPr>
            <p:nvPr>
              <p:custDataLst>
                <p:tags r:id="rId26"/>
              </p:custDataLst>
            </p:nvPr>
          </p:nvPicPr>
          <p:blipFill>
            <a:blip r:embed="rId32" cstate="print">
              <a:duotone>
                <a:prstClr val="black"/>
                <a:schemeClr val="accent5">
                  <a:tint val="45000"/>
                  <a:satMod val="400000"/>
                </a:schemeClr>
              </a:duotone>
            </a:blip>
            <a:srcRect/>
            <a:stretch>
              <a:fillRect/>
            </a:stretch>
          </p:blipFill>
          <p:spPr bwMode="gray">
            <a:xfrm>
              <a:off x="714143" y="4233182"/>
              <a:ext cx="2201883" cy="420460"/>
            </a:xfrm>
            <a:prstGeom prst="rect">
              <a:avLst/>
            </a:prstGeom>
            <a:noFill/>
            <a:ln w="9525">
              <a:noFill/>
              <a:miter lim="800000"/>
              <a:headEnd/>
              <a:tailEnd/>
            </a:ln>
            <a:effectLst/>
          </p:spPr>
        </p:pic>
        <p:sp>
          <p:nvSpPr>
            <p:cNvPr id="17" name="Rounded Rectangle 72"/>
            <p:cNvSpPr>
              <a:spLocks noChangeArrowheads="1"/>
            </p:cNvSpPr>
            <p:nvPr>
              <p:custDataLst>
                <p:tags r:id="rId27"/>
              </p:custDataLst>
            </p:nvPr>
          </p:nvSpPr>
          <p:spPr bwMode="gray">
            <a:xfrm>
              <a:off x="2543624" y="4185561"/>
              <a:ext cx="108858" cy="468085"/>
            </a:xfrm>
            <a:prstGeom prst="roundRect">
              <a:avLst>
                <a:gd name="adj" fmla="val 16667"/>
              </a:avLst>
            </a:prstGeom>
            <a:noFill/>
            <a:ln w="19050" algn="ctr">
              <a:solidFill>
                <a:srgbClr val="C00000"/>
              </a:solidFill>
              <a:round/>
              <a:headEnd/>
              <a:tailEnd/>
            </a:ln>
          </p:spPr>
          <p:txBody>
            <a:bodyPr/>
            <a:lstStyle/>
            <a:p>
              <a:endParaRPr lang="en-US" sz="1000">
                <a:latin typeface="Microsoft YaHei" panose="020B0503020204020204" pitchFamily="34" charset="-122"/>
                <a:ea typeface="Microsoft YaHei" panose="020B0503020204020204" pitchFamily="34" charset="-122"/>
              </a:endParaRPr>
            </a:p>
          </p:txBody>
        </p:sp>
        <p:sp>
          <p:nvSpPr>
            <p:cNvPr id="18" name="Rounded Rectangle 73"/>
            <p:cNvSpPr>
              <a:spLocks noChangeArrowheads="1"/>
            </p:cNvSpPr>
            <p:nvPr>
              <p:custDataLst>
                <p:tags r:id="rId28"/>
              </p:custDataLst>
            </p:nvPr>
          </p:nvSpPr>
          <p:spPr bwMode="gray">
            <a:xfrm>
              <a:off x="1814280" y="4185561"/>
              <a:ext cx="141515" cy="468085"/>
            </a:xfrm>
            <a:prstGeom prst="roundRect">
              <a:avLst>
                <a:gd name="adj" fmla="val 16667"/>
              </a:avLst>
            </a:prstGeom>
            <a:noFill/>
            <a:ln w="19050" algn="ctr">
              <a:solidFill>
                <a:srgbClr val="C00000"/>
              </a:solidFill>
              <a:round/>
              <a:headEnd/>
              <a:tailEnd/>
            </a:ln>
          </p:spPr>
          <p:txBody>
            <a:bodyPr/>
            <a:lstStyle/>
            <a:p>
              <a:endParaRPr lang="en-US" sz="1000">
                <a:latin typeface="Microsoft YaHei" panose="020B0503020204020204" pitchFamily="34" charset="-122"/>
                <a:ea typeface="Microsoft YaHei" panose="020B0503020204020204" pitchFamily="34" charset="-122"/>
              </a:endParaRPr>
            </a:p>
          </p:txBody>
        </p:sp>
      </p:grpSp>
      <p:pic>
        <p:nvPicPr>
          <p:cNvPr id="19" name="Picture 11"/>
          <p:cNvPicPr>
            <a:picLocks noChangeAspect="1" noChangeArrowheads="1"/>
          </p:cNvPicPr>
          <p:nvPr>
            <p:custDataLst>
              <p:tags r:id="rId13"/>
            </p:custDataLst>
          </p:nvPr>
        </p:nvPicPr>
        <p:blipFill>
          <a:blip r:embed="rId33" cstate="print">
            <a:clrChange>
              <a:clrFrom>
                <a:srgbClr val="FFFFFF"/>
              </a:clrFrom>
              <a:clrTo>
                <a:srgbClr val="FFFFFF">
                  <a:alpha val="0"/>
                </a:srgbClr>
              </a:clrTo>
            </a:clrChange>
            <a:duotone>
              <a:prstClr val="black"/>
              <a:schemeClr val="accent4">
                <a:tint val="45000"/>
                <a:satMod val="400000"/>
              </a:schemeClr>
            </a:duotone>
          </a:blip>
          <a:srcRect t="10318"/>
          <a:stretch>
            <a:fillRect/>
          </a:stretch>
        </p:blipFill>
        <p:spPr bwMode="gray">
          <a:xfrm>
            <a:off x="3512399" y="3060240"/>
            <a:ext cx="1408708" cy="723101"/>
          </a:xfrm>
          <a:prstGeom prst="rect">
            <a:avLst/>
          </a:prstGeom>
          <a:noFill/>
          <a:ln w="9525">
            <a:noFill/>
            <a:miter lim="800000"/>
            <a:headEnd/>
            <a:tailEnd/>
          </a:ln>
        </p:spPr>
      </p:pic>
      <p:sp>
        <p:nvSpPr>
          <p:cNvPr id="20" name="Rectangle 5"/>
          <p:cNvSpPr txBox="1">
            <a:spLocks noChangeArrowheads="1"/>
          </p:cNvSpPr>
          <p:nvPr>
            <p:custDataLst>
              <p:tags r:id="rId14"/>
            </p:custDataLst>
          </p:nvPr>
        </p:nvSpPr>
        <p:spPr bwMode="gray">
          <a:xfrm>
            <a:off x="381169" y="4736069"/>
            <a:ext cx="2600325" cy="660400"/>
          </a:xfrm>
          <a:prstGeom prst="rect">
            <a:avLst/>
          </a:prstGeom>
          <a:noFill/>
          <a:ln w="9525">
            <a:noFill/>
            <a:miter lim="800000"/>
            <a:headEnd/>
            <a:tailEnd/>
          </a:ln>
        </p:spPr>
        <p:txBody>
          <a:bodyPr/>
          <a:lstStyle/>
          <a:p>
            <a:r>
              <a:rPr 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K-</a:t>
            </a:r>
            <a:r>
              <a:rPr lang="zh-CN" alt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最近邻分类器</a:t>
            </a:r>
            <a:r>
              <a:rPr 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逐步提高分析邻近变量对自身影响的能力</a:t>
            </a:r>
            <a:endParaRPr lang="en-US" sz="10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1" name="Rectangle 5"/>
          <p:cNvSpPr txBox="1">
            <a:spLocks noChangeArrowheads="1"/>
          </p:cNvSpPr>
          <p:nvPr>
            <p:custDataLst>
              <p:tags r:id="rId15"/>
            </p:custDataLst>
          </p:nvPr>
        </p:nvSpPr>
        <p:spPr bwMode="gray">
          <a:xfrm>
            <a:off x="2991019" y="1764269"/>
            <a:ext cx="2590800" cy="495300"/>
          </a:xfrm>
          <a:prstGeom prst="rect">
            <a:avLst/>
          </a:prstGeom>
          <a:noFill/>
          <a:ln w="9525">
            <a:noFill/>
            <a:miter lim="800000"/>
            <a:headEnd/>
            <a:tailEnd/>
          </a:ln>
        </p:spPr>
        <p:txBody>
          <a:bodyPr/>
          <a:lstStyle/>
          <a:p>
            <a:r>
              <a:rPr lang="zh-CN" altLang="en-US" b="1" dirty="0">
                <a:solidFill>
                  <a:srgbClr val="004080"/>
                </a:solidFill>
                <a:latin typeface="Microsoft YaHei" panose="020B0503020204020204" pitchFamily="34" charset="-122"/>
                <a:ea typeface="Microsoft YaHei" panose="020B0503020204020204" pitchFamily="34" charset="-122"/>
                <a:cs typeface="Tahoma" pitchFamily="34" charset="0"/>
              </a:rPr>
              <a:t>限制波尔兹曼</a:t>
            </a:r>
            <a:r>
              <a:rPr lang="zh-CN" altLang="en-US" b="1" dirty="0" smtClean="0">
                <a:solidFill>
                  <a:srgbClr val="004080"/>
                </a:solidFill>
                <a:latin typeface="Microsoft YaHei" panose="020B0503020204020204" pitchFamily="34" charset="-122"/>
                <a:ea typeface="Microsoft YaHei" panose="020B0503020204020204" pitchFamily="34" charset="-122"/>
                <a:cs typeface="Tahoma" pitchFamily="34" charset="0"/>
              </a:rPr>
              <a:t>机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从不完整的数据中发觉关系并预测结果</a:t>
            </a:r>
            <a:endParaRPr lang="en-US" sz="10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2" name="Rectangle 5"/>
          <p:cNvSpPr txBox="1">
            <a:spLocks noChangeArrowheads="1"/>
          </p:cNvSpPr>
          <p:nvPr>
            <p:custDataLst>
              <p:tags r:id="rId16"/>
            </p:custDataLst>
          </p:nvPr>
        </p:nvSpPr>
        <p:spPr bwMode="gray">
          <a:xfrm>
            <a:off x="2991019" y="2523094"/>
            <a:ext cx="2590800" cy="496888"/>
          </a:xfrm>
          <a:prstGeom prst="rect">
            <a:avLst/>
          </a:prstGeom>
          <a:noFill/>
          <a:ln w="9525">
            <a:noFill/>
            <a:miter lim="800000"/>
            <a:headEnd/>
            <a:tailEnd/>
          </a:ln>
        </p:spPr>
        <p:txBody>
          <a:bodyPr/>
          <a:lstStyle/>
          <a:p>
            <a:r>
              <a:rPr lang="zh-CN" altLang="en-US" sz="1200" b="1" dirty="0" smtClean="0">
                <a:solidFill>
                  <a:srgbClr val="004080"/>
                </a:solidFill>
                <a:latin typeface="Microsoft YaHei" panose="020B0503020204020204" pitchFamily="34" charset="-122"/>
                <a:ea typeface="Microsoft YaHei" panose="020B0503020204020204" pitchFamily="34" charset="-122"/>
              </a:rPr>
              <a:t>随机梯度下降模型 </a:t>
            </a:r>
            <a:r>
              <a:rPr lang="zh-CN" altLang="en-US" sz="1000" dirty="0" smtClean="0">
                <a:solidFill>
                  <a:srgbClr val="606060"/>
                </a:solidFill>
                <a:latin typeface="Microsoft YaHei" panose="020B0503020204020204" pitchFamily="34" charset="-122"/>
                <a:ea typeface="Microsoft YaHei" panose="020B0503020204020204" pitchFamily="34" charset="-122"/>
              </a:rPr>
              <a:t>通过优化参数选择来严格还原客户行为</a:t>
            </a:r>
            <a:endParaRPr lang="en-US" sz="10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3" name="Rectangle 5"/>
          <p:cNvSpPr txBox="1">
            <a:spLocks noChangeArrowheads="1"/>
          </p:cNvSpPr>
          <p:nvPr>
            <p:custDataLst>
              <p:tags r:id="rId17"/>
            </p:custDataLst>
          </p:nvPr>
        </p:nvSpPr>
        <p:spPr bwMode="gray">
          <a:xfrm>
            <a:off x="6274870" y="1823477"/>
            <a:ext cx="2724150" cy="1204913"/>
          </a:xfrm>
          <a:prstGeom prst="rect">
            <a:avLst/>
          </a:prstGeom>
        </p:spPr>
        <p:txBody>
          <a:bodyPr/>
          <a:lstStyle/>
          <a:p>
            <a:pPr>
              <a:lnSpc>
                <a:spcPct val="90000"/>
              </a:lnSpc>
              <a:defRPr/>
            </a:pPr>
            <a:endParaRPr lang="en-US" altLang="zh-CN" i="1" dirty="0" smtClean="0">
              <a:solidFill>
                <a:srgbClr val="004080"/>
              </a:solidFill>
              <a:latin typeface="Microsoft YaHei" panose="020B0503020204020204" pitchFamily="34" charset="-122"/>
              <a:ea typeface="Microsoft YaHei" panose="020B0503020204020204" pitchFamily="34" charset="-122"/>
              <a:cs typeface="Tahoma"/>
            </a:endParaRPr>
          </a:p>
          <a:p>
            <a:pPr>
              <a:lnSpc>
                <a:spcPct val="90000"/>
              </a:lnSpc>
              <a:defRPr/>
            </a:pPr>
            <a:endParaRPr lang="en-US" altLang="zh-CN" i="1" dirty="0">
              <a:solidFill>
                <a:srgbClr val="004080"/>
              </a:solidFill>
              <a:latin typeface="Microsoft YaHei" panose="020B0503020204020204" pitchFamily="34" charset="-122"/>
              <a:ea typeface="Microsoft YaHei" panose="020B0503020204020204" pitchFamily="34" charset="-122"/>
              <a:cs typeface="Tahoma"/>
            </a:endParaRPr>
          </a:p>
          <a:p>
            <a:pPr>
              <a:lnSpc>
                <a:spcPct val="90000"/>
              </a:lnSpc>
              <a:defRPr/>
            </a:pPr>
            <a:r>
              <a:rPr lang="zh-CN" altLang="en-US" sz="1600" b="1" i="1" dirty="0" smtClean="0">
                <a:solidFill>
                  <a:srgbClr val="004080"/>
                </a:solidFill>
                <a:latin typeface="Microsoft YaHei" panose="020B0503020204020204" pitchFamily="34" charset="-122"/>
                <a:ea typeface="Microsoft YaHei" panose="020B0503020204020204" pitchFamily="34" charset="-122"/>
                <a:cs typeface="Tahoma"/>
              </a:rPr>
              <a:t>成功将噪音从规律中去除</a:t>
            </a:r>
            <a:endParaRPr lang="en-US" sz="1600" b="1" i="1"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p:txBody>
      </p:sp>
      <p:grpSp>
        <p:nvGrpSpPr>
          <p:cNvPr id="24" name="Group 31"/>
          <p:cNvGrpSpPr>
            <a:grpSpLocks/>
          </p:cNvGrpSpPr>
          <p:nvPr>
            <p:custDataLst>
              <p:tags r:id="rId18"/>
            </p:custDataLst>
          </p:nvPr>
        </p:nvGrpSpPr>
        <p:grpSpPr bwMode="gray">
          <a:xfrm>
            <a:off x="2635419" y="4848782"/>
            <a:ext cx="2247900" cy="1628775"/>
            <a:chOff x="2552698" y="4517920"/>
            <a:chExt cx="2944773" cy="2133600"/>
          </a:xfrm>
        </p:grpSpPr>
        <p:sp>
          <p:nvSpPr>
            <p:cNvPr id="25" name="Freeform 24"/>
            <p:cNvSpPr/>
            <p:nvPr>
              <p:custDataLst>
                <p:tags r:id="rId24"/>
              </p:custDataLst>
            </p:nvPr>
          </p:nvSpPr>
          <p:spPr bwMode="gray">
            <a:xfrm rot="21199506" flipV="1">
              <a:off x="2552698" y="4709237"/>
              <a:ext cx="1561810" cy="1942283"/>
            </a:xfrm>
            <a:custGeom>
              <a:avLst/>
              <a:gdLst>
                <a:gd name="connsiteX0" fmla="*/ 10886 w 1719943"/>
                <a:gd name="connsiteY0" fmla="*/ 1393371 h 5236028"/>
                <a:gd name="connsiteX1" fmla="*/ 1709057 w 1719943"/>
                <a:gd name="connsiteY1" fmla="*/ 0 h 5236028"/>
                <a:gd name="connsiteX2" fmla="*/ 1719943 w 1719943"/>
                <a:gd name="connsiteY2" fmla="*/ 5236028 h 5236028"/>
                <a:gd name="connsiteX3" fmla="*/ 0 w 1719943"/>
                <a:gd name="connsiteY3" fmla="*/ 1774371 h 5236028"/>
                <a:gd name="connsiteX0" fmla="*/ 10886 w 1719943"/>
                <a:gd name="connsiteY0" fmla="*/ 1393371 h 5236028"/>
                <a:gd name="connsiteX1" fmla="*/ 1709057 w 1719943"/>
                <a:gd name="connsiteY1" fmla="*/ 0 h 5236028"/>
                <a:gd name="connsiteX2" fmla="*/ 1719943 w 1719943"/>
                <a:gd name="connsiteY2" fmla="*/ 5236028 h 5236028"/>
                <a:gd name="connsiteX3" fmla="*/ 1534886 w 1719943"/>
                <a:gd name="connsiteY3" fmla="*/ 5072743 h 5236028"/>
                <a:gd name="connsiteX4" fmla="*/ 0 w 1719943"/>
                <a:gd name="connsiteY4" fmla="*/ 1774371 h 523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9943" h="5236028">
                  <a:moveTo>
                    <a:pt x="10886" y="1393371"/>
                  </a:moveTo>
                  <a:lnTo>
                    <a:pt x="1709057" y="0"/>
                  </a:lnTo>
                  <a:cubicBezTo>
                    <a:pt x="1712686" y="1745343"/>
                    <a:pt x="1716314" y="3490685"/>
                    <a:pt x="1719943" y="5236028"/>
                  </a:cubicBezTo>
                  <a:lnTo>
                    <a:pt x="1534886" y="5072743"/>
                  </a:lnTo>
                  <a:lnTo>
                    <a:pt x="0" y="1774371"/>
                  </a:lnTo>
                </a:path>
              </a:pathLst>
            </a:custGeom>
            <a:gradFill flip="none" rotWithShape="1">
              <a:gsLst>
                <a:gs pos="0">
                  <a:schemeClr val="bg2">
                    <a:lumMod val="20000"/>
                    <a:lumOff val="80000"/>
                    <a:alpha val="0"/>
                  </a:schemeClr>
                </a:gs>
                <a:gs pos="100000">
                  <a:srgbClr val="FF6600"/>
                </a:gs>
                <a:gs pos="40000">
                  <a:schemeClr val="bg1">
                    <a:lumMod val="75000"/>
                  </a:schemeClr>
                </a:gs>
              </a:gsLst>
              <a:lin ang="0" scaled="1"/>
              <a:tileRect/>
            </a:gradFill>
            <a:ln w="9525" cap="flat" cmpd="sng" algn="ctr">
              <a:noFill/>
              <a:prstDash val="solid"/>
              <a:round/>
              <a:headEnd type="none" w="med" len="med"/>
              <a:tailEnd type="none" w="med" len="med"/>
            </a:ln>
            <a:effectLst/>
          </p:spPr>
          <p:txBody>
            <a:bodyPr/>
            <a:lstStyle/>
            <a:p>
              <a:pPr fontAlgn="auto">
                <a:spcBef>
                  <a:spcPts val="0"/>
                </a:spcBef>
                <a:spcAft>
                  <a:spcPts val="0"/>
                </a:spcAft>
                <a:defRPr/>
              </a:pPr>
              <a:endParaRPr lang="en-US" sz="1000">
                <a:latin typeface="Microsoft YaHei" panose="020B0503020204020204" pitchFamily="34" charset="-122"/>
                <a:ea typeface="Microsoft YaHei" panose="020B0503020204020204" pitchFamily="34" charset="-122"/>
              </a:endParaRPr>
            </a:p>
          </p:txBody>
        </p:sp>
        <p:pic>
          <p:nvPicPr>
            <p:cNvPr id="26" name="Picture 4"/>
            <p:cNvPicPr>
              <a:picLocks noChangeArrowheads="1"/>
            </p:cNvPicPr>
            <p:nvPr>
              <p:custDataLst>
                <p:tags r:id="rId25"/>
              </p:custDataLst>
            </p:nvPr>
          </p:nvPicPr>
          <p:blipFill>
            <a:blip r:embed="rId34" cstate="print"/>
            <a:srcRect r="12676"/>
            <a:stretch>
              <a:fillRect/>
            </a:stretch>
          </p:blipFill>
          <p:spPr bwMode="gray">
            <a:xfrm>
              <a:off x="3416301" y="4517920"/>
              <a:ext cx="2081170" cy="2082799"/>
            </a:xfrm>
            <a:prstGeom prst="ellipse">
              <a:avLst/>
            </a:prstGeom>
            <a:noFill/>
            <a:ln>
              <a:noFill/>
            </a:ln>
            <a:scene3d>
              <a:camera prst="orthographicFront"/>
              <a:lightRig rig="threePt" dir="t"/>
            </a:scene3d>
            <a:sp3d>
              <a:bevelT w="127000" h="101600"/>
              <a:bevelB w="101600" h="101600"/>
            </a:sp3d>
          </p:spPr>
        </p:pic>
      </p:grpSp>
      <p:sp>
        <p:nvSpPr>
          <p:cNvPr id="27" name=" 3"/>
          <p:cNvSpPr/>
          <p:nvPr>
            <p:custDataLst>
              <p:tags r:id="rId19"/>
            </p:custDataLst>
          </p:nvPr>
        </p:nvSpPr>
        <p:spPr bwMode="gray">
          <a:xfrm rot="448590">
            <a:off x="781219" y="2572307"/>
            <a:ext cx="704850" cy="650875"/>
          </a:xfrm>
          <a:prstGeom prst="swooshArrow">
            <a:avLst>
              <a:gd name="adj1" fmla="val 31970"/>
              <a:gd name="adj2" fmla="val 34662"/>
            </a:avLst>
          </a:prstGeom>
          <a:gradFill>
            <a:gsLst>
              <a:gs pos="12000">
                <a:schemeClr val="bg1"/>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auto">
              <a:spcBef>
                <a:spcPts val="0"/>
              </a:spcBef>
              <a:spcAft>
                <a:spcPts val="0"/>
              </a:spcAft>
              <a:defRPr/>
            </a:pPr>
            <a:endParaRPr lang="en-US">
              <a:latin typeface="Microsoft YaHei" panose="020B0503020204020204" pitchFamily="34" charset="-122"/>
              <a:ea typeface="Microsoft YaHei" panose="020B0503020204020204" pitchFamily="34" charset="-122"/>
            </a:endParaRPr>
          </a:p>
        </p:txBody>
      </p:sp>
      <p:sp>
        <p:nvSpPr>
          <p:cNvPr id="28" name="Text Box 158"/>
          <p:cNvSpPr txBox="1">
            <a:spLocks noChangeArrowheads="1"/>
          </p:cNvSpPr>
          <p:nvPr>
            <p:custDataLst>
              <p:tags r:id="rId20"/>
            </p:custDataLst>
          </p:nvPr>
        </p:nvSpPr>
        <p:spPr bwMode="gray">
          <a:xfrm>
            <a:off x="461801" y="2154251"/>
            <a:ext cx="1135062" cy="1320361"/>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fontAlgn="auto">
              <a:spcBef>
                <a:spcPts val="0"/>
              </a:spcBef>
              <a:spcAft>
                <a:spcPts val="0"/>
              </a:spcAft>
              <a:defRPr/>
            </a:pPr>
            <a:r>
              <a:rPr lang="zh-CN" altLang="en-US" sz="700" b="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客户变量</a:t>
            </a:r>
            <a:r>
              <a:rPr lang="en-US" sz="700" b="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a:t>
            </a:r>
            <a:endParaRPr lang="en-US" sz="700" b="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年龄</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收入</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访问次数</a:t>
            </a:r>
            <a:endParaRPr lang="en-US" altLang="zh-CN"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是否有宠物</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是否有车</a:t>
            </a:r>
            <a:endParaRPr lang="en-US" altLang="zh-CN"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眼睛颜色</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是否有房</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a:t>
            </a:r>
          </a:p>
        </p:txBody>
      </p:sp>
      <p:sp>
        <p:nvSpPr>
          <p:cNvPr id="29" name="Text Box 260"/>
          <p:cNvSpPr txBox="1">
            <a:spLocks noChangeArrowheads="1"/>
          </p:cNvSpPr>
          <p:nvPr>
            <p:custDataLst>
              <p:tags r:id="rId21"/>
            </p:custDataLst>
          </p:nvPr>
        </p:nvSpPr>
        <p:spPr bwMode="gray">
          <a:xfrm>
            <a:off x="1485589" y="2154251"/>
            <a:ext cx="1331913" cy="1288045"/>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marL="53975" indent="-53975" fontAlgn="auto">
              <a:spcBef>
                <a:spcPts val="0"/>
              </a:spcBef>
              <a:spcAft>
                <a:spcPts val="0"/>
              </a:spcAft>
              <a:defRPr/>
            </a:pPr>
            <a:r>
              <a:rPr lang="zh-CN" altLang="en-US" sz="700" b="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客户行为</a:t>
            </a:r>
            <a:r>
              <a:rPr lang="en-US" sz="700" b="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a:t>
            </a:r>
            <a:endParaRPr lang="en-US" sz="700"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对促销活动的反应</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是否购买产品</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给产品和服务的评分</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花销弹性</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是否有尝试新产品的倾向</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zh-CN" alt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是</a:t>
            </a:r>
            <a:r>
              <a:rPr lang="zh-CN" altLang="en-US" sz="700" i="1" dirty="0" smtClean="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否倾向于赊账消费</a:t>
            </a: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a:p>
            <a:pPr marL="53975" lvl="1" indent="-53975" fontAlgn="auto">
              <a:lnSpc>
                <a:spcPct val="130000"/>
              </a:lnSpc>
              <a:spcBef>
                <a:spcPts val="0"/>
              </a:spcBef>
              <a:spcAft>
                <a:spcPts val="0"/>
              </a:spcAft>
              <a:buFontTx/>
              <a:buChar char="•"/>
              <a:defRPr/>
            </a:pPr>
            <a:r>
              <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rPr>
              <a:t>…</a:t>
            </a:r>
          </a:p>
          <a:p>
            <a:pPr marL="53975" lvl="1" indent="-53975" fontAlgn="auto">
              <a:spcBef>
                <a:spcPts val="0"/>
              </a:spcBef>
              <a:spcAft>
                <a:spcPts val="0"/>
              </a:spcAft>
              <a:buFontTx/>
              <a:buChar char="•"/>
              <a:defRPr/>
            </a:pPr>
            <a:endParaRPr lang="en-US" sz="700" i="1" dirty="0">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30" name="Rounded Rectangle 29"/>
          <p:cNvSpPr/>
          <p:nvPr>
            <p:custDataLst>
              <p:tags r:id="rId22"/>
            </p:custDataLst>
          </p:nvPr>
        </p:nvSpPr>
        <p:spPr bwMode="gray">
          <a:xfrm>
            <a:off x="2981494" y="3923269"/>
            <a:ext cx="2514600" cy="774700"/>
          </a:xfrm>
          <a:prstGeom prst="roundRect">
            <a:avLst>
              <a:gd name="adj" fmla="val 10338"/>
            </a:avLst>
          </a:prstGeom>
          <a:gradFill flip="none" rotWithShape="1">
            <a:gsLst>
              <a:gs pos="1000">
                <a:schemeClr val="bg1">
                  <a:lumMod val="75000"/>
                </a:schemeClr>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31" name="Rectangle 5"/>
          <p:cNvSpPr txBox="1">
            <a:spLocks noChangeArrowheads="1"/>
          </p:cNvSpPr>
          <p:nvPr>
            <p:custDataLst>
              <p:tags r:id="rId23"/>
            </p:custDataLst>
          </p:nvPr>
        </p:nvSpPr>
        <p:spPr bwMode="gray">
          <a:xfrm>
            <a:off x="2991019" y="3974069"/>
            <a:ext cx="2590800" cy="495300"/>
          </a:xfrm>
          <a:prstGeom prst="rect">
            <a:avLst/>
          </a:prstGeom>
          <a:noFill/>
          <a:ln w="9525">
            <a:noFill/>
            <a:miter lim="800000"/>
            <a:headEnd/>
            <a:tailEnd/>
          </a:ln>
        </p:spPr>
        <p:txBody>
          <a:bodyPr/>
          <a:lstStyle/>
          <a:p>
            <a:r>
              <a:rPr lang="zh-CN" alt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去糟取精</a:t>
            </a:r>
            <a:r>
              <a:rPr lang="en-US" sz="1200" b="1" dirty="0" smtClean="0">
                <a:solidFill>
                  <a:srgbClr val="004080"/>
                </a:solidFill>
                <a:latin typeface="Microsoft YaHei" panose="020B0503020204020204" pitchFamily="34" charset="-122"/>
                <a:ea typeface="Microsoft YaHei" panose="020B0503020204020204" pitchFamily="34" charset="-122"/>
                <a:cs typeface="Tahoma" pitchFamily="34" charset="0"/>
              </a:rPr>
              <a:t>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将不必要的因素从初步构思中去除，从而得到价值和相关性都最高</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的</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规律</a:t>
            </a:r>
            <a:endParaRPr lang="en-US" sz="1000"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Tree>
    <p:extLst>
      <p:ext uri="{BB962C8B-B14F-4D97-AF65-F5344CB8AC3E}">
        <p14:creationId xmlns:p14="http://schemas.microsoft.com/office/powerpoint/2010/main" val="732660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icrosoft YaHei" panose="020B0503020204020204" pitchFamily="34" charset="-122"/>
                <a:ea typeface="Microsoft YaHei" panose="020B0503020204020204" pitchFamily="34" charset="-122"/>
                <a:cs typeface="Calibri" pitchFamily="34" charset="0"/>
              </a:rPr>
              <a:t>DataX</a:t>
            </a:r>
            <a:r>
              <a:rPr lang="en-US" dirty="0" smtClean="0">
                <a:latin typeface="Microsoft YaHei" panose="020B0503020204020204" pitchFamily="34" charset="-122"/>
                <a:ea typeface="Microsoft YaHei" panose="020B0503020204020204" pitchFamily="34" charset="-122"/>
                <a:cs typeface="Calibri" pitchFamily="34" charset="0"/>
              </a:rPr>
              <a:t>-Ray: </a:t>
            </a:r>
            <a:r>
              <a:rPr lang="zh-CN" altLang="en-US" dirty="0" smtClean="0">
                <a:latin typeface="Microsoft YaHei" panose="020B0503020204020204" pitchFamily="34" charset="-122"/>
                <a:ea typeface="Microsoft YaHei" panose="020B0503020204020204" pitchFamily="34" charset="-122"/>
                <a:cs typeface="Calibri" pitchFamily="34" charset="0"/>
              </a:rPr>
              <a:t>构思考证及汇总</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rPr>
              <a:t>在规律已经找出之后，再用一套完整的模型构造技术来考证，严格保证其相关性和实用性</a:t>
            </a:r>
            <a:endParaRPr lang="en-US" dirty="0">
              <a:solidFill>
                <a:schemeClr val="accent1">
                  <a:lumMod val="50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4" name="Round Same Side Corner Rectangle 3"/>
          <p:cNvSpPr/>
          <p:nvPr/>
        </p:nvSpPr>
        <p:spPr bwMode="gray">
          <a:xfrm rot="16200000" flipH="1">
            <a:off x="2270880" y="-138424"/>
            <a:ext cx="1317174" cy="5181597"/>
          </a:xfrm>
          <a:prstGeom prst="round2SameRect">
            <a:avLst>
              <a:gd name="adj1" fmla="val 9672"/>
              <a:gd name="adj2" fmla="val 0"/>
            </a:avLst>
          </a:prstGeom>
          <a:noFill/>
          <a:ln w="9525" cap="flat" cmpd="sng" algn="ctr">
            <a:gradFill>
              <a:gsLst>
                <a:gs pos="0">
                  <a:schemeClr val="bg1">
                    <a:lumMod val="65000"/>
                  </a:schemeClr>
                </a:gs>
                <a:gs pos="50000">
                  <a:schemeClr val="bg1"/>
                </a:gs>
              </a:gsLst>
              <a:lin ang="5400000" scaled="0"/>
            </a:gradFill>
            <a:prstDash val="solid"/>
            <a:round/>
            <a:headEnd type="none" w="med" len="med"/>
            <a:tailEnd type="none" w="med" len="med"/>
          </a:ln>
          <a:effectLst/>
        </p:spPr>
        <p:txBody>
          <a:bodyPr vert="vert" anchor="ctr" anchorCtr="0"/>
          <a:lstStyle/>
          <a:p>
            <a:pPr eaLnBrk="0" hangingPunct="0">
              <a:lnSpc>
                <a:spcPct val="90000"/>
              </a:lnSpc>
              <a:buClr>
                <a:schemeClr val="accent2"/>
              </a:buClr>
            </a:pPr>
            <a:endParaRPr lang="en-US" sz="1300" dirty="0">
              <a:latin typeface="Microsoft YaHei" panose="020B0503020204020204" pitchFamily="34" charset="-122"/>
              <a:ea typeface="Microsoft YaHei" panose="020B0503020204020204" pitchFamily="34" charset="-122"/>
              <a:cs typeface="Calibri" pitchFamily="34" charset="0"/>
            </a:endParaRPr>
          </a:p>
        </p:txBody>
      </p:sp>
      <p:sp>
        <p:nvSpPr>
          <p:cNvPr id="5" name="TextBox 4"/>
          <p:cNvSpPr txBox="1"/>
          <p:nvPr/>
        </p:nvSpPr>
        <p:spPr bwMode="gray">
          <a:xfrm>
            <a:off x="338666" y="1921125"/>
            <a:ext cx="1600200" cy="800219"/>
          </a:xfrm>
          <a:prstGeom prst="rect">
            <a:avLst/>
          </a:prstGeom>
          <a:noFill/>
        </p:spPr>
        <p:txBody>
          <a:bodyPr wrap="square" rtlCol="0">
            <a:spAutoFit/>
          </a:bodyPr>
          <a:lstStyle/>
          <a:p>
            <a:pPr algn="l" rtl="0" fontAlgn="base">
              <a:spcBef>
                <a:spcPct val="0"/>
              </a:spcBef>
              <a:spcAft>
                <a:spcPct val="0"/>
              </a:spcAft>
              <a:buClr>
                <a:srgbClr val="11356F"/>
              </a:buClr>
            </a:pPr>
            <a:r>
              <a:rPr lang="zh-CN" altLang="en-US" sz="1200" b="1" kern="1200" dirty="0" smtClean="0">
                <a:solidFill>
                  <a:schemeClr val="tx2"/>
                </a:solidFill>
                <a:latin typeface="Microsoft YaHei" panose="020B0503020204020204" pitchFamily="34" charset="-122"/>
                <a:ea typeface="Microsoft YaHei" panose="020B0503020204020204" pitchFamily="34" charset="-122"/>
                <a:cs typeface="Calibri" pitchFamily="34" charset="0"/>
              </a:rPr>
              <a:t>逻辑回归算法</a:t>
            </a:r>
            <a:r>
              <a:rPr lang="en-US" sz="1200" b="1" kern="12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p>
          <a:p>
            <a:pPr algn="l" rtl="0" fontAlgn="base">
              <a:spcBef>
                <a:spcPct val="0"/>
              </a:spcBef>
              <a:spcAft>
                <a:spcPct val="0"/>
              </a:spcAft>
              <a:buClr>
                <a:srgbClr val="11356F"/>
              </a:buClr>
            </a:pPr>
            <a:endParaRPr lang="en-US" sz="1200" b="1" kern="1200" dirty="0" smtClean="0">
              <a:solidFill>
                <a:schemeClr val="tx2"/>
              </a:solidFill>
              <a:latin typeface="Microsoft YaHei" panose="020B0503020204020204" pitchFamily="34" charset="-122"/>
              <a:ea typeface="Microsoft YaHei" panose="020B0503020204020204" pitchFamily="34" charset="-122"/>
              <a:cs typeface="Calibri" pitchFamily="34" charset="0"/>
            </a:endParaRPr>
          </a:p>
          <a:p>
            <a:pPr algn="l" rtl="0" fontAlgn="base">
              <a:spcBef>
                <a:spcPct val="0"/>
              </a:spcBef>
              <a:spcAft>
                <a:spcPct val="0"/>
              </a:spcAft>
              <a:buClr>
                <a:srgbClr val="11356F"/>
              </a:buClr>
            </a:pPr>
            <a:r>
              <a:rPr lang="zh-CN" altLang="en-US" sz="1100" b="0" kern="1200" dirty="0" smtClean="0">
                <a:solidFill>
                  <a:srgbClr val="595959"/>
                </a:solidFill>
                <a:latin typeface="Microsoft YaHei" panose="020B0503020204020204" pitchFamily="34" charset="-122"/>
                <a:ea typeface="Microsoft YaHei" panose="020B0503020204020204" pitchFamily="34" charset="-122"/>
                <a:cs typeface="Calibri" pitchFamily="34" charset="0"/>
              </a:rPr>
              <a:t>从原始数据中找出一阶关系</a:t>
            </a:r>
            <a:endParaRPr lang="en-US" sz="1100" b="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 name="Round Same Side Corner Rectangle 5"/>
          <p:cNvSpPr/>
          <p:nvPr/>
        </p:nvSpPr>
        <p:spPr bwMode="gray">
          <a:xfrm rot="16200000" flipH="1">
            <a:off x="2083636" y="1424206"/>
            <a:ext cx="1691665" cy="5181599"/>
          </a:xfrm>
          <a:prstGeom prst="round2SameRect">
            <a:avLst>
              <a:gd name="adj1" fmla="val 9672"/>
              <a:gd name="adj2" fmla="val 0"/>
            </a:avLst>
          </a:prstGeom>
          <a:noFill/>
          <a:ln w="9525" cap="flat" cmpd="sng" algn="ctr">
            <a:gradFill>
              <a:gsLst>
                <a:gs pos="0">
                  <a:schemeClr val="bg1">
                    <a:lumMod val="65000"/>
                  </a:schemeClr>
                </a:gs>
                <a:gs pos="50000">
                  <a:schemeClr val="bg1"/>
                </a:gs>
              </a:gsLst>
              <a:lin ang="5400000" scaled="0"/>
            </a:gradFill>
            <a:prstDash val="solid"/>
            <a:round/>
            <a:headEnd type="none" w="med" len="med"/>
            <a:tailEnd type="none" w="med" len="med"/>
          </a:ln>
          <a:effectLst/>
        </p:spPr>
        <p:txBody>
          <a:bodyPr vert="vert" anchor="ctr" anchorCtr="0"/>
          <a:lstStyle/>
          <a:p>
            <a:pPr eaLnBrk="0" hangingPunct="0">
              <a:lnSpc>
                <a:spcPct val="90000"/>
              </a:lnSpc>
              <a:buClr>
                <a:schemeClr val="accent2"/>
              </a:buClr>
            </a:pPr>
            <a:endParaRPr lang="en-US" sz="1300" dirty="0">
              <a:latin typeface="Microsoft YaHei" panose="020B0503020204020204" pitchFamily="34" charset="-122"/>
              <a:ea typeface="Microsoft YaHei" panose="020B0503020204020204" pitchFamily="34" charset="-122"/>
              <a:cs typeface="Calibri" pitchFamily="34" charset="0"/>
            </a:endParaRPr>
          </a:p>
        </p:txBody>
      </p:sp>
      <p:sp>
        <p:nvSpPr>
          <p:cNvPr id="7" name="TextBox 6"/>
          <p:cNvSpPr txBox="1"/>
          <p:nvPr/>
        </p:nvSpPr>
        <p:spPr bwMode="gray">
          <a:xfrm>
            <a:off x="338666" y="3195927"/>
            <a:ext cx="1600200" cy="969496"/>
          </a:xfrm>
          <a:prstGeom prst="rect">
            <a:avLst/>
          </a:prstGeom>
          <a:noFill/>
        </p:spPr>
        <p:txBody>
          <a:bodyPr wrap="square" rtlCol="0">
            <a:spAutoFit/>
          </a:bodyPr>
          <a:lstStyle/>
          <a:p>
            <a:pPr>
              <a:buClr>
                <a:srgbClr val="11356F"/>
              </a:buClr>
            </a:pPr>
            <a:r>
              <a:rPr lang="zh-CN" altLang="en-US" sz="1200" b="1" dirty="0" smtClean="0">
                <a:solidFill>
                  <a:srgbClr val="1F497D"/>
                </a:solidFill>
                <a:latin typeface="Microsoft YaHei" panose="020B0503020204020204" pitchFamily="34" charset="-122"/>
                <a:ea typeface="Microsoft YaHei" panose="020B0503020204020204" pitchFamily="34" charset="-122"/>
                <a:cs typeface="Calibri" pitchFamily="34" charset="0"/>
              </a:rPr>
              <a:t>神经网络</a:t>
            </a:r>
            <a:r>
              <a:rPr lang="en-US" sz="1200" b="1" dirty="0" smtClean="0">
                <a:solidFill>
                  <a:srgbClr val="1F497D"/>
                </a:solidFill>
                <a:latin typeface="Microsoft YaHei" panose="020B0503020204020204" pitchFamily="34" charset="-122"/>
                <a:ea typeface="Microsoft YaHei" panose="020B0503020204020204" pitchFamily="34" charset="-122"/>
                <a:cs typeface="Calibri" pitchFamily="34" charset="0"/>
              </a:rPr>
              <a:t>:</a:t>
            </a:r>
            <a:r>
              <a:rPr lang="en-US" b="1" dirty="0" smtClean="0">
                <a:solidFill>
                  <a:srgbClr val="1F497D"/>
                </a:solidFill>
                <a:latin typeface="Microsoft YaHei" panose="020B0503020204020204" pitchFamily="34" charset="-122"/>
                <a:ea typeface="Microsoft YaHei" panose="020B0503020204020204" pitchFamily="34" charset="-122"/>
                <a:cs typeface="Calibri" pitchFamily="34" charset="0"/>
              </a:rPr>
              <a:t> </a:t>
            </a:r>
          </a:p>
          <a:p>
            <a:pPr>
              <a:buClr>
                <a:srgbClr val="11356F"/>
              </a:buClr>
            </a:pPr>
            <a:endParaRPr lang="en-US" b="1" dirty="0" smtClean="0">
              <a:solidFill>
                <a:srgbClr val="1F497D"/>
              </a:solidFill>
              <a:latin typeface="Microsoft YaHei" panose="020B0503020204020204" pitchFamily="34" charset="-122"/>
              <a:ea typeface="Microsoft YaHei" panose="020B0503020204020204" pitchFamily="34" charset="-122"/>
              <a:cs typeface="Calibri" pitchFamily="34" charset="0"/>
            </a:endParaRPr>
          </a:p>
          <a:p>
            <a:pPr>
              <a:buClr>
                <a:srgbClr val="11356F"/>
              </a:buClr>
            </a:pPr>
            <a:r>
              <a:rPr lang="zh-CN" altLang="en-US" sz="1100" dirty="0" smtClean="0">
                <a:solidFill>
                  <a:srgbClr val="595959"/>
                </a:solidFill>
                <a:latin typeface="Microsoft YaHei" panose="020B0503020204020204" pitchFamily="34" charset="-122"/>
                <a:ea typeface="Microsoft YaHei" panose="020B0503020204020204" pitchFamily="34" charset="-122"/>
                <a:cs typeface="Calibri" pitchFamily="34" charset="0"/>
              </a:rPr>
              <a:t>擅长从非线性、关系密切且复杂的数据中找出隐藏的规律结构</a:t>
            </a:r>
            <a:endParaRPr lang="en-US" sz="1100" b="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 name="Round Same Side Corner Rectangle 7"/>
          <p:cNvSpPr/>
          <p:nvPr/>
        </p:nvSpPr>
        <p:spPr bwMode="gray">
          <a:xfrm rot="16200000" flipH="1">
            <a:off x="2157115" y="3079973"/>
            <a:ext cx="1544707" cy="5181598"/>
          </a:xfrm>
          <a:prstGeom prst="round2SameRect">
            <a:avLst>
              <a:gd name="adj1" fmla="val 9672"/>
              <a:gd name="adj2" fmla="val 0"/>
            </a:avLst>
          </a:prstGeom>
          <a:noFill/>
          <a:ln w="9525" cap="flat" cmpd="sng" algn="ctr">
            <a:gradFill>
              <a:gsLst>
                <a:gs pos="0">
                  <a:schemeClr val="bg1">
                    <a:lumMod val="65000"/>
                  </a:schemeClr>
                </a:gs>
                <a:gs pos="50000">
                  <a:schemeClr val="bg1"/>
                </a:gs>
              </a:gsLst>
              <a:lin ang="5400000" scaled="0"/>
            </a:gradFill>
            <a:prstDash val="solid"/>
            <a:round/>
            <a:headEnd type="none" w="med" len="med"/>
            <a:tailEnd type="none" w="med" len="med"/>
          </a:ln>
          <a:effectLst/>
        </p:spPr>
        <p:txBody>
          <a:bodyPr vert="vert" anchor="ctr" anchorCtr="0"/>
          <a:lstStyle/>
          <a:p>
            <a:pPr eaLnBrk="0" hangingPunct="0">
              <a:lnSpc>
                <a:spcPct val="90000"/>
              </a:lnSpc>
              <a:buClr>
                <a:schemeClr val="accent2"/>
              </a:buClr>
            </a:pPr>
            <a:endParaRPr lang="en-US" sz="1300" dirty="0">
              <a:latin typeface="Microsoft YaHei" panose="020B0503020204020204" pitchFamily="34" charset="-122"/>
              <a:ea typeface="Microsoft YaHei" panose="020B0503020204020204" pitchFamily="34" charset="-122"/>
              <a:cs typeface="Calibri" pitchFamily="34" charset="0"/>
            </a:endParaRPr>
          </a:p>
        </p:txBody>
      </p:sp>
      <p:sp>
        <p:nvSpPr>
          <p:cNvPr id="9" name="TextBox 8"/>
          <p:cNvSpPr txBox="1"/>
          <p:nvPr/>
        </p:nvSpPr>
        <p:spPr bwMode="gray">
          <a:xfrm>
            <a:off x="338665" y="4980794"/>
            <a:ext cx="1752600" cy="969496"/>
          </a:xfrm>
          <a:prstGeom prst="rect">
            <a:avLst/>
          </a:prstGeom>
          <a:noFill/>
        </p:spPr>
        <p:txBody>
          <a:bodyPr wrap="square" rtlCol="0">
            <a:spAutoFit/>
          </a:bodyPr>
          <a:lstStyle/>
          <a:p>
            <a:pPr>
              <a:buClr>
                <a:srgbClr val="11356F"/>
              </a:buClr>
            </a:pPr>
            <a:r>
              <a:rPr lang="zh-CN" altLang="en-US" b="1" dirty="0">
                <a:solidFill>
                  <a:srgbClr val="004080"/>
                </a:solidFill>
                <a:latin typeface="Microsoft YaHei" panose="020B0503020204020204" pitchFamily="34" charset="-122"/>
                <a:ea typeface="Microsoft YaHei" panose="020B0503020204020204" pitchFamily="34" charset="-122"/>
                <a:cs typeface="Tahoma" pitchFamily="34" charset="0"/>
              </a:rPr>
              <a:t>限制波尔兹曼</a:t>
            </a:r>
            <a:r>
              <a:rPr lang="zh-CN" altLang="en-US" b="1" dirty="0" smtClean="0">
                <a:solidFill>
                  <a:srgbClr val="004080"/>
                </a:solidFill>
                <a:latin typeface="Microsoft YaHei" panose="020B0503020204020204" pitchFamily="34" charset="-122"/>
                <a:ea typeface="Microsoft YaHei" panose="020B0503020204020204" pitchFamily="34" charset="-122"/>
                <a:cs typeface="Tahoma" pitchFamily="34" charset="0"/>
              </a:rPr>
              <a:t>机</a:t>
            </a:r>
            <a:r>
              <a:rPr lang="en-US" altLang="zh-CN" b="1" dirty="0" smtClean="0">
                <a:solidFill>
                  <a:srgbClr val="004080"/>
                </a:solidFill>
                <a:latin typeface="Microsoft YaHei" panose="020B0503020204020204" pitchFamily="34" charset="-122"/>
                <a:ea typeface="Microsoft YaHei" panose="020B0503020204020204" pitchFamily="34" charset="-122"/>
                <a:cs typeface="Tahoma" pitchFamily="34" charset="0"/>
              </a:rPr>
              <a:t>:</a:t>
            </a:r>
          </a:p>
          <a:p>
            <a:pPr>
              <a:buClr>
                <a:srgbClr val="11356F"/>
              </a:buClr>
            </a:pPr>
            <a:endParaRPr lang="en-US" altLang="zh-CN" b="1" dirty="0" smtClean="0">
              <a:solidFill>
                <a:srgbClr val="004080"/>
              </a:solidFill>
              <a:latin typeface="Microsoft YaHei" panose="020B0503020204020204" pitchFamily="34" charset="-122"/>
              <a:ea typeface="Microsoft YaHei" panose="020B0503020204020204" pitchFamily="34" charset="-122"/>
              <a:cs typeface="Tahoma" pitchFamily="34" charset="0"/>
            </a:endParaRPr>
          </a:p>
          <a:p>
            <a:pPr>
              <a:buClr>
                <a:srgbClr val="11356F"/>
              </a:buClr>
            </a:pPr>
            <a:r>
              <a:rPr lang="zh-CN" altLang="en-US" sz="1100" b="0" dirty="0" smtClean="0">
                <a:solidFill>
                  <a:srgbClr val="595959"/>
                </a:solidFill>
                <a:latin typeface="Microsoft YaHei" panose="020B0503020204020204" pitchFamily="34" charset="-122"/>
                <a:ea typeface="Microsoft YaHei" panose="020B0503020204020204" pitchFamily="34" charset="-122"/>
                <a:cs typeface="Calibri" pitchFamily="34" charset="0"/>
              </a:rPr>
              <a:t>擅长从优质但数量稀少的数据中找出隐藏的规律、结构</a:t>
            </a:r>
            <a:endParaRPr lang="en-US" sz="1100" b="0" dirty="0" smtClean="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10" name="TextBox 9"/>
          <p:cNvSpPr txBox="1"/>
          <p:nvPr/>
        </p:nvSpPr>
        <p:spPr bwMode="gray">
          <a:xfrm>
            <a:off x="338665" y="1488989"/>
            <a:ext cx="3048000" cy="307777"/>
          </a:xfrm>
          <a:prstGeom prst="rect">
            <a:avLst/>
          </a:prstGeom>
          <a:noFill/>
        </p:spPr>
        <p:txBody>
          <a:bodyPr wrap="square" rtlCol="0">
            <a:spAutoFit/>
          </a:bodyPr>
          <a:lstStyle/>
          <a:p>
            <a:pPr algn="l" rtl="0" fontAlgn="base">
              <a:spcBef>
                <a:spcPct val="0"/>
              </a:spcBef>
              <a:spcAft>
                <a:spcPct val="0"/>
              </a:spcAft>
              <a:buClr>
                <a:srgbClr val="11356F"/>
              </a:buClr>
            </a:pPr>
            <a:r>
              <a:rPr lang="zh-CN" altLang="en-US" sz="1400" b="1" dirty="0">
                <a:solidFill>
                  <a:schemeClr val="tx2"/>
                </a:solidFill>
                <a:latin typeface="Microsoft YaHei" panose="020B0503020204020204" pitchFamily="34" charset="-122"/>
                <a:ea typeface="Microsoft YaHei" panose="020B0503020204020204" pitchFamily="34" charset="-122"/>
                <a:cs typeface="Calibri" pitchFamily="34" charset="0"/>
              </a:rPr>
              <a:t>先</a:t>
            </a:r>
            <a:r>
              <a:rPr lang="zh-CN" altLang="en-US" sz="1400" b="1" dirty="0" smtClean="0">
                <a:solidFill>
                  <a:schemeClr val="tx2"/>
                </a:solidFill>
                <a:latin typeface="Microsoft YaHei" panose="020B0503020204020204" pitchFamily="34" charset="-122"/>
                <a:ea typeface="Microsoft YaHei" panose="020B0503020204020204" pitchFamily="34" charset="-122"/>
                <a:cs typeface="Calibri" pitchFamily="34" charset="0"/>
              </a:rPr>
              <a:t>进的数据分析技术</a:t>
            </a:r>
            <a:endParaRPr lang="en-US" sz="1400" b="1" kern="1200" dirty="0" smtClean="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 name="TextBox 10"/>
          <p:cNvSpPr txBox="1"/>
          <p:nvPr/>
        </p:nvSpPr>
        <p:spPr bwMode="gray">
          <a:xfrm>
            <a:off x="6358464" y="1488989"/>
            <a:ext cx="2053883" cy="307777"/>
          </a:xfrm>
          <a:prstGeom prst="rect">
            <a:avLst/>
          </a:prstGeom>
          <a:noFill/>
        </p:spPr>
        <p:txBody>
          <a:bodyPr wrap="square" rtlCol="0">
            <a:spAutoFit/>
          </a:bodyPr>
          <a:lstStyle/>
          <a:p>
            <a:pPr algn="l" rtl="0" fontAlgn="base">
              <a:spcBef>
                <a:spcPct val="0"/>
              </a:spcBef>
              <a:spcAft>
                <a:spcPct val="0"/>
              </a:spcAft>
              <a:buClr>
                <a:srgbClr val="11356F"/>
              </a:buClr>
            </a:pPr>
            <a:r>
              <a:rPr lang="zh-CN" altLang="en-US" sz="1400" b="1" dirty="0" smtClean="0">
                <a:solidFill>
                  <a:schemeClr val="tx2"/>
                </a:solidFill>
                <a:latin typeface="Microsoft YaHei" panose="020B0503020204020204" pitchFamily="34" charset="-122"/>
                <a:ea typeface="Microsoft YaHei" panose="020B0503020204020204" pitchFamily="34" charset="-122"/>
                <a:cs typeface="Calibri" pitchFamily="34" charset="0"/>
              </a:rPr>
              <a:t>世界级智慧</a:t>
            </a:r>
            <a:endParaRPr lang="en-US" sz="1400" b="1" kern="1200" dirty="0" smtClean="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 name="Round Same Side Corner Rectangle 11"/>
          <p:cNvSpPr/>
          <p:nvPr/>
        </p:nvSpPr>
        <p:spPr bwMode="gray">
          <a:xfrm rot="5400000">
            <a:off x="3767665" y="1260387"/>
            <a:ext cx="4648200" cy="5715000"/>
          </a:xfrm>
          <a:prstGeom prst="round2SameRect">
            <a:avLst>
              <a:gd name="adj1" fmla="val 9672"/>
              <a:gd name="adj2" fmla="val 0"/>
            </a:avLst>
          </a:prstGeom>
          <a:noFill/>
          <a:ln w="9525" cap="flat" cmpd="sng" algn="ctr">
            <a:gradFill>
              <a:gsLst>
                <a:gs pos="0">
                  <a:schemeClr val="bg1">
                    <a:lumMod val="65000"/>
                  </a:schemeClr>
                </a:gs>
                <a:gs pos="50000">
                  <a:schemeClr val="bg1"/>
                </a:gs>
              </a:gsLst>
              <a:lin ang="5400000" scaled="0"/>
            </a:gradFill>
            <a:prstDash val="solid"/>
            <a:round/>
            <a:headEnd type="none" w="med" len="med"/>
            <a:tailEnd type="none" w="med" len="med"/>
          </a:ln>
          <a:effectLst/>
        </p:spPr>
        <p:txBody>
          <a:bodyPr vert="vert" anchor="ctr" anchorCtr="0"/>
          <a:lstStyle/>
          <a:p>
            <a:pPr eaLnBrk="0" hangingPunct="0">
              <a:lnSpc>
                <a:spcPct val="90000"/>
              </a:lnSpc>
              <a:buClr>
                <a:schemeClr val="accent2"/>
              </a:buClr>
            </a:pPr>
            <a:endParaRPr lang="en-US" sz="1300" dirty="0">
              <a:latin typeface="Microsoft YaHei" panose="020B0503020204020204" pitchFamily="34" charset="-122"/>
              <a:ea typeface="Microsoft YaHei" panose="020B0503020204020204" pitchFamily="34" charset="-122"/>
              <a:cs typeface="Calibri" pitchFamily="34" charset="0"/>
            </a:endParaRPr>
          </a:p>
        </p:txBody>
      </p:sp>
      <p:sp>
        <p:nvSpPr>
          <p:cNvPr id="13" name="Rounded Rectangle 26"/>
          <p:cNvSpPr>
            <a:spLocks noChangeArrowheads="1"/>
          </p:cNvSpPr>
          <p:nvPr/>
        </p:nvSpPr>
        <p:spPr bwMode="gray">
          <a:xfrm>
            <a:off x="2414794" y="1793788"/>
            <a:ext cx="3867472" cy="4648201"/>
          </a:xfrm>
          <a:prstGeom prst="homePlate">
            <a:avLst>
              <a:gd name="adj" fmla="val 8802"/>
            </a:avLst>
          </a:prstGeom>
          <a:gradFill rotWithShape="1">
            <a:gsLst>
              <a:gs pos="0">
                <a:schemeClr val="bg1"/>
              </a:gs>
              <a:gs pos="74000">
                <a:schemeClr val="bg1">
                  <a:alpha val="0"/>
                </a:schemeClr>
              </a:gs>
            </a:gsLst>
            <a:lin ang="10800000" scaled="0"/>
          </a:gradFill>
          <a:ln w="9525" cap="flat" cmpd="sng">
            <a:gradFill>
              <a:gsLst>
                <a:gs pos="0">
                  <a:srgbClr val="0070C0"/>
                </a:gs>
                <a:gs pos="50000">
                  <a:schemeClr val="accent1">
                    <a:tint val="44500"/>
                    <a:satMod val="160000"/>
                    <a:alpha val="0"/>
                  </a:schemeClr>
                </a:gs>
              </a:gsLst>
              <a:lin ang="10800000" scaled="0"/>
            </a:gradFill>
            <a:prstDash val="solid"/>
            <a:round/>
            <a:headEnd/>
            <a:tailEnd/>
          </a:ln>
          <a:effectLst/>
        </p:spPr>
        <p:txBody>
          <a:bodyPr anchor="ctr"/>
          <a:lstStyle/>
          <a:p>
            <a:pPr indent="-179388">
              <a:lnSpc>
                <a:spcPct val="90000"/>
              </a:lnSpc>
              <a:spcBef>
                <a:spcPct val="20000"/>
              </a:spcBef>
              <a:buClr>
                <a:srgbClr val="FFFF99"/>
              </a:buClr>
              <a:buFont typeface="Arial" charset="0"/>
              <a:buChar char="•"/>
            </a:pPr>
            <a:endParaRPr lang="en-US" altLang="en-US" sz="1000" dirty="0">
              <a:solidFill>
                <a:prstClr val="black"/>
              </a:solidFill>
              <a:latin typeface="Microsoft YaHei" panose="020B0503020204020204" pitchFamily="34" charset="-122"/>
              <a:ea typeface="Microsoft YaHei" panose="020B0503020204020204" pitchFamily="34" charset="-122"/>
              <a:cs typeface="Calibri" pitchFamily="34" charset="0"/>
            </a:endParaRPr>
          </a:p>
        </p:txBody>
      </p:sp>
      <p:pic>
        <p:nvPicPr>
          <p:cNvPr id="14" name="Picture 3" descr="C:\Documents and Settings\xshen\Desktop\untitled.bmp"/>
          <p:cNvPicPr>
            <a:picLocks noChangeAspect="1" noChangeArrowheads="1"/>
          </p:cNvPicPr>
          <p:nvPr/>
        </p:nvPicPr>
        <p:blipFill>
          <a:blip r:embed="rId9" cstate="print"/>
          <a:srcRect/>
          <a:stretch>
            <a:fillRect/>
          </a:stretch>
        </p:blipFill>
        <p:spPr bwMode="gray">
          <a:xfrm>
            <a:off x="2117587" y="1809555"/>
            <a:ext cx="1584476" cy="1279632"/>
          </a:xfrm>
          <a:prstGeom prst="rect">
            <a:avLst/>
          </a:prstGeom>
          <a:noFill/>
        </p:spPr>
      </p:pic>
      <p:grpSp>
        <p:nvGrpSpPr>
          <p:cNvPr id="15" name="Group 104"/>
          <p:cNvGrpSpPr/>
          <p:nvPr/>
        </p:nvGrpSpPr>
        <p:grpSpPr bwMode="gray">
          <a:xfrm>
            <a:off x="2248213" y="3221453"/>
            <a:ext cx="1519452" cy="1478234"/>
            <a:chOff x="2872841" y="3346577"/>
            <a:chExt cx="1519452" cy="1478234"/>
          </a:xfrm>
        </p:grpSpPr>
        <p:grpSp>
          <p:nvGrpSpPr>
            <p:cNvPr id="16" name="Group 64"/>
            <p:cNvGrpSpPr/>
            <p:nvPr>
              <p:custDataLst>
                <p:tags r:id="rId4"/>
              </p:custDataLst>
            </p:nvPr>
          </p:nvGrpSpPr>
          <p:grpSpPr bwMode="gray">
            <a:xfrm>
              <a:off x="3159447" y="3605615"/>
              <a:ext cx="973543" cy="1219196"/>
              <a:chOff x="3886200" y="1447800"/>
              <a:chExt cx="2667000" cy="3352800"/>
            </a:xfrm>
          </p:grpSpPr>
          <p:sp>
            <p:nvSpPr>
              <p:cNvPr id="20" name="Oval 19"/>
              <p:cNvSpPr/>
              <p:nvPr/>
            </p:nvSpPr>
            <p:spPr bwMode="gray">
              <a:xfrm>
                <a:off x="3886200" y="14478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1" name="Oval 20"/>
              <p:cNvSpPr/>
              <p:nvPr/>
            </p:nvSpPr>
            <p:spPr bwMode="gray">
              <a:xfrm>
                <a:off x="3886200" y="20574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2" name="Oval 21"/>
              <p:cNvSpPr/>
              <p:nvPr/>
            </p:nvSpPr>
            <p:spPr bwMode="gray">
              <a:xfrm>
                <a:off x="3886200" y="26670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3" name="Oval 22"/>
              <p:cNvSpPr/>
              <p:nvPr/>
            </p:nvSpPr>
            <p:spPr bwMode="gray">
              <a:xfrm>
                <a:off x="3886200" y="38862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4" name="Oval 23"/>
              <p:cNvSpPr/>
              <p:nvPr/>
            </p:nvSpPr>
            <p:spPr bwMode="gray">
              <a:xfrm>
                <a:off x="3886200" y="32766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5" name="Oval 24"/>
              <p:cNvSpPr/>
              <p:nvPr/>
            </p:nvSpPr>
            <p:spPr bwMode="gray">
              <a:xfrm>
                <a:off x="5105400" y="22098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6" name="Oval 25"/>
              <p:cNvSpPr/>
              <p:nvPr/>
            </p:nvSpPr>
            <p:spPr bwMode="gray">
              <a:xfrm>
                <a:off x="5105400" y="28956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7" name="Oval 26"/>
              <p:cNvSpPr/>
              <p:nvPr/>
            </p:nvSpPr>
            <p:spPr bwMode="gray">
              <a:xfrm>
                <a:off x="5105400" y="35814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8" name="Oval 27"/>
              <p:cNvSpPr/>
              <p:nvPr/>
            </p:nvSpPr>
            <p:spPr bwMode="gray">
              <a:xfrm>
                <a:off x="6248400" y="28956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29" name="Oval 28"/>
              <p:cNvSpPr/>
              <p:nvPr/>
            </p:nvSpPr>
            <p:spPr bwMode="gray">
              <a:xfrm>
                <a:off x="3886200" y="4495800"/>
                <a:ext cx="304800" cy="304800"/>
              </a:xfrm>
              <a:prstGeom prst="ellipse">
                <a:avLst/>
              </a:prstGeom>
              <a:solidFill>
                <a:schemeClr val="tx2">
                  <a:lumMod val="40000"/>
                  <a:lumOff val="60000"/>
                </a:schemeClr>
              </a:solidFill>
              <a:ln>
                <a:solidFill>
                  <a:schemeClr val="accent1">
                    <a:lumMod val="40000"/>
                    <a:lumOff val="60000"/>
                  </a:schemeClr>
                </a:solidFill>
              </a:ln>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fontAlgn="base">
                  <a:spcBef>
                    <a:spcPct val="0"/>
                  </a:spcBef>
                  <a:spcAft>
                    <a:spcPct val="0"/>
                  </a:spcAft>
                </a:pPr>
                <a:endParaRPr lang="en-US" sz="10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cxnSp>
            <p:nvCxnSpPr>
              <p:cNvPr id="30" name="Straight Arrow Connector 29"/>
              <p:cNvCxnSpPr/>
              <p:nvPr/>
            </p:nvCxnSpPr>
            <p:spPr bwMode="gray">
              <a:xfrm>
                <a:off x="4267200" y="1752600"/>
                <a:ext cx="762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bwMode="gray">
              <a:xfrm>
                <a:off x="5410200" y="2438400"/>
                <a:ext cx="7620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bwMode="gray">
              <a:xfrm>
                <a:off x="4267200" y="2209800"/>
                <a:ext cx="7620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bwMode="gray">
              <a:xfrm flipV="1">
                <a:off x="4191000" y="2362200"/>
                <a:ext cx="838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bwMode="gray">
              <a:xfrm rot="5400000" flipH="1" flipV="1">
                <a:off x="4152900" y="2476500"/>
                <a:ext cx="914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bwMode="gray">
              <a:xfrm rot="5400000" flipH="1" flipV="1">
                <a:off x="3924300" y="2781300"/>
                <a:ext cx="1447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bwMode="gray">
              <a:xfrm rot="5400000" flipH="1" flipV="1">
                <a:off x="3771900" y="3086100"/>
                <a:ext cx="19050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bwMode="gray">
              <a:xfrm rot="16200000" flipH="1">
                <a:off x="4191000" y="1828800"/>
                <a:ext cx="10668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bwMode="gray">
              <a:xfrm>
                <a:off x="4267200" y="2209800"/>
                <a:ext cx="838200" cy="685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bwMode="gray">
              <a:xfrm>
                <a:off x="4191000" y="2743200"/>
                <a:ext cx="8382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bwMode="gray">
              <a:xfrm flipV="1">
                <a:off x="4191000" y="3048000"/>
                <a:ext cx="8382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rot="5400000" flipH="1" flipV="1">
                <a:off x="4191000" y="3124200"/>
                <a:ext cx="8382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rot="5400000" flipH="1" flipV="1">
                <a:off x="4038600" y="3429000"/>
                <a:ext cx="1295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rot="16200000" flipH="1">
                <a:off x="3848100" y="2171700"/>
                <a:ext cx="1752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bwMode="gray">
              <a:xfrm rot="16200000" flipH="1">
                <a:off x="4000500" y="2476500"/>
                <a:ext cx="13716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bwMode="gray">
              <a:xfrm rot="16200000" flipH="1">
                <a:off x="4152900" y="2781300"/>
                <a:ext cx="914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bwMode="gray">
              <a:xfrm>
                <a:off x="4191000" y="3352800"/>
                <a:ext cx="8382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bwMode="gray">
              <a:xfrm flipV="1">
                <a:off x="4191000" y="3810000"/>
                <a:ext cx="8382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bwMode="gray">
              <a:xfrm flipV="1">
                <a:off x="4267200" y="3886200"/>
                <a:ext cx="838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bwMode="gray">
              <a:xfrm>
                <a:off x="5410200" y="3048000"/>
                <a:ext cx="762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bwMode="gray">
              <a:xfrm flipV="1">
                <a:off x="5486400" y="3200400"/>
                <a:ext cx="685800" cy="457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7" name="TextBox 16"/>
            <p:cNvSpPr txBox="1"/>
            <p:nvPr>
              <p:custDataLst>
                <p:tags r:id="rId5"/>
              </p:custDataLst>
            </p:nvPr>
          </p:nvSpPr>
          <p:spPr bwMode="gray">
            <a:xfrm>
              <a:off x="2872841" y="3346577"/>
              <a:ext cx="685800" cy="230832"/>
            </a:xfrm>
            <a:prstGeom prst="rect">
              <a:avLst/>
            </a:prstGeom>
            <a:noFill/>
          </p:spPr>
          <p:txBody>
            <a:bodyPr wrap="square" rtlCol="0" anchor="ctr">
              <a:spAutoFit/>
            </a:bodyPr>
            <a:lstStyle/>
            <a:p>
              <a:pPr algn="ctr" rtl="0" fontAlgn="base">
                <a:spcBef>
                  <a:spcPct val="0"/>
                </a:spcBef>
                <a:spcAft>
                  <a:spcPct val="0"/>
                </a:spcAft>
              </a:pPr>
              <a:r>
                <a:rPr lang="zh-CN" altLang="en-US" sz="900" kern="1200" dirty="0" smtClean="0">
                  <a:solidFill>
                    <a:srgbClr val="606060"/>
                  </a:solidFill>
                  <a:latin typeface="Microsoft YaHei" panose="020B0503020204020204" pitchFamily="34" charset="-122"/>
                  <a:ea typeface="Microsoft YaHei" panose="020B0503020204020204" pitchFamily="34" charset="-122"/>
                  <a:cs typeface="Calibri" pitchFamily="34" charset="0"/>
                </a:rPr>
                <a:t>输入值</a:t>
              </a:r>
              <a:endParaRPr lang="en-US" sz="900" kern="1200" dirty="0">
                <a:solidFill>
                  <a:srgbClr val="606060"/>
                </a:solidFill>
                <a:latin typeface="Microsoft YaHei" panose="020B0503020204020204" pitchFamily="34" charset="-122"/>
                <a:ea typeface="Microsoft YaHei" panose="020B0503020204020204" pitchFamily="34" charset="-122"/>
                <a:cs typeface="Calibri" pitchFamily="34" charset="0"/>
              </a:endParaRPr>
            </a:p>
          </p:txBody>
        </p:sp>
        <p:sp>
          <p:nvSpPr>
            <p:cNvPr id="18" name="TextBox 17"/>
            <p:cNvSpPr txBox="1"/>
            <p:nvPr>
              <p:custDataLst>
                <p:tags r:id="rId6"/>
              </p:custDataLst>
            </p:nvPr>
          </p:nvSpPr>
          <p:spPr bwMode="gray">
            <a:xfrm>
              <a:off x="3396005" y="3564939"/>
              <a:ext cx="595954" cy="230832"/>
            </a:xfrm>
            <a:prstGeom prst="rect">
              <a:avLst/>
            </a:prstGeom>
            <a:noFill/>
          </p:spPr>
          <p:txBody>
            <a:bodyPr wrap="square" rtlCol="0" anchor="ctr">
              <a:spAutoFit/>
            </a:bodyPr>
            <a:lstStyle/>
            <a:p>
              <a:pPr algn="ctr" rtl="0" fontAlgn="base">
                <a:spcBef>
                  <a:spcPct val="0"/>
                </a:spcBef>
                <a:spcAft>
                  <a:spcPct val="0"/>
                </a:spcAft>
              </a:pPr>
              <a:r>
                <a:rPr lang="zh-CN" altLang="en-US" sz="900" kern="1200" dirty="0" smtClean="0">
                  <a:solidFill>
                    <a:srgbClr val="606060"/>
                  </a:solidFill>
                  <a:latin typeface="Microsoft YaHei" panose="020B0503020204020204" pitchFamily="34" charset="-122"/>
                  <a:ea typeface="Microsoft YaHei" panose="020B0503020204020204" pitchFamily="34" charset="-122"/>
                  <a:cs typeface="Calibri" pitchFamily="34" charset="0"/>
                </a:rPr>
                <a:t>隐层</a:t>
              </a:r>
              <a:endParaRPr lang="en-US" sz="900" kern="1200" dirty="0">
                <a:solidFill>
                  <a:srgbClr val="606060"/>
                </a:solidFill>
                <a:latin typeface="Microsoft YaHei" panose="020B0503020204020204" pitchFamily="34" charset="-122"/>
                <a:ea typeface="Microsoft YaHei" panose="020B0503020204020204" pitchFamily="34" charset="-122"/>
                <a:cs typeface="Calibri" pitchFamily="34" charset="0"/>
              </a:endParaRPr>
            </a:p>
          </p:txBody>
        </p:sp>
        <p:sp>
          <p:nvSpPr>
            <p:cNvPr id="19" name="TextBox 18"/>
            <p:cNvSpPr txBox="1"/>
            <p:nvPr>
              <p:custDataLst>
                <p:tags r:id="rId7"/>
              </p:custDataLst>
            </p:nvPr>
          </p:nvSpPr>
          <p:spPr bwMode="gray">
            <a:xfrm>
              <a:off x="3796339" y="3824248"/>
              <a:ext cx="595954" cy="230832"/>
            </a:xfrm>
            <a:prstGeom prst="rect">
              <a:avLst/>
            </a:prstGeom>
            <a:noFill/>
          </p:spPr>
          <p:txBody>
            <a:bodyPr wrap="square" rtlCol="0" anchor="ctr">
              <a:spAutoFit/>
            </a:bodyPr>
            <a:lstStyle/>
            <a:p>
              <a:pPr algn="ctr" rtl="0" fontAlgn="base">
                <a:spcBef>
                  <a:spcPct val="0"/>
                </a:spcBef>
                <a:spcAft>
                  <a:spcPct val="0"/>
                </a:spcAft>
              </a:pPr>
              <a:r>
                <a:rPr lang="zh-CN" altLang="en-US" sz="900" kern="1200" dirty="0" smtClean="0">
                  <a:solidFill>
                    <a:srgbClr val="606060"/>
                  </a:solidFill>
                  <a:latin typeface="Microsoft YaHei" panose="020B0503020204020204" pitchFamily="34" charset="-122"/>
                  <a:ea typeface="Microsoft YaHei" panose="020B0503020204020204" pitchFamily="34" charset="-122"/>
                  <a:cs typeface="Calibri" pitchFamily="34" charset="0"/>
                </a:rPr>
                <a:t>输出值</a:t>
              </a:r>
              <a:endParaRPr lang="en-US" sz="900" kern="1200" dirty="0">
                <a:solidFill>
                  <a:srgbClr val="606060"/>
                </a:solidFill>
                <a:latin typeface="Microsoft YaHei" panose="020B0503020204020204" pitchFamily="34" charset="-122"/>
                <a:ea typeface="Microsoft YaHei" panose="020B0503020204020204" pitchFamily="34" charset="-122"/>
                <a:cs typeface="Calibri" pitchFamily="34" charset="0"/>
              </a:endParaRPr>
            </a:p>
          </p:txBody>
        </p:sp>
      </p:grpSp>
      <p:grpSp>
        <p:nvGrpSpPr>
          <p:cNvPr id="51" name="Group 105"/>
          <p:cNvGrpSpPr/>
          <p:nvPr/>
        </p:nvGrpSpPr>
        <p:grpSpPr bwMode="gray">
          <a:xfrm>
            <a:off x="2262043" y="4962989"/>
            <a:ext cx="1220787" cy="1343547"/>
            <a:chOff x="3485977" y="5074200"/>
            <a:chExt cx="1220787" cy="1343547"/>
          </a:xfrm>
        </p:grpSpPr>
        <p:pic>
          <p:nvPicPr>
            <p:cNvPr id="52" name="Picture 7"/>
            <p:cNvPicPr>
              <a:picLocks noChangeAspect="1" noChangeArrowheads="1"/>
            </p:cNvPicPr>
            <p:nvPr>
              <p:custDataLst>
                <p:tags r:id="rId2"/>
              </p:custDataLst>
            </p:nvPr>
          </p:nvPicPr>
          <p:blipFill>
            <a:blip r:embed="rId10" cstate="print"/>
            <a:srcRect/>
            <a:stretch>
              <a:fillRect/>
            </a:stretch>
          </p:blipFill>
          <p:spPr bwMode="gray">
            <a:xfrm>
              <a:off x="3485977" y="5138827"/>
              <a:ext cx="1220787" cy="1278920"/>
            </a:xfrm>
            <a:prstGeom prst="rect">
              <a:avLst/>
            </a:prstGeom>
            <a:noFill/>
            <a:ln w="9525">
              <a:noFill/>
              <a:miter lim="800000"/>
              <a:headEnd/>
              <a:tailEnd/>
            </a:ln>
          </p:spPr>
        </p:pic>
        <p:sp>
          <p:nvSpPr>
            <p:cNvPr id="53" name="Rectangle 220"/>
            <p:cNvSpPr>
              <a:spLocks noChangeArrowheads="1"/>
            </p:cNvSpPr>
            <p:nvPr>
              <p:custDataLst>
                <p:tags r:id="rId3"/>
              </p:custDataLst>
            </p:nvPr>
          </p:nvSpPr>
          <p:spPr bwMode="gray">
            <a:xfrm>
              <a:off x="3927724" y="5074200"/>
              <a:ext cx="577081" cy="138499"/>
            </a:xfrm>
            <a:prstGeom prst="rect">
              <a:avLst/>
            </a:prstGeom>
            <a:noFill/>
            <a:ln w="9525">
              <a:noFill/>
              <a:miter lim="800000"/>
              <a:headEnd/>
              <a:tailEnd/>
            </a:ln>
          </p:spPr>
          <p:txBody>
            <a:bodyPr wrap="none" lIns="0" tIns="0" rIns="0" bIns="0">
              <a:prstTxWarp prst="textNoShape">
                <a:avLst/>
              </a:prstTxWarp>
              <a:spAutoFit/>
            </a:bodyPr>
            <a:lstStyle/>
            <a:p>
              <a:pPr algn="l" rtl="0" eaLnBrk="0" fontAlgn="base" hangingPunct="0">
                <a:spcBef>
                  <a:spcPct val="20000"/>
                </a:spcBef>
                <a:spcAft>
                  <a:spcPct val="0"/>
                </a:spcAft>
                <a:buSzPct val="100000"/>
              </a:pPr>
              <a:r>
                <a:rPr lang="zh-CN" altLang="en-US" sz="900" kern="1200" dirty="0" smtClean="0">
                  <a:solidFill>
                    <a:srgbClr val="606060"/>
                  </a:solidFill>
                  <a:latin typeface="Microsoft YaHei" panose="020B0503020204020204" pitchFamily="34" charset="-122"/>
                  <a:ea typeface="Microsoft YaHei" panose="020B0503020204020204" pitchFamily="34" charset="-122"/>
                  <a:cs typeface="Calibri" pitchFamily="34" charset="0"/>
                </a:rPr>
                <a:t>二隐藏节点</a:t>
              </a:r>
              <a:endParaRPr lang="en-US" sz="900" kern="1200" dirty="0">
                <a:solidFill>
                  <a:srgbClr val="606060"/>
                </a:solidFill>
                <a:latin typeface="Microsoft YaHei" panose="020B0503020204020204" pitchFamily="34" charset="-122"/>
                <a:ea typeface="Microsoft YaHei" panose="020B0503020204020204" pitchFamily="34" charset="-122"/>
                <a:cs typeface="Calibri" pitchFamily="34" charset="0"/>
              </a:endParaRPr>
            </a:p>
          </p:txBody>
        </p:sp>
      </p:grpSp>
      <p:sp>
        <p:nvSpPr>
          <p:cNvPr id="54" name="Rounded Rectangle 53"/>
          <p:cNvSpPr/>
          <p:nvPr/>
        </p:nvSpPr>
        <p:spPr bwMode="gray">
          <a:xfrm>
            <a:off x="3956548" y="1914288"/>
            <a:ext cx="1868517" cy="4479297"/>
          </a:xfrm>
          <a:prstGeom prst="roundRect">
            <a:avLst>
              <a:gd name="adj" fmla="val 8978"/>
            </a:avLst>
          </a:prstGeom>
          <a:solidFill>
            <a:schemeClr val="bg1"/>
          </a:solidFill>
          <a:ln>
            <a:solidFill>
              <a:srgbClr val="11356F"/>
            </a:solidFill>
            <a:prstDash val="sys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rtl="0" eaLnBrk="0" fontAlgn="base" hangingPunct="0">
              <a:spcBef>
                <a:spcPct val="0"/>
              </a:spcBef>
              <a:spcAft>
                <a:spcPct val="0"/>
              </a:spcAft>
              <a:buClr>
                <a:srgbClr val="009999"/>
              </a:buClr>
              <a:defRPr/>
            </a:pPr>
            <a:endParaRPr lang="en-US" sz="1200" kern="1200" dirty="0">
              <a:solidFill>
                <a:srgbClr val="FFFFFF"/>
              </a:solidFill>
              <a:latin typeface="Microsoft YaHei" panose="020B0503020204020204" pitchFamily="34" charset="-122"/>
              <a:ea typeface="Microsoft YaHei" panose="020B0503020204020204" pitchFamily="34" charset="-122"/>
              <a:cs typeface="Calibri" pitchFamily="34" charset="0"/>
            </a:endParaRPr>
          </a:p>
        </p:txBody>
      </p:sp>
      <p:sp>
        <p:nvSpPr>
          <p:cNvPr id="55" name="Rectangle 99"/>
          <p:cNvSpPr>
            <a:spLocks/>
          </p:cNvSpPr>
          <p:nvPr/>
        </p:nvSpPr>
        <p:spPr bwMode="gray">
          <a:xfrm>
            <a:off x="5114059" y="4419088"/>
            <a:ext cx="461665" cy="138499"/>
          </a:xfrm>
          <a:prstGeom prst="rect">
            <a:avLst/>
          </a:prstGeom>
          <a:noFill/>
          <a:ln w="12700">
            <a:noFill/>
            <a:miter lim="800000"/>
            <a:headEnd/>
            <a:tailEnd/>
          </a:ln>
        </p:spPr>
        <p:txBody>
          <a:bodyPr wrap="none" lIns="0" tIns="0" rIns="0" bIns="0" anchor="ctr">
            <a:spAutoFit/>
          </a:bodyPr>
          <a:lstStyle/>
          <a:p>
            <a:pPr algn="ctr" rtl="0" fontAlgn="base">
              <a:spcBef>
                <a:spcPct val="0"/>
              </a:spcBef>
              <a:spcAft>
                <a:spcPct val="0"/>
              </a:spcAft>
            </a:pPr>
            <a:r>
              <a:rPr lang="zh-CN" altLang="en-US" sz="900" dirty="0">
                <a:solidFill>
                  <a:srgbClr val="595959"/>
                </a:solidFill>
                <a:latin typeface="Microsoft YaHei" panose="020B0503020204020204" pitchFamily="34" charset="-122"/>
                <a:ea typeface="Microsoft YaHei" panose="020B0503020204020204" pitchFamily="34" charset="-122"/>
                <a:cs typeface="Calibri" pitchFamily="34" charset="0"/>
                <a:sym typeface="Gill Sans"/>
              </a:rPr>
              <a:t>预</a:t>
            </a:r>
            <a:r>
              <a:rPr lang="zh-CN" altLang="en-US" sz="900" dirty="0" smtClean="0">
                <a:solidFill>
                  <a:srgbClr val="595959"/>
                </a:solidFill>
                <a:latin typeface="Microsoft YaHei" panose="020B0503020204020204" pitchFamily="34" charset="-122"/>
                <a:ea typeface="Microsoft YaHei" panose="020B0503020204020204" pitchFamily="34" charset="-122"/>
                <a:cs typeface="Calibri" pitchFamily="34" charset="0"/>
                <a:sym typeface="Gill Sans"/>
              </a:rPr>
              <a:t>测结果</a:t>
            </a:r>
            <a:endParaRPr lang="en-US" sz="900" b="0" kern="1200" dirty="0">
              <a:solidFill>
                <a:srgbClr val="595959"/>
              </a:solidFill>
              <a:latin typeface="Microsoft YaHei" panose="020B0503020204020204" pitchFamily="34" charset="-122"/>
              <a:ea typeface="Microsoft YaHei" panose="020B0503020204020204" pitchFamily="34" charset="-122"/>
              <a:cs typeface="Calibri" pitchFamily="34" charset="0"/>
              <a:sym typeface="Gill Sans"/>
            </a:endParaRPr>
          </a:p>
        </p:txBody>
      </p:sp>
      <p:sp>
        <p:nvSpPr>
          <p:cNvPr id="56" name="Line 103"/>
          <p:cNvSpPr>
            <a:spLocks noChangeShapeType="1"/>
          </p:cNvSpPr>
          <p:nvPr/>
        </p:nvSpPr>
        <p:spPr bwMode="gray">
          <a:xfrm flipH="1">
            <a:off x="5099547" y="3697676"/>
            <a:ext cx="152400" cy="228600"/>
          </a:xfrm>
          <a:prstGeom prst="line">
            <a:avLst/>
          </a:prstGeom>
          <a:noFill/>
          <a:ln w="9525">
            <a:solidFill>
              <a:schemeClr val="tx1">
                <a:lumMod val="50000"/>
                <a:lumOff val="50000"/>
              </a:schemeClr>
            </a:solidFill>
            <a:round/>
            <a:headEnd/>
            <a:tailEnd type="triangle" w="med" len="med"/>
          </a:ln>
        </p:spPr>
        <p:txBody>
          <a:bodyPr/>
          <a:lstStyle/>
          <a:p>
            <a:pPr algn="l" rtl="0" fontAlgn="base">
              <a:spcBef>
                <a:spcPct val="0"/>
              </a:spcBef>
              <a:spcAft>
                <a:spcPct val="0"/>
              </a:spcAft>
            </a:pPr>
            <a:endParaRPr lang="en-US" sz="24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57" name="Rectangle 99"/>
          <p:cNvSpPr>
            <a:spLocks/>
          </p:cNvSpPr>
          <p:nvPr/>
        </p:nvSpPr>
        <p:spPr bwMode="gray">
          <a:xfrm>
            <a:off x="5099548" y="3489929"/>
            <a:ext cx="461665" cy="138499"/>
          </a:xfrm>
          <a:prstGeom prst="rect">
            <a:avLst/>
          </a:prstGeom>
          <a:noFill/>
          <a:ln w="12700">
            <a:noFill/>
            <a:miter lim="800000"/>
            <a:headEnd/>
            <a:tailEnd/>
          </a:ln>
        </p:spPr>
        <p:txBody>
          <a:bodyPr wrap="none" lIns="0" tIns="0" rIns="0" bIns="0" anchor="ctr">
            <a:spAutoFit/>
          </a:bodyPr>
          <a:lstStyle/>
          <a:p>
            <a:pPr rtl="0" fontAlgn="base">
              <a:spcBef>
                <a:spcPct val="0"/>
              </a:spcBef>
              <a:spcAft>
                <a:spcPct val="0"/>
              </a:spcAft>
            </a:pPr>
            <a:r>
              <a:rPr lang="zh-CN" altLang="en-US" sz="900" b="0" kern="1200" dirty="0" smtClean="0">
                <a:solidFill>
                  <a:srgbClr val="595959"/>
                </a:solidFill>
                <a:latin typeface="Microsoft YaHei" panose="020B0503020204020204" pitchFamily="34" charset="-122"/>
                <a:ea typeface="Microsoft YaHei" panose="020B0503020204020204" pitchFamily="34" charset="-122"/>
                <a:cs typeface="Calibri" pitchFamily="34" charset="0"/>
                <a:sym typeface="Gill Sans"/>
              </a:rPr>
              <a:t>回归参数</a:t>
            </a:r>
            <a:endParaRPr lang="en-US" sz="900" b="0" kern="1200" dirty="0">
              <a:solidFill>
                <a:srgbClr val="595959"/>
              </a:solidFill>
              <a:latin typeface="Microsoft YaHei" panose="020B0503020204020204" pitchFamily="34" charset="-122"/>
              <a:ea typeface="Microsoft YaHei" panose="020B0503020204020204" pitchFamily="34" charset="-122"/>
              <a:cs typeface="Calibri" pitchFamily="34" charset="0"/>
              <a:sym typeface="Gill Sans"/>
            </a:endParaRPr>
          </a:p>
        </p:txBody>
      </p:sp>
      <p:sp>
        <p:nvSpPr>
          <p:cNvPr id="58" name="Line 133"/>
          <p:cNvSpPr>
            <a:spLocks noChangeShapeType="1"/>
          </p:cNvSpPr>
          <p:nvPr/>
        </p:nvSpPr>
        <p:spPr bwMode="gray">
          <a:xfrm flipV="1">
            <a:off x="5251947" y="4154876"/>
            <a:ext cx="76200" cy="275456"/>
          </a:xfrm>
          <a:prstGeom prst="line">
            <a:avLst/>
          </a:prstGeom>
          <a:noFill/>
          <a:ln w="9525">
            <a:solidFill>
              <a:schemeClr val="tx1">
                <a:lumMod val="50000"/>
                <a:lumOff val="50000"/>
              </a:schemeClr>
            </a:solidFill>
            <a:round/>
            <a:headEnd/>
            <a:tailEnd type="triangle" w="med" len="med"/>
          </a:ln>
        </p:spPr>
        <p:txBody>
          <a:bodyPr/>
          <a:lstStyle/>
          <a:p>
            <a:pPr algn="l" rtl="0" fontAlgn="base">
              <a:spcBef>
                <a:spcPct val="0"/>
              </a:spcBef>
              <a:spcAft>
                <a:spcPct val="0"/>
              </a:spcAft>
            </a:pPr>
            <a:endParaRPr lang="en-US" sz="24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graphicFrame>
        <p:nvGraphicFramePr>
          <p:cNvPr id="59" name="Object 41"/>
          <p:cNvGraphicFramePr>
            <a:graphicFrameLocks noChangeAspect="1"/>
          </p:cNvGraphicFramePr>
          <p:nvPr>
            <p:extLst>
              <p:ext uri="{D42A27DB-BD31-4B8C-83A1-F6EECF244321}">
                <p14:modId xmlns:p14="http://schemas.microsoft.com/office/powerpoint/2010/main" val="1738365676"/>
              </p:ext>
            </p:extLst>
          </p:nvPr>
        </p:nvGraphicFramePr>
        <p:xfrm>
          <a:off x="4167686" y="3702441"/>
          <a:ext cx="1404937" cy="701675"/>
        </p:xfrm>
        <a:graphic>
          <a:graphicData uri="http://schemas.openxmlformats.org/presentationml/2006/ole">
            <mc:AlternateContent xmlns:mc="http://schemas.openxmlformats.org/markup-compatibility/2006">
              <mc:Choice xmlns:v="urn:schemas-microsoft-com:vml" Requires="v">
                <p:oleObj spid="_x0000_s174146" name="Equation" r:id="rId11" imgW="740520" imgH="447840" progId="Equation.3">
                  <p:embed/>
                </p:oleObj>
              </mc:Choice>
              <mc:Fallback>
                <p:oleObj name="Equation" r:id="rId11" imgW="740520" imgH="4478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67686" y="3702441"/>
                        <a:ext cx="1404937"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 name="Oval 17"/>
          <p:cNvSpPr>
            <a:spLocks noChangeArrowheads="1"/>
          </p:cNvSpPr>
          <p:nvPr/>
        </p:nvSpPr>
        <p:spPr bwMode="gray">
          <a:xfrm>
            <a:off x="5332911" y="5294882"/>
            <a:ext cx="300037" cy="320675"/>
          </a:xfrm>
          <a:prstGeom prst="ellipse">
            <a:avLst/>
          </a:prstGeom>
          <a:solidFill>
            <a:srgbClr val="11356F"/>
          </a:solidFill>
          <a:ln w="9525">
            <a:noFill/>
            <a:round/>
            <a:headEnd/>
            <a:tailEnd/>
          </a:ln>
          <a:effectLst>
            <a:outerShdw blurRad="50800" dist="38100" dir="2700000" algn="tl" rotWithShape="0">
              <a:prstClr val="black">
                <a:alpha val="40000"/>
              </a:prstClr>
            </a:outerShdw>
          </a:effectLst>
        </p:spPr>
        <p:txBody>
          <a:bodyPr wrap="none" anchor="ctr"/>
          <a:lstStyle/>
          <a:p>
            <a:pPr algn="ctr" rtl="0" fontAlgn="base">
              <a:spcBef>
                <a:spcPct val="0"/>
              </a:spcBef>
              <a:spcAft>
                <a:spcPct val="0"/>
              </a:spcAft>
            </a:pPr>
            <a:r>
              <a:rPr lang="en-US" sz="1100" b="1" kern="1200" dirty="0">
                <a:solidFill>
                  <a:schemeClr val="bg1"/>
                </a:solidFill>
                <a:latin typeface="Microsoft YaHei" panose="020B0503020204020204" pitchFamily="34" charset="-122"/>
                <a:ea typeface="Microsoft YaHei" panose="020B0503020204020204" pitchFamily="34" charset="-122"/>
                <a:cs typeface="Calibri" pitchFamily="34" charset="0"/>
              </a:rPr>
              <a:t>P</a:t>
            </a:r>
            <a:endParaRPr lang="el-GR" sz="1100" b="1" kern="12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61" name="Oval 33"/>
          <p:cNvSpPr>
            <a:spLocks noChangeArrowheads="1"/>
          </p:cNvSpPr>
          <p:nvPr/>
        </p:nvSpPr>
        <p:spPr bwMode="gray">
          <a:xfrm>
            <a:off x="4119833" y="4694378"/>
            <a:ext cx="292100" cy="288925"/>
          </a:xfrm>
          <a:prstGeom prst="ellipse">
            <a:avLst/>
          </a:prstGeom>
          <a:solidFill>
            <a:schemeClr val="bg1">
              <a:lumMod val="65000"/>
            </a:schemeClr>
          </a:solidFill>
          <a:ln w="9525" cap="flat" cmpd="sng" algn="ctr">
            <a:noFill/>
            <a:prstDash val="solid"/>
            <a:round/>
            <a:headEnd type="none" w="med" len="med"/>
            <a:tailEnd type="none" w="med" len="med"/>
          </a:ln>
          <a:effectLst>
            <a:outerShdw blurRad="50800" dist="25400" dir="2700000">
              <a:srgbClr val="000000">
                <a:alpha val="43000"/>
              </a:srgbClr>
            </a:outerShdw>
          </a:effectLst>
        </p:spPr>
        <p:txBody>
          <a:bodyPr vert="horz" wrap="square" lIns="91440" tIns="45720" rIns="91440" bIns="45720" numCol="1" rtlCol="0" anchor="ctr" anchorCtr="0" compatLnSpc="1">
            <a:prstTxWarp prst="textNoShape">
              <a:avLst/>
            </a:prstTxWarp>
            <a:noAutofit/>
          </a:bodyPr>
          <a:lstStyle/>
          <a:p>
            <a:pPr algn="ctr" defTabSz="912813"/>
            <a:endParaRPr lang="en-US" sz="900" b="1"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2" name="Text Box 21"/>
          <p:cNvSpPr txBox="1">
            <a:spLocks noChangeArrowheads="1"/>
          </p:cNvSpPr>
          <p:nvPr/>
        </p:nvSpPr>
        <p:spPr bwMode="gray">
          <a:xfrm>
            <a:off x="5099547" y="5916148"/>
            <a:ext cx="646331" cy="230832"/>
          </a:xfrm>
          <a:prstGeom prst="rect">
            <a:avLst/>
          </a:prstGeom>
          <a:noFill/>
          <a:ln w="9525">
            <a:noFill/>
            <a:miter lim="800000"/>
            <a:headEnd/>
            <a:tailEnd/>
          </a:ln>
        </p:spPr>
        <p:txBody>
          <a:bodyPr wrap="none">
            <a:spAutoFit/>
          </a:bodyPr>
          <a:lstStyle/>
          <a:p>
            <a:pPr algn="l" rtl="0" fontAlgn="base">
              <a:spcBef>
                <a:spcPct val="0"/>
              </a:spcBef>
              <a:spcAft>
                <a:spcPct val="0"/>
              </a:spcAft>
            </a:pPr>
            <a:r>
              <a:rPr lang="zh-CN" altLang="en-US" sz="900" b="0" kern="1200" dirty="0" smtClean="0">
                <a:solidFill>
                  <a:srgbClr val="595959"/>
                </a:solidFill>
                <a:latin typeface="Microsoft YaHei" panose="020B0503020204020204" pitchFamily="34" charset="-122"/>
                <a:ea typeface="Microsoft YaHei" panose="020B0503020204020204" pitchFamily="34" charset="-122"/>
                <a:cs typeface="Calibri" pitchFamily="34" charset="0"/>
              </a:rPr>
              <a:t>综合结论</a:t>
            </a:r>
            <a:endParaRPr lang="en-US" sz="900" b="0" kern="1200" dirty="0" smtClean="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3" name="Text Box 155"/>
          <p:cNvSpPr txBox="1">
            <a:spLocks noChangeArrowheads="1"/>
          </p:cNvSpPr>
          <p:nvPr/>
        </p:nvSpPr>
        <p:spPr bwMode="gray">
          <a:xfrm>
            <a:off x="4119833" y="5075376"/>
            <a:ext cx="457200" cy="261610"/>
          </a:xfrm>
          <a:prstGeom prst="rect">
            <a:avLst/>
          </a:prstGeom>
          <a:noFill/>
          <a:ln w="9525">
            <a:noFill/>
            <a:miter lim="800000"/>
            <a:headEnd/>
            <a:tailEnd/>
          </a:ln>
        </p:spPr>
        <p:txBody>
          <a:bodyPr>
            <a:spAutoFit/>
          </a:bodyPr>
          <a:lstStyle/>
          <a:p>
            <a:pPr algn="l" rtl="0" fontAlgn="base">
              <a:spcBef>
                <a:spcPct val="50000"/>
              </a:spcBef>
              <a:spcAft>
                <a:spcPct val="0"/>
              </a:spcAft>
            </a:pPr>
            <a:r>
              <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rPr>
              <a:t>P</a:t>
            </a:r>
            <a:r>
              <a:rPr lang="en-US" sz="110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1</a:t>
            </a:r>
          </a:p>
        </p:txBody>
      </p:sp>
      <p:sp>
        <p:nvSpPr>
          <p:cNvPr id="64" name="Text Box 157"/>
          <p:cNvSpPr txBox="1">
            <a:spLocks noChangeArrowheads="1"/>
          </p:cNvSpPr>
          <p:nvPr/>
        </p:nvSpPr>
        <p:spPr bwMode="gray">
          <a:xfrm>
            <a:off x="4119833" y="4694376"/>
            <a:ext cx="457200" cy="261610"/>
          </a:xfrm>
          <a:prstGeom prst="rect">
            <a:avLst/>
          </a:prstGeom>
          <a:noFill/>
          <a:ln w="9525">
            <a:noFill/>
            <a:miter lim="800000"/>
            <a:headEnd/>
            <a:tailEnd/>
          </a:ln>
        </p:spPr>
        <p:txBody>
          <a:bodyPr>
            <a:spAutoFit/>
          </a:bodyPr>
          <a:lstStyle/>
          <a:p>
            <a:pPr algn="l" rtl="0" fontAlgn="base">
              <a:spcBef>
                <a:spcPct val="50000"/>
              </a:spcBef>
              <a:spcAft>
                <a:spcPct val="0"/>
              </a:spcAft>
            </a:pPr>
            <a:r>
              <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rPr>
              <a:t>P</a:t>
            </a:r>
            <a:r>
              <a:rPr lang="en-US" sz="110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1</a:t>
            </a:r>
          </a:p>
        </p:txBody>
      </p:sp>
      <p:sp>
        <p:nvSpPr>
          <p:cNvPr id="65" name="Oval 33"/>
          <p:cNvSpPr>
            <a:spLocks noChangeArrowheads="1"/>
          </p:cNvSpPr>
          <p:nvPr/>
        </p:nvSpPr>
        <p:spPr bwMode="gray">
          <a:xfrm>
            <a:off x="4119833" y="4999178"/>
            <a:ext cx="292100" cy="288925"/>
          </a:xfrm>
          <a:prstGeom prst="ellipse">
            <a:avLst/>
          </a:prstGeom>
          <a:solidFill>
            <a:schemeClr val="bg1">
              <a:lumMod val="65000"/>
            </a:schemeClr>
          </a:solidFill>
          <a:ln w="9525" cap="flat" cmpd="sng" algn="ctr">
            <a:noFill/>
            <a:prstDash val="solid"/>
            <a:round/>
            <a:headEnd type="none" w="med" len="med"/>
            <a:tailEnd type="none" w="med" len="med"/>
          </a:ln>
          <a:effectLst>
            <a:outerShdw blurRad="50800" dist="25400" dir="2700000">
              <a:srgbClr val="000000">
                <a:alpha val="43000"/>
              </a:srgbClr>
            </a:outerShdw>
          </a:effectLst>
        </p:spPr>
        <p:txBody>
          <a:bodyPr vert="horz" wrap="square" lIns="91440" tIns="45720" rIns="91440" bIns="45720" numCol="1" rtlCol="0" anchor="ctr" anchorCtr="0" compatLnSpc="1">
            <a:prstTxWarp prst="textNoShape">
              <a:avLst/>
            </a:prstTxWarp>
            <a:noAutofit/>
          </a:bodyPr>
          <a:lstStyle/>
          <a:p>
            <a:pPr algn="ctr" defTabSz="912813"/>
            <a:endParaRPr lang="en-US" sz="900" b="1"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6" name="Text Box 152"/>
          <p:cNvSpPr txBox="1">
            <a:spLocks noChangeArrowheads="1"/>
          </p:cNvSpPr>
          <p:nvPr/>
        </p:nvSpPr>
        <p:spPr bwMode="gray">
          <a:xfrm>
            <a:off x="4119833" y="4999176"/>
            <a:ext cx="457200" cy="261610"/>
          </a:xfrm>
          <a:prstGeom prst="rect">
            <a:avLst/>
          </a:prstGeom>
          <a:noFill/>
          <a:ln w="9525">
            <a:noFill/>
            <a:miter lim="800000"/>
            <a:headEnd/>
            <a:tailEnd/>
          </a:ln>
        </p:spPr>
        <p:txBody>
          <a:bodyPr>
            <a:spAutoFit/>
          </a:bodyPr>
          <a:lstStyle/>
          <a:p>
            <a:pPr algn="l" rtl="0" fontAlgn="base">
              <a:spcBef>
                <a:spcPct val="50000"/>
              </a:spcBef>
              <a:spcAft>
                <a:spcPct val="0"/>
              </a:spcAft>
            </a:pPr>
            <a:r>
              <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rPr>
              <a:t>P</a:t>
            </a:r>
            <a:r>
              <a:rPr lang="en-US" sz="110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2</a:t>
            </a:r>
          </a:p>
        </p:txBody>
      </p:sp>
      <p:sp>
        <p:nvSpPr>
          <p:cNvPr id="67" name="Line 164"/>
          <p:cNvSpPr>
            <a:spLocks noChangeShapeType="1"/>
          </p:cNvSpPr>
          <p:nvPr/>
        </p:nvSpPr>
        <p:spPr bwMode="gray">
          <a:xfrm>
            <a:off x="4489947" y="4846776"/>
            <a:ext cx="533400" cy="0"/>
          </a:xfrm>
          <a:prstGeom prst="line">
            <a:avLst/>
          </a:prstGeom>
          <a:noFill/>
          <a:ln w="9525">
            <a:solidFill>
              <a:srgbClr val="606060"/>
            </a:solidFill>
            <a:round/>
            <a:headEnd/>
            <a:tailEn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8" name="Line 165"/>
          <p:cNvSpPr>
            <a:spLocks noChangeShapeType="1"/>
          </p:cNvSpPr>
          <p:nvPr/>
        </p:nvSpPr>
        <p:spPr bwMode="gray">
          <a:xfrm>
            <a:off x="4489947" y="5151576"/>
            <a:ext cx="533400" cy="0"/>
          </a:xfrm>
          <a:prstGeom prst="line">
            <a:avLst/>
          </a:prstGeom>
          <a:noFill/>
          <a:ln w="9525">
            <a:solidFill>
              <a:srgbClr val="606060"/>
            </a:solidFill>
            <a:round/>
            <a:headEnd/>
            <a:tailEn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69" name="Line 166"/>
          <p:cNvSpPr>
            <a:spLocks noChangeShapeType="1"/>
          </p:cNvSpPr>
          <p:nvPr/>
        </p:nvSpPr>
        <p:spPr bwMode="gray">
          <a:xfrm>
            <a:off x="4489947" y="5456376"/>
            <a:ext cx="533400" cy="0"/>
          </a:xfrm>
          <a:prstGeom prst="line">
            <a:avLst/>
          </a:prstGeom>
          <a:noFill/>
          <a:ln w="9525">
            <a:solidFill>
              <a:schemeClr val="bg1">
                <a:lumMod val="50000"/>
              </a:schemeClr>
            </a:solidFill>
            <a:round/>
            <a:headEnd/>
            <a:tailEn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0" name="Line 168"/>
          <p:cNvSpPr>
            <a:spLocks noChangeShapeType="1"/>
          </p:cNvSpPr>
          <p:nvPr/>
        </p:nvSpPr>
        <p:spPr bwMode="gray">
          <a:xfrm>
            <a:off x="4489947" y="6142176"/>
            <a:ext cx="533400" cy="0"/>
          </a:xfrm>
          <a:prstGeom prst="line">
            <a:avLst/>
          </a:prstGeom>
          <a:noFill/>
          <a:ln w="9525">
            <a:solidFill>
              <a:srgbClr val="606060"/>
            </a:solidFill>
            <a:round/>
            <a:headEnd/>
            <a:tailEn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1" name="Line 169"/>
          <p:cNvSpPr>
            <a:spLocks noChangeShapeType="1"/>
          </p:cNvSpPr>
          <p:nvPr/>
        </p:nvSpPr>
        <p:spPr bwMode="gray">
          <a:xfrm flipV="1">
            <a:off x="5023347" y="4846776"/>
            <a:ext cx="0" cy="1295400"/>
          </a:xfrm>
          <a:prstGeom prst="line">
            <a:avLst/>
          </a:prstGeom>
          <a:noFill/>
          <a:ln w="9525">
            <a:solidFill>
              <a:srgbClr val="606060"/>
            </a:solidFill>
            <a:round/>
            <a:headEnd/>
            <a:tailEn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2" name="Line 170"/>
          <p:cNvSpPr>
            <a:spLocks noChangeShapeType="1"/>
          </p:cNvSpPr>
          <p:nvPr/>
        </p:nvSpPr>
        <p:spPr bwMode="gray">
          <a:xfrm flipV="1">
            <a:off x="5023347" y="5447280"/>
            <a:ext cx="228600" cy="9096"/>
          </a:xfrm>
          <a:prstGeom prst="line">
            <a:avLst/>
          </a:prstGeom>
          <a:noFill/>
          <a:ln w="9525">
            <a:solidFill>
              <a:srgbClr val="606060"/>
            </a:solidFill>
            <a:round/>
            <a:headEnd/>
            <a:tailEnd type="triangle" w="med" len="med"/>
          </a:ln>
        </p:spPr>
        <p:txBody>
          <a:bodyPr/>
          <a:lstStyle/>
          <a:p>
            <a:pPr algn="l" rtl="0" fontAlgn="base">
              <a:spcBef>
                <a:spcPct val="0"/>
              </a:spcBef>
              <a:spcAft>
                <a:spcPct val="0"/>
              </a:spcAft>
            </a:pPr>
            <a:endParaRPr lang="en-US" sz="11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3" name="Text Box 171"/>
          <p:cNvSpPr txBox="1">
            <a:spLocks noChangeArrowheads="1"/>
          </p:cNvSpPr>
          <p:nvPr/>
        </p:nvSpPr>
        <p:spPr bwMode="gray">
          <a:xfrm>
            <a:off x="4489947" y="4595567"/>
            <a:ext cx="457200" cy="276999"/>
          </a:xfrm>
          <a:prstGeom prst="rect">
            <a:avLst/>
          </a:prstGeom>
          <a:noFill/>
          <a:ln w="9525">
            <a:noFill/>
            <a:miter lim="800000"/>
            <a:headEnd/>
            <a:tailEnd/>
          </a:ln>
        </p:spPr>
        <p:txBody>
          <a:bodyPr>
            <a:spAutoFit/>
          </a:bodyPr>
          <a:lstStyle/>
          <a:p>
            <a:pPr algn="l" rtl="0" fontAlgn="base">
              <a:spcBef>
                <a:spcPct val="50000"/>
              </a:spcBef>
              <a:spcAft>
                <a:spcPct val="0"/>
              </a:spcAft>
            </a:pPr>
            <a:r>
              <a:rPr lang="en-US" b="0" kern="1200" dirty="0" smtClean="0">
                <a:solidFill>
                  <a:srgbClr val="595959"/>
                </a:solidFill>
                <a:latin typeface="Microsoft YaHei" panose="020B0503020204020204" pitchFamily="34" charset="-122"/>
                <a:ea typeface="Microsoft YaHei" panose="020B0503020204020204" pitchFamily="34" charset="-122"/>
                <a:cs typeface="Calibri" pitchFamily="34" charset="0"/>
              </a:rPr>
              <a:t>w</a:t>
            </a:r>
            <a:r>
              <a:rPr lang="en-US" b="0" kern="1200" baseline="-25000" dirty="0" smtClean="0">
                <a:solidFill>
                  <a:srgbClr val="595959"/>
                </a:solidFill>
                <a:latin typeface="Microsoft YaHei" panose="020B0503020204020204" pitchFamily="34" charset="-122"/>
                <a:ea typeface="Microsoft YaHei" panose="020B0503020204020204" pitchFamily="34" charset="-122"/>
                <a:cs typeface="Calibri" pitchFamily="34" charset="0"/>
              </a:rPr>
              <a:t>1</a:t>
            </a:r>
            <a:endParaRPr lang="en-US" b="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4" name="Text Box 172"/>
          <p:cNvSpPr txBox="1">
            <a:spLocks noChangeArrowheads="1"/>
          </p:cNvSpPr>
          <p:nvPr/>
        </p:nvSpPr>
        <p:spPr bwMode="gray">
          <a:xfrm>
            <a:off x="4489947" y="4885161"/>
            <a:ext cx="457200" cy="276999"/>
          </a:xfrm>
          <a:prstGeom prst="rect">
            <a:avLst/>
          </a:prstGeom>
          <a:noFill/>
          <a:ln w="9525">
            <a:noFill/>
            <a:miter lim="800000"/>
            <a:headEnd/>
            <a:tailEnd/>
          </a:ln>
        </p:spPr>
        <p:txBody>
          <a:bodyPr>
            <a:spAutoFit/>
          </a:bodyPr>
          <a:lstStyle/>
          <a:p>
            <a:pPr algn="l" rtl="0" fontAlgn="base">
              <a:spcBef>
                <a:spcPct val="50000"/>
              </a:spcBef>
              <a:spcAft>
                <a:spcPct val="0"/>
              </a:spcAft>
            </a:pPr>
            <a:r>
              <a:rPr lang="en-US" b="0" kern="1200" dirty="0">
                <a:solidFill>
                  <a:srgbClr val="595959"/>
                </a:solidFill>
                <a:latin typeface="Microsoft YaHei" panose="020B0503020204020204" pitchFamily="34" charset="-122"/>
                <a:ea typeface="Microsoft YaHei" panose="020B0503020204020204" pitchFamily="34" charset="-122"/>
                <a:cs typeface="Calibri" pitchFamily="34" charset="0"/>
              </a:rPr>
              <a:t>w</a:t>
            </a:r>
            <a:r>
              <a:rPr lang="en-US" b="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2</a:t>
            </a:r>
          </a:p>
        </p:txBody>
      </p:sp>
      <p:sp>
        <p:nvSpPr>
          <p:cNvPr id="75" name="Text Box 173"/>
          <p:cNvSpPr txBox="1">
            <a:spLocks noChangeArrowheads="1"/>
          </p:cNvSpPr>
          <p:nvPr/>
        </p:nvSpPr>
        <p:spPr bwMode="gray">
          <a:xfrm>
            <a:off x="4489947" y="5197826"/>
            <a:ext cx="457200" cy="276999"/>
          </a:xfrm>
          <a:prstGeom prst="rect">
            <a:avLst/>
          </a:prstGeom>
          <a:noFill/>
          <a:ln w="9525">
            <a:noFill/>
            <a:miter lim="800000"/>
            <a:headEnd/>
            <a:tailEnd/>
          </a:ln>
        </p:spPr>
        <p:txBody>
          <a:bodyPr>
            <a:spAutoFit/>
          </a:bodyPr>
          <a:lstStyle/>
          <a:p>
            <a:pPr algn="l" rtl="0" fontAlgn="base">
              <a:spcBef>
                <a:spcPct val="50000"/>
              </a:spcBef>
              <a:spcAft>
                <a:spcPct val="0"/>
              </a:spcAft>
            </a:pPr>
            <a:r>
              <a:rPr lang="en-US" b="0" kern="1200" dirty="0">
                <a:solidFill>
                  <a:srgbClr val="595959"/>
                </a:solidFill>
                <a:latin typeface="Microsoft YaHei" panose="020B0503020204020204" pitchFamily="34" charset="-122"/>
                <a:ea typeface="Microsoft YaHei" panose="020B0503020204020204" pitchFamily="34" charset="-122"/>
                <a:cs typeface="Calibri" pitchFamily="34" charset="0"/>
              </a:rPr>
              <a:t>w</a:t>
            </a:r>
            <a:r>
              <a:rPr lang="en-US" b="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3</a:t>
            </a:r>
          </a:p>
        </p:txBody>
      </p:sp>
      <p:sp>
        <p:nvSpPr>
          <p:cNvPr id="76" name="Text Box 174"/>
          <p:cNvSpPr txBox="1">
            <a:spLocks noChangeArrowheads="1"/>
          </p:cNvSpPr>
          <p:nvPr/>
        </p:nvSpPr>
        <p:spPr bwMode="gray">
          <a:xfrm>
            <a:off x="4489947" y="5883626"/>
            <a:ext cx="457200" cy="276999"/>
          </a:xfrm>
          <a:prstGeom prst="rect">
            <a:avLst/>
          </a:prstGeom>
          <a:noFill/>
          <a:ln w="9525">
            <a:noFill/>
            <a:miter lim="800000"/>
            <a:headEnd/>
            <a:tailEnd/>
          </a:ln>
        </p:spPr>
        <p:txBody>
          <a:bodyPr>
            <a:spAutoFit/>
          </a:bodyPr>
          <a:lstStyle/>
          <a:p>
            <a:pPr algn="l" rtl="0" fontAlgn="base">
              <a:spcBef>
                <a:spcPct val="50000"/>
              </a:spcBef>
              <a:spcAft>
                <a:spcPct val="0"/>
              </a:spcAft>
            </a:pPr>
            <a:r>
              <a:rPr lang="en-US" b="0" kern="1200" dirty="0">
                <a:solidFill>
                  <a:srgbClr val="595959"/>
                </a:solidFill>
                <a:latin typeface="Microsoft YaHei" panose="020B0503020204020204" pitchFamily="34" charset="-122"/>
                <a:ea typeface="Microsoft YaHei" panose="020B0503020204020204" pitchFamily="34" charset="-122"/>
                <a:cs typeface="Calibri" pitchFamily="34" charset="0"/>
              </a:rPr>
              <a:t>w</a:t>
            </a:r>
            <a:r>
              <a:rPr lang="en-US" b="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rPr>
              <a:t>n</a:t>
            </a:r>
          </a:p>
        </p:txBody>
      </p:sp>
      <p:sp>
        <p:nvSpPr>
          <p:cNvPr id="77" name="Oval 175"/>
          <p:cNvSpPr>
            <a:spLocks noChangeAspect="1" noChangeArrowheads="1"/>
          </p:cNvSpPr>
          <p:nvPr/>
        </p:nvSpPr>
        <p:spPr bwMode="gray">
          <a:xfrm>
            <a:off x="4261348" y="5675882"/>
            <a:ext cx="46038" cy="46037"/>
          </a:xfrm>
          <a:prstGeom prst="ellipse">
            <a:avLst/>
          </a:prstGeom>
          <a:solidFill>
            <a:schemeClr val="bg1">
              <a:lumMod val="65000"/>
            </a:schemeClr>
          </a:solidFill>
          <a:ln w="3175">
            <a:solidFill>
              <a:schemeClr val="bg1">
                <a:lumMod val="50000"/>
              </a:schemeClr>
            </a:solidFill>
            <a:round/>
            <a:headEnd/>
            <a:tailEnd/>
          </a:ln>
        </p:spPr>
        <p:txBody>
          <a:bodyPr wrap="none" anchor="ctr"/>
          <a:lstStyle/>
          <a:p>
            <a:pPr algn="l" rtl="0" fontAlgn="base">
              <a:spcBef>
                <a:spcPct val="0"/>
              </a:spcBef>
              <a:spcAft>
                <a:spcPct val="0"/>
              </a:spcAft>
            </a:pPr>
            <a:endParaRPr lang="en-US" sz="1100" b="1"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8" name="Oval 176"/>
          <p:cNvSpPr>
            <a:spLocks noChangeAspect="1" noChangeArrowheads="1"/>
          </p:cNvSpPr>
          <p:nvPr/>
        </p:nvSpPr>
        <p:spPr bwMode="gray">
          <a:xfrm>
            <a:off x="4261348" y="5798117"/>
            <a:ext cx="46038" cy="46038"/>
          </a:xfrm>
          <a:prstGeom prst="ellipse">
            <a:avLst/>
          </a:prstGeom>
          <a:solidFill>
            <a:schemeClr val="bg1">
              <a:lumMod val="65000"/>
            </a:schemeClr>
          </a:solidFill>
          <a:ln w="3175">
            <a:solidFill>
              <a:schemeClr val="bg1">
                <a:lumMod val="50000"/>
              </a:schemeClr>
            </a:solidFill>
            <a:round/>
            <a:headEnd/>
            <a:tailEnd/>
          </a:ln>
        </p:spPr>
        <p:txBody>
          <a:bodyPr wrap="none" anchor="ctr"/>
          <a:lstStyle/>
          <a:p>
            <a:pPr algn="l" rtl="0" fontAlgn="base">
              <a:spcBef>
                <a:spcPct val="0"/>
              </a:spcBef>
              <a:spcAft>
                <a:spcPct val="0"/>
              </a:spcAft>
            </a:pPr>
            <a:endParaRPr lang="en-US" sz="1100" b="1"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79" name="Oval 177"/>
          <p:cNvSpPr>
            <a:spLocks noChangeAspect="1" noChangeArrowheads="1"/>
          </p:cNvSpPr>
          <p:nvPr/>
        </p:nvSpPr>
        <p:spPr bwMode="gray">
          <a:xfrm>
            <a:off x="4261348" y="5904482"/>
            <a:ext cx="46038" cy="46037"/>
          </a:xfrm>
          <a:prstGeom prst="ellipse">
            <a:avLst/>
          </a:prstGeom>
          <a:solidFill>
            <a:schemeClr val="bg1">
              <a:lumMod val="65000"/>
            </a:schemeClr>
          </a:solidFill>
          <a:ln w="3175">
            <a:solidFill>
              <a:schemeClr val="bg1">
                <a:lumMod val="50000"/>
              </a:schemeClr>
            </a:solidFill>
            <a:round/>
            <a:headEnd/>
            <a:tailEnd/>
          </a:ln>
        </p:spPr>
        <p:txBody>
          <a:bodyPr wrap="none" anchor="ctr"/>
          <a:lstStyle/>
          <a:p>
            <a:pPr algn="l" rtl="0" fontAlgn="base">
              <a:spcBef>
                <a:spcPct val="0"/>
              </a:spcBef>
              <a:spcAft>
                <a:spcPct val="0"/>
              </a:spcAft>
            </a:pPr>
            <a:endParaRPr lang="en-US" sz="1100" b="1"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0" name="Oval 33"/>
          <p:cNvSpPr>
            <a:spLocks noChangeArrowheads="1"/>
          </p:cNvSpPr>
          <p:nvPr/>
        </p:nvSpPr>
        <p:spPr bwMode="gray">
          <a:xfrm>
            <a:off x="4108947" y="6000664"/>
            <a:ext cx="292100" cy="288925"/>
          </a:xfrm>
          <a:prstGeom prst="ellipse">
            <a:avLst/>
          </a:prstGeom>
          <a:solidFill>
            <a:schemeClr val="bg1">
              <a:lumMod val="65000"/>
            </a:schemeClr>
          </a:solidFill>
          <a:ln w="9525" cap="flat" cmpd="sng" algn="ctr">
            <a:noFill/>
            <a:prstDash val="solid"/>
            <a:round/>
            <a:headEnd type="none" w="med" len="med"/>
            <a:tailEnd type="none" w="med" len="med"/>
          </a:ln>
          <a:effectLst>
            <a:outerShdw blurRad="50800" dist="25400" dir="2700000">
              <a:srgbClr val="000000">
                <a:alpha val="43000"/>
              </a:srgbClr>
            </a:outerShdw>
          </a:effectLst>
        </p:spPr>
        <p:txBody>
          <a:bodyPr vert="horz" wrap="square" lIns="91440" tIns="45720" rIns="91440" bIns="45720" numCol="1" rtlCol="0" anchor="ctr" anchorCtr="0" compatLnSpc="1">
            <a:prstTxWarp prst="textNoShape">
              <a:avLst/>
            </a:prstTxWarp>
            <a:noAutofit/>
          </a:bodyPr>
          <a:lstStyle/>
          <a:p>
            <a:pPr algn="ctr" defTabSz="912813"/>
            <a:endParaRPr lang="en-US" sz="900" b="1"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1" name="Text Box 152"/>
          <p:cNvSpPr txBox="1">
            <a:spLocks noChangeArrowheads="1"/>
          </p:cNvSpPr>
          <p:nvPr/>
        </p:nvSpPr>
        <p:spPr bwMode="gray">
          <a:xfrm>
            <a:off x="4119833" y="5989776"/>
            <a:ext cx="457200" cy="261610"/>
          </a:xfrm>
          <a:prstGeom prst="rect">
            <a:avLst/>
          </a:prstGeom>
          <a:noFill/>
          <a:ln w="9525">
            <a:noFill/>
            <a:miter lim="800000"/>
            <a:headEnd/>
            <a:tailEnd/>
          </a:ln>
        </p:spPr>
        <p:txBody>
          <a:bodyPr>
            <a:spAutoFit/>
          </a:bodyPr>
          <a:lstStyle/>
          <a:p>
            <a:pPr algn="l" rtl="0" fontAlgn="base">
              <a:spcBef>
                <a:spcPct val="50000"/>
              </a:spcBef>
              <a:spcAft>
                <a:spcPct val="0"/>
              </a:spcAft>
            </a:pPr>
            <a:r>
              <a:rPr lang="en-US" sz="1100" kern="1200" dirty="0" smtClean="0">
                <a:solidFill>
                  <a:srgbClr val="595959"/>
                </a:solidFill>
                <a:latin typeface="Microsoft YaHei" panose="020B0503020204020204" pitchFamily="34" charset="-122"/>
                <a:ea typeface="Microsoft YaHei" panose="020B0503020204020204" pitchFamily="34" charset="-122"/>
                <a:cs typeface="Calibri" pitchFamily="34" charset="0"/>
              </a:rPr>
              <a:t>P</a:t>
            </a:r>
            <a:r>
              <a:rPr lang="en-US" sz="1100" baseline="-25000" dirty="0">
                <a:solidFill>
                  <a:srgbClr val="595959"/>
                </a:solidFill>
                <a:latin typeface="Microsoft YaHei" panose="020B0503020204020204" pitchFamily="34" charset="-122"/>
                <a:ea typeface="Microsoft YaHei" panose="020B0503020204020204" pitchFamily="34" charset="-122"/>
                <a:cs typeface="Calibri" pitchFamily="34" charset="0"/>
              </a:rPr>
              <a:t>n</a:t>
            </a:r>
            <a:endParaRPr lang="en-US" sz="110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2" name="Oval 33"/>
          <p:cNvSpPr>
            <a:spLocks noChangeArrowheads="1"/>
          </p:cNvSpPr>
          <p:nvPr/>
        </p:nvSpPr>
        <p:spPr bwMode="gray">
          <a:xfrm>
            <a:off x="4108947" y="5325749"/>
            <a:ext cx="292100" cy="288925"/>
          </a:xfrm>
          <a:prstGeom prst="ellipse">
            <a:avLst/>
          </a:prstGeom>
          <a:solidFill>
            <a:schemeClr val="bg1">
              <a:lumMod val="65000"/>
            </a:schemeClr>
          </a:solidFill>
          <a:ln w="9525" cap="flat" cmpd="sng" algn="ctr">
            <a:noFill/>
            <a:prstDash val="solid"/>
            <a:round/>
            <a:headEnd type="none" w="med" len="med"/>
            <a:tailEnd type="none" w="med" len="med"/>
          </a:ln>
          <a:effectLst>
            <a:outerShdw blurRad="50800" dist="25400" dir="2700000">
              <a:srgbClr val="000000">
                <a:alpha val="43000"/>
              </a:srgbClr>
            </a:outerShdw>
          </a:effectLst>
        </p:spPr>
        <p:txBody>
          <a:bodyPr vert="horz" wrap="square" lIns="91440" tIns="45720" rIns="91440" bIns="45720" numCol="1" rtlCol="0" anchor="ctr" anchorCtr="0" compatLnSpc="1">
            <a:prstTxWarp prst="textNoShape">
              <a:avLst/>
            </a:prstTxWarp>
            <a:noAutofit/>
          </a:bodyPr>
          <a:lstStyle/>
          <a:p>
            <a:pPr algn="ctr" defTabSz="912813"/>
            <a:endParaRPr lang="en-US" sz="900" b="1"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3" name="Text Box 152"/>
          <p:cNvSpPr txBox="1">
            <a:spLocks noChangeArrowheads="1"/>
          </p:cNvSpPr>
          <p:nvPr/>
        </p:nvSpPr>
        <p:spPr bwMode="gray">
          <a:xfrm>
            <a:off x="4119833" y="5314861"/>
            <a:ext cx="457200" cy="261610"/>
          </a:xfrm>
          <a:prstGeom prst="rect">
            <a:avLst/>
          </a:prstGeom>
          <a:noFill/>
          <a:ln w="9525">
            <a:noFill/>
            <a:miter lim="800000"/>
            <a:headEnd/>
            <a:tailEnd/>
          </a:ln>
        </p:spPr>
        <p:txBody>
          <a:bodyPr>
            <a:spAutoFit/>
          </a:bodyPr>
          <a:lstStyle/>
          <a:p>
            <a:pPr algn="l" rtl="0" fontAlgn="base">
              <a:spcBef>
                <a:spcPct val="50000"/>
              </a:spcBef>
              <a:spcAft>
                <a:spcPct val="0"/>
              </a:spcAft>
            </a:pPr>
            <a:r>
              <a:rPr lang="en-US" sz="1100" kern="1200" dirty="0" smtClean="0">
                <a:solidFill>
                  <a:srgbClr val="595959"/>
                </a:solidFill>
                <a:latin typeface="Microsoft YaHei" panose="020B0503020204020204" pitchFamily="34" charset="-122"/>
                <a:ea typeface="Microsoft YaHei" panose="020B0503020204020204" pitchFamily="34" charset="-122"/>
                <a:cs typeface="Calibri" pitchFamily="34" charset="0"/>
              </a:rPr>
              <a:t>P</a:t>
            </a:r>
            <a:r>
              <a:rPr lang="en-US" sz="1100" baseline="-25000" dirty="0" smtClean="0">
                <a:solidFill>
                  <a:srgbClr val="595959"/>
                </a:solidFill>
                <a:latin typeface="Microsoft YaHei" panose="020B0503020204020204" pitchFamily="34" charset="-122"/>
                <a:ea typeface="Microsoft YaHei" panose="020B0503020204020204" pitchFamily="34" charset="-122"/>
                <a:cs typeface="Calibri" pitchFamily="34" charset="0"/>
              </a:rPr>
              <a:t>3</a:t>
            </a:r>
            <a:endParaRPr lang="en-US" sz="1100" kern="1200" baseline="-250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4" name="TextBox 83"/>
          <p:cNvSpPr txBox="1"/>
          <p:nvPr/>
        </p:nvSpPr>
        <p:spPr bwMode="gray">
          <a:xfrm>
            <a:off x="4032747" y="2041260"/>
            <a:ext cx="1716118" cy="769441"/>
          </a:xfrm>
          <a:prstGeom prst="rect">
            <a:avLst/>
          </a:prstGeom>
          <a:noFill/>
        </p:spPr>
        <p:txBody>
          <a:bodyPr wrap="square" rtlCol="0">
            <a:spAutoFit/>
          </a:bodyPr>
          <a:lstStyle/>
          <a:p>
            <a:pPr>
              <a:buClr>
                <a:srgbClr val="11356F"/>
              </a:buClr>
            </a:pPr>
            <a:r>
              <a:rPr lang="zh-CN" altLang="en-US" sz="1100" dirty="0">
                <a:solidFill>
                  <a:srgbClr val="595959"/>
                </a:solidFill>
                <a:latin typeface="Microsoft YaHei" panose="020B0503020204020204" pitchFamily="34" charset="-122"/>
                <a:ea typeface="Microsoft YaHei" panose="020B0503020204020204" pitchFamily="34" charset="-122"/>
                <a:cs typeface="Calibri" pitchFamily="34" charset="0"/>
              </a:rPr>
              <a:t>对</a:t>
            </a:r>
            <a:r>
              <a:rPr lang="zh-CN" altLang="en-US" sz="1100" b="0" dirty="0" smtClean="0">
                <a:solidFill>
                  <a:srgbClr val="595959"/>
                </a:solidFill>
                <a:latin typeface="Microsoft YaHei" panose="020B0503020204020204" pitchFamily="34" charset="-122"/>
                <a:ea typeface="Microsoft YaHei" panose="020B0503020204020204" pitchFamily="34" charset="-122"/>
                <a:cs typeface="Calibri" pitchFamily="34" charset="0"/>
              </a:rPr>
              <a:t>用不同分析技术得出的结论进行综合考证，使得最终建立的模型实用性更强、更准确</a:t>
            </a:r>
            <a:endParaRPr lang="en-US" sz="1100" b="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5" name="Line 133"/>
          <p:cNvSpPr>
            <a:spLocks noChangeShapeType="1"/>
          </p:cNvSpPr>
          <p:nvPr/>
        </p:nvSpPr>
        <p:spPr bwMode="gray">
          <a:xfrm flipV="1">
            <a:off x="5328147" y="5675880"/>
            <a:ext cx="76200" cy="275456"/>
          </a:xfrm>
          <a:prstGeom prst="line">
            <a:avLst/>
          </a:prstGeom>
          <a:noFill/>
          <a:ln w="9525">
            <a:solidFill>
              <a:schemeClr val="tx1">
                <a:lumMod val="50000"/>
                <a:lumOff val="50000"/>
              </a:schemeClr>
            </a:solidFill>
            <a:round/>
            <a:headEnd/>
            <a:tailEnd type="triangle" w="med" len="med"/>
          </a:ln>
        </p:spPr>
        <p:txBody>
          <a:bodyPr/>
          <a:lstStyle/>
          <a:p>
            <a:pPr algn="l" rtl="0" fontAlgn="base">
              <a:spcBef>
                <a:spcPct val="0"/>
              </a:spcBef>
              <a:spcAft>
                <a:spcPct val="0"/>
              </a:spcAft>
            </a:pPr>
            <a:endParaRPr lang="en-US" sz="2400" kern="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6" name="TextBox 85"/>
          <p:cNvSpPr txBox="1"/>
          <p:nvPr/>
        </p:nvSpPr>
        <p:spPr bwMode="gray">
          <a:xfrm>
            <a:off x="4032747" y="3393987"/>
            <a:ext cx="950515" cy="276999"/>
          </a:xfrm>
          <a:prstGeom prst="rect">
            <a:avLst/>
          </a:prstGeom>
          <a:noFill/>
        </p:spPr>
        <p:txBody>
          <a:bodyPr wrap="square" rtlCol="0">
            <a:spAutoFit/>
          </a:bodyPr>
          <a:lstStyle/>
          <a:p>
            <a:pPr>
              <a:buClr>
                <a:srgbClr val="11356F"/>
              </a:buClr>
            </a:pPr>
            <a:r>
              <a:rPr lang="zh-CN" altLang="en-US" b="1" dirty="0" smtClean="0">
                <a:solidFill>
                  <a:srgbClr val="1F497D"/>
                </a:solidFill>
                <a:latin typeface="Microsoft YaHei" panose="020B0503020204020204" pitchFamily="34" charset="-122"/>
                <a:ea typeface="Microsoft YaHei" panose="020B0503020204020204" pitchFamily="34" charset="-122"/>
                <a:cs typeface="Calibri" pitchFamily="34" charset="0"/>
              </a:rPr>
              <a:t>公式</a:t>
            </a:r>
            <a:endParaRPr lang="en-US" sz="1200" dirty="0">
              <a:solidFill>
                <a:srgbClr val="595959"/>
              </a:solidFill>
              <a:latin typeface="Microsoft YaHei" panose="020B0503020204020204" pitchFamily="34" charset="-122"/>
              <a:ea typeface="Microsoft YaHei" panose="020B0503020204020204" pitchFamily="34" charset="-122"/>
              <a:cs typeface="Calibri" pitchFamily="34" charset="0"/>
            </a:endParaRPr>
          </a:p>
        </p:txBody>
      </p:sp>
      <p:sp>
        <p:nvSpPr>
          <p:cNvPr id="87" name="TextBox 86"/>
          <p:cNvSpPr txBox="1"/>
          <p:nvPr/>
        </p:nvSpPr>
        <p:spPr bwMode="gray">
          <a:xfrm>
            <a:off x="3956547" y="1488989"/>
            <a:ext cx="1792318" cy="307777"/>
          </a:xfrm>
          <a:prstGeom prst="rect">
            <a:avLst/>
          </a:prstGeom>
          <a:noFill/>
        </p:spPr>
        <p:txBody>
          <a:bodyPr wrap="square" rtlCol="0">
            <a:spAutoFit/>
          </a:bodyPr>
          <a:lstStyle/>
          <a:p>
            <a:pPr algn="l" rtl="0" fontAlgn="base">
              <a:spcBef>
                <a:spcPct val="0"/>
              </a:spcBef>
              <a:spcAft>
                <a:spcPct val="0"/>
              </a:spcAft>
              <a:buClr>
                <a:srgbClr val="11356F"/>
              </a:buClr>
            </a:pPr>
            <a:r>
              <a:rPr lang="zh-CN" altLang="en-US" sz="1400" b="1" dirty="0" smtClean="0">
                <a:solidFill>
                  <a:schemeClr val="tx2"/>
                </a:solidFill>
                <a:latin typeface="Microsoft YaHei" panose="020B0503020204020204" pitchFamily="34" charset="-122"/>
                <a:ea typeface="Microsoft YaHei" panose="020B0503020204020204" pitchFamily="34" charset="-122"/>
                <a:cs typeface="Calibri" pitchFamily="34" charset="0"/>
              </a:rPr>
              <a:t>综合考证</a:t>
            </a:r>
            <a:endParaRPr lang="en-US" sz="1400" b="1" kern="1200" dirty="0" smtClean="0">
              <a:solidFill>
                <a:schemeClr val="tx2"/>
              </a:solidFill>
              <a:latin typeface="Microsoft YaHei" panose="020B0503020204020204" pitchFamily="34" charset="-122"/>
              <a:ea typeface="Microsoft YaHei" panose="020B0503020204020204" pitchFamily="34" charset="-122"/>
              <a:cs typeface="Calibri" pitchFamily="34" charset="0"/>
            </a:endParaRPr>
          </a:p>
        </p:txBody>
      </p:sp>
      <p:pic>
        <p:nvPicPr>
          <p:cNvPr id="88" name="Picture 87" descr="dreamstime_12320053.jpg"/>
          <p:cNvPicPr>
            <a:picLocks noChangeAspect="1"/>
          </p:cNvPicPr>
          <p:nvPr/>
        </p:nvPicPr>
        <p:blipFill rotWithShape="1">
          <a:blip r:embed="rId13" cstate="screen">
            <a:extLst/>
          </a:blip>
          <a:srcRect/>
          <a:stretch/>
        </p:blipFill>
        <p:spPr bwMode="gray">
          <a:xfrm>
            <a:off x="5851240" y="1819284"/>
            <a:ext cx="3445315" cy="4595567"/>
          </a:xfrm>
          <a:prstGeom prst="rect">
            <a:avLst/>
          </a:prstGeom>
          <a:ln>
            <a:noFill/>
          </a:ln>
          <a:effectLst>
            <a:softEdge rad="876300"/>
          </a:effectLst>
        </p:spPr>
      </p:pic>
    </p:spTree>
    <p:extLst>
      <p:ext uri="{BB962C8B-B14F-4D97-AF65-F5344CB8AC3E}">
        <p14:creationId xmlns:p14="http://schemas.microsoft.com/office/powerpoint/2010/main" val="2294514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3" name="Object 42"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90471" name="think-cell Slide" r:id="rId5" imgW="270" imgH="270" progId="TCLayout.ActiveDocument.1">
                  <p:embed/>
                </p:oleObj>
              </mc:Choice>
              <mc:Fallback>
                <p:oleObj name="think-cell Slide" r:id="rId5" imgW="270" imgH="27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ectangle 24" hidden="1"/>
          <p:cNvSpPr/>
          <p:nvPr>
            <p:custDataLst>
              <p:tags r:id="rId3"/>
            </p:custDataLst>
          </p:nvPr>
        </p:nvSpPr>
        <p:spPr bwMode="auto">
          <a:xfrm>
            <a:off x="0" y="0"/>
            <a:ext cx="158750" cy="158750"/>
          </a:xfrm>
          <a:prstGeom prst="rect">
            <a:avLst/>
          </a:prstGeom>
          <a:solidFill>
            <a:scrgbClr r="0" g="0" b="0"/>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vert="horz" wrap="none" lIns="0" tIns="0" rIns="0" bIns="0" rtlCol="0" anchor="ctr" anchorCtr="0">
            <a:noAutofit/>
          </a:bodyPr>
          <a:lstStyle/>
          <a:p>
            <a:pPr algn="ctr">
              <a:spcBef>
                <a:spcPct val="0"/>
              </a:spcBef>
              <a:spcAft>
                <a:spcPct val="0"/>
              </a:spcAft>
            </a:pPr>
            <a:endParaRPr lang="en-US" sz="800" dirty="0">
              <a:latin typeface="Calibri"/>
              <a:sym typeface="Calibri"/>
            </a:endParaRPr>
          </a:p>
        </p:txBody>
      </p:sp>
      <p:sp>
        <p:nvSpPr>
          <p:cNvPr id="4" name="Title 3"/>
          <p:cNvSpPr>
            <a:spLocks noGrp="1"/>
          </p:cNvSpPr>
          <p:nvPr>
            <p:ph type="title"/>
          </p:nvPr>
        </p:nvSpPr>
        <p:spPr/>
        <p:txBody>
          <a:bodyPr/>
          <a:lstStyle/>
          <a:p>
            <a:r>
              <a:rPr lang="en-US" dirty="0" smtClean="0"/>
              <a:t>Multiple Segmentation Approaches Were Followed</a:t>
            </a:r>
            <a:endParaRPr lang="en-US" dirty="0"/>
          </a:p>
        </p:txBody>
      </p:sp>
      <p:sp>
        <p:nvSpPr>
          <p:cNvPr id="5" name="Text Placeholder 4"/>
          <p:cNvSpPr>
            <a:spLocks noGrp="1"/>
          </p:cNvSpPr>
          <p:nvPr>
            <p:ph type="body" sz="quarter" idx="10"/>
          </p:nvPr>
        </p:nvSpPr>
        <p:spPr/>
        <p:txBody>
          <a:bodyPr/>
          <a:lstStyle/>
          <a:p>
            <a:r>
              <a:rPr lang="en-US" sz="1400" i="1" dirty="0" smtClean="0"/>
              <a:t>A number of segmentation approaches were developed to establish accurate benchmark</a:t>
            </a:r>
            <a:endParaRPr lang="en-US" sz="1400" i="1" dirty="0"/>
          </a:p>
        </p:txBody>
      </p:sp>
      <p:cxnSp>
        <p:nvCxnSpPr>
          <p:cNvPr id="9" name="Straight Connector 8"/>
          <p:cNvCxnSpPr/>
          <p:nvPr/>
        </p:nvCxnSpPr>
        <p:spPr>
          <a:xfrm>
            <a:off x="304800" y="14478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304800" y="25146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304800" y="32004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381000" y="44196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81000" y="62484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57200" y="1475601"/>
            <a:ext cx="4572000" cy="276999"/>
          </a:xfrm>
          <a:prstGeom prst="rect">
            <a:avLst/>
          </a:prstGeom>
          <a:noFill/>
        </p:spPr>
        <p:txBody>
          <a:bodyPr wrap="square" rtlCol="0">
            <a:spAutoFit/>
          </a:bodyPr>
          <a:lstStyle/>
          <a:p>
            <a:r>
              <a:rPr lang="en-US" sz="1200" dirty="0" smtClean="0">
                <a:solidFill>
                  <a:schemeClr val="tx1">
                    <a:lumMod val="65000"/>
                    <a:lumOff val="35000"/>
                  </a:schemeClr>
                </a:solidFill>
              </a:rPr>
              <a:t>Single Variable Segmentation:</a:t>
            </a:r>
            <a:endParaRPr lang="en-US" sz="1400" dirty="0" smtClean="0">
              <a:solidFill>
                <a:schemeClr val="tx1">
                  <a:lumMod val="65000"/>
                  <a:lumOff val="35000"/>
                </a:schemeClr>
              </a:solidFill>
            </a:endParaRPr>
          </a:p>
        </p:txBody>
      </p:sp>
      <p:sp>
        <p:nvSpPr>
          <p:cNvPr id="20" name="TextBox 19"/>
          <p:cNvSpPr txBox="1"/>
          <p:nvPr/>
        </p:nvSpPr>
        <p:spPr>
          <a:xfrm>
            <a:off x="457200" y="3200400"/>
            <a:ext cx="3505200" cy="276999"/>
          </a:xfrm>
          <a:prstGeom prst="rect">
            <a:avLst/>
          </a:prstGeom>
          <a:noFill/>
        </p:spPr>
        <p:txBody>
          <a:bodyPr wrap="square" rtlCol="0">
            <a:spAutoFit/>
          </a:bodyPr>
          <a:lstStyle/>
          <a:p>
            <a:r>
              <a:rPr lang="en-US" sz="1200" dirty="0" smtClean="0">
                <a:solidFill>
                  <a:schemeClr val="tx1">
                    <a:lumMod val="65000"/>
                    <a:lumOff val="35000"/>
                  </a:schemeClr>
                </a:solidFill>
              </a:rPr>
              <a:t>Five Variable Segmentation</a:t>
            </a:r>
          </a:p>
        </p:txBody>
      </p:sp>
      <p:sp>
        <p:nvSpPr>
          <p:cNvPr id="21" name="TextBox 20"/>
          <p:cNvSpPr txBox="1"/>
          <p:nvPr/>
        </p:nvSpPr>
        <p:spPr>
          <a:xfrm>
            <a:off x="457200" y="4419600"/>
            <a:ext cx="3505200" cy="276999"/>
          </a:xfrm>
          <a:prstGeom prst="rect">
            <a:avLst/>
          </a:prstGeom>
          <a:noFill/>
        </p:spPr>
        <p:txBody>
          <a:bodyPr wrap="square" rtlCol="0">
            <a:spAutoFit/>
          </a:bodyPr>
          <a:lstStyle/>
          <a:p>
            <a:r>
              <a:rPr lang="en-US" sz="1200" dirty="0" smtClean="0">
                <a:solidFill>
                  <a:schemeClr val="tx1">
                    <a:lumMod val="65000"/>
                    <a:lumOff val="35000"/>
                  </a:schemeClr>
                </a:solidFill>
              </a:rPr>
              <a:t>Six Variable Segmentation</a:t>
            </a:r>
          </a:p>
        </p:txBody>
      </p:sp>
      <p:sp>
        <p:nvSpPr>
          <p:cNvPr id="72" name="TextBox 71"/>
          <p:cNvSpPr txBox="1"/>
          <p:nvPr/>
        </p:nvSpPr>
        <p:spPr>
          <a:xfrm>
            <a:off x="457200" y="2542401"/>
            <a:ext cx="4572000" cy="276999"/>
          </a:xfrm>
          <a:prstGeom prst="rect">
            <a:avLst/>
          </a:prstGeom>
          <a:noFill/>
        </p:spPr>
        <p:txBody>
          <a:bodyPr wrap="square" rtlCol="0">
            <a:spAutoFit/>
          </a:bodyPr>
          <a:lstStyle/>
          <a:p>
            <a:r>
              <a:rPr lang="en-US" sz="1200" dirty="0" smtClean="0">
                <a:solidFill>
                  <a:schemeClr val="tx1">
                    <a:lumMod val="65000"/>
                    <a:lumOff val="35000"/>
                  </a:schemeClr>
                </a:solidFill>
              </a:rPr>
              <a:t>Three Variable Segmentation:</a:t>
            </a:r>
          </a:p>
        </p:txBody>
      </p:sp>
      <p:cxnSp>
        <p:nvCxnSpPr>
          <p:cNvPr id="285" name="Straight Connector 284"/>
          <p:cNvCxnSpPr/>
          <p:nvPr/>
        </p:nvCxnSpPr>
        <p:spPr>
          <a:xfrm>
            <a:off x="381000" y="5257800"/>
            <a:ext cx="8534400" cy="0"/>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sp>
        <p:nvSpPr>
          <p:cNvPr id="286" name="TextBox 285"/>
          <p:cNvSpPr txBox="1"/>
          <p:nvPr/>
        </p:nvSpPr>
        <p:spPr>
          <a:xfrm>
            <a:off x="457200" y="5257800"/>
            <a:ext cx="3505200" cy="276999"/>
          </a:xfrm>
          <a:prstGeom prst="rect">
            <a:avLst/>
          </a:prstGeom>
          <a:noFill/>
        </p:spPr>
        <p:txBody>
          <a:bodyPr wrap="square" rtlCol="0">
            <a:spAutoFit/>
          </a:bodyPr>
          <a:lstStyle/>
          <a:p>
            <a:r>
              <a:rPr lang="en-US" sz="1200" dirty="0" smtClean="0">
                <a:solidFill>
                  <a:schemeClr val="tx1">
                    <a:lumMod val="65000"/>
                    <a:lumOff val="35000"/>
                  </a:schemeClr>
                </a:solidFill>
              </a:rPr>
              <a:t>Seven Variable Segmentation</a:t>
            </a:r>
          </a:p>
        </p:txBody>
      </p:sp>
      <p:sp>
        <p:nvSpPr>
          <p:cNvPr id="36" name="Rectangle 35"/>
          <p:cNvSpPr/>
          <p:nvPr/>
        </p:nvSpPr>
        <p:spPr>
          <a:xfrm>
            <a:off x="457200" y="6273801"/>
            <a:ext cx="8229600" cy="355600"/>
          </a:xfrm>
          <a:prstGeom prst="rect">
            <a:avLst/>
          </a:prstGeom>
          <a:noFill/>
          <a:ln w="12700" cap="rnd">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l" fontAlgn="auto">
              <a:lnSpc>
                <a:spcPct val="85000"/>
              </a:lnSpc>
              <a:spcBef>
                <a:spcPts val="0"/>
              </a:spcBef>
              <a:spcAft>
                <a:spcPts val="0"/>
              </a:spcAft>
              <a:buClr>
                <a:schemeClr val="tx1"/>
              </a:buClr>
              <a:defRPr/>
            </a:pPr>
            <a:r>
              <a:rPr lang="en-US" sz="1000" i="0" dirty="0" smtClean="0">
                <a:solidFill>
                  <a:schemeClr val="bg1">
                    <a:lumMod val="50000"/>
                  </a:schemeClr>
                </a:solidFill>
                <a:latin typeface="Calibri"/>
                <a:cs typeface="Calibri"/>
              </a:rPr>
              <a:t>1. For 5, 7 and variable segment, if only one variable is missing then the vehicle is segmented based on other variabl</a:t>
            </a:r>
            <a:r>
              <a:rPr lang="en-US" sz="1000" dirty="0" smtClean="0">
                <a:solidFill>
                  <a:schemeClr val="bg1">
                    <a:lumMod val="50000"/>
                  </a:schemeClr>
                </a:solidFill>
                <a:latin typeface="Calibri"/>
                <a:cs typeface="Calibri"/>
              </a:rPr>
              <a:t>es. Top 25% segments cover 75-80% vehicles and have greater than 30 vehicles per segment</a:t>
            </a:r>
            <a:endParaRPr lang="en-US" sz="1000" i="0" dirty="0" smtClean="0">
              <a:solidFill>
                <a:schemeClr val="bg1">
                  <a:lumMod val="50000"/>
                </a:schemeClr>
              </a:solidFill>
              <a:latin typeface="Calibri"/>
              <a:cs typeface="Calibri"/>
            </a:endParaRPr>
          </a:p>
        </p:txBody>
      </p:sp>
      <p:graphicFrame>
        <p:nvGraphicFramePr>
          <p:cNvPr id="46" name="Table 45"/>
          <p:cNvGraphicFramePr>
            <a:graphicFrameLocks noGrp="1"/>
          </p:cNvGraphicFramePr>
          <p:nvPr/>
        </p:nvGraphicFramePr>
        <p:xfrm>
          <a:off x="533400" y="1676400"/>
          <a:ext cx="4800600" cy="889508"/>
        </p:xfrm>
        <a:graphic>
          <a:graphicData uri="http://schemas.openxmlformats.org/drawingml/2006/table">
            <a:tbl>
              <a:tblPr firstRow="1" bandRow="1">
                <a:tableStyleId>{5C22544A-7EE6-4342-B048-85BDC9FD1C3A}</a:tableStyleId>
              </a:tblPr>
              <a:tblGrid>
                <a:gridCol w="3429000"/>
                <a:gridCol w="1371600"/>
              </a:tblGrid>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a:t>
                      </a:r>
                      <a:r>
                        <a:rPr lang="en-US" sz="1100" b="0" kern="1200" baseline="0" dirty="0" smtClean="0">
                          <a:solidFill>
                            <a:schemeClr val="tx1">
                              <a:lumMod val="65000"/>
                              <a:lumOff val="35000"/>
                            </a:schemeClr>
                          </a:solidFill>
                          <a:latin typeface="+mn-lt"/>
                          <a:ea typeface="+mn-ea"/>
                          <a:cs typeface="+mn-cs"/>
                        </a:rPr>
                        <a:t> </a:t>
                      </a:r>
                      <a:r>
                        <a:rPr lang="en-US" sz="1100" b="0" kern="1200" dirty="0" smtClean="0">
                          <a:solidFill>
                            <a:schemeClr val="tx1">
                              <a:lumMod val="65000"/>
                              <a:lumOff val="35000"/>
                            </a:schemeClr>
                          </a:solidFill>
                          <a:latin typeface="+mn-lt"/>
                          <a:ea typeface="+mn-ea"/>
                          <a:cs typeface="+mn-cs"/>
                        </a:rPr>
                        <a:t>Utilization (Av</a:t>
                      </a:r>
                      <a:r>
                        <a:rPr lang="en-US" sz="1100" b="0" kern="1200" baseline="0" dirty="0" smtClean="0">
                          <a:solidFill>
                            <a:schemeClr val="tx1">
                              <a:lumMod val="65000"/>
                              <a:lumOff val="35000"/>
                            </a:schemeClr>
                          </a:solidFill>
                          <a:latin typeface="+mn-lt"/>
                          <a:ea typeface="+mn-ea"/>
                          <a:cs typeface="+mn-cs"/>
                        </a:rPr>
                        <a:t> Mileage/year)</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 missing: 19%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P11 Values</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2.5%</a:t>
                      </a:r>
                    </a:p>
                    <a:p>
                      <a:pPr marL="0" lvl="1" algn="l" defTabSz="457200" rtl="0" eaLnBrk="1" latinLnBrk="0" hangingPunct="1">
                        <a:lnSpc>
                          <a:spcPct val="90000"/>
                        </a:lnSpc>
                        <a:spcBef>
                          <a:spcPct val="20000"/>
                        </a:spcBef>
                        <a:buClr>
                          <a:srgbClr val="004080"/>
                        </a:buClr>
                      </a:pPr>
                      <a:endParaRPr lang="en-US" sz="800" b="0" kern="1200" dirty="0" smtClean="0">
                        <a:solidFill>
                          <a:schemeClr val="tx1">
                            <a:lumMod val="65000"/>
                            <a:lumOff val="3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53" name="Chart 52"/>
          <p:cNvGraphicFramePr/>
          <p:nvPr/>
        </p:nvGraphicFramePr>
        <p:xfrm>
          <a:off x="5257800" y="1295400"/>
          <a:ext cx="3383280" cy="671978"/>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54" name="Chart 53"/>
          <p:cNvGraphicFramePr/>
          <p:nvPr/>
        </p:nvGraphicFramePr>
        <p:xfrm>
          <a:off x="5257800" y="1828800"/>
          <a:ext cx="3383280" cy="640080"/>
        </p:xfrm>
        <a:graphic>
          <a:graphicData uri="http://schemas.openxmlformats.org/drawingml/2006/chart">
            <c:chart xmlns:c="http://schemas.openxmlformats.org/drawingml/2006/chart" xmlns:r="http://schemas.openxmlformats.org/officeDocument/2006/relationships" r:id="rId8"/>
          </a:graphicData>
        </a:graphic>
      </p:graphicFrame>
      <p:sp>
        <p:nvSpPr>
          <p:cNvPr id="55" name="TextBox 54"/>
          <p:cNvSpPr txBox="1"/>
          <p:nvPr/>
        </p:nvSpPr>
        <p:spPr>
          <a:xfrm>
            <a:off x="6553200" y="1828800"/>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56" name="Content Placeholder 2"/>
          <p:cNvSpPr txBox="1">
            <a:spLocks/>
          </p:cNvSpPr>
          <p:nvPr/>
        </p:nvSpPr>
        <p:spPr>
          <a:xfrm rot="5400000">
            <a:off x="4913660" y="148714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sp>
        <p:nvSpPr>
          <p:cNvPr id="57" name="TextBox 56"/>
          <p:cNvSpPr txBox="1"/>
          <p:nvPr/>
        </p:nvSpPr>
        <p:spPr>
          <a:xfrm>
            <a:off x="6553200" y="2318656"/>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58" name="Content Placeholder 2"/>
          <p:cNvSpPr txBox="1">
            <a:spLocks/>
          </p:cNvSpPr>
          <p:nvPr/>
        </p:nvSpPr>
        <p:spPr>
          <a:xfrm rot="5400000">
            <a:off x="4913660" y="202302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graphicFrame>
        <p:nvGraphicFramePr>
          <p:cNvPr id="61" name="Table 60"/>
          <p:cNvGraphicFramePr>
            <a:graphicFrameLocks noGrp="1"/>
          </p:cNvGraphicFramePr>
          <p:nvPr/>
        </p:nvGraphicFramePr>
        <p:xfrm>
          <a:off x="533400" y="2743200"/>
          <a:ext cx="4800600" cy="377698"/>
        </p:xfrm>
        <a:graphic>
          <a:graphicData uri="http://schemas.openxmlformats.org/drawingml/2006/table">
            <a:tbl>
              <a:tblPr firstRow="1" bandRow="1">
                <a:tableStyleId>{5C22544A-7EE6-4342-B048-85BDC9FD1C3A}</a:tableStyleId>
              </a:tblPr>
              <a:tblGrid>
                <a:gridCol w="3429000"/>
                <a:gridCol w="1371600"/>
              </a:tblGrid>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P11 values+ Utilization+</a:t>
                      </a:r>
                      <a:r>
                        <a:rPr lang="en-US" sz="1100" b="0" kern="1200" baseline="0" dirty="0" smtClean="0">
                          <a:solidFill>
                            <a:schemeClr val="tx1">
                              <a:lumMod val="65000"/>
                              <a:lumOff val="35000"/>
                            </a:schemeClr>
                          </a:solidFill>
                          <a:latin typeface="+mn-lt"/>
                          <a:ea typeface="+mn-ea"/>
                          <a:cs typeface="+mn-cs"/>
                        </a:rPr>
                        <a:t> Age on Fleet</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21%</a:t>
                      </a:r>
                      <a:endParaRPr lang="en-US" sz="800" b="0" kern="1200" dirty="0" smtClean="0">
                        <a:solidFill>
                          <a:schemeClr val="tx1">
                            <a:lumMod val="65000"/>
                            <a:lumOff val="35000"/>
                          </a:schemeClr>
                        </a:solidFill>
                        <a:latin typeface="+mn-lt"/>
                        <a:ea typeface="+mn-ea"/>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60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2" name="Table 61"/>
          <p:cNvGraphicFramePr>
            <a:graphicFrameLocks noGrp="1"/>
          </p:cNvGraphicFramePr>
          <p:nvPr/>
        </p:nvGraphicFramePr>
        <p:xfrm>
          <a:off x="533400" y="3364992"/>
          <a:ext cx="4800600" cy="1057147"/>
        </p:xfrm>
        <a:graphic>
          <a:graphicData uri="http://schemas.openxmlformats.org/drawingml/2006/table">
            <a:tbl>
              <a:tblPr firstRow="1" bandRow="1">
                <a:tableStyleId>{5C22544A-7EE6-4342-B048-85BDC9FD1C3A}</a:tableStyleId>
              </a:tblPr>
              <a:tblGrid>
                <a:gridCol w="3429000"/>
                <a:gridCol w="1371600"/>
              </a:tblGrid>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Fuel</a:t>
                      </a:r>
                      <a:r>
                        <a:rPr lang="en-US" sz="1100" b="0" kern="1200" baseline="0" dirty="0" smtClean="0">
                          <a:solidFill>
                            <a:schemeClr val="tx1">
                              <a:lumMod val="65000"/>
                              <a:lumOff val="35000"/>
                            </a:schemeClr>
                          </a:solidFill>
                          <a:latin typeface="+mn-lt"/>
                          <a:ea typeface="+mn-ea"/>
                          <a:cs typeface="+mn-cs"/>
                        </a:rPr>
                        <a:t> Type+ Transmission+ Engine Size+P11 value + Utilization</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&lt;1%</a:t>
                      </a:r>
                      <a:r>
                        <a:rPr lang="en-US" sz="800" b="0" kern="1200" baseline="30000" dirty="0" smtClean="0">
                          <a:solidFill>
                            <a:schemeClr val="tx1">
                              <a:lumMod val="65000"/>
                              <a:lumOff val="35000"/>
                            </a:schemeClr>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255</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Fuel</a:t>
                      </a:r>
                      <a:r>
                        <a:rPr lang="en-US" sz="1100" b="0" kern="1200" baseline="0" dirty="0" smtClean="0">
                          <a:solidFill>
                            <a:schemeClr val="tx1">
                              <a:lumMod val="65000"/>
                              <a:lumOff val="35000"/>
                            </a:schemeClr>
                          </a:solidFill>
                          <a:latin typeface="+mn-lt"/>
                          <a:ea typeface="+mn-ea"/>
                          <a:cs typeface="+mn-cs"/>
                        </a:rPr>
                        <a:t> Type+ Transmission+ + Engine Size+P11 value + Age on Fleet</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&lt;1%</a:t>
                      </a:r>
                      <a:r>
                        <a:rPr lang="en-US" sz="800" b="0" kern="1200" baseline="30000" dirty="0" smtClean="0">
                          <a:solidFill>
                            <a:schemeClr val="tx1">
                              <a:lumMod val="65000"/>
                              <a:lumOff val="35000"/>
                            </a:schemeClr>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239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3" name="Table 62"/>
          <p:cNvGraphicFramePr>
            <a:graphicFrameLocks noGrp="1"/>
          </p:cNvGraphicFramePr>
          <p:nvPr/>
        </p:nvGraphicFramePr>
        <p:xfrm>
          <a:off x="533400" y="5486400"/>
          <a:ext cx="4800600" cy="679449"/>
        </p:xfrm>
        <a:graphic>
          <a:graphicData uri="http://schemas.openxmlformats.org/drawingml/2006/table">
            <a:tbl>
              <a:tblPr firstRow="1" bandRow="1">
                <a:tableStyleId>{5C22544A-7EE6-4342-B048-85BDC9FD1C3A}</a:tableStyleId>
              </a:tblPr>
              <a:tblGrid>
                <a:gridCol w="3429000"/>
                <a:gridCol w="1371600"/>
              </a:tblGrid>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Comm vs. Non-Comm</a:t>
                      </a:r>
                      <a:r>
                        <a:rPr lang="en-US" sz="1100" b="0" kern="1200" baseline="0" dirty="0" smtClean="0">
                          <a:solidFill>
                            <a:schemeClr val="tx1">
                              <a:lumMod val="65000"/>
                              <a:lumOff val="35000"/>
                            </a:schemeClr>
                          </a:solidFill>
                          <a:latin typeface="+mn-lt"/>
                          <a:ea typeface="+mn-ea"/>
                          <a:cs typeface="+mn-cs"/>
                        </a:rPr>
                        <a:t>. Utilization + Fuel Type + Transmission + # of Doors + Engine Size + Make Year + 3 Tier P11 Classification</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&lt;1%</a:t>
                      </a:r>
                      <a:r>
                        <a:rPr lang="en-US" sz="800" b="0" kern="1200" baseline="30000" dirty="0" smtClean="0">
                          <a:solidFill>
                            <a:schemeClr val="tx1">
                              <a:lumMod val="65000"/>
                              <a:lumOff val="35000"/>
                            </a:schemeClr>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671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4" name="Table 63"/>
          <p:cNvGraphicFramePr>
            <a:graphicFrameLocks noGrp="1"/>
          </p:cNvGraphicFramePr>
          <p:nvPr/>
        </p:nvGraphicFramePr>
        <p:xfrm>
          <a:off x="533400" y="4648200"/>
          <a:ext cx="4800600" cy="528573"/>
        </p:xfrm>
        <a:graphic>
          <a:graphicData uri="http://schemas.openxmlformats.org/drawingml/2006/table">
            <a:tbl>
              <a:tblPr firstRow="1" bandRow="1">
                <a:tableStyleId>{5C22544A-7EE6-4342-B048-85BDC9FD1C3A}</a:tableStyleId>
              </a:tblPr>
              <a:tblGrid>
                <a:gridCol w="3429000"/>
                <a:gridCol w="1371600"/>
              </a:tblGrid>
              <a:tr h="370840">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Based on Fuel</a:t>
                      </a:r>
                      <a:r>
                        <a:rPr lang="en-US" sz="1100" b="0" kern="1200" baseline="0" dirty="0" smtClean="0">
                          <a:solidFill>
                            <a:schemeClr val="tx1">
                              <a:lumMod val="65000"/>
                              <a:lumOff val="35000"/>
                            </a:schemeClr>
                          </a:solidFill>
                          <a:latin typeface="+mn-lt"/>
                          <a:ea typeface="+mn-ea"/>
                          <a:cs typeface="+mn-cs"/>
                        </a:rPr>
                        <a:t> Type+ Transmission+ #of Doors+ Engine Size+P11 value+ Age on Fleet</a:t>
                      </a:r>
                    </a:p>
                    <a:p>
                      <a:pPr marL="0" lvl="1" algn="l" defTabSz="457200" rtl="0" eaLnBrk="1" latinLnBrk="0" hangingPunct="1">
                        <a:lnSpc>
                          <a:spcPct val="90000"/>
                        </a:lnSpc>
                        <a:spcBef>
                          <a:spcPct val="20000"/>
                        </a:spcBef>
                        <a:buClr>
                          <a:srgbClr val="004080"/>
                        </a:buClr>
                      </a:pPr>
                      <a:r>
                        <a:rPr lang="en-US" sz="800" b="0" kern="1200" baseline="0" dirty="0" smtClean="0">
                          <a:solidFill>
                            <a:schemeClr val="tx1">
                              <a:lumMod val="65000"/>
                              <a:lumOff val="35000"/>
                            </a:schemeClr>
                          </a:solidFill>
                          <a:latin typeface="+mn-lt"/>
                          <a:ea typeface="+mn-ea"/>
                          <a:cs typeface="+mn-cs"/>
                        </a:rPr>
                        <a:t>%missing: &lt;1%</a:t>
                      </a:r>
                      <a:r>
                        <a:rPr lang="en-US" sz="800" b="0" kern="1200" baseline="30000" dirty="0" smtClean="0">
                          <a:solidFill>
                            <a:schemeClr val="tx1">
                              <a:lumMod val="65000"/>
                              <a:lumOff val="35000"/>
                            </a:schemeClr>
                          </a:solidFill>
                          <a:latin typeface="+mn-lt"/>
                          <a:ea typeface="+mn-ea"/>
                          <a:cs typeface="+mn-cs"/>
                        </a:rPr>
                        <a:t>1</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lvl="1" algn="l" defTabSz="457200" rtl="0" eaLnBrk="1" latinLnBrk="0" hangingPunct="1">
                        <a:lnSpc>
                          <a:spcPct val="90000"/>
                        </a:lnSpc>
                        <a:spcBef>
                          <a:spcPct val="20000"/>
                        </a:spcBef>
                        <a:buClr>
                          <a:srgbClr val="004080"/>
                        </a:buClr>
                      </a:pPr>
                      <a:r>
                        <a:rPr lang="en-US" sz="1100" b="0" kern="1200" dirty="0" smtClean="0">
                          <a:solidFill>
                            <a:schemeClr val="tx1">
                              <a:lumMod val="65000"/>
                              <a:lumOff val="35000"/>
                            </a:schemeClr>
                          </a:solidFill>
                          <a:latin typeface="+mn-lt"/>
                          <a:ea typeface="+mn-ea"/>
                          <a:cs typeface="+mn-cs"/>
                        </a:rPr>
                        <a:t>529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65" name="Chart 64"/>
          <p:cNvGraphicFramePr/>
          <p:nvPr/>
        </p:nvGraphicFramePr>
        <p:xfrm>
          <a:off x="5257800" y="2286000"/>
          <a:ext cx="3383280" cy="822960"/>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68" name="Chart 67"/>
          <p:cNvGraphicFramePr/>
          <p:nvPr/>
        </p:nvGraphicFramePr>
        <p:xfrm>
          <a:off x="5257800" y="3581400"/>
          <a:ext cx="3383280" cy="731520"/>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69" name="Chart 68"/>
          <p:cNvGraphicFramePr/>
          <p:nvPr/>
        </p:nvGraphicFramePr>
        <p:xfrm>
          <a:off x="5257800" y="4343400"/>
          <a:ext cx="3383280" cy="82296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70" name="Chart 69"/>
          <p:cNvGraphicFramePr/>
          <p:nvPr/>
        </p:nvGraphicFramePr>
        <p:xfrm>
          <a:off x="5257800" y="5181600"/>
          <a:ext cx="3383280" cy="822960"/>
        </p:xfrm>
        <a:graphic>
          <a:graphicData uri="http://schemas.openxmlformats.org/drawingml/2006/chart">
            <c:chart xmlns:c="http://schemas.openxmlformats.org/drawingml/2006/chart" xmlns:r="http://schemas.openxmlformats.org/officeDocument/2006/relationships" r:id="rId12"/>
          </a:graphicData>
        </a:graphic>
      </p:graphicFrame>
      <p:sp>
        <p:nvSpPr>
          <p:cNvPr id="71" name="TextBox 70"/>
          <p:cNvSpPr txBox="1"/>
          <p:nvPr/>
        </p:nvSpPr>
        <p:spPr>
          <a:xfrm>
            <a:off x="6553200" y="2971800"/>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74" name="TextBox 73"/>
          <p:cNvSpPr txBox="1"/>
          <p:nvPr/>
        </p:nvSpPr>
        <p:spPr>
          <a:xfrm>
            <a:off x="6553200" y="3657600"/>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87" name="TextBox 86"/>
          <p:cNvSpPr txBox="1"/>
          <p:nvPr/>
        </p:nvSpPr>
        <p:spPr>
          <a:xfrm>
            <a:off x="6553200" y="4204156"/>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88" name="TextBox 87"/>
          <p:cNvSpPr txBox="1"/>
          <p:nvPr/>
        </p:nvSpPr>
        <p:spPr>
          <a:xfrm>
            <a:off x="6553200" y="5029200"/>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89" name="TextBox 88"/>
          <p:cNvSpPr txBox="1"/>
          <p:nvPr/>
        </p:nvSpPr>
        <p:spPr>
          <a:xfrm>
            <a:off x="6553200" y="6019800"/>
            <a:ext cx="2743200" cy="215444"/>
          </a:xfrm>
          <a:prstGeom prst="rect">
            <a:avLst/>
          </a:prstGeom>
          <a:noFill/>
        </p:spPr>
        <p:txBody>
          <a:bodyPr wrap="square" rtlCol="0">
            <a:spAutoFit/>
          </a:bodyPr>
          <a:lstStyle/>
          <a:p>
            <a:r>
              <a:rPr lang="en-US" sz="800" dirty="0" smtClean="0">
                <a:solidFill>
                  <a:srgbClr val="002060"/>
                </a:solidFill>
              </a:rPr>
              <a:t>SEGMENT </a:t>
            </a:r>
            <a:endParaRPr lang="en-US" sz="1400" dirty="0" smtClean="0">
              <a:solidFill>
                <a:srgbClr val="002060"/>
              </a:solidFill>
            </a:endParaRPr>
          </a:p>
        </p:txBody>
      </p:sp>
      <p:sp>
        <p:nvSpPr>
          <p:cNvPr id="90" name="Content Placeholder 2"/>
          <p:cNvSpPr txBox="1">
            <a:spLocks/>
          </p:cNvSpPr>
          <p:nvPr/>
        </p:nvSpPr>
        <p:spPr>
          <a:xfrm rot="5400000">
            <a:off x="4913660" y="255394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sp>
        <p:nvSpPr>
          <p:cNvPr id="91" name="Content Placeholder 2"/>
          <p:cNvSpPr txBox="1">
            <a:spLocks/>
          </p:cNvSpPr>
          <p:nvPr/>
        </p:nvSpPr>
        <p:spPr>
          <a:xfrm rot="5400000">
            <a:off x="4913660" y="331842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sp>
        <p:nvSpPr>
          <p:cNvPr id="92" name="Content Placeholder 2"/>
          <p:cNvSpPr txBox="1">
            <a:spLocks/>
          </p:cNvSpPr>
          <p:nvPr/>
        </p:nvSpPr>
        <p:spPr>
          <a:xfrm rot="5400000">
            <a:off x="4913660" y="385182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sp>
        <p:nvSpPr>
          <p:cNvPr id="93" name="Content Placeholder 2"/>
          <p:cNvSpPr txBox="1">
            <a:spLocks/>
          </p:cNvSpPr>
          <p:nvPr/>
        </p:nvSpPr>
        <p:spPr>
          <a:xfrm rot="5400000">
            <a:off x="4913660" y="461134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sp>
        <p:nvSpPr>
          <p:cNvPr id="94" name="Content Placeholder 2"/>
          <p:cNvSpPr txBox="1">
            <a:spLocks/>
          </p:cNvSpPr>
          <p:nvPr/>
        </p:nvSpPr>
        <p:spPr>
          <a:xfrm rot="5400000">
            <a:off x="4913660" y="5525740"/>
            <a:ext cx="759520" cy="376040"/>
          </a:xfrm>
          <a:prstGeom prst="rect">
            <a:avLst/>
          </a:prstGeom>
        </p:spPr>
        <p:txBody>
          <a:bodyPr vert="horz" lIns="91418" tIns="45709" rIns="91418" bIns="45709" rtlCol="0" anchor="ctr">
            <a:noAutofit/>
          </a:bodyPr>
          <a:lstStyle/>
          <a:p>
            <a:pPr marL="0" marR="0" lvl="0" indent="0" algn="ctr" defTabSz="457092" rtl="0" eaLnBrk="1" fontAlgn="auto" latinLnBrk="0" hangingPunct="1">
              <a:lnSpc>
                <a:spcPct val="100000"/>
              </a:lnSpc>
              <a:spcBef>
                <a:spcPct val="20000"/>
              </a:spcBef>
              <a:spcAft>
                <a:spcPts val="0"/>
              </a:spcAft>
              <a:buClrTx/>
              <a:buSzTx/>
              <a:buFont typeface="Arial"/>
              <a:buNone/>
              <a:tabLst/>
              <a:defRPr/>
            </a:pPr>
            <a:r>
              <a:rPr lang="en-US" sz="800" dirty="0" smtClean="0">
                <a:solidFill>
                  <a:schemeClr val="tx2"/>
                </a:solidFill>
                <a:latin typeface="Calibri"/>
                <a:cs typeface="Calibri"/>
              </a:rPr>
              <a:t># OF VEHICLES</a:t>
            </a:r>
            <a:endParaRPr kumimoji="0" lang="en-US" sz="800" i="0" u="none" strike="noStrike" kern="1200" cap="none" spc="0" normalizeH="0" baseline="0" noProof="0" dirty="0">
              <a:ln>
                <a:noFill/>
              </a:ln>
              <a:solidFill>
                <a:schemeClr val="tx2"/>
              </a:solidFill>
              <a:effectLst/>
              <a:uLnTx/>
              <a:uFillTx/>
              <a:latin typeface="Calibri"/>
              <a:cs typeface="Calibri"/>
            </a:endParaRPr>
          </a:p>
        </p:txBody>
      </p:sp>
      <p:graphicFrame>
        <p:nvGraphicFramePr>
          <p:cNvPr id="49" name="Chart 48"/>
          <p:cNvGraphicFramePr/>
          <p:nvPr/>
        </p:nvGraphicFramePr>
        <p:xfrm>
          <a:off x="5334000" y="2895600"/>
          <a:ext cx="3383280" cy="838200"/>
        </p:xfrm>
        <a:graphic>
          <a:graphicData uri="http://schemas.openxmlformats.org/drawingml/2006/chart">
            <c:chart xmlns:c="http://schemas.openxmlformats.org/drawingml/2006/chart" xmlns:r="http://schemas.openxmlformats.org/officeDocument/2006/relationships" r:id="rId13"/>
          </a:graphicData>
        </a:graphic>
      </p:graphicFrame>
    </p:spTree>
    <p:extLst>
      <p:ext uri="{BB962C8B-B14F-4D97-AF65-F5344CB8AC3E}">
        <p14:creationId xmlns:p14="http://schemas.microsoft.com/office/powerpoint/2010/main" val="805586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精简的定制化数据分析平台</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a:xfrm>
            <a:off x="457200" y="838200"/>
            <a:ext cx="8421880" cy="609600"/>
          </a:xfrm>
        </p:spPr>
        <p:txBody>
          <a:bodyPr/>
          <a:lstStyle/>
          <a:p>
            <a:r>
              <a:rPr lang="zh-CN" altLang="en-US" dirty="0" smtClean="0">
                <a:solidFill>
                  <a:schemeClr val="accent1">
                    <a:lumMod val="50000"/>
                  </a:schemeClr>
                </a:solidFill>
                <a:latin typeface="Microsoft YaHei" panose="020B0503020204020204" pitchFamily="34" charset="-122"/>
                <a:ea typeface="Microsoft YaHei" panose="020B0503020204020204" pitchFamily="34" charset="-122"/>
              </a:rPr>
              <a:t>为了经济而快捷地满足客户的商业需求，我们建立了一个易调控、易延展的，含多种数据分析模块的平台</a:t>
            </a:r>
            <a:endParaRPr lang="en-US" dirty="0">
              <a:solidFill>
                <a:schemeClr val="accent1">
                  <a:lumMod val="50000"/>
                </a:schemeClr>
              </a:solidFill>
              <a:latin typeface="Microsoft YaHei" panose="020B0503020204020204" pitchFamily="34" charset="-122"/>
              <a:ea typeface="Microsoft YaHei" panose="020B0503020204020204" pitchFamily="34" charset="-122"/>
              <a:cs typeface="Arial" charset="0"/>
            </a:endParaRPr>
          </a:p>
        </p:txBody>
      </p:sp>
      <p:sp>
        <p:nvSpPr>
          <p:cNvPr id="4" name="AutoShape 18"/>
          <p:cNvSpPr>
            <a:spLocks noChangeArrowheads="1"/>
          </p:cNvSpPr>
          <p:nvPr>
            <p:custDataLst>
              <p:tags r:id="rId1"/>
            </p:custDataLst>
          </p:nvPr>
        </p:nvSpPr>
        <p:spPr bwMode="gray">
          <a:xfrm>
            <a:off x="512366" y="1680402"/>
            <a:ext cx="8119268" cy="4767263"/>
          </a:xfrm>
          <a:prstGeom prst="roundRect">
            <a:avLst>
              <a:gd name="adj" fmla="val 5810"/>
            </a:avLst>
          </a:pr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rIns="18288"/>
          <a:lstStyle/>
          <a:p>
            <a:pPr marL="174625" lvl="2" indent="-157163" eaLnBrk="0" hangingPunct="0">
              <a:spcBef>
                <a:spcPts val="1200"/>
              </a:spcBef>
              <a:buClr>
                <a:srgbClr val="134385"/>
              </a:buClr>
              <a:buFont typeface="Wingdings" pitchFamily="2" charset="2"/>
              <a:buNone/>
            </a:pPr>
            <a:endParaRPr lang="en-US" sz="1100" baseline="30000" dirty="0" smtClean="0">
              <a:solidFill>
                <a:srgbClr val="595959"/>
              </a:solidFill>
              <a:latin typeface="Microsoft YaHei" panose="020B0503020204020204" pitchFamily="34" charset="-122"/>
              <a:ea typeface="Microsoft YaHei" panose="020B0503020204020204" pitchFamily="34" charset="-122"/>
            </a:endParaRPr>
          </a:p>
        </p:txBody>
      </p:sp>
      <p:pic>
        <p:nvPicPr>
          <p:cNvPr id="5" name="Picture 4" descr="3yellow 2.png"/>
          <p:cNvPicPr/>
          <p:nvPr/>
        </p:nvPicPr>
        <p:blipFill>
          <a:blip r:embed="rId3" cstate="print"/>
          <a:stretch>
            <a:fillRect/>
          </a:stretch>
        </p:blipFill>
        <p:spPr bwMode="gray">
          <a:xfrm>
            <a:off x="1484555" y="1792412"/>
            <a:ext cx="6605195" cy="3926522"/>
          </a:xfrm>
          <a:prstGeom prst="rect">
            <a:avLst/>
          </a:prstGeom>
          <a:effectLst>
            <a:outerShdw blurRad="50800" dist="38100" dir="2700000" algn="tl" rotWithShape="0">
              <a:prstClr val="black">
                <a:alpha val="40000"/>
              </a:prstClr>
            </a:outerShdw>
          </a:effectLst>
        </p:spPr>
      </p:pic>
      <p:sp>
        <p:nvSpPr>
          <p:cNvPr id="7" name="Text Box 4"/>
          <p:cNvSpPr txBox="1">
            <a:spLocks noChangeArrowheads="1"/>
          </p:cNvSpPr>
          <p:nvPr/>
        </p:nvSpPr>
        <p:spPr bwMode="gray">
          <a:xfrm>
            <a:off x="645034" y="3926388"/>
            <a:ext cx="1381143"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数据进入</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 </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通用数据接口</a:t>
            </a:r>
            <a:endParaRPr kumimoji="0" lang="en-US" sz="9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内部数据</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a:t>
            </a:r>
            <a:endParaRPr kumimoji="0" lang="en-US" sz="20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endParaRPr>
          </a:p>
        </p:txBody>
      </p:sp>
      <p:sp>
        <p:nvSpPr>
          <p:cNvPr id="8" name="Text Box 12"/>
          <p:cNvSpPr txBox="1">
            <a:spLocks noChangeArrowheads="1"/>
          </p:cNvSpPr>
          <p:nvPr/>
        </p:nvSpPr>
        <p:spPr bwMode="gray">
          <a:xfrm>
            <a:off x="3688351" y="4603819"/>
            <a:ext cx="2109731"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r>
              <a:rPr lang="en-US" b="1" dirty="0" err="1" smtClean="0">
                <a:solidFill>
                  <a:schemeClr val="bg1"/>
                </a:solidFill>
                <a:latin typeface="Microsoft YaHei" panose="020B0503020204020204" pitchFamily="34" charset="-122"/>
                <a:ea typeface="Microsoft YaHei" panose="020B0503020204020204" pitchFamily="34" charset="-122"/>
                <a:cs typeface="Times New Roman" pitchFamily="18" charset="0"/>
              </a:rPr>
              <a:t>DataX</a:t>
            </a:r>
            <a:r>
              <a:rPr lang="en-US" b="1" dirty="0" smtClean="0">
                <a:solidFill>
                  <a:schemeClr val="bg1"/>
                </a:solidFill>
                <a:latin typeface="Microsoft YaHei" panose="020B0503020204020204" pitchFamily="34" charset="-122"/>
                <a:ea typeface="Microsoft YaHei" panose="020B0503020204020204" pitchFamily="34" charset="-122"/>
                <a:cs typeface="Times New Roman" pitchFamily="18" charset="0"/>
              </a:rPr>
              <a:t>-Ray </a:t>
            </a:r>
            <a:r>
              <a:rPr lang="zh-CN" altLang="en-US" b="1" dirty="0" smtClean="0">
                <a:solidFill>
                  <a:schemeClr val="bg1"/>
                </a:solidFill>
                <a:latin typeface="Microsoft YaHei" panose="020B0503020204020204" pitchFamily="34" charset="-122"/>
                <a:ea typeface="Microsoft YaHei" panose="020B0503020204020204" pitchFamily="34" charset="-122"/>
                <a:cs typeface="Times New Roman" pitchFamily="18" charset="0"/>
              </a:rPr>
              <a:t>筛选引擎</a:t>
            </a:r>
            <a:endParaRPr lang="en-US" sz="1200" b="1" dirty="0" smtClean="0">
              <a:solidFill>
                <a:schemeClr val="bg1"/>
              </a:solidFill>
              <a:latin typeface="Microsoft YaHei" panose="020B0503020204020204" pitchFamily="34" charset="-122"/>
              <a:ea typeface="Microsoft YaHei" panose="020B0503020204020204" pitchFamily="34" charset="-122"/>
              <a:cs typeface="Times New Roman" pitchFamily="18" charset="0"/>
            </a:endParaRPr>
          </a:p>
        </p:txBody>
      </p:sp>
      <p:sp>
        <p:nvSpPr>
          <p:cNvPr id="9" name="Text Box 13"/>
          <p:cNvSpPr txBox="1">
            <a:spLocks noChangeArrowheads="1"/>
          </p:cNvSpPr>
          <p:nvPr/>
        </p:nvSpPr>
        <p:spPr bwMode="gray">
          <a:xfrm>
            <a:off x="5273544" y="2835884"/>
            <a:ext cx="1191801"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cs typeface="Times New Roman" pitchFamily="18" charset="0"/>
              </a:rPr>
              <a:t>Insight</a:t>
            </a: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cs typeface="Times New Roman" pitchFamily="18" charset="0"/>
              </a:rPr>
              <a:t>控制板</a:t>
            </a:r>
            <a:endParaRPr kumimoji="0" lang="en-US" sz="18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10" name="Text Box 3"/>
          <p:cNvSpPr txBox="1">
            <a:spLocks noChangeArrowheads="1"/>
          </p:cNvSpPr>
          <p:nvPr/>
        </p:nvSpPr>
        <p:spPr bwMode="gray">
          <a:xfrm>
            <a:off x="6840650" y="2528619"/>
            <a:ext cx="1708150"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输出给客户的</a:t>
            </a:r>
            <a:r>
              <a:rPr lang="zh-CN" altLang="en-US" dirty="0">
                <a:solidFill>
                  <a:srgbClr val="595959"/>
                </a:solidFill>
                <a:latin typeface="Microsoft YaHei" panose="020B0503020204020204" pitchFamily="34" charset="-122"/>
                <a:ea typeface="Microsoft YaHei" panose="020B0503020204020204" pitchFamily="34" charset="-122"/>
                <a:cs typeface="Times New Roman" pitchFamily="18" charset="0"/>
              </a:rPr>
              <a:t>运营</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环境</a:t>
            </a:r>
            <a:endParaRPr kumimoji="0" lang="en-US" sz="20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endParaRPr>
          </a:p>
        </p:txBody>
      </p:sp>
      <p:sp>
        <p:nvSpPr>
          <p:cNvPr id="12" name="Text Box 8"/>
          <p:cNvSpPr txBox="1">
            <a:spLocks noChangeArrowheads="1"/>
          </p:cNvSpPr>
          <p:nvPr/>
        </p:nvSpPr>
        <p:spPr bwMode="gray">
          <a:xfrm>
            <a:off x="3758734" y="5659603"/>
            <a:ext cx="1968966"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工业化清理</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 </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验证</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 </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存储</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 </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检索</a:t>
            </a:r>
            <a:r>
              <a:rPr kumimoji="0" 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 </a:t>
            </a: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cs typeface="Times New Roman" pitchFamily="18" charset="0"/>
              </a:rPr>
              <a:t>数据整合</a:t>
            </a:r>
            <a:endParaRPr kumimoji="0" lang="en-US" sz="20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endParaRPr>
          </a:p>
        </p:txBody>
      </p:sp>
      <p:sp>
        <p:nvSpPr>
          <p:cNvPr id="13" name="AutoShape 6"/>
          <p:cNvSpPr>
            <a:spLocks noChangeArrowheads="1"/>
          </p:cNvSpPr>
          <p:nvPr/>
        </p:nvSpPr>
        <p:spPr bwMode="gray">
          <a:xfrm>
            <a:off x="1586818" y="4154948"/>
            <a:ext cx="735013" cy="325437"/>
          </a:xfrm>
          <a:prstGeom prst="rightArrow">
            <a:avLst>
              <a:gd name="adj1" fmla="val 50000"/>
              <a:gd name="adj2" fmla="val 56464"/>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14" name="AutoShape 7"/>
          <p:cNvSpPr>
            <a:spLocks noChangeArrowheads="1"/>
          </p:cNvSpPr>
          <p:nvPr/>
        </p:nvSpPr>
        <p:spPr bwMode="gray">
          <a:xfrm>
            <a:off x="6379284" y="2574286"/>
            <a:ext cx="419063" cy="325437"/>
          </a:xfrm>
          <a:prstGeom prst="rightArrow">
            <a:avLst>
              <a:gd name="adj1" fmla="val 50000"/>
              <a:gd name="adj2" fmla="val 56463"/>
            </a:avLst>
          </a:prstGeom>
          <a:gradFill rotWithShape="1">
            <a:gsLst>
              <a:gs pos="0">
                <a:srgbClr val="004080"/>
              </a:gs>
              <a:gs pos="13000">
                <a:srgbClr val="004080">
                  <a:alpha val="87000"/>
                </a:srgbClr>
              </a:gs>
              <a:gs pos="100000">
                <a:srgbClr val="EED89D">
                  <a:alpha val="0"/>
                </a:srgbClr>
              </a:gs>
            </a:gsLst>
            <a:lin ang="108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15" name="AutoShape 14"/>
          <p:cNvSpPr>
            <a:spLocks noChangeArrowheads="1"/>
          </p:cNvSpPr>
          <p:nvPr/>
        </p:nvSpPr>
        <p:spPr bwMode="gray">
          <a:xfrm rot="1155682">
            <a:off x="3370450" y="2146732"/>
            <a:ext cx="442912" cy="1196975"/>
          </a:xfrm>
          <a:prstGeom prst="curvedRightArrow">
            <a:avLst>
              <a:gd name="adj1" fmla="val 54050"/>
              <a:gd name="adj2" fmla="val 108100"/>
              <a:gd name="adj3" fmla="val 33333"/>
            </a:avLst>
          </a:prstGeom>
          <a:gradFill rotWithShape="1">
            <a:gsLst>
              <a:gs pos="0">
                <a:srgbClr val="004080"/>
              </a:gs>
              <a:gs pos="13000">
                <a:srgbClr val="004080">
                  <a:alpha val="87000"/>
                </a:srgbClr>
              </a:gs>
              <a:gs pos="100000">
                <a:srgbClr val="EED89D">
                  <a:alpha val="0"/>
                </a:srgbClr>
              </a:gs>
            </a:gsLst>
            <a:lin ang="16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zh-CN" sz="1000">
              <a:solidFill>
                <a:prstClr val="white"/>
              </a:solidFill>
              <a:latin typeface="Microsoft YaHei" panose="020B0503020204020204" pitchFamily="34" charset="-122"/>
              <a:ea typeface="Microsoft YaHei" panose="020B0503020204020204" pitchFamily="34" charset="-122"/>
            </a:endParaRPr>
          </a:p>
        </p:txBody>
      </p:sp>
      <p:sp>
        <p:nvSpPr>
          <p:cNvPr id="16" name="AutoShape 10"/>
          <p:cNvSpPr>
            <a:spLocks noChangeArrowheads="1"/>
          </p:cNvSpPr>
          <p:nvPr/>
        </p:nvSpPr>
        <p:spPr bwMode="gray">
          <a:xfrm>
            <a:off x="4567294" y="5403323"/>
            <a:ext cx="342900" cy="326369"/>
          </a:xfrm>
          <a:prstGeom prst="upArrow">
            <a:avLst>
              <a:gd name="adj1" fmla="val 50000"/>
              <a:gd name="adj2" fmla="val 25000"/>
            </a:avLst>
          </a:prstGeom>
          <a:gradFill rotWithShape="1">
            <a:gsLst>
              <a:gs pos="0">
                <a:srgbClr val="004080"/>
              </a:gs>
              <a:gs pos="13000">
                <a:srgbClr val="004080">
                  <a:alpha val="87000"/>
                </a:srgbClr>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endParaRPr>
          </a:p>
        </p:txBody>
      </p:sp>
      <p:sp>
        <p:nvSpPr>
          <p:cNvPr id="18" name="Text Box 30"/>
          <p:cNvSpPr txBox="1">
            <a:spLocks noChangeArrowheads="1"/>
          </p:cNvSpPr>
          <p:nvPr/>
        </p:nvSpPr>
        <p:spPr bwMode="gray">
          <a:xfrm>
            <a:off x="2762250" y="1968679"/>
            <a:ext cx="2641600"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ts val="1000"/>
              </a:spcAft>
              <a:buClrTx/>
              <a:buSzTx/>
              <a:buFontTx/>
              <a:buNone/>
              <a:tabLst/>
            </a:pPr>
            <a:r>
              <a:rPr kumimoji="0" lang="zh-CN" altLang="en-US" sz="12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rPr>
              <a:t>智慧盒子平台服务模块</a:t>
            </a:r>
            <a:endParaRPr kumimoji="0" lang="en-US" sz="2000" b="0" i="0" u="none" strike="noStrike" cap="none" normalizeH="0" baseline="0" dirty="0" smtClean="0">
              <a:ln>
                <a:noFill/>
              </a:ln>
              <a:solidFill>
                <a:srgbClr val="595959"/>
              </a:solidFill>
              <a:effectLst/>
              <a:latin typeface="Microsoft YaHei" panose="020B0503020204020204" pitchFamily="34" charset="-122"/>
              <a:ea typeface="Microsoft YaHei" panose="020B0503020204020204" pitchFamily="34" charset="-122"/>
            </a:endParaRPr>
          </a:p>
        </p:txBody>
      </p:sp>
      <p:sp>
        <p:nvSpPr>
          <p:cNvPr id="19" name="Text Box 12"/>
          <p:cNvSpPr txBox="1">
            <a:spLocks noChangeArrowheads="1"/>
          </p:cNvSpPr>
          <p:nvPr/>
        </p:nvSpPr>
        <p:spPr bwMode="gray">
          <a:xfrm>
            <a:off x="5273544" y="4203386"/>
            <a:ext cx="2071630"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r>
              <a:rPr lang="en-US" sz="1200" b="1" dirty="0" err="1" smtClean="0">
                <a:solidFill>
                  <a:schemeClr val="bg1"/>
                </a:solidFill>
                <a:latin typeface="Microsoft YaHei" panose="020B0503020204020204" pitchFamily="34" charset="-122"/>
                <a:ea typeface="Microsoft YaHei" panose="020B0503020204020204" pitchFamily="34" charset="-122"/>
                <a:cs typeface="Times New Roman" pitchFamily="18" charset="0"/>
              </a:rPr>
              <a:t>DataX</a:t>
            </a:r>
            <a:r>
              <a:rPr lang="en-US" sz="1200" b="1" dirty="0" smtClean="0">
                <a:solidFill>
                  <a:schemeClr val="bg1"/>
                </a:solidFill>
                <a:latin typeface="Microsoft YaHei" panose="020B0503020204020204" pitchFamily="34" charset="-122"/>
                <a:ea typeface="Microsoft YaHei" panose="020B0503020204020204" pitchFamily="34" charset="-122"/>
                <a:cs typeface="Times New Roman" pitchFamily="18" charset="0"/>
              </a:rPr>
              <a:t>-Ray </a:t>
            </a:r>
            <a:r>
              <a:rPr lang="zh-CN" altLang="en-US" sz="1200" b="1" dirty="0" smtClean="0">
                <a:solidFill>
                  <a:schemeClr val="bg1"/>
                </a:solidFill>
                <a:latin typeface="Microsoft YaHei" panose="020B0503020204020204" pitchFamily="34" charset="-122"/>
                <a:ea typeface="Microsoft YaHei" panose="020B0503020204020204" pitchFamily="34" charset="-122"/>
                <a:cs typeface="Times New Roman" pitchFamily="18" charset="0"/>
              </a:rPr>
              <a:t>诊断引擎</a:t>
            </a:r>
            <a:endParaRPr lang="en-US" sz="1200" b="1" dirty="0" smtClean="0">
              <a:solidFill>
                <a:schemeClr val="bg1"/>
              </a:solidFill>
              <a:latin typeface="Microsoft YaHei" panose="020B0503020204020204" pitchFamily="34" charset="-122"/>
              <a:ea typeface="Microsoft YaHei" panose="020B0503020204020204" pitchFamily="34" charset="-122"/>
              <a:cs typeface="Times New Roman" pitchFamily="18" charset="0"/>
            </a:endParaRPr>
          </a:p>
        </p:txBody>
      </p:sp>
      <p:sp>
        <p:nvSpPr>
          <p:cNvPr id="20" name="Text Box 13"/>
          <p:cNvSpPr txBox="1">
            <a:spLocks noChangeArrowheads="1"/>
          </p:cNvSpPr>
          <p:nvPr/>
        </p:nvSpPr>
        <p:spPr bwMode="gray">
          <a:xfrm>
            <a:off x="3863844" y="3967844"/>
            <a:ext cx="1191801"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itchFamily="18" charset="0"/>
              </a:rPr>
              <a:t>InsightVault</a:t>
            </a:r>
            <a:endParaRPr kumimoji="0" lang="en-US" sz="18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1" name="Text Box 13"/>
          <p:cNvSpPr txBox="1">
            <a:spLocks noChangeArrowheads="1"/>
          </p:cNvSpPr>
          <p:nvPr/>
        </p:nvSpPr>
        <p:spPr bwMode="gray">
          <a:xfrm>
            <a:off x="5536586" y="3787888"/>
            <a:ext cx="1261761"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itchFamily="18" charset="0"/>
              </a:rPr>
              <a:t>InsightSphere</a:t>
            </a:r>
            <a:endParaRPr kumimoji="0" lang="en-US" sz="18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endParaRPr>
          </a:p>
        </p:txBody>
      </p:sp>
      <p:sp>
        <p:nvSpPr>
          <p:cNvPr id="22" name="Text Box 4"/>
          <p:cNvSpPr txBox="1">
            <a:spLocks noChangeArrowheads="1"/>
          </p:cNvSpPr>
          <p:nvPr/>
        </p:nvSpPr>
        <p:spPr bwMode="gray">
          <a:xfrm>
            <a:off x="7202866" y="4724791"/>
            <a:ext cx="1381143" cy="6463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zh-CN" altLang="en-US" dirty="0">
                <a:solidFill>
                  <a:srgbClr val="595959"/>
                </a:solidFill>
                <a:latin typeface="Microsoft YaHei" panose="020B0503020204020204" pitchFamily="34" charset="-122"/>
                <a:ea typeface="Microsoft YaHei" panose="020B0503020204020204" pitchFamily="34" charset="-122"/>
                <a:cs typeface="Times New Roman" pitchFamily="18" charset="0"/>
              </a:rPr>
              <a:t>数据进入</a:t>
            </a:r>
            <a:r>
              <a:rPr lang="en-US" dirty="0">
                <a:solidFill>
                  <a:srgbClr val="595959"/>
                </a:solidFill>
                <a:latin typeface="Microsoft YaHei" panose="020B0503020204020204" pitchFamily="34" charset="-122"/>
                <a:ea typeface="Microsoft YaHei" panose="020B0503020204020204" pitchFamily="34" charset="-122"/>
                <a:cs typeface="Times New Roman" pitchFamily="18" charset="0"/>
              </a:rPr>
              <a:t>: </a:t>
            </a:r>
            <a:r>
              <a:rPr lang="zh-CN" altLang="en-US" dirty="0">
                <a:solidFill>
                  <a:srgbClr val="595959"/>
                </a:solidFill>
                <a:latin typeface="Microsoft YaHei" panose="020B0503020204020204" pitchFamily="34" charset="-122"/>
                <a:ea typeface="Microsoft YaHei" panose="020B0503020204020204" pitchFamily="34" charset="-122"/>
                <a:cs typeface="Times New Roman" pitchFamily="18" charset="0"/>
              </a:rPr>
              <a:t>通用数据接口</a:t>
            </a:r>
            <a:endParaRPr lang="en-US" sz="900" dirty="0">
              <a:solidFill>
                <a:srgbClr val="595959"/>
              </a:solidFill>
              <a:latin typeface="Microsoft YaHei" panose="020B0503020204020204" pitchFamily="34" charset="-122"/>
              <a:ea typeface="Microsoft YaHei" panose="020B0503020204020204" pitchFamily="34" charset="-122"/>
            </a:endParaRPr>
          </a:p>
          <a:p>
            <a:pPr lvl="0" eaLnBrk="0" hangingPunct="0"/>
            <a:r>
              <a:rPr lang="en-US" dirty="0" smtClean="0">
                <a:solidFill>
                  <a:srgbClr val="595959"/>
                </a:solidFill>
                <a:latin typeface="Microsoft YaHei" panose="020B0503020204020204" pitchFamily="34" charset="-122"/>
                <a:ea typeface="Microsoft YaHei" panose="020B0503020204020204" pitchFamily="34" charset="-122"/>
                <a:cs typeface="Times New Roman" pitchFamily="18" charset="0"/>
              </a:rPr>
              <a:t>(</a:t>
            </a:r>
            <a:r>
              <a:rPr lang="zh-CN" altLang="en-US" dirty="0">
                <a:solidFill>
                  <a:srgbClr val="595959"/>
                </a:solidFill>
                <a:latin typeface="Microsoft YaHei" panose="020B0503020204020204" pitchFamily="34" charset="-122"/>
                <a:ea typeface="Microsoft YaHei" panose="020B0503020204020204" pitchFamily="34" charset="-122"/>
                <a:cs typeface="Times New Roman" pitchFamily="18" charset="0"/>
              </a:rPr>
              <a:t>外部</a:t>
            </a:r>
            <a:r>
              <a:rPr lang="zh-CN" altLang="en-US" dirty="0" smtClean="0">
                <a:solidFill>
                  <a:srgbClr val="595959"/>
                </a:solidFill>
                <a:latin typeface="Microsoft YaHei" panose="020B0503020204020204" pitchFamily="34" charset="-122"/>
                <a:ea typeface="Microsoft YaHei" panose="020B0503020204020204" pitchFamily="34" charset="-122"/>
                <a:cs typeface="Times New Roman" pitchFamily="18" charset="0"/>
              </a:rPr>
              <a:t>数</a:t>
            </a:r>
            <a:r>
              <a:rPr lang="zh-CN" altLang="en-US" dirty="0">
                <a:solidFill>
                  <a:srgbClr val="595959"/>
                </a:solidFill>
                <a:latin typeface="Microsoft YaHei" panose="020B0503020204020204" pitchFamily="34" charset="-122"/>
                <a:ea typeface="Microsoft YaHei" panose="020B0503020204020204" pitchFamily="34" charset="-122"/>
                <a:cs typeface="Times New Roman" pitchFamily="18" charset="0"/>
              </a:rPr>
              <a:t>据</a:t>
            </a:r>
            <a:r>
              <a:rPr lang="en-US" dirty="0">
                <a:solidFill>
                  <a:srgbClr val="595959"/>
                </a:solidFill>
                <a:latin typeface="Microsoft YaHei" panose="020B0503020204020204" pitchFamily="34" charset="-122"/>
                <a:ea typeface="Microsoft YaHei" panose="020B0503020204020204" pitchFamily="34" charset="-122"/>
                <a:cs typeface="Times New Roman" pitchFamily="18" charset="0"/>
              </a:rPr>
              <a:t>)</a:t>
            </a:r>
            <a:endParaRPr lang="en-US" sz="2000" dirty="0">
              <a:solidFill>
                <a:srgbClr val="595959"/>
              </a:solidFill>
              <a:latin typeface="Microsoft YaHei" panose="020B0503020204020204" pitchFamily="34" charset="-122"/>
              <a:ea typeface="Microsoft YaHei" panose="020B0503020204020204" pitchFamily="34" charset="-122"/>
            </a:endParaRPr>
          </a:p>
        </p:txBody>
      </p:sp>
      <p:sp>
        <p:nvSpPr>
          <p:cNvPr id="24" name="AutoShape 14"/>
          <p:cNvSpPr>
            <a:spLocks noChangeArrowheads="1"/>
          </p:cNvSpPr>
          <p:nvPr/>
        </p:nvSpPr>
        <p:spPr bwMode="gray">
          <a:xfrm rot="8039793">
            <a:off x="6962541" y="3328596"/>
            <a:ext cx="497673" cy="1565991"/>
          </a:xfrm>
          <a:prstGeom prst="curvedRightArrow">
            <a:avLst>
              <a:gd name="adj1" fmla="val 54050"/>
              <a:gd name="adj2" fmla="val 108100"/>
              <a:gd name="adj3" fmla="val 33333"/>
            </a:avLst>
          </a:prstGeom>
          <a:gradFill rotWithShape="1">
            <a:gsLst>
              <a:gs pos="0">
                <a:srgbClr val="004080"/>
              </a:gs>
              <a:gs pos="13000">
                <a:srgbClr val="004080">
                  <a:alpha val="87000"/>
                </a:srgbClr>
              </a:gs>
              <a:gs pos="100000">
                <a:srgbClr val="EED89D">
                  <a:alpha val="0"/>
                </a:srgbClr>
              </a:gs>
            </a:gsLst>
            <a:lin ang="16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zh-CN" sz="1000">
              <a:solidFill>
                <a:prstClr val="white"/>
              </a:solidFill>
              <a:latin typeface="Microsoft YaHei" panose="020B0503020204020204" pitchFamily="34" charset="-122"/>
              <a:ea typeface="Microsoft YaHei" panose="020B0503020204020204" pitchFamily="34" charset="-122"/>
            </a:endParaRPr>
          </a:p>
        </p:txBody>
      </p:sp>
      <p:sp>
        <p:nvSpPr>
          <p:cNvPr id="25" name="Text Box 13"/>
          <p:cNvSpPr txBox="1">
            <a:spLocks noChangeArrowheads="1"/>
          </p:cNvSpPr>
          <p:nvPr/>
        </p:nvSpPr>
        <p:spPr bwMode="gray">
          <a:xfrm>
            <a:off x="3909339" y="3275192"/>
            <a:ext cx="1290770" cy="27699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chemeClr val="bg1"/>
                </a:solidFill>
                <a:effectLst/>
                <a:latin typeface="Microsoft YaHei" panose="020B0503020204020204" pitchFamily="34" charset="-122"/>
                <a:ea typeface="Microsoft YaHei" panose="020B0503020204020204" pitchFamily="34" charset="-122"/>
                <a:cs typeface="Times New Roman" pitchFamily="18" charset="0"/>
              </a:rPr>
              <a:t>InsightMatrix</a:t>
            </a:r>
            <a:endParaRPr kumimoji="0" lang="en-US" sz="1800" b="1" i="0" u="none" strike="noStrike" cap="none" normalizeH="0" baseline="0" dirty="0" smtClean="0">
              <a:ln>
                <a:noFill/>
              </a:ln>
              <a:solidFill>
                <a:schemeClr val="bg1"/>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3082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ct 6"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0277"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a:xfrm>
            <a:off x="516973" y="97279"/>
            <a:ext cx="6427177" cy="563562"/>
          </a:xfrm>
        </p:spPr>
        <p:txBody>
          <a:bodyPr/>
          <a:lstStyle/>
          <a:p>
            <a:r>
              <a:rPr lang="zh-CN" altLang="en-US" dirty="0" smtClean="0">
                <a:latin typeface="Microsoft YaHei" panose="020B0503020204020204" pitchFamily="34" charset="-122"/>
                <a:ea typeface="Microsoft YaHei" panose="020B0503020204020204" pitchFamily="34" charset="-122"/>
              </a:rPr>
              <a:t>处方式数据分析 </a:t>
            </a:r>
            <a:r>
              <a:rPr lang="en-US" altLang="zh-CN"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零售</a:t>
            </a:r>
            <a:endParaRPr lang="en-US" dirty="0">
              <a:latin typeface="Microsoft YaHei" panose="020B0503020204020204" pitchFamily="34" charset="-122"/>
              <a:ea typeface="Microsoft YaHei" panose="020B0503020204020204" pitchFamily="34" charset="-122"/>
            </a:endParaRPr>
          </a:p>
        </p:txBody>
      </p:sp>
      <p:sp>
        <p:nvSpPr>
          <p:cNvPr id="3" name="Oval 2"/>
          <p:cNvSpPr/>
          <p:nvPr/>
        </p:nvSpPr>
        <p:spPr bwMode="gray">
          <a:xfrm>
            <a:off x="792749" y="1317169"/>
            <a:ext cx="3472061" cy="5181600"/>
          </a:xfrm>
          <a:prstGeom prst="ellipse">
            <a:avLst/>
          </a:prstGeom>
          <a:noFill/>
          <a:ln w="22225">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
        <p:nvSpPr>
          <p:cNvPr id="4" name="Rectangle 3"/>
          <p:cNvSpPr/>
          <p:nvPr/>
        </p:nvSpPr>
        <p:spPr bwMode="gray">
          <a:xfrm>
            <a:off x="174661" y="1085323"/>
            <a:ext cx="2444938" cy="55531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
        <p:nvSpPr>
          <p:cNvPr id="5" name="TextBox 14"/>
          <p:cNvSpPr txBox="1">
            <a:spLocks noChangeArrowheads="1"/>
          </p:cNvSpPr>
          <p:nvPr/>
        </p:nvSpPr>
        <p:spPr bwMode="gray">
          <a:xfrm>
            <a:off x="4694758" y="2571285"/>
            <a:ext cx="1299810" cy="323165"/>
          </a:xfrm>
          <a:prstGeom prst="rect">
            <a:avLst/>
          </a:prstGeom>
          <a:solidFill>
            <a:schemeClr val="bg1"/>
          </a:solidFill>
          <a:ln w="9525">
            <a:noFill/>
            <a:miter lim="800000"/>
            <a:headEnd/>
            <a:tailEnd/>
          </a:ln>
        </p:spPr>
        <p:txBody>
          <a:bodyPr wrap="square">
            <a:spAutoFit/>
          </a:bodyPr>
          <a:lstStyle/>
          <a:p>
            <a:pPr fontAlgn="auto">
              <a:spcBef>
                <a:spcPts val="0"/>
              </a:spcBef>
              <a:spcAft>
                <a:spcPts val="0"/>
              </a:spcAft>
              <a:defRPr/>
            </a:pPr>
            <a:r>
              <a:rPr lang="zh-CN" alt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rPr>
              <a:t>库存管理</a:t>
            </a:r>
            <a:endParaRPr 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endParaRPr>
          </a:p>
        </p:txBody>
      </p:sp>
      <p:sp>
        <p:nvSpPr>
          <p:cNvPr id="6" name="TextBox 5"/>
          <p:cNvSpPr txBox="1"/>
          <p:nvPr/>
        </p:nvSpPr>
        <p:spPr bwMode="gray">
          <a:xfrm>
            <a:off x="6021865" y="2457702"/>
            <a:ext cx="2855012" cy="671979"/>
          </a:xfrm>
          <a:prstGeom prst="rect">
            <a:avLst/>
          </a:prstGeom>
          <a:solidFill>
            <a:schemeClr val="bg1"/>
          </a:solid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库存组合优化</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降价</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打折优化</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b="0"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捆绑销</a:t>
            </a: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售优化</a:t>
            </a:r>
            <a:endParaRPr lang="en-US" b="0"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8" name="TextBox 13"/>
          <p:cNvSpPr txBox="1">
            <a:spLocks noChangeArrowheads="1"/>
          </p:cNvSpPr>
          <p:nvPr/>
        </p:nvSpPr>
        <p:spPr bwMode="gray">
          <a:xfrm>
            <a:off x="4450231" y="5484538"/>
            <a:ext cx="1603114" cy="338554"/>
          </a:xfrm>
          <a:prstGeom prst="rect">
            <a:avLst/>
          </a:prstGeom>
          <a:solidFill>
            <a:schemeClr val="bg1"/>
          </a:solidFill>
          <a:ln w="9525">
            <a:noFill/>
            <a:miter lim="800000"/>
            <a:headEnd/>
            <a:tailEnd/>
          </a:ln>
        </p:spPr>
        <p:txBody>
          <a:bodyPr wrap="square">
            <a:spAutoFit/>
          </a:bodyPr>
          <a:lstStyle/>
          <a:p>
            <a:r>
              <a:rPr lang="zh-CN" altLang="en-US" sz="1600" b="1" dirty="0" smtClean="0">
                <a:solidFill>
                  <a:srgbClr val="11356F"/>
                </a:solidFill>
                <a:latin typeface="Microsoft YaHei" panose="020B0503020204020204" pitchFamily="34" charset="-122"/>
                <a:ea typeface="Microsoft YaHei" panose="020B0503020204020204" pitchFamily="34" charset="-122"/>
                <a:cs typeface="Calibri" pitchFamily="34" charset="0"/>
              </a:rPr>
              <a:t>采购</a:t>
            </a:r>
            <a:endParaRPr lang="en-US" sz="15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 name="TextBox 8"/>
          <p:cNvSpPr txBox="1"/>
          <p:nvPr/>
        </p:nvSpPr>
        <p:spPr bwMode="gray">
          <a:xfrm>
            <a:off x="5681170" y="5237335"/>
            <a:ext cx="2737811" cy="671979"/>
          </a:xfrm>
          <a:prstGeom prst="rect">
            <a:avLst/>
          </a:prstGeom>
          <a:solidFill>
            <a:schemeClr val="bg1"/>
          </a:solid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趋势分析</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预测</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SKU</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设计分析</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自</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动化订单交付</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10" name="Oval 9"/>
          <p:cNvSpPr/>
          <p:nvPr/>
        </p:nvSpPr>
        <p:spPr bwMode="gray">
          <a:xfrm>
            <a:off x="2619598" y="5925721"/>
            <a:ext cx="745672" cy="712788"/>
          </a:xfrm>
          <a:prstGeom prst="ellipse">
            <a:avLst/>
          </a:prstGeom>
          <a:solidFill>
            <a:schemeClr val="bg1"/>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
        <p:nvSpPr>
          <p:cNvPr id="11" name="TextBox 17"/>
          <p:cNvSpPr txBox="1">
            <a:spLocks noChangeArrowheads="1"/>
          </p:cNvSpPr>
          <p:nvPr/>
        </p:nvSpPr>
        <p:spPr bwMode="gray">
          <a:xfrm>
            <a:off x="3551442" y="6220991"/>
            <a:ext cx="2882371" cy="323165"/>
          </a:xfrm>
          <a:prstGeom prst="rect">
            <a:avLst/>
          </a:prstGeom>
          <a:noFill/>
          <a:ln w="9525">
            <a:noFill/>
            <a:miter lim="800000"/>
            <a:headEnd/>
            <a:tailEnd/>
          </a:ln>
        </p:spPr>
        <p:txBody>
          <a:bodyPr>
            <a:spAutoFit/>
          </a:bodyPr>
          <a:lstStyle/>
          <a:p>
            <a:r>
              <a:rPr lang="zh-CN" altLang="en-US" sz="1500" b="1"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15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 name="TextBox 11"/>
          <p:cNvSpPr txBox="1"/>
          <p:nvPr/>
        </p:nvSpPr>
        <p:spPr bwMode="gray">
          <a:xfrm>
            <a:off x="4707112" y="6001320"/>
            <a:ext cx="4038963" cy="671979"/>
          </a:xfrm>
          <a:prstGeom prst="rect">
            <a:avLst/>
          </a:prstGeom>
          <a:no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地理位置细分</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新店选址优化</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新店收入预期</a:t>
            </a:r>
            <a:endParaRPr lang="en-US" b="0"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13" name="Oval 12"/>
          <p:cNvSpPr/>
          <p:nvPr/>
        </p:nvSpPr>
        <p:spPr bwMode="gray">
          <a:xfrm>
            <a:off x="3573698" y="5294551"/>
            <a:ext cx="752562" cy="712787"/>
          </a:xfrm>
          <a:prstGeom prst="ellipse">
            <a:avLst/>
          </a:prstGeom>
          <a:solidFill>
            <a:srgbClr val="FFFFFF"/>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noFill/>
              <a:latin typeface="Microsoft YaHei" panose="020B0503020204020204" pitchFamily="34" charset="-122"/>
              <a:ea typeface="Microsoft YaHei" panose="020B0503020204020204" pitchFamily="34" charset="-122"/>
              <a:cs typeface="Calibri" pitchFamily="34" charset="0"/>
            </a:endParaRPr>
          </a:p>
        </p:txBody>
      </p:sp>
      <p:sp>
        <p:nvSpPr>
          <p:cNvPr id="14" name="Oval 13"/>
          <p:cNvSpPr/>
          <p:nvPr/>
        </p:nvSpPr>
        <p:spPr bwMode="gray">
          <a:xfrm>
            <a:off x="3967768" y="3348790"/>
            <a:ext cx="753271" cy="712787"/>
          </a:xfrm>
          <a:prstGeom prst="ellipse">
            <a:avLst/>
          </a:prstGeom>
          <a:solidFill>
            <a:schemeClr val="bg1"/>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
        <p:nvSpPr>
          <p:cNvPr id="15" name="TextBox 15"/>
          <p:cNvSpPr txBox="1">
            <a:spLocks noChangeArrowheads="1"/>
          </p:cNvSpPr>
          <p:nvPr/>
        </p:nvSpPr>
        <p:spPr bwMode="gray">
          <a:xfrm>
            <a:off x="4823833" y="3551016"/>
            <a:ext cx="1626923" cy="323165"/>
          </a:xfrm>
          <a:prstGeom prst="rect">
            <a:avLst/>
          </a:prstGeom>
          <a:noFill/>
          <a:ln w="9525">
            <a:noFill/>
            <a:miter lim="800000"/>
            <a:headEnd/>
            <a:tailEnd/>
          </a:ln>
        </p:spPr>
        <p:txBody>
          <a:bodyPr wrap="square">
            <a:spAutoFit/>
          </a:bodyPr>
          <a:lstStyle/>
          <a:p>
            <a:r>
              <a:rPr lang="zh-CN" altLang="en-US" sz="1500" b="1" dirty="0" smtClean="0">
                <a:solidFill>
                  <a:schemeClr val="tx2"/>
                </a:solidFill>
                <a:latin typeface="Microsoft YaHei" panose="020B0503020204020204" pitchFamily="34" charset="-122"/>
                <a:ea typeface="Microsoft YaHei" panose="020B0503020204020204" pitchFamily="34" charset="-122"/>
                <a:cs typeface="Calibri" pitchFamily="34" charset="0"/>
              </a:rPr>
              <a:t>需求</a:t>
            </a:r>
            <a:r>
              <a:rPr lang="en-US" altLang="zh-CN" sz="1500" b="1" dirty="0" smtClean="0">
                <a:solidFill>
                  <a:schemeClr val="tx2"/>
                </a:solidFill>
                <a:latin typeface="Microsoft YaHei" panose="020B0503020204020204" pitchFamily="34" charset="-122"/>
                <a:ea typeface="Microsoft YaHei" panose="020B0503020204020204" pitchFamily="34" charset="-122"/>
                <a:cs typeface="Calibri" pitchFamily="34" charset="0"/>
              </a:rPr>
              <a:t>/</a:t>
            </a:r>
            <a:r>
              <a:rPr lang="zh-CN" altLang="en-US" sz="1500" b="1" dirty="0" smtClean="0">
                <a:solidFill>
                  <a:schemeClr val="tx2"/>
                </a:solidFill>
                <a:latin typeface="Microsoft YaHei" panose="020B0503020204020204" pitchFamily="34" charset="-122"/>
                <a:ea typeface="Microsoft YaHei" panose="020B0503020204020204" pitchFamily="34" charset="-122"/>
                <a:cs typeface="Calibri" pitchFamily="34" charset="0"/>
              </a:rPr>
              <a:t>销量预测</a:t>
            </a:r>
            <a:endParaRPr lang="en-US" sz="15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 name="TextBox 15"/>
          <p:cNvSpPr txBox="1"/>
          <p:nvPr/>
        </p:nvSpPr>
        <p:spPr bwMode="gray">
          <a:xfrm>
            <a:off x="6267240" y="3354766"/>
            <a:ext cx="2517169" cy="671979"/>
          </a:xfrm>
          <a:prstGeom prst="rect">
            <a:avLst/>
          </a:prstGeom>
          <a:no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畅销款预测</a:t>
            </a:r>
            <a:endParaRPr lang="en-US" altLang="zh-CN"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商品季节</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性调整</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价格敏感度分析</a:t>
            </a:r>
            <a:endParaRPr 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pic>
        <p:nvPicPr>
          <p:cNvPr id="17" name="Picture 57"/>
          <p:cNvPicPr>
            <a:picLocks noChangeAspect="1"/>
          </p:cNvPicPr>
          <p:nvPr/>
        </p:nvPicPr>
        <p:blipFill>
          <a:blip r:embed="rId6" cstate="screen">
            <a:extLst>
              <a:ext uri="{28A0092B-C50C-407E-A947-70E740481C1C}">
                <a14:useLocalDpi xmlns:a14="http://schemas.microsoft.com/office/drawing/2010/main"/>
              </a:ext>
            </a:extLst>
          </a:blip>
          <a:srcRect/>
          <a:stretch>
            <a:fillRect/>
          </a:stretch>
        </p:blipFill>
        <p:spPr bwMode="gray">
          <a:xfrm>
            <a:off x="3967769" y="3357519"/>
            <a:ext cx="753271" cy="695327"/>
          </a:xfrm>
          <a:prstGeom prst="rect">
            <a:avLst/>
          </a:prstGeom>
          <a:noFill/>
          <a:ln w="9525">
            <a:noFill/>
            <a:miter lim="800000"/>
            <a:headEnd/>
            <a:tailEnd/>
          </a:ln>
        </p:spPr>
      </p:pic>
      <p:sp>
        <p:nvSpPr>
          <p:cNvPr id="19" name="TextBox 18"/>
          <p:cNvSpPr txBox="1"/>
          <p:nvPr/>
        </p:nvSpPr>
        <p:spPr bwMode="gray">
          <a:xfrm>
            <a:off x="6053345" y="4371883"/>
            <a:ext cx="2823531" cy="671979"/>
          </a:xfrm>
          <a:prstGeom prst="rect">
            <a:avLst/>
          </a:prstGeom>
          <a:no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员工数量优化</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激励联盟</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员工剖析</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细分</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sp>
        <p:nvSpPr>
          <p:cNvPr id="20" name="Oval 19"/>
          <p:cNvSpPr/>
          <p:nvPr/>
        </p:nvSpPr>
        <p:spPr bwMode="gray">
          <a:xfrm>
            <a:off x="3840220" y="2437299"/>
            <a:ext cx="726095" cy="712787"/>
          </a:xfrm>
          <a:prstGeom prst="ellipse">
            <a:avLst/>
          </a:prstGeom>
          <a:solidFill>
            <a:schemeClr val="bg1"/>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pic>
        <p:nvPicPr>
          <p:cNvPr id="22" name="Picture 21" descr="inventory.gif"/>
          <p:cNvPicPr>
            <a:picLocks noChangeAspect="1"/>
          </p:cNvPicPr>
          <p:nvPr/>
        </p:nvPicPr>
        <p:blipFill>
          <a:blip r:embed="rId7" cstate="print"/>
          <a:stretch>
            <a:fillRect/>
          </a:stretch>
        </p:blipFill>
        <p:spPr>
          <a:xfrm>
            <a:off x="3873477" y="2475508"/>
            <a:ext cx="642471" cy="600967"/>
          </a:xfrm>
          <a:prstGeom prst="rect">
            <a:avLst/>
          </a:prstGeom>
        </p:spPr>
      </p:pic>
      <p:pic>
        <p:nvPicPr>
          <p:cNvPr id="23" name="Picture 22" descr="evaluation.gif"/>
          <p:cNvPicPr>
            <a:picLocks noChangeAspect="1"/>
          </p:cNvPicPr>
          <p:nvPr/>
        </p:nvPicPr>
        <p:blipFill>
          <a:blip r:embed="rId8" cstate="print"/>
          <a:stretch>
            <a:fillRect/>
          </a:stretch>
        </p:blipFill>
        <p:spPr>
          <a:xfrm>
            <a:off x="3600293" y="5308527"/>
            <a:ext cx="693681" cy="690805"/>
          </a:xfrm>
          <a:prstGeom prst="rect">
            <a:avLst/>
          </a:prstGeom>
        </p:spPr>
      </p:pic>
      <p:sp>
        <p:nvSpPr>
          <p:cNvPr id="25" name="Oval 24"/>
          <p:cNvSpPr/>
          <p:nvPr/>
        </p:nvSpPr>
        <p:spPr bwMode="gray">
          <a:xfrm>
            <a:off x="3933229" y="4340813"/>
            <a:ext cx="756380" cy="712787"/>
          </a:xfrm>
          <a:prstGeom prst="ellipse">
            <a:avLst/>
          </a:prstGeom>
          <a:solidFill>
            <a:srgbClr val="FFFFFF"/>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noFill/>
              <a:latin typeface="Microsoft YaHei" panose="020B0503020204020204" pitchFamily="34" charset="-122"/>
              <a:ea typeface="Microsoft YaHei" panose="020B0503020204020204" pitchFamily="34" charset="-122"/>
              <a:cs typeface="Calibri" pitchFamily="34" charset="0"/>
            </a:endParaRPr>
          </a:p>
        </p:txBody>
      </p:sp>
      <p:sp>
        <p:nvSpPr>
          <p:cNvPr id="26" name="TextBox 15"/>
          <p:cNvSpPr txBox="1">
            <a:spLocks noChangeArrowheads="1"/>
          </p:cNvSpPr>
          <p:nvPr/>
        </p:nvSpPr>
        <p:spPr bwMode="gray">
          <a:xfrm>
            <a:off x="4765945" y="4570335"/>
            <a:ext cx="1626923" cy="323165"/>
          </a:xfrm>
          <a:prstGeom prst="rect">
            <a:avLst/>
          </a:prstGeom>
          <a:noFill/>
          <a:ln w="9525">
            <a:noFill/>
            <a:miter lim="800000"/>
            <a:headEnd/>
            <a:tailEnd/>
          </a:ln>
        </p:spPr>
        <p:txBody>
          <a:bodyPr wrap="square">
            <a:spAutoFit/>
          </a:bodyPr>
          <a:lstStyle/>
          <a:p>
            <a:r>
              <a:rPr lang="zh-CN" altLang="en-US" sz="1500" b="1" dirty="0" smtClean="0">
                <a:solidFill>
                  <a:schemeClr val="tx2"/>
                </a:solidFill>
                <a:latin typeface="Microsoft YaHei" panose="020B0503020204020204" pitchFamily="34" charset="-122"/>
                <a:ea typeface="Microsoft YaHei" panose="020B0503020204020204" pitchFamily="34" charset="-122"/>
                <a:cs typeface="Calibri" pitchFamily="34" charset="0"/>
              </a:rPr>
              <a:t>人力资源管理</a:t>
            </a:r>
            <a:endParaRPr lang="en-US" sz="15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7" name="TextBox 26"/>
          <p:cNvSpPr txBox="1"/>
          <p:nvPr/>
        </p:nvSpPr>
        <p:spPr bwMode="gray">
          <a:xfrm>
            <a:off x="4853090" y="807871"/>
            <a:ext cx="3811097" cy="671979"/>
          </a:xfrm>
          <a:prstGeom prst="rect">
            <a:avLst/>
          </a:prstGeom>
          <a:no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不同品类商品之间的交叉销售</a:t>
            </a:r>
            <a:r>
              <a:rPr 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 </a:t>
            </a:r>
            <a:r>
              <a:rPr lang="zh-CN" alt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追加销售</a:t>
            </a:r>
            <a:endParaRPr lang="en-US"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顾客流失减少</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定制化营销方案</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pic>
        <p:nvPicPr>
          <p:cNvPr id="45060" name="Picture 4" descr="Use links below to save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52515" y="5940437"/>
            <a:ext cx="689715" cy="693738"/>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14"/>
          <p:cNvSpPr txBox="1">
            <a:spLocks noChangeArrowheads="1"/>
          </p:cNvSpPr>
          <p:nvPr/>
        </p:nvSpPr>
        <p:spPr bwMode="gray">
          <a:xfrm>
            <a:off x="3505838" y="957051"/>
            <a:ext cx="1407353" cy="323165"/>
          </a:xfrm>
          <a:prstGeom prst="rect">
            <a:avLst/>
          </a:prstGeom>
          <a:solidFill>
            <a:schemeClr val="bg1"/>
          </a:solidFill>
          <a:ln w="9525">
            <a:noFill/>
            <a:miter lim="800000"/>
            <a:headEnd/>
            <a:tailEnd/>
          </a:ln>
        </p:spPr>
        <p:txBody>
          <a:bodyPr wrap="square">
            <a:spAutoFit/>
          </a:bodyPr>
          <a:lstStyle/>
          <a:p>
            <a:pPr fontAlgn="auto">
              <a:spcBef>
                <a:spcPts val="0"/>
              </a:spcBef>
              <a:spcAft>
                <a:spcPts val="0"/>
              </a:spcAft>
              <a:defRPr/>
            </a:pPr>
            <a:r>
              <a:rPr lang="zh-CN" alt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rPr>
              <a:t>顾客深度分析</a:t>
            </a:r>
            <a:endParaRPr 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endParaRPr>
          </a:p>
        </p:txBody>
      </p:sp>
      <p:pic>
        <p:nvPicPr>
          <p:cNvPr id="34" name="Picture 33" descr="troubleshooting.gif"/>
          <p:cNvPicPr>
            <a:picLocks noChangeAspect="1"/>
          </p:cNvPicPr>
          <p:nvPr/>
        </p:nvPicPr>
        <p:blipFill>
          <a:blip r:embed="rId10" cstate="print"/>
          <a:stretch>
            <a:fillRect/>
          </a:stretch>
        </p:blipFill>
        <p:spPr>
          <a:xfrm>
            <a:off x="3967769" y="4361973"/>
            <a:ext cx="690904" cy="677556"/>
          </a:xfrm>
          <a:prstGeom prst="rect">
            <a:avLst/>
          </a:prstGeom>
        </p:spPr>
      </p:pic>
      <p:sp>
        <p:nvSpPr>
          <p:cNvPr id="35" name="TextBox 14"/>
          <p:cNvSpPr txBox="1">
            <a:spLocks noChangeArrowheads="1"/>
          </p:cNvSpPr>
          <p:nvPr/>
        </p:nvSpPr>
        <p:spPr bwMode="gray">
          <a:xfrm>
            <a:off x="4429835" y="1772997"/>
            <a:ext cx="1299810" cy="323165"/>
          </a:xfrm>
          <a:prstGeom prst="rect">
            <a:avLst/>
          </a:prstGeom>
          <a:solidFill>
            <a:schemeClr val="bg1"/>
          </a:solidFill>
          <a:ln w="9525">
            <a:noFill/>
            <a:miter lim="800000"/>
            <a:headEnd/>
            <a:tailEnd/>
          </a:ln>
        </p:spPr>
        <p:txBody>
          <a:bodyPr wrap="square">
            <a:spAutoFit/>
          </a:bodyPr>
          <a:lstStyle/>
          <a:p>
            <a:pPr fontAlgn="auto">
              <a:spcBef>
                <a:spcPts val="0"/>
              </a:spcBef>
              <a:spcAft>
                <a:spcPts val="0"/>
              </a:spcAft>
              <a:defRPr/>
            </a:pPr>
            <a:r>
              <a:rPr lang="zh-CN" alt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rPr>
              <a:t>门店分析</a:t>
            </a:r>
            <a:endParaRPr lang="en-US" sz="1500" b="1" dirty="0" smtClean="0">
              <a:solidFill>
                <a:srgbClr val="11356F"/>
              </a:solidFill>
              <a:latin typeface="Microsoft YaHei" panose="020B0503020204020204" pitchFamily="34" charset="-122"/>
              <a:ea typeface="Microsoft YaHei" panose="020B0503020204020204" pitchFamily="34" charset="-122"/>
              <a:cs typeface="Calibri" pitchFamily="34" charset="0"/>
            </a:endParaRPr>
          </a:p>
        </p:txBody>
      </p:sp>
      <p:sp>
        <p:nvSpPr>
          <p:cNvPr id="36" name="TextBox 35"/>
          <p:cNvSpPr txBox="1"/>
          <p:nvPr/>
        </p:nvSpPr>
        <p:spPr bwMode="gray">
          <a:xfrm>
            <a:off x="5637294" y="1609268"/>
            <a:ext cx="3147115" cy="671979"/>
          </a:xfrm>
          <a:prstGeom prst="rect">
            <a:avLst/>
          </a:prstGeom>
          <a:noFill/>
        </p:spPr>
        <p:txBody>
          <a:bodyPr wrap="square" anchor="ctr">
            <a:spAutoFit/>
          </a:bodyPr>
          <a:lstStyle/>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发现提高门店利润率的关键因素</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商品摆放优化</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marL="171450" indent="-171450">
              <a:spcAft>
                <a:spcPts val="100"/>
              </a:spcAft>
              <a:buClr>
                <a:srgbClr val="004080"/>
              </a:buClr>
              <a:buFont typeface="Wingdings" panose="05000000000000000000"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监控录像分析</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pic>
        <p:nvPicPr>
          <p:cNvPr id="29" name="Picture 2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92663" y="1613922"/>
            <a:ext cx="734510" cy="712788"/>
          </a:xfrm>
          <a:prstGeom prst="rect">
            <a:avLst/>
          </a:prstGeom>
        </p:spPr>
      </p:pic>
      <p:sp>
        <p:nvSpPr>
          <p:cNvPr id="68" name="Oval 67"/>
          <p:cNvSpPr/>
          <p:nvPr/>
        </p:nvSpPr>
        <p:spPr bwMode="gray">
          <a:xfrm>
            <a:off x="593270" y="2434647"/>
            <a:ext cx="2772000" cy="2772000"/>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glow rad="63500">
              <a:schemeClr val="accent1">
                <a:satMod val="175000"/>
                <a:alpha val="40000"/>
              </a:schemeClr>
            </a:glow>
            <a:outerShdw blurRad="203200" dist="38100" dir="2700000">
              <a:srgbClr val="000000">
                <a:alpha val="44000"/>
              </a:srgbClr>
            </a:outerShdw>
          </a:effectLst>
        </p:spPr>
        <p:txBody>
          <a:bodyPr/>
          <a:lstStyle/>
          <a:p>
            <a:pPr defTabSz="914186">
              <a:defRPr/>
            </a:pPr>
            <a:endParaRPr lang="en-US"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69" name="Straight Connector 68"/>
          <p:cNvCxnSpPr/>
          <p:nvPr/>
        </p:nvCxnSpPr>
        <p:spPr bwMode="gray">
          <a:xfrm>
            <a:off x="1993035" y="3928400"/>
            <a:ext cx="0" cy="1296000"/>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bwMode="gray">
          <a:xfrm>
            <a:off x="746571" y="3174896"/>
            <a:ext cx="1257187" cy="756881"/>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sp>
        <p:nvSpPr>
          <p:cNvPr id="71" name="TextBox 70"/>
          <p:cNvSpPr txBox="1"/>
          <p:nvPr/>
        </p:nvSpPr>
        <p:spPr bwMode="gray">
          <a:xfrm rot="3426119">
            <a:off x="653532" y="3809530"/>
            <a:ext cx="1327628" cy="992205"/>
          </a:xfrm>
          <a:prstGeom prst="rect">
            <a:avLst/>
          </a:prstGeom>
          <a:noFill/>
        </p:spPr>
        <p:txBody>
          <a:bodyPr wrap="none" rtlCol="0">
            <a:prstTxWarp prst="textArchDown">
              <a:avLst/>
            </a:prstTxWarp>
            <a:spAutoFit/>
          </a:bodyPr>
          <a:lstStyle/>
          <a:p>
            <a:pPr algn="ctr"/>
            <a:r>
              <a:rPr lang="zh-CN" altLang="en-US" sz="1400" b="1" dirty="0">
                <a:solidFill>
                  <a:schemeClr val="tx2"/>
                </a:solidFill>
                <a:latin typeface="Microsoft YaHei" panose="020B0503020204020204" pitchFamily="34" charset="-122"/>
                <a:ea typeface="Microsoft YaHei" panose="020B0503020204020204" pitchFamily="34" charset="-122"/>
              </a:rPr>
              <a:t>产品</a:t>
            </a:r>
            <a:endParaRPr lang="en-US" sz="1400" b="1" dirty="0">
              <a:solidFill>
                <a:schemeClr val="tx2"/>
              </a:solidFill>
              <a:latin typeface="Microsoft YaHei" panose="020B0503020204020204" pitchFamily="34" charset="-122"/>
              <a:ea typeface="Microsoft YaHei" panose="020B0503020204020204" pitchFamily="34" charset="-122"/>
            </a:endParaRPr>
          </a:p>
        </p:txBody>
      </p:sp>
      <p:sp>
        <p:nvSpPr>
          <p:cNvPr id="72" name="Rectangle 71"/>
          <p:cNvSpPr/>
          <p:nvPr/>
        </p:nvSpPr>
        <p:spPr bwMode="gray">
          <a:xfrm>
            <a:off x="858810" y="2748141"/>
            <a:ext cx="2297518" cy="1920148"/>
          </a:xfrm>
          <a:prstGeom prst="rect">
            <a:avLst/>
          </a:prstGeom>
          <a:noFill/>
        </p:spPr>
        <p:txBody>
          <a:bodyPr wrap="none" lIns="91440" tIns="45720" rIns="91440" bIns="45720">
            <a:prstTxWarp prst="textArchUp">
              <a:avLst>
                <a:gd name="adj" fmla="val 9311407"/>
              </a:avLst>
            </a:prstTxWarp>
            <a:spAutoFit/>
          </a:bodyPr>
          <a:lstStyle/>
          <a:p>
            <a:pPr algn="ctr"/>
            <a:r>
              <a:rPr lang="zh-CN" altLang="en-US" sz="1400" b="1" dirty="0">
                <a:solidFill>
                  <a:schemeClr val="tx2"/>
                </a:solidFill>
                <a:latin typeface="Microsoft YaHei" panose="020B0503020204020204" pitchFamily="34" charset="-122"/>
                <a:ea typeface="Microsoft YaHei" panose="020B0503020204020204" pitchFamily="34" charset="-122"/>
              </a:rPr>
              <a:t>销售渠道</a:t>
            </a:r>
            <a:endParaRPr lang="en-US" sz="1400" b="1" dirty="0" smtClean="0">
              <a:solidFill>
                <a:schemeClr val="tx2"/>
              </a:solidFill>
              <a:latin typeface="Microsoft YaHei" panose="020B0503020204020204" pitchFamily="34" charset="-122"/>
              <a:ea typeface="Microsoft YaHei" panose="020B0503020204020204" pitchFamily="34" charset="-122"/>
            </a:endParaRPr>
          </a:p>
        </p:txBody>
      </p:sp>
      <p:sp>
        <p:nvSpPr>
          <p:cNvPr id="73" name="TextBox 72"/>
          <p:cNvSpPr txBox="1"/>
          <p:nvPr/>
        </p:nvSpPr>
        <p:spPr bwMode="gray">
          <a:xfrm rot="18236187">
            <a:off x="2015986" y="3963908"/>
            <a:ext cx="1379280" cy="807109"/>
          </a:xfrm>
          <a:prstGeom prst="rect">
            <a:avLst/>
          </a:prstGeom>
          <a:noFill/>
        </p:spPr>
        <p:txBody>
          <a:bodyPr wrap="none" rtlCol="0">
            <a:prstTxWarp prst="textArchDown">
              <a:avLst>
                <a:gd name="adj" fmla="val 186454"/>
              </a:avLst>
            </a:prstTxWarp>
            <a:spAutoFit/>
          </a:bodyPr>
          <a:lstStyle/>
          <a:p>
            <a:pPr algn="ctr"/>
            <a:r>
              <a:rPr lang="zh-CN" altLang="en-US" sz="1400" b="1" dirty="0" smtClean="0">
                <a:solidFill>
                  <a:schemeClr val="tx2"/>
                </a:solidFill>
                <a:latin typeface="Microsoft YaHei" panose="020B0503020204020204" pitchFamily="34" charset="-122"/>
                <a:ea typeface="Microsoft YaHei" panose="020B0503020204020204" pitchFamily="34" charset="-122"/>
              </a:rPr>
              <a:t>顾客</a:t>
            </a:r>
            <a:endParaRPr lang="en-US" sz="1400" b="1" dirty="0" smtClean="0">
              <a:solidFill>
                <a:schemeClr val="tx2"/>
              </a:solidFill>
              <a:latin typeface="Microsoft YaHei" panose="020B0503020204020204" pitchFamily="34" charset="-122"/>
              <a:ea typeface="Microsoft YaHei" panose="020B0503020204020204" pitchFamily="34" charset="-122"/>
            </a:endParaRPr>
          </a:p>
        </p:txBody>
      </p:sp>
      <p:sp>
        <p:nvSpPr>
          <p:cNvPr id="74" name="TextBox 73"/>
          <p:cNvSpPr txBox="1"/>
          <p:nvPr/>
        </p:nvSpPr>
        <p:spPr bwMode="gray">
          <a:xfrm>
            <a:off x="858810" y="4071195"/>
            <a:ext cx="1208527" cy="461665"/>
          </a:xfrm>
          <a:prstGeom prst="rect">
            <a:avLst/>
          </a:prstGeom>
          <a:noFill/>
        </p:spPr>
        <p:txBody>
          <a:bodyPr wrap="square" rtlCol="0">
            <a:spAutoFit/>
          </a:bodyPr>
          <a:lstStyle/>
          <a:p>
            <a:pPr algn="ctr">
              <a:buClr>
                <a:srgbClr val="11356F"/>
              </a:buCl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以</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产品为中心</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方案</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5" name="TextBox 74"/>
          <p:cNvSpPr txBox="1"/>
          <p:nvPr/>
        </p:nvSpPr>
        <p:spPr bwMode="gray">
          <a:xfrm>
            <a:off x="1977721" y="4081468"/>
            <a:ext cx="1208527" cy="461665"/>
          </a:xfrm>
          <a:prstGeom prst="rect">
            <a:avLst/>
          </a:prstGeom>
          <a:noFill/>
        </p:spPr>
        <p:txBody>
          <a:bodyPr wrap="square" rtlCol="0">
            <a:spAutoFit/>
          </a:bodyPr>
          <a:lstStyle/>
          <a:p>
            <a:pPr algn="ctr">
              <a:buClr>
                <a:srgbClr val="11356F"/>
              </a:buCl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以顾客为中心”方案</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6" name="TextBox 75"/>
          <p:cNvSpPr txBox="1"/>
          <p:nvPr/>
        </p:nvSpPr>
        <p:spPr bwMode="gray">
          <a:xfrm>
            <a:off x="1197701" y="3079484"/>
            <a:ext cx="1664655" cy="461665"/>
          </a:xfrm>
          <a:prstGeom prst="rect">
            <a:avLst/>
          </a:prstGeom>
          <a:noFill/>
        </p:spPr>
        <p:txBody>
          <a:bodyPr wrap="square" rtlCol="0">
            <a:spAutoFit/>
          </a:bodyPr>
          <a:lstStyle/>
          <a:p>
            <a:pPr algn="ctr">
              <a:buClr>
                <a:srgbClr val="11356F"/>
              </a:buCl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以</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运营为中心</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algn="ctr">
              <a:buClr>
                <a:srgbClr val="11356F"/>
              </a:buCl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方案</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77" name="Straight Connector 76"/>
          <p:cNvCxnSpPr/>
          <p:nvPr/>
        </p:nvCxnSpPr>
        <p:spPr bwMode="gray">
          <a:xfrm flipH="1">
            <a:off x="2029277" y="3164622"/>
            <a:ext cx="1167245" cy="689634"/>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bwMode="gray">
          <a:xfrm>
            <a:off x="767119" y="3113067"/>
            <a:ext cx="1266141" cy="760158"/>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bwMode="gray">
          <a:xfrm>
            <a:off x="2062681" y="3928396"/>
            <a:ext cx="0" cy="1296000"/>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bwMode="gray">
          <a:xfrm flipH="1">
            <a:off x="2058389" y="3234830"/>
            <a:ext cx="1167245" cy="689634"/>
          </a:xfrm>
          <a:prstGeom prst="line">
            <a:avLst/>
          </a:prstGeom>
          <a:ln w="19050">
            <a:solidFill>
              <a:schemeClr val="tx2">
                <a:lumMod val="60000"/>
                <a:lumOff val="40000"/>
              </a:schemeClr>
            </a:solidFill>
          </a:ln>
        </p:spPr>
        <p:style>
          <a:lnRef idx="2">
            <a:schemeClr val="dk1"/>
          </a:lnRef>
          <a:fillRef idx="0">
            <a:schemeClr val="dk1"/>
          </a:fillRef>
          <a:effectRef idx="1">
            <a:schemeClr val="dk1"/>
          </a:effectRef>
          <a:fontRef idx="minor">
            <a:schemeClr val="tx1"/>
          </a:fontRef>
        </p:style>
      </p:cxnSp>
      <p:pic>
        <p:nvPicPr>
          <p:cNvPr id="81" name="Picture 80" descr="Laptop_Front View.jpg"/>
          <p:cNvPicPr>
            <a:picLocks noChangeAspect="1"/>
          </p:cNvPicPr>
          <p:nvPr/>
        </p:nvPicPr>
        <p:blipFill>
          <a:blip r:embed="rId12" cstate="print"/>
          <a:stretch>
            <a:fillRect/>
          </a:stretch>
        </p:blipFill>
        <p:spPr>
          <a:xfrm>
            <a:off x="1191318" y="1560703"/>
            <a:ext cx="1608480" cy="988024"/>
          </a:xfrm>
          <a:prstGeom prst="rect">
            <a:avLst/>
          </a:prstGeom>
        </p:spPr>
      </p:pic>
      <p:pic>
        <p:nvPicPr>
          <p:cNvPr id="82" name="Picture 8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500277" y="1665831"/>
            <a:ext cx="1023961" cy="608969"/>
          </a:xfrm>
          <a:prstGeom prst="rect">
            <a:avLst/>
          </a:prstGeom>
        </p:spPr>
      </p:pic>
      <p:pic>
        <p:nvPicPr>
          <p:cNvPr id="83" name="Picture 82" descr="ipad_silver.jpg"/>
          <p:cNvPicPr>
            <a:picLocks noChangeAspect="1"/>
          </p:cNvPicPr>
          <p:nvPr/>
        </p:nvPicPr>
        <p:blipFill>
          <a:blip r:embed="rId14" cstate="print"/>
          <a:stretch>
            <a:fillRect/>
          </a:stretch>
        </p:blipFill>
        <p:spPr>
          <a:xfrm rot="5400000">
            <a:off x="1617695" y="4894059"/>
            <a:ext cx="823135" cy="1132379"/>
          </a:xfrm>
          <a:prstGeom prst="rect">
            <a:avLst/>
          </a:prstGeom>
        </p:spPr>
      </p:pic>
      <p:pic>
        <p:nvPicPr>
          <p:cNvPr id="84" name="Picture 83"/>
          <p:cNvPicPr>
            <a:picLocks noChangeAspect="1"/>
          </p:cNvPicPr>
          <p:nvPr/>
        </p:nvPicPr>
        <p:blipFill>
          <a:blip r:embed="rId15" cstate="print"/>
          <a:stretch>
            <a:fillRect/>
          </a:stretch>
        </p:blipFill>
        <p:spPr>
          <a:xfrm rot="5400000">
            <a:off x="1677201" y="4960413"/>
            <a:ext cx="687758" cy="972000"/>
          </a:xfrm>
          <a:prstGeom prst="rect">
            <a:avLst/>
          </a:prstGeom>
          <a:ln>
            <a:solidFill>
              <a:schemeClr val="tx1"/>
            </a:solidFill>
          </a:ln>
          <a:effectLst>
            <a:outerShdw blurRad="63500" sx="102000" sy="102000" algn="ctr" rotWithShape="0">
              <a:prstClr val="black">
                <a:alpha val="40000"/>
              </a:prstClr>
            </a:outerShdw>
          </a:effectLst>
        </p:spPr>
      </p:pic>
      <p:pic>
        <p:nvPicPr>
          <p:cNvPr id="128002" name="Picture 2"/>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8047" t="9821" r="5719" b="3960"/>
          <a:stretch/>
        </p:blipFill>
        <p:spPr bwMode="auto">
          <a:xfrm>
            <a:off x="2676578" y="912606"/>
            <a:ext cx="665652" cy="613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0" name="Oval 29"/>
          <p:cNvSpPr/>
          <p:nvPr/>
        </p:nvSpPr>
        <p:spPr bwMode="gray">
          <a:xfrm>
            <a:off x="2676578" y="856262"/>
            <a:ext cx="748868" cy="718537"/>
          </a:xfrm>
          <a:prstGeom prst="ellipse">
            <a:avLst/>
          </a:prstGeom>
          <a:no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
        <p:nvSpPr>
          <p:cNvPr id="38" name="Oval 37"/>
          <p:cNvSpPr/>
          <p:nvPr/>
        </p:nvSpPr>
        <p:spPr bwMode="gray">
          <a:xfrm>
            <a:off x="3492663" y="1613922"/>
            <a:ext cx="734510" cy="712788"/>
          </a:xfrm>
          <a:prstGeom prst="ellipse">
            <a:avLst/>
          </a:prstGeom>
          <a:solidFill>
            <a:schemeClr val="bg1">
              <a:alpha val="0"/>
            </a:schemeClr>
          </a:solidFill>
          <a:ln w="19050">
            <a:solidFill>
              <a:schemeClr val="accent1">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latin typeface="Microsoft YaHei" panose="020B0503020204020204" pitchFamily="34" charset="-122"/>
              <a:ea typeface="Microsoft YaHei" panose="020B0503020204020204" pitchFamily="34" charset="-122"/>
              <a:cs typeface="Calibri" pitchFamily="34" charset="0"/>
            </a:endParaRPr>
          </a:p>
        </p:txBody>
      </p:sp>
    </p:spTree>
    <p:extLst>
      <p:ext uri="{BB962C8B-B14F-4D97-AF65-F5344CB8AC3E}">
        <p14:creationId xmlns:p14="http://schemas.microsoft.com/office/powerpoint/2010/main" val="1398009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运营困难</a:t>
            </a:r>
            <a:r>
              <a:rPr lang="en-SG"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库存、定价优化</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en-SG" dirty="0" err="1" smtClean="0">
                <a:latin typeface="Microsoft YaHei" panose="020B0503020204020204" pitchFamily="34" charset="-122"/>
                <a:ea typeface="Microsoft YaHei" panose="020B0503020204020204" pitchFamily="34" charset="-122"/>
              </a:rPr>
              <a:t>InsightBox</a:t>
            </a:r>
            <a:r>
              <a:rPr lang="en-SG"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拥有一整套帮助解决零售商普遍面临的运营困难的数据分析方案</a:t>
            </a:r>
            <a:endParaRPr lang="en-SG" dirty="0">
              <a:latin typeface="Microsoft YaHei" panose="020B0503020204020204" pitchFamily="34" charset="-122"/>
              <a:ea typeface="Microsoft YaHei" panose="020B0503020204020204" pitchFamily="34" charset="-122"/>
            </a:endParaRPr>
          </a:p>
        </p:txBody>
      </p:sp>
      <p:sp>
        <p:nvSpPr>
          <p:cNvPr id="34" name="Isosceles Triangle 33"/>
          <p:cNvSpPr/>
          <p:nvPr/>
        </p:nvSpPr>
        <p:spPr>
          <a:xfrm>
            <a:off x="8602911" y="2095649"/>
            <a:ext cx="327042" cy="4409853"/>
          </a:xfrm>
          <a:prstGeom prst="triangle">
            <a:avLst>
              <a:gd name="adj" fmla="val 0"/>
            </a:avLst>
          </a:prstGeom>
          <a:gradFill>
            <a:gsLst>
              <a:gs pos="0">
                <a:schemeClr val="accent3"/>
              </a:gs>
              <a:gs pos="50000">
                <a:schemeClr val="accent1">
                  <a:lumMod val="60000"/>
                  <a:lumOff val="40000"/>
                </a:schemeClr>
              </a:gs>
              <a:gs pos="100000">
                <a:schemeClr val="accent2"/>
              </a:gs>
            </a:gsLst>
            <a:lin ang="5400000" scaled="0"/>
          </a:gra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vert="vert270" tIns="0" bIns="540000" rtlCol="0" anchor="ctr" anchorCtr="1"/>
          <a:lstStyle/>
          <a:p>
            <a:pPr algn="ctr"/>
            <a:endParaRPr lang="en-GB" b="1" dirty="0">
              <a:solidFill>
                <a:schemeClr val="tx2"/>
              </a:solidFill>
              <a:latin typeface="Microsoft YaHei" panose="020B0503020204020204" pitchFamily="34" charset="-122"/>
              <a:ea typeface="Microsoft YaHei" panose="020B0503020204020204" pitchFamily="34" charset="-122"/>
            </a:endParaRPr>
          </a:p>
        </p:txBody>
      </p:sp>
      <p:sp>
        <p:nvSpPr>
          <p:cNvPr id="37" name="Rectangle 36"/>
          <p:cNvSpPr/>
          <p:nvPr/>
        </p:nvSpPr>
        <p:spPr>
          <a:xfrm rot="16200000">
            <a:off x="8053110" y="5817955"/>
            <a:ext cx="800219" cy="276999"/>
          </a:xfrm>
          <a:prstGeom prst="rect">
            <a:avLst/>
          </a:prstGeom>
        </p:spPr>
        <p:txBody>
          <a:bodyPr wrap="none">
            <a:spAutoFit/>
          </a:bodyPr>
          <a:lstStyle/>
          <a:p>
            <a:pPr algn="ctr"/>
            <a:r>
              <a:rPr lang="zh-CN" altLang="en-US" b="1" dirty="0" smtClean="0">
                <a:solidFill>
                  <a:schemeClr val="tx2"/>
                </a:solidFill>
                <a:latin typeface="Microsoft YaHei" panose="020B0503020204020204" pitchFamily="34" charset="-122"/>
                <a:ea typeface="Microsoft YaHei" panose="020B0503020204020204" pitchFamily="34" charset="-122"/>
              </a:rPr>
              <a:t>降价</a:t>
            </a:r>
            <a:r>
              <a:rPr lang="en-GB" b="1" dirty="0" smtClean="0">
                <a:solidFill>
                  <a:schemeClr val="tx2"/>
                </a:solidFill>
                <a:latin typeface="Microsoft YaHei" panose="020B0503020204020204" pitchFamily="34" charset="-122"/>
                <a:ea typeface="Microsoft YaHei" panose="020B0503020204020204" pitchFamily="34" charset="-122"/>
              </a:rPr>
              <a:t> (%)</a:t>
            </a:r>
            <a:endParaRPr lang="en-GB" b="1" dirty="0">
              <a:solidFill>
                <a:schemeClr val="tx2"/>
              </a:solidFill>
              <a:latin typeface="Microsoft YaHei" panose="020B0503020204020204" pitchFamily="34" charset="-122"/>
              <a:ea typeface="Microsoft YaHei" panose="020B0503020204020204" pitchFamily="34" charset="-122"/>
            </a:endParaRPr>
          </a:p>
        </p:txBody>
      </p:sp>
      <p:grpSp>
        <p:nvGrpSpPr>
          <p:cNvPr id="39" name="Group 38"/>
          <p:cNvGrpSpPr/>
          <p:nvPr/>
        </p:nvGrpSpPr>
        <p:grpSpPr>
          <a:xfrm>
            <a:off x="4707173" y="2093760"/>
            <a:ext cx="3646472" cy="4548611"/>
            <a:chOff x="1823871" y="1303940"/>
            <a:chExt cx="5023454" cy="5575528"/>
          </a:xfrm>
        </p:grpSpPr>
        <p:cxnSp>
          <p:nvCxnSpPr>
            <p:cNvPr id="4" name="Straight Arrow Connector 3"/>
            <p:cNvCxnSpPr>
              <a:endCxn id="5" idx="1"/>
            </p:cNvCxnSpPr>
            <p:nvPr/>
          </p:nvCxnSpPr>
          <p:spPr bwMode="gray">
            <a:xfrm flipH="1">
              <a:off x="4254340" y="1620627"/>
              <a:ext cx="1" cy="130732"/>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 name="Flowchart: Data 4"/>
            <p:cNvSpPr/>
            <p:nvPr/>
          </p:nvSpPr>
          <p:spPr bwMode="gray">
            <a:xfrm>
              <a:off x="2386567" y="1751359"/>
              <a:ext cx="3735546" cy="285332"/>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永久性降价</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 name="Flowchart: Data 5"/>
            <p:cNvSpPr/>
            <p:nvPr/>
          </p:nvSpPr>
          <p:spPr bwMode="gray">
            <a:xfrm>
              <a:off x="2386567" y="2195953"/>
              <a:ext cx="3735546" cy="398201"/>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每周降价</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7" name="Straight Arrow Connector 6"/>
            <p:cNvCxnSpPr>
              <a:stCxn id="5" idx="4"/>
              <a:endCxn id="6" idx="1"/>
            </p:cNvCxnSpPr>
            <p:nvPr/>
          </p:nvCxnSpPr>
          <p:spPr bwMode="gray">
            <a:xfrm>
              <a:off x="4254340" y="2036691"/>
              <a:ext cx="0" cy="159262"/>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8" name="Flowchart: Data 7"/>
            <p:cNvSpPr/>
            <p:nvPr/>
          </p:nvSpPr>
          <p:spPr bwMode="gray">
            <a:xfrm>
              <a:off x="2387510" y="3201315"/>
              <a:ext cx="3735546" cy="379475"/>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清货</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9" name="Straight Arrow Connector 8"/>
            <p:cNvCxnSpPr>
              <a:stCxn id="6" idx="4"/>
              <a:endCxn id="27" idx="0"/>
            </p:cNvCxnSpPr>
            <p:nvPr/>
          </p:nvCxnSpPr>
          <p:spPr bwMode="gray">
            <a:xfrm>
              <a:off x="4254340" y="2594154"/>
              <a:ext cx="1" cy="138684"/>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0" name="Flowchart: Data 9"/>
            <p:cNvSpPr/>
            <p:nvPr/>
          </p:nvSpPr>
          <p:spPr bwMode="gray">
            <a:xfrm>
              <a:off x="1823871" y="5096455"/>
              <a:ext cx="2006809" cy="216293"/>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第</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一轮降价</a:t>
              </a:r>
              <a:r>
                <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p:txBody>
        </p:sp>
        <p:sp>
          <p:nvSpPr>
            <p:cNvPr id="11" name="Flowchart: Data 10"/>
            <p:cNvSpPr/>
            <p:nvPr/>
          </p:nvSpPr>
          <p:spPr bwMode="gray">
            <a:xfrm>
              <a:off x="1823871" y="5477334"/>
              <a:ext cx="2006809" cy="216293"/>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第二轮降价</a:t>
              </a:r>
              <a:endParaRPr lang="en-US" sz="105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Flowchart: Data 11"/>
            <p:cNvSpPr/>
            <p:nvPr/>
          </p:nvSpPr>
          <p:spPr bwMode="gray">
            <a:xfrm>
              <a:off x="1823871" y="5883817"/>
              <a:ext cx="2006809" cy="216293"/>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第三轮降价</a:t>
              </a:r>
              <a:endParaRPr lang="en-US" sz="105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3" name="Straight Arrow Connector 12"/>
            <p:cNvCxnSpPr>
              <a:endCxn id="12" idx="1"/>
            </p:cNvCxnSpPr>
            <p:nvPr/>
          </p:nvCxnSpPr>
          <p:spPr bwMode="gray">
            <a:xfrm rot="5400000">
              <a:off x="2738822" y="5790827"/>
              <a:ext cx="181443" cy="4537"/>
            </a:xfrm>
            <a:prstGeom prst="straightConnector1">
              <a:avLst/>
            </a:prstGeom>
            <a:ln w="9525">
              <a:solidFill>
                <a:schemeClr val="tx1"/>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4" name="Rounded Rectangle 13"/>
            <p:cNvSpPr/>
            <p:nvPr/>
          </p:nvSpPr>
          <p:spPr bwMode="gray">
            <a:xfrm>
              <a:off x="2181960" y="4695941"/>
              <a:ext cx="1299707" cy="24624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zh-CN" altLang="en-US" sz="1050" dirty="0" smtClean="0">
                  <a:solidFill>
                    <a:schemeClr val="bg1"/>
                  </a:solidFill>
                  <a:latin typeface="Microsoft YaHei" panose="020B0503020204020204" pitchFamily="34" charset="-122"/>
                  <a:ea typeface="Microsoft YaHei" panose="020B0503020204020204" pitchFamily="34" charset="-122"/>
                </a:rPr>
                <a:t>奥特莱斯</a:t>
              </a:r>
              <a:endParaRPr lang="en-US" sz="1050" dirty="0">
                <a:solidFill>
                  <a:schemeClr val="bg1"/>
                </a:solidFill>
                <a:latin typeface="Microsoft YaHei" panose="020B0503020204020204" pitchFamily="34" charset="-122"/>
                <a:ea typeface="Microsoft YaHei" panose="020B0503020204020204" pitchFamily="34" charset="-122"/>
              </a:endParaRPr>
            </a:p>
          </p:txBody>
        </p:sp>
        <p:sp>
          <p:nvSpPr>
            <p:cNvPr id="15" name="Rounded Rectangle 14"/>
            <p:cNvSpPr/>
            <p:nvPr/>
          </p:nvSpPr>
          <p:spPr bwMode="gray">
            <a:xfrm>
              <a:off x="5196768" y="4695941"/>
              <a:ext cx="1299708" cy="246244"/>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zh-CN" altLang="en-US" sz="1050" dirty="0">
                  <a:solidFill>
                    <a:schemeClr val="bg1"/>
                  </a:solidFill>
                  <a:latin typeface="Microsoft YaHei" panose="020B0503020204020204" pitchFamily="34" charset="-122"/>
                  <a:ea typeface="Microsoft YaHei" panose="020B0503020204020204" pitchFamily="34" charset="-122"/>
                </a:rPr>
                <a:t>淘宝</a:t>
              </a:r>
              <a:endParaRPr lang="en-US" sz="1050" dirty="0">
                <a:solidFill>
                  <a:schemeClr val="bg1"/>
                </a:solidFill>
                <a:latin typeface="Microsoft YaHei" panose="020B0503020204020204" pitchFamily="34" charset="-122"/>
                <a:ea typeface="Microsoft YaHei" panose="020B0503020204020204" pitchFamily="34" charset="-122"/>
              </a:endParaRPr>
            </a:p>
          </p:txBody>
        </p:sp>
        <p:sp>
          <p:nvSpPr>
            <p:cNvPr id="16" name="Diamond 15"/>
            <p:cNvSpPr/>
            <p:nvPr/>
          </p:nvSpPr>
          <p:spPr bwMode="gray">
            <a:xfrm>
              <a:off x="3307353" y="6388905"/>
              <a:ext cx="2022073" cy="490563"/>
            </a:xfrm>
            <a:prstGeom prst="diamond">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销账</a:t>
              </a: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7" name="Elbow Connector 16"/>
            <p:cNvCxnSpPr>
              <a:endCxn id="15" idx="0"/>
            </p:cNvCxnSpPr>
            <p:nvPr/>
          </p:nvCxnSpPr>
          <p:spPr bwMode="gray">
            <a:xfrm rot="16200000" flipH="1">
              <a:off x="4742365" y="3591684"/>
              <a:ext cx="616231" cy="1592283"/>
            </a:xfrm>
            <a:prstGeom prst="bentConnector3">
              <a:avLst>
                <a:gd name="adj1" fmla="val 50000"/>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4"/>
              <a:endCxn id="14" idx="0"/>
            </p:cNvCxnSpPr>
            <p:nvPr/>
          </p:nvCxnSpPr>
          <p:spPr bwMode="gray">
            <a:xfrm rot="5400000">
              <a:off x="2985974" y="3426631"/>
              <a:ext cx="1115151" cy="1423469"/>
            </a:xfrm>
            <a:prstGeom prst="bentConnector3">
              <a:avLst>
                <a:gd name="adj1" fmla="val 72452"/>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9" name="Elbow Connector 91"/>
            <p:cNvCxnSpPr>
              <a:stCxn id="15" idx="2"/>
              <a:endCxn id="16" idx="0"/>
            </p:cNvCxnSpPr>
            <p:nvPr/>
          </p:nvCxnSpPr>
          <p:spPr bwMode="gray">
            <a:xfrm rot="5400000">
              <a:off x="4359146" y="4901430"/>
              <a:ext cx="1446721" cy="1528231"/>
            </a:xfrm>
            <a:prstGeom prst="bentConnector3">
              <a:avLst>
                <a:gd name="adj1" fmla="val 50000"/>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4" idx="2"/>
            </p:cNvCxnSpPr>
            <p:nvPr/>
          </p:nvCxnSpPr>
          <p:spPr bwMode="gray">
            <a:xfrm rot="5400000">
              <a:off x="2752410" y="5017051"/>
              <a:ext cx="154270" cy="4538"/>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bwMode="gray">
            <a:xfrm rot="5400000">
              <a:off x="2744982" y="5394665"/>
              <a:ext cx="164586" cy="2340"/>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bwMode="gray">
            <a:xfrm rot="5400000">
              <a:off x="2732180" y="5788346"/>
              <a:ext cx="190190" cy="2340"/>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3" name="Elbow Connector 22"/>
            <p:cNvCxnSpPr>
              <a:endCxn id="24" idx="1"/>
            </p:cNvCxnSpPr>
            <p:nvPr/>
          </p:nvCxnSpPr>
          <p:spPr bwMode="gray">
            <a:xfrm rot="10800000" flipH="1">
              <a:off x="4249626" y="2125415"/>
              <a:ext cx="3544" cy="892716"/>
            </a:xfrm>
            <a:prstGeom prst="bentConnector3">
              <a:avLst>
                <a:gd name="adj1" fmla="val -61431819"/>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4" name="Rectangle 23"/>
            <p:cNvSpPr/>
            <p:nvPr/>
          </p:nvSpPr>
          <p:spPr bwMode="gray">
            <a:xfrm>
              <a:off x="4253170" y="2054082"/>
              <a:ext cx="1565165" cy="14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ectangle 24"/>
            <p:cNvSpPr/>
            <p:nvPr/>
          </p:nvSpPr>
          <p:spPr bwMode="gray">
            <a:xfrm>
              <a:off x="4265382" y="4180186"/>
              <a:ext cx="1565165" cy="142666"/>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6" name="Elbow Connector 91"/>
            <p:cNvCxnSpPr>
              <a:stCxn id="12" idx="4"/>
              <a:endCxn id="16" idx="0"/>
            </p:cNvCxnSpPr>
            <p:nvPr/>
          </p:nvCxnSpPr>
          <p:spPr bwMode="gray">
            <a:xfrm rot="16200000" flipH="1">
              <a:off x="3428435" y="5498951"/>
              <a:ext cx="288795" cy="1491114"/>
            </a:xfrm>
            <a:prstGeom prst="bentConnector3">
              <a:avLst>
                <a:gd name="adj1" fmla="val 50000"/>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27" name="Rounded Rectangle 26"/>
            <p:cNvSpPr/>
            <p:nvPr/>
          </p:nvSpPr>
          <p:spPr bwMode="gray">
            <a:xfrm>
              <a:off x="2673099" y="2732838"/>
              <a:ext cx="3162483" cy="240792"/>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36000" tIns="36000" rIns="36000" bIns="36000" rtlCol="0" anchor="ctr"/>
            <a:lstStyle/>
            <a:p>
              <a:pPr algn="ctr"/>
              <a:r>
                <a:rPr lang="zh-CN" altLang="en-US" sz="1050" dirty="0" smtClean="0">
                  <a:solidFill>
                    <a:schemeClr val="bg1"/>
                  </a:solidFill>
                  <a:latin typeface="Microsoft YaHei" panose="020B0503020204020204" pitchFamily="34" charset="-122"/>
                  <a:ea typeface="Microsoft YaHei" panose="020B0503020204020204" pitchFamily="34" charset="-122"/>
                </a:rPr>
                <a:t>线上和线下店</a:t>
              </a:r>
              <a:endParaRPr lang="en-US" sz="1050" baseline="30000" dirty="0" smtClean="0">
                <a:solidFill>
                  <a:schemeClr val="bg1"/>
                </a:solidFill>
                <a:latin typeface="Microsoft YaHei" panose="020B0503020204020204" pitchFamily="34" charset="-122"/>
                <a:ea typeface="Microsoft YaHei" panose="020B0503020204020204" pitchFamily="34" charset="-122"/>
              </a:endParaRPr>
            </a:p>
          </p:txBody>
        </p:sp>
        <p:cxnSp>
          <p:nvCxnSpPr>
            <p:cNvPr id="28" name="Straight Arrow Connector 27"/>
            <p:cNvCxnSpPr>
              <a:stCxn id="27" idx="2"/>
              <a:endCxn id="8" idx="1"/>
            </p:cNvCxnSpPr>
            <p:nvPr/>
          </p:nvCxnSpPr>
          <p:spPr bwMode="gray">
            <a:xfrm>
              <a:off x="4254341" y="2973630"/>
              <a:ext cx="942" cy="227685"/>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8" idx="4"/>
              <a:endCxn id="30" idx="1"/>
            </p:cNvCxnSpPr>
            <p:nvPr/>
          </p:nvCxnSpPr>
          <p:spPr bwMode="gray">
            <a:xfrm>
              <a:off x="4255283" y="3580790"/>
              <a:ext cx="0" cy="303579"/>
            </a:xfrm>
            <a:prstGeom prst="straightConnector1">
              <a:avLst/>
            </a:prstGeom>
            <a:ln w="9525">
              <a:solidFill>
                <a:schemeClr val="tx2">
                  <a:lumMod val="60000"/>
                  <a:lumOff val="40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30" name="Flowchart: Data 29"/>
            <p:cNvSpPr/>
            <p:nvPr/>
          </p:nvSpPr>
          <p:spPr bwMode="gray">
            <a:xfrm>
              <a:off x="2387510" y="3884369"/>
              <a:ext cx="3735546" cy="361227"/>
            </a:xfrm>
            <a:prstGeom prst="flowChartInputOutput">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调货</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31" name="Straight Arrow Connector 30"/>
            <p:cNvCxnSpPr/>
            <p:nvPr/>
          </p:nvCxnSpPr>
          <p:spPr>
            <a:xfrm flipH="1">
              <a:off x="2065940" y="3732580"/>
              <a:ext cx="2187230" cy="0"/>
            </a:xfrm>
            <a:prstGeom prst="straightConnector1">
              <a:avLst/>
            </a:prstGeom>
            <a:ln w="9525">
              <a:solidFill>
                <a:schemeClr val="tx2">
                  <a:lumMod val="60000"/>
                  <a:lumOff val="4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2065940" y="2214680"/>
              <a:ext cx="0" cy="1517900"/>
            </a:xfrm>
            <a:prstGeom prst="straightConnector1">
              <a:avLst/>
            </a:prstGeom>
            <a:ln w="9525">
              <a:solidFill>
                <a:schemeClr val="tx2">
                  <a:lumMod val="60000"/>
                  <a:lumOff val="40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3" name="Diamond 32"/>
            <p:cNvSpPr/>
            <p:nvPr/>
          </p:nvSpPr>
          <p:spPr bwMode="gray">
            <a:xfrm>
              <a:off x="3204365" y="1303940"/>
              <a:ext cx="2111555" cy="304419"/>
            </a:xfrm>
            <a:prstGeom prst="diamond">
              <a:avLst/>
            </a:prstGeom>
            <a:solidFill>
              <a:schemeClr val="accent1">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获取库存</a:t>
              </a: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8" name="Flowchart: Data 37"/>
            <p:cNvSpPr/>
            <p:nvPr/>
          </p:nvSpPr>
          <p:spPr bwMode="gray">
            <a:xfrm>
              <a:off x="4646370" y="5478128"/>
              <a:ext cx="2200955" cy="554527"/>
            </a:xfrm>
            <a:prstGeom prst="flowChartInputOutput">
              <a:avLst/>
            </a:prstGeom>
            <a:solidFill>
              <a:schemeClr val="accent1">
                <a:lumMod val="20000"/>
                <a:lumOff val="80000"/>
              </a:schemeClr>
            </a:solidFill>
            <a:ln w="9525">
              <a:noFill/>
              <a:prstDash val="dash"/>
            </a:ln>
            <a:effectLst/>
          </p:spPr>
          <p:style>
            <a:lnRef idx="1">
              <a:schemeClr val="accent1"/>
            </a:lnRef>
            <a:fillRef idx="3">
              <a:schemeClr val="accent1"/>
            </a:fillRef>
            <a:effectRef idx="2">
              <a:schemeClr val="accent1"/>
            </a:effectRef>
            <a:fontRef idx="minor">
              <a:schemeClr val="lt1"/>
            </a:fontRef>
          </p:style>
          <p:txBody>
            <a:bodyPr lIns="0" tIns="36000" rIns="0" bIns="36000" rtlCol="0" anchor="ct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淘宝商家的定价策略</a:t>
              </a:r>
              <a:endParaRPr lang="en-US" sz="1050" baseline="60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grpSp>
        <p:nvGrpSpPr>
          <p:cNvPr id="41" name="Group 40"/>
          <p:cNvGrpSpPr/>
          <p:nvPr/>
        </p:nvGrpSpPr>
        <p:grpSpPr>
          <a:xfrm>
            <a:off x="670507" y="2095649"/>
            <a:ext cx="3723183" cy="4394863"/>
            <a:chOff x="1070715" y="1114386"/>
            <a:chExt cx="7004190" cy="4629231"/>
          </a:xfrm>
        </p:grpSpPr>
        <p:grpSp>
          <p:nvGrpSpPr>
            <p:cNvPr id="42" name="Group 41"/>
            <p:cNvGrpSpPr/>
            <p:nvPr/>
          </p:nvGrpSpPr>
          <p:grpSpPr>
            <a:xfrm>
              <a:off x="1070715" y="4131971"/>
              <a:ext cx="7004190" cy="1611646"/>
              <a:chOff x="1070715" y="4131971"/>
              <a:chExt cx="7004190" cy="1611646"/>
            </a:xfrm>
          </p:grpSpPr>
          <p:sp>
            <p:nvSpPr>
              <p:cNvPr id="58" name="Freeform 3"/>
              <p:cNvSpPr>
                <a:spLocks/>
              </p:cNvSpPr>
              <p:nvPr/>
            </p:nvSpPr>
            <p:spPr bwMode="blackWhite">
              <a:xfrm>
                <a:off x="6699660" y="4131971"/>
                <a:ext cx="1375245" cy="1611646"/>
              </a:xfrm>
              <a:custGeom>
                <a:avLst/>
                <a:gdLst>
                  <a:gd name="T0" fmla="*/ 498 w 979"/>
                  <a:gd name="T1" fmla="*/ 1145 h 1146"/>
                  <a:gd name="T2" fmla="*/ 0 w 979"/>
                  <a:gd name="T3" fmla="*/ 401 h 1146"/>
                  <a:gd name="T4" fmla="*/ 366 w 979"/>
                  <a:gd name="T5" fmla="*/ 0 h 1146"/>
                  <a:gd name="T6" fmla="*/ 978 w 979"/>
                  <a:gd name="T7" fmla="*/ 631 h 1146"/>
                  <a:gd name="T8" fmla="*/ 498 w 979"/>
                  <a:gd name="T9" fmla="*/ 1145 h 1146"/>
                </a:gdLst>
                <a:ahLst/>
                <a:cxnLst>
                  <a:cxn ang="0">
                    <a:pos x="T0" y="T1"/>
                  </a:cxn>
                  <a:cxn ang="0">
                    <a:pos x="T2" y="T3"/>
                  </a:cxn>
                  <a:cxn ang="0">
                    <a:pos x="T4" y="T5"/>
                  </a:cxn>
                  <a:cxn ang="0">
                    <a:pos x="T6" y="T7"/>
                  </a:cxn>
                  <a:cxn ang="0">
                    <a:pos x="T8" y="T9"/>
                  </a:cxn>
                </a:cxnLst>
                <a:rect l="0" t="0" r="r" b="b"/>
                <a:pathLst>
                  <a:path w="979" h="1146">
                    <a:moveTo>
                      <a:pt x="498" y="1145"/>
                    </a:moveTo>
                    <a:lnTo>
                      <a:pt x="0" y="401"/>
                    </a:lnTo>
                    <a:lnTo>
                      <a:pt x="366" y="0"/>
                    </a:lnTo>
                    <a:lnTo>
                      <a:pt x="978" y="631"/>
                    </a:lnTo>
                    <a:lnTo>
                      <a:pt x="498" y="1145"/>
                    </a:lnTo>
                  </a:path>
                </a:pathLst>
              </a:custGeom>
              <a:solidFill>
                <a:schemeClr val="accent1">
                  <a:lumMod val="40000"/>
                  <a:lumOff val="60000"/>
                </a:schemeClr>
              </a:solidFill>
              <a:ln>
                <a:solidFill>
                  <a:schemeClr val="accent1"/>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0"/>
                </a:schemeClr>
              </a:effectRef>
              <a:fontRef idx="minor">
                <a:schemeClr val="lt1"/>
              </a:fontRef>
            </p:style>
            <p:txBody>
              <a:bodyPr/>
              <a:lstStyle/>
              <a:p>
                <a:pPr defTabSz="932962" fontAlgn="base">
                  <a:spcBef>
                    <a:spcPct val="0"/>
                  </a:spcBef>
                  <a:spcAft>
                    <a:spcPct val="0"/>
                  </a:spcAft>
                </a:pPr>
                <a:endParaRPr lang="en-US" sz="1400">
                  <a:solidFill>
                    <a:srgbClr val="004080"/>
                  </a:solidFill>
                  <a:latin typeface="Microsoft YaHei" panose="020B0503020204020204" pitchFamily="34" charset="-122"/>
                  <a:ea typeface="Microsoft YaHei" panose="020B0503020204020204" pitchFamily="34" charset="-122"/>
                </a:endParaRPr>
              </a:p>
            </p:txBody>
          </p:sp>
          <p:sp>
            <p:nvSpPr>
              <p:cNvPr id="59" name="Freeform 4"/>
              <p:cNvSpPr>
                <a:spLocks/>
              </p:cNvSpPr>
              <p:nvPr/>
            </p:nvSpPr>
            <p:spPr bwMode="blackWhite">
              <a:xfrm>
                <a:off x="1767246" y="4131971"/>
                <a:ext cx="5447523" cy="570150"/>
              </a:xfrm>
              <a:custGeom>
                <a:avLst/>
                <a:gdLst>
                  <a:gd name="T0" fmla="*/ 0 w 3876"/>
                  <a:gd name="T1" fmla="*/ 404 h 405"/>
                  <a:gd name="T2" fmla="*/ 3510 w 3876"/>
                  <a:gd name="T3" fmla="*/ 404 h 405"/>
                  <a:gd name="T4" fmla="*/ 3875 w 3876"/>
                  <a:gd name="T5" fmla="*/ 0 h 405"/>
                  <a:gd name="T6" fmla="*/ 692 w 3876"/>
                  <a:gd name="T7" fmla="*/ 2 h 405"/>
                  <a:gd name="T8" fmla="*/ 0 w 3876"/>
                  <a:gd name="T9" fmla="*/ 404 h 405"/>
                </a:gdLst>
                <a:ahLst/>
                <a:cxnLst>
                  <a:cxn ang="0">
                    <a:pos x="T0" y="T1"/>
                  </a:cxn>
                  <a:cxn ang="0">
                    <a:pos x="T2" y="T3"/>
                  </a:cxn>
                  <a:cxn ang="0">
                    <a:pos x="T4" y="T5"/>
                  </a:cxn>
                  <a:cxn ang="0">
                    <a:pos x="T6" y="T7"/>
                  </a:cxn>
                  <a:cxn ang="0">
                    <a:pos x="T8" y="T9"/>
                  </a:cxn>
                </a:cxnLst>
                <a:rect l="0" t="0" r="r" b="b"/>
                <a:pathLst>
                  <a:path w="3876" h="405">
                    <a:moveTo>
                      <a:pt x="0" y="404"/>
                    </a:moveTo>
                    <a:lnTo>
                      <a:pt x="3510" y="404"/>
                    </a:lnTo>
                    <a:lnTo>
                      <a:pt x="3875" y="0"/>
                    </a:lnTo>
                    <a:lnTo>
                      <a:pt x="692" y="2"/>
                    </a:lnTo>
                    <a:lnTo>
                      <a:pt x="0" y="404"/>
                    </a:lnTo>
                  </a:path>
                </a:pathLst>
              </a:custGeom>
              <a:solidFill>
                <a:schemeClr val="accent1">
                  <a:lumMod val="40000"/>
                  <a:lumOff val="60000"/>
                </a:schemeClr>
              </a:solidFill>
              <a:ln>
                <a:solidFill>
                  <a:schemeClr val="accent1"/>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0"/>
                </a:schemeClr>
              </a:effectRef>
              <a:fontRef idx="minor">
                <a:schemeClr val="lt1"/>
              </a:fontRef>
            </p:style>
            <p:txBody>
              <a:bodyPr/>
              <a:lstStyle/>
              <a:p>
                <a:pPr defTabSz="932962" fontAlgn="base">
                  <a:spcBef>
                    <a:spcPct val="0"/>
                  </a:spcBef>
                  <a:spcAft>
                    <a:spcPct val="0"/>
                  </a:spcAft>
                </a:pPr>
                <a:endParaRPr lang="en-US" sz="1400">
                  <a:solidFill>
                    <a:srgbClr val="004080"/>
                  </a:solidFill>
                  <a:latin typeface="Microsoft YaHei" panose="020B0503020204020204" pitchFamily="34" charset="-122"/>
                  <a:ea typeface="Microsoft YaHei" panose="020B0503020204020204" pitchFamily="34" charset="-122"/>
                </a:endParaRPr>
              </a:p>
            </p:txBody>
          </p:sp>
          <p:sp>
            <p:nvSpPr>
              <p:cNvPr id="60" name="Freeform 5"/>
              <p:cNvSpPr>
                <a:spLocks/>
              </p:cNvSpPr>
              <p:nvPr/>
            </p:nvSpPr>
            <p:spPr bwMode="blackWhite">
              <a:xfrm>
                <a:off x="1070715" y="4697262"/>
                <a:ext cx="6330336" cy="1046355"/>
              </a:xfrm>
              <a:custGeom>
                <a:avLst/>
                <a:gdLst>
                  <a:gd name="T0" fmla="*/ 0 w 4504"/>
                  <a:gd name="T1" fmla="*/ 743 h 744"/>
                  <a:gd name="T2" fmla="*/ 4503 w 4504"/>
                  <a:gd name="T3" fmla="*/ 743 h 744"/>
                  <a:gd name="T4" fmla="*/ 4003 w 4504"/>
                  <a:gd name="T5" fmla="*/ 0 h 744"/>
                  <a:gd name="T6" fmla="*/ 494 w 4504"/>
                  <a:gd name="T7" fmla="*/ 0 h 744"/>
                  <a:gd name="T8" fmla="*/ 0 w 4504"/>
                  <a:gd name="T9" fmla="*/ 743 h 744"/>
                </a:gdLst>
                <a:ahLst/>
                <a:cxnLst>
                  <a:cxn ang="0">
                    <a:pos x="T0" y="T1"/>
                  </a:cxn>
                  <a:cxn ang="0">
                    <a:pos x="T2" y="T3"/>
                  </a:cxn>
                  <a:cxn ang="0">
                    <a:pos x="T4" y="T5"/>
                  </a:cxn>
                  <a:cxn ang="0">
                    <a:pos x="T6" y="T7"/>
                  </a:cxn>
                  <a:cxn ang="0">
                    <a:pos x="T8" y="T9"/>
                  </a:cxn>
                </a:cxnLst>
                <a:rect l="0" t="0" r="r" b="b"/>
                <a:pathLst>
                  <a:path w="4504" h="744">
                    <a:moveTo>
                      <a:pt x="0" y="743"/>
                    </a:moveTo>
                    <a:lnTo>
                      <a:pt x="4503" y="743"/>
                    </a:lnTo>
                    <a:lnTo>
                      <a:pt x="4003" y="0"/>
                    </a:lnTo>
                    <a:lnTo>
                      <a:pt x="494" y="0"/>
                    </a:lnTo>
                    <a:lnTo>
                      <a:pt x="0" y="743"/>
                    </a:lnTo>
                  </a:path>
                </a:pathLst>
              </a:custGeom>
              <a:solidFill>
                <a:schemeClr val="accent1">
                  <a:lumMod val="40000"/>
                  <a:lumOff val="60000"/>
                </a:schemeClr>
              </a:solidFill>
              <a:ln>
                <a:solidFill>
                  <a:schemeClr val="accent1"/>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0"/>
                </a:schemeClr>
              </a:effectRef>
              <a:fontRef idx="minor">
                <a:schemeClr val="lt1"/>
              </a:fontRef>
            </p:style>
            <p:txBody>
              <a:bodyPr/>
              <a:lstStyle/>
              <a:p>
                <a:pPr defTabSz="932962" fontAlgn="base">
                  <a:spcBef>
                    <a:spcPct val="0"/>
                  </a:spcBef>
                  <a:spcAft>
                    <a:spcPct val="0"/>
                  </a:spcAft>
                </a:pPr>
                <a:endParaRPr lang="en-US" sz="1400">
                  <a:solidFill>
                    <a:srgbClr val="004080"/>
                  </a:solidFill>
                  <a:latin typeface="Microsoft YaHei" panose="020B0503020204020204" pitchFamily="34" charset="-122"/>
                  <a:ea typeface="Microsoft YaHei" panose="020B0503020204020204" pitchFamily="34" charset="-122"/>
                </a:endParaRPr>
              </a:p>
            </p:txBody>
          </p:sp>
        </p:grpSp>
        <p:grpSp>
          <p:nvGrpSpPr>
            <p:cNvPr id="43" name="Group 42"/>
            <p:cNvGrpSpPr/>
            <p:nvPr/>
          </p:nvGrpSpPr>
          <p:grpSpPr>
            <a:xfrm>
              <a:off x="1882255" y="3137447"/>
              <a:ext cx="5199688" cy="1397840"/>
              <a:chOff x="1882255" y="3137447"/>
              <a:chExt cx="5199688" cy="1397840"/>
            </a:xfrm>
          </p:grpSpPr>
          <p:sp>
            <p:nvSpPr>
              <p:cNvPr id="55" name="Freeform 6"/>
              <p:cNvSpPr>
                <a:spLocks/>
              </p:cNvSpPr>
              <p:nvPr/>
            </p:nvSpPr>
            <p:spPr bwMode="blackWhite">
              <a:xfrm>
                <a:off x="5881641" y="3137447"/>
                <a:ext cx="1200302" cy="1396220"/>
              </a:xfrm>
              <a:custGeom>
                <a:avLst/>
                <a:gdLst>
                  <a:gd name="T0" fmla="*/ 0 w 854"/>
                  <a:gd name="T1" fmla="*/ 269 h 993"/>
                  <a:gd name="T2" fmla="*/ 505 w 854"/>
                  <a:gd name="T3" fmla="*/ 992 h 993"/>
                  <a:gd name="T4" fmla="*/ 853 w 854"/>
                  <a:gd name="T5" fmla="*/ 621 h 993"/>
                  <a:gd name="T6" fmla="*/ 245 w 854"/>
                  <a:gd name="T7" fmla="*/ 0 h 993"/>
                  <a:gd name="T8" fmla="*/ 0 w 854"/>
                  <a:gd name="T9" fmla="*/ 269 h 993"/>
                </a:gdLst>
                <a:ahLst/>
                <a:cxnLst>
                  <a:cxn ang="0">
                    <a:pos x="T0" y="T1"/>
                  </a:cxn>
                  <a:cxn ang="0">
                    <a:pos x="T2" y="T3"/>
                  </a:cxn>
                  <a:cxn ang="0">
                    <a:pos x="T4" y="T5"/>
                  </a:cxn>
                  <a:cxn ang="0">
                    <a:pos x="T6" y="T7"/>
                  </a:cxn>
                  <a:cxn ang="0">
                    <a:pos x="T8" y="T9"/>
                  </a:cxn>
                </a:cxnLst>
                <a:rect l="0" t="0" r="r" b="b"/>
                <a:pathLst>
                  <a:path w="854" h="993">
                    <a:moveTo>
                      <a:pt x="0" y="269"/>
                    </a:moveTo>
                    <a:lnTo>
                      <a:pt x="505" y="992"/>
                    </a:lnTo>
                    <a:lnTo>
                      <a:pt x="853" y="621"/>
                    </a:lnTo>
                    <a:lnTo>
                      <a:pt x="245" y="0"/>
                    </a:lnTo>
                    <a:lnTo>
                      <a:pt x="0" y="269"/>
                    </a:lnTo>
                  </a:path>
                </a:pathLst>
              </a:custGeom>
              <a:solidFill>
                <a:schemeClr val="accent1">
                  <a:lumMod val="60000"/>
                  <a:lumOff val="40000"/>
                </a:schemeClr>
              </a:solidFill>
              <a:ln>
                <a:solidFill>
                  <a:srgbClr val="4F81BD"/>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4080"/>
                  </a:solidFill>
                  <a:latin typeface="Microsoft YaHei" panose="020B0503020204020204" pitchFamily="34" charset="-122"/>
                  <a:ea typeface="Microsoft YaHei" panose="020B0503020204020204" pitchFamily="34" charset="-122"/>
                </a:endParaRPr>
              </a:p>
            </p:txBody>
          </p:sp>
          <p:sp>
            <p:nvSpPr>
              <p:cNvPr id="56" name="Freeform 7"/>
              <p:cNvSpPr>
                <a:spLocks/>
              </p:cNvSpPr>
              <p:nvPr/>
            </p:nvSpPr>
            <p:spPr bwMode="blackWhite">
              <a:xfrm>
                <a:off x="2586886" y="3137447"/>
                <a:ext cx="3638162" cy="379020"/>
              </a:xfrm>
              <a:custGeom>
                <a:avLst/>
                <a:gdLst>
                  <a:gd name="T0" fmla="*/ 0 w 2589"/>
                  <a:gd name="T1" fmla="*/ 268 h 269"/>
                  <a:gd name="T2" fmla="*/ 2342 w 2589"/>
                  <a:gd name="T3" fmla="*/ 268 h 269"/>
                  <a:gd name="T4" fmla="*/ 2588 w 2589"/>
                  <a:gd name="T5" fmla="*/ 0 h 269"/>
                  <a:gd name="T6" fmla="*/ 653 w 2589"/>
                  <a:gd name="T7" fmla="*/ 0 h 269"/>
                  <a:gd name="T8" fmla="*/ 0 w 2589"/>
                  <a:gd name="T9" fmla="*/ 268 h 269"/>
                </a:gdLst>
                <a:ahLst/>
                <a:cxnLst>
                  <a:cxn ang="0">
                    <a:pos x="T0" y="T1"/>
                  </a:cxn>
                  <a:cxn ang="0">
                    <a:pos x="T2" y="T3"/>
                  </a:cxn>
                  <a:cxn ang="0">
                    <a:pos x="T4" y="T5"/>
                  </a:cxn>
                  <a:cxn ang="0">
                    <a:pos x="T6" y="T7"/>
                  </a:cxn>
                  <a:cxn ang="0">
                    <a:pos x="T8" y="T9"/>
                  </a:cxn>
                </a:cxnLst>
                <a:rect l="0" t="0" r="r" b="b"/>
                <a:pathLst>
                  <a:path w="2589" h="269">
                    <a:moveTo>
                      <a:pt x="0" y="268"/>
                    </a:moveTo>
                    <a:lnTo>
                      <a:pt x="2342" y="268"/>
                    </a:lnTo>
                    <a:lnTo>
                      <a:pt x="2588" y="0"/>
                    </a:lnTo>
                    <a:lnTo>
                      <a:pt x="653" y="0"/>
                    </a:lnTo>
                    <a:lnTo>
                      <a:pt x="0" y="268"/>
                    </a:lnTo>
                  </a:path>
                </a:pathLst>
              </a:custGeom>
              <a:solidFill>
                <a:schemeClr val="accent1">
                  <a:lumMod val="60000"/>
                  <a:lumOff val="40000"/>
                </a:schemeClr>
              </a:solidFill>
              <a:ln>
                <a:solidFill>
                  <a:srgbClr val="4F81BD"/>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4080"/>
                  </a:solidFill>
                  <a:latin typeface="Microsoft YaHei" panose="020B0503020204020204" pitchFamily="34" charset="-122"/>
                  <a:ea typeface="Microsoft YaHei" panose="020B0503020204020204" pitchFamily="34" charset="-122"/>
                </a:endParaRPr>
              </a:p>
            </p:txBody>
          </p:sp>
          <p:sp>
            <p:nvSpPr>
              <p:cNvPr id="57" name="Freeform 8"/>
              <p:cNvSpPr>
                <a:spLocks/>
              </p:cNvSpPr>
              <p:nvPr/>
            </p:nvSpPr>
            <p:spPr bwMode="blackWhite">
              <a:xfrm>
                <a:off x="1882255" y="3514848"/>
                <a:ext cx="4713736" cy="1020439"/>
              </a:xfrm>
              <a:custGeom>
                <a:avLst/>
                <a:gdLst>
                  <a:gd name="T0" fmla="*/ 0 w 3354"/>
                  <a:gd name="T1" fmla="*/ 725 h 726"/>
                  <a:gd name="T2" fmla="*/ 3353 w 3354"/>
                  <a:gd name="T3" fmla="*/ 725 h 726"/>
                  <a:gd name="T4" fmla="*/ 2844 w 3354"/>
                  <a:gd name="T5" fmla="*/ 0 h 726"/>
                  <a:gd name="T6" fmla="*/ 499 w 3354"/>
                  <a:gd name="T7" fmla="*/ 0 h 726"/>
                  <a:gd name="T8" fmla="*/ 0 w 3354"/>
                  <a:gd name="T9" fmla="*/ 725 h 726"/>
                </a:gdLst>
                <a:ahLst/>
                <a:cxnLst>
                  <a:cxn ang="0">
                    <a:pos x="T0" y="T1"/>
                  </a:cxn>
                  <a:cxn ang="0">
                    <a:pos x="T2" y="T3"/>
                  </a:cxn>
                  <a:cxn ang="0">
                    <a:pos x="T4" y="T5"/>
                  </a:cxn>
                  <a:cxn ang="0">
                    <a:pos x="T6" y="T7"/>
                  </a:cxn>
                  <a:cxn ang="0">
                    <a:pos x="T8" y="T9"/>
                  </a:cxn>
                </a:cxnLst>
                <a:rect l="0" t="0" r="r" b="b"/>
                <a:pathLst>
                  <a:path w="3354" h="726">
                    <a:moveTo>
                      <a:pt x="0" y="725"/>
                    </a:moveTo>
                    <a:lnTo>
                      <a:pt x="3353" y="725"/>
                    </a:lnTo>
                    <a:lnTo>
                      <a:pt x="2844" y="0"/>
                    </a:lnTo>
                    <a:lnTo>
                      <a:pt x="499" y="0"/>
                    </a:lnTo>
                    <a:lnTo>
                      <a:pt x="0" y="725"/>
                    </a:lnTo>
                  </a:path>
                </a:pathLst>
              </a:custGeom>
              <a:solidFill>
                <a:schemeClr val="accent1">
                  <a:lumMod val="60000"/>
                  <a:lumOff val="40000"/>
                </a:schemeClr>
              </a:solidFill>
              <a:ln>
                <a:solidFill>
                  <a:srgbClr val="4F81BD"/>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4080"/>
                  </a:solidFill>
                  <a:latin typeface="Microsoft YaHei" panose="020B0503020204020204" pitchFamily="34" charset="-122"/>
                  <a:ea typeface="Microsoft YaHei" panose="020B0503020204020204" pitchFamily="34" charset="-122"/>
                </a:endParaRPr>
              </a:p>
            </p:txBody>
          </p:sp>
        </p:grpSp>
        <p:grpSp>
          <p:nvGrpSpPr>
            <p:cNvPr id="44" name="Group 43"/>
            <p:cNvGrpSpPr/>
            <p:nvPr/>
          </p:nvGrpSpPr>
          <p:grpSpPr>
            <a:xfrm>
              <a:off x="2703514" y="2120248"/>
              <a:ext cx="3413966" cy="1224527"/>
              <a:chOff x="2703514" y="2120248"/>
              <a:chExt cx="3413966" cy="1224527"/>
            </a:xfrm>
          </p:grpSpPr>
          <p:sp>
            <p:nvSpPr>
              <p:cNvPr id="52" name="Freeform 9"/>
              <p:cNvSpPr>
                <a:spLocks/>
              </p:cNvSpPr>
              <p:nvPr/>
            </p:nvSpPr>
            <p:spPr bwMode="blackWhite">
              <a:xfrm>
                <a:off x="3417864" y="2120248"/>
                <a:ext cx="1819081" cy="184651"/>
              </a:xfrm>
              <a:custGeom>
                <a:avLst/>
                <a:gdLst>
                  <a:gd name="T0" fmla="*/ 0 w 1295"/>
                  <a:gd name="T1" fmla="*/ 130 h 131"/>
                  <a:gd name="T2" fmla="*/ 1166 w 1295"/>
                  <a:gd name="T3" fmla="*/ 130 h 131"/>
                  <a:gd name="T4" fmla="*/ 1294 w 1295"/>
                  <a:gd name="T5" fmla="*/ 0 h 131"/>
                  <a:gd name="T6" fmla="*/ 403 w 1295"/>
                  <a:gd name="T7" fmla="*/ 0 h 131"/>
                  <a:gd name="T8" fmla="*/ 0 w 1295"/>
                  <a:gd name="T9" fmla="*/ 130 h 131"/>
                </a:gdLst>
                <a:ahLst/>
                <a:cxnLst>
                  <a:cxn ang="0">
                    <a:pos x="T0" y="T1"/>
                  </a:cxn>
                  <a:cxn ang="0">
                    <a:pos x="T2" y="T3"/>
                  </a:cxn>
                  <a:cxn ang="0">
                    <a:pos x="T4" y="T5"/>
                  </a:cxn>
                  <a:cxn ang="0">
                    <a:pos x="T6" y="T7"/>
                  </a:cxn>
                  <a:cxn ang="0">
                    <a:pos x="T8" y="T9"/>
                  </a:cxn>
                </a:cxnLst>
                <a:rect l="0" t="0" r="r" b="b"/>
                <a:pathLst>
                  <a:path w="1295" h="131">
                    <a:moveTo>
                      <a:pt x="0" y="130"/>
                    </a:moveTo>
                    <a:lnTo>
                      <a:pt x="1166" y="130"/>
                    </a:lnTo>
                    <a:lnTo>
                      <a:pt x="1294" y="0"/>
                    </a:lnTo>
                    <a:lnTo>
                      <a:pt x="403" y="0"/>
                    </a:lnTo>
                    <a:lnTo>
                      <a:pt x="0" y="130"/>
                    </a:lnTo>
                  </a:path>
                </a:pathLst>
              </a:custGeom>
              <a:solidFill>
                <a:schemeClr val="accent1">
                  <a:lumMod val="75000"/>
                </a:schemeClr>
              </a:solidFill>
              <a:ln>
                <a:solidFill>
                  <a:schemeClr val="accent1">
                    <a:lumMod val="50000"/>
                  </a:schemeClr>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0000"/>
                  </a:solidFill>
                  <a:latin typeface="Microsoft YaHei" panose="020B0503020204020204" pitchFamily="34" charset="-122"/>
                  <a:ea typeface="Microsoft YaHei" panose="020B0503020204020204" pitchFamily="34" charset="-122"/>
                </a:endParaRPr>
              </a:p>
            </p:txBody>
          </p:sp>
          <p:sp>
            <p:nvSpPr>
              <p:cNvPr id="53" name="Freeform 10"/>
              <p:cNvSpPr>
                <a:spLocks/>
              </p:cNvSpPr>
              <p:nvPr/>
            </p:nvSpPr>
            <p:spPr bwMode="blackWhite">
              <a:xfrm>
                <a:off x="5036081" y="2120249"/>
                <a:ext cx="1081399" cy="1224526"/>
              </a:xfrm>
              <a:custGeom>
                <a:avLst/>
                <a:gdLst>
                  <a:gd name="T0" fmla="*/ 502 w 735"/>
                  <a:gd name="T1" fmla="*/ 869 h 870"/>
                  <a:gd name="T2" fmla="*/ 734 w 735"/>
                  <a:gd name="T3" fmla="*/ 619 h 870"/>
                  <a:gd name="T4" fmla="*/ 126 w 735"/>
                  <a:gd name="T5" fmla="*/ 0 h 870"/>
                  <a:gd name="T6" fmla="*/ 0 w 735"/>
                  <a:gd name="T7" fmla="*/ 130 h 870"/>
                  <a:gd name="T8" fmla="*/ 502 w 735"/>
                  <a:gd name="T9" fmla="*/ 869 h 870"/>
                </a:gdLst>
                <a:ahLst/>
                <a:cxnLst>
                  <a:cxn ang="0">
                    <a:pos x="T0" y="T1"/>
                  </a:cxn>
                  <a:cxn ang="0">
                    <a:pos x="T2" y="T3"/>
                  </a:cxn>
                  <a:cxn ang="0">
                    <a:pos x="T4" y="T5"/>
                  </a:cxn>
                  <a:cxn ang="0">
                    <a:pos x="T6" y="T7"/>
                  </a:cxn>
                  <a:cxn ang="0">
                    <a:pos x="T8" y="T9"/>
                  </a:cxn>
                </a:cxnLst>
                <a:rect l="0" t="0" r="r" b="b"/>
                <a:pathLst>
                  <a:path w="735" h="870">
                    <a:moveTo>
                      <a:pt x="502" y="869"/>
                    </a:moveTo>
                    <a:lnTo>
                      <a:pt x="734" y="619"/>
                    </a:lnTo>
                    <a:lnTo>
                      <a:pt x="126" y="0"/>
                    </a:lnTo>
                    <a:lnTo>
                      <a:pt x="0" y="130"/>
                    </a:lnTo>
                    <a:lnTo>
                      <a:pt x="502" y="869"/>
                    </a:lnTo>
                  </a:path>
                </a:pathLst>
              </a:custGeom>
              <a:solidFill>
                <a:schemeClr val="accent1">
                  <a:lumMod val="75000"/>
                </a:schemeClr>
              </a:solidFill>
              <a:ln>
                <a:solidFill>
                  <a:schemeClr val="accent1">
                    <a:lumMod val="50000"/>
                  </a:schemeClr>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0000"/>
                  </a:solidFill>
                  <a:latin typeface="Microsoft YaHei" panose="020B0503020204020204" pitchFamily="34" charset="-122"/>
                  <a:ea typeface="Microsoft YaHei" panose="020B0503020204020204" pitchFamily="34" charset="-122"/>
                </a:endParaRPr>
              </a:p>
            </p:txBody>
          </p:sp>
          <p:sp>
            <p:nvSpPr>
              <p:cNvPr id="54" name="Freeform 11"/>
              <p:cNvSpPr>
                <a:spLocks/>
              </p:cNvSpPr>
              <p:nvPr/>
            </p:nvSpPr>
            <p:spPr bwMode="blackWhite">
              <a:xfrm>
                <a:off x="2703514" y="2303279"/>
                <a:ext cx="3063118" cy="1041496"/>
              </a:xfrm>
              <a:custGeom>
                <a:avLst/>
                <a:gdLst>
                  <a:gd name="T0" fmla="*/ 0 w 2179"/>
                  <a:gd name="T1" fmla="*/ 740 h 741"/>
                  <a:gd name="T2" fmla="*/ 2178 w 2179"/>
                  <a:gd name="T3" fmla="*/ 740 h 741"/>
                  <a:gd name="T4" fmla="*/ 1672 w 2179"/>
                  <a:gd name="T5" fmla="*/ 0 h 741"/>
                  <a:gd name="T6" fmla="*/ 505 w 2179"/>
                  <a:gd name="T7" fmla="*/ 0 h 741"/>
                  <a:gd name="T8" fmla="*/ 0 w 2179"/>
                  <a:gd name="T9" fmla="*/ 740 h 741"/>
                </a:gdLst>
                <a:ahLst/>
                <a:cxnLst>
                  <a:cxn ang="0">
                    <a:pos x="T0" y="T1"/>
                  </a:cxn>
                  <a:cxn ang="0">
                    <a:pos x="T2" y="T3"/>
                  </a:cxn>
                  <a:cxn ang="0">
                    <a:pos x="T4" y="T5"/>
                  </a:cxn>
                  <a:cxn ang="0">
                    <a:pos x="T6" y="T7"/>
                  </a:cxn>
                  <a:cxn ang="0">
                    <a:pos x="T8" y="T9"/>
                  </a:cxn>
                </a:cxnLst>
                <a:rect l="0" t="0" r="r" b="b"/>
                <a:pathLst>
                  <a:path w="2179" h="741">
                    <a:moveTo>
                      <a:pt x="0" y="740"/>
                    </a:moveTo>
                    <a:lnTo>
                      <a:pt x="2178" y="740"/>
                    </a:lnTo>
                    <a:lnTo>
                      <a:pt x="1672" y="0"/>
                    </a:lnTo>
                    <a:lnTo>
                      <a:pt x="505" y="0"/>
                    </a:lnTo>
                    <a:lnTo>
                      <a:pt x="0" y="740"/>
                    </a:lnTo>
                  </a:path>
                </a:pathLst>
              </a:custGeom>
              <a:solidFill>
                <a:schemeClr val="accent1">
                  <a:lumMod val="75000"/>
                </a:schemeClr>
              </a:solidFill>
              <a:ln>
                <a:solidFill>
                  <a:schemeClr val="accent1">
                    <a:lumMod val="50000"/>
                  </a:schemeClr>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20000"/>
                </a:schemeClr>
              </a:effectRef>
              <a:fontRef idx="minor">
                <a:schemeClr val="lt1"/>
              </a:fontRef>
            </p:style>
            <p:txBody>
              <a:bodyPr/>
              <a:lstStyle/>
              <a:p>
                <a:pPr defTabSz="932962" fontAlgn="base">
                  <a:spcBef>
                    <a:spcPct val="0"/>
                  </a:spcBef>
                  <a:spcAft>
                    <a:spcPct val="0"/>
                  </a:spcAft>
                </a:pPr>
                <a:endParaRPr lang="en-US" sz="1600">
                  <a:solidFill>
                    <a:srgbClr val="000000"/>
                  </a:solidFill>
                  <a:latin typeface="Microsoft YaHei" panose="020B0503020204020204" pitchFamily="34" charset="-122"/>
                  <a:ea typeface="Microsoft YaHei" panose="020B0503020204020204" pitchFamily="34" charset="-122"/>
                </a:endParaRPr>
              </a:p>
            </p:txBody>
          </p:sp>
        </p:grpSp>
        <p:grpSp>
          <p:nvGrpSpPr>
            <p:cNvPr id="45" name="Group 44"/>
            <p:cNvGrpSpPr/>
            <p:nvPr/>
          </p:nvGrpSpPr>
          <p:grpSpPr>
            <a:xfrm>
              <a:off x="3521534" y="1114386"/>
              <a:ext cx="1584204" cy="1033397"/>
              <a:chOff x="3521534" y="1114386"/>
              <a:chExt cx="1584204" cy="1033397"/>
            </a:xfrm>
          </p:grpSpPr>
          <p:sp>
            <p:nvSpPr>
              <p:cNvPr id="50" name="Freeform 49"/>
              <p:cNvSpPr>
                <a:spLocks/>
              </p:cNvSpPr>
              <p:nvPr/>
            </p:nvSpPr>
            <p:spPr bwMode="blackWhite">
              <a:xfrm>
                <a:off x="4229404" y="1114386"/>
                <a:ext cx="876334" cy="1033397"/>
              </a:xfrm>
              <a:custGeom>
                <a:avLst/>
                <a:gdLst>
                  <a:gd name="T0" fmla="*/ 505 w 623"/>
                  <a:gd name="T1" fmla="*/ 734 h 735"/>
                  <a:gd name="T2" fmla="*/ 622 w 623"/>
                  <a:gd name="T3" fmla="*/ 620 h 735"/>
                  <a:gd name="T4" fmla="*/ 0 w 623"/>
                  <a:gd name="T5" fmla="*/ 0 h 735"/>
                  <a:gd name="T6" fmla="*/ 505 w 623"/>
                  <a:gd name="T7" fmla="*/ 734 h 735"/>
                </a:gdLst>
                <a:ahLst/>
                <a:cxnLst>
                  <a:cxn ang="0">
                    <a:pos x="T0" y="T1"/>
                  </a:cxn>
                  <a:cxn ang="0">
                    <a:pos x="T2" y="T3"/>
                  </a:cxn>
                  <a:cxn ang="0">
                    <a:pos x="T4" y="T5"/>
                  </a:cxn>
                  <a:cxn ang="0">
                    <a:pos x="T6" y="T7"/>
                  </a:cxn>
                </a:cxnLst>
                <a:rect l="0" t="0" r="r" b="b"/>
                <a:pathLst>
                  <a:path w="623" h="735">
                    <a:moveTo>
                      <a:pt x="505" y="734"/>
                    </a:moveTo>
                    <a:lnTo>
                      <a:pt x="622" y="620"/>
                    </a:lnTo>
                    <a:lnTo>
                      <a:pt x="0" y="0"/>
                    </a:lnTo>
                    <a:lnTo>
                      <a:pt x="505" y="734"/>
                    </a:lnTo>
                  </a:path>
                </a:pathLst>
              </a:custGeom>
              <a:solidFill>
                <a:schemeClr val="accent1">
                  <a:lumMod val="50000"/>
                </a:schemeClr>
              </a:solidFill>
              <a:ln>
                <a:solidFill>
                  <a:schemeClr val="accent1">
                    <a:lumMod val="75000"/>
                  </a:schemeClr>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0"/>
                </a:schemeClr>
              </a:effectRef>
              <a:fontRef idx="minor">
                <a:schemeClr val="lt1"/>
              </a:fontRef>
            </p:style>
            <p:txBody>
              <a:bodyPr/>
              <a:lstStyle/>
              <a:p>
                <a:pPr defTabSz="932962" fontAlgn="base">
                  <a:spcBef>
                    <a:spcPct val="0"/>
                  </a:spcBef>
                  <a:spcAft>
                    <a:spcPct val="0"/>
                  </a:spcAft>
                </a:pPr>
                <a:endParaRPr lang="en-US" sz="1600">
                  <a:solidFill>
                    <a:srgbClr val="000000"/>
                  </a:solidFill>
                  <a:latin typeface="Microsoft YaHei" panose="020B0503020204020204" pitchFamily="34" charset="-122"/>
                  <a:ea typeface="Microsoft YaHei" panose="020B0503020204020204" pitchFamily="34" charset="-122"/>
                </a:endParaRPr>
              </a:p>
            </p:txBody>
          </p:sp>
          <p:sp>
            <p:nvSpPr>
              <p:cNvPr id="51" name="Freeform 50"/>
              <p:cNvSpPr>
                <a:spLocks/>
              </p:cNvSpPr>
              <p:nvPr/>
            </p:nvSpPr>
            <p:spPr bwMode="blackWhite">
              <a:xfrm>
                <a:off x="3521534" y="1114386"/>
                <a:ext cx="1420600" cy="1033397"/>
              </a:xfrm>
              <a:custGeom>
                <a:avLst/>
                <a:gdLst>
                  <a:gd name="T0" fmla="*/ 0 w 1011"/>
                  <a:gd name="T1" fmla="*/ 734 h 735"/>
                  <a:gd name="T2" fmla="*/ 1010 w 1011"/>
                  <a:gd name="T3" fmla="*/ 734 h 735"/>
                  <a:gd name="T4" fmla="*/ 505 w 1011"/>
                  <a:gd name="T5" fmla="*/ 0 h 735"/>
                  <a:gd name="T6" fmla="*/ 0 w 1011"/>
                  <a:gd name="T7" fmla="*/ 734 h 735"/>
                </a:gdLst>
                <a:ahLst/>
                <a:cxnLst>
                  <a:cxn ang="0">
                    <a:pos x="T0" y="T1"/>
                  </a:cxn>
                  <a:cxn ang="0">
                    <a:pos x="T2" y="T3"/>
                  </a:cxn>
                  <a:cxn ang="0">
                    <a:pos x="T4" y="T5"/>
                  </a:cxn>
                  <a:cxn ang="0">
                    <a:pos x="T6" y="T7"/>
                  </a:cxn>
                </a:cxnLst>
                <a:rect l="0" t="0" r="r" b="b"/>
                <a:pathLst>
                  <a:path w="1011" h="735">
                    <a:moveTo>
                      <a:pt x="0" y="734"/>
                    </a:moveTo>
                    <a:lnTo>
                      <a:pt x="1010" y="734"/>
                    </a:lnTo>
                    <a:lnTo>
                      <a:pt x="505" y="0"/>
                    </a:lnTo>
                    <a:lnTo>
                      <a:pt x="0" y="734"/>
                    </a:lnTo>
                  </a:path>
                </a:pathLst>
              </a:custGeom>
              <a:solidFill>
                <a:schemeClr val="accent1">
                  <a:lumMod val="50000"/>
                </a:schemeClr>
              </a:solidFill>
              <a:ln>
                <a:solidFill>
                  <a:schemeClr val="accent1">
                    <a:lumMod val="75000"/>
                  </a:schemeClr>
                </a:solidFill>
              </a:ln>
              <a:effectLst/>
            </p:spPr>
            <p:style>
              <a:lnRef idx="0">
                <a:schemeClr val="lt1">
                  <a:hueOff val="0"/>
                  <a:satOff val="0"/>
                  <a:lumOff val="0"/>
                  <a:alphaOff val="0"/>
                </a:schemeClr>
              </a:lnRef>
              <a:fillRef idx="3">
                <a:scrgbClr r="0" g="0" b="0"/>
              </a:fillRef>
              <a:effectRef idx="2">
                <a:schemeClr val="accent1">
                  <a:alpha val="90000"/>
                  <a:hueOff val="0"/>
                  <a:satOff val="0"/>
                  <a:lumOff val="0"/>
                  <a:alphaOff val="0"/>
                </a:schemeClr>
              </a:effectRef>
              <a:fontRef idx="minor">
                <a:schemeClr val="lt1"/>
              </a:fontRef>
            </p:style>
            <p:txBody>
              <a:bodyPr/>
              <a:lstStyle/>
              <a:p>
                <a:pPr defTabSz="932962" fontAlgn="base">
                  <a:spcBef>
                    <a:spcPct val="0"/>
                  </a:spcBef>
                  <a:spcAft>
                    <a:spcPct val="0"/>
                  </a:spcAft>
                </a:pPr>
                <a:endParaRPr lang="en-US" sz="1600">
                  <a:solidFill>
                    <a:srgbClr val="000000"/>
                  </a:solidFill>
                  <a:latin typeface="Microsoft YaHei" panose="020B0503020204020204" pitchFamily="34" charset="-122"/>
                  <a:ea typeface="Microsoft YaHei" panose="020B0503020204020204" pitchFamily="34" charset="-122"/>
                </a:endParaRPr>
              </a:p>
            </p:txBody>
          </p:sp>
        </p:grpSp>
        <p:sp>
          <p:nvSpPr>
            <p:cNvPr id="46" name="Rectangle 14"/>
            <p:cNvSpPr>
              <a:spLocks noChangeArrowheads="1"/>
            </p:cNvSpPr>
            <p:nvPr/>
          </p:nvSpPr>
          <p:spPr bwMode="black">
            <a:xfrm>
              <a:off x="1801263" y="5155579"/>
              <a:ext cx="4867620" cy="19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spAutoFit/>
            </a:bodyPr>
            <a:lstStyle/>
            <a:p>
              <a:pPr algn="ctr" defTabSz="803299" fontAlgn="base">
                <a:spcBef>
                  <a:spcPct val="0"/>
                </a:spcBef>
                <a:spcAft>
                  <a:spcPct val="0"/>
                </a:spcAft>
                <a:buClr>
                  <a:srgbClr val="000000"/>
                </a:buClr>
              </a:pPr>
              <a:r>
                <a:rPr lang="zh-CN" altLang="en-US" b="1" dirty="0" smtClean="0">
                  <a:solidFill>
                    <a:schemeClr val="tx2">
                      <a:lumMod val="75000"/>
                    </a:schemeClr>
                  </a:solidFill>
                  <a:latin typeface="Microsoft YaHei" panose="020B0503020204020204" pitchFamily="34" charset="-122"/>
                  <a:ea typeface="Microsoft YaHei" panose="020B0503020204020204" pitchFamily="34" charset="-122"/>
                  <a:cs typeface="Calibri"/>
                </a:rPr>
                <a:t>降价 </a:t>
              </a:r>
              <a:r>
                <a:rPr lang="en-US" altLang="zh-CN" b="1" dirty="0" smtClean="0">
                  <a:solidFill>
                    <a:schemeClr val="tx2">
                      <a:lumMod val="75000"/>
                    </a:schemeClr>
                  </a:solidFill>
                  <a:latin typeface="Microsoft YaHei" panose="020B0503020204020204" pitchFamily="34" charset="-122"/>
                  <a:ea typeface="Microsoft YaHei" panose="020B0503020204020204" pitchFamily="34" charset="-122"/>
                  <a:cs typeface="Calibri"/>
                </a:rPr>
                <a:t>+ </a:t>
              </a:r>
              <a:r>
                <a:rPr lang="zh-CN" altLang="en-US" b="1" dirty="0" smtClean="0">
                  <a:solidFill>
                    <a:schemeClr val="tx2">
                      <a:lumMod val="75000"/>
                    </a:schemeClr>
                  </a:solidFill>
                  <a:latin typeface="Microsoft YaHei" panose="020B0503020204020204" pitchFamily="34" charset="-122"/>
                  <a:ea typeface="Microsoft YaHei" panose="020B0503020204020204" pitchFamily="34" charset="-122"/>
                  <a:cs typeface="Calibri"/>
                </a:rPr>
                <a:t>撤货</a:t>
              </a:r>
              <a:endParaRPr lang="en-US" b="1" dirty="0">
                <a:solidFill>
                  <a:schemeClr val="tx2">
                    <a:lumMod val="75000"/>
                  </a:schemeClr>
                </a:solidFill>
                <a:latin typeface="Microsoft YaHei" panose="020B0503020204020204" pitchFamily="34" charset="-122"/>
                <a:ea typeface="Microsoft YaHei" panose="020B0503020204020204" pitchFamily="34" charset="-122"/>
                <a:cs typeface="Calibri"/>
              </a:endParaRPr>
            </a:p>
          </p:txBody>
        </p:sp>
        <p:sp>
          <p:nvSpPr>
            <p:cNvPr id="47" name="Rectangle 15"/>
            <p:cNvSpPr>
              <a:spLocks noChangeArrowheads="1"/>
            </p:cNvSpPr>
            <p:nvPr/>
          </p:nvSpPr>
          <p:spPr bwMode="black">
            <a:xfrm>
              <a:off x="3356311" y="2661098"/>
              <a:ext cx="1757527" cy="389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spAutoFit/>
            </a:bodyPr>
            <a:lstStyle/>
            <a:p>
              <a:pPr algn="ctr" defTabSz="803299" fontAlgn="base">
                <a:spcBef>
                  <a:spcPct val="0"/>
                </a:spcBef>
                <a:spcAft>
                  <a:spcPct val="0"/>
                </a:spcAft>
                <a:buClr>
                  <a:srgbClr val="000000"/>
                </a:buClr>
              </a:pPr>
              <a:r>
                <a:rPr lang="zh-CN" altLang="en-US" b="1" dirty="0" smtClean="0">
                  <a:solidFill>
                    <a:schemeClr val="bg1"/>
                  </a:solidFill>
                  <a:latin typeface="Microsoft YaHei" panose="020B0503020204020204" pitchFamily="34" charset="-122"/>
                  <a:ea typeface="Microsoft YaHei" panose="020B0503020204020204" pitchFamily="34" charset="-122"/>
                  <a:cs typeface="Calibri"/>
                </a:rPr>
                <a:t>款式层面的订货量</a:t>
              </a:r>
              <a:endParaRPr lang="en-US" b="1" dirty="0">
                <a:solidFill>
                  <a:schemeClr val="bg1"/>
                </a:solidFill>
                <a:latin typeface="Microsoft YaHei" panose="020B0503020204020204" pitchFamily="34" charset="-122"/>
                <a:ea typeface="Microsoft YaHei" panose="020B0503020204020204" pitchFamily="34" charset="-122"/>
                <a:cs typeface="Calibri"/>
              </a:endParaRPr>
            </a:p>
          </p:txBody>
        </p:sp>
        <p:sp>
          <p:nvSpPr>
            <p:cNvPr id="48" name="Rectangle 16"/>
            <p:cNvSpPr>
              <a:spLocks noChangeArrowheads="1"/>
            </p:cNvSpPr>
            <p:nvPr/>
          </p:nvSpPr>
          <p:spPr bwMode="black">
            <a:xfrm>
              <a:off x="3903817" y="1731437"/>
              <a:ext cx="664135" cy="19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spAutoFit/>
            </a:bodyPr>
            <a:lstStyle/>
            <a:p>
              <a:pPr algn="ctr" defTabSz="803299" fontAlgn="base">
                <a:spcBef>
                  <a:spcPct val="0"/>
                </a:spcBef>
                <a:spcAft>
                  <a:spcPct val="0"/>
                </a:spcAft>
                <a:buClr>
                  <a:srgbClr val="000000"/>
                </a:buClr>
              </a:pPr>
              <a:r>
                <a:rPr lang="zh-CN" altLang="en-US" b="1" dirty="0" smtClean="0">
                  <a:solidFill>
                    <a:srgbClr val="FFFFFF"/>
                  </a:solidFill>
                  <a:latin typeface="Microsoft YaHei" panose="020B0503020204020204" pitchFamily="34" charset="-122"/>
                  <a:ea typeface="Microsoft YaHei" panose="020B0503020204020204" pitchFamily="34" charset="-122"/>
                  <a:cs typeface="Calibri"/>
                </a:rPr>
                <a:t>趋势</a:t>
              </a:r>
              <a:endParaRPr lang="en-US" b="1" dirty="0">
                <a:solidFill>
                  <a:srgbClr val="FFFFFF"/>
                </a:solidFill>
                <a:latin typeface="Microsoft YaHei" panose="020B0503020204020204" pitchFamily="34" charset="-122"/>
                <a:ea typeface="Microsoft YaHei" panose="020B0503020204020204" pitchFamily="34" charset="-122"/>
                <a:cs typeface="Calibri"/>
              </a:endParaRPr>
            </a:p>
          </p:txBody>
        </p:sp>
        <p:sp>
          <p:nvSpPr>
            <p:cNvPr id="49" name="Rectangle 17"/>
            <p:cNvSpPr>
              <a:spLocks noChangeArrowheads="1"/>
            </p:cNvSpPr>
            <p:nvPr/>
          </p:nvSpPr>
          <p:spPr bwMode="black">
            <a:xfrm>
              <a:off x="2554488" y="3940769"/>
              <a:ext cx="3361169" cy="194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lIns="0" tIns="0" rIns="0" bIns="0" anchor="ctr">
              <a:spAutoFit/>
            </a:bodyPr>
            <a:lstStyle/>
            <a:p>
              <a:pPr algn="ctr" defTabSz="803299" fontAlgn="base">
                <a:spcBef>
                  <a:spcPct val="0"/>
                </a:spcBef>
                <a:spcAft>
                  <a:spcPct val="0"/>
                </a:spcAft>
                <a:buClr>
                  <a:srgbClr val="000000"/>
                </a:buClr>
              </a:pPr>
              <a:r>
                <a:rPr lang="zh-CN" altLang="en-US" b="1" dirty="0" smtClean="0">
                  <a:solidFill>
                    <a:schemeClr val="tx2">
                      <a:lumMod val="75000"/>
                    </a:schemeClr>
                  </a:solidFill>
                  <a:latin typeface="Microsoft YaHei" panose="020B0503020204020204" pitchFamily="34" charset="-122"/>
                  <a:ea typeface="Microsoft YaHei" panose="020B0503020204020204" pitchFamily="34" charset="-122"/>
                  <a:cs typeface="Calibri"/>
                </a:rPr>
                <a:t>货品分配</a:t>
              </a:r>
              <a:r>
                <a:rPr lang="en-US" altLang="zh-CN" b="1" dirty="0" smtClean="0">
                  <a:solidFill>
                    <a:schemeClr val="tx2">
                      <a:lumMod val="75000"/>
                    </a:schemeClr>
                  </a:solidFill>
                  <a:latin typeface="Microsoft YaHei" panose="020B0503020204020204" pitchFamily="34" charset="-122"/>
                  <a:ea typeface="Microsoft YaHei" panose="020B0503020204020204" pitchFamily="34" charset="-122"/>
                  <a:cs typeface="Calibri"/>
                </a:rPr>
                <a:t>+</a:t>
              </a:r>
              <a:r>
                <a:rPr lang="zh-CN" altLang="en-US" b="1" dirty="0" smtClean="0">
                  <a:solidFill>
                    <a:schemeClr val="tx2">
                      <a:lumMod val="75000"/>
                    </a:schemeClr>
                  </a:solidFill>
                  <a:latin typeface="Microsoft YaHei" panose="020B0503020204020204" pitchFamily="34" charset="-122"/>
                  <a:ea typeface="Microsoft YaHei" panose="020B0503020204020204" pitchFamily="34" charset="-122"/>
                  <a:cs typeface="Calibri"/>
                </a:rPr>
                <a:t>调拨</a:t>
              </a:r>
              <a:endParaRPr lang="en-US" b="1" dirty="0">
                <a:solidFill>
                  <a:schemeClr val="tx2">
                    <a:lumMod val="75000"/>
                  </a:schemeClr>
                </a:solidFill>
                <a:latin typeface="Microsoft YaHei" panose="020B0503020204020204" pitchFamily="34" charset="-122"/>
                <a:ea typeface="Microsoft YaHei" panose="020B0503020204020204" pitchFamily="34" charset="-122"/>
                <a:cs typeface="Calibri"/>
              </a:endParaRPr>
            </a:p>
          </p:txBody>
        </p:sp>
      </p:grpSp>
      <p:sp>
        <p:nvSpPr>
          <p:cNvPr id="65" name="Isosceles Triangle 64"/>
          <p:cNvSpPr/>
          <p:nvPr/>
        </p:nvSpPr>
        <p:spPr>
          <a:xfrm rot="10800000">
            <a:off x="239463" y="2095649"/>
            <a:ext cx="327042" cy="4409853"/>
          </a:xfrm>
          <a:prstGeom prst="triangle">
            <a:avLst>
              <a:gd name="adj" fmla="val 0"/>
            </a:avLst>
          </a:prstGeom>
          <a:gradFill>
            <a:gsLst>
              <a:gs pos="0">
                <a:schemeClr val="accent3"/>
              </a:gs>
              <a:gs pos="50000">
                <a:schemeClr val="accent1">
                  <a:lumMod val="60000"/>
                  <a:lumOff val="40000"/>
                </a:schemeClr>
              </a:gs>
              <a:gs pos="100000">
                <a:schemeClr val="accent2"/>
              </a:gs>
            </a:gsLst>
            <a:lin ang="5400000" scaled="0"/>
          </a:gra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vert="vert270" tIns="0" bIns="540000" rtlCol="0" anchor="ctr" anchorCtr="1"/>
          <a:lstStyle/>
          <a:p>
            <a:pPr algn="ctr"/>
            <a:endParaRPr lang="en-GB" b="1" dirty="0">
              <a:solidFill>
                <a:schemeClr val="tx2"/>
              </a:solidFill>
              <a:latin typeface="Microsoft YaHei" panose="020B0503020204020204" pitchFamily="34" charset="-122"/>
              <a:ea typeface="Microsoft YaHei" panose="020B0503020204020204" pitchFamily="34" charset="-122"/>
            </a:endParaRPr>
          </a:p>
        </p:txBody>
      </p:sp>
      <p:sp>
        <p:nvSpPr>
          <p:cNvPr id="66" name="Rectangle 65"/>
          <p:cNvSpPr/>
          <p:nvPr/>
        </p:nvSpPr>
        <p:spPr>
          <a:xfrm rot="16200000">
            <a:off x="19809" y="6068536"/>
            <a:ext cx="646331" cy="276999"/>
          </a:xfrm>
          <a:prstGeom prst="rect">
            <a:avLst/>
          </a:prstGeom>
        </p:spPr>
        <p:txBody>
          <a:bodyPr wrap="none">
            <a:spAutoFit/>
          </a:bodyPr>
          <a:lstStyle/>
          <a:p>
            <a:pPr algn="ctr"/>
            <a:r>
              <a:rPr lang="zh-CN" altLang="en-US" b="1" dirty="0">
                <a:solidFill>
                  <a:schemeClr val="tx2"/>
                </a:solidFill>
                <a:latin typeface="Microsoft YaHei" panose="020B0503020204020204" pitchFamily="34" charset="-122"/>
                <a:ea typeface="Microsoft YaHei" panose="020B0503020204020204" pitchFamily="34" charset="-122"/>
              </a:rPr>
              <a:t>影响力</a:t>
            </a:r>
            <a:endParaRPr lang="en-GB" b="1" dirty="0">
              <a:solidFill>
                <a:schemeClr val="tx2"/>
              </a:solidFill>
              <a:latin typeface="Microsoft YaHei" panose="020B0503020204020204" pitchFamily="34" charset="-122"/>
              <a:ea typeface="Microsoft YaHei" panose="020B0503020204020204" pitchFamily="34" charset="-122"/>
            </a:endParaRPr>
          </a:p>
        </p:txBody>
      </p:sp>
      <p:sp>
        <p:nvSpPr>
          <p:cNvPr id="67" name="TextBox 66"/>
          <p:cNvSpPr txBox="1"/>
          <p:nvPr/>
        </p:nvSpPr>
        <p:spPr>
          <a:xfrm>
            <a:off x="824089" y="1576123"/>
            <a:ext cx="3121092" cy="338554"/>
          </a:xfrm>
          <a:prstGeom prst="rect">
            <a:avLst/>
          </a:prstGeom>
          <a:noFill/>
        </p:spPr>
        <p:txBody>
          <a:bodyPr wrap="square" rtlCol="0">
            <a:spAutoFit/>
          </a:bodyPr>
          <a:lstStyle/>
          <a:p>
            <a:pPr algn="ctr"/>
            <a:r>
              <a:rPr lang="zh-CN" altLang="en-US" sz="1600" b="1" dirty="0" smtClean="0">
                <a:solidFill>
                  <a:schemeClr val="tx2"/>
                </a:solidFill>
                <a:latin typeface="Microsoft YaHei" panose="020B0503020204020204" pitchFamily="34" charset="-122"/>
                <a:ea typeface="Microsoft YaHei" panose="020B0503020204020204" pitchFamily="34" charset="-122"/>
              </a:rPr>
              <a:t>库存优化</a:t>
            </a:r>
            <a:endParaRPr lang="en-US" sz="1600" b="1" dirty="0">
              <a:solidFill>
                <a:schemeClr val="tx2"/>
              </a:solidFill>
              <a:latin typeface="Microsoft YaHei" panose="020B0503020204020204" pitchFamily="34" charset="-122"/>
              <a:ea typeface="Microsoft YaHei" panose="020B0503020204020204" pitchFamily="34" charset="-122"/>
            </a:endParaRPr>
          </a:p>
        </p:txBody>
      </p:sp>
      <p:sp>
        <p:nvSpPr>
          <p:cNvPr id="68" name="TextBox 67"/>
          <p:cNvSpPr txBox="1"/>
          <p:nvPr/>
        </p:nvSpPr>
        <p:spPr>
          <a:xfrm>
            <a:off x="4876794" y="1576123"/>
            <a:ext cx="3228627" cy="338554"/>
          </a:xfrm>
          <a:prstGeom prst="rect">
            <a:avLst/>
          </a:prstGeom>
          <a:noFill/>
        </p:spPr>
        <p:txBody>
          <a:bodyPr wrap="square" rtlCol="0">
            <a:spAutoFit/>
          </a:bodyPr>
          <a:lstStyle/>
          <a:p>
            <a:pPr algn="ctr"/>
            <a:r>
              <a:rPr lang="zh-CN" altLang="en-US" sz="1600" b="1" dirty="0" smtClean="0">
                <a:solidFill>
                  <a:schemeClr val="tx2"/>
                </a:solidFill>
                <a:latin typeface="Microsoft YaHei" panose="020B0503020204020204" pitchFamily="34" charset="-122"/>
                <a:ea typeface="Microsoft YaHei" panose="020B0503020204020204" pitchFamily="34" charset="-122"/>
              </a:rPr>
              <a:t>定价优化</a:t>
            </a:r>
            <a:endParaRPr lang="en-US" sz="1600" b="1" dirty="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3898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gray">
          <a:xfrm>
            <a:off x="4615033" y="2586038"/>
            <a:ext cx="4070183" cy="1685924"/>
          </a:xfrm>
        </p:spPr>
        <p:txBody>
          <a:bodyPr>
            <a:noAutofit/>
          </a:bodyPr>
          <a:lstStyle/>
          <a:p>
            <a:pPr algn="ctr"/>
            <a:r>
              <a:rPr lang="zh-CN" altLang="en-US" sz="3600" b="1" dirty="0" smtClean="0">
                <a:solidFill>
                  <a:srgbClr val="11356F"/>
                </a:solidFill>
                <a:latin typeface="Microsoft YaHei" panose="020B0503020204020204" pitchFamily="34" charset="-122"/>
                <a:ea typeface="Microsoft YaHei" panose="020B0503020204020204" pitchFamily="34" charset="-122"/>
              </a:rPr>
              <a:t>团队介绍</a:t>
            </a:r>
            <a:endParaRPr lang="en-US" sz="3600" b="1" dirty="0">
              <a:solidFill>
                <a:srgbClr val="11356F"/>
              </a:solidFill>
              <a:latin typeface="Microsoft YaHei" panose="020B0503020204020204" pitchFamily="34" charset="-122"/>
              <a:ea typeface="Microsoft YaHei" panose="020B0503020204020204" pitchFamily="34" charset="-122"/>
            </a:endParaRPr>
          </a:p>
        </p:txBody>
      </p:sp>
      <p:pic>
        <p:nvPicPr>
          <p:cNvPr id="5" name="Picture 4" descr="dream-team.jpg"/>
          <p:cNvPicPr>
            <a:picLocks noChangeAspect="1"/>
          </p:cNvPicPr>
          <p:nvPr/>
        </p:nvPicPr>
        <p:blipFill>
          <a:blip r:embed="rId2" cstate="print"/>
          <a:stretch>
            <a:fillRect/>
          </a:stretch>
        </p:blipFill>
        <p:spPr>
          <a:xfrm>
            <a:off x="251289" y="2103896"/>
            <a:ext cx="4204608" cy="2910031"/>
          </a:xfrm>
          <a:prstGeom prst="rect">
            <a:avLst/>
          </a:prstGeom>
        </p:spPr>
      </p:pic>
    </p:spTree>
    <p:extLst>
      <p:ext uri="{BB962C8B-B14F-4D97-AF65-F5344CB8AC3E}">
        <p14:creationId xmlns:p14="http://schemas.microsoft.com/office/powerpoint/2010/main" val="360577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1302" name="think-cell Slide" r:id="rId11" imgW="359" imgH="360" progId="TCLayout.ActiveDocument.1">
                  <p:embed/>
                </p:oleObj>
              </mc:Choice>
              <mc:Fallback>
                <p:oleObj name="think-cell Slide" r:id="rId11" imgW="359"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sp>
        <p:nvSpPr>
          <p:cNvPr id="4" name="Round Same Side Corner Rectangle 3"/>
          <p:cNvSpPr/>
          <p:nvPr/>
        </p:nvSpPr>
        <p:spPr bwMode="gray">
          <a:xfrm flipH="1">
            <a:off x="2162949" y="1071164"/>
            <a:ext cx="4838434" cy="5454764"/>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需求曲线拟合</a:t>
            </a:r>
            <a:endParaRPr lang="en-US" sz="1400" dirty="0" smtClean="0">
              <a:solidFill>
                <a:srgbClr val="11356F"/>
              </a:solidFill>
              <a:latin typeface="Microsoft YaHei" panose="020B0503020204020204" pitchFamily="34" charset="-122"/>
              <a:ea typeface="Microsoft YaHei" panose="020B0503020204020204" pitchFamily="34" charset="-122"/>
            </a:endParaRPr>
          </a:p>
          <a:p>
            <a:pPr marL="171450" indent="-171450">
              <a:spcBef>
                <a:spcPts val="1200"/>
              </a:spcBef>
              <a:buClr>
                <a:schemeClr val="tx2"/>
              </a:buClr>
            </a:pP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运营优化器</a:t>
            </a:r>
            <a:endParaRPr lang="en-SG" dirty="0">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bwMode="gray">
          <a:xfrm flipH="1">
            <a:off x="7175873" y="1071164"/>
            <a:ext cx="1761295" cy="5454763"/>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US" sz="1100" b="1" spc="300" dirty="0" smtClean="0">
              <a:solidFill>
                <a:srgbClr val="11356F"/>
              </a:solidFill>
              <a:latin typeface="Microsoft YaHei" panose="020B0503020204020204" pitchFamily="34" charset="-122"/>
              <a:ea typeface="Microsoft YaHei" panose="020B0503020204020204" pitchFamily="34" charset="-122"/>
            </a:endParaRPr>
          </a:p>
        </p:txBody>
      </p:sp>
      <p:grpSp>
        <p:nvGrpSpPr>
          <p:cNvPr id="75" name="Group 73"/>
          <p:cNvGrpSpPr/>
          <p:nvPr/>
        </p:nvGrpSpPr>
        <p:grpSpPr>
          <a:xfrm>
            <a:off x="2533673" y="5127906"/>
            <a:ext cx="1968600" cy="1241325"/>
            <a:chOff x="4975297" y="2431988"/>
            <a:chExt cx="2265521" cy="1241325"/>
          </a:xfrm>
        </p:grpSpPr>
        <p:sp>
          <p:nvSpPr>
            <p:cNvPr id="76" name="TextBox 75"/>
            <p:cNvSpPr txBox="1"/>
            <p:nvPr>
              <p:custDataLst>
                <p:tags r:id="rId5"/>
              </p:custDataLst>
            </p:nvPr>
          </p:nvSpPr>
          <p:spPr>
            <a:xfrm rot="16200000">
              <a:off x="4710722" y="2892927"/>
              <a:ext cx="944830" cy="219602"/>
            </a:xfrm>
            <a:prstGeom prst="rect">
              <a:avLst/>
            </a:prstGeom>
            <a:noFill/>
          </p:spPr>
          <p:txBody>
            <a:bodyPr wrap="square" rtlCol="0">
              <a:spAutoFit/>
            </a:bodyPr>
            <a:lstStyle/>
            <a:p>
              <a:pPr algn="ctr">
                <a:lnSpc>
                  <a:spcPct val="80000"/>
                </a:lnSpc>
              </a:pPr>
              <a:r>
                <a:rPr lang="zh-CN" altLang="en-US" sz="800" b="1" dirty="0" smtClean="0">
                  <a:solidFill>
                    <a:srgbClr val="808080">
                      <a:lumMod val="75000"/>
                    </a:srgbClr>
                  </a:solidFill>
                  <a:latin typeface="Microsoft YaHei" panose="020B0503020204020204" pitchFamily="34" charset="-122"/>
                  <a:ea typeface="Microsoft YaHei" panose="020B0503020204020204" pitchFamily="34" charset="-122"/>
                </a:rPr>
                <a:t>销量</a:t>
              </a:r>
              <a:endParaRPr lang="en-US" sz="800" b="1" dirty="0">
                <a:solidFill>
                  <a:srgbClr val="808080">
                    <a:lumMod val="75000"/>
                  </a:srgbClr>
                </a:solidFill>
                <a:latin typeface="Microsoft YaHei" panose="020B0503020204020204" pitchFamily="34" charset="-122"/>
                <a:ea typeface="Microsoft YaHei" panose="020B0503020204020204" pitchFamily="34" charset="-122"/>
              </a:endParaRPr>
            </a:p>
          </p:txBody>
        </p:sp>
        <p:sp>
          <p:nvSpPr>
            <p:cNvPr id="77" name="TextBox 76"/>
            <p:cNvSpPr txBox="1"/>
            <p:nvPr>
              <p:custDataLst>
                <p:tags r:id="rId6"/>
              </p:custDataLst>
            </p:nvPr>
          </p:nvSpPr>
          <p:spPr>
            <a:xfrm>
              <a:off x="6670024" y="3412081"/>
              <a:ext cx="570794" cy="215444"/>
            </a:xfrm>
            <a:prstGeom prst="rect">
              <a:avLst/>
            </a:prstGeom>
            <a:noFill/>
          </p:spPr>
          <p:txBody>
            <a:bodyPr wrap="square" rtlCol="0">
              <a:spAutoFit/>
            </a:bodyPr>
            <a:lstStyle/>
            <a:p>
              <a:pPr algn="ctr"/>
              <a:r>
                <a:rPr lang="zh-CN" altLang="en-US" sz="800" b="1" dirty="0" smtClean="0">
                  <a:solidFill>
                    <a:srgbClr val="808080">
                      <a:lumMod val="75000"/>
                    </a:srgbClr>
                  </a:solidFill>
                  <a:latin typeface="Microsoft YaHei" panose="020B0503020204020204" pitchFamily="34" charset="-122"/>
                  <a:ea typeface="Microsoft YaHei" panose="020B0503020204020204" pitchFamily="34" charset="-122"/>
                </a:rPr>
                <a:t>价格</a:t>
              </a:r>
              <a:endParaRPr lang="en-US" sz="800" b="1" dirty="0">
                <a:solidFill>
                  <a:srgbClr val="808080">
                    <a:lumMod val="75000"/>
                  </a:srgbClr>
                </a:solidFill>
                <a:latin typeface="Microsoft YaHei" panose="020B0503020204020204" pitchFamily="34" charset="-122"/>
                <a:ea typeface="Microsoft YaHei" panose="020B0503020204020204" pitchFamily="34" charset="-122"/>
              </a:endParaRPr>
            </a:p>
          </p:txBody>
        </p:sp>
        <p:cxnSp>
          <p:nvCxnSpPr>
            <p:cNvPr id="85" name="Straight Connector 84"/>
            <p:cNvCxnSpPr/>
            <p:nvPr/>
          </p:nvCxnSpPr>
          <p:spPr bwMode="auto">
            <a:xfrm>
              <a:off x="5428721" y="3214892"/>
              <a:ext cx="1061783" cy="304911"/>
            </a:xfrm>
            <a:prstGeom prst="line">
              <a:avLst/>
            </a:prstGeom>
            <a:solidFill>
              <a:schemeClr val="accent1"/>
            </a:solidFill>
            <a:ln w="19050" cap="flat" cmpd="sng" algn="ctr">
              <a:solidFill>
                <a:srgbClr val="C00000"/>
              </a:solidFill>
              <a:prstDash val="dash"/>
              <a:round/>
              <a:headEnd type="none" w="med" len="med"/>
              <a:tailEnd type="none" w="med" len="med"/>
            </a:ln>
            <a:effectLst/>
          </p:spPr>
        </p:cxnSp>
        <p:sp>
          <p:nvSpPr>
            <p:cNvPr id="80" name="Rounded Rectangle 79"/>
            <p:cNvSpPr/>
            <p:nvPr>
              <p:custDataLst>
                <p:tags r:id="rId7"/>
              </p:custDataLst>
            </p:nvPr>
          </p:nvSpPr>
          <p:spPr bwMode="gray">
            <a:xfrm>
              <a:off x="4975297" y="2467023"/>
              <a:ext cx="2157298" cy="1206290"/>
            </a:xfrm>
            <a:prstGeom prst="roundRect">
              <a:avLst>
                <a:gd name="adj" fmla="val 7688"/>
              </a:avLst>
            </a:prstGeom>
            <a:noFill/>
            <a:ln w="9525" algn="ctr">
              <a:solidFill>
                <a:schemeClr val="bg1">
                  <a:lumMod val="75000"/>
                </a:schemeClr>
              </a:solidFill>
              <a:round/>
              <a:headEnd/>
              <a:tailEnd/>
            </a:ln>
            <a:effectLst/>
          </p:spPr>
          <p:txBody>
            <a:bodyPr wrap="square" lIns="94788" tIns="46562" rIns="94788" bIns="46562" anchor="t">
              <a:noAutofit/>
            </a:bodyPr>
            <a:lstStyle/>
            <a:p>
              <a:pPr marL="185738" indent="-185738" eaLnBrk="0" fontAlgn="base" hangingPunct="0">
                <a:spcBef>
                  <a:spcPct val="0"/>
                </a:spcBef>
                <a:spcAft>
                  <a:spcPct val="0"/>
                </a:spcAft>
                <a:buClr>
                  <a:schemeClr val="accent2"/>
                </a:buClr>
                <a:defRPr/>
              </a:pPr>
              <a:endParaRPr lang="en-GB" altLang="zh-CN" sz="1600" i="1" kern="0" dirty="0" smtClean="0">
                <a:solidFill>
                  <a:srgbClr val="5F5F5F"/>
                </a:solidFill>
                <a:latin typeface="Microsoft YaHei" panose="020B0503020204020204" pitchFamily="34" charset="-122"/>
                <a:ea typeface="Microsoft YaHei" panose="020B0503020204020204" pitchFamily="34" charset="-122"/>
                <a:cs typeface="LF_Kai"/>
              </a:endParaRPr>
            </a:p>
          </p:txBody>
        </p:sp>
        <p:sp>
          <p:nvSpPr>
            <p:cNvPr id="81" name="TextBox 80"/>
            <p:cNvSpPr txBox="1"/>
            <p:nvPr>
              <p:custDataLst>
                <p:tags r:id="rId8"/>
              </p:custDataLst>
            </p:nvPr>
          </p:nvSpPr>
          <p:spPr>
            <a:xfrm>
              <a:off x="5587447" y="2431988"/>
              <a:ext cx="1242634" cy="215444"/>
            </a:xfrm>
            <a:prstGeom prst="rect">
              <a:avLst/>
            </a:prstGeom>
            <a:noFill/>
          </p:spPr>
          <p:txBody>
            <a:bodyPr wrap="square" rtlCol="0">
              <a:spAutoFit/>
            </a:bodyPr>
            <a:lstStyle/>
            <a:p>
              <a:r>
                <a:rPr lang="zh-CN" altLang="en-US" sz="800" b="1" dirty="0" smtClean="0">
                  <a:solidFill>
                    <a:schemeClr val="tx1">
                      <a:lumMod val="65000"/>
                      <a:lumOff val="35000"/>
                    </a:schemeClr>
                  </a:solidFill>
                  <a:latin typeface="Microsoft YaHei" panose="020B0503020204020204" pitchFamily="34" charset="-122"/>
                  <a:ea typeface="Microsoft YaHei" panose="020B0503020204020204" pitchFamily="34" charset="-122"/>
                </a:rPr>
                <a:t>价格敏感度</a:t>
              </a:r>
              <a:endParaRPr lang="en-US" sz="8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pic>
        <p:nvPicPr>
          <p:cNvPr id="7" name="Picture 6"/>
          <p:cNvPicPr>
            <a:picLocks noChangeAspect="1"/>
          </p:cNvPicPr>
          <p:nvPr/>
        </p:nvPicPr>
        <p:blipFill rotWithShape="1">
          <a:blip r:embed="rId13" cstate="print">
            <a:duotone>
              <a:schemeClr val="accent1">
                <a:shade val="45000"/>
                <a:satMod val="135000"/>
              </a:schemeClr>
              <a:prstClr val="white"/>
            </a:duotone>
            <a:extLst>
              <a:ext uri="{28A0092B-C50C-407E-A947-70E740481C1C}">
                <a14:useLocalDpi xmlns:a14="http://schemas.microsoft.com/office/drawing/2010/main" val="0"/>
              </a:ext>
            </a:extLst>
          </a:blip>
          <a:srcRect l="11864" t="15904" r="7862" b="15534"/>
          <a:stretch/>
        </p:blipFill>
        <p:spPr>
          <a:xfrm>
            <a:off x="2834251" y="5306835"/>
            <a:ext cx="1165411" cy="942721"/>
          </a:xfrm>
          <a:prstGeom prst="rect">
            <a:avLst/>
          </a:prstGeom>
        </p:spPr>
      </p:pic>
      <p:pic>
        <p:nvPicPr>
          <p:cNvPr id="82084" name="Picture 164"/>
          <p:cNvPicPr>
            <a:picLocks noChangeAspect="1" noChangeArrowheads="1"/>
          </p:cNvPicPr>
          <p:nvPr/>
        </p:nvPicPr>
        <p:blipFill rotWithShape="1">
          <a:blip r:embed="rId14">
            <a:duotone>
              <a:schemeClr val="accent1">
                <a:shade val="45000"/>
                <a:satMod val="135000"/>
              </a:schemeClr>
              <a:prstClr val="white"/>
            </a:duotone>
            <a:extLst>
              <a:ext uri="{28A0092B-C50C-407E-A947-70E740481C1C}">
                <a14:useLocalDpi xmlns:a14="http://schemas.microsoft.com/office/drawing/2010/main" val="0"/>
              </a:ext>
            </a:extLst>
          </a:blip>
          <a:srcRect t="7636" b="12462"/>
          <a:stretch/>
        </p:blipFill>
        <p:spPr bwMode="auto">
          <a:xfrm>
            <a:off x="2776959" y="3568218"/>
            <a:ext cx="3683601" cy="14286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2" name="AutoShape 11"/>
          <p:cNvSpPr>
            <a:spLocks noChangeArrowheads="1"/>
          </p:cNvSpPr>
          <p:nvPr/>
        </p:nvSpPr>
        <p:spPr bwMode="auto">
          <a:xfrm rot="16200000" flipH="1">
            <a:off x="1948516" y="259271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63" name="AutoShape 11"/>
          <p:cNvSpPr>
            <a:spLocks noChangeArrowheads="1"/>
          </p:cNvSpPr>
          <p:nvPr/>
        </p:nvSpPr>
        <p:spPr bwMode="auto">
          <a:xfrm rot="16200000" flipH="1">
            <a:off x="1948516" y="38889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64" name="AutoShape 11"/>
          <p:cNvSpPr>
            <a:spLocks noChangeArrowheads="1"/>
          </p:cNvSpPr>
          <p:nvPr/>
        </p:nvSpPr>
        <p:spPr bwMode="auto">
          <a:xfrm rot="16200000" flipH="1">
            <a:off x="1948516" y="518500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65" name="AutoShape 11"/>
          <p:cNvSpPr>
            <a:spLocks noChangeArrowheads="1"/>
          </p:cNvSpPr>
          <p:nvPr/>
        </p:nvSpPr>
        <p:spPr bwMode="auto">
          <a:xfrm rot="16200000" flipH="1">
            <a:off x="6999755" y="2671794"/>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66" name="AutoShape 11"/>
          <p:cNvSpPr>
            <a:spLocks noChangeArrowheads="1"/>
          </p:cNvSpPr>
          <p:nvPr/>
        </p:nvSpPr>
        <p:spPr bwMode="auto">
          <a:xfrm rot="16200000" flipH="1">
            <a:off x="6999755" y="396797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87" name="AutoShape 11"/>
          <p:cNvSpPr>
            <a:spLocks noChangeArrowheads="1"/>
          </p:cNvSpPr>
          <p:nvPr/>
        </p:nvSpPr>
        <p:spPr bwMode="auto">
          <a:xfrm rot="16200000" flipH="1">
            <a:off x="6999755" y="526408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pic>
        <p:nvPicPr>
          <p:cNvPr id="82086" name="Picture 166"/>
          <p:cNvPicPr>
            <a:picLocks noChangeAspect="1" noChangeArrowheads="1"/>
          </p:cNvPicPr>
          <p:nvPr/>
        </p:nvPicPr>
        <p:blipFill rotWithShape="1">
          <a:blip r:embed="rId15" cstate="print">
            <a:duotone>
              <a:schemeClr val="accent1">
                <a:shade val="45000"/>
                <a:satMod val="135000"/>
              </a:schemeClr>
              <a:prstClr val="white"/>
            </a:duotone>
            <a:extLst>
              <a:ext uri="{28A0092B-C50C-407E-A947-70E740481C1C}">
                <a14:useLocalDpi xmlns:a14="http://schemas.microsoft.com/office/drawing/2010/main" val="0"/>
              </a:ext>
            </a:extLst>
          </a:blip>
          <a:srcRect t="12504" r="1940" b="7267"/>
          <a:stretch/>
        </p:blipFill>
        <p:spPr bwMode="auto">
          <a:xfrm>
            <a:off x="4744198" y="5376668"/>
            <a:ext cx="1795031" cy="96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8" name="Group 73"/>
          <p:cNvGrpSpPr/>
          <p:nvPr/>
        </p:nvGrpSpPr>
        <p:grpSpPr>
          <a:xfrm>
            <a:off x="4700294" y="5150853"/>
            <a:ext cx="1874561" cy="1241325"/>
            <a:chOff x="4975297" y="2431988"/>
            <a:chExt cx="2157298" cy="1241325"/>
          </a:xfrm>
        </p:grpSpPr>
        <p:sp>
          <p:nvSpPr>
            <p:cNvPr id="94" name="Rounded Rectangle 93"/>
            <p:cNvSpPr/>
            <p:nvPr>
              <p:custDataLst>
                <p:tags r:id="rId3"/>
              </p:custDataLst>
            </p:nvPr>
          </p:nvSpPr>
          <p:spPr bwMode="gray">
            <a:xfrm>
              <a:off x="4975297" y="2467023"/>
              <a:ext cx="2157298" cy="1206290"/>
            </a:xfrm>
            <a:prstGeom prst="roundRect">
              <a:avLst>
                <a:gd name="adj" fmla="val 7688"/>
              </a:avLst>
            </a:prstGeom>
            <a:noFill/>
            <a:ln w="9525" algn="ctr">
              <a:solidFill>
                <a:schemeClr val="bg1">
                  <a:lumMod val="75000"/>
                </a:schemeClr>
              </a:solidFill>
              <a:round/>
              <a:headEnd/>
              <a:tailEnd/>
            </a:ln>
            <a:effectLst/>
          </p:spPr>
          <p:txBody>
            <a:bodyPr wrap="square" lIns="94788" tIns="46562" rIns="94788" bIns="46562" anchor="t">
              <a:noAutofit/>
            </a:bodyPr>
            <a:lstStyle/>
            <a:p>
              <a:pPr marL="185738" indent="-185738" eaLnBrk="0" fontAlgn="base" hangingPunct="0">
                <a:spcBef>
                  <a:spcPct val="0"/>
                </a:spcBef>
                <a:spcAft>
                  <a:spcPct val="0"/>
                </a:spcAft>
                <a:buClr>
                  <a:schemeClr val="accent2"/>
                </a:buClr>
                <a:defRPr/>
              </a:pPr>
              <a:endParaRPr lang="en-GB" altLang="zh-CN" sz="1600" i="1" kern="0" dirty="0" smtClean="0">
                <a:solidFill>
                  <a:srgbClr val="5F5F5F"/>
                </a:solidFill>
                <a:latin typeface="Microsoft YaHei" panose="020B0503020204020204" pitchFamily="34" charset="-122"/>
                <a:ea typeface="Microsoft YaHei" panose="020B0503020204020204" pitchFamily="34" charset="-122"/>
                <a:cs typeface="LF_Kai"/>
              </a:endParaRPr>
            </a:p>
          </p:txBody>
        </p:sp>
        <p:sp>
          <p:nvSpPr>
            <p:cNvPr id="95" name="TextBox 94"/>
            <p:cNvSpPr txBox="1"/>
            <p:nvPr>
              <p:custDataLst>
                <p:tags r:id="rId4"/>
              </p:custDataLst>
            </p:nvPr>
          </p:nvSpPr>
          <p:spPr>
            <a:xfrm>
              <a:off x="5644330" y="2431988"/>
              <a:ext cx="1242635" cy="215444"/>
            </a:xfrm>
            <a:prstGeom prst="rect">
              <a:avLst/>
            </a:prstGeom>
            <a:noFill/>
          </p:spPr>
          <p:txBody>
            <a:bodyPr wrap="square" rtlCol="0">
              <a:spAutoFit/>
            </a:bodyPr>
            <a:lstStyle/>
            <a:p>
              <a:r>
                <a:rPr lang="zh-CN" altLang="en-US" sz="800" b="1" dirty="0" smtClean="0">
                  <a:solidFill>
                    <a:schemeClr val="tx1">
                      <a:lumMod val="65000"/>
                      <a:lumOff val="35000"/>
                    </a:schemeClr>
                  </a:solidFill>
                  <a:latin typeface="Microsoft YaHei" panose="020B0503020204020204" pitchFamily="34" charset="-122"/>
                  <a:ea typeface="Microsoft YaHei" panose="020B0503020204020204" pitchFamily="34" charset="-122"/>
                </a:rPr>
                <a:t>趋势分析</a:t>
              </a:r>
              <a:endParaRPr lang="en-US" sz="8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10" name="Rounded Rectangle 9"/>
          <p:cNvSpPr/>
          <p:nvPr/>
        </p:nvSpPr>
        <p:spPr>
          <a:xfrm>
            <a:off x="2533673" y="3395062"/>
            <a:ext cx="4041182" cy="1675696"/>
          </a:xfrm>
          <a:prstGeom prst="round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SG">
              <a:latin typeface="Microsoft YaHei" panose="020B0503020204020204" pitchFamily="34" charset="-122"/>
              <a:ea typeface="Microsoft YaHei" panose="020B0503020204020204" pitchFamily="34" charset="-122"/>
            </a:endParaRPr>
          </a:p>
        </p:txBody>
      </p:sp>
      <p:sp>
        <p:nvSpPr>
          <p:cNvPr id="96" name="TextBox 95"/>
          <p:cNvSpPr txBox="1"/>
          <p:nvPr/>
        </p:nvSpPr>
        <p:spPr>
          <a:xfrm rot="16200000">
            <a:off x="2272594" y="4185899"/>
            <a:ext cx="944830" cy="193323"/>
          </a:xfrm>
          <a:prstGeom prst="rect">
            <a:avLst/>
          </a:prstGeom>
          <a:noFill/>
        </p:spPr>
        <p:txBody>
          <a:bodyPr wrap="square" rtlCol="0">
            <a:spAutoFit/>
          </a:bodyPr>
          <a:lstStyle/>
          <a:p>
            <a:pPr algn="ctr">
              <a:lnSpc>
                <a:spcPct val="80000"/>
              </a:lnSpc>
            </a:pPr>
            <a:r>
              <a:rPr lang="zh-CN" altLang="en-US" sz="800" b="1" dirty="0" smtClean="0">
                <a:solidFill>
                  <a:srgbClr val="808080">
                    <a:lumMod val="75000"/>
                  </a:srgbClr>
                </a:solidFill>
                <a:latin typeface="Microsoft YaHei" panose="020B0503020204020204" pitchFamily="34" charset="-122"/>
                <a:ea typeface="Microsoft YaHei" panose="020B0503020204020204" pitchFamily="34" charset="-122"/>
              </a:rPr>
              <a:t>销量</a:t>
            </a:r>
            <a:endParaRPr lang="en-US" sz="800" b="1" dirty="0">
              <a:solidFill>
                <a:srgbClr val="808080">
                  <a:lumMod val="75000"/>
                </a:srgbClr>
              </a:solidFill>
              <a:latin typeface="Microsoft YaHei" panose="020B0503020204020204" pitchFamily="34" charset="-122"/>
              <a:ea typeface="Microsoft YaHei" panose="020B0503020204020204" pitchFamily="34" charset="-122"/>
            </a:endParaRPr>
          </a:p>
        </p:txBody>
      </p:sp>
      <p:pic>
        <p:nvPicPr>
          <p:cNvPr id="79" name="Picture 78"/>
          <p:cNvPicPr>
            <a:picLocks noChangeAspect="1"/>
          </p:cNvPicPr>
          <p:nvPr/>
        </p:nvPicPr>
        <p:blipFill>
          <a:blip r:embed="rId16">
            <a:duotone>
              <a:schemeClr val="accent1">
                <a:shade val="45000"/>
                <a:satMod val="135000"/>
              </a:schemeClr>
              <a:prstClr val="white"/>
            </a:duotone>
          </a:blip>
          <a:stretch>
            <a:fillRect/>
          </a:stretch>
        </p:blipFill>
        <p:spPr>
          <a:xfrm>
            <a:off x="382767" y="2984423"/>
            <a:ext cx="768264" cy="1489007"/>
          </a:xfrm>
          <a:prstGeom prst="rect">
            <a:avLst/>
          </a:prstGeom>
        </p:spPr>
      </p:pic>
      <p:pic>
        <p:nvPicPr>
          <p:cNvPr id="82" name="Picture 70" descr="http://www.proofhq.com/html/blog/wp-content/uploads/2012/08/workflow11-1024x620.png"/>
          <p:cNvPicPr>
            <a:picLocks noChangeAspect="1" noChangeArrowheads="1"/>
          </p:cNvPicPr>
          <p:nvPr/>
        </p:nvPicPr>
        <p:blipFill rotWithShape="1">
          <a:blip r:embed="rId17" cstate="print">
            <a:duotone>
              <a:schemeClr val="accent1">
                <a:shade val="45000"/>
                <a:satMod val="135000"/>
              </a:schemeClr>
              <a:prstClr val="white"/>
            </a:duotone>
            <a:extLst>
              <a:ext uri="{28A0092B-C50C-407E-A947-70E740481C1C}">
                <a14:useLocalDpi xmlns:a14="http://schemas.microsoft.com/office/drawing/2010/main" val="0"/>
              </a:ext>
            </a:extLst>
          </a:blip>
          <a:srcRect l="4264" t="14804" r="71210" b="3767"/>
          <a:stretch/>
        </p:blipFill>
        <p:spPr bwMode="auto">
          <a:xfrm>
            <a:off x="210526" y="995795"/>
            <a:ext cx="989895" cy="1989925"/>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p:cNvPicPr>
            <a:picLocks noChangeAspect="1"/>
          </p:cNvPicPr>
          <p:nvPr/>
        </p:nvPicPr>
        <p:blipFill>
          <a:blip r:embed="rId16">
            <a:duotone>
              <a:schemeClr val="accent1">
                <a:shade val="45000"/>
                <a:satMod val="135000"/>
              </a:schemeClr>
              <a:prstClr val="white"/>
            </a:duotone>
          </a:blip>
          <a:stretch>
            <a:fillRect/>
          </a:stretch>
        </p:blipFill>
        <p:spPr>
          <a:xfrm>
            <a:off x="387332" y="4517882"/>
            <a:ext cx="768264" cy="1489007"/>
          </a:xfrm>
          <a:prstGeom prst="rect">
            <a:avLst/>
          </a:prstGeom>
        </p:spPr>
      </p:pic>
      <p:pic>
        <p:nvPicPr>
          <p:cNvPr id="84" name="Picture 83"/>
          <p:cNvPicPr>
            <a:picLocks noChangeAspect="1"/>
          </p:cNvPicPr>
          <p:nvPr/>
        </p:nvPicPr>
        <p:blipFill>
          <a:blip r:embed="rId18"/>
          <a:stretch>
            <a:fillRect/>
          </a:stretch>
        </p:blipFill>
        <p:spPr>
          <a:xfrm>
            <a:off x="336344" y="2812019"/>
            <a:ext cx="276287" cy="276287"/>
          </a:xfrm>
          <a:prstGeom prst="rect">
            <a:avLst/>
          </a:prstGeom>
        </p:spPr>
      </p:pic>
      <p:sp>
        <p:nvSpPr>
          <p:cNvPr id="86" name="TextBox 85"/>
          <p:cNvSpPr txBox="1"/>
          <p:nvPr/>
        </p:nvSpPr>
        <p:spPr>
          <a:xfrm>
            <a:off x="701080" y="1039110"/>
            <a:ext cx="1232738" cy="307777"/>
          </a:xfrm>
          <a:prstGeom prst="rect">
            <a:avLst/>
          </a:prstGeom>
          <a:solidFill>
            <a:schemeClr val="bg1"/>
          </a:solidFill>
        </p:spPr>
        <p:txBody>
          <a:bodyPr wrap="square" rtlCol="0">
            <a:spAutoFit/>
          </a:bodyPr>
          <a:lstStyle/>
          <a:p>
            <a:r>
              <a:rPr lang="zh-CN" altLang="en-US" sz="1400" b="1" spc="300" dirty="0" smtClean="0">
                <a:solidFill>
                  <a:srgbClr val="11356F"/>
                </a:solidFill>
                <a:latin typeface="Microsoft YaHei" panose="020B0503020204020204" pitchFamily="34" charset="-122"/>
                <a:ea typeface="Microsoft YaHei" panose="020B0503020204020204" pitchFamily="34" charset="-122"/>
                <a:cs typeface="+mn-cs"/>
              </a:rPr>
              <a:t>输入数据</a:t>
            </a:r>
            <a:endParaRPr lang="en-SG" sz="14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89" name="Rectangle 88"/>
          <p:cNvSpPr/>
          <p:nvPr/>
        </p:nvSpPr>
        <p:spPr>
          <a:xfrm>
            <a:off x="1089528" y="1590093"/>
            <a:ext cx="828902"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历史销售数据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1" name="Rectangle 90"/>
          <p:cNvSpPr/>
          <p:nvPr/>
        </p:nvSpPr>
        <p:spPr>
          <a:xfrm>
            <a:off x="1097140" y="2166972"/>
            <a:ext cx="869504"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历史降价记录</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3" name="Rectangle 92"/>
          <p:cNvSpPr/>
          <p:nvPr/>
        </p:nvSpPr>
        <p:spPr>
          <a:xfrm>
            <a:off x="1107878" y="2648685"/>
            <a:ext cx="913847"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产品元数据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7" name="Rectangle 96"/>
          <p:cNvSpPr/>
          <p:nvPr/>
        </p:nvSpPr>
        <p:spPr>
          <a:xfrm>
            <a:off x="1087374" y="3217023"/>
            <a:ext cx="831055"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库存数据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8" name="Rectangle 97"/>
          <p:cNvSpPr/>
          <p:nvPr/>
        </p:nvSpPr>
        <p:spPr>
          <a:xfrm>
            <a:off x="1093497" y="3689921"/>
            <a:ext cx="906068"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订单数据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99" name="Picture 98"/>
          <p:cNvPicPr>
            <a:picLocks noChangeAspect="1"/>
          </p:cNvPicPr>
          <p:nvPr/>
        </p:nvPicPr>
        <p:blipFill>
          <a:blip r:embed="rId19">
            <a:duotone>
              <a:schemeClr val="accent1">
                <a:shade val="45000"/>
                <a:satMod val="135000"/>
              </a:schemeClr>
              <a:prstClr val="white"/>
            </a:duotone>
          </a:blip>
          <a:stretch>
            <a:fillRect/>
          </a:stretch>
        </p:blipFill>
        <p:spPr>
          <a:xfrm>
            <a:off x="425157" y="2710874"/>
            <a:ext cx="252436" cy="688464"/>
          </a:xfrm>
          <a:prstGeom prst="rect">
            <a:avLst/>
          </a:prstGeom>
        </p:spPr>
      </p:pic>
      <p:pic>
        <p:nvPicPr>
          <p:cNvPr id="100" name="Picture 99"/>
          <p:cNvPicPr>
            <a:picLocks noChangeAspect="1"/>
          </p:cNvPicPr>
          <p:nvPr/>
        </p:nvPicPr>
        <p:blipFill>
          <a:blip r:embed="rId19">
            <a:duotone>
              <a:schemeClr val="accent1">
                <a:shade val="45000"/>
                <a:satMod val="135000"/>
              </a:schemeClr>
              <a:prstClr val="white"/>
            </a:duotone>
          </a:blip>
          <a:stretch>
            <a:fillRect/>
          </a:stretch>
        </p:blipFill>
        <p:spPr>
          <a:xfrm>
            <a:off x="425157" y="4264681"/>
            <a:ext cx="252436" cy="688464"/>
          </a:xfrm>
          <a:prstGeom prst="rect">
            <a:avLst/>
          </a:prstGeom>
        </p:spPr>
      </p:pic>
      <p:sp>
        <p:nvSpPr>
          <p:cNvPr id="101" name="Rectangle 100"/>
          <p:cNvSpPr/>
          <p:nvPr/>
        </p:nvSpPr>
        <p:spPr>
          <a:xfrm>
            <a:off x="1086522" y="4070229"/>
            <a:ext cx="863624"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每周销售目标</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02" name="Rectangle 101"/>
          <p:cNvSpPr/>
          <p:nvPr/>
        </p:nvSpPr>
        <p:spPr>
          <a:xfrm>
            <a:off x="1096197" y="4741390"/>
            <a:ext cx="757583" cy="261610"/>
          </a:xfrm>
          <a:prstGeom prst="rect">
            <a:avLst/>
          </a:prstGeom>
        </p:spPr>
        <p:txBody>
          <a:bodyPr wrap="square">
            <a:spAutoFit/>
          </a:bodyPr>
          <a:lstStyle/>
          <a:p>
            <a:pPr marL="2250">
              <a:spcBef>
                <a:spcPts val="1200"/>
              </a:spcBef>
              <a:buClr>
                <a:srgbClr val="11356F"/>
              </a:buClr>
            </a:pPr>
            <a:r>
              <a:rPr lang="zh-CN" altLang="en-US" sz="1100" smtClean="0">
                <a:solidFill>
                  <a:schemeClr val="tx1">
                    <a:lumMod val="50000"/>
                    <a:lumOff val="50000"/>
                  </a:schemeClr>
                </a:solidFill>
                <a:latin typeface="Microsoft YaHei" panose="020B0503020204020204" pitchFamily="34" charset="-122"/>
                <a:ea typeface="Microsoft YaHei" panose="020B0503020204020204" pitchFamily="34" charset="-122"/>
              </a:rPr>
              <a:t>经济状况</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03" name="Rectangle 102"/>
          <p:cNvSpPr/>
          <p:nvPr/>
        </p:nvSpPr>
        <p:spPr>
          <a:xfrm>
            <a:off x="1088278" y="5638513"/>
            <a:ext cx="933447" cy="769441"/>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客流量</a:t>
            </a:r>
            <a:r>
              <a:rPr 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例如商场客流量和关键词搜索量</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04" name="Rectangle 103"/>
          <p:cNvSpPr/>
          <p:nvPr/>
        </p:nvSpPr>
        <p:spPr>
          <a:xfrm>
            <a:off x="1080004" y="5147457"/>
            <a:ext cx="853814"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积分卡</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会员卡数据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105" name="Picture 2" descr="http://2.bp.blogspot.com/-5eYNzrvmNpQ/T_0eyROfqwI/AAAAAAAAF5o/UDt5LOVlx3A/s1600/2012-L2-SL1-60610001-05-1-370.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685948" y="1606739"/>
            <a:ext cx="1213138" cy="1213138"/>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bwMode="gray">
          <a:xfrm>
            <a:off x="2861718" y="2671456"/>
            <a:ext cx="1140911" cy="600164"/>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高跟</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跟高</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&gt; 90 </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毫米</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7" name="TextBox 106"/>
          <p:cNvSpPr txBox="1"/>
          <p:nvPr/>
        </p:nvSpPr>
        <p:spPr bwMode="gray">
          <a:xfrm>
            <a:off x="4630129" y="1415219"/>
            <a:ext cx="1140911" cy="276999"/>
          </a:xfrm>
          <a:prstGeom prst="rect">
            <a:avLst/>
          </a:prstGeom>
          <a:noFill/>
        </p:spPr>
        <p:txBody>
          <a:bodyPr wrap="square" rtlCol="0">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材料</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人造革</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08" name="Straight Arrow Connector 107"/>
          <p:cNvCxnSpPr/>
          <p:nvPr/>
        </p:nvCxnSpPr>
        <p:spPr bwMode="gray">
          <a:xfrm flipH="1">
            <a:off x="3432174" y="2261816"/>
            <a:ext cx="477663" cy="409640"/>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Arrow Connector 108"/>
          <p:cNvCxnSpPr/>
          <p:nvPr/>
        </p:nvCxnSpPr>
        <p:spPr bwMode="gray">
          <a:xfrm flipV="1">
            <a:off x="4232962" y="1668292"/>
            <a:ext cx="529869" cy="439689"/>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Arrow Connector 109"/>
          <p:cNvCxnSpPr/>
          <p:nvPr/>
        </p:nvCxnSpPr>
        <p:spPr bwMode="gray">
          <a:xfrm>
            <a:off x="4762831" y="2568153"/>
            <a:ext cx="396474" cy="251724"/>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Arrow Connector 110"/>
          <p:cNvCxnSpPr/>
          <p:nvPr/>
        </p:nvCxnSpPr>
        <p:spPr bwMode="gray">
          <a:xfrm flipH="1" flipV="1">
            <a:off x="3263588" y="1684234"/>
            <a:ext cx="569932" cy="150893"/>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2" name="TextBox 111"/>
          <p:cNvSpPr txBox="1"/>
          <p:nvPr/>
        </p:nvSpPr>
        <p:spPr bwMode="gray">
          <a:xfrm>
            <a:off x="2386209" y="1490358"/>
            <a:ext cx="930437" cy="438582"/>
          </a:xfrm>
          <a:prstGeom prst="rect">
            <a:avLst/>
          </a:prstGeom>
          <a:noFill/>
        </p:spPr>
        <p:txBody>
          <a:bodyPr wrap="square" rtlCol="0">
            <a:spAutoFit/>
          </a:bodyPr>
          <a:lstStyle/>
          <a:p>
            <a:pPr algn="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款式</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时髦</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基本款</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13" name="Straight Arrow Connector 112"/>
          <p:cNvCxnSpPr/>
          <p:nvPr/>
        </p:nvCxnSpPr>
        <p:spPr bwMode="gray">
          <a:xfrm flipV="1">
            <a:off x="4663398" y="2050390"/>
            <a:ext cx="495907" cy="298632"/>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4" name="TextBox 113"/>
          <p:cNvSpPr txBox="1"/>
          <p:nvPr/>
        </p:nvSpPr>
        <p:spPr bwMode="gray">
          <a:xfrm>
            <a:off x="5126954" y="1748858"/>
            <a:ext cx="1140911" cy="438582"/>
          </a:xfrm>
          <a:prstGeom prst="rect">
            <a:avLst/>
          </a:prstGeom>
          <a:noFill/>
        </p:spPr>
        <p:txBody>
          <a:bodyPr wrap="square" rtlCol="0">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季节性</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早夏</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正夏</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5" name="TextBox 114"/>
          <p:cNvSpPr txBox="1"/>
          <p:nvPr/>
        </p:nvSpPr>
        <p:spPr bwMode="gray">
          <a:xfrm>
            <a:off x="3834279" y="2956480"/>
            <a:ext cx="1216469" cy="276999"/>
          </a:xfrm>
          <a:prstGeom prst="rect">
            <a:avLst/>
          </a:prstGeom>
          <a:noFill/>
        </p:spPr>
        <p:txBody>
          <a:bodyPr wrap="square" rtlCol="0">
            <a:spAutoFit/>
          </a:bodyPr>
          <a:lstStyle/>
          <a:p>
            <a:pPr algn="ct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装饰</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无</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16" name="Straight Arrow Connector 115"/>
          <p:cNvCxnSpPr/>
          <p:nvPr/>
        </p:nvCxnSpPr>
        <p:spPr bwMode="gray">
          <a:xfrm>
            <a:off x="4350737" y="2696127"/>
            <a:ext cx="0" cy="331067"/>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17" name="TextBox 116"/>
          <p:cNvSpPr txBox="1"/>
          <p:nvPr/>
        </p:nvSpPr>
        <p:spPr bwMode="gray">
          <a:xfrm>
            <a:off x="5278101" y="2716822"/>
            <a:ext cx="1345260" cy="438582"/>
          </a:xfrm>
          <a:prstGeom prst="rect">
            <a:avLst/>
          </a:prstGeom>
          <a:noFill/>
        </p:spPr>
        <p:txBody>
          <a:bodyPr wrap="square" rtlCol="0">
            <a:spAutoFit/>
          </a:bodyPr>
          <a:lstStyle/>
          <a:p>
            <a:pPr>
              <a:buClr>
                <a:srgbClr val="11356F"/>
              </a:buCl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前跟设计</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buClr>
                <a:srgbClr val="11356F"/>
              </a:buClr>
            </a:pP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鱼嘴</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圆头</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grpSp>
        <p:nvGrpSpPr>
          <p:cNvPr id="119" name="Group 118"/>
          <p:cNvGrpSpPr/>
          <p:nvPr/>
        </p:nvGrpSpPr>
        <p:grpSpPr>
          <a:xfrm>
            <a:off x="7327672" y="1552135"/>
            <a:ext cx="1448691" cy="991794"/>
            <a:chOff x="-5214" y="998258"/>
            <a:chExt cx="9149213" cy="5871263"/>
          </a:xfrm>
        </p:grpSpPr>
        <p:pic>
          <p:nvPicPr>
            <p:cNvPr id="120" name="Picture 119" descr="dreamstime_13071353.jpg"/>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5214" y="998258"/>
              <a:ext cx="9149213" cy="5871263"/>
            </a:xfrm>
            <a:prstGeom prst="rect">
              <a:avLst/>
            </a:prstGeom>
            <a:effectLst>
              <a:reflection endPos="0" dist="50800" dir="5400000" sy="-100000" algn="bl" rotWithShape="0"/>
            </a:effectLst>
          </p:spPr>
        </p:pic>
        <p:pic>
          <p:nvPicPr>
            <p:cNvPr id="121" name="Picture 2" descr="Use links below to save image."/>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293353" y="1924334"/>
              <a:ext cx="804201" cy="562941"/>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8" descr="Use links below to save image."/>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832847" y="3637082"/>
              <a:ext cx="633183" cy="402655"/>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0" descr="Use links below to save image."/>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01500" y="6278509"/>
              <a:ext cx="2638503" cy="477133"/>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2" descr="Use links below to save image."/>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722556" y="5910664"/>
              <a:ext cx="3141594" cy="735690"/>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4" descr="Use links below to save image."/>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418897" y="998259"/>
              <a:ext cx="3461081" cy="619976"/>
            </a:xfrm>
            <a:prstGeom prst="rect">
              <a:avLst/>
            </a:prstGeom>
            <a:noFill/>
            <a:extLst>
              <a:ext uri="{909E8E84-426E-40dd-AFC4-6F175D3DCCD1}">
                <a14:hiddenFill xmlns:a14="http://schemas.microsoft.com/office/drawing/2010/main">
                  <a:solidFill>
                    <a:srgbClr val="FFFFFF"/>
                  </a:solidFill>
                </a14:hiddenFill>
              </a:ext>
            </a:extLst>
          </p:spPr>
        </p:pic>
      </p:grpSp>
      <p:pic>
        <p:nvPicPr>
          <p:cNvPr id="126" name="Picture 14"/>
          <p:cNvPicPr>
            <a:picLocks noChangeAspect="1" noChangeArrowheads="1"/>
          </p:cNvPicPr>
          <p:nvPr/>
        </p:nvPicPr>
        <p:blipFill>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rcRect l="1554" t="1670" r="1000" b="1716"/>
          <a:stretch>
            <a:fillRect/>
          </a:stretch>
        </p:blipFill>
        <p:spPr bwMode="gray">
          <a:xfrm>
            <a:off x="7298383" y="3031294"/>
            <a:ext cx="1545117" cy="918083"/>
          </a:xfrm>
          <a:prstGeom prst="rect">
            <a:avLst/>
          </a:prstGeom>
          <a:noFill/>
          <a:ln w="9525">
            <a:noFill/>
            <a:miter lim="800000"/>
            <a:headEnd/>
            <a:tailEnd/>
          </a:ln>
          <a:effectLst/>
        </p:spPr>
      </p:pic>
      <p:pic>
        <p:nvPicPr>
          <p:cNvPr id="127" name="Picture 126"/>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00188" y="4040797"/>
            <a:ext cx="1474754" cy="1221588"/>
          </a:xfrm>
          <a:prstGeom prst="rect">
            <a:avLst/>
          </a:prstGeom>
        </p:spPr>
      </p:pic>
      <p:pic>
        <p:nvPicPr>
          <p:cNvPr id="128" name="Picture 127" descr="dreamstime_xxl_11039915.jpg"/>
          <p:cNvPicPr>
            <a:picLocks noChangeAspect="1"/>
          </p:cNvPicPr>
          <p:nvPr/>
        </p:nvPicPr>
        <p:blipFill rotWithShape="1">
          <a:blip r:embed="rId29" cstate="screen">
            <a:extLst>
              <a:ext uri="{28A0092B-C50C-407E-A947-70E740481C1C}">
                <a14:useLocalDpi xmlns:a14="http://schemas.microsoft.com/office/drawing/2010/main"/>
              </a:ext>
            </a:extLst>
          </a:blip>
          <a:srcRect/>
          <a:stretch/>
        </p:blipFill>
        <p:spPr>
          <a:xfrm>
            <a:off x="7424183" y="5476292"/>
            <a:ext cx="1293516" cy="835728"/>
          </a:xfrm>
          <a:prstGeom prst="rect">
            <a:avLst/>
          </a:prstGeom>
        </p:spPr>
      </p:pic>
      <p:sp>
        <p:nvSpPr>
          <p:cNvPr id="129" name="TextBox 128"/>
          <p:cNvSpPr txBox="1"/>
          <p:nvPr/>
        </p:nvSpPr>
        <p:spPr>
          <a:xfrm>
            <a:off x="7623481" y="6333456"/>
            <a:ext cx="951815" cy="246221"/>
          </a:xfrm>
          <a:prstGeom prst="rect">
            <a:avLst/>
          </a:prstGeom>
          <a:noFill/>
        </p:spPr>
        <p:txBody>
          <a:bodyPr wrap="square" rtlCol="0">
            <a:spAutoFit/>
          </a:bodyPr>
          <a:lstStyle/>
          <a:p>
            <a:pPr algn="ct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调拨</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0" name="TextBox 129"/>
          <p:cNvSpPr txBox="1"/>
          <p:nvPr/>
        </p:nvSpPr>
        <p:spPr>
          <a:xfrm>
            <a:off x="7585128" y="5251940"/>
            <a:ext cx="951815" cy="246221"/>
          </a:xfrm>
          <a:prstGeom prst="rect">
            <a:avLst/>
          </a:prstGeom>
          <a:noFill/>
        </p:spPr>
        <p:txBody>
          <a:bodyPr wrap="square" rtlCol="0">
            <a:spAutoFit/>
          </a:bodyPr>
          <a:lstStyle/>
          <a:p>
            <a:pPr algn="ct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库存分配</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1" name="TextBox 130"/>
          <p:cNvSpPr txBox="1"/>
          <p:nvPr/>
        </p:nvSpPr>
        <p:spPr>
          <a:xfrm>
            <a:off x="7280005" y="3949377"/>
            <a:ext cx="1513313" cy="246221"/>
          </a:xfrm>
          <a:prstGeom prst="rect">
            <a:avLst/>
          </a:prstGeom>
          <a:noFill/>
        </p:spPr>
        <p:txBody>
          <a:bodyPr wrap="square" rtlCol="0">
            <a:spAutoFit/>
          </a:bodyPr>
          <a:lstStyle/>
          <a:p>
            <a:pPr algn="ct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需求量化预测</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2" name="TextBox 131"/>
          <p:cNvSpPr txBox="1"/>
          <p:nvPr/>
        </p:nvSpPr>
        <p:spPr>
          <a:xfrm>
            <a:off x="7298383" y="2702277"/>
            <a:ext cx="1476559" cy="246221"/>
          </a:xfrm>
          <a:prstGeom prst="rect">
            <a:avLst/>
          </a:prstGeom>
          <a:noFill/>
        </p:spPr>
        <p:txBody>
          <a:bodyPr wrap="square" rtlCol="0">
            <a:spAutoFit/>
          </a:bodyPr>
          <a:lstStyle/>
          <a:p>
            <a:pPr algn="ct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畅销款预测</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16410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4" name="Object 73"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2324"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可视化采购</a:t>
            </a:r>
            <a:endParaRPr lang="en-US" dirty="0">
              <a:latin typeface="Microsoft YaHei" panose="020B0503020204020204" pitchFamily="34" charset="-122"/>
              <a:ea typeface="Microsoft YaHei" panose="020B0503020204020204" pitchFamily="34" charset="-122"/>
            </a:endParaRPr>
          </a:p>
        </p:txBody>
      </p:sp>
      <p:sp>
        <p:nvSpPr>
          <p:cNvPr id="6" name="Text Placeholder 5"/>
          <p:cNvSpPr>
            <a:spLocks noGrp="1"/>
          </p:cNvSpPr>
          <p:nvPr>
            <p:ph type="body" sz="quarter" idx="10"/>
          </p:nvPr>
        </p:nvSpPr>
        <p:spPr/>
        <p:txBody>
          <a:bodyPr/>
          <a:lstStyle/>
          <a:p>
            <a:r>
              <a:rPr lang="en-US" dirty="0" err="1" smtClean="0">
                <a:latin typeface="Microsoft YaHei" panose="020B0503020204020204" pitchFamily="34" charset="-122"/>
                <a:ea typeface="Microsoft YaHei" panose="020B0503020204020204" pitchFamily="34" charset="-122"/>
              </a:rPr>
              <a:t>InsightBox</a:t>
            </a:r>
            <a:r>
              <a:rPr lang="zh-CN" altLang="en-US" dirty="0" smtClean="0">
                <a:latin typeface="Microsoft YaHei" panose="020B0503020204020204" pitchFamily="34" charset="-122"/>
                <a:ea typeface="Microsoft YaHei" panose="020B0503020204020204" pitchFamily="34" charset="-122"/>
              </a:rPr>
              <a:t>的深度学习神经网络能够从众多产品图片</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设计中预测出畅销款，从而使得采购经理能够准确而直观地进行趋势分析</a:t>
            </a:r>
            <a:endParaRPr lang="en-US" dirty="0">
              <a:latin typeface="Microsoft YaHei" panose="020B0503020204020204" pitchFamily="34" charset="-122"/>
              <a:ea typeface="Microsoft YaHei" panose="020B0503020204020204" pitchFamily="34" charset="-122"/>
            </a:endParaRPr>
          </a:p>
        </p:txBody>
      </p:sp>
      <p:sp>
        <p:nvSpPr>
          <p:cNvPr id="3" name="Round Same Side Corner Rectangle 2"/>
          <p:cNvSpPr/>
          <p:nvPr/>
        </p:nvSpPr>
        <p:spPr bwMode="gray">
          <a:xfrm flipH="1">
            <a:off x="2197635" y="1512710"/>
            <a:ext cx="4774301" cy="5019871"/>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深度学习神经网络</a:t>
            </a: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4" name="Round Same Side Corner Rectangle 3"/>
          <p:cNvSpPr/>
          <p:nvPr/>
        </p:nvSpPr>
        <p:spPr bwMode="gray">
          <a:xfrm flipH="1">
            <a:off x="7181124" y="1512711"/>
            <a:ext cx="1761295" cy="5019870"/>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bwMode="gray">
          <a:xfrm flipH="1">
            <a:off x="229807" y="1512710"/>
            <a:ext cx="1752147" cy="5019871"/>
          </a:xfrm>
          <a:prstGeom prst="round2SameRect">
            <a:avLst>
              <a:gd name="adj1" fmla="val 9295"/>
              <a:gd name="adj2" fmla="val 10763"/>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输入数据</a:t>
            </a:r>
            <a:endParaRPr lang="en-US" sz="1400" dirty="0" smtClean="0">
              <a:solidFill>
                <a:srgbClr val="11356F"/>
              </a:solidFill>
              <a:latin typeface="Microsoft YaHei" panose="020B0503020204020204" pitchFamily="34" charset="-122"/>
              <a:ea typeface="Microsoft YaHei" panose="020B0503020204020204" pitchFamily="34" charset="-122"/>
            </a:endParaRPr>
          </a:p>
        </p:txBody>
      </p:sp>
      <p:pic>
        <p:nvPicPr>
          <p:cNvPr id="156" name="Picture 155"/>
          <p:cNvPicPr>
            <a:picLocks noChangeAspect="1"/>
          </p:cNvPicPr>
          <p:nvPr/>
        </p:nvPicPr>
        <p:blipFill>
          <a:blip r:embed="rId7" cstate="screen"/>
          <a:stretch>
            <a:fillRect/>
          </a:stretch>
        </p:blipFill>
        <p:spPr bwMode="gray">
          <a:xfrm>
            <a:off x="2295157" y="2122672"/>
            <a:ext cx="1560042" cy="1226555"/>
          </a:xfrm>
          <a:prstGeom prst="roundRect">
            <a:avLst>
              <a:gd name="adj" fmla="val 16667"/>
            </a:avLst>
          </a:prstGeom>
          <a:ln>
            <a:noFill/>
          </a:ln>
          <a:effectLst>
            <a:glow rad="1016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57" name="Picture 156"/>
          <p:cNvPicPr>
            <a:picLocks noChangeAspect="1"/>
          </p:cNvPicPr>
          <p:nvPr/>
        </p:nvPicPr>
        <p:blipFill>
          <a:blip r:embed="rId8" cstate="screen"/>
          <a:stretch>
            <a:fillRect/>
          </a:stretch>
        </p:blipFill>
        <p:spPr bwMode="gray">
          <a:xfrm>
            <a:off x="5396448" y="2058069"/>
            <a:ext cx="1506688" cy="1276903"/>
          </a:xfrm>
          <a:prstGeom prst="roundRect">
            <a:avLst>
              <a:gd name="adj" fmla="val 16667"/>
            </a:avLst>
          </a:prstGeom>
          <a:ln>
            <a:noFill/>
          </a:ln>
          <a:effectLst>
            <a:glow rad="101600">
              <a:schemeClr val="accent1">
                <a:satMod val="175000"/>
                <a:alpha val="40000"/>
              </a:schemeClr>
            </a:glow>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58" name="Oval 163"/>
          <p:cNvSpPr>
            <a:spLocks noChangeArrowheads="1"/>
          </p:cNvSpPr>
          <p:nvPr/>
        </p:nvSpPr>
        <p:spPr bwMode="gray">
          <a:xfrm>
            <a:off x="4499196" y="1843411"/>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159" name="Oval 165"/>
          <p:cNvSpPr>
            <a:spLocks noChangeArrowheads="1"/>
          </p:cNvSpPr>
          <p:nvPr/>
        </p:nvSpPr>
        <p:spPr bwMode="gray">
          <a:xfrm>
            <a:off x="4499196" y="2506986"/>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160" name="Oval 166"/>
          <p:cNvSpPr>
            <a:spLocks noChangeArrowheads="1"/>
          </p:cNvSpPr>
          <p:nvPr/>
        </p:nvSpPr>
        <p:spPr bwMode="gray">
          <a:xfrm>
            <a:off x="4499196" y="2838773"/>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161" name="Oval 167"/>
          <p:cNvSpPr>
            <a:spLocks noChangeArrowheads="1"/>
          </p:cNvSpPr>
          <p:nvPr/>
        </p:nvSpPr>
        <p:spPr bwMode="gray">
          <a:xfrm>
            <a:off x="4492846" y="3172148"/>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162" name="Line 172"/>
          <p:cNvSpPr>
            <a:spLocks noChangeShapeType="1"/>
          </p:cNvSpPr>
          <p:nvPr/>
        </p:nvSpPr>
        <p:spPr bwMode="gray">
          <a:xfrm>
            <a:off x="3921346" y="2167261"/>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163" name="Line 173"/>
          <p:cNvSpPr>
            <a:spLocks noChangeShapeType="1"/>
          </p:cNvSpPr>
          <p:nvPr/>
        </p:nvSpPr>
        <p:spPr bwMode="gray">
          <a:xfrm>
            <a:off x="3921346" y="2451423"/>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164" name="Line 174"/>
          <p:cNvSpPr>
            <a:spLocks noChangeShapeType="1"/>
          </p:cNvSpPr>
          <p:nvPr/>
        </p:nvSpPr>
        <p:spPr bwMode="gray">
          <a:xfrm>
            <a:off x="3921346" y="2735586"/>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165" name="Line 175"/>
          <p:cNvSpPr>
            <a:spLocks noChangeShapeType="1"/>
          </p:cNvSpPr>
          <p:nvPr/>
        </p:nvSpPr>
        <p:spPr bwMode="gray">
          <a:xfrm>
            <a:off x="3921346" y="3019748"/>
            <a:ext cx="111125" cy="0"/>
          </a:xfrm>
          <a:prstGeom prst="line">
            <a:avLst/>
          </a:prstGeom>
          <a:noFill/>
          <a:ln w="9525">
            <a:solidFill>
              <a:schemeClr val="accent1">
                <a:lumMod val="60000"/>
                <a:lumOff val="4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166" name="Line 176"/>
          <p:cNvSpPr>
            <a:spLocks noChangeShapeType="1"/>
          </p:cNvSpPr>
          <p:nvPr/>
        </p:nvSpPr>
        <p:spPr bwMode="gray">
          <a:xfrm>
            <a:off x="3921346" y="3303911"/>
            <a:ext cx="111125" cy="0"/>
          </a:xfrm>
          <a:prstGeom prst="line">
            <a:avLst/>
          </a:prstGeom>
          <a:noFill/>
          <a:ln w="9525">
            <a:solidFill>
              <a:schemeClr val="accent1">
                <a:lumMod val="60000"/>
                <a:lumOff val="4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cxnSp>
        <p:nvCxnSpPr>
          <p:cNvPr id="167" name="AutoShape 182"/>
          <p:cNvCxnSpPr>
            <a:cxnSpLocks noChangeShapeType="1"/>
            <a:stCxn id="160" idx="2"/>
            <a:endCxn id="166" idx="1"/>
          </p:cNvCxnSpPr>
          <p:nvPr/>
        </p:nvCxnSpPr>
        <p:spPr bwMode="gray">
          <a:xfrm rot="10800000" flipV="1">
            <a:off x="4046780" y="2953073"/>
            <a:ext cx="466726" cy="350838"/>
          </a:xfrm>
          <a:prstGeom prst="straightConnector1">
            <a:avLst/>
          </a:prstGeom>
          <a:noFill/>
          <a:ln w="3175">
            <a:solidFill>
              <a:schemeClr val="accent1">
                <a:lumMod val="60000"/>
                <a:lumOff val="40000"/>
              </a:schemeClr>
            </a:solidFill>
            <a:round/>
            <a:headEnd/>
            <a:tailEnd/>
          </a:ln>
        </p:spPr>
      </p:cxnSp>
      <p:cxnSp>
        <p:nvCxnSpPr>
          <p:cNvPr id="168" name="AutoShape 184"/>
          <p:cNvCxnSpPr>
            <a:cxnSpLocks noChangeShapeType="1"/>
            <a:stCxn id="159" idx="2"/>
            <a:endCxn id="165" idx="1"/>
          </p:cNvCxnSpPr>
          <p:nvPr/>
        </p:nvCxnSpPr>
        <p:spPr bwMode="gray">
          <a:xfrm rot="10800000" flipV="1">
            <a:off x="4046780" y="2621285"/>
            <a:ext cx="466726" cy="398463"/>
          </a:xfrm>
          <a:prstGeom prst="straightConnector1">
            <a:avLst/>
          </a:prstGeom>
          <a:noFill/>
          <a:ln w="3175">
            <a:solidFill>
              <a:schemeClr val="accent1">
                <a:lumMod val="60000"/>
                <a:lumOff val="40000"/>
              </a:schemeClr>
            </a:solidFill>
            <a:round/>
            <a:headEnd/>
            <a:tailEnd/>
          </a:ln>
        </p:spPr>
      </p:cxnSp>
      <p:cxnSp>
        <p:nvCxnSpPr>
          <p:cNvPr id="169" name="AutoShape 186"/>
          <p:cNvCxnSpPr>
            <a:cxnSpLocks noChangeShapeType="1"/>
            <a:stCxn id="206" idx="2"/>
            <a:endCxn id="164" idx="1"/>
          </p:cNvCxnSpPr>
          <p:nvPr/>
        </p:nvCxnSpPr>
        <p:spPr bwMode="gray">
          <a:xfrm rot="10800000" flipV="1">
            <a:off x="4032472" y="2289498"/>
            <a:ext cx="466725" cy="446088"/>
          </a:xfrm>
          <a:prstGeom prst="straightConnector1">
            <a:avLst/>
          </a:prstGeom>
          <a:noFill/>
          <a:ln w="3175">
            <a:solidFill>
              <a:schemeClr val="accent1">
                <a:lumMod val="60000"/>
                <a:lumOff val="40000"/>
              </a:schemeClr>
            </a:solidFill>
            <a:round/>
            <a:headEnd/>
            <a:tailEnd/>
          </a:ln>
        </p:spPr>
      </p:cxnSp>
      <p:cxnSp>
        <p:nvCxnSpPr>
          <p:cNvPr id="170" name="AutoShape 187"/>
          <p:cNvCxnSpPr>
            <a:cxnSpLocks noChangeShapeType="1"/>
            <a:stCxn id="162" idx="1"/>
            <a:endCxn id="159" idx="2"/>
          </p:cNvCxnSpPr>
          <p:nvPr/>
        </p:nvCxnSpPr>
        <p:spPr bwMode="gray">
          <a:xfrm rot="16200000" flipH="1">
            <a:off x="4053130" y="2160909"/>
            <a:ext cx="454025" cy="466726"/>
          </a:xfrm>
          <a:prstGeom prst="straightConnector1">
            <a:avLst/>
          </a:prstGeom>
          <a:noFill/>
          <a:ln w="3175">
            <a:solidFill>
              <a:schemeClr val="accent1">
                <a:lumMod val="60000"/>
                <a:lumOff val="40000"/>
              </a:schemeClr>
            </a:solidFill>
            <a:round/>
            <a:headEnd/>
            <a:tailEnd/>
          </a:ln>
        </p:spPr>
      </p:cxnSp>
      <p:cxnSp>
        <p:nvCxnSpPr>
          <p:cNvPr id="171" name="AutoShape 188"/>
          <p:cNvCxnSpPr>
            <a:cxnSpLocks noChangeShapeType="1"/>
            <a:stCxn id="163" idx="1"/>
            <a:endCxn id="160" idx="2"/>
          </p:cNvCxnSpPr>
          <p:nvPr/>
        </p:nvCxnSpPr>
        <p:spPr bwMode="gray">
          <a:xfrm rot="16200000" flipH="1">
            <a:off x="4029318" y="2468885"/>
            <a:ext cx="501650" cy="466726"/>
          </a:xfrm>
          <a:prstGeom prst="straightConnector1">
            <a:avLst/>
          </a:prstGeom>
          <a:noFill/>
          <a:ln w="3175">
            <a:solidFill>
              <a:schemeClr val="accent1">
                <a:lumMod val="60000"/>
                <a:lumOff val="40000"/>
              </a:schemeClr>
            </a:solidFill>
            <a:round/>
            <a:headEnd/>
            <a:tailEnd/>
          </a:ln>
        </p:spPr>
      </p:cxnSp>
      <p:cxnSp>
        <p:nvCxnSpPr>
          <p:cNvPr id="172" name="AutoShape 189"/>
          <p:cNvCxnSpPr>
            <a:cxnSpLocks noChangeShapeType="1"/>
            <a:stCxn id="164" idx="1"/>
            <a:endCxn id="161" idx="2"/>
          </p:cNvCxnSpPr>
          <p:nvPr/>
        </p:nvCxnSpPr>
        <p:spPr bwMode="gray">
          <a:xfrm rot="16200000" flipH="1">
            <a:off x="4000743" y="2781622"/>
            <a:ext cx="550863" cy="460376"/>
          </a:xfrm>
          <a:prstGeom prst="straightConnector1">
            <a:avLst/>
          </a:prstGeom>
          <a:noFill/>
          <a:ln w="3175">
            <a:solidFill>
              <a:schemeClr val="accent1">
                <a:lumMod val="60000"/>
                <a:lumOff val="40000"/>
              </a:schemeClr>
            </a:solidFill>
            <a:round/>
            <a:headEnd/>
            <a:tailEnd/>
          </a:ln>
        </p:spPr>
      </p:cxnSp>
      <p:cxnSp>
        <p:nvCxnSpPr>
          <p:cNvPr id="173" name="AutoShape 190"/>
          <p:cNvCxnSpPr>
            <a:cxnSpLocks noChangeShapeType="1"/>
            <a:stCxn id="163" idx="1"/>
            <a:endCxn id="158" idx="2"/>
          </p:cNvCxnSpPr>
          <p:nvPr/>
        </p:nvCxnSpPr>
        <p:spPr bwMode="gray">
          <a:xfrm rot="5400000" flipH="1" flipV="1">
            <a:off x="4032493" y="1971997"/>
            <a:ext cx="493713" cy="466726"/>
          </a:xfrm>
          <a:prstGeom prst="straightConnector1">
            <a:avLst/>
          </a:prstGeom>
          <a:noFill/>
          <a:ln w="3175">
            <a:solidFill>
              <a:schemeClr val="accent1">
                <a:lumMod val="60000"/>
                <a:lumOff val="40000"/>
              </a:schemeClr>
            </a:solidFill>
            <a:round/>
            <a:headEnd/>
            <a:tailEnd/>
          </a:ln>
        </p:spPr>
      </p:cxnSp>
      <p:cxnSp>
        <p:nvCxnSpPr>
          <p:cNvPr id="174" name="AutoShape 194"/>
          <p:cNvCxnSpPr>
            <a:cxnSpLocks noChangeShapeType="1"/>
            <a:stCxn id="166" idx="1"/>
            <a:endCxn id="161" idx="2"/>
          </p:cNvCxnSpPr>
          <p:nvPr/>
        </p:nvCxnSpPr>
        <p:spPr bwMode="gray">
          <a:xfrm rot="5400000" flipH="1" flipV="1">
            <a:off x="4267443" y="3065785"/>
            <a:ext cx="17463" cy="460376"/>
          </a:xfrm>
          <a:prstGeom prst="straightConnector1">
            <a:avLst/>
          </a:prstGeom>
          <a:noFill/>
          <a:ln w="3175">
            <a:solidFill>
              <a:schemeClr val="accent1">
                <a:lumMod val="60000"/>
                <a:lumOff val="40000"/>
              </a:schemeClr>
            </a:solidFill>
            <a:round/>
            <a:headEnd/>
            <a:tailEnd/>
          </a:ln>
        </p:spPr>
      </p:cxnSp>
      <p:cxnSp>
        <p:nvCxnSpPr>
          <p:cNvPr id="175" name="AutoShape 195"/>
          <p:cNvCxnSpPr>
            <a:cxnSpLocks noChangeShapeType="1"/>
            <a:stCxn id="165" idx="1"/>
            <a:endCxn id="161" idx="2"/>
          </p:cNvCxnSpPr>
          <p:nvPr/>
        </p:nvCxnSpPr>
        <p:spPr bwMode="gray">
          <a:xfrm rot="16200000" flipH="1">
            <a:off x="4143618" y="2922910"/>
            <a:ext cx="266700" cy="460376"/>
          </a:xfrm>
          <a:prstGeom prst="straightConnector1">
            <a:avLst/>
          </a:prstGeom>
          <a:noFill/>
          <a:ln w="3175">
            <a:solidFill>
              <a:schemeClr val="accent1">
                <a:lumMod val="60000"/>
                <a:lumOff val="40000"/>
              </a:schemeClr>
            </a:solidFill>
            <a:round/>
            <a:headEnd/>
            <a:tailEnd/>
          </a:ln>
        </p:spPr>
      </p:cxnSp>
      <p:cxnSp>
        <p:nvCxnSpPr>
          <p:cNvPr id="176" name="AutoShape 199"/>
          <p:cNvCxnSpPr>
            <a:cxnSpLocks noChangeShapeType="1"/>
            <a:stCxn id="160" idx="2"/>
            <a:endCxn id="164" idx="1"/>
          </p:cNvCxnSpPr>
          <p:nvPr/>
        </p:nvCxnSpPr>
        <p:spPr bwMode="gray">
          <a:xfrm rot="10800000">
            <a:off x="4046780" y="2735585"/>
            <a:ext cx="466726" cy="217488"/>
          </a:xfrm>
          <a:prstGeom prst="straightConnector1">
            <a:avLst/>
          </a:prstGeom>
          <a:noFill/>
          <a:ln w="3175">
            <a:solidFill>
              <a:schemeClr val="accent1">
                <a:lumMod val="60000"/>
                <a:lumOff val="40000"/>
              </a:schemeClr>
            </a:solidFill>
            <a:round/>
            <a:headEnd/>
            <a:tailEnd/>
          </a:ln>
        </p:spPr>
      </p:cxnSp>
      <p:cxnSp>
        <p:nvCxnSpPr>
          <p:cNvPr id="177" name="AutoShape 201"/>
          <p:cNvCxnSpPr>
            <a:cxnSpLocks noChangeShapeType="1"/>
            <a:stCxn id="160" idx="2"/>
            <a:endCxn id="165" idx="1"/>
          </p:cNvCxnSpPr>
          <p:nvPr/>
        </p:nvCxnSpPr>
        <p:spPr bwMode="gray">
          <a:xfrm rot="10800000" flipV="1">
            <a:off x="4046780" y="2953073"/>
            <a:ext cx="466726" cy="66675"/>
          </a:xfrm>
          <a:prstGeom prst="straightConnector1">
            <a:avLst/>
          </a:prstGeom>
          <a:noFill/>
          <a:ln w="3175">
            <a:solidFill>
              <a:schemeClr val="accent1">
                <a:lumMod val="60000"/>
                <a:lumOff val="40000"/>
              </a:schemeClr>
            </a:solidFill>
            <a:round/>
            <a:headEnd/>
            <a:tailEnd/>
          </a:ln>
        </p:spPr>
      </p:cxnSp>
      <p:cxnSp>
        <p:nvCxnSpPr>
          <p:cNvPr id="178" name="AutoShape 203"/>
          <p:cNvCxnSpPr>
            <a:cxnSpLocks noChangeShapeType="1"/>
            <a:stCxn id="159" idx="2"/>
            <a:endCxn id="164" idx="1"/>
          </p:cNvCxnSpPr>
          <p:nvPr/>
        </p:nvCxnSpPr>
        <p:spPr bwMode="gray">
          <a:xfrm rot="10800000" flipV="1">
            <a:off x="4046780" y="2621285"/>
            <a:ext cx="466726" cy="114300"/>
          </a:xfrm>
          <a:prstGeom prst="straightConnector1">
            <a:avLst/>
          </a:prstGeom>
          <a:noFill/>
          <a:ln w="3175">
            <a:solidFill>
              <a:schemeClr val="accent1">
                <a:lumMod val="60000"/>
                <a:lumOff val="40000"/>
              </a:schemeClr>
            </a:solidFill>
            <a:round/>
            <a:headEnd/>
            <a:tailEnd/>
          </a:ln>
        </p:spPr>
      </p:cxnSp>
      <p:cxnSp>
        <p:nvCxnSpPr>
          <p:cNvPr id="179" name="AutoShape 204"/>
          <p:cNvCxnSpPr>
            <a:cxnSpLocks noChangeShapeType="1"/>
            <a:stCxn id="206" idx="2"/>
            <a:endCxn id="162" idx="1"/>
          </p:cNvCxnSpPr>
          <p:nvPr/>
        </p:nvCxnSpPr>
        <p:spPr bwMode="gray">
          <a:xfrm rot="10800000">
            <a:off x="4032472" y="2167262"/>
            <a:ext cx="466725" cy="122237"/>
          </a:xfrm>
          <a:prstGeom prst="straightConnector1">
            <a:avLst/>
          </a:prstGeom>
          <a:noFill/>
          <a:ln w="3175">
            <a:solidFill>
              <a:schemeClr val="accent1">
                <a:lumMod val="60000"/>
                <a:lumOff val="40000"/>
              </a:schemeClr>
            </a:solidFill>
            <a:round/>
            <a:headEnd/>
            <a:tailEnd/>
          </a:ln>
        </p:spPr>
      </p:cxnSp>
      <p:cxnSp>
        <p:nvCxnSpPr>
          <p:cNvPr id="180" name="AutoShape 205"/>
          <p:cNvCxnSpPr>
            <a:cxnSpLocks noChangeShapeType="1"/>
            <a:stCxn id="206" idx="2"/>
            <a:endCxn id="163" idx="1"/>
          </p:cNvCxnSpPr>
          <p:nvPr/>
        </p:nvCxnSpPr>
        <p:spPr bwMode="gray">
          <a:xfrm rot="10800000" flipV="1">
            <a:off x="4032472" y="2289497"/>
            <a:ext cx="466725" cy="161925"/>
          </a:xfrm>
          <a:prstGeom prst="straightConnector1">
            <a:avLst/>
          </a:prstGeom>
          <a:noFill/>
          <a:ln w="3175">
            <a:solidFill>
              <a:schemeClr val="accent1">
                <a:lumMod val="60000"/>
                <a:lumOff val="40000"/>
              </a:schemeClr>
            </a:solidFill>
            <a:round/>
            <a:headEnd/>
            <a:tailEnd/>
          </a:ln>
        </p:spPr>
      </p:cxnSp>
      <p:cxnSp>
        <p:nvCxnSpPr>
          <p:cNvPr id="181" name="AutoShape 206"/>
          <p:cNvCxnSpPr>
            <a:cxnSpLocks noChangeShapeType="1"/>
            <a:stCxn id="159" idx="2"/>
            <a:endCxn id="163" idx="1"/>
          </p:cNvCxnSpPr>
          <p:nvPr/>
        </p:nvCxnSpPr>
        <p:spPr bwMode="gray">
          <a:xfrm rot="10800000">
            <a:off x="4046780" y="2451423"/>
            <a:ext cx="466726" cy="169863"/>
          </a:xfrm>
          <a:prstGeom prst="straightConnector1">
            <a:avLst/>
          </a:prstGeom>
          <a:noFill/>
          <a:ln w="3175">
            <a:solidFill>
              <a:schemeClr val="accent1">
                <a:lumMod val="60000"/>
                <a:lumOff val="40000"/>
              </a:schemeClr>
            </a:solidFill>
            <a:round/>
            <a:headEnd/>
            <a:tailEnd/>
          </a:ln>
        </p:spPr>
      </p:cxnSp>
      <p:cxnSp>
        <p:nvCxnSpPr>
          <p:cNvPr id="182" name="AutoShape 207"/>
          <p:cNvCxnSpPr>
            <a:cxnSpLocks noChangeShapeType="1"/>
            <a:stCxn id="158" idx="2"/>
            <a:endCxn id="162" idx="1"/>
          </p:cNvCxnSpPr>
          <p:nvPr/>
        </p:nvCxnSpPr>
        <p:spPr bwMode="gray">
          <a:xfrm rot="10800000" flipV="1">
            <a:off x="4046780" y="1957710"/>
            <a:ext cx="466726" cy="209550"/>
          </a:xfrm>
          <a:prstGeom prst="straightConnector1">
            <a:avLst/>
          </a:prstGeom>
          <a:noFill/>
          <a:ln w="3175">
            <a:solidFill>
              <a:schemeClr val="accent1">
                <a:lumMod val="60000"/>
                <a:lumOff val="40000"/>
              </a:schemeClr>
            </a:solidFill>
            <a:round/>
            <a:headEnd/>
            <a:tailEnd/>
          </a:ln>
        </p:spPr>
      </p:cxnSp>
      <p:cxnSp>
        <p:nvCxnSpPr>
          <p:cNvPr id="183" name="AutoShape 209"/>
          <p:cNvCxnSpPr>
            <a:cxnSpLocks noChangeShapeType="1"/>
            <a:stCxn id="159" idx="2"/>
            <a:endCxn id="166" idx="1"/>
          </p:cNvCxnSpPr>
          <p:nvPr/>
        </p:nvCxnSpPr>
        <p:spPr bwMode="gray">
          <a:xfrm rot="10800000" flipV="1">
            <a:off x="4046780" y="2621285"/>
            <a:ext cx="466726" cy="682625"/>
          </a:xfrm>
          <a:prstGeom prst="straightConnector1">
            <a:avLst/>
          </a:prstGeom>
          <a:noFill/>
          <a:ln w="3175">
            <a:solidFill>
              <a:schemeClr val="accent1">
                <a:lumMod val="60000"/>
                <a:lumOff val="40000"/>
              </a:schemeClr>
            </a:solidFill>
            <a:round/>
            <a:headEnd/>
            <a:tailEnd/>
          </a:ln>
        </p:spPr>
      </p:cxnSp>
      <p:cxnSp>
        <p:nvCxnSpPr>
          <p:cNvPr id="184" name="AutoShape 216"/>
          <p:cNvCxnSpPr>
            <a:cxnSpLocks noChangeShapeType="1"/>
          </p:cNvCxnSpPr>
          <p:nvPr/>
        </p:nvCxnSpPr>
        <p:spPr bwMode="gray">
          <a:xfrm>
            <a:off x="4730971" y="2959424"/>
            <a:ext cx="466725" cy="350838"/>
          </a:xfrm>
          <a:prstGeom prst="straightConnector1">
            <a:avLst/>
          </a:prstGeom>
          <a:noFill/>
          <a:ln w="3175">
            <a:solidFill>
              <a:schemeClr val="accent1">
                <a:lumMod val="60000"/>
                <a:lumOff val="40000"/>
              </a:schemeClr>
            </a:solidFill>
            <a:round/>
            <a:headEnd/>
            <a:tailEnd/>
          </a:ln>
        </p:spPr>
      </p:cxnSp>
      <p:cxnSp>
        <p:nvCxnSpPr>
          <p:cNvPr id="185" name="AutoShape 218"/>
          <p:cNvCxnSpPr>
            <a:cxnSpLocks noChangeShapeType="1"/>
          </p:cNvCxnSpPr>
          <p:nvPr/>
        </p:nvCxnSpPr>
        <p:spPr bwMode="gray">
          <a:xfrm>
            <a:off x="4730971" y="2627636"/>
            <a:ext cx="466725" cy="398463"/>
          </a:xfrm>
          <a:prstGeom prst="straightConnector1">
            <a:avLst/>
          </a:prstGeom>
          <a:noFill/>
          <a:ln w="3175">
            <a:solidFill>
              <a:schemeClr val="accent1">
                <a:lumMod val="60000"/>
                <a:lumOff val="40000"/>
              </a:schemeClr>
            </a:solidFill>
            <a:round/>
            <a:headEnd/>
            <a:tailEnd/>
          </a:ln>
        </p:spPr>
      </p:cxnSp>
      <p:cxnSp>
        <p:nvCxnSpPr>
          <p:cNvPr id="186" name="AutoShape 220"/>
          <p:cNvCxnSpPr>
            <a:cxnSpLocks noChangeShapeType="1"/>
          </p:cNvCxnSpPr>
          <p:nvPr/>
        </p:nvCxnSpPr>
        <p:spPr bwMode="gray">
          <a:xfrm>
            <a:off x="4730971" y="2295849"/>
            <a:ext cx="466725" cy="446088"/>
          </a:xfrm>
          <a:prstGeom prst="straightConnector1">
            <a:avLst/>
          </a:prstGeom>
          <a:noFill/>
          <a:ln w="3175">
            <a:solidFill>
              <a:schemeClr val="accent1">
                <a:lumMod val="60000"/>
                <a:lumOff val="40000"/>
              </a:schemeClr>
            </a:solidFill>
            <a:round/>
            <a:headEnd/>
            <a:tailEnd/>
          </a:ln>
        </p:spPr>
      </p:cxnSp>
      <p:cxnSp>
        <p:nvCxnSpPr>
          <p:cNvPr id="187" name="AutoShape 221"/>
          <p:cNvCxnSpPr>
            <a:cxnSpLocks noChangeShapeType="1"/>
          </p:cNvCxnSpPr>
          <p:nvPr/>
        </p:nvCxnSpPr>
        <p:spPr bwMode="gray">
          <a:xfrm flipH="1">
            <a:off x="4730971" y="2173611"/>
            <a:ext cx="466725" cy="454025"/>
          </a:xfrm>
          <a:prstGeom prst="straightConnector1">
            <a:avLst/>
          </a:prstGeom>
          <a:noFill/>
          <a:ln w="3175">
            <a:solidFill>
              <a:schemeClr val="accent1">
                <a:lumMod val="60000"/>
                <a:lumOff val="40000"/>
              </a:schemeClr>
            </a:solidFill>
            <a:round/>
            <a:headEnd/>
            <a:tailEnd/>
          </a:ln>
        </p:spPr>
      </p:cxnSp>
      <p:cxnSp>
        <p:nvCxnSpPr>
          <p:cNvPr id="188" name="AutoShape 222"/>
          <p:cNvCxnSpPr>
            <a:cxnSpLocks noChangeShapeType="1"/>
          </p:cNvCxnSpPr>
          <p:nvPr/>
        </p:nvCxnSpPr>
        <p:spPr bwMode="gray">
          <a:xfrm flipH="1">
            <a:off x="4730971" y="2457774"/>
            <a:ext cx="466725" cy="501650"/>
          </a:xfrm>
          <a:prstGeom prst="straightConnector1">
            <a:avLst/>
          </a:prstGeom>
          <a:noFill/>
          <a:ln w="3175">
            <a:solidFill>
              <a:schemeClr val="accent1">
                <a:lumMod val="60000"/>
                <a:lumOff val="40000"/>
              </a:schemeClr>
            </a:solidFill>
            <a:round/>
            <a:headEnd/>
            <a:tailEnd/>
          </a:ln>
        </p:spPr>
      </p:cxnSp>
      <p:cxnSp>
        <p:nvCxnSpPr>
          <p:cNvPr id="189" name="AutoShape 223"/>
          <p:cNvCxnSpPr>
            <a:cxnSpLocks noChangeShapeType="1"/>
          </p:cNvCxnSpPr>
          <p:nvPr/>
        </p:nvCxnSpPr>
        <p:spPr bwMode="gray">
          <a:xfrm flipH="1">
            <a:off x="4737321" y="2741936"/>
            <a:ext cx="460375" cy="550863"/>
          </a:xfrm>
          <a:prstGeom prst="straightConnector1">
            <a:avLst/>
          </a:prstGeom>
          <a:noFill/>
          <a:ln w="3175">
            <a:solidFill>
              <a:schemeClr val="accent1">
                <a:lumMod val="60000"/>
                <a:lumOff val="40000"/>
              </a:schemeClr>
            </a:solidFill>
            <a:round/>
            <a:headEnd/>
            <a:tailEnd/>
          </a:ln>
        </p:spPr>
      </p:cxnSp>
      <p:cxnSp>
        <p:nvCxnSpPr>
          <p:cNvPr id="190" name="AutoShape 224"/>
          <p:cNvCxnSpPr>
            <a:cxnSpLocks noChangeShapeType="1"/>
          </p:cNvCxnSpPr>
          <p:nvPr/>
        </p:nvCxnSpPr>
        <p:spPr bwMode="gray">
          <a:xfrm flipH="1" flipV="1">
            <a:off x="4730971" y="1964061"/>
            <a:ext cx="466725" cy="493713"/>
          </a:xfrm>
          <a:prstGeom prst="straightConnector1">
            <a:avLst/>
          </a:prstGeom>
          <a:noFill/>
          <a:ln w="3175">
            <a:solidFill>
              <a:schemeClr val="accent1">
                <a:lumMod val="60000"/>
                <a:lumOff val="40000"/>
              </a:schemeClr>
            </a:solidFill>
            <a:round/>
            <a:headEnd/>
            <a:tailEnd/>
          </a:ln>
        </p:spPr>
      </p:cxnSp>
      <p:cxnSp>
        <p:nvCxnSpPr>
          <p:cNvPr id="191" name="AutoShape 228"/>
          <p:cNvCxnSpPr>
            <a:cxnSpLocks noChangeShapeType="1"/>
          </p:cNvCxnSpPr>
          <p:nvPr/>
        </p:nvCxnSpPr>
        <p:spPr bwMode="gray">
          <a:xfrm flipH="1" flipV="1">
            <a:off x="4737321" y="3292799"/>
            <a:ext cx="460375" cy="17463"/>
          </a:xfrm>
          <a:prstGeom prst="straightConnector1">
            <a:avLst/>
          </a:prstGeom>
          <a:noFill/>
          <a:ln w="3175">
            <a:solidFill>
              <a:schemeClr val="accent1">
                <a:lumMod val="60000"/>
                <a:lumOff val="40000"/>
              </a:schemeClr>
            </a:solidFill>
            <a:round/>
            <a:headEnd/>
            <a:tailEnd/>
          </a:ln>
        </p:spPr>
      </p:cxnSp>
      <p:cxnSp>
        <p:nvCxnSpPr>
          <p:cNvPr id="192" name="AutoShape 229"/>
          <p:cNvCxnSpPr>
            <a:cxnSpLocks noChangeShapeType="1"/>
          </p:cNvCxnSpPr>
          <p:nvPr/>
        </p:nvCxnSpPr>
        <p:spPr bwMode="gray">
          <a:xfrm flipH="1">
            <a:off x="4737321" y="3026099"/>
            <a:ext cx="460375" cy="266700"/>
          </a:xfrm>
          <a:prstGeom prst="straightConnector1">
            <a:avLst/>
          </a:prstGeom>
          <a:noFill/>
          <a:ln w="3175">
            <a:solidFill>
              <a:schemeClr val="accent1">
                <a:lumMod val="60000"/>
                <a:lumOff val="40000"/>
              </a:schemeClr>
            </a:solidFill>
            <a:round/>
            <a:headEnd/>
            <a:tailEnd/>
          </a:ln>
        </p:spPr>
      </p:cxnSp>
      <p:cxnSp>
        <p:nvCxnSpPr>
          <p:cNvPr id="193" name="AutoShape 233"/>
          <p:cNvCxnSpPr>
            <a:cxnSpLocks noChangeShapeType="1"/>
          </p:cNvCxnSpPr>
          <p:nvPr/>
        </p:nvCxnSpPr>
        <p:spPr bwMode="gray">
          <a:xfrm flipV="1">
            <a:off x="4730971" y="2741936"/>
            <a:ext cx="466725" cy="217488"/>
          </a:xfrm>
          <a:prstGeom prst="straightConnector1">
            <a:avLst/>
          </a:prstGeom>
          <a:noFill/>
          <a:ln w="3175">
            <a:solidFill>
              <a:schemeClr val="accent1">
                <a:lumMod val="60000"/>
                <a:lumOff val="40000"/>
              </a:schemeClr>
            </a:solidFill>
            <a:round/>
            <a:headEnd/>
            <a:tailEnd/>
          </a:ln>
        </p:spPr>
      </p:cxnSp>
      <p:cxnSp>
        <p:nvCxnSpPr>
          <p:cNvPr id="194" name="AutoShape 235"/>
          <p:cNvCxnSpPr>
            <a:cxnSpLocks noChangeShapeType="1"/>
          </p:cNvCxnSpPr>
          <p:nvPr/>
        </p:nvCxnSpPr>
        <p:spPr bwMode="gray">
          <a:xfrm>
            <a:off x="4730971" y="2959424"/>
            <a:ext cx="466725" cy="66675"/>
          </a:xfrm>
          <a:prstGeom prst="straightConnector1">
            <a:avLst/>
          </a:prstGeom>
          <a:noFill/>
          <a:ln w="3175">
            <a:solidFill>
              <a:schemeClr val="accent1">
                <a:lumMod val="60000"/>
                <a:lumOff val="40000"/>
              </a:schemeClr>
            </a:solidFill>
            <a:round/>
            <a:headEnd/>
            <a:tailEnd/>
          </a:ln>
        </p:spPr>
      </p:cxnSp>
      <p:cxnSp>
        <p:nvCxnSpPr>
          <p:cNvPr id="195" name="AutoShape 237"/>
          <p:cNvCxnSpPr>
            <a:cxnSpLocks noChangeShapeType="1"/>
          </p:cNvCxnSpPr>
          <p:nvPr/>
        </p:nvCxnSpPr>
        <p:spPr bwMode="gray">
          <a:xfrm>
            <a:off x="4730971" y="2627636"/>
            <a:ext cx="466725" cy="114300"/>
          </a:xfrm>
          <a:prstGeom prst="straightConnector1">
            <a:avLst/>
          </a:prstGeom>
          <a:noFill/>
          <a:ln w="3175">
            <a:solidFill>
              <a:schemeClr val="accent1">
                <a:lumMod val="60000"/>
                <a:lumOff val="40000"/>
              </a:schemeClr>
            </a:solidFill>
            <a:round/>
            <a:headEnd/>
            <a:tailEnd/>
          </a:ln>
        </p:spPr>
      </p:cxnSp>
      <p:cxnSp>
        <p:nvCxnSpPr>
          <p:cNvPr id="196" name="AutoShape 238"/>
          <p:cNvCxnSpPr>
            <a:cxnSpLocks noChangeShapeType="1"/>
          </p:cNvCxnSpPr>
          <p:nvPr/>
        </p:nvCxnSpPr>
        <p:spPr bwMode="gray">
          <a:xfrm flipV="1">
            <a:off x="4730971" y="2173611"/>
            <a:ext cx="466725" cy="122238"/>
          </a:xfrm>
          <a:prstGeom prst="straightConnector1">
            <a:avLst/>
          </a:prstGeom>
          <a:noFill/>
          <a:ln w="3175">
            <a:solidFill>
              <a:schemeClr val="accent1">
                <a:lumMod val="60000"/>
                <a:lumOff val="40000"/>
              </a:schemeClr>
            </a:solidFill>
            <a:round/>
            <a:headEnd/>
            <a:tailEnd/>
          </a:ln>
        </p:spPr>
      </p:cxnSp>
      <p:cxnSp>
        <p:nvCxnSpPr>
          <p:cNvPr id="197" name="AutoShape 239"/>
          <p:cNvCxnSpPr>
            <a:cxnSpLocks noChangeShapeType="1"/>
          </p:cNvCxnSpPr>
          <p:nvPr/>
        </p:nvCxnSpPr>
        <p:spPr bwMode="gray">
          <a:xfrm>
            <a:off x="4730971" y="2295849"/>
            <a:ext cx="466725" cy="161925"/>
          </a:xfrm>
          <a:prstGeom prst="straightConnector1">
            <a:avLst/>
          </a:prstGeom>
          <a:noFill/>
          <a:ln w="3175">
            <a:solidFill>
              <a:schemeClr val="accent1">
                <a:lumMod val="60000"/>
                <a:lumOff val="40000"/>
              </a:schemeClr>
            </a:solidFill>
            <a:round/>
            <a:headEnd/>
            <a:tailEnd/>
          </a:ln>
        </p:spPr>
      </p:cxnSp>
      <p:cxnSp>
        <p:nvCxnSpPr>
          <p:cNvPr id="198" name="AutoShape 240"/>
          <p:cNvCxnSpPr>
            <a:cxnSpLocks noChangeShapeType="1"/>
          </p:cNvCxnSpPr>
          <p:nvPr/>
        </p:nvCxnSpPr>
        <p:spPr bwMode="gray">
          <a:xfrm flipV="1">
            <a:off x="4730971" y="2457774"/>
            <a:ext cx="466725" cy="169863"/>
          </a:xfrm>
          <a:prstGeom prst="straightConnector1">
            <a:avLst/>
          </a:prstGeom>
          <a:noFill/>
          <a:ln w="3175">
            <a:solidFill>
              <a:schemeClr val="accent1">
                <a:lumMod val="60000"/>
                <a:lumOff val="40000"/>
              </a:schemeClr>
            </a:solidFill>
            <a:round/>
            <a:headEnd/>
            <a:tailEnd/>
          </a:ln>
        </p:spPr>
      </p:cxnSp>
      <p:cxnSp>
        <p:nvCxnSpPr>
          <p:cNvPr id="199" name="AutoShape 241"/>
          <p:cNvCxnSpPr>
            <a:cxnSpLocks noChangeShapeType="1"/>
          </p:cNvCxnSpPr>
          <p:nvPr/>
        </p:nvCxnSpPr>
        <p:spPr bwMode="gray">
          <a:xfrm>
            <a:off x="4730971" y="1964061"/>
            <a:ext cx="466725" cy="209550"/>
          </a:xfrm>
          <a:prstGeom prst="straightConnector1">
            <a:avLst/>
          </a:prstGeom>
          <a:noFill/>
          <a:ln w="3175">
            <a:solidFill>
              <a:schemeClr val="accent1">
                <a:lumMod val="60000"/>
                <a:lumOff val="40000"/>
              </a:schemeClr>
            </a:solidFill>
            <a:round/>
            <a:headEnd/>
            <a:tailEnd/>
          </a:ln>
        </p:spPr>
      </p:cxnSp>
      <p:cxnSp>
        <p:nvCxnSpPr>
          <p:cNvPr id="200" name="AutoShape 243"/>
          <p:cNvCxnSpPr>
            <a:cxnSpLocks noChangeShapeType="1"/>
          </p:cNvCxnSpPr>
          <p:nvPr/>
        </p:nvCxnSpPr>
        <p:spPr bwMode="gray">
          <a:xfrm>
            <a:off x="4730971" y="2627636"/>
            <a:ext cx="466725" cy="682625"/>
          </a:xfrm>
          <a:prstGeom prst="straightConnector1">
            <a:avLst/>
          </a:prstGeom>
          <a:noFill/>
          <a:ln w="3175">
            <a:solidFill>
              <a:schemeClr val="accent1">
                <a:lumMod val="60000"/>
                <a:lumOff val="40000"/>
              </a:schemeClr>
            </a:solidFill>
            <a:round/>
            <a:headEnd/>
            <a:tailEnd/>
          </a:ln>
        </p:spPr>
      </p:cxnSp>
      <p:sp>
        <p:nvSpPr>
          <p:cNvPr id="201" name="Line 265"/>
          <p:cNvSpPr>
            <a:spLocks noChangeShapeType="1"/>
          </p:cNvSpPr>
          <p:nvPr/>
        </p:nvSpPr>
        <p:spPr bwMode="gray">
          <a:xfrm>
            <a:off x="5204046" y="2167261"/>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202" name="Line 266"/>
          <p:cNvSpPr>
            <a:spLocks noChangeShapeType="1"/>
          </p:cNvSpPr>
          <p:nvPr/>
        </p:nvSpPr>
        <p:spPr bwMode="gray">
          <a:xfrm>
            <a:off x="5204046" y="2451423"/>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203" name="Line 267"/>
          <p:cNvSpPr>
            <a:spLocks noChangeShapeType="1"/>
          </p:cNvSpPr>
          <p:nvPr/>
        </p:nvSpPr>
        <p:spPr bwMode="gray">
          <a:xfrm>
            <a:off x="5204046" y="2735586"/>
            <a:ext cx="111125" cy="0"/>
          </a:xfrm>
          <a:prstGeom prst="line">
            <a:avLst/>
          </a:prstGeom>
          <a:noFill/>
          <a:ln w="9525">
            <a:solidFill>
              <a:schemeClr val="accent1">
                <a:lumMod val="60000"/>
                <a:lumOff val="4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204" name="Line 268"/>
          <p:cNvSpPr>
            <a:spLocks noChangeShapeType="1"/>
          </p:cNvSpPr>
          <p:nvPr/>
        </p:nvSpPr>
        <p:spPr bwMode="gray">
          <a:xfrm>
            <a:off x="5204046" y="3019748"/>
            <a:ext cx="111125" cy="0"/>
          </a:xfrm>
          <a:prstGeom prst="line">
            <a:avLst/>
          </a:prstGeom>
          <a:noFill/>
          <a:ln w="9525">
            <a:solidFill>
              <a:schemeClr val="accent1">
                <a:lumMod val="60000"/>
                <a:lumOff val="4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205" name="Line 269"/>
          <p:cNvSpPr>
            <a:spLocks noChangeShapeType="1"/>
          </p:cNvSpPr>
          <p:nvPr/>
        </p:nvSpPr>
        <p:spPr bwMode="gray">
          <a:xfrm>
            <a:off x="5204046" y="3303911"/>
            <a:ext cx="111125" cy="0"/>
          </a:xfrm>
          <a:prstGeom prst="line">
            <a:avLst/>
          </a:prstGeom>
          <a:noFill/>
          <a:ln w="9525">
            <a:solidFill>
              <a:schemeClr val="accent1">
                <a:lumMod val="60000"/>
                <a:lumOff val="4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206" name="Oval 164"/>
          <p:cNvSpPr>
            <a:spLocks noChangeArrowheads="1"/>
          </p:cNvSpPr>
          <p:nvPr/>
        </p:nvSpPr>
        <p:spPr bwMode="gray">
          <a:xfrm>
            <a:off x="4499196" y="2175198"/>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310" name="Rectangle 5"/>
          <p:cNvSpPr>
            <a:spLocks noChangeArrowheads="1"/>
          </p:cNvSpPr>
          <p:nvPr/>
        </p:nvSpPr>
        <p:spPr bwMode="gray">
          <a:xfrm>
            <a:off x="2320924" y="3985011"/>
            <a:ext cx="1594072" cy="2477728"/>
          </a:xfrm>
          <a:prstGeom prst="roundRect">
            <a:avLst>
              <a:gd name="adj" fmla="val 7958"/>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311" name="Rectangle 13"/>
          <p:cNvSpPr>
            <a:spLocks noChangeArrowheads="1"/>
          </p:cNvSpPr>
          <p:nvPr/>
        </p:nvSpPr>
        <p:spPr bwMode="gray">
          <a:xfrm>
            <a:off x="5315171" y="3961092"/>
            <a:ext cx="1603395" cy="2531414"/>
          </a:xfrm>
          <a:prstGeom prst="roundRect">
            <a:avLst>
              <a:gd name="adj" fmla="val 9109"/>
            </a:avLst>
          </a:prstGeom>
          <a:solidFill>
            <a:schemeClr val="accent1">
              <a:lumMod val="20000"/>
              <a:lumOff val="80000"/>
            </a:schemeClr>
          </a:solidFill>
          <a:ln w="9525">
            <a:noFill/>
            <a:miter lim="800000"/>
            <a:headEnd/>
            <a:tailEnd/>
          </a:ln>
          <a:effectLst>
            <a:outerShdw blurRad="50800" dist="38100" dir="2700000" algn="tl" rotWithShape="0">
              <a:prstClr val="black">
                <a:alpha val="40000"/>
              </a:prstClr>
            </a:outerShdw>
          </a:effectLst>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470" name="Oval 163"/>
          <p:cNvSpPr>
            <a:spLocks noChangeArrowheads="1"/>
          </p:cNvSpPr>
          <p:nvPr/>
        </p:nvSpPr>
        <p:spPr bwMode="gray">
          <a:xfrm>
            <a:off x="4492846" y="4633200"/>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471" name="Oval 165"/>
          <p:cNvSpPr>
            <a:spLocks noChangeArrowheads="1"/>
          </p:cNvSpPr>
          <p:nvPr/>
        </p:nvSpPr>
        <p:spPr bwMode="gray">
          <a:xfrm>
            <a:off x="4492846" y="5296775"/>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472" name="Oval 166"/>
          <p:cNvSpPr>
            <a:spLocks noChangeArrowheads="1"/>
          </p:cNvSpPr>
          <p:nvPr/>
        </p:nvSpPr>
        <p:spPr bwMode="gray">
          <a:xfrm>
            <a:off x="4492846" y="5628562"/>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473" name="Oval 167"/>
          <p:cNvSpPr>
            <a:spLocks noChangeArrowheads="1"/>
          </p:cNvSpPr>
          <p:nvPr/>
        </p:nvSpPr>
        <p:spPr bwMode="gray">
          <a:xfrm>
            <a:off x="4486496" y="5961937"/>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474" name="Line 169"/>
          <p:cNvSpPr>
            <a:spLocks noChangeShapeType="1"/>
          </p:cNvSpPr>
          <p:nvPr/>
        </p:nvSpPr>
        <p:spPr bwMode="gray">
          <a:xfrm>
            <a:off x="3914996" y="4104562"/>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75" name="Line 170"/>
          <p:cNvSpPr>
            <a:spLocks noChangeShapeType="1"/>
          </p:cNvSpPr>
          <p:nvPr/>
        </p:nvSpPr>
        <p:spPr bwMode="gray">
          <a:xfrm>
            <a:off x="3914996" y="4388725"/>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76" name="Line 171"/>
          <p:cNvSpPr>
            <a:spLocks noChangeShapeType="1"/>
          </p:cNvSpPr>
          <p:nvPr/>
        </p:nvSpPr>
        <p:spPr bwMode="gray">
          <a:xfrm>
            <a:off x="3914996" y="4672887"/>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77" name="Line 172"/>
          <p:cNvSpPr>
            <a:spLocks noChangeShapeType="1"/>
          </p:cNvSpPr>
          <p:nvPr/>
        </p:nvSpPr>
        <p:spPr bwMode="gray">
          <a:xfrm>
            <a:off x="3914996" y="4957050"/>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78" name="Line 173"/>
          <p:cNvSpPr>
            <a:spLocks noChangeShapeType="1"/>
          </p:cNvSpPr>
          <p:nvPr/>
        </p:nvSpPr>
        <p:spPr bwMode="gray">
          <a:xfrm>
            <a:off x="3914996" y="5241212"/>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79" name="Line 174"/>
          <p:cNvSpPr>
            <a:spLocks noChangeShapeType="1"/>
          </p:cNvSpPr>
          <p:nvPr/>
        </p:nvSpPr>
        <p:spPr bwMode="gray">
          <a:xfrm>
            <a:off x="3914996" y="5525375"/>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80" name="Line 175"/>
          <p:cNvSpPr>
            <a:spLocks noChangeShapeType="1"/>
          </p:cNvSpPr>
          <p:nvPr/>
        </p:nvSpPr>
        <p:spPr bwMode="gray">
          <a:xfrm>
            <a:off x="3914996" y="5809537"/>
            <a:ext cx="111125" cy="0"/>
          </a:xfrm>
          <a:prstGeom prst="line">
            <a:avLst/>
          </a:prstGeom>
          <a:noFill/>
          <a:ln w="9525">
            <a:solidFill>
              <a:schemeClr val="tx2">
                <a:lumMod val="40000"/>
                <a:lumOff val="6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481" name="Line 176"/>
          <p:cNvSpPr>
            <a:spLocks noChangeShapeType="1"/>
          </p:cNvSpPr>
          <p:nvPr/>
        </p:nvSpPr>
        <p:spPr bwMode="gray">
          <a:xfrm>
            <a:off x="3914996" y="6093700"/>
            <a:ext cx="111125" cy="0"/>
          </a:xfrm>
          <a:prstGeom prst="line">
            <a:avLst/>
          </a:prstGeom>
          <a:noFill/>
          <a:ln w="9525">
            <a:solidFill>
              <a:schemeClr val="tx2">
                <a:lumMod val="40000"/>
                <a:lumOff val="6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47" name="Line 262"/>
          <p:cNvSpPr>
            <a:spLocks noChangeShapeType="1"/>
          </p:cNvSpPr>
          <p:nvPr/>
        </p:nvSpPr>
        <p:spPr bwMode="gray">
          <a:xfrm>
            <a:off x="5197696" y="4104562"/>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48" name="Line 263"/>
          <p:cNvSpPr>
            <a:spLocks noChangeShapeType="1"/>
          </p:cNvSpPr>
          <p:nvPr/>
        </p:nvSpPr>
        <p:spPr bwMode="gray">
          <a:xfrm>
            <a:off x="5197696" y="4388725"/>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49" name="Line 264"/>
          <p:cNvSpPr>
            <a:spLocks noChangeShapeType="1"/>
          </p:cNvSpPr>
          <p:nvPr/>
        </p:nvSpPr>
        <p:spPr bwMode="gray">
          <a:xfrm>
            <a:off x="5197696" y="4672887"/>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50" name="Line 265"/>
          <p:cNvSpPr>
            <a:spLocks noChangeShapeType="1"/>
          </p:cNvSpPr>
          <p:nvPr/>
        </p:nvSpPr>
        <p:spPr bwMode="gray">
          <a:xfrm>
            <a:off x="5197696" y="4957050"/>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51" name="Line 266"/>
          <p:cNvSpPr>
            <a:spLocks noChangeShapeType="1"/>
          </p:cNvSpPr>
          <p:nvPr/>
        </p:nvSpPr>
        <p:spPr bwMode="gray">
          <a:xfrm>
            <a:off x="5197696" y="5241212"/>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52" name="Line 267"/>
          <p:cNvSpPr>
            <a:spLocks noChangeShapeType="1"/>
          </p:cNvSpPr>
          <p:nvPr/>
        </p:nvSpPr>
        <p:spPr bwMode="gray">
          <a:xfrm>
            <a:off x="5197696" y="5525375"/>
            <a:ext cx="111125" cy="0"/>
          </a:xfrm>
          <a:prstGeom prst="line">
            <a:avLst/>
          </a:prstGeom>
          <a:noFill/>
          <a:ln w="9525">
            <a:solidFill>
              <a:schemeClr val="tx2">
                <a:lumMod val="40000"/>
                <a:lumOff val="60000"/>
              </a:schemeClr>
            </a:solidFill>
            <a:round/>
            <a:headEnd/>
            <a:tailEnd/>
          </a:ln>
        </p:spPr>
        <p:txBody>
          <a:bodyPr wrap="none"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53" name="Line 268"/>
          <p:cNvSpPr>
            <a:spLocks noChangeShapeType="1"/>
          </p:cNvSpPr>
          <p:nvPr/>
        </p:nvSpPr>
        <p:spPr bwMode="gray">
          <a:xfrm>
            <a:off x="5197696" y="5809537"/>
            <a:ext cx="111125" cy="0"/>
          </a:xfrm>
          <a:prstGeom prst="line">
            <a:avLst/>
          </a:prstGeom>
          <a:noFill/>
          <a:ln w="9525">
            <a:solidFill>
              <a:schemeClr val="tx2">
                <a:lumMod val="40000"/>
                <a:lumOff val="6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54" name="Line 269"/>
          <p:cNvSpPr>
            <a:spLocks noChangeShapeType="1"/>
          </p:cNvSpPr>
          <p:nvPr/>
        </p:nvSpPr>
        <p:spPr bwMode="gray">
          <a:xfrm>
            <a:off x="5197696" y="6093700"/>
            <a:ext cx="111125" cy="0"/>
          </a:xfrm>
          <a:prstGeom prst="line">
            <a:avLst/>
          </a:prstGeom>
          <a:noFill/>
          <a:ln w="9525">
            <a:solidFill>
              <a:schemeClr val="tx2">
                <a:lumMod val="40000"/>
                <a:lumOff val="6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sp>
        <p:nvSpPr>
          <p:cNvPr id="560" name="Oval 161"/>
          <p:cNvSpPr>
            <a:spLocks noChangeArrowheads="1"/>
          </p:cNvSpPr>
          <p:nvPr/>
        </p:nvSpPr>
        <p:spPr bwMode="gray">
          <a:xfrm>
            <a:off x="4492846" y="3969625"/>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561" name="Oval 164"/>
          <p:cNvSpPr>
            <a:spLocks noChangeArrowheads="1"/>
          </p:cNvSpPr>
          <p:nvPr/>
        </p:nvSpPr>
        <p:spPr bwMode="gray">
          <a:xfrm>
            <a:off x="4492846" y="4964987"/>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sp>
        <p:nvSpPr>
          <p:cNvPr id="562" name="Oval 162"/>
          <p:cNvSpPr>
            <a:spLocks noChangeArrowheads="1"/>
          </p:cNvSpPr>
          <p:nvPr/>
        </p:nvSpPr>
        <p:spPr bwMode="gray">
          <a:xfrm>
            <a:off x="4492846" y="4301412"/>
            <a:ext cx="231775" cy="228600"/>
          </a:xfrm>
          <a:prstGeom prst="ellipse">
            <a:avLst/>
          </a:prstGeom>
          <a:solidFill>
            <a:schemeClr val="accent1">
              <a:lumMod val="40000"/>
              <a:lumOff val="60000"/>
            </a:schemeClr>
          </a:solidFill>
          <a:ln w="9525">
            <a:noFill/>
            <a:round/>
            <a:headEnd/>
            <a:tailEnd/>
          </a:ln>
        </p:spPr>
        <p:txBody>
          <a:bodyPr wrap="none" anchor="ctr"/>
          <a:lstStyle/>
          <a:p>
            <a:endParaRPr lang="en-US" sz="1400" i="1">
              <a:solidFill>
                <a:srgbClr val="808080">
                  <a:lumMod val="75000"/>
                </a:srgbClr>
              </a:solidFill>
              <a:latin typeface="Microsoft YaHei" panose="020B0503020204020204" pitchFamily="34" charset="-122"/>
              <a:ea typeface="Microsoft YaHei" panose="020B0503020204020204" pitchFamily="34" charset="-122"/>
              <a:cs typeface="Tahoma" pitchFamily="34" charset="0"/>
            </a:endParaRPr>
          </a:p>
        </p:txBody>
      </p:sp>
      <p:grpSp>
        <p:nvGrpSpPr>
          <p:cNvPr id="683" name="Group 178"/>
          <p:cNvGrpSpPr>
            <a:grpSpLocks/>
          </p:cNvGrpSpPr>
          <p:nvPr/>
        </p:nvGrpSpPr>
        <p:grpSpPr bwMode="gray">
          <a:xfrm>
            <a:off x="4026121" y="4073479"/>
            <a:ext cx="466725" cy="2306639"/>
            <a:chOff x="2928" y="1448"/>
            <a:chExt cx="294" cy="1453"/>
          </a:xfrm>
        </p:grpSpPr>
        <p:cxnSp>
          <p:nvCxnSpPr>
            <p:cNvPr id="684" name="AutoShape 180"/>
            <p:cNvCxnSpPr>
              <a:cxnSpLocks noChangeShapeType="1"/>
            </p:cNvCxnSpPr>
            <p:nvPr/>
          </p:nvCxnSpPr>
          <p:spPr bwMode="gray">
            <a:xfrm rot="5400000" flipH="1" flipV="1">
              <a:off x="2978" y="2661"/>
              <a:ext cx="190" cy="290"/>
            </a:xfrm>
            <a:prstGeom prst="straightConnector1">
              <a:avLst/>
            </a:prstGeom>
            <a:noFill/>
            <a:ln w="3175">
              <a:solidFill>
                <a:schemeClr val="tx2">
                  <a:lumMod val="40000"/>
                  <a:lumOff val="60000"/>
                </a:schemeClr>
              </a:solidFill>
              <a:round/>
              <a:headEnd/>
              <a:tailEnd/>
            </a:ln>
          </p:spPr>
        </p:cxnSp>
        <p:cxnSp>
          <p:nvCxnSpPr>
            <p:cNvPr id="685" name="AutoShape 181"/>
            <p:cNvCxnSpPr>
              <a:cxnSpLocks noChangeShapeType="1"/>
            </p:cNvCxnSpPr>
            <p:nvPr/>
          </p:nvCxnSpPr>
          <p:spPr bwMode="gray">
            <a:xfrm rot="10800000">
              <a:off x="2928" y="1462"/>
              <a:ext cx="294" cy="196"/>
            </a:xfrm>
            <a:prstGeom prst="straightConnector1">
              <a:avLst/>
            </a:prstGeom>
            <a:noFill/>
            <a:ln w="3175">
              <a:solidFill>
                <a:schemeClr val="tx2">
                  <a:lumMod val="40000"/>
                  <a:lumOff val="60000"/>
                </a:schemeClr>
              </a:solidFill>
              <a:round/>
              <a:headEnd/>
              <a:tailEnd/>
            </a:ln>
          </p:spPr>
        </p:cxnSp>
        <p:cxnSp>
          <p:nvCxnSpPr>
            <p:cNvPr id="686" name="AutoShape 182"/>
            <p:cNvCxnSpPr>
              <a:cxnSpLocks noChangeShapeType="1"/>
            </p:cNvCxnSpPr>
            <p:nvPr/>
          </p:nvCxnSpPr>
          <p:spPr bwMode="gray">
            <a:xfrm rot="10800000" flipV="1">
              <a:off x="2928" y="2501"/>
              <a:ext cx="294" cy="221"/>
            </a:xfrm>
            <a:prstGeom prst="straightConnector1">
              <a:avLst/>
            </a:prstGeom>
            <a:noFill/>
            <a:ln w="3175">
              <a:solidFill>
                <a:schemeClr val="tx2">
                  <a:lumMod val="40000"/>
                  <a:lumOff val="60000"/>
                </a:schemeClr>
              </a:solidFill>
              <a:round/>
              <a:headEnd/>
              <a:tailEnd/>
            </a:ln>
          </p:spPr>
        </p:cxnSp>
        <p:cxnSp>
          <p:nvCxnSpPr>
            <p:cNvPr id="687" name="AutoShape 183"/>
            <p:cNvCxnSpPr>
              <a:cxnSpLocks noChangeShapeType="1"/>
            </p:cNvCxnSpPr>
            <p:nvPr/>
          </p:nvCxnSpPr>
          <p:spPr bwMode="gray">
            <a:xfrm rot="16200000" flipH="1">
              <a:off x="2962" y="1614"/>
              <a:ext cx="226" cy="294"/>
            </a:xfrm>
            <a:prstGeom prst="straightConnector1">
              <a:avLst/>
            </a:prstGeom>
            <a:noFill/>
            <a:ln w="3175">
              <a:solidFill>
                <a:schemeClr val="tx2">
                  <a:lumMod val="40000"/>
                  <a:lumOff val="60000"/>
                </a:schemeClr>
              </a:solidFill>
              <a:round/>
              <a:headEnd/>
              <a:tailEnd/>
            </a:ln>
          </p:spPr>
        </p:cxnSp>
        <p:cxnSp>
          <p:nvCxnSpPr>
            <p:cNvPr id="688" name="AutoShape 184"/>
            <p:cNvCxnSpPr>
              <a:cxnSpLocks noChangeShapeType="1"/>
            </p:cNvCxnSpPr>
            <p:nvPr/>
          </p:nvCxnSpPr>
          <p:spPr bwMode="gray">
            <a:xfrm rot="10800000" flipV="1">
              <a:off x="2928" y="2292"/>
              <a:ext cx="294" cy="251"/>
            </a:xfrm>
            <a:prstGeom prst="straightConnector1">
              <a:avLst/>
            </a:prstGeom>
            <a:noFill/>
            <a:ln w="3175">
              <a:solidFill>
                <a:schemeClr val="tx2">
                  <a:lumMod val="40000"/>
                  <a:lumOff val="60000"/>
                </a:schemeClr>
              </a:solidFill>
              <a:round/>
              <a:headEnd/>
              <a:tailEnd/>
            </a:ln>
          </p:spPr>
        </p:cxnSp>
        <p:cxnSp>
          <p:nvCxnSpPr>
            <p:cNvPr id="689" name="AutoShape 186"/>
            <p:cNvCxnSpPr>
              <a:cxnSpLocks noChangeShapeType="1"/>
            </p:cNvCxnSpPr>
            <p:nvPr/>
          </p:nvCxnSpPr>
          <p:spPr bwMode="gray">
            <a:xfrm rot="10800000" flipV="1">
              <a:off x="2928" y="2076"/>
              <a:ext cx="294" cy="281"/>
            </a:xfrm>
            <a:prstGeom prst="straightConnector1">
              <a:avLst/>
            </a:prstGeom>
            <a:noFill/>
            <a:ln w="3175">
              <a:solidFill>
                <a:schemeClr val="tx2">
                  <a:lumMod val="40000"/>
                  <a:lumOff val="60000"/>
                </a:schemeClr>
              </a:solidFill>
              <a:round/>
              <a:headEnd/>
              <a:tailEnd/>
            </a:ln>
          </p:spPr>
        </p:cxnSp>
        <p:cxnSp>
          <p:nvCxnSpPr>
            <p:cNvPr id="690" name="AutoShape 187"/>
            <p:cNvCxnSpPr>
              <a:cxnSpLocks noChangeShapeType="1"/>
            </p:cNvCxnSpPr>
            <p:nvPr/>
          </p:nvCxnSpPr>
          <p:spPr bwMode="gray">
            <a:xfrm rot="16200000" flipH="1">
              <a:off x="2932" y="2002"/>
              <a:ext cx="286" cy="294"/>
            </a:xfrm>
            <a:prstGeom prst="straightConnector1">
              <a:avLst/>
            </a:prstGeom>
            <a:noFill/>
            <a:ln w="3175">
              <a:solidFill>
                <a:schemeClr val="tx2">
                  <a:lumMod val="40000"/>
                  <a:lumOff val="60000"/>
                </a:schemeClr>
              </a:solidFill>
              <a:round/>
              <a:headEnd/>
              <a:tailEnd/>
            </a:ln>
          </p:spPr>
        </p:cxnSp>
        <p:cxnSp>
          <p:nvCxnSpPr>
            <p:cNvPr id="691" name="AutoShape 188"/>
            <p:cNvCxnSpPr>
              <a:cxnSpLocks noChangeShapeType="1"/>
            </p:cNvCxnSpPr>
            <p:nvPr/>
          </p:nvCxnSpPr>
          <p:spPr bwMode="gray">
            <a:xfrm rot="16200000" flipH="1">
              <a:off x="2917" y="2196"/>
              <a:ext cx="316" cy="294"/>
            </a:xfrm>
            <a:prstGeom prst="straightConnector1">
              <a:avLst/>
            </a:prstGeom>
            <a:noFill/>
            <a:ln w="3175">
              <a:solidFill>
                <a:schemeClr val="tx2">
                  <a:lumMod val="40000"/>
                  <a:lumOff val="60000"/>
                </a:schemeClr>
              </a:solidFill>
              <a:round/>
              <a:headEnd/>
              <a:tailEnd/>
            </a:ln>
          </p:spPr>
        </p:cxnSp>
        <p:cxnSp>
          <p:nvCxnSpPr>
            <p:cNvPr id="692" name="AutoShape 189"/>
            <p:cNvCxnSpPr>
              <a:cxnSpLocks noChangeShapeType="1"/>
            </p:cNvCxnSpPr>
            <p:nvPr/>
          </p:nvCxnSpPr>
          <p:spPr bwMode="gray">
            <a:xfrm rot="16200000" flipH="1">
              <a:off x="2899" y="2392"/>
              <a:ext cx="347" cy="290"/>
            </a:xfrm>
            <a:prstGeom prst="straightConnector1">
              <a:avLst/>
            </a:prstGeom>
            <a:noFill/>
            <a:ln w="3175">
              <a:solidFill>
                <a:schemeClr val="tx2">
                  <a:lumMod val="40000"/>
                  <a:lumOff val="60000"/>
                </a:schemeClr>
              </a:solidFill>
              <a:round/>
              <a:headEnd/>
              <a:tailEnd/>
            </a:ln>
          </p:spPr>
        </p:cxnSp>
        <p:cxnSp>
          <p:nvCxnSpPr>
            <p:cNvPr id="693" name="AutoShape 190"/>
            <p:cNvCxnSpPr>
              <a:cxnSpLocks noChangeShapeType="1"/>
            </p:cNvCxnSpPr>
            <p:nvPr/>
          </p:nvCxnSpPr>
          <p:spPr bwMode="gray">
            <a:xfrm rot="5400000" flipH="1" flipV="1">
              <a:off x="2919" y="1882"/>
              <a:ext cx="311" cy="294"/>
            </a:xfrm>
            <a:prstGeom prst="straightConnector1">
              <a:avLst/>
            </a:prstGeom>
            <a:noFill/>
            <a:ln w="3175">
              <a:solidFill>
                <a:schemeClr val="tx2">
                  <a:lumMod val="40000"/>
                  <a:lumOff val="60000"/>
                </a:schemeClr>
              </a:solidFill>
              <a:round/>
              <a:headEnd/>
              <a:tailEnd/>
            </a:ln>
          </p:spPr>
        </p:cxnSp>
        <p:cxnSp>
          <p:nvCxnSpPr>
            <p:cNvPr id="694" name="AutoShape 191"/>
            <p:cNvCxnSpPr>
              <a:cxnSpLocks noChangeShapeType="1"/>
            </p:cNvCxnSpPr>
            <p:nvPr/>
          </p:nvCxnSpPr>
          <p:spPr bwMode="gray">
            <a:xfrm rot="5400000" flipH="1" flipV="1">
              <a:off x="2904" y="1681"/>
              <a:ext cx="341" cy="294"/>
            </a:xfrm>
            <a:prstGeom prst="straightConnector1">
              <a:avLst/>
            </a:prstGeom>
            <a:noFill/>
            <a:ln w="3175">
              <a:solidFill>
                <a:schemeClr val="tx2">
                  <a:lumMod val="40000"/>
                  <a:lumOff val="60000"/>
                </a:schemeClr>
              </a:solidFill>
              <a:round/>
              <a:headEnd/>
              <a:tailEnd/>
            </a:ln>
          </p:spPr>
        </p:cxnSp>
        <p:cxnSp>
          <p:nvCxnSpPr>
            <p:cNvPr id="695" name="AutoShape 192"/>
            <p:cNvCxnSpPr>
              <a:cxnSpLocks noChangeShapeType="1"/>
            </p:cNvCxnSpPr>
            <p:nvPr/>
          </p:nvCxnSpPr>
          <p:spPr bwMode="gray">
            <a:xfrm rot="5400000" flipH="1" flipV="1">
              <a:off x="2889" y="1487"/>
              <a:ext cx="371" cy="294"/>
            </a:xfrm>
            <a:prstGeom prst="straightConnector1">
              <a:avLst/>
            </a:prstGeom>
            <a:noFill/>
            <a:ln w="3175">
              <a:solidFill>
                <a:schemeClr val="tx2">
                  <a:lumMod val="40000"/>
                  <a:lumOff val="60000"/>
                </a:schemeClr>
              </a:solidFill>
              <a:round/>
              <a:headEnd/>
              <a:tailEnd/>
            </a:ln>
          </p:spPr>
        </p:cxnSp>
        <p:cxnSp>
          <p:nvCxnSpPr>
            <p:cNvPr id="696" name="AutoShape 193"/>
            <p:cNvCxnSpPr>
              <a:cxnSpLocks noChangeShapeType="1"/>
            </p:cNvCxnSpPr>
            <p:nvPr/>
          </p:nvCxnSpPr>
          <p:spPr bwMode="gray">
            <a:xfrm rot="5400000" flipH="1" flipV="1">
              <a:off x="2979" y="1398"/>
              <a:ext cx="192" cy="294"/>
            </a:xfrm>
            <a:prstGeom prst="straightConnector1">
              <a:avLst/>
            </a:prstGeom>
            <a:noFill/>
            <a:ln w="3175">
              <a:solidFill>
                <a:schemeClr val="tx2">
                  <a:lumMod val="40000"/>
                  <a:lumOff val="60000"/>
                </a:schemeClr>
              </a:solidFill>
              <a:round/>
              <a:headEnd/>
              <a:tailEnd/>
            </a:ln>
          </p:spPr>
        </p:cxnSp>
        <p:cxnSp>
          <p:nvCxnSpPr>
            <p:cNvPr id="697" name="AutoShape 194"/>
            <p:cNvCxnSpPr>
              <a:cxnSpLocks noChangeShapeType="1"/>
            </p:cNvCxnSpPr>
            <p:nvPr/>
          </p:nvCxnSpPr>
          <p:spPr bwMode="gray">
            <a:xfrm rot="5400000" flipH="1" flipV="1">
              <a:off x="3067" y="2571"/>
              <a:ext cx="11" cy="290"/>
            </a:xfrm>
            <a:prstGeom prst="straightConnector1">
              <a:avLst/>
            </a:prstGeom>
            <a:noFill/>
            <a:ln w="3175">
              <a:solidFill>
                <a:schemeClr val="tx2">
                  <a:lumMod val="40000"/>
                  <a:lumOff val="60000"/>
                </a:schemeClr>
              </a:solidFill>
              <a:round/>
              <a:headEnd/>
              <a:tailEnd/>
            </a:ln>
          </p:spPr>
        </p:cxnSp>
        <p:cxnSp>
          <p:nvCxnSpPr>
            <p:cNvPr id="698" name="AutoShape 195"/>
            <p:cNvCxnSpPr>
              <a:cxnSpLocks noChangeShapeType="1"/>
            </p:cNvCxnSpPr>
            <p:nvPr/>
          </p:nvCxnSpPr>
          <p:spPr bwMode="gray">
            <a:xfrm rot="16200000" flipH="1">
              <a:off x="2989" y="2482"/>
              <a:ext cx="168" cy="290"/>
            </a:xfrm>
            <a:prstGeom prst="straightConnector1">
              <a:avLst/>
            </a:prstGeom>
            <a:noFill/>
            <a:ln w="3175">
              <a:solidFill>
                <a:schemeClr val="tx2">
                  <a:lumMod val="40000"/>
                  <a:lumOff val="60000"/>
                </a:schemeClr>
              </a:solidFill>
              <a:round/>
              <a:headEnd/>
              <a:tailEnd/>
            </a:ln>
          </p:spPr>
        </p:cxnSp>
        <p:cxnSp>
          <p:nvCxnSpPr>
            <p:cNvPr id="699" name="AutoShape 196"/>
            <p:cNvCxnSpPr>
              <a:cxnSpLocks noChangeShapeType="1"/>
            </p:cNvCxnSpPr>
            <p:nvPr/>
          </p:nvCxnSpPr>
          <p:spPr bwMode="gray">
            <a:xfrm rot="5400000" flipH="1" flipV="1">
              <a:off x="3068" y="1309"/>
              <a:ext cx="13" cy="294"/>
            </a:xfrm>
            <a:prstGeom prst="straightConnector1">
              <a:avLst/>
            </a:prstGeom>
            <a:noFill/>
            <a:ln w="3175">
              <a:solidFill>
                <a:schemeClr val="tx2">
                  <a:lumMod val="40000"/>
                  <a:lumOff val="60000"/>
                </a:schemeClr>
              </a:solidFill>
              <a:round/>
              <a:headEnd/>
              <a:tailEnd/>
            </a:ln>
          </p:spPr>
        </p:cxnSp>
        <p:cxnSp>
          <p:nvCxnSpPr>
            <p:cNvPr id="700" name="AutoShape 197"/>
            <p:cNvCxnSpPr>
              <a:cxnSpLocks noChangeShapeType="1"/>
            </p:cNvCxnSpPr>
            <p:nvPr/>
          </p:nvCxnSpPr>
          <p:spPr bwMode="gray">
            <a:xfrm rot="16200000" flipH="1">
              <a:off x="2977" y="1413"/>
              <a:ext cx="196" cy="294"/>
            </a:xfrm>
            <a:prstGeom prst="straightConnector1">
              <a:avLst/>
            </a:prstGeom>
            <a:noFill/>
            <a:ln w="3175">
              <a:solidFill>
                <a:schemeClr val="tx2">
                  <a:lumMod val="40000"/>
                  <a:lumOff val="60000"/>
                </a:schemeClr>
              </a:solidFill>
              <a:round/>
              <a:headEnd/>
              <a:tailEnd/>
            </a:ln>
          </p:spPr>
        </p:cxnSp>
        <p:cxnSp>
          <p:nvCxnSpPr>
            <p:cNvPr id="701" name="AutoShape 198"/>
            <p:cNvCxnSpPr>
              <a:cxnSpLocks noChangeShapeType="1"/>
            </p:cNvCxnSpPr>
            <p:nvPr/>
          </p:nvCxnSpPr>
          <p:spPr bwMode="gray">
            <a:xfrm rot="10800000" flipV="1">
              <a:off x="2928" y="2501"/>
              <a:ext cx="294" cy="400"/>
            </a:xfrm>
            <a:prstGeom prst="straightConnector1">
              <a:avLst/>
            </a:prstGeom>
            <a:noFill/>
            <a:ln w="3175">
              <a:solidFill>
                <a:schemeClr val="tx2">
                  <a:lumMod val="40000"/>
                  <a:lumOff val="60000"/>
                </a:schemeClr>
              </a:solidFill>
              <a:round/>
              <a:headEnd/>
              <a:tailEnd/>
            </a:ln>
          </p:spPr>
        </p:cxnSp>
        <p:cxnSp>
          <p:nvCxnSpPr>
            <p:cNvPr id="702" name="AutoShape 199"/>
            <p:cNvCxnSpPr>
              <a:cxnSpLocks noChangeShapeType="1"/>
            </p:cNvCxnSpPr>
            <p:nvPr/>
          </p:nvCxnSpPr>
          <p:spPr bwMode="gray">
            <a:xfrm rot="10800000">
              <a:off x="2928" y="2364"/>
              <a:ext cx="294" cy="137"/>
            </a:xfrm>
            <a:prstGeom prst="straightConnector1">
              <a:avLst/>
            </a:prstGeom>
            <a:noFill/>
            <a:ln w="3175">
              <a:solidFill>
                <a:schemeClr val="tx2">
                  <a:lumMod val="40000"/>
                  <a:lumOff val="60000"/>
                </a:schemeClr>
              </a:solidFill>
              <a:round/>
              <a:headEnd/>
              <a:tailEnd/>
            </a:ln>
          </p:spPr>
        </p:cxnSp>
        <p:cxnSp>
          <p:nvCxnSpPr>
            <p:cNvPr id="703" name="AutoShape 200"/>
            <p:cNvCxnSpPr>
              <a:cxnSpLocks noChangeShapeType="1"/>
            </p:cNvCxnSpPr>
            <p:nvPr/>
          </p:nvCxnSpPr>
          <p:spPr bwMode="gray">
            <a:xfrm rot="10800000">
              <a:off x="2928" y="1641"/>
              <a:ext cx="294" cy="17"/>
            </a:xfrm>
            <a:prstGeom prst="straightConnector1">
              <a:avLst/>
            </a:prstGeom>
            <a:noFill/>
            <a:ln w="3175">
              <a:solidFill>
                <a:schemeClr val="tx2">
                  <a:lumMod val="40000"/>
                  <a:lumOff val="60000"/>
                </a:schemeClr>
              </a:solidFill>
              <a:round/>
              <a:headEnd/>
              <a:tailEnd/>
            </a:ln>
          </p:spPr>
        </p:cxnSp>
        <p:cxnSp>
          <p:nvCxnSpPr>
            <p:cNvPr id="704" name="AutoShape 201"/>
            <p:cNvCxnSpPr>
              <a:cxnSpLocks noChangeShapeType="1"/>
            </p:cNvCxnSpPr>
            <p:nvPr/>
          </p:nvCxnSpPr>
          <p:spPr bwMode="gray">
            <a:xfrm rot="10800000" flipV="1">
              <a:off x="2928" y="2501"/>
              <a:ext cx="294" cy="42"/>
            </a:xfrm>
            <a:prstGeom prst="straightConnector1">
              <a:avLst/>
            </a:prstGeom>
            <a:noFill/>
            <a:ln w="3175">
              <a:solidFill>
                <a:schemeClr val="tx2">
                  <a:lumMod val="40000"/>
                  <a:lumOff val="60000"/>
                </a:schemeClr>
              </a:solidFill>
              <a:round/>
              <a:headEnd/>
              <a:tailEnd/>
            </a:ln>
          </p:spPr>
        </p:cxnSp>
        <p:cxnSp>
          <p:nvCxnSpPr>
            <p:cNvPr id="705" name="AutoShape 202"/>
            <p:cNvCxnSpPr>
              <a:cxnSpLocks noChangeShapeType="1"/>
            </p:cNvCxnSpPr>
            <p:nvPr/>
          </p:nvCxnSpPr>
          <p:spPr bwMode="gray">
            <a:xfrm rot="10800000">
              <a:off x="2928" y="1827"/>
              <a:ext cx="294" cy="47"/>
            </a:xfrm>
            <a:prstGeom prst="straightConnector1">
              <a:avLst/>
            </a:prstGeom>
            <a:noFill/>
            <a:ln w="3175">
              <a:solidFill>
                <a:schemeClr val="tx2">
                  <a:lumMod val="40000"/>
                  <a:lumOff val="60000"/>
                </a:schemeClr>
              </a:solidFill>
              <a:round/>
              <a:headEnd/>
              <a:tailEnd/>
            </a:ln>
          </p:spPr>
        </p:cxnSp>
        <p:cxnSp>
          <p:nvCxnSpPr>
            <p:cNvPr id="706" name="AutoShape 203"/>
            <p:cNvCxnSpPr>
              <a:cxnSpLocks noChangeShapeType="1"/>
            </p:cNvCxnSpPr>
            <p:nvPr/>
          </p:nvCxnSpPr>
          <p:spPr bwMode="gray">
            <a:xfrm rot="10800000" flipV="1">
              <a:off x="2928" y="2292"/>
              <a:ext cx="294" cy="72"/>
            </a:xfrm>
            <a:prstGeom prst="straightConnector1">
              <a:avLst/>
            </a:prstGeom>
            <a:noFill/>
            <a:ln w="3175">
              <a:solidFill>
                <a:schemeClr val="tx2">
                  <a:lumMod val="40000"/>
                  <a:lumOff val="60000"/>
                </a:schemeClr>
              </a:solidFill>
              <a:round/>
              <a:headEnd/>
              <a:tailEnd/>
            </a:ln>
          </p:spPr>
        </p:cxnSp>
        <p:cxnSp>
          <p:nvCxnSpPr>
            <p:cNvPr id="707" name="AutoShape 204"/>
            <p:cNvCxnSpPr>
              <a:cxnSpLocks noChangeShapeType="1"/>
            </p:cNvCxnSpPr>
            <p:nvPr/>
          </p:nvCxnSpPr>
          <p:spPr bwMode="gray">
            <a:xfrm rot="10800000">
              <a:off x="2928" y="1999"/>
              <a:ext cx="294" cy="77"/>
            </a:xfrm>
            <a:prstGeom prst="straightConnector1">
              <a:avLst/>
            </a:prstGeom>
            <a:noFill/>
            <a:ln w="3175">
              <a:solidFill>
                <a:schemeClr val="tx2">
                  <a:lumMod val="40000"/>
                  <a:lumOff val="60000"/>
                </a:schemeClr>
              </a:solidFill>
              <a:round/>
              <a:headEnd/>
              <a:tailEnd/>
            </a:ln>
          </p:spPr>
        </p:cxnSp>
        <p:cxnSp>
          <p:nvCxnSpPr>
            <p:cNvPr id="708" name="AutoShape 205"/>
            <p:cNvCxnSpPr>
              <a:cxnSpLocks noChangeShapeType="1"/>
            </p:cNvCxnSpPr>
            <p:nvPr/>
          </p:nvCxnSpPr>
          <p:spPr bwMode="gray">
            <a:xfrm rot="10800000" flipV="1">
              <a:off x="2928" y="2076"/>
              <a:ext cx="294" cy="102"/>
            </a:xfrm>
            <a:prstGeom prst="straightConnector1">
              <a:avLst/>
            </a:prstGeom>
            <a:noFill/>
            <a:ln w="3175">
              <a:solidFill>
                <a:schemeClr val="tx2">
                  <a:lumMod val="40000"/>
                  <a:lumOff val="60000"/>
                </a:schemeClr>
              </a:solidFill>
              <a:round/>
              <a:headEnd/>
              <a:tailEnd/>
            </a:ln>
          </p:spPr>
        </p:cxnSp>
        <p:cxnSp>
          <p:nvCxnSpPr>
            <p:cNvPr id="709" name="AutoShape 206"/>
            <p:cNvCxnSpPr>
              <a:cxnSpLocks noChangeShapeType="1"/>
            </p:cNvCxnSpPr>
            <p:nvPr/>
          </p:nvCxnSpPr>
          <p:spPr bwMode="gray">
            <a:xfrm rot="10800000">
              <a:off x="2928" y="2185"/>
              <a:ext cx="294" cy="107"/>
            </a:xfrm>
            <a:prstGeom prst="straightConnector1">
              <a:avLst/>
            </a:prstGeom>
            <a:noFill/>
            <a:ln w="3175">
              <a:solidFill>
                <a:schemeClr val="tx2">
                  <a:lumMod val="40000"/>
                  <a:lumOff val="60000"/>
                </a:schemeClr>
              </a:solidFill>
              <a:round/>
              <a:headEnd/>
              <a:tailEnd/>
            </a:ln>
          </p:spPr>
        </p:cxnSp>
        <p:cxnSp>
          <p:nvCxnSpPr>
            <p:cNvPr id="710" name="AutoShape 207"/>
            <p:cNvCxnSpPr>
              <a:cxnSpLocks noChangeShapeType="1"/>
            </p:cNvCxnSpPr>
            <p:nvPr/>
          </p:nvCxnSpPr>
          <p:spPr bwMode="gray">
            <a:xfrm rot="10800000" flipV="1">
              <a:off x="2928" y="1874"/>
              <a:ext cx="294" cy="132"/>
            </a:xfrm>
            <a:prstGeom prst="straightConnector1">
              <a:avLst/>
            </a:prstGeom>
            <a:noFill/>
            <a:ln w="3175">
              <a:solidFill>
                <a:schemeClr val="tx2">
                  <a:lumMod val="40000"/>
                  <a:lumOff val="60000"/>
                </a:schemeClr>
              </a:solidFill>
              <a:round/>
              <a:headEnd/>
              <a:tailEnd/>
            </a:ln>
          </p:spPr>
        </p:cxnSp>
        <p:cxnSp>
          <p:nvCxnSpPr>
            <p:cNvPr id="711" name="AutoShape 208"/>
            <p:cNvCxnSpPr>
              <a:cxnSpLocks noChangeShapeType="1"/>
            </p:cNvCxnSpPr>
            <p:nvPr/>
          </p:nvCxnSpPr>
          <p:spPr bwMode="gray">
            <a:xfrm rot="10800000">
              <a:off x="2928" y="1469"/>
              <a:ext cx="294" cy="405"/>
            </a:xfrm>
            <a:prstGeom prst="straightConnector1">
              <a:avLst/>
            </a:prstGeom>
            <a:noFill/>
            <a:ln w="3175">
              <a:solidFill>
                <a:schemeClr val="tx2">
                  <a:lumMod val="40000"/>
                  <a:lumOff val="60000"/>
                </a:schemeClr>
              </a:solidFill>
              <a:round/>
              <a:headEnd/>
              <a:tailEnd/>
            </a:ln>
          </p:spPr>
        </p:cxnSp>
        <p:cxnSp>
          <p:nvCxnSpPr>
            <p:cNvPr id="712" name="AutoShape 209"/>
            <p:cNvCxnSpPr>
              <a:cxnSpLocks noChangeShapeType="1"/>
            </p:cNvCxnSpPr>
            <p:nvPr/>
          </p:nvCxnSpPr>
          <p:spPr bwMode="gray">
            <a:xfrm rot="10800000" flipV="1">
              <a:off x="2928" y="2292"/>
              <a:ext cx="294" cy="430"/>
            </a:xfrm>
            <a:prstGeom prst="straightConnector1">
              <a:avLst/>
            </a:prstGeom>
            <a:noFill/>
            <a:ln w="3175">
              <a:solidFill>
                <a:schemeClr val="tx2">
                  <a:lumMod val="40000"/>
                  <a:lumOff val="60000"/>
                </a:schemeClr>
              </a:solidFill>
              <a:round/>
              <a:headEnd/>
              <a:tailEnd/>
            </a:ln>
          </p:spPr>
        </p:cxnSp>
        <p:cxnSp>
          <p:nvCxnSpPr>
            <p:cNvPr id="713" name="AutoShape 210"/>
            <p:cNvCxnSpPr>
              <a:cxnSpLocks noChangeShapeType="1"/>
            </p:cNvCxnSpPr>
            <p:nvPr/>
          </p:nvCxnSpPr>
          <p:spPr bwMode="gray">
            <a:xfrm rot="10800000" flipV="1">
              <a:off x="2928" y="2076"/>
              <a:ext cx="294" cy="818"/>
            </a:xfrm>
            <a:prstGeom prst="straightConnector1">
              <a:avLst/>
            </a:prstGeom>
            <a:noFill/>
            <a:ln w="3175">
              <a:solidFill>
                <a:schemeClr val="tx2">
                  <a:lumMod val="40000"/>
                  <a:lumOff val="60000"/>
                </a:schemeClr>
              </a:solidFill>
              <a:round/>
              <a:headEnd/>
              <a:tailEnd/>
            </a:ln>
          </p:spPr>
        </p:cxnSp>
        <p:cxnSp>
          <p:nvCxnSpPr>
            <p:cNvPr id="714" name="AutoShape 211"/>
            <p:cNvCxnSpPr>
              <a:cxnSpLocks noChangeShapeType="1"/>
            </p:cNvCxnSpPr>
            <p:nvPr/>
          </p:nvCxnSpPr>
          <p:spPr bwMode="gray">
            <a:xfrm rot="10800000">
              <a:off x="2928" y="1462"/>
              <a:ext cx="294" cy="614"/>
            </a:xfrm>
            <a:prstGeom prst="straightConnector1">
              <a:avLst/>
            </a:prstGeom>
            <a:noFill/>
            <a:ln w="3175">
              <a:solidFill>
                <a:schemeClr val="tx2">
                  <a:lumMod val="40000"/>
                  <a:lumOff val="60000"/>
                </a:schemeClr>
              </a:solidFill>
              <a:round/>
              <a:headEnd/>
              <a:tailEnd/>
            </a:ln>
          </p:spPr>
        </p:cxnSp>
      </p:grpSp>
      <p:grpSp>
        <p:nvGrpSpPr>
          <p:cNvPr id="715" name="Group 212"/>
          <p:cNvGrpSpPr>
            <a:grpSpLocks/>
          </p:cNvGrpSpPr>
          <p:nvPr/>
        </p:nvGrpSpPr>
        <p:grpSpPr bwMode="gray">
          <a:xfrm flipH="1">
            <a:off x="4724615" y="4081416"/>
            <a:ext cx="466725" cy="2293938"/>
            <a:chOff x="2928" y="1968"/>
            <a:chExt cx="294" cy="1445"/>
          </a:xfrm>
        </p:grpSpPr>
        <p:cxnSp>
          <p:nvCxnSpPr>
            <p:cNvPr id="716" name="AutoShape 214"/>
            <p:cNvCxnSpPr>
              <a:cxnSpLocks noChangeShapeType="1"/>
            </p:cNvCxnSpPr>
            <p:nvPr/>
          </p:nvCxnSpPr>
          <p:spPr bwMode="gray">
            <a:xfrm flipV="1">
              <a:off x="2928" y="3223"/>
              <a:ext cx="290" cy="190"/>
            </a:xfrm>
            <a:prstGeom prst="straightConnector1">
              <a:avLst/>
            </a:prstGeom>
            <a:noFill/>
            <a:ln w="3175">
              <a:solidFill>
                <a:schemeClr val="tx2">
                  <a:lumMod val="40000"/>
                  <a:lumOff val="60000"/>
                </a:schemeClr>
              </a:solidFill>
              <a:round/>
              <a:headEnd/>
              <a:tailEnd/>
            </a:ln>
          </p:spPr>
        </p:cxnSp>
        <p:cxnSp>
          <p:nvCxnSpPr>
            <p:cNvPr id="717" name="AutoShape 215"/>
            <p:cNvCxnSpPr>
              <a:cxnSpLocks noChangeShapeType="1"/>
            </p:cNvCxnSpPr>
            <p:nvPr/>
          </p:nvCxnSpPr>
          <p:spPr bwMode="gray">
            <a:xfrm flipH="1" flipV="1">
              <a:off x="2928" y="1981"/>
              <a:ext cx="294" cy="196"/>
            </a:xfrm>
            <a:prstGeom prst="straightConnector1">
              <a:avLst/>
            </a:prstGeom>
            <a:noFill/>
            <a:ln w="3175">
              <a:solidFill>
                <a:schemeClr val="tx2">
                  <a:lumMod val="40000"/>
                  <a:lumOff val="60000"/>
                </a:schemeClr>
              </a:solidFill>
              <a:round/>
              <a:headEnd/>
              <a:tailEnd/>
            </a:ln>
          </p:spPr>
        </p:cxnSp>
        <p:cxnSp>
          <p:nvCxnSpPr>
            <p:cNvPr id="718" name="AutoShape 216"/>
            <p:cNvCxnSpPr>
              <a:cxnSpLocks noChangeShapeType="1"/>
            </p:cNvCxnSpPr>
            <p:nvPr/>
          </p:nvCxnSpPr>
          <p:spPr bwMode="gray">
            <a:xfrm flipH="1">
              <a:off x="2928" y="3013"/>
              <a:ext cx="294" cy="221"/>
            </a:xfrm>
            <a:prstGeom prst="straightConnector1">
              <a:avLst/>
            </a:prstGeom>
            <a:noFill/>
            <a:ln w="3175">
              <a:solidFill>
                <a:schemeClr val="tx2">
                  <a:lumMod val="40000"/>
                  <a:lumOff val="60000"/>
                </a:schemeClr>
              </a:solidFill>
              <a:round/>
              <a:headEnd/>
              <a:tailEnd/>
            </a:ln>
          </p:spPr>
        </p:cxnSp>
        <p:cxnSp>
          <p:nvCxnSpPr>
            <p:cNvPr id="719" name="AutoShape 217"/>
            <p:cNvCxnSpPr>
              <a:cxnSpLocks noChangeShapeType="1"/>
            </p:cNvCxnSpPr>
            <p:nvPr/>
          </p:nvCxnSpPr>
          <p:spPr bwMode="gray">
            <a:xfrm>
              <a:off x="2928" y="2160"/>
              <a:ext cx="294" cy="226"/>
            </a:xfrm>
            <a:prstGeom prst="straightConnector1">
              <a:avLst/>
            </a:prstGeom>
            <a:noFill/>
            <a:ln w="3175">
              <a:solidFill>
                <a:schemeClr val="tx2">
                  <a:lumMod val="40000"/>
                  <a:lumOff val="60000"/>
                </a:schemeClr>
              </a:solidFill>
              <a:round/>
              <a:headEnd/>
              <a:tailEnd/>
            </a:ln>
          </p:spPr>
        </p:cxnSp>
        <p:cxnSp>
          <p:nvCxnSpPr>
            <p:cNvPr id="720" name="AutoShape 218"/>
            <p:cNvCxnSpPr>
              <a:cxnSpLocks noChangeShapeType="1"/>
            </p:cNvCxnSpPr>
            <p:nvPr/>
          </p:nvCxnSpPr>
          <p:spPr bwMode="gray">
            <a:xfrm flipH="1">
              <a:off x="2928" y="2804"/>
              <a:ext cx="294" cy="251"/>
            </a:xfrm>
            <a:prstGeom prst="straightConnector1">
              <a:avLst/>
            </a:prstGeom>
            <a:noFill/>
            <a:ln w="3175">
              <a:solidFill>
                <a:schemeClr val="tx2">
                  <a:lumMod val="40000"/>
                  <a:lumOff val="60000"/>
                </a:schemeClr>
              </a:solidFill>
              <a:round/>
              <a:headEnd/>
              <a:tailEnd/>
            </a:ln>
          </p:spPr>
        </p:cxnSp>
        <p:cxnSp>
          <p:nvCxnSpPr>
            <p:cNvPr id="721" name="AutoShape 219"/>
            <p:cNvCxnSpPr>
              <a:cxnSpLocks noChangeShapeType="1"/>
            </p:cNvCxnSpPr>
            <p:nvPr/>
          </p:nvCxnSpPr>
          <p:spPr bwMode="gray">
            <a:xfrm>
              <a:off x="2930" y="2335"/>
              <a:ext cx="292" cy="260"/>
            </a:xfrm>
            <a:prstGeom prst="straightConnector1">
              <a:avLst/>
            </a:prstGeom>
            <a:noFill/>
            <a:ln w="3175">
              <a:solidFill>
                <a:schemeClr val="tx2">
                  <a:lumMod val="40000"/>
                  <a:lumOff val="60000"/>
                </a:schemeClr>
              </a:solidFill>
              <a:round/>
              <a:headEnd/>
              <a:tailEnd/>
            </a:ln>
          </p:spPr>
        </p:cxnSp>
        <p:cxnSp>
          <p:nvCxnSpPr>
            <p:cNvPr id="722" name="AutoShape 220"/>
            <p:cNvCxnSpPr>
              <a:cxnSpLocks noChangeShapeType="1"/>
            </p:cNvCxnSpPr>
            <p:nvPr/>
          </p:nvCxnSpPr>
          <p:spPr bwMode="gray">
            <a:xfrm flipH="1">
              <a:off x="2928" y="2595"/>
              <a:ext cx="294" cy="281"/>
            </a:xfrm>
            <a:prstGeom prst="straightConnector1">
              <a:avLst/>
            </a:prstGeom>
            <a:noFill/>
            <a:ln w="3175">
              <a:solidFill>
                <a:schemeClr val="tx2">
                  <a:lumMod val="40000"/>
                  <a:lumOff val="60000"/>
                </a:schemeClr>
              </a:solidFill>
              <a:round/>
              <a:headEnd/>
              <a:tailEnd/>
            </a:ln>
          </p:spPr>
        </p:cxnSp>
        <p:cxnSp>
          <p:nvCxnSpPr>
            <p:cNvPr id="723" name="AutoShape 221"/>
            <p:cNvCxnSpPr>
              <a:cxnSpLocks noChangeShapeType="1"/>
            </p:cNvCxnSpPr>
            <p:nvPr/>
          </p:nvCxnSpPr>
          <p:spPr bwMode="gray">
            <a:xfrm>
              <a:off x="2928" y="2518"/>
              <a:ext cx="294" cy="286"/>
            </a:xfrm>
            <a:prstGeom prst="straightConnector1">
              <a:avLst/>
            </a:prstGeom>
            <a:noFill/>
            <a:ln w="3175">
              <a:solidFill>
                <a:schemeClr val="tx2">
                  <a:lumMod val="40000"/>
                  <a:lumOff val="60000"/>
                </a:schemeClr>
              </a:solidFill>
              <a:round/>
              <a:headEnd/>
              <a:tailEnd/>
            </a:ln>
          </p:spPr>
        </p:cxnSp>
        <p:cxnSp>
          <p:nvCxnSpPr>
            <p:cNvPr id="724" name="AutoShape 222"/>
            <p:cNvCxnSpPr>
              <a:cxnSpLocks noChangeShapeType="1"/>
            </p:cNvCxnSpPr>
            <p:nvPr/>
          </p:nvCxnSpPr>
          <p:spPr bwMode="gray">
            <a:xfrm>
              <a:off x="2928" y="2697"/>
              <a:ext cx="294" cy="316"/>
            </a:xfrm>
            <a:prstGeom prst="straightConnector1">
              <a:avLst/>
            </a:prstGeom>
            <a:noFill/>
            <a:ln w="3175">
              <a:solidFill>
                <a:schemeClr val="tx2">
                  <a:lumMod val="40000"/>
                  <a:lumOff val="60000"/>
                </a:schemeClr>
              </a:solidFill>
              <a:round/>
              <a:headEnd/>
              <a:tailEnd/>
            </a:ln>
          </p:spPr>
        </p:cxnSp>
        <p:cxnSp>
          <p:nvCxnSpPr>
            <p:cNvPr id="725" name="AutoShape 223"/>
            <p:cNvCxnSpPr>
              <a:cxnSpLocks noChangeShapeType="1"/>
            </p:cNvCxnSpPr>
            <p:nvPr/>
          </p:nvCxnSpPr>
          <p:spPr bwMode="gray">
            <a:xfrm>
              <a:off x="2928" y="2876"/>
              <a:ext cx="290" cy="347"/>
            </a:xfrm>
            <a:prstGeom prst="straightConnector1">
              <a:avLst/>
            </a:prstGeom>
            <a:noFill/>
            <a:ln w="3175">
              <a:solidFill>
                <a:schemeClr val="tx2">
                  <a:lumMod val="40000"/>
                  <a:lumOff val="60000"/>
                </a:schemeClr>
              </a:solidFill>
              <a:round/>
              <a:headEnd/>
              <a:tailEnd/>
            </a:ln>
          </p:spPr>
        </p:cxnSp>
        <p:cxnSp>
          <p:nvCxnSpPr>
            <p:cNvPr id="726" name="AutoShape 224"/>
            <p:cNvCxnSpPr>
              <a:cxnSpLocks noChangeShapeType="1"/>
            </p:cNvCxnSpPr>
            <p:nvPr/>
          </p:nvCxnSpPr>
          <p:spPr bwMode="gray">
            <a:xfrm flipV="1">
              <a:off x="2928" y="2386"/>
              <a:ext cx="294" cy="311"/>
            </a:xfrm>
            <a:prstGeom prst="straightConnector1">
              <a:avLst/>
            </a:prstGeom>
            <a:noFill/>
            <a:ln w="3175">
              <a:solidFill>
                <a:schemeClr val="tx2">
                  <a:lumMod val="40000"/>
                  <a:lumOff val="60000"/>
                </a:schemeClr>
              </a:solidFill>
              <a:round/>
              <a:headEnd/>
              <a:tailEnd/>
            </a:ln>
          </p:spPr>
        </p:cxnSp>
        <p:cxnSp>
          <p:nvCxnSpPr>
            <p:cNvPr id="727" name="AutoShape 225"/>
            <p:cNvCxnSpPr>
              <a:cxnSpLocks noChangeShapeType="1"/>
            </p:cNvCxnSpPr>
            <p:nvPr/>
          </p:nvCxnSpPr>
          <p:spPr bwMode="gray">
            <a:xfrm flipV="1">
              <a:off x="2928" y="2177"/>
              <a:ext cx="294" cy="341"/>
            </a:xfrm>
            <a:prstGeom prst="straightConnector1">
              <a:avLst/>
            </a:prstGeom>
            <a:noFill/>
            <a:ln w="3175">
              <a:solidFill>
                <a:schemeClr val="tx2">
                  <a:lumMod val="40000"/>
                  <a:lumOff val="60000"/>
                </a:schemeClr>
              </a:solidFill>
              <a:round/>
              <a:headEnd/>
              <a:tailEnd/>
            </a:ln>
          </p:spPr>
        </p:cxnSp>
        <p:cxnSp>
          <p:nvCxnSpPr>
            <p:cNvPr id="728" name="AutoShape 226"/>
            <p:cNvCxnSpPr>
              <a:cxnSpLocks noChangeShapeType="1"/>
            </p:cNvCxnSpPr>
            <p:nvPr/>
          </p:nvCxnSpPr>
          <p:spPr bwMode="gray">
            <a:xfrm flipV="1">
              <a:off x="2928" y="1968"/>
              <a:ext cx="294" cy="371"/>
            </a:xfrm>
            <a:prstGeom prst="straightConnector1">
              <a:avLst/>
            </a:prstGeom>
            <a:noFill/>
            <a:ln w="3175">
              <a:solidFill>
                <a:schemeClr val="tx2">
                  <a:lumMod val="40000"/>
                  <a:lumOff val="60000"/>
                </a:schemeClr>
              </a:solidFill>
              <a:round/>
              <a:headEnd/>
              <a:tailEnd/>
            </a:ln>
          </p:spPr>
        </p:cxnSp>
        <p:cxnSp>
          <p:nvCxnSpPr>
            <p:cNvPr id="729" name="AutoShape 227"/>
            <p:cNvCxnSpPr>
              <a:cxnSpLocks noChangeShapeType="1"/>
            </p:cNvCxnSpPr>
            <p:nvPr/>
          </p:nvCxnSpPr>
          <p:spPr bwMode="gray">
            <a:xfrm flipV="1">
              <a:off x="2928" y="1968"/>
              <a:ext cx="294" cy="192"/>
            </a:xfrm>
            <a:prstGeom prst="straightConnector1">
              <a:avLst/>
            </a:prstGeom>
            <a:noFill/>
            <a:ln w="3175">
              <a:solidFill>
                <a:schemeClr val="tx2">
                  <a:lumMod val="40000"/>
                  <a:lumOff val="60000"/>
                </a:schemeClr>
              </a:solidFill>
              <a:round/>
              <a:headEnd/>
              <a:tailEnd/>
            </a:ln>
          </p:spPr>
        </p:cxnSp>
        <p:cxnSp>
          <p:nvCxnSpPr>
            <p:cNvPr id="730" name="AutoShape 228"/>
            <p:cNvCxnSpPr>
              <a:cxnSpLocks noChangeShapeType="1"/>
            </p:cNvCxnSpPr>
            <p:nvPr/>
          </p:nvCxnSpPr>
          <p:spPr bwMode="gray">
            <a:xfrm flipV="1">
              <a:off x="2928" y="3223"/>
              <a:ext cx="290" cy="11"/>
            </a:xfrm>
            <a:prstGeom prst="straightConnector1">
              <a:avLst/>
            </a:prstGeom>
            <a:noFill/>
            <a:ln w="3175">
              <a:solidFill>
                <a:schemeClr val="tx2">
                  <a:lumMod val="40000"/>
                  <a:lumOff val="60000"/>
                </a:schemeClr>
              </a:solidFill>
              <a:round/>
              <a:headEnd/>
              <a:tailEnd/>
            </a:ln>
          </p:spPr>
        </p:cxnSp>
        <p:cxnSp>
          <p:nvCxnSpPr>
            <p:cNvPr id="731" name="AutoShape 229"/>
            <p:cNvCxnSpPr>
              <a:cxnSpLocks noChangeShapeType="1"/>
            </p:cNvCxnSpPr>
            <p:nvPr/>
          </p:nvCxnSpPr>
          <p:spPr bwMode="gray">
            <a:xfrm>
              <a:off x="2928" y="3055"/>
              <a:ext cx="290" cy="168"/>
            </a:xfrm>
            <a:prstGeom prst="straightConnector1">
              <a:avLst/>
            </a:prstGeom>
            <a:noFill/>
            <a:ln w="3175">
              <a:solidFill>
                <a:schemeClr val="tx2">
                  <a:lumMod val="40000"/>
                  <a:lumOff val="60000"/>
                </a:schemeClr>
              </a:solidFill>
              <a:round/>
              <a:headEnd/>
              <a:tailEnd/>
            </a:ln>
          </p:spPr>
        </p:cxnSp>
        <p:cxnSp>
          <p:nvCxnSpPr>
            <p:cNvPr id="732" name="AutoShape 230"/>
            <p:cNvCxnSpPr>
              <a:cxnSpLocks noChangeShapeType="1"/>
            </p:cNvCxnSpPr>
            <p:nvPr/>
          </p:nvCxnSpPr>
          <p:spPr bwMode="gray">
            <a:xfrm flipV="1">
              <a:off x="2928" y="1968"/>
              <a:ext cx="294" cy="13"/>
            </a:xfrm>
            <a:prstGeom prst="straightConnector1">
              <a:avLst/>
            </a:prstGeom>
            <a:noFill/>
            <a:ln w="3175">
              <a:solidFill>
                <a:schemeClr val="tx2">
                  <a:lumMod val="40000"/>
                  <a:lumOff val="60000"/>
                </a:schemeClr>
              </a:solidFill>
              <a:round/>
              <a:headEnd/>
              <a:tailEnd/>
            </a:ln>
          </p:spPr>
        </p:cxnSp>
        <p:cxnSp>
          <p:nvCxnSpPr>
            <p:cNvPr id="733" name="AutoShape 232"/>
            <p:cNvCxnSpPr>
              <a:cxnSpLocks noChangeShapeType="1"/>
            </p:cNvCxnSpPr>
            <p:nvPr/>
          </p:nvCxnSpPr>
          <p:spPr bwMode="gray">
            <a:xfrm flipH="1">
              <a:off x="2928" y="3013"/>
              <a:ext cx="294" cy="400"/>
            </a:xfrm>
            <a:prstGeom prst="straightConnector1">
              <a:avLst/>
            </a:prstGeom>
            <a:noFill/>
            <a:ln w="3175">
              <a:solidFill>
                <a:schemeClr val="tx2">
                  <a:lumMod val="40000"/>
                  <a:lumOff val="60000"/>
                </a:schemeClr>
              </a:solidFill>
              <a:round/>
              <a:headEnd/>
              <a:tailEnd/>
            </a:ln>
          </p:spPr>
        </p:cxnSp>
        <p:cxnSp>
          <p:nvCxnSpPr>
            <p:cNvPr id="734" name="AutoShape 233"/>
            <p:cNvCxnSpPr>
              <a:cxnSpLocks noChangeShapeType="1"/>
            </p:cNvCxnSpPr>
            <p:nvPr/>
          </p:nvCxnSpPr>
          <p:spPr bwMode="gray">
            <a:xfrm flipH="1" flipV="1">
              <a:off x="2928" y="2876"/>
              <a:ext cx="294" cy="137"/>
            </a:xfrm>
            <a:prstGeom prst="straightConnector1">
              <a:avLst/>
            </a:prstGeom>
            <a:noFill/>
            <a:ln w="3175">
              <a:solidFill>
                <a:schemeClr val="tx2">
                  <a:lumMod val="40000"/>
                  <a:lumOff val="60000"/>
                </a:schemeClr>
              </a:solidFill>
              <a:round/>
              <a:headEnd/>
              <a:tailEnd/>
            </a:ln>
          </p:spPr>
        </p:cxnSp>
        <p:cxnSp>
          <p:nvCxnSpPr>
            <p:cNvPr id="735" name="AutoShape 234"/>
            <p:cNvCxnSpPr>
              <a:cxnSpLocks noChangeShapeType="1"/>
            </p:cNvCxnSpPr>
            <p:nvPr/>
          </p:nvCxnSpPr>
          <p:spPr bwMode="gray">
            <a:xfrm flipH="1" flipV="1">
              <a:off x="2938" y="2150"/>
              <a:ext cx="284" cy="27"/>
            </a:xfrm>
            <a:prstGeom prst="straightConnector1">
              <a:avLst/>
            </a:prstGeom>
            <a:noFill/>
            <a:ln w="3175">
              <a:solidFill>
                <a:schemeClr val="tx2">
                  <a:lumMod val="40000"/>
                  <a:lumOff val="60000"/>
                </a:schemeClr>
              </a:solidFill>
              <a:round/>
              <a:headEnd/>
              <a:tailEnd/>
            </a:ln>
          </p:spPr>
        </p:cxnSp>
        <p:cxnSp>
          <p:nvCxnSpPr>
            <p:cNvPr id="736" name="AutoShape 235"/>
            <p:cNvCxnSpPr>
              <a:cxnSpLocks noChangeShapeType="1"/>
            </p:cNvCxnSpPr>
            <p:nvPr/>
          </p:nvCxnSpPr>
          <p:spPr bwMode="gray">
            <a:xfrm flipH="1">
              <a:off x="2928" y="3013"/>
              <a:ext cx="294" cy="42"/>
            </a:xfrm>
            <a:prstGeom prst="straightConnector1">
              <a:avLst/>
            </a:prstGeom>
            <a:noFill/>
            <a:ln w="3175">
              <a:solidFill>
                <a:schemeClr val="tx2">
                  <a:lumMod val="40000"/>
                  <a:lumOff val="60000"/>
                </a:schemeClr>
              </a:solidFill>
              <a:round/>
              <a:headEnd/>
              <a:tailEnd/>
            </a:ln>
          </p:spPr>
        </p:cxnSp>
        <p:cxnSp>
          <p:nvCxnSpPr>
            <p:cNvPr id="737" name="AutoShape 236"/>
            <p:cNvCxnSpPr>
              <a:cxnSpLocks noChangeShapeType="1"/>
            </p:cNvCxnSpPr>
            <p:nvPr/>
          </p:nvCxnSpPr>
          <p:spPr bwMode="gray">
            <a:xfrm flipH="1" flipV="1">
              <a:off x="2928" y="2339"/>
              <a:ext cx="294" cy="47"/>
            </a:xfrm>
            <a:prstGeom prst="straightConnector1">
              <a:avLst/>
            </a:prstGeom>
            <a:noFill/>
            <a:ln w="3175">
              <a:solidFill>
                <a:schemeClr val="tx2">
                  <a:lumMod val="40000"/>
                  <a:lumOff val="60000"/>
                </a:schemeClr>
              </a:solidFill>
              <a:round/>
              <a:headEnd/>
              <a:tailEnd/>
            </a:ln>
          </p:spPr>
        </p:cxnSp>
        <p:cxnSp>
          <p:nvCxnSpPr>
            <p:cNvPr id="738" name="AutoShape 237"/>
            <p:cNvCxnSpPr>
              <a:cxnSpLocks noChangeShapeType="1"/>
            </p:cNvCxnSpPr>
            <p:nvPr/>
          </p:nvCxnSpPr>
          <p:spPr bwMode="gray">
            <a:xfrm flipH="1">
              <a:off x="2928" y="2804"/>
              <a:ext cx="294" cy="72"/>
            </a:xfrm>
            <a:prstGeom prst="straightConnector1">
              <a:avLst/>
            </a:prstGeom>
            <a:noFill/>
            <a:ln w="3175">
              <a:solidFill>
                <a:schemeClr val="tx2">
                  <a:lumMod val="40000"/>
                  <a:lumOff val="60000"/>
                </a:schemeClr>
              </a:solidFill>
              <a:round/>
              <a:headEnd/>
              <a:tailEnd/>
            </a:ln>
          </p:spPr>
        </p:cxnSp>
        <p:cxnSp>
          <p:nvCxnSpPr>
            <p:cNvPr id="739" name="AutoShape 238"/>
            <p:cNvCxnSpPr>
              <a:cxnSpLocks noChangeShapeType="1"/>
            </p:cNvCxnSpPr>
            <p:nvPr/>
          </p:nvCxnSpPr>
          <p:spPr bwMode="gray">
            <a:xfrm flipH="1" flipV="1">
              <a:off x="2928" y="2518"/>
              <a:ext cx="294" cy="77"/>
            </a:xfrm>
            <a:prstGeom prst="straightConnector1">
              <a:avLst/>
            </a:prstGeom>
            <a:noFill/>
            <a:ln w="3175">
              <a:solidFill>
                <a:schemeClr val="tx2">
                  <a:lumMod val="40000"/>
                  <a:lumOff val="60000"/>
                </a:schemeClr>
              </a:solidFill>
              <a:round/>
              <a:headEnd/>
              <a:tailEnd/>
            </a:ln>
          </p:spPr>
        </p:cxnSp>
        <p:cxnSp>
          <p:nvCxnSpPr>
            <p:cNvPr id="740" name="AutoShape 239"/>
            <p:cNvCxnSpPr>
              <a:cxnSpLocks noChangeShapeType="1"/>
            </p:cNvCxnSpPr>
            <p:nvPr/>
          </p:nvCxnSpPr>
          <p:spPr bwMode="gray">
            <a:xfrm flipH="1">
              <a:off x="2928" y="2595"/>
              <a:ext cx="294" cy="102"/>
            </a:xfrm>
            <a:prstGeom prst="straightConnector1">
              <a:avLst/>
            </a:prstGeom>
            <a:noFill/>
            <a:ln w="3175">
              <a:solidFill>
                <a:schemeClr val="tx2">
                  <a:lumMod val="40000"/>
                  <a:lumOff val="60000"/>
                </a:schemeClr>
              </a:solidFill>
              <a:round/>
              <a:headEnd/>
              <a:tailEnd/>
            </a:ln>
          </p:spPr>
        </p:cxnSp>
        <p:cxnSp>
          <p:nvCxnSpPr>
            <p:cNvPr id="741" name="AutoShape 240"/>
            <p:cNvCxnSpPr>
              <a:cxnSpLocks noChangeShapeType="1"/>
            </p:cNvCxnSpPr>
            <p:nvPr/>
          </p:nvCxnSpPr>
          <p:spPr bwMode="gray">
            <a:xfrm flipH="1" flipV="1">
              <a:off x="2928" y="2697"/>
              <a:ext cx="294" cy="107"/>
            </a:xfrm>
            <a:prstGeom prst="straightConnector1">
              <a:avLst/>
            </a:prstGeom>
            <a:noFill/>
            <a:ln w="3175">
              <a:solidFill>
                <a:schemeClr val="tx2">
                  <a:lumMod val="40000"/>
                  <a:lumOff val="60000"/>
                </a:schemeClr>
              </a:solidFill>
              <a:round/>
              <a:headEnd/>
              <a:tailEnd/>
            </a:ln>
          </p:spPr>
        </p:cxnSp>
        <p:cxnSp>
          <p:nvCxnSpPr>
            <p:cNvPr id="742" name="AutoShape 241"/>
            <p:cNvCxnSpPr>
              <a:cxnSpLocks noChangeShapeType="1"/>
            </p:cNvCxnSpPr>
            <p:nvPr/>
          </p:nvCxnSpPr>
          <p:spPr bwMode="gray">
            <a:xfrm flipH="1">
              <a:off x="2928" y="2386"/>
              <a:ext cx="294" cy="132"/>
            </a:xfrm>
            <a:prstGeom prst="straightConnector1">
              <a:avLst/>
            </a:prstGeom>
            <a:noFill/>
            <a:ln w="3175">
              <a:solidFill>
                <a:schemeClr val="tx2">
                  <a:lumMod val="40000"/>
                  <a:lumOff val="60000"/>
                </a:schemeClr>
              </a:solidFill>
              <a:round/>
              <a:headEnd/>
              <a:tailEnd/>
            </a:ln>
          </p:spPr>
        </p:cxnSp>
        <p:cxnSp>
          <p:nvCxnSpPr>
            <p:cNvPr id="743" name="AutoShape 242"/>
            <p:cNvCxnSpPr>
              <a:cxnSpLocks noChangeShapeType="1"/>
            </p:cNvCxnSpPr>
            <p:nvPr/>
          </p:nvCxnSpPr>
          <p:spPr bwMode="gray">
            <a:xfrm flipH="1" flipV="1">
              <a:off x="2928" y="1981"/>
              <a:ext cx="294" cy="405"/>
            </a:xfrm>
            <a:prstGeom prst="straightConnector1">
              <a:avLst/>
            </a:prstGeom>
            <a:noFill/>
            <a:ln w="3175">
              <a:solidFill>
                <a:schemeClr val="tx2">
                  <a:lumMod val="40000"/>
                  <a:lumOff val="60000"/>
                </a:schemeClr>
              </a:solidFill>
              <a:round/>
              <a:headEnd/>
              <a:tailEnd/>
            </a:ln>
          </p:spPr>
        </p:cxnSp>
        <p:cxnSp>
          <p:nvCxnSpPr>
            <p:cNvPr id="744" name="AutoShape 243"/>
            <p:cNvCxnSpPr>
              <a:cxnSpLocks noChangeShapeType="1"/>
            </p:cNvCxnSpPr>
            <p:nvPr/>
          </p:nvCxnSpPr>
          <p:spPr bwMode="gray">
            <a:xfrm flipH="1">
              <a:off x="2928" y="2804"/>
              <a:ext cx="294" cy="430"/>
            </a:xfrm>
            <a:prstGeom prst="straightConnector1">
              <a:avLst/>
            </a:prstGeom>
            <a:noFill/>
            <a:ln w="3175">
              <a:solidFill>
                <a:schemeClr val="tx2">
                  <a:lumMod val="40000"/>
                  <a:lumOff val="60000"/>
                </a:schemeClr>
              </a:solidFill>
              <a:round/>
              <a:headEnd/>
              <a:tailEnd/>
            </a:ln>
          </p:spPr>
        </p:cxnSp>
        <p:cxnSp>
          <p:nvCxnSpPr>
            <p:cNvPr id="745" name="AutoShape 244"/>
            <p:cNvCxnSpPr>
              <a:cxnSpLocks noChangeShapeType="1"/>
            </p:cNvCxnSpPr>
            <p:nvPr/>
          </p:nvCxnSpPr>
          <p:spPr bwMode="gray">
            <a:xfrm flipH="1">
              <a:off x="2928" y="2595"/>
              <a:ext cx="294" cy="818"/>
            </a:xfrm>
            <a:prstGeom prst="straightConnector1">
              <a:avLst/>
            </a:prstGeom>
            <a:noFill/>
            <a:ln w="3175">
              <a:solidFill>
                <a:schemeClr val="tx2">
                  <a:lumMod val="40000"/>
                  <a:lumOff val="60000"/>
                </a:schemeClr>
              </a:solidFill>
              <a:round/>
              <a:headEnd/>
              <a:tailEnd/>
            </a:ln>
          </p:spPr>
        </p:cxnSp>
      </p:grpSp>
      <p:sp>
        <p:nvSpPr>
          <p:cNvPr id="746" name="Line 176"/>
          <p:cNvSpPr>
            <a:spLocks noChangeShapeType="1"/>
          </p:cNvSpPr>
          <p:nvPr/>
        </p:nvSpPr>
        <p:spPr bwMode="gray">
          <a:xfrm>
            <a:off x="3923560" y="6379662"/>
            <a:ext cx="111125" cy="0"/>
          </a:xfrm>
          <a:prstGeom prst="line">
            <a:avLst/>
          </a:prstGeom>
          <a:noFill/>
          <a:ln w="9525">
            <a:solidFill>
              <a:schemeClr val="tx2">
                <a:lumMod val="40000"/>
                <a:lumOff val="60000"/>
              </a:schemeClr>
            </a:solidFill>
            <a:round/>
            <a:headEnd/>
            <a:tailEnd/>
          </a:ln>
        </p:spPr>
        <p:txBody>
          <a:bodyPr lIns="0" tIns="0" rIns="0" bIns="0">
            <a:spAutoFit/>
          </a:bodyPr>
          <a:lstStyle/>
          <a:p>
            <a:endParaRPr lang="en-US" sz="2400" b="0">
              <a:solidFill>
                <a:srgbClr val="808080">
                  <a:lumMod val="75000"/>
                </a:srgbClr>
              </a:solidFill>
              <a:latin typeface="Microsoft YaHei" panose="020B0503020204020204" pitchFamily="34" charset="-122"/>
              <a:ea typeface="Microsoft YaHei" panose="020B0503020204020204" pitchFamily="34" charset="-122"/>
              <a:cs typeface="Arial"/>
            </a:endParaRPr>
          </a:p>
        </p:txBody>
      </p:sp>
      <p:pic>
        <p:nvPicPr>
          <p:cNvPr id="142342" name="Picture 6" descr="http://www.articlesweb.org/blog/wp-content/gallery/the-fashion-franchises-the-best-way-to-get-income-through-the-popularity-of-your-franchisor/fashion-franchises-1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278557" y="5034131"/>
            <a:ext cx="1566429" cy="123415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2347" name="Picture 11"/>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t="3860" b="4990"/>
          <a:stretch/>
        </p:blipFill>
        <p:spPr bwMode="auto">
          <a:xfrm>
            <a:off x="7426614" y="2023402"/>
            <a:ext cx="1219869" cy="11238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2349" name="Picture 13" descr="C:\Users\admin\OneDrive\Documents\B2B Analytics\Customers\Retailers\CharlesKeith\Additional Data\L3'14 JIT Photos\CK1-60390205.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11619" b="15540"/>
          <a:stretch/>
        </p:blipFill>
        <p:spPr bwMode="auto">
          <a:xfrm>
            <a:off x="369238" y="2031794"/>
            <a:ext cx="1473288" cy="7586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2350" name="Picture 14" descr="C:\Users\admin\OneDrive\Documents\B2B Analytics\Customers\Retailers\CharlesKeith\Additional Data\L3'14 JIT Photos\CK1-60360692.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1391" b="13997"/>
          <a:stretch/>
        </p:blipFill>
        <p:spPr bwMode="auto">
          <a:xfrm>
            <a:off x="332714" y="3199503"/>
            <a:ext cx="1546336" cy="81563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2351" name="Picture 15" descr="C:\Users\admin\OneDrive\Documents\B2B Analytics\Customers\Retailers\CharlesKeith\Additional Data\L3'14 JIT Photos\CK2-50670122.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8649" b="8213"/>
          <a:stretch/>
        </p:blipFill>
        <p:spPr bwMode="auto">
          <a:xfrm>
            <a:off x="332715" y="4412345"/>
            <a:ext cx="1509811" cy="73967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2352" name="Picture 16" descr="C:\Users\admin\OneDrive\Documents\B2B Analytics\Customers\Retailers\CharlesKeith\Additional Data\L3'14 JIT Photos\CK2-70741179.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8824" b="8213"/>
          <a:stretch/>
        </p:blipFill>
        <p:spPr bwMode="auto">
          <a:xfrm>
            <a:off x="369239" y="5508173"/>
            <a:ext cx="1473288" cy="72027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42358" name="Picture 22" descr="http://arc-i.org/wp-content/uploads/2013/09/demographics2.jpg"/>
          <p:cNvPicPr>
            <a:picLocks noChangeAspect="1" noChangeArrowheads="1"/>
          </p:cNvPicPr>
          <p:nvPr/>
        </p:nvPicPr>
        <p:blipFill>
          <a:blip r:embed="rId16" cstate="print">
            <a:extLst>
              <a:ext uri="{BEBA8EAE-BF5A-486C-A8C5-ECC9F3942E4B}">
                <a14:imgProps xmlns:a14="http://schemas.microsoft.com/office/drawing/2010/main">
                  <a14:imgLayer r:embed="rId17">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275420" y="3430050"/>
            <a:ext cx="1594279" cy="126745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5729" name="Picture 1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107414" y="3421463"/>
            <a:ext cx="2989937" cy="563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7" name="AutoShape 11"/>
          <p:cNvSpPr>
            <a:spLocks noChangeArrowheads="1"/>
          </p:cNvSpPr>
          <p:nvPr/>
        </p:nvSpPr>
        <p:spPr bwMode="auto">
          <a:xfrm rot="16200000" flipH="1">
            <a:off x="1993672" y="259271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208" name="AutoShape 11"/>
          <p:cNvSpPr>
            <a:spLocks noChangeArrowheads="1"/>
          </p:cNvSpPr>
          <p:nvPr/>
        </p:nvSpPr>
        <p:spPr bwMode="auto">
          <a:xfrm rot="16200000" flipH="1">
            <a:off x="1993672" y="38889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209" name="AutoShape 11"/>
          <p:cNvSpPr>
            <a:spLocks noChangeArrowheads="1"/>
          </p:cNvSpPr>
          <p:nvPr/>
        </p:nvSpPr>
        <p:spPr bwMode="auto">
          <a:xfrm rot="16200000" flipH="1">
            <a:off x="1993672" y="518500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210" name="AutoShape 11"/>
          <p:cNvSpPr>
            <a:spLocks noChangeArrowheads="1"/>
          </p:cNvSpPr>
          <p:nvPr/>
        </p:nvSpPr>
        <p:spPr bwMode="auto">
          <a:xfrm rot="16200000" flipH="1">
            <a:off x="6999755" y="2671794"/>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211" name="AutoShape 11"/>
          <p:cNvSpPr>
            <a:spLocks noChangeArrowheads="1"/>
          </p:cNvSpPr>
          <p:nvPr/>
        </p:nvSpPr>
        <p:spPr bwMode="auto">
          <a:xfrm rot="16200000" flipH="1">
            <a:off x="6999755" y="396797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212" name="AutoShape 11"/>
          <p:cNvSpPr>
            <a:spLocks noChangeArrowheads="1"/>
          </p:cNvSpPr>
          <p:nvPr/>
        </p:nvSpPr>
        <p:spPr bwMode="auto">
          <a:xfrm rot="16200000" flipH="1">
            <a:off x="6999755" y="526408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213" name="Text Box 158"/>
          <p:cNvSpPr txBox="1">
            <a:spLocks noChangeArrowheads="1"/>
          </p:cNvSpPr>
          <p:nvPr/>
        </p:nvSpPr>
        <p:spPr bwMode="gray">
          <a:xfrm>
            <a:off x="2422680" y="4143053"/>
            <a:ext cx="1436754" cy="1969770"/>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0" tIns="0" rIns="0" bIns="0">
            <a:spAutoFit/>
          </a:bodyPr>
          <a:lstStyle/>
          <a:p>
            <a:pP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广泛大量的产品参</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数</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可列举数百个</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r>
              <a:rPr lang="en-US"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p>
          <a:p>
            <a:pPr marL="174625" lvl="1" indent="-174625">
              <a:spcBef>
                <a:spcPts val="600"/>
              </a:spcBef>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年龄</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收入</a:t>
            </a:r>
            <a:endParaRPr lang="en-US" altLang="zh-CN" sz="110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访问次数</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是否有小孩</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汽车维护情况</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是否有房</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大学专业</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就业行业</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p>
        </p:txBody>
      </p:sp>
      <p:sp>
        <p:nvSpPr>
          <p:cNvPr id="214" name="Text Box 260"/>
          <p:cNvSpPr txBox="1">
            <a:spLocks noChangeArrowheads="1"/>
          </p:cNvSpPr>
          <p:nvPr/>
        </p:nvSpPr>
        <p:spPr bwMode="gray">
          <a:xfrm>
            <a:off x="5488561" y="4101769"/>
            <a:ext cx="1429650" cy="2292935"/>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lIns="0" tIns="0" rIns="0" bIns="0">
            <a:spAutoFit/>
          </a:bodyPr>
          <a:lstStyle/>
          <a:p>
            <a:pPr>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顾客的行为</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endParaRPr lang="en-US"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spcBef>
                <a:spcPts val="600"/>
              </a:spcBef>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对促销活动的敏感度</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是否购买该商品</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对该上平</a:t>
            </a:r>
            <a:r>
              <a:rPr lang="en-US" altLang="zh-CN"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r>
              <a:rPr lang="zh-CN" alt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服务的评价</a:t>
            </a:r>
            <a:endParaRPr lang="en-US" altLang="zh-CN"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花销弹性</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是否愿意尝试新的产品</a:t>
            </a:r>
            <a:endParaRPr lang="en-US" altLang="zh-CN"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是否倾向于赊账消费</a:t>
            </a:r>
            <a:endParaRPr lang="en-US" altLang="zh-CN"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货款拖欠的倾向</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a:p>
            <a:pPr marL="174625" lvl="1" indent="-174625">
              <a:buClr>
                <a:schemeClr val="tx1">
                  <a:lumMod val="65000"/>
                  <a:lumOff val="35000"/>
                </a:schemeClr>
              </a:buClr>
              <a:buFont typeface="Arial" pitchFamily="34" charset="0"/>
              <a:buChar char="•"/>
              <a:defRPr/>
            </a:pPr>
            <a:r>
              <a:rPr lang="en-US" sz="1100" b="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a:t>
            </a:r>
            <a:endParaRPr lang="en-US" sz="1100" b="0" dirty="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p:txBody>
      </p:sp>
    </p:spTree>
    <p:extLst>
      <p:ext uri="{BB962C8B-B14F-4D97-AF65-F5344CB8AC3E}">
        <p14:creationId xmlns:p14="http://schemas.microsoft.com/office/powerpoint/2010/main" val="938089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3349" name="think-cell Slide" r:id="rId12" imgW="359" imgH="360" progId="TCLayout.ActiveDocument.1">
                  <p:embed/>
                </p:oleObj>
              </mc:Choice>
              <mc:Fallback>
                <p:oleObj name="think-cell Slide" r:id="rId12" imgW="359" imgH="360" progId="TCLayout.ActiveDocument.1">
                  <p:embed/>
                  <p:pic>
                    <p:nvPicPr>
                      <p:cNvPr id="0" name=""/>
                      <p:cNvPicPr/>
                      <p:nvPr/>
                    </p:nvPicPr>
                    <p:blipFill>
                      <a:blip r:embed="rId13"/>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定价与减价优化器</a:t>
            </a:r>
            <a:endParaRPr lang="en-SG" dirty="0">
              <a:latin typeface="Microsoft YaHei" panose="020B0503020204020204" pitchFamily="34" charset="-122"/>
              <a:ea typeface="Microsoft YaHei" panose="020B0503020204020204" pitchFamily="34" charset="-122"/>
            </a:endParaRPr>
          </a:p>
        </p:txBody>
      </p:sp>
      <p:sp>
        <p:nvSpPr>
          <p:cNvPr id="42" name="Text Placeholder 41"/>
          <p:cNvSpPr>
            <a:spLocks noGrp="1"/>
          </p:cNvSpPr>
          <p:nvPr>
            <p:ph type="body" sz="quarter" idx="10"/>
          </p:nvPr>
        </p:nvSpPr>
        <p:spPr/>
        <p:txBody>
          <a:bodyPr/>
          <a:lstStyle/>
          <a:p>
            <a:r>
              <a:rPr lang="zh-CN" altLang="en-US" dirty="0">
                <a:latin typeface="Microsoft YaHei" panose="020B0503020204020204" pitchFamily="34" charset="-122"/>
                <a:ea typeface="Microsoft YaHei" panose="020B0503020204020204" pitchFamily="34" charset="-122"/>
              </a:rPr>
              <a:t>通过预测下星期的需求弹性曲线，对采购经理进行每周促销</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降价指导</a:t>
            </a:r>
            <a:endParaRPr lang="en-US" dirty="0">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bwMode="gray">
          <a:xfrm flipH="1">
            <a:off x="7175871" y="1446028"/>
            <a:ext cx="1761295" cy="5133064"/>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GB" sz="1400" dirty="0" smtClean="0">
              <a:solidFill>
                <a:srgbClr val="11356F"/>
              </a:solidFill>
              <a:latin typeface="Microsoft YaHei" panose="020B0503020204020204" pitchFamily="34" charset="-122"/>
              <a:ea typeface="Microsoft YaHei" panose="020B0503020204020204" pitchFamily="34" charset="-122"/>
            </a:endParaRPr>
          </a:p>
        </p:txBody>
      </p:sp>
      <p:sp>
        <p:nvSpPr>
          <p:cNvPr id="136" name="AutoShape 11"/>
          <p:cNvSpPr>
            <a:spLocks noChangeArrowheads="1"/>
          </p:cNvSpPr>
          <p:nvPr/>
        </p:nvSpPr>
        <p:spPr bwMode="auto">
          <a:xfrm rot="16200000" flipH="1">
            <a:off x="1948516" y="259271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137" name="AutoShape 11"/>
          <p:cNvSpPr>
            <a:spLocks noChangeArrowheads="1"/>
          </p:cNvSpPr>
          <p:nvPr/>
        </p:nvSpPr>
        <p:spPr bwMode="auto">
          <a:xfrm rot="16200000" flipH="1">
            <a:off x="1948516" y="38889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38" name="AutoShape 11"/>
          <p:cNvSpPr>
            <a:spLocks noChangeArrowheads="1"/>
          </p:cNvSpPr>
          <p:nvPr/>
        </p:nvSpPr>
        <p:spPr bwMode="auto">
          <a:xfrm rot="16200000" flipH="1">
            <a:off x="1948516" y="518500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39" name="AutoShape 11"/>
          <p:cNvSpPr>
            <a:spLocks noChangeArrowheads="1"/>
          </p:cNvSpPr>
          <p:nvPr/>
        </p:nvSpPr>
        <p:spPr bwMode="auto">
          <a:xfrm rot="16200000" flipH="1">
            <a:off x="6956920" y="2559314"/>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141" name="AutoShape 11"/>
          <p:cNvSpPr>
            <a:spLocks noChangeArrowheads="1"/>
          </p:cNvSpPr>
          <p:nvPr/>
        </p:nvSpPr>
        <p:spPr bwMode="auto">
          <a:xfrm rot="16200000" flipH="1">
            <a:off x="6956920" y="51516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1" name="Rectangle 10"/>
          <p:cNvSpPr/>
          <p:nvPr/>
        </p:nvSpPr>
        <p:spPr>
          <a:xfrm>
            <a:off x="2286000" y="5962259"/>
            <a:ext cx="4572000" cy="646331"/>
          </a:xfrm>
          <a:prstGeom prst="rect">
            <a:avLst/>
          </a:prstGeom>
        </p:spPr>
        <p:txBody>
          <a:bodyPr>
            <a:spAutoFit/>
          </a:bodyPr>
          <a:lstStyle/>
          <a:p>
            <a:pPr algn="ct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Optimizes </a:t>
            </a:r>
            <a:r>
              <a:rPr lang="en-GB" dirty="0">
                <a:solidFill>
                  <a:schemeClr val="tx1">
                    <a:lumMod val="65000"/>
                    <a:lumOff val="35000"/>
                  </a:schemeClr>
                </a:solidFill>
                <a:latin typeface="Microsoft YaHei" panose="020B0503020204020204" pitchFamily="34" charset="-122"/>
                <a:ea typeface="Microsoft YaHei" panose="020B0503020204020204" pitchFamily="34" charset="-122"/>
              </a:rPr>
              <a:t>the set of </a:t>
            </a:r>
            <a:r>
              <a:rPr lang="en-GB" u="sng" dirty="0">
                <a:solidFill>
                  <a:schemeClr val="tx1">
                    <a:lumMod val="65000"/>
                    <a:lumOff val="35000"/>
                  </a:schemeClr>
                </a:solidFill>
                <a:latin typeface="Microsoft YaHei" panose="020B0503020204020204" pitchFamily="34" charset="-122"/>
                <a:ea typeface="Microsoft YaHei" panose="020B0503020204020204" pitchFamily="34" charset="-122"/>
              </a:rPr>
              <a:t>Actions</a:t>
            </a:r>
            <a:r>
              <a:rPr lang="en-GB" dirty="0">
                <a:solidFill>
                  <a:schemeClr val="tx1">
                    <a:lumMod val="65000"/>
                    <a:lumOff val="35000"/>
                  </a:schemeClr>
                </a:solidFill>
                <a:latin typeface="Microsoft YaHei" panose="020B0503020204020204" pitchFamily="34" charset="-122"/>
                <a:ea typeface="Microsoft YaHei" panose="020B0503020204020204" pitchFamily="34" charset="-122"/>
              </a:rPr>
              <a:t> (markdown) to maximise total </a:t>
            </a:r>
            <a:endPar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en-GB" u="sng" dirty="0" smtClean="0">
                <a:solidFill>
                  <a:schemeClr val="tx1">
                    <a:lumMod val="65000"/>
                    <a:lumOff val="35000"/>
                  </a:schemeClr>
                </a:solidFill>
                <a:latin typeface="Microsoft YaHei" panose="020B0503020204020204" pitchFamily="34" charset="-122"/>
                <a:ea typeface="Microsoft YaHei" panose="020B0503020204020204" pitchFamily="34" charset="-122"/>
              </a:rPr>
              <a:t>Reward</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GB" dirty="0">
                <a:solidFill>
                  <a:schemeClr val="tx1">
                    <a:lumMod val="65000"/>
                    <a:lumOff val="35000"/>
                  </a:schemeClr>
                </a:solidFill>
                <a:latin typeface="Microsoft YaHei" panose="020B0503020204020204" pitchFamily="34" charset="-122"/>
                <a:ea typeface="Microsoft YaHei" panose="020B0503020204020204" pitchFamily="34" charset="-122"/>
              </a:rPr>
              <a:t>(gross sale) for each product over a given time period</a:t>
            </a:r>
          </a:p>
        </p:txBody>
      </p:sp>
      <p:sp>
        <p:nvSpPr>
          <p:cNvPr id="149" name="Rectangle 33"/>
          <p:cNvSpPr>
            <a:spLocks noChangeArrowheads="1"/>
          </p:cNvSpPr>
          <p:nvPr/>
        </p:nvSpPr>
        <p:spPr bwMode="auto">
          <a:xfrm>
            <a:off x="8666303" y="2995200"/>
            <a:ext cx="13305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SEP</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163" name="AutoShape 11"/>
          <p:cNvSpPr>
            <a:spLocks noChangeArrowheads="1"/>
          </p:cNvSpPr>
          <p:nvPr/>
        </p:nvSpPr>
        <p:spPr bwMode="auto">
          <a:xfrm rot="16200000" flipH="1">
            <a:off x="6956920" y="3855498"/>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92" name="Round Same Side Corner Rectangle 191"/>
          <p:cNvSpPr/>
          <p:nvPr/>
        </p:nvSpPr>
        <p:spPr bwMode="gray">
          <a:xfrm flipH="1">
            <a:off x="2162949" y="1446027"/>
            <a:ext cx="4795599" cy="5133065"/>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a:solidFill>
                  <a:srgbClr val="11356F"/>
                </a:solidFill>
                <a:latin typeface="Microsoft YaHei" panose="020B0503020204020204" pitchFamily="34" charset="-122"/>
                <a:ea typeface="Microsoft YaHei" panose="020B0503020204020204" pitchFamily="34" charset="-122"/>
              </a:rPr>
              <a:t>第</a:t>
            </a:r>
            <a:r>
              <a:rPr lang="en-US" sz="1400" b="1" spc="300" dirty="0" smtClean="0">
                <a:solidFill>
                  <a:srgbClr val="11356F"/>
                </a:solidFill>
                <a:latin typeface="Microsoft YaHei" panose="020B0503020204020204" pitchFamily="34" charset="-122"/>
                <a:ea typeface="Microsoft YaHei" panose="020B0503020204020204" pitchFamily="34" charset="-122"/>
              </a:rPr>
              <a:t>1</a:t>
            </a:r>
            <a:r>
              <a:rPr lang="zh-CN" altLang="en-US" sz="1400" b="1" spc="300" dirty="0" smtClean="0">
                <a:solidFill>
                  <a:srgbClr val="11356F"/>
                </a:solidFill>
                <a:latin typeface="Microsoft YaHei" panose="020B0503020204020204" pitchFamily="34" charset="-122"/>
                <a:ea typeface="Microsoft YaHei" panose="020B0503020204020204" pitchFamily="34" charset="-122"/>
              </a:rPr>
              <a:t>步</a:t>
            </a:r>
            <a:r>
              <a:rPr lang="en-US" sz="1400" b="1" spc="300" dirty="0" smtClean="0">
                <a:solidFill>
                  <a:srgbClr val="11356F"/>
                </a:solidFill>
                <a:latin typeface="Microsoft YaHei" panose="020B0503020204020204" pitchFamily="34" charset="-122"/>
                <a:ea typeface="Microsoft YaHei" panose="020B0503020204020204" pitchFamily="34" charset="-122"/>
              </a:rPr>
              <a:t>: </a:t>
            </a:r>
            <a:r>
              <a:rPr lang="zh-CN" altLang="en-US" sz="1400" b="1" spc="300" dirty="0">
                <a:solidFill>
                  <a:srgbClr val="11356F"/>
                </a:solidFill>
                <a:latin typeface="Microsoft YaHei" panose="020B0503020204020204" pitchFamily="34" charset="-122"/>
                <a:ea typeface="Microsoft YaHei" panose="020B0503020204020204" pitchFamily="34" charset="-122"/>
              </a:rPr>
              <a:t>马尔科</a:t>
            </a:r>
            <a:r>
              <a:rPr lang="zh-CN" altLang="en-US" sz="1400" b="1" spc="300" dirty="0" smtClean="0">
                <a:solidFill>
                  <a:srgbClr val="11356F"/>
                </a:solidFill>
                <a:latin typeface="Microsoft YaHei" panose="020B0503020204020204" pitchFamily="34" charset="-122"/>
                <a:ea typeface="Microsoft YaHei" panose="020B0503020204020204" pitchFamily="34" charset="-122"/>
              </a:rPr>
              <a:t>夫决策过程</a:t>
            </a:r>
            <a:endParaRPr lang="en-US" sz="14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2000" b="1" spc="300" dirty="0" smtClean="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r>
              <a:rPr lang="zh-CN" altLang="en-US" sz="1400" b="1" spc="300" dirty="0">
                <a:solidFill>
                  <a:srgbClr val="11356F"/>
                </a:solidFill>
                <a:latin typeface="Microsoft YaHei" panose="020B0503020204020204" pitchFamily="34" charset="-122"/>
                <a:ea typeface="Microsoft YaHei" panose="020B0503020204020204" pitchFamily="34" charset="-122"/>
              </a:rPr>
              <a:t>第</a:t>
            </a:r>
            <a:r>
              <a:rPr lang="en-US" sz="1400" b="1" spc="300" dirty="0" smtClean="0">
                <a:solidFill>
                  <a:srgbClr val="11356F"/>
                </a:solidFill>
                <a:latin typeface="Microsoft YaHei" panose="020B0503020204020204" pitchFamily="34" charset="-122"/>
                <a:ea typeface="Microsoft YaHei" panose="020B0503020204020204" pitchFamily="34" charset="-122"/>
              </a:rPr>
              <a:t>2</a:t>
            </a:r>
            <a:r>
              <a:rPr lang="zh-CN" altLang="en-US" sz="1400" b="1" spc="300" dirty="0" smtClean="0">
                <a:solidFill>
                  <a:srgbClr val="11356F"/>
                </a:solidFill>
                <a:latin typeface="Microsoft YaHei" panose="020B0503020204020204" pitchFamily="34" charset="-122"/>
                <a:ea typeface="Microsoft YaHei" panose="020B0503020204020204" pitchFamily="34" charset="-122"/>
              </a:rPr>
              <a:t>步</a:t>
            </a:r>
            <a:r>
              <a:rPr lang="en-US" sz="1400" b="1" spc="300" dirty="0" smtClean="0">
                <a:solidFill>
                  <a:srgbClr val="11356F"/>
                </a:solidFill>
                <a:latin typeface="Microsoft YaHei" panose="020B0503020204020204" pitchFamily="34" charset="-122"/>
                <a:ea typeface="Microsoft YaHei" panose="020B0503020204020204" pitchFamily="34" charset="-122"/>
              </a:rPr>
              <a:t>: </a:t>
            </a:r>
            <a:r>
              <a:rPr lang="zh-CN" altLang="en-US" sz="1400" b="1" spc="300" dirty="0" smtClean="0">
                <a:solidFill>
                  <a:srgbClr val="11356F"/>
                </a:solidFill>
                <a:latin typeface="Microsoft YaHei" panose="020B0503020204020204" pitchFamily="34" charset="-122"/>
                <a:ea typeface="Microsoft YaHei" panose="020B0503020204020204" pitchFamily="34" charset="-122"/>
              </a:rPr>
              <a:t>动态规划</a:t>
            </a:r>
            <a:endParaRPr lang="en-US" sz="1400" dirty="0">
              <a:solidFill>
                <a:srgbClr val="11356F"/>
              </a:solidFill>
              <a:latin typeface="Microsoft YaHei" panose="020B0503020204020204" pitchFamily="34" charset="-122"/>
              <a:ea typeface="Microsoft YaHei" panose="020B0503020204020204" pitchFamily="34" charset="-122"/>
            </a:endParaRPr>
          </a:p>
          <a:p>
            <a:pPr algn="ctr">
              <a:spcBef>
                <a:spcPts val="600"/>
              </a:spcBef>
              <a:buClr>
                <a:schemeClr val="tx2"/>
              </a:buClr>
            </a:pPr>
            <a:endParaRPr lang="en-US" sz="1400" dirty="0" smtClean="0">
              <a:solidFill>
                <a:srgbClr val="11356F"/>
              </a:solidFill>
              <a:latin typeface="Microsoft YaHei" panose="020B0503020204020204" pitchFamily="34" charset="-122"/>
              <a:ea typeface="Microsoft YaHei" panose="020B0503020204020204" pitchFamily="34" charset="-122"/>
            </a:endParaRPr>
          </a:p>
          <a:p>
            <a:pPr marL="171450" indent="-171450">
              <a:spcBef>
                <a:spcPts val="1200"/>
              </a:spcBef>
              <a:buClr>
                <a:schemeClr val="tx2"/>
              </a:buClr>
              <a:buFont typeface="Arial" pitchFamily="34" charset="0"/>
              <a:buChar char="•"/>
            </a:pPr>
            <a:endParaRPr lang="en-US" sz="1400" dirty="0" smtClean="0">
              <a:solidFill>
                <a:srgbClr val="11356F"/>
              </a:solidFill>
              <a:latin typeface="Microsoft YaHei" panose="020B0503020204020204" pitchFamily="34" charset="-122"/>
              <a:ea typeface="Microsoft YaHei" panose="020B0503020204020204" pitchFamily="34" charset="-122"/>
            </a:endParaRPr>
          </a:p>
          <a:p>
            <a:pPr marL="171450" indent="-171450">
              <a:spcBef>
                <a:spcPts val="1200"/>
              </a:spcBef>
              <a:buClr>
                <a:schemeClr val="tx2"/>
              </a:buClr>
            </a:pP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193" name="Rectangle 192"/>
          <p:cNvSpPr/>
          <p:nvPr/>
        </p:nvSpPr>
        <p:spPr>
          <a:xfrm>
            <a:off x="2627014" y="2132803"/>
            <a:ext cx="1151230" cy="3262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第一阶段</a:t>
            </a:r>
            <a:endParaRPr lang="en-GB"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194" name="152 Grupo"/>
          <p:cNvGrpSpPr/>
          <p:nvPr/>
        </p:nvGrpSpPr>
        <p:grpSpPr>
          <a:xfrm>
            <a:off x="2790022" y="2437328"/>
            <a:ext cx="755562" cy="468086"/>
            <a:chOff x="4834154" y="4841988"/>
            <a:chExt cx="659071" cy="315253"/>
          </a:xfrm>
        </p:grpSpPr>
        <p:grpSp>
          <p:nvGrpSpPr>
            <p:cNvPr id="195" name="Group 104"/>
            <p:cNvGrpSpPr/>
            <p:nvPr>
              <p:custDataLst>
                <p:tags r:id="rId8"/>
              </p:custDataLst>
            </p:nvPr>
          </p:nvGrpSpPr>
          <p:grpSpPr bwMode="gray">
            <a:xfrm>
              <a:off x="4836355" y="4841988"/>
              <a:ext cx="656870" cy="315253"/>
              <a:chOff x="4575527" y="3475513"/>
              <a:chExt cx="640080" cy="368588"/>
            </a:xfrm>
          </p:grpSpPr>
          <p:cxnSp>
            <p:nvCxnSpPr>
              <p:cNvPr id="197" name="Straight Connector 196"/>
              <p:cNvCxnSpPr/>
              <p:nvPr/>
            </p:nvCxnSpPr>
            <p:spPr bwMode="gray">
              <a:xfrm rot="5400000">
                <a:off x="4394235" y="3658393"/>
                <a:ext cx="365760" cy="0"/>
              </a:xfrm>
              <a:prstGeom prst="line">
                <a:avLst/>
              </a:prstGeom>
              <a:ln>
                <a:solidFill>
                  <a:schemeClr val="tx1">
                    <a:lumMod val="65000"/>
                    <a:lumOff val="35000"/>
                  </a:schemeClr>
                </a:solidFill>
                <a:headEnd type="triangle"/>
              </a:ln>
            </p:spPr>
            <p:style>
              <a:lnRef idx="1">
                <a:schemeClr val="dk1"/>
              </a:lnRef>
              <a:fillRef idx="0">
                <a:schemeClr val="dk1"/>
              </a:fillRef>
              <a:effectRef idx="0">
                <a:schemeClr val="dk1"/>
              </a:effectRef>
              <a:fontRef idx="minor">
                <a:schemeClr val="tx1"/>
              </a:fontRef>
            </p:style>
          </p:cxnSp>
          <p:cxnSp>
            <p:nvCxnSpPr>
              <p:cNvPr id="198" name="Straight Connector 197"/>
              <p:cNvCxnSpPr/>
              <p:nvPr/>
            </p:nvCxnSpPr>
            <p:spPr bwMode="gray">
              <a:xfrm>
                <a:off x="4575527" y="3844101"/>
                <a:ext cx="640080" cy="0"/>
              </a:xfrm>
              <a:prstGeom prst="line">
                <a:avLst/>
              </a:prstGeom>
              <a:ln>
                <a:solidFill>
                  <a:schemeClr val="tx1">
                    <a:lumMod val="65000"/>
                    <a:lumOff val="35000"/>
                  </a:schemeClr>
                </a:solidFill>
                <a:tailEnd type="triangle"/>
              </a:ln>
            </p:spPr>
            <p:style>
              <a:lnRef idx="1">
                <a:schemeClr val="dk1"/>
              </a:lnRef>
              <a:fillRef idx="0">
                <a:schemeClr val="dk1"/>
              </a:fillRef>
              <a:effectRef idx="0">
                <a:schemeClr val="dk1"/>
              </a:effectRef>
              <a:fontRef idx="minor">
                <a:schemeClr val="tx1"/>
              </a:fontRef>
            </p:style>
          </p:cxnSp>
        </p:grpSp>
        <p:sp>
          <p:nvSpPr>
            <p:cNvPr id="196" name="Freeform 195"/>
            <p:cNvSpPr/>
            <p:nvPr>
              <p:custDataLst>
                <p:tags r:id="rId9"/>
              </p:custDataLst>
            </p:nvPr>
          </p:nvSpPr>
          <p:spPr bwMode="gray">
            <a:xfrm>
              <a:off x="4834154" y="4864111"/>
              <a:ext cx="615829" cy="243869"/>
            </a:xfrm>
            <a:custGeom>
              <a:avLst/>
              <a:gdLst>
                <a:gd name="connsiteX0" fmla="*/ 0 w 527125"/>
                <a:gd name="connsiteY0" fmla="*/ 204395 h 204395"/>
                <a:gd name="connsiteX1" fmla="*/ 527125 w 527125"/>
                <a:gd name="connsiteY1" fmla="*/ 0 h 204395"/>
                <a:gd name="connsiteX0" fmla="*/ 0 w 527125"/>
                <a:gd name="connsiteY0" fmla="*/ 204395 h 204395"/>
                <a:gd name="connsiteX1" fmla="*/ 527125 w 527125"/>
                <a:gd name="connsiteY1" fmla="*/ 0 h 204395"/>
                <a:gd name="connsiteX0" fmla="*/ 0 w 527125"/>
                <a:gd name="connsiteY0" fmla="*/ 229496 h 229496"/>
                <a:gd name="connsiteX1" fmla="*/ 527125 w 527125"/>
                <a:gd name="connsiteY1" fmla="*/ 25101 h 229496"/>
                <a:gd name="connsiteX0" fmla="*/ 0 w 527125"/>
                <a:gd name="connsiteY0" fmla="*/ 229496 h 229496"/>
                <a:gd name="connsiteX1" fmla="*/ 527125 w 527125"/>
                <a:gd name="connsiteY1" fmla="*/ 25101 h 229496"/>
                <a:gd name="connsiteX0" fmla="*/ 0 w 527125"/>
                <a:gd name="connsiteY0" fmla="*/ 229496 h 229496"/>
                <a:gd name="connsiteX1" fmla="*/ 527125 w 527125"/>
                <a:gd name="connsiteY1" fmla="*/ 25101 h 229496"/>
                <a:gd name="connsiteX0" fmla="*/ 0 w 527125"/>
                <a:gd name="connsiteY0" fmla="*/ 229496 h 229496"/>
                <a:gd name="connsiteX1" fmla="*/ 527125 w 527125"/>
                <a:gd name="connsiteY1" fmla="*/ 25101 h 229496"/>
                <a:gd name="connsiteX0" fmla="*/ 0 w 527125"/>
                <a:gd name="connsiteY0" fmla="*/ 212827 h 212827"/>
                <a:gd name="connsiteX1" fmla="*/ 527125 w 527125"/>
                <a:gd name="connsiteY1" fmla="*/ 8432 h 212827"/>
                <a:gd name="connsiteX0" fmla="*/ 0 w 527125"/>
                <a:gd name="connsiteY0" fmla="*/ 291408 h 291408"/>
                <a:gd name="connsiteX1" fmla="*/ 527125 w 527125"/>
                <a:gd name="connsiteY1" fmla="*/ 87013 h 291408"/>
                <a:gd name="connsiteX0" fmla="*/ 0 w 527125"/>
                <a:gd name="connsiteY0" fmla="*/ 291408 h 291408"/>
                <a:gd name="connsiteX1" fmla="*/ 527125 w 527125"/>
                <a:gd name="connsiteY1" fmla="*/ 87013 h 291408"/>
                <a:gd name="connsiteX0" fmla="*/ 0 w 527125"/>
                <a:gd name="connsiteY0" fmla="*/ 291408 h 291408"/>
                <a:gd name="connsiteX1" fmla="*/ 527125 w 527125"/>
                <a:gd name="connsiteY1" fmla="*/ 87013 h 291408"/>
                <a:gd name="connsiteX0" fmla="*/ 0 w 527125"/>
                <a:gd name="connsiteY0" fmla="*/ 291408 h 291408"/>
                <a:gd name="connsiteX1" fmla="*/ 527125 w 527125"/>
                <a:gd name="connsiteY1" fmla="*/ 87013 h 291408"/>
                <a:gd name="connsiteX0" fmla="*/ 0 w 527210"/>
                <a:gd name="connsiteY0" fmla="*/ 291408 h 291408"/>
                <a:gd name="connsiteX1" fmla="*/ 527125 w 527210"/>
                <a:gd name="connsiteY1" fmla="*/ 87013 h 291408"/>
                <a:gd name="connsiteX0" fmla="*/ 0 w 524829"/>
                <a:gd name="connsiteY0" fmla="*/ 291408 h 291408"/>
                <a:gd name="connsiteX1" fmla="*/ 524744 w 524829"/>
                <a:gd name="connsiteY1" fmla="*/ 94157 h 291408"/>
                <a:gd name="connsiteX0" fmla="*/ 0 w 524829"/>
                <a:gd name="connsiteY0" fmla="*/ 310458 h 310458"/>
                <a:gd name="connsiteX1" fmla="*/ 524744 w 524829"/>
                <a:gd name="connsiteY1" fmla="*/ 113207 h 310458"/>
                <a:gd name="connsiteX0" fmla="*/ 0 w 524829"/>
                <a:gd name="connsiteY0" fmla="*/ 310458 h 310458"/>
                <a:gd name="connsiteX1" fmla="*/ 524744 w 524829"/>
                <a:gd name="connsiteY1" fmla="*/ 113207 h 310458"/>
                <a:gd name="connsiteX0" fmla="*/ 0 w 524744"/>
                <a:gd name="connsiteY0" fmla="*/ 310458 h 310458"/>
                <a:gd name="connsiteX1" fmla="*/ 524744 w 524744"/>
                <a:gd name="connsiteY1" fmla="*/ 113207 h 310458"/>
                <a:gd name="connsiteX0" fmla="*/ 0 w 524744"/>
                <a:gd name="connsiteY0" fmla="*/ 310458 h 310458"/>
                <a:gd name="connsiteX1" fmla="*/ 524744 w 524744"/>
                <a:gd name="connsiteY1" fmla="*/ 113207 h 310458"/>
                <a:gd name="connsiteX0" fmla="*/ 0 w 524744"/>
                <a:gd name="connsiteY0" fmla="*/ 310458 h 310458"/>
                <a:gd name="connsiteX1" fmla="*/ 524744 w 524744"/>
                <a:gd name="connsiteY1" fmla="*/ 113207 h 310458"/>
                <a:gd name="connsiteX0" fmla="*/ 0 w 524744"/>
                <a:gd name="connsiteY0" fmla="*/ 310458 h 310458"/>
                <a:gd name="connsiteX1" fmla="*/ 524744 w 524744"/>
                <a:gd name="connsiteY1" fmla="*/ 113207 h 310458"/>
                <a:gd name="connsiteX0" fmla="*/ 0 w 524744"/>
                <a:gd name="connsiteY0" fmla="*/ 284265 h 284265"/>
                <a:gd name="connsiteX1" fmla="*/ 524744 w 524744"/>
                <a:gd name="connsiteY1" fmla="*/ 87014 h 284265"/>
              </a:gdLst>
              <a:ahLst/>
              <a:cxnLst>
                <a:cxn ang="0">
                  <a:pos x="connsiteX0" y="connsiteY0"/>
                </a:cxn>
                <a:cxn ang="0">
                  <a:pos x="connsiteX1" y="connsiteY1"/>
                </a:cxn>
              </a:cxnLst>
              <a:rect l="l" t="t" r="r" b="b"/>
              <a:pathLst>
                <a:path w="524744" h="284265">
                  <a:moveTo>
                    <a:pt x="0" y="284265"/>
                  </a:moveTo>
                  <a:cubicBezTo>
                    <a:pt x="232046" y="0"/>
                    <a:pt x="520066" y="89620"/>
                    <a:pt x="524744" y="87014"/>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grpSp>
      <p:sp>
        <p:nvSpPr>
          <p:cNvPr id="199" name="Rectangle 198"/>
          <p:cNvSpPr/>
          <p:nvPr/>
        </p:nvSpPr>
        <p:spPr>
          <a:xfrm>
            <a:off x="4053043" y="2764182"/>
            <a:ext cx="1151230" cy="3262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第二阶段</a:t>
            </a:r>
            <a:endParaRPr lang="en-GB"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0" name="Rectangle 199"/>
          <p:cNvSpPr/>
          <p:nvPr/>
        </p:nvSpPr>
        <p:spPr>
          <a:xfrm>
            <a:off x="5500843" y="3384675"/>
            <a:ext cx="1151230" cy="32629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第三阶段</a:t>
            </a:r>
            <a:endParaRPr lang="en-GB"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1" name="TextBox 200"/>
          <p:cNvSpPr txBox="1"/>
          <p:nvPr/>
        </p:nvSpPr>
        <p:spPr>
          <a:xfrm>
            <a:off x="2476919" y="3041489"/>
            <a:ext cx="569387" cy="430887"/>
          </a:xfrm>
          <a:prstGeom prst="rect">
            <a:avLst/>
          </a:prstGeom>
          <a:noFill/>
        </p:spPr>
        <p:txBody>
          <a:bodyPr wrap="none" rtlCol="0">
            <a:spAutoFit/>
          </a:bodyPr>
          <a:lstStyle/>
          <a:p>
            <a:pPr algn="ctr"/>
            <a:r>
              <a:rPr lang="el-GR"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β</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r>
            <a:b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b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可能性</a:t>
            </a:r>
            <a:endParaRPr lang="en-GB"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2" name="TextBox 201"/>
          <p:cNvSpPr txBox="1"/>
          <p:nvPr/>
        </p:nvSpPr>
        <p:spPr>
          <a:xfrm>
            <a:off x="2990775" y="3041489"/>
            <a:ext cx="1093568" cy="430887"/>
          </a:xfrm>
          <a:prstGeom prst="rect">
            <a:avLst/>
          </a:prstGeom>
          <a:noFill/>
        </p:spPr>
        <p:txBody>
          <a:bodyPr wrap="none" rtlCol="0">
            <a:spAutoFit/>
          </a:bodyPr>
          <a:lstStyle/>
          <a:p>
            <a:pPr algn="ct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1 - </a:t>
            </a:r>
            <a:r>
              <a:rPr lang="el-GR" b="1" dirty="0" smtClean="0">
                <a:solidFill>
                  <a:schemeClr val="tx1">
                    <a:lumMod val="65000"/>
                    <a:lumOff val="35000"/>
                  </a:schemeClr>
                </a:solidFill>
                <a:latin typeface="Microsoft YaHei" panose="020B0503020204020204" pitchFamily="34" charset="-122"/>
                <a:ea typeface="Microsoft YaHei" panose="020B0503020204020204" pitchFamily="34" charset="-122"/>
              </a:rPr>
              <a:t>α</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r>
              <a:rPr lang="el-GR" b="1" dirty="0" smtClean="0">
                <a:solidFill>
                  <a:schemeClr val="tx1">
                    <a:lumMod val="65000"/>
                    <a:lumOff val="35000"/>
                  </a:schemeClr>
                </a:solidFill>
                <a:latin typeface="Microsoft YaHei" panose="020B0503020204020204" pitchFamily="34" charset="-122"/>
                <a:ea typeface="Microsoft YaHei" panose="020B0503020204020204" pitchFamily="34" charset="-122"/>
              </a:rPr>
              <a:t>β</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可能性</a:t>
            </a:r>
            <a:endParaRPr lang="en-GB"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3" name="Oval 202"/>
          <p:cNvSpPr/>
          <p:nvPr/>
        </p:nvSpPr>
        <p:spPr>
          <a:xfrm>
            <a:off x="2561701" y="2001904"/>
            <a:ext cx="1230085" cy="1110343"/>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sp>
        <p:nvSpPr>
          <p:cNvPr id="204" name="Oval 203"/>
          <p:cNvSpPr/>
          <p:nvPr/>
        </p:nvSpPr>
        <p:spPr>
          <a:xfrm>
            <a:off x="3998615" y="2665932"/>
            <a:ext cx="1230085" cy="1110343"/>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sp>
        <p:nvSpPr>
          <p:cNvPr id="205" name="Oval 204"/>
          <p:cNvSpPr/>
          <p:nvPr/>
        </p:nvSpPr>
        <p:spPr>
          <a:xfrm>
            <a:off x="5435529" y="3297303"/>
            <a:ext cx="1230085" cy="1110343"/>
          </a:xfrm>
          <a:prstGeom prst="ellipse">
            <a:avLst/>
          </a:prstGeom>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sp>
        <p:nvSpPr>
          <p:cNvPr id="206" name="TextBox 205"/>
          <p:cNvSpPr txBox="1"/>
          <p:nvPr/>
        </p:nvSpPr>
        <p:spPr>
          <a:xfrm>
            <a:off x="4153320" y="2012794"/>
            <a:ext cx="569387" cy="430887"/>
          </a:xfrm>
          <a:prstGeom prst="rect">
            <a:avLst/>
          </a:prstGeom>
          <a:noFill/>
        </p:spPr>
        <p:txBody>
          <a:bodyPr wrap="none" rtlCol="0">
            <a:spAutoFit/>
          </a:bodyPr>
          <a:lstStyle/>
          <a:p>
            <a:pPr algn="ctr"/>
            <a:r>
              <a:rPr lang="el-GR"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α</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r>
            <a:b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b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可能性</a:t>
            </a:r>
            <a:endParaRPr lang="en-GB"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7" name="Circular Arrow 206"/>
          <p:cNvSpPr/>
          <p:nvPr/>
        </p:nvSpPr>
        <p:spPr>
          <a:xfrm rot="6642371">
            <a:off x="3548404" y="1761390"/>
            <a:ext cx="566057" cy="587829"/>
          </a:xfrm>
          <a:prstGeom prst="circularArrow">
            <a:avLst>
              <a:gd name="adj1" fmla="val 5084"/>
              <a:gd name="adj2" fmla="val 1142319"/>
              <a:gd name="adj3" fmla="val 20381545"/>
              <a:gd name="adj4" fmla="val 4193615"/>
              <a:gd name="adj5" fmla="val 951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Microsoft YaHei" panose="020B0503020204020204" pitchFamily="34" charset="-122"/>
              <a:ea typeface="Microsoft YaHei" panose="020B0503020204020204" pitchFamily="34" charset="-122"/>
            </a:endParaRPr>
          </a:p>
        </p:txBody>
      </p:sp>
      <p:sp>
        <p:nvSpPr>
          <p:cNvPr id="208" name="Circular Arrow 207"/>
          <p:cNvSpPr/>
          <p:nvPr/>
        </p:nvSpPr>
        <p:spPr>
          <a:xfrm rot="20250852" flipV="1">
            <a:off x="3152533" y="1932258"/>
            <a:ext cx="1685053" cy="2024745"/>
          </a:xfrm>
          <a:prstGeom prst="circularArrow">
            <a:avLst>
              <a:gd name="adj1" fmla="val 2211"/>
              <a:gd name="adj2" fmla="val 186926"/>
              <a:gd name="adj3" fmla="val 16090065"/>
              <a:gd name="adj4" fmla="val 11720808"/>
              <a:gd name="adj5" fmla="val 300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Microsoft YaHei" panose="020B0503020204020204" pitchFamily="34" charset="-122"/>
              <a:ea typeface="Microsoft YaHei" panose="020B0503020204020204" pitchFamily="34" charset="-122"/>
            </a:endParaRPr>
          </a:p>
        </p:txBody>
      </p:sp>
      <p:sp>
        <p:nvSpPr>
          <p:cNvPr id="209" name="Circular Arrow 208"/>
          <p:cNvSpPr/>
          <p:nvPr/>
        </p:nvSpPr>
        <p:spPr>
          <a:xfrm rot="20250852" flipV="1">
            <a:off x="4303152" y="2432775"/>
            <a:ext cx="1685053" cy="2024745"/>
          </a:xfrm>
          <a:prstGeom prst="circularArrow">
            <a:avLst>
              <a:gd name="adj1" fmla="val 2211"/>
              <a:gd name="adj2" fmla="val 186926"/>
              <a:gd name="adj3" fmla="val 16090065"/>
              <a:gd name="adj4" fmla="val 11720808"/>
              <a:gd name="adj5" fmla="val 300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Microsoft YaHei" panose="020B0503020204020204" pitchFamily="34" charset="-122"/>
              <a:ea typeface="Microsoft YaHei" panose="020B0503020204020204" pitchFamily="34" charset="-122"/>
            </a:endParaRPr>
          </a:p>
        </p:txBody>
      </p:sp>
      <p:sp>
        <p:nvSpPr>
          <p:cNvPr id="210" name="Circular Arrow 209"/>
          <p:cNvSpPr/>
          <p:nvPr/>
        </p:nvSpPr>
        <p:spPr>
          <a:xfrm rot="6105781">
            <a:off x="4921244" y="2396203"/>
            <a:ext cx="566057" cy="587829"/>
          </a:xfrm>
          <a:prstGeom prst="circularArrow">
            <a:avLst>
              <a:gd name="adj1" fmla="val 5084"/>
              <a:gd name="adj2" fmla="val 1142319"/>
              <a:gd name="adj3" fmla="val 20381545"/>
              <a:gd name="adj4" fmla="val 4193615"/>
              <a:gd name="adj5" fmla="val 951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Microsoft YaHei" panose="020B0503020204020204" pitchFamily="34" charset="-122"/>
              <a:ea typeface="Microsoft YaHei" panose="020B0503020204020204" pitchFamily="34" charset="-122"/>
            </a:endParaRPr>
          </a:p>
        </p:txBody>
      </p:sp>
      <p:sp>
        <p:nvSpPr>
          <p:cNvPr id="211" name="Circular Arrow 210"/>
          <p:cNvSpPr/>
          <p:nvPr/>
        </p:nvSpPr>
        <p:spPr>
          <a:xfrm rot="4469711">
            <a:off x="6018266" y="2827820"/>
            <a:ext cx="566057" cy="587829"/>
          </a:xfrm>
          <a:prstGeom prst="circularArrow">
            <a:avLst>
              <a:gd name="adj1" fmla="val 5084"/>
              <a:gd name="adj2" fmla="val 1142319"/>
              <a:gd name="adj3" fmla="val 20381545"/>
              <a:gd name="adj4" fmla="val 4193615"/>
              <a:gd name="adj5" fmla="val 951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latin typeface="Microsoft YaHei" panose="020B0503020204020204" pitchFamily="34" charset="-122"/>
              <a:ea typeface="Microsoft YaHei" panose="020B0503020204020204" pitchFamily="34" charset="-122"/>
            </a:endParaRPr>
          </a:p>
        </p:txBody>
      </p:sp>
      <p:sp>
        <p:nvSpPr>
          <p:cNvPr id="212" name="TextBox 211"/>
          <p:cNvSpPr txBox="1"/>
          <p:nvPr/>
        </p:nvSpPr>
        <p:spPr>
          <a:xfrm>
            <a:off x="5457275" y="2613191"/>
            <a:ext cx="569387" cy="430887"/>
          </a:xfrm>
          <a:prstGeom prst="rect">
            <a:avLst/>
          </a:prstGeom>
          <a:noFill/>
        </p:spPr>
        <p:txBody>
          <a:bodyPr wrap="none" rtlCol="0">
            <a:spAutoFit/>
          </a:bodyPr>
          <a:lstStyle/>
          <a:p>
            <a:pPr algn="ctr"/>
            <a:r>
              <a:rPr lang="el-GR" b="1" dirty="0" smtClean="0">
                <a:solidFill>
                  <a:schemeClr val="tx1">
                    <a:lumMod val="65000"/>
                    <a:lumOff val="35000"/>
                  </a:schemeClr>
                </a:solidFill>
                <a:latin typeface="Microsoft YaHei" panose="020B0503020204020204" pitchFamily="34" charset="-122"/>
                <a:ea typeface="Microsoft YaHei" panose="020B0503020204020204" pitchFamily="34" charset="-122"/>
              </a:rPr>
              <a:t>α</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r>
            <a:b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rPr>
            </a:b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可能性</a:t>
            </a:r>
            <a:endParaRPr lang="en-GB"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3" name="TextBox 212"/>
          <p:cNvSpPr txBox="1"/>
          <p:nvPr/>
        </p:nvSpPr>
        <p:spPr>
          <a:xfrm>
            <a:off x="4518069" y="3730683"/>
            <a:ext cx="1093568" cy="430887"/>
          </a:xfrm>
          <a:prstGeom prst="rect">
            <a:avLst/>
          </a:prstGeom>
          <a:noFill/>
        </p:spPr>
        <p:txBody>
          <a:bodyPr wrap="none" rtlCol="0">
            <a:spAutoFit/>
          </a:bodyPr>
          <a:lstStyle/>
          <a:p>
            <a:pPr algn="ct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1 - </a:t>
            </a:r>
            <a:r>
              <a:rPr lang="el-GR" b="1" dirty="0" smtClean="0">
                <a:solidFill>
                  <a:schemeClr val="tx1">
                    <a:lumMod val="65000"/>
                    <a:lumOff val="35000"/>
                  </a:schemeClr>
                </a:solidFill>
                <a:latin typeface="Microsoft YaHei" panose="020B0503020204020204" pitchFamily="34" charset="-122"/>
                <a:ea typeface="Microsoft YaHei" panose="020B0503020204020204" pitchFamily="34" charset="-122"/>
              </a:rPr>
              <a:t>α</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 </a:t>
            </a:r>
            <a:r>
              <a:rPr lang="el-GR" b="1" dirty="0" smtClean="0">
                <a:solidFill>
                  <a:schemeClr val="tx1">
                    <a:lumMod val="65000"/>
                    <a:lumOff val="35000"/>
                  </a:schemeClr>
                </a:solidFill>
                <a:latin typeface="Microsoft YaHei" panose="020B0503020204020204" pitchFamily="34" charset="-122"/>
                <a:ea typeface="Microsoft YaHei" panose="020B0503020204020204" pitchFamily="34" charset="-122"/>
              </a:rPr>
              <a:t>β</a:t>
            </a:r>
            <a:r>
              <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可能性</a:t>
            </a:r>
            <a:endParaRPr lang="en-GB"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5" name="Rectangle 214"/>
          <p:cNvSpPr/>
          <p:nvPr/>
        </p:nvSpPr>
        <p:spPr>
          <a:xfrm>
            <a:off x="2286000" y="5962259"/>
            <a:ext cx="4572000" cy="461665"/>
          </a:xfrm>
          <a:prstGeom prst="rect">
            <a:avLst/>
          </a:prstGeom>
        </p:spPr>
        <p:txBody>
          <a:bodyPr>
            <a:spAutoFit/>
          </a:bodyPr>
          <a:lstStyle/>
          <a:p>
            <a:pPr algn="ct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优化一系列</a:t>
            </a:r>
            <a:r>
              <a:rPr lang="zh-CN" altLang="en-US" u="sng" dirty="0">
                <a:solidFill>
                  <a:schemeClr val="tx1">
                    <a:lumMod val="65000"/>
                    <a:lumOff val="35000"/>
                  </a:schemeClr>
                </a:solidFill>
                <a:latin typeface="Microsoft YaHei" panose="020B0503020204020204" pitchFamily="34" charset="-122"/>
                <a:ea typeface="Microsoft YaHei" panose="020B0503020204020204" pitchFamily="34" charset="-122"/>
              </a:rPr>
              <a:t>活动</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降价</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使得一段时间内的每个商品的</a:t>
            </a:r>
            <a:r>
              <a:rPr lang="zh-CN" altLang="en-US" u="sng" dirty="0" smtClean="0">
                <a:solidFill>
                  <a:schemeClr val="tx1">
                    <a:lumMod val="65000"/>
                    <a:lumOff val="35000"/>
                  </a:schemeClr>
                </a:solidFill>
                <a:latin typeface="Microsoft YaHei" panose="020B0503020204020204" pitchFamily="34" charset="-122"/>
                <a:ea typeface="Microsoft YaHei" panose="020B0503020204020204" pitchFamily="34" charset="-122"/>
              </a:rPr>
              <a:t>回报</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（销售总额）都最大</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216" name="Picture 166"/>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681022" y="3656956"/>
            <a:ext cx="755648" cy="5658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7" name="Picture 216"/>
          <p:cNvPicPr>
            <a:picLocks noChangeAspect="1"/>
          </p:cNvPicPr>
          <p:nvPr/>
        </p:nvPicPr>
        <p:blipFill rotWithShape="1">
          <a:blip r:embed="rId15" cstate="print">
            <a:extLst>
              <a:ext uri="{28A0092B-C50C-407E-A947-70E740481C1C}">
                <a14:useLocalDpi xmlns:a14="http://schemas.microsoft.com/office/drawing/2010/main" val="0"/>
              </a:ext>
            </a:extLst>
          </a:blip>
          <a:srcRect l="4260" t="13802" r="19818"/>
          <a:stretch/>
        </p:blipFill>
        <p:spPr>
          <a:xfrm>
            <a:off x="4142790" y="2998364"/>
            <a:ext cx="858419" cy="747319"/>
          </a:xfrm>
          <a:prstGeom prst="rect">
            <a:avLst/>
          </a:prstGeom>
        </p:spPr>
      </p:pic>
      <p:pic>
        <p:nvPicPr>
          <p:cNvPr id="10" name="Picture 9"/>
          <p:cNvPicPr>
            <a:picLocks noChangeAspect="1"/>
          </p:cNvPicPr>
          <p:nvPr/>
        </p:nvPicPr>
        <p:blipFill rotWithShape="1">
          <a:blip r:embed="rId16">
            <a:duotone>
              <a:schemeClr val="accent1">
                <a:shade val="45000"/>
                <a:satMod val="135000"/>
              </a:schemeClr>
              <a:prstClr val="white"/>
            </a:duotone>
            <a:extLst>
              <a:ext uri="{28A0092B-C50C-407E-A947-70E740481C1C}">
                <a14:useLocalDpi xmlns:a14="http://schemas.microsoft.com/office/drawing/2010/main" val="0"/>
              </a:ext>
            </a:extLst>
          </a:blip>
          <a:srcRect r="7578" b="18918"/>
          <a:stretch/>
        </p:blipFill>
        <p:spPr>
          <a:xfrm>
            <a:off x="2236162" y="4737592"/>
            <a:ext cx="4646284" cy="1262816"/>
          </a:xfrm>
          <a:prstGeom prst="rect">
            <a:avLst/>
          </a:prstGeom>
        </p:spPr>
      </p:pic>
      <p:pic>
        <p:nvPicPr>
          <p:cNvPr id="218" name="Picture 217"/>
          <p:cNvPicPr>
            <a:picLocks noChangeAspect="1"/>
          </p:cNvPicPr>
          <p:nvPr/>
        </p:nvPicPr>
        <p:blipFill>
          <a:blip r:embed="rId17">
            <a:duotone>
              <a:schemeClr val="accent1">
                <a:shade val="45000"/>
                <a:satMod val="135000"/>
              </a:schemeClr>
              <a:prstClr val="white"/>
            </a:duotone>
          </a:blip>
          <a:stretch>
            <a:fillRect/>
          </a:stretch>
        </p:blipFill>
        <p:spPr>
          <a:xfrm>
            <a:off x="382767" y="3318060"/>
            <a:ext cx="768264" cy="1489007"/>
          </a:xfrm>
          <a:prstGeom prst="rect">
            <a:avLst/>
          </a:prstGeom>
        </p:spPr>
      </p:pic>
      <p:pic>
        <p:nvPicPr>
          <p:cNvPr id="219" name="Picture 70" descr="http://www.proofhq.com/html/blog/wp-content/uploads/2012/08/workflow11-1024x620.png"/>
          <p:cNvPicPr>
            <a:picLocks noChangeAspect="1" noChangeArrowheads="1"/>
          </p:cNvPicPr>
          <p:nvPr/>
        </p:nvPicPr>
        <p:blipFill rotWithShape="1">
          <a:blip r:embed="rId18" cstate="print">
            <a:duotone>
              <a:schemeClr val="accent1">
                <a:shade val="45000"/>
                <a:satMod val="135000"/>
              </a:schemeClr>
              <a:prstClr val="white"/>
            </a:duotone>
            <a:extLst>
              <a:ext uri="{28A0092B-C50C-407E-A947-70E740481C1C}">
                <a14:useLocalDpi xmlns:a14="http://schemas.microsoft.com/office/drawing/2010/main" val="0"/>
              </a:ext>
            </a:extLst>
          </a:blip>
          <a:srcRect l="4264" t="14804" r="71210" b="3767"/>
          <a:stretch/>
        </p:blipFill>
        <p:spPr bwMode="auto">
          <a:xfrm>
            <a:off x="210526" y="1329432"/>
            <a:ext cx="989895" cy="1989925"/>
          </a:xfrm>
          <a:prstGeom prst="rect">
            <a:avLst/>
          </a:prstGeom>
          <a:noFill/>
          <a:extLst>
            <a:ext uri="{909E8E84-426E-40dd-AFC4-6F175D3DCCD1}">
              <a14:hiddenFill xmlns:a14="http://schemas.microsoft.com/office/drawing/2010/main">
                <a:solidFill>
                  <a:srgbClr val="FFFFFF"/>
                </a:solidFill>
              </a14:hiddenFill>
            </a:ext>
          </a:extLst>
        </p:spPr>
      </p:pic>
      <p:pic>
        <p:nvPicPr>
          <p:cNvPr id="220" name="Picture 219"/>
          <p:cNvPicPr>
            <a:picLocks noChangeAspect="1"/>
          </p:cNvPicPr>
          <p:nvPr/>
        </p:nvPicPr>
        <p:blipFill>
          <a:blip r:embed="rId17">
            <a:duotone>
              <a:schemeClr val="accent1">
                <a:shade val="45000"/>
                <a:satMod val="135000"/>
              </a:schemeClr>
              <a:prstClr val="white"/>
            </a:duotone>
          </a:blip>
          <a:stretch>
            <a:fillRect/>
          </a:stretch>
        </p:blipFill>
        <p:spPr>
          <a:xfrm>
            <a:off x="387332" y="4851519"/>
            <a:ext cx="768264" cy="1489007"/>
          </a:xfrm>
          <a:prstGeom prst="rect">
            <a:avLst/>
          </a:prstGeom>
        </p:spPr>
      </p:pic>
      <p:pic>
        <p:nvPicPr>
          <p:cNvPr id="221" name="Picture 220"/>
          <p:cNvPicPr>
            <a:picLocks noChangeAspect="1"/>
          </p:cNvPicPr>
          <p:nvPr/>
        </p:nvPicPr>
        <p:blipFill>
          <a:blip r:embed="rId19"/>
          <a:stretch>
            <a:fillRect/>
          </a:stretch>
        </p:blipFill>
        <p:spPr>
          <a:xfrm>
            <a:off x="336344" y="3145656"/>
            <a:ext cx="276287" cy="276287"/>
          </a:xfrm>
          <a:prstGeom prst="rect">
            <a:avLst/>
          </a:prstGeom>
        </p:spPr>
      </p:pic>
      <p:sp>
        <p:nvSpPr>
          <p:cNvPr id="222" name="TextBox 221"/>
          <p:cNvSpPr txBox="1"/>
          <p:nvPr/>
        </p:nvSpPr>
        <p:spPr>
          <a:xfrm>
            <a:off x="701080" y="1372747"/>
            <a:ext cx="1232738" cy="307777"/>
          </a:xfrm>
          <a:prstGeom prst="rect">
            <a:avLst/>
          </a:prstGeom>
          <a:solidFill>
            <a:schemeClr val="bg1"/>
          </a:solidFill>
        </p:spPr>
        <p:txBody>
          <a:bodyPr wrap="square" rtlCol="0">
            <a:spAutoFit/>
          </a:bodyPr>
          <a:lstStyle/>
          <a:p>
            <a:r>
              <a:rPr lang="zh-CN" altLang="en-US" sz="1400" b="1" spc="300" dirty="0" smtClean="0">
                <a:solidFill>
                  <a:srgbClr val="11356F"/>
                </a:solidFill>
                <a:latin typeface="Microsoft YaHei" panose="020B0503020204020204" pitchFamily="34" charset="-122"/>
                <a:ea typeface="Microsoft YaHei" panose="020B0503020204020204" pitchFamily="34" charset="-122"/>
                <a:cs typeface="+mn-cs"/>
              </a:rPr>
              <a:t>输入数据</a:t>
            </a:r>
            <a:endParaRPr lang="en-SG" sz="14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223" name="Rectangle 222"/>
          <p:cNvSpPr/>
          <p:nvPr/>
        </p:nvSpPr>
        <p:spPr>
          <a:xfrm>
            <a:off x="1089528" y="1923730"/>
            <a:ext cx="828902"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历史销售数据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24" name="Rectangle 223"/>
          <p:cNvSpPr/>
          <p:nvPr/>
        </p:nvSpPr>
        <p:spPr>
          <a:xfrm>
            <a:off x="1097140" y="2500609"/>
            <a:ext cx="869504"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历史降价记录</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25" name="Rectangle 224"/>
          <p:cNvSpPr/>
          <p:nvPr/>
        </p:nvSpPr>
        <p:spPr>
          <a:xfrm>
            <a:off x="1107878" y="2982322"/>
            <a:ext cx="913847"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产品元数据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26" name="Rectangle 225"/>
          <p:cNvSpPr/>
          <p:nvPr/>
        </p:nvSpPr>
        <p:spPr>
          <a:xfrm>
            <a:off x="1087374" y="3550660"/>
            <a:ext cx="831055"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库存数据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27" name="Rectangle 226"/>
          <p:cNvSpPr/>
          <p:nvPr/>
        </p:nvSpPr>
        <p:spPr>
          <a:xfrm>
            <a:off x="1093497" y="4023558"/>
            <a:ext cx="906068"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订单数据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228" name="Picture 227"/>
          <p:cNvPicPr>
            <a:picLocks noChangeAspect="1"/>
          </p:cNvPicPr>
          <p:nvPr/>
        </p:nvPicPr>
        <p:blipFill>
          <a:blip r:embed="rId20">
            <a:duotone>
              <a:schemeClr val="accent1">
                <a:shade val="45000"/>
                <a:satMod val="135000"/>
              </a:schemeClr>
              <a:prstClr val="white"/>
            </a:duotone>
          </a:blip>
          <a:stretch>
            <a:fillRect/>
          </a:stretch>
        </p:blipFill>
        <p:spPr>
          <a:xfrm>
            <a:off x="425157" y="3044511"/>
            <a:ext cx="252436" cy="688464"/>
          </a:xfrm>
          <a:prstGeom prst="rect">
            <a:avLst/>
          </a:prstGeom>
        </p:spPr>
      </p:pic>
      <p:pic>
        <p:nvPicPr>
          <p:cNvPr id="229" name="Picture 228"/>
          <p:cNvPicPr>
            <a:picLocks noChangeAspect="1"/>
          </p:cNvPicPr>
          <p:nvPr/>
        </p:nvPicPr>
        <p:blipFill>
          <a:blip r:embed="rId20">
            <a:duotone>
              <a:schemeClr val="accent1">
                <a:shade val="45000"/>
                <a:satMod val="135000"/>
              </a:schemeClr>
              <a:prstClr val="white"/>
            </a:duotone>
          </a:blip>
          <a:stretch>
            <a:fillRect/>
          </a:stretch>
        </p:blipFill>
        <p:spPr>
          <a:xfrm>
            <a:off x="425157" y="4598318"/>
            <a:ext cx="252436" cy="688464"/>
          </a:xfrm>
          <a:prstGeom prst="rect">
            <a:avLst/>
          </a:prstGeom>
        </p:spPr>
      </p:pic>
      <p:sp>
        <p:nvSpPr>
          <p:cNvPr id="230" name="Rectangle 229"/>
          <p:cNvSpPr/>
          <p:nvPr/>
        </p:nvSpPr>
        <p:spPr>
          <a:xfrm>
            <a:off x="1086522" y="4403866"/>
            <a:ext cx="863624"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每周销售目标</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31" name="Rectangle 230"/>
          <p:cNvSpPr/>
          <p:nvPr/>
        </p:nvSpPr>
        <p:spPr>
          <a:xfrm>
            <a:off x="1096197" y="5075027"/>
            <a:ext cx="757583" cy="261610"/>
          </a:xfrm>
          <a:prstGeom prst="rect">
            <a:avLst/>
          </a:prstGeom>
        </p:spPr>
        <p:txBody>
          <a:bodyPr wrap="square">
            <a:spAutoFit/>
          </a:bodyPr>
          <a:lstStyle/>
          <a:p>
            <a:pPr marL="2250">
              <a:spcBef>
                <a:spcPts val="1200"/>
              </a:spcBef>
              <a:buClr>
                <a:srgbClr val="11356F"/>
              </a:buClr>
            </a:pPr>
            <a:r>
              <a:rPr lang="zh-CN" altLang="en-US" sz="1100" smtClean="0">
                <a:solidFill>
                  <a:schemeClr val="tx1">
                    <a:lumMod val="50000"/>
                    <a:lumOff val="50000"/>
                  </a:schemeClr>
                </a:solidFill>
                <a:latin typeface="Microsoft YaHei" panose="020B0503020204020204" pitchFamily="34" charset="-122"/>
                <a:ea typeface="Microsoft YaHei" panose="020B0503020204020204" pitchFamily="34" charset="-122"/>
              </a:rPr>
              <a:t>经济状况</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32" name="Rectangle 231"/>
          <p:cNvSpPr/>
          <p:nvPr/>
        </p:nvSpPr>
        <p:spPr>
          <a:xfrm>
            <a:off x="1088278" y="5972150"/>
            <a:ext cx="933447" cy="769441"/>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客流量</a:t>
            </a:r>
            <a:r>
              <a:rPr 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例如商场客流量和关键词搜索量</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33" name="Rectangle 232"/>
          <p:cNvSpPr/>
          <p:nvPr/>
        </p:nvSpPr>
        <p:spPr>
          <a:xfrm>
            <a:off x="1080004" y="5481094"/>
            <a:ext cx="853814"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积分卡</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会员卡数据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nvGrpSpPr>
          <p:cNvPr id="234" name="Group 48"/>
          <p:cNvGrpSpPr/>
          <p:nvPr/>
        </p:nvGrpSpPr>
        <p:grpSpPr>
          <a:xfrm>
            <a:off x="7300608" y="5216795"/>
            <a:ext cx="1510637" cy="1110344"/>
            <a:chOff x="7558940" y="5025147"/>
            <a:chExt cx="1230085" cy="914400"/>
          </a:xfrm>
        </p:grpSpPr>
        <p:cxnSp>
          <p:nvCxnSpPr>
            <p:cNvPr id="235" name="Straight Arrow Connector 234"/>
            <p:cNvCxnSpPr/>
            <p:nvPr/>
          </p:nvCxnSpPr>
          <p:spPr>
            <a:xfrm flipV="1">
              <a:off x="7565573" y="5025147"/>
              <a:ext cx="0" cy="9144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6" name="Straight Arrow Connector 235"/>
            <p:cNvCxnSpPr/>
            <p:nvPr/>
          </p:nvCxnSpPr>
          <p:spPr>
            <a:xfrm>
              <a:off x="7558940" y="5930687"/>
              <a:ext cx="1230085" cy="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cxnSp>
        <p:nvCxnSpPr>
          <p:cNvPr id="237" name="Straight Connector 236"/>
          <p:cNvCxnSpPr/>
          <p:nvPr/>
        </p:nvCxnSpPr>
        <p:spPr>
          <a:xfrm>
            <a:off x="7845055" y="5322963"/>
            <a:ext cx="215900" cy="0"/>
          </a:xfrm>
          <a:prstGeom prst="line">
            <a:avLst/>
          </a:prstGeom>
          <a:noFill/>
          <a:ln w="19050">
            <a:solidFill>
              <a:schemeClr val="tx2">
                <a:lumMod val="60000"/>
                <a:lumOff val="40000"/>
              </a:schemeClr>
            </a:solidFill>
            <a:prstDash val="sysDash"/>
          </a:ln>
          <a:effectLst/>
        </p:spPr>
        <p:style>
          <a:lnRef idx="1">
            <a:schemeClr val="accent1"/>
          </a:lnRef>
          <a:fillRef idx="3">
            <a:schemeClr val="accent1"/>
          </a:fillRef>
          <a:effectRef idx="2">
            <a:schemeClr val="accent1"/>
          </a:effectRef>
          <a:fontRef idx="minor">
            <a:schemeClr val="lt1"/>
          </a:fontRef>
        </p:style>
      </p:cxnSp>
      <p:cxnSp>
        <p:nvCxnSpPr>
          <p:cNvPr id="238" name="Straight Connector 237"/>
          <p:cNvCxnSpPr/>
          <p:nvPr/>
        </p:nvCxnSpPr>
        <p:spPr>
          <a:xfrm>
            <a:off x="7845055" y="5489686"/>
            <a:ext cx="215900" cy="0"/>
          </a:xfrm>
          <a:prstGeom prst="line">
            <a:avLst/>
          </a:prstGeom>
          <a:noFill/>
          <a:ln w="9525">
            <a:solidFill>
              <a:schemeClr val="tx1">
                <a:lumMod val="65000"/>
                <a:lumOff val="35000"/>
              </a:schemeClr>
            </a:solidFill>
            <a:prstDash val="solid"/>
          </a:ln>
          <a:effectLst/>
        </p:spPr>
        <p:style>
          <a:lnRef idx="1">
            <a:schemeClr val="accent1"/>
          </a:lnRef>
          <a:fillRef idx="3">
            <a:schemeClr val="accent1"/>
          </a:fillRef>
          <a:effectRef idx="2">
            <a:schemeClr val="accent1"/>
          </a:effectRef>
          <a:fontRef idx="minor">
            <a:schemeClr val="lt1"/>
          </a:fontRef>
        </p:style>
      </p:cxnSp>
      <p:pic>
        <p:nvPicPr>
          <p:cNvPr id="239" name="Picture 2" descr="C:\Documents and Settings\jsingh\Desktop\22222.png"/>
          <p:cNvPicPr>
            <a:picLocks noChangeAspect="1" noChangeArrowheads="1"/>
          </p:cNvPicPr>
          <p:nvPr/>
        </p:nvPicPr>
        <p:blipFill>
          <a:blip r:embed="rId21"/>
          <a:srcRect/>
          <a:stretch>
            <a:fillRect/>
          </a:stretch>
        </p:blipFill>
        <p:spPr bwMode="auto">
          <a:xfrm>
            <a:off x="7281358" y="5507512"/>
            <a:ext cx="1270971" cy="830808"/>
          </a:xfrm>
          <a:prstGeom prst="rect">
            <a:avLst/>
          </a:prstGeom>
          <a:noFill/>
        </p:spPr>
      </p:pic>
      <p:sp>
        <p:nvSpPr>
          <p:cNvPr id="240" name="Rectangle 239"/>
          <p:cNvSpPr/>
          <p:nvPr/>
        </p:nvSpPr>
        <p:spPr>
          <a:xfrm>
            <a:off x="8148384" y="5406603"/>
            <a:ext cx="384721" cy="153888"/>
          </a:xfrm>
          <a:prstGeom prst="rect">
            <a:avLst/>
          </a:prstGeom>
        </p:spPr>
        <p:txBody>
          <a:bodyPr wrap="none" lIns="0" tIns="0" rIns="0" bIns="0">
            <a:spAutoFit/>
          </a:bodyPr>
          <a:lstStyle/>
          <a:p>
            <a:r>
              <a:rPr lang="zh-CN" altLang="en-US" sz="1000" dirty="0">
                <a:solidFill>
                  <a:prstClr val="black">
                    <a:lumMod val="65000"/>
                    <a:lumOff val="35000"/>
                  </a:prstClr>
                </a:solidFill>
                <a:latin typeface="Microsoft YaHei" panose="020B0503020204020204" pitchFamily="34" charset="-122"/>
                <a:ea typeface="Microsoft YaHei" panose="020B0503020204020204" pitchFamily="34" charset="-122"/>
              </a:rPr>
              <a:t>历史的</a:t>
            </a:r>
            <a:endParaRPr lang="en-US" sz="1400" dirty="0">
              <a:latin typeface="Microsoft YaHei" panose="020B0503020204020204" pitchFamily="34" charset="-122"/>
              <a:ea typeface="Microsoft YaHei" panose="020B0503020204020204" pitchFamily="34" charset="-122"/>
            </a:endParaRPr>
          </a:p>
        </p:txBody>
      </p:sp>
      <p:sp>
        <p:nvSpPr>
          <p:cNvPr id="241" name="Rectangle 240"/>
          <p:cNvSpPr/>
          <p:nvPr/>
        </p:nvSpPr>
        <p:spPr>
          <a:xfrm>
            <a:off x="8148384" y="5241931"/>
            <a:ext cx="384721" cy="153888"/>
          </a:xfrm>
          <a:prstGeom prst="rect">
            <a:avLst/>
          </a:prstGeom>
        </p:spPr>
        <p:txBody>
          <a:bodyPr wrap="none" lIns="0" tIns="0" rIns="0" bIns="0">
            <a:spAutoFit/>
          </a:bodyPr>
          <a:lstStyle/>
          <a:p>
            <a:r>
              <a:rPr lang="zh-CN" altLang="en-US" sz="1000" dirty="0">
                <a:solidFill>
                  <a:prstClr val="black">
                    <a:lumMod val="65000"/>
                    <a:lumOff val="35000"/>
                  </a:prstClr>
                </a:solidFill>
                <a:latin typeface="Microsoft YaHei" panose="020B0503020204020204" pitchFamily="34" charset="-122"/>
                <a:ea typeface="Microsoft YaHei" panose="020B0503020204020204" pitchFamily="34" charset="-122"/>
              </a:rPr>
              <a:t>提议的</a:t>
            </a:r>
            <a:endParaRPr lang="en-US" sz="1400" dirty="0">
              <a:latin typeface="Microsoft YaHei" panose="020B0503020204020204" pitchFamily="34" charset="-122"/>
              <a:ea typeface="Microsoft YaHei" panose="020B0503020204020204" pitchFamily="34" charset="-122"/>
            </a:endParaRPr>
          </a:p>
        </p:txBody>
      </p:sp>
      <p:grpSp>
        <p:nvGrpSpPr>
          <p:cNvPr id="242" name="Group 241"/>
          <p:cNvGrpSpPr/>
          <p:nvPr/>
        </p:nvGrpSpPr>
        <p:grpSpPr>
          <a:xfrm>
            <a:off x="7105770" y="3474321"/>
            <a:ext cx="1648793" cy="1367006"/>
            <a:chOff x="309750" y="1825684"/>
            <a:chExt cx="3692553" cy="2980413"/>
          </a:xfrm>
        </p:grpSpPr>
        <p:graphicFrame>
          <p:nvGraphicFramePr>
            <p:cNvPr id="243" name="Chart 45"/>
            <p:cNvGraphicFramePr/>
            <p:nvPr>
              <p:custDataLst>
                <p:tags r:id="rId3"/>
              </p:custDataLst>
              <p:extLst>
                <p:ext uri="{D42A27DB-BD31-4B8C-83A1-F6EECF244321}">
                  <p14:modId xmlns:p14="http://schemas.microsoft.com/office/powerpoint/2010/main" val="1899628281"/>
                </p:ext>
              </p:extLst>
            </p:nvPr>
          </p:nvGraphicFramePr>
          <p:xfrm>
            <a:off x="574308" y="2174280"/>
            <a:ext cx="3384142" cy="2631817"/>
          </p:xfrm>
          <a:graphic>
            <a:graphicData uri="http://schemas.openxmlformats.org/drawingml/2006/chart">
              <c:chart xmlns:c="http://schemas.openxmlformats.org/drawingml/2006/chart" xmlns:r="http://schemas.openxmlformats.org/officeDocument/2006/relationships" r:id="rId22"/>
            </a:graphicData>
          </a:graphic>
        </p:graphicFrame>
        <p:sp>
          <p:nvSpPr>
            <p:cNvPr id="244" name="TextBox 243"/>
            <p:cNvSpPr txBox="1"/>
            <p:nvPr>
              <p:custDataLst>
                <p:tags r:id="rId4"/>
              </p:custDataLst>
            </p:nvPr>
          </p:nvSpPr>
          <p:spPr>
            <a:xfrm>
              <a:off x="3090757" y="4214530"/>
              <a:ext cx="911546" cy="469721"/>
            </a:xfrm>
            <a:prstGeom prst="rect">
              <a:avLst/>
            </a:prstGeom>
            <a:noFill/>
          </p:spPr>
          <p:txBody>
            <a:bodyPr wrap="square" rtlCol="0">
              <a:spAutoFit/>
            </a:bodyPr>
            <a:lstStyle/>
            <a:p>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时间</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5" name="TextBox 244"/>
            <p:cNvSpPr txBox="1"/>
            <p:nvPr>
              <p:custDataLst>
                <p:tags r:id="rId5"/>
              </p:custDataLst>
            </p:nvPr>
          </p:nvSpPr>
          <p:spPr>
            <a:xfrm>
              <a:off x="309750" y="1825684"/>
              <a:ext cx="1272292" cy="469721"/>
            </a:xfrm>
            <a:prstGeom prst="rect">
              <a:avLst/>
            </a:prstGeom>
            <a:noFill/>
          </p:spPr>
          <p:txBody>
            <a:bodyPr wrap="square" rtlCol="0">
              <a:spAutoFit/>
            </a:bodyPr>
            <a:lstStyle/>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销量</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6" name="TextBox 245"/>
            <p:cNvSpPr txBox="1"/>
            <p:nvPr>
              <p:custDataLst>
                <p:tags r:id="rId6"/>
              </p:custDataLst>
            </p:nvPr>
          </p:nvSpPr>
          <p:spPr>
            <a:xfrm>
              <a:off x="731195" y="2669266"/>
              <a:ext cx="985892" cy="469721"/>
            </a:xfrm>
            <a:prstGeom prst="rect">
              <a:avLst/>
            </a:prstGeom>
            <a:noFill/>
          </p:spPr>
          <p:txBody>
            <a:bodyPr wrap="square" rtlCol="0">
              <a:spAutoFit/>
            </a:bodyPr>
            <a:lstStyle/>
            <a:p>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现在</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7" name="5-Point Star 246"/>
            <p:cNvSpPr/>
            <p:nvPr/>
          </p:nvSpPr>
          <p:spPr>
            <a:xfrm>
              <a:off x="1116987" y="3010685"/>
              <a:ext cx="214312" cy="214312"/>
            </a:xfrm>
            <a:prstGeom prst="star5">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48" name="Line Callout 1 35"/>
            <p:cNvSpPr/>
            <p:nvPr>
              <p:custDataLst>
                <p:tags r:id="rId7"/>
              </p:custDataLst>
            </p:nvPr>
          </p:nvSpPr>
          <p:spPr>
            <a:xfrm>
              <a:off x="1331298" y="3599244"/>
              <a:ext cx="1347745" cy="615286"/>
            </a:xfrm>
            <a:prstGeom prst="borderCallout1">
              <a:avLst>
                <a:gd name="adj1" fmla="val 4007"/>
                <a:gd name="adj2" fmla="val 47393"/>
                <a:gd name="adj3" fmla="val -95246"/>
                <a:gd name="adj4" fmla="val -8724"/>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800" b="1" dirty="0">
                  <a:solidFill>
                    <a:srgbClr val="FF0000"/>
                  </a:solidFill>
                  <a:latin typeface="Microsoft YaHei" panose="020B0503020204020204" pitchFamily="34" charset="-122"/>
                  <a:ea typeface="Microsoft YaHei" panose="020B0503020204020204" pitchFamily="34" charset="-122"/>
                  <a:cs typeface="Arial" pitchFamily="34" charset="0"/>
                </a:rPr>
                <a:t>定</a:t>
              </a:r>
              <a:r>
                <a:rPr lang="zh-CN" altLang="en-US" sz="800" b="1" dirty="0" smtClean="0">
                  <a:solidFill>
                    <a:srgbClr val="FF0000"/>
                  </a:solidFill>
                  <a:latin typeface="Microsoft YaHei" panose="020B0503020204020204" pitchFamily="34" charset="-122"/>
                  <a:ea typeface="Microsoft YaHei" panose="020B0503020204020204" pitchFamily="34" charset="-122"/>
                  <a:cs typeface="Arial" pitchFamily="34" charset="0"/>
                </a:rPr>
                <a:t>价策略</a:t>
              </a:r>
              <a:endParaRPr lang="en-US" sz="800" b="1" dirty="0">
                <a:solidFill>
                  <a:srgbClr val="FF0000"/>
                </a:solidFill>
                <a:latin typeface="Microsoft YaHei" panose="020B0503020204020204" pitchFamily="34" charset="-122"/>
                <a:ea typeface="Microsoft YaHei" panose="020B0503020204020204" pitchFamily="34" charset="-122"/>
                <a:cs typeface="Arial" pitchFamily="34" charset="0"/>
              </a:endParaRPr>
            </a:p>
          </p:txBody>
        </p:sp>
      </p:grpSp>
      <p:grpSp>
        <p:nvGrpSpPr>
          <p:cNvPr id="249" name="Group 248"/>
          <p:cNvGrpSpPr/>
          <p:nvPr/>
        </p:nvGrpSpPr>
        <p:grpSpPr>
          <a:xfrm>
            <a:off x="7196359" y="1809800"/>
            <a:ext cx="1764763" cy="1292115"/>
            <a:chOff x="4646613" y="2058963"/>
            <a:chExt cx="4314825" cy="2238400"/>
          </a:xfrm>
        </p:grpSpPr>
        <p:sp>
          <p:nvSpPr>
            <p:cNvPr id="250" name="TextBox 249"/>
            <p:cNvSpPr txBox="1"/>
            <p:nvPr/>
          </p:nvSpPr>
          <p:spPr>
            <a:xfrm>
              <a:off x="5075726" y="2058963"/>
              <a:ext cx="1956526" cy="373225"/>
            </a:xfrm>
            <a:prstGeom prst="rect">
              <a:avLst/>
            </a:prstGeom>
            <a:noFill/>
          </p:spPr>
          <p:txBody>
            <a:bodyPr wrap="none" rtlCol="0">
              <a:spAutoFit/>
            </a:bodyPr>
            <a:lstStyle/>
            <a:p>
              <a:r>
                <a:rPr lang="zh-CN" altLang="en-US" sz="800" b="1" dirty="0">
                  <a:solidFill>
                    <a:schemeClr val="tx1">
                      <a:lumMod val="65000"/>
                      <a:lumOff val="35000"/>
                    </a:schemeClr>
                  </a:solidFill>
                  <a:latin typeface="Microsoft YaHei" panose="020B0503020204020204" pitchFamily="34" charset="-122"/>
                  <a:ea typeface="Microsoft YaHei" panose="020B0503020204020204" pitchFamily="34" charset="-122"/>
                </a:rPr>
                <a:t>价</a:t>
              </a:r>
              <a:r>
                <a:rPr lang="zh-CN" altLang="en-US" sz="800" b="1" dirty="0" smtClean="0">
                  <a:solidFill>
                    <a:schemeClr val="tx1">
                      <a:lumMod val="65000"/>
                      <a:lumOff val="35000"/>
                    </a:schemeClr>
                  </a:solidFill>
                  <a:latin typeface="Microsoft YaHei" panose="020B0503020204020204" pitchFamily="34" charset="-122"/>
                  <a:ea typeface="Microsoft YaHei" panose="020B0503020204020204" pitchFamily="34" charset="-122"/>
                </a:rPr>
                <a:t>格曲线分</a:t>
              </a:r>
              <a:r>
                <a:rPr lang="zh-CN" altLang="en-US" sz="800" b="1" dirty="0">
                  <a:solidFill>
                    <a:schemeClr val="tx1">
                      <a:lumMod val="65000"/>
                      <a:lumOff val="35000"/>
                    </a:schemeClr>
                  </a:solidFill>
                  <a:latin typeface="Microsoft YaHei" panose="020B0503020204020204" pitchFamily="34" charset="-122"/>
                  <a:ea typeface="Microsoft YaHei" panose="020B0503020204020204" pitchFamily="34" charset="-122"/>
                </a:rPr>
                <a:t>析</a:t>
              </a:r>
            </a:p>
          </p:txBody>
        </p:sp>
        <p:grpSp>
          <p:nvGrpSpPr>
            <p:cNvPr id="251" name="Group 4"/>
            <p:cNvGrpSpPr>
              <a:grpSpLocks noChangeAspect="1"/>
            </p:cNvGrpSpPr>
            <p:nvPr/>
          </p:nvGrpSpPr>
          <p:grpSpPr bwMode="auto">
            <a:xfrm>
              <a:off x="4646613" y="2128838"/>
              <a:ext cx="4314825" cy="2168525"/>
              <a:chOff x="2927" y="1341"/>
              <a:chExt cx="2718" cy="1366"/>
            </a:xfrm>
          </p:grpSpPr>
          <p:sp>
            <p:nvSpPr>
              <p:cNvPr id="252" name="AutoShape 3"/>
              <p:cNvSpPr>
                <a:spLocks noChangeAspect="1" noChangeArrowheads="1" noTextEdit="1"/>
              </p:cNvSpPr>
              <p:nvPr/>
            </p:nvSpPr>
            <p:spPr bwMode="auto">
              <a:xfrm>
                <a:off x="2993" y="1341"/>
                <a:ext cx="2652"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3" name="Rectangle 5"/>
              <p:cNvSpPr>
                <a:spLocks noChangeArrowheads="1"/>
              </p:cNvSpPr>
              <p:nvPr/>
            </p:nvSpPr>
            <p:spPr bwMode="auto">
              <a:xfrm>
                <a:off x="3187" y="1410"/>
                <a:ext cx="4" cy="1135"/>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4" name="Freeform 6"/>
              <p:cNvSpPr>
                <a:spLocks noEditPoints="1"/>
              </p:cNvSpPr>
              <p:nvPr/>
            </p:nvSpPr>
            <p:spPr bwMode="auto">
              <a:xfrm>
                <a:off x="3166" y="1408"/>
                <a:ext cx="23" cy="1139"/>
              </a:xfrm>
              <a:custGeom>
                <a:avLst/>
                <a:gdLst>
                  <a:gd name="T0" fmla="*/ 0 w 23"/>
                  <a:gd name="T1" fmla="*/ 1135 h 1139"/>
                  <a:gd name="T2" fmla="*/ 23 w 23"/>
                  <a:gd name="T3" fmla="*/ 1135 h 1139"/>
                  <a:gd name="T4" fmla="*/ 23 w 23"/>
                  <a:gd name="T5" fmla="*/ 1139 h 1139"/>
                  <a:gd name="T6" fmla="*/ 0 w 23"/>
                  <a:gd name="T7" fmla="*/ 1139 h 1139"/>
                  <a:gd name="T8" fmla="*/ 0 w 23"/>
                  <a:gd name="T9" fmla="*/ 1135 h 1139"/>
                  <a:gd name="T10" fmla="*/ 0 w 23"/>
                  <a:gd name="T11" fmla="*/ 1005 h 1139"/>
                  <a:gd name="T12" fmla="*/ 23 w 23"/>
                  <a:gd name="T13" fmla="*/ 1005 h 1139"/>
                  <a:gd name="T14" fmla="*/ 23 w 23"/>
                  <a:gd name="T15" fmla="*/ 1010 h 1139"/>
                  <a:gd name="T16" fmla="*/ 0 w 23"/>
                  <a:gd name="T17" fmla="*/ 1010 h 1139"/>
                  <a:gd name="T18" fmla="*/ 0 w 23"/>
                  <a:gd name="T19" fmla="*/ 1005 h 1139"/>
                  <a:gd name="T20" fmla="*/ 0 w 23"/>
                  <a:gd name="T21" fmla="*/ 880 h 1139"/>
                  <a:gd name="T22" fmla="*/ 23 w 23"/>
                  <a:gd name="T23" fmla="*/ 880 h 1139"/>
                  <a:gd name="T24" fmla="*/ 23 w 23"/>
                  <a:gd name="T25" fmla="*/ 885 h 1139"/>
                  <a:gd name="T26" fmla="*/ 0 w 23"/>
                  <a:gd name="T27" fmla="*/ 885 h 1139"/>
                  <a:gd name="T28" fmla="*/ 0 w 23"/>
                  <a:gd name="T29" fmla="*/ 880 h 1139"/>
                  <a:gd name="T30" fmla="*/ 0 w 23"/>
                  <a:gd name="T31" fmla="*/ 755 h 1139"/>
                  <a:gd name="T32" fmla="*/ 23 w 23"/>
                  <a:gd name="T33" fmla="*/ 755 h 1139"/>
                  <a:gd name="T34" fmla="*/ 23 w 23"/>
                  <a:gd name="T35" fmla="*/ 760 h 1139"/>
                  <a:gd name="T36" fmla="*/ 0 w 23"/>
                  <a:gd name="T37" fmla="*/ 760 h 1139"/>
                  <a:gd name="T38" fmla="*/ 0 w 23"/>
                  <a:gd name="T39" fmla="*/ 755 h 1139"/>
                  <a:gd name="T40" fmla="*/ 0 w 23"/>
                  <a:gd name="T41" fmla="*/ 630 h 1139"/>
                  <a:gd name="T42" fmla="*/ 23 w 23"/>
                  <a:gd name="T43" fmla="*/ 630 h 1139"/>
                  <a:gd name="T44" fmla="*/ 23 w 23"/>
                  <a:gd name="T45" fmla="*/ 635 h 1139"/>
                  <a:gd name="T46" fmla="*/ 0 w 23"/>
                  <a:gd name="T47" fmla="*/ 635 h 1139"/>
                  <a:gd name="T48" fmla="*/ 0 w 23"/>
                  <a:gd name="T49" fmla="*/ 630 h 1139"/>
                  <a:gd name="T50" fmla="*/ 0 w 23"/>
                  <a:gd name="T51" fmla="*/ 505 h 1139"/>
                  <a:gd name="T52" fmla="*/ 23 w 23"/>
                  <a:gd name="T53" fmla="*/ 505 h 1139"/>
                  <a:gd name="T54" fmla="*/ 23 w 23"/>
                  <a:gd name="T55" fmla="*/ 510 h 1139"/>
                  <a:gd name="T56" fmla="*/ 0 w 23"/>
                  <a:gd name="T57" fmla="*/ 510 h 1139"/>
                  <a:gd name="T58" fmla="*/ 0 w 23"/>
                  <a:gd name="T59" fmla="*/ 505 h 1139"/>
                  <a:gd name="T60" fmla="*/ 0 w 23"/>
                  <a:gd name="T61" fmla="*/ 380 h 1139"/>
                  <a:gd name="T62" fmla="*/ 23 w 23"/>
                  <a:gd name="T63" fmla="*/ 380 h 1139"/>
                  <a:gd name="T64" fmla="*/ 23 w 23"/>
                  <a:gd name="T65" fmla="*/ 384 h 1139"/>
                  <a:gd name="T66" fmla="*/ 0 w 23"/>
                  <a:gd name="T67" fmla="*/ 384 h 1139"/>
                  <a:gd name="T68" fmla="*/ 0 w 23"/>
                  <a:gd name="T69" fmla="*/ 380 h 1139"/>
                  <a:gd name="T70" fmla="*/ 0 w 23"/>
                  <a:gd name="T71" fmla="*/ 255 h 1139"/>
                  <a:gd name="T72" fmla="*/ 23 w 23"/>
                  <a:gd name="T73" fmla="*/ 255 h 1139"/>
                  <a:gd name="T74" fmla="*/ 23 w 23"/>
                  <a:gd name="T75" fmla="*/ 259 h 1139"/>
                  <a:gd name="T76" fmla="*/ 0 w 23"/>
                  <a:gd name="T77" fmla="*/ 259 h 1139"/>
                  <a:gd name="T78" fmla="*/ 0 w 23"/>
                  <a:gd name="T79" fmla="*/ 255 h 1139"/>
                  <a:gd name="T80" fmla="*/ 0 w 23"/>
                  <a:gd name="T81" fmla="*/ 125 h 1139"/>
                  <a:gd name="T82" fmla="*/ 23 w 23"/>
                  <a:gd name="T83" fmla="*/ 125 h 1139"/>
                  <a:gd name="T84" fmla="*/ 23 w 23"/>
                  <a:gd name="T85" fmla="*/ 130 h 1139"/>
                  <a:gd name="T86" fmla="*/ 0 w 23"/>
                  <a:gd name="T87" fmla="*/ 130 h 1139"/>
                  <a:gd name="T88" fmla="*/ 0 w 23"/>
                  <a:gd name="T89" fmla="*/ 125 h 1139"/>
                  <a:gd name="T90" fmla="*/ 0 w 23"/>
                  <a:gd name="T91" fmla="*/ 0 h 1139"/>
                  <a:gd name="T92" fmla="*/ 23 w 23"/>
                  <a:gd name="T93" fmla="*/ 0 h 1139"/>
                  <a:gd name="T94" fmla="*/ 23 w 23"/>
                  <a:gd name="T95" fmla="*/ 5 h 1139"/>
                  <a:gd name="T96" fmla="*/ 0 w 23"/>
                  <a:gd name="T97" fmla="*/ 5 h 1139"/>
                  <a:gd name="T98" fmla="*/ 0 w 23"/>
                  <a:gd name="T99" fmla="*/ 0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1139">
                    <a:moveTo>
                      <a:pt x="0" y="1135"/>
                    </a:moveTo>
                    <a:lnTo>
                      <a:pt x="23" y="1135"/>
                    </a:lnTo>
                    <a:lnTo>
                      <a:pt x="23" y="1139"/>
                    </a:lnTo>
                    <a:lnTo>
                      <a:pt x="0" y="1139"/>
                    </a:lnTo>
                    <a:lnTo>
                      <a:pt x="0" y="1135"/>
                    </a:lnTo>
                    <a:close/>
                    <a:moveTo>
                      <a:pt x="0" y="1005"/>
                    </a:moveTo>
                    <a:lnTo>
                      <a:pt x="23" y="1005"/>
                    </a:lnTo>
                    <a:lnTo>
                      <a:pt x="23" y="1010"/>
                    </a:lnTo>
                    <a:lnTo>
                      <a:pt x="0" y="1010"/>
                    </a:lnTo>
                    <a:lnTo>
                      <a:pt x="0" y="1005"/>
                    </a:lnTo>
                    <a:close/>
                    <a:moveTo>
                      <a:pt x="0" y="880"/>
                    </a:moveTo>
                    <a:lnTo>
                      <a:pt x="23" y="880"/>
                    </a:lnTo>
                    <a:lnTo>
                      <a:pt x="23" y="885"/>
                    </a:lnTo>
                    <a:lnTo>
                      <a:pt x="0" y="885"/>
                    </a:lnTo>
                    <a:lnTo>
                      <a:pt x="0" y="880"/>
                    </a:lnTo>
                    <a:close/>
                    <a:moveTo>
                      <a:pt x="0" y="755"/>
                    </a:moveTo>
                    <a:lnTo>
                      <a:pt x="23" y="755"/>
                    </a:lnTo>
                    <a:lnTo>
                      <a:pt x="23" y="760"/>
                    </a:lnTo>
                    <a:lnTo>
                      <a:pt x="0" y="760"/>
                    </a:lnTo>
                    <a:lnTo>
                      <a:pt x="0" y="755"/>
                    </a:lnTo>
                    <a:close/>
                    <a:moveTo>
                      <a:pt x="0" y="630"/>
                    </a:moveTo>
                    <a:lnTo>
                      <a:pt x="23" y="630"/>
                    </a:lnTo>
                    <a:lnTo>
                      <a:pt x="23" y="635"/>
                    </a:lnTo>
                    <a:lnTo>
                      <a:pt x="0" y="635"/>
                    </a:lnTo>
                    <a:lnTo>
                      <a:pt x="0" y="630"/>
                    </a:lnTo>
                    <a:close/>
                    <a:moveTo>
                      <a:pt x="0" y="505"/>
                    </a:moveTo>
                    <a:lnTo>
                      <a:pt x="23" y="505"/>
                    </a:lnTo>
                    <a:lnTo>
                      <a:pt x="23" y="510"/>
                    </a:lnTo>
                    <a:lnTo>
                      <a:pt x="0" y="510"/>
                    </a:lnTo>
                    <a:lnTo>
                      <a:pt x="0" y="505"/>
                    </a:lnTo>
                    <a:close/>
                    <a:moveTo>
                      <a:pt x="0" y="380"/>
                    </a:moveTo>
                    <a:lnTo>
                      <a:pt x="23" y="380"/>
                    </a:lnTo>
                    <a:lnTo>
                      <a:pt x="23" y="384"/>
                    </a:lnTo>
                    <a:lnTo>
                      <a:pt x="0" y="384"/>
                    </a:lnTo>
                    <a:lnTo>
                      <a:pt x="0" y="380"/>
                    </a:lnTo>
                    <a:close/>
                    <a:moveTo>
                      <a:pt x="0" y="255"/>
                    </a:moveTo>
                    <a:lnTo>
                      <a:pt x="23" y="255"/>
                    </a:lnTo>
                    <a:lnTo>
                      <a:pt x="23" y="259"/>
                    </a:lnTo>
                    <a:lnTo>
                      <a:pt x="0" y="259"/>
                    </a:lnTo>
                    <a:lnTo>
                      <a:pt x="0" y="255"/>
                    </a:lnTo>
                    <a:close/>
                    <a:moveTo>
                      <a:pt x="0" y="125"/>
                    </a:moveTo>
                    <a:lnTo>
                      <a:pt x="23" y="125"/>
                    </a:lnTo>
                    <a:lnTo>
                      <a:pt x="23" y="130"/>
                    </a:lnTo>
                    <a:lnTo>
                      <a:pt x="0" y="130"/>
                    </a:lnTo>
                    <a:lnTo>
                      <a:pt x="0" y="125"/>
                    </a:lnTo>
                    <a:close/>
                    <a:moveTo>
                      <a:pt x="0" y="0"/>
                    </a:moveTo>
                    <a:lnTo>
                      <a:pt x="23" y="0"/>
                    </a:lnTo>
                    <a:lnTo>
                      <a:pt x="23" y="5"/>
                    </a:lnTo>
                    <a:lnTo>
                      <a:pt x="0" y="5"/>
                    </a:lnTo>
                    <a:lnTo>
                      <a:pt x="0" y="0"/>
                    </a:lnTo>
                    <a:close/>
                  </a:path>
                </a:pathLst>
              </a:cu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5" name="Rectangle 7"/>
              <p:cNvSpPr>
                <a:spLocks noChangeArrowheads="1"/>
              </p:cNvSpPr>
              <p:nvPr/>
            </p:nvSpPr>
            <p:spPr bwMode="auto">
              <a:xfrm>
                <a:off x="3189" y="2543"/>
                <a:ext cx="2381" cy="4"/>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6" name="Freeform 8"/>
              <p:cNvSpPr>
                <a:spLocks noEditPoints="1"/>
              </p:cNvSpPr>
              <p:nvPr/>
            </p:nvSpPr>
            <p:spPr bwMode="auto">
              <a:xfrm>
                <a:off x="3187" y="2545"/>
                <a:ext cx="2386" cy="18"/>
              </a:xfrm>
              <a:custGeom>
                <a:avLst/>
                <a:gdLst>
                  <a:gd name="T0" fmla="*/ 4 w 2386"/>
                  <a:gd name="T1" fmla="*/ 0 h 18"/>
                  <a:gd name="T2" fmla="*/ 4 w 2386"/>
                  <a:gd name="T3" fmla="*/ 18 h 18"/>
                  <a:gd name="T4" fmla="*/ 0 w 2386"/>
                  <a:gd name="T5" fmla="*/ 18 h 18"/>
                  <a:gd name="T6" fmla="*/ 0 w 2386"/>
                  <a:gd name="T7" fmla="*/ 0 h 18"/>
                  <a:gd name="T8" fmla="*/ 4 w 2386"/>
                  <a:gd name="T9" fmla="*/ 0 h 18"/>
                  <a:gd name="T10" fmla="*/ 285 w 2386"/>
                  <a:gd name="T11" fmla="*/ 0 h 18"/>
                  <a:gd name="T12" fmla="*/ 285 w 2386"/>
                  <a:gd name="T13" fmla="*/ 18 h 18"/>
                  <a:gd name="T14" fmla="*/ 280 w 2386"/>
                  <a:gd name="T15" fmla="*/ 18 h 18"/>
                  <a:gd name="T16" fmla="*/ 280 w 2386"/>
                  <a:gd name="T17" fmla="*/ 0 h 18"/>
                  <a:gd name="T18" fmla="*/ 285 w 2386"/>
                  <a:gd name="T19" fmla="*/ 0 h 18"/>
                  <a:gd name="T20" fmla="*/ 593 w 2386"/>
                  <a:gd name="T21" fmla="*/ 0 h 18"/>
                  <a:gd name="T22" fmla="*/ 593 w 2386"/>
                  <a:gd name="T23" fmla="*/ 18 h 18"/>
                  <a:gd name="T24" fmla="*/ 588 w 2386"/>
                  <a:gd name="T25" fmla="*/ 18 h 18"/>
                  <a:gd name="T26" fmla="*/ 588 w 2386"/>
                  <a:gd name="T27" fmla="*/ 0 h 18"/>
                  <a:gd name="T28" fmla="*/ 593 w 2386"/>
                  <a:gd name="T29" fmla="*/ 0 h 18"/>
                  <a:gd name="T30" fmla="*/ 887 w 2386"/>
                  <a:gd name="T31" fmla="*/ 0 h 18"/>
                  <a:gd name="T32" fmla="*/ 887 w 2386"/>
                  <a:gd name="T33" fmla="*/ 18 h 18"/>
                  <a:gd name="T34" fmla="*/ 882 w 2386"/>
                  <a:gd name="T35" fmla="*/ 18 h 18"/>
                  <a:gd name="T36" fmla="*/ 882 w 2386"/>
                  <a:gd name="T37" fmla="*/ 0 h 18"/>
                  <a:gd name="T38" fmla="*/ 887 w 2386"/>
                  <a:gd name="T39" fmla="*/ 0 h 18"/>
                  <a:gd name="T40" fmla="*/ 1190 w 2386"/>
                  <a:gd name="T41" fmla="*/ 0 h 18"/>
                  <a:gd name="T42" fmla="*/ 1190 w 2386"/>
                  <a:gd name="T43" fmla="*/ 18 h 18"/>
                  <a:gd name="T44" fmla="*/ 1186 w 2386"/>
                  <a:gd name="T45" fmla="*/ 18 h 18"/>
                  <a:gd name="T46" fmla="*/ 1186 w 2386"/>
                  <a:gd name="T47" fmla="*/ 0 h 18"/>
                  <a:gd name="T48" fmla="*/ 1190 w 2386"/>
                  <a:gd name="T49" fmla="*/ 0 h 18"/>
                  <a:gd name="T50" fmla="*/ 1484 w 2386"/>
                  <a:gd name="T51" fmla="*/ 0 h 18"/>
                  <a:gd name="T52" fmla="*/ 1484 w 2386"/>
                  <a:gd name="T53" fmla="*/ 18 h 18"/>
                  <a:gd name="T54" fmla="*/ 1480 w 2386"/>
                  <a:gd name="T55" fmla="*/ 18 h 18"/>
                  <a:gd name="T56" fmla="*/ 1480 w 2386"/>
                  <a:gd name="T57" fmla="*/ 0 h 18"/>
                  <a:gd name="T58" fmla="*/ 1484 w 2386"/>
                  <a:gd name="T59" fmla="*/ 0 h 18"/>
                  <a:gd name="T60" fmla="*/ 1788 w 2386"/>
                  <a:gd name="T61" fmla="*/ 0 h 18"/>
                  <a:gd name="T62" fmla="*/ 1788 w 2386"/>
                  <a:gd name="T63" fmla="*/ 18 h 18"/>
                  <a:gd name="T64" fmla="*/ 1783 w 2386"/>
                  <a:gd name="T65" fmla="*/ 18 h 18"/>
                  <a:gd name="T66" fmla="*/ 1783 w 2386"/>
                  <a:gd name="T67" fmla="*/ 0 h 18"/>
                  <a:gd name="T68" fmla="*/ 1788 w 2386"/>
                  <a:gd name="T69" fmla="*/ 0 h 18"/>
                  <a:gd name="T70" fmla="*/ 2091 w 2386"/>
                  <a:gd name="T71" fmla="*/ 0 h 18"/>
                  <a:gd name="T72" fmla="*/ 2091 w 2386"/>
                  <a:gd name="T73" fmla="*/ 18 h 18"/>
                  <a:gd name="T74" fmla="*/ 2087 w 2386"/>
                  <a:gd name="T75" fmla="*/ 18 h 18"/>
                  <a:gd name="T76" fmla="*/ 2087 w 2386"/>
                  <a:gd name="T77" fmla="*/ 0 h 18"/>
                  <a:gd name="T78" fmla="*/ 2091 w 2386"/>
                  <a:gd name="T79" fmla="*/ 0 h 18"/>
                  <a:gd name="T80" fmla="*/ 2386 w 2386"/>
                  <a:gd name="T81" fmla="*/ 0 h 18"/>
                  <a:gd name="T82" fmla="*/ 2386 w 2386"/>
                  <a:gd name="T83" fmla="*/ 18 h 18"/>
                  <a:gd name="T84" fmla="*/ 2381 w 2386"/>
                  <a:gd name="T85" fmla="*/ 18 h 18"/>
                  <a:gd name="T86" fmla="*/ 2381 w 2386"/>
                  <a:gd name="T87" fmla="*/ 0 h 18"/>
                  <a:gd name="T88" fmla="*/ 2386 w 2386"/>
                  <a:gd name="T8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6" h="18">
                    <a:moveTo>
                      <a:pt x="4" y="0"/>
                    </a:moveTo>
                    <a:lnTo>
                      <a:pt x="4" y="18"/>
                    </a:lnTo>
                    <a:lnTo>
                      <a:pt x="0" y="18"/>
                    </a:lnTo>
                    <a:lnTo>
                      <a:pt x="0" y="0"/>
                    </a:lnTo>
                    <a:lnTo>
                      <a:pt x="4" y="0"/>
                    </a:lnTo>
                    <a:close/>
                    <a:moveTo>
                      <a:pt x="285" y="0"/>
                    </a:moveTo>
                    <a:lnTo>
                      <a:pt x="285" y="18"/>
                    </a:lnTo>
                    <a:lnTo>
                      <a:pt x="280" y="18"/>
                    </a:lnTo>
                    <a:lnTo>
                      <a:pt x="280" y="0"/>
                    </a:lnTo>
                    <a:lnTo>
                      <a:pt x="285" y="0"/>
                    </a:lnTo>
                    <a:close/>
                    <a:moveTo>
                      <a:pt x="593" y="0"/>
                    </a:moveTo>
                    <a:lnTo>
                      <a:pt x="593" y="18"/>
                    </a:lnTo>
                    <a:lnTo>
                      <a:pt x="588" y="18"/>
                    </a:lnTo>
                    <a:lnTo>
                      <a:pt x="588" y="0"/>
                    </a:lnTo>
                    <a:lnTo>
                      <a:pt x="593" y="0"/>
                    </a:lnTo>
                    <a:close/>
                    <a:moveTo>
                      <a:pt x="887" y="0"/>
                    </a:moveTo>
                    <a:lnTo>
                      <a:pt x="887" y="18"/>
                    </a:lnTo>
                    <a:lnTo>
                      <a:pt x="882" y="18"/>
                    </a:lnTo>
                    <a:lnTo>
                      <a:pt x="882" y="0"/>
                    </a:lnTo>
                    <a:lnTo>
                      <a:pt x="887" y="0"/>
                    </a:lnTo>
                    <a:close/>
                    <a:moveTo>
                      <a:pt x="1190" y="0"/>
                    </a:moveTo>
                    <a:lnTo>
                      <a:pt x="1190" y="18"/>
                    </a:lnTo>
                    <a:lnTo>
                      <a:pt x="1186" y="18"/>
                    </a:lnTo>
                    <a:lnTo>
                      <a:pt x="1186" y="0"/>
                    </a:lnTo>
                    <a:lnTo>
                      <a:pt x="1190" y="0"/>
                    </a:lnTo>
                    <a:close/>
                    <a:moveTo>
                      <a:pt x="1484" y="0"/>
                    </a:moveTo>
                    <a:lnTo>
                      <a:pt x="1484" y="18"/>
                    </a:lnTo>
                    <a:lnTo>
                      <a:pt x="1480" y="18"/>
                    </a:lnTo>
                    <a:lnTo>
                      <a:pt x="1480" y="0"/>
                    </a:lnTo>
                    <a:lnTo>
                      <a:pt x="1484" y="0"/>
                    </a:lnTo>
                    <a:close/>
                    <a:moveTo>
                      <a:pt x="1788" y="0"/>
                    </a:moveTo>
                    <a:lnTo>
                      <a:pt x="1788" y="18"/>
                    </a:lnTo>
                    <a:lnTo>
                      <a:pt x="1783" y="18"/>
                    </a:lnTo>
                    <a:lnTo>
                      <a:pt x="1783" y="0"/>
                    </a:lnTo>
                    <a:lnTo>
                      <a:pt x="1788" y="0"/>
                    </a:lnTo>
                    <a:close/>
                    <a:moveTo>
                      <a:pt x="2091" y="0"/>
                    </a:moveTo>
                    <a:lnTo>
                      <a:pt x="2091" y="18"/>
                    </a:lnTo>
                    <a:lnTo>
                      <a:pt x="2087" y="18"/>
                    </a:lnTo>
                    <a:lnTo>
                      <a:pt x="2087" y="0"/>
                    </a:lnTo>
                    <a:lnTo>
                      <a:pt x="2091" y="0"/>
                    </a:lnTo>
                    <a:close/>
                    <a:moveTo>
                      <a:pt x="2386" y="0"/>
                    </a:moveTo>
                    <a:lnTo>
                      <a:pt x="2386" y="18"/>
                    </a:lnTo>
                    <a:lnTo>
                      <a:pt x="2381" y="18"/>
                    </a:lnTo>
                    <a:lnTo>
                      <a:pt x="2381" y="0"/>
                    </a:lnTo>
                    <a:lnTo>
                      <a:pt x="2386" y="0"/>
                    </a:lnTo>
                    <a:close/>
                  </a:path>
                </a:pathLst>
              </a:cu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7" name="Freeform 9"/>
              <p:cNvSpPr>
                <a:spLocks/>
              </p:cNvSpPr>
              <p:nvPr/>
            </p:nvSpPr>
            <p:spPr bwMode="auto">
              <a:xfrm>
                <a:off x="3163" y="1482"/>
                <a:ext cx="2354" cy="649"/>
              </a:xfrm>
              <a:custGeom>
                <a:avLst/>
                <a:gdLst>
                  <a:gd name="T0" fmla="*/ 287 w 8067"/>
                  <a:gd name="T1" fmla="*/ 15 h 2243"/>
                  <a:gd name="T2" fmla="*/ 751 w 8067"/>
                  <a:gd name="T3" fmla="*/ 625 h 2243"/>
                  <a:gd name="T4" fmla="*/ 973 w 8067"/>
                  <a:gd name="T5" fmla="*/ 833 h 2243"/>
                  <a:gd name="T6" fmla="*/ 1433 w 8067"/>
                  <a:gd name="T7" fmla="*/ 694 h 2243"/>
                  <a:gd name="T8" fmla="*/ 1692 w 8067"/>
                  <a:gd name="T9" fmla="*/ 714 h 2243"/>
                  <a:gd name="T10" fmla="*/ 2154 w 8067"/>
                  <a:gd name="T11" fmla="*/ 1041 h 2243"/>
                  <a:gd name="T12" fmla="*/ 2389 w 8067"/>
                  <a:gd name="T13" fmla="*/ 1169 h 2243"/>
                  <a:gd name="T14" fmla="*/ 2873 w 8067"/>
                  <a:gd name="T15" fmla="*/ 1367 h 2243"/>
                  <a:gd name="T16" fmla="*/ 3113 w 8067"/>
                  <a:gd name="T17" fmla="*/ 1511 h 2243"/>
                  <a:gd name="T18" fmla="*/ 3554 w 8067"/>
                  <a:gd name="T19" fmla="*/ 1649 h 2243"/>
                  <a:gd name="T20" fmla="*/ 3785 w 8067"/>
                  <a:gd name="T21" fmla="*/ 1670 h 2243"/>
                  <a:gd name="T22" fmla="*/ 4281 w 8067"/>
                  <a:gd name="T23" fmla="*/ 1687 h 2243"/>
                  <a:gd name="T24" fmla="*/ 4517 w 8067"/>
                  <a:gd name="T25" fmla="*/ 1684 h 2243"/>
                  <a:gd name="T26" fmla="*/ 4970 w 8067"/>
                  <a:gd name="T27" fmla="*/ 1841 h 2243"/>
                  <a:gd name="T28" fmla="*/ 5208 w 8067"/>
                  <a:gd name="T29" fmla="*/ 1632 h 2243"/>
                  <a:gd name="T30" fmla="*/ 5912 w 8067"/>
                  <a:gd name="T31" fmla="*/ 1632 h 2243"/>
                  <a:gd name="T32" fmla="*/ 6152 w 8067"/>
                  <a:gd name="T33" fmla="*/ 1824 h 2243"/>
                  <a:gd name="T34" fmla="*/ 6629 w 8067"/>
                  <a:gd name="T35" fmla="*/ 1828 h 2243"/>
                  <a:gd name="T36" fmla="*/ 7101 w 8067"/>
                  <a:gd name="T37" fmla="*/ 2017 h 2243"/>
                  <a:gd name="T38" fmla="*/ 7331 w 8067"/>
                  <a:gd name="T39" fmla="*/ 2161 h 2243"/>
                  <a:gd name="T40" fmla="*/ 7790 w 8067"/>
                  <a:gd name="T41" fmla="*/ 2003 h 2243"/>
                  <a:gd name="T42" fmla="*/ 8059 w 8067"/>
                  <a:gd name="T43" fmla="*/ 2231 h 2243"/>
                  <a:gd name="T44" fmla="*/ 7811 w 8067"/>
                  <a:gd name="T45" fmla="*/ 2046 h 2243"/>
                  <a:gd name="T46" fmla="*/ 7341 w 8067"/>
                  <a:gd name="T47" fmla="*/ 2208 h 2243"/>
                  <a:gd name="T48" fmla="*/ 7092 w 8067"/>
                  <a:gd name="T49" fmla="*/ 2064 h 2243"/>
                  <a:gd name="T50" fmla="*/ 6604 w 8067"/>
                  <a:gd name="T51" fmla="*/ 1869 h 2243"/>
                  <a:gd name="T52" fmla="*/ 6152 w 8067"/>
                  <a:gd name="T53" fmla="*/ 1872 h 2243"/>
                  <a:gd name="T54" fmla="*/ 5912 w 8067"/>
                  <a:gd name="T55" fmla="*/ 1680 h 2243"/>
                  <a:gd name="T56" fmla="*/ 5208 w 8067"/>
                  <a:gd name="T57" fmla="*/ 1680 h 2243"/>
                  <a:gd name="T58" fmla="*/ 4967 w 8067"/>
                  <a:gd name="T59" fmla="*/ 1888 h 2243"/>
                  <a:gd name="T60" fmla="*/ 4492 w 8067"/>
                  <a:gd name="T61" fmla="*/ 1725 h 2243"/>
                  <a:gd name="T62" fmla="*/ 4247 w 8067"/>
                  <a:gd name="T63" fmla="*/ 1721 h 2243"/>
                  <a:gd name="T64" fmla="*/ 3816 w 8067"/>
                  <a:gd name="T65" fmla="*/ 1707 h 2243"/>
                  <a:gd name="T66" fmla="*/ 3567 w 8067"/>
                  <a:gd name="T67" fmla="*/ 1696 h 2243"/>
                  <a:gd name="T68" fmla="*/ 3080 w 8067"/>
                  <a:gd name="T69" fmla="*/ 1546 h 2243"/>
                  <a:gd name="T70" fmla="*/ 2840 w 8067"/>
                  <a:gd name="T71" fmla="*/ 1402 h 2243"/>
                  <a:gd name="T72" fmla="*/ 2396 w 8067"/>
                  <a:gd name="T73" fmla="*/ 1216 h 2243"/>
                  <a:gd name="T74" fmla="*/ 2151 w 8067"/>
                  <a:gd name="T75" fmla="*/ 1088 h 2243"/>
                  <a:gd name="T76" fmla="*/ 1653 w 8067"/>
                  <a:gd name="T77" fmla="*/ 743 h 2243"/>
                  <a:gd name="T78" fmla="*/ 1463 w 8067"/>
                  <a:gd name="T79" fmla="*/ 731 h 2243"/>
                  <a:gd name="T80" fmla="*/ 964 w 8067"/>
                  <a:gd name="T81" fmla="*/ 880 h 2243"/>
                  <a:gd name="T82" fmla="*/ 738 w 8067"/>
                  <a:gd name="T83" fmla="*/ 672 h 2243"/>
                  <a:gd name="T84" fmla="*/ 242 w 8067"/>
                  <a:gd name="T85" fmla="*/ 34 h 2243"/>
                  <a:gd name="T86" fmla="*/ 0 w 8067"/>
                  <a:gd name="T87" fmla="*/ 24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67" h="2243">
                    <a:moveTo>
                      <a:pt x="24" y="0"/>
                    </a:moveTo>
                    <a:lnTo>
                      <a:pt x="264" y="0"/>
                    </a:lnTo>
                    <a:cubicBezTo>
                      <a:pt x="274" y="0"/>
                      <a:pt x="283" y="6"/>
                      <a:pt x="287" y="15"/>
                    </a:cubicBezTo>
                    <a:lnTo>
                      <a:pt x="527" y="575"/>
                    </a:lnTo>
                    <a:lnTo>
                      <a:pt x="511" y="561"/>
                    </a:lnTo>
                    <a:lnTo>
                      <a:pt x="751" y="625"/>
                    </a:lnTo>
                    <a:cubicBezTo>
                      <a:pt x="754" y="626"/>
                      <a:pt x="758" y="628"/>
                      <a:pt x="761" y="631"/>
                    </a:cubicBezTo>
                    <a:lnTo>
                      <a:pt x="985" y="839"/>
                    </a:lnTo>
                    <a:lnTo>
                      <a:pt x="973" y="833"/>
                    </a:lnTo>
                    <a:lnTo>
                      <a:pt x="1213" y="881"/>
                    </a:lnTo>
                    <a:lnTo>
                      <a:pt x="1193" y="886"/>
                    </a:lnTo>
                    <a:lnTo>
                      <a:pt x="1433" y="694"/>
                    </a:lnTo>
                    <a:cubicBezTo>
                      <a:pt x="1438" y="690"/>
                      <a:pt x="1444" y="688"/>
                      <a:pt x="1450" y="689"/>
                    </a:cubicBezTo>
                    <a:lnTo>
                      <a:pt x="1674" y="705"/>
                    </a:lnTo>
                    <a:cubicBezTo>
                      <a:pt x="1681" y="705"/>
                      <a:pt x="1687" y="709"/>
                      <a:pt x="1692" y="714"/>
                    </a:cubicBezTo>
                    <a:lnTo>
                      <a:pt x="1932" y="1034"/>
                    </a:lnTo>
                    <a:lnTo>
                      <a:pt x="1914" y="1025"/>
                    </a:lnTo>
                    <a:lnTo>
                      <a:pt x="2154" y="1041"/>
                    </a:lnTo>
                    <a:cubicBezTo>
                      <a:pt x="2157" y="1041"/>
                      <a:pt x="2161" y="1042"/>
                      <a:pt x="2164" y="1043"/>
                    </a:cubicBezTo>
                    <a:lnTo>
                      <a:pt x="2404" y="1171"/>
                    </a:lnTo>
                    <a:lnTo>
                      <a:pt x="2389" y="1169"/>
                    </a:lnTo>
                    <a:lnTo>
                      <a:pt x="2613" y="1137"/>
                    </a:lnTo>
                    <a:cubicBezTo>
                      <a:pt x="2620" y="1136"/>
                      <a:pt x="2628" y="1138"/>
                      <a:pt x="2633" y="1143"/>
                    </a:cubicBezTo>
                    <a:lnTo>
                      <a:pt x="2873" y="1367"/>
                    </a:lnTo>
                    <a:lnTo>
                      <a:pt x="2869" y="1364"/>
                    </a:lnTo>
                    <a:lnTo>
                      <a:pt x="3109" y="1508"/>
                    </a:lnTo>
                    <a:cubicBezTo>
                      <a:pt x="3110" y="1509"/>
                      <a:pt x="3112" y="1510"/>
                      <a:pt x="3113" y="1511"/>
                    </a:cubicBezTo>
                    <a:lnTo>
                      <a:pt x="3337" y="1719"/>
                    </a:lnTo>
                    <a:lnTo>
                      <a:pt x="3314" y="1713"/>
                    </a:lnTo>
                    <a:lnTo>
                      <a:pt x="3554" y="1649"/>
                    </a:lnTo>
                    <a:cubicBezTo>
                      <a:pt x="3557" y="1649"/>
                      <a:pt x="3559" y="1648"/>
                      <a:pt x="3562" y="1649"/>
                    </a:cubicBezTo>
                    <a:lnTo>
                      <a:pt x="3802" y="1665"/>
                    </a:lnTo>
                    <a:lnTo>
                      <a:pt x="3785" y="1670"/>
                    </a:lnTo>
                    <a:lnTo>
                      <a:pt x="4025" y="1462"/>
                    </a:lnTo>
                    <a:cubicBezTo>
                      <a:pt x="4034" y="1454"/>
                      <a:pt x="4049" y="1455"/>
                      <a:pt x="4057" y="1463"/>
                    </a:cubicBezTo>
                    <a:lnTo>
                      <a:pt x="4281" y="1687"/>
                    </a:lnTo>
                    <a:lnTo>
                      <a:pt x="4264" y="1680"/>
                    </a:lnTo>
                    <a:lnTo>
                      <a:pt x="4504" y="1680"/>
                    </a:lnTo>
                    <a:cubicBezTo>
                      <a:pt x="4509" y="1680"/>
                      <a:pt x="4513" y="1682"/>
                      <a:pt x="4517" y="1684"/>
                    </a:cubicBezTo>
                    <a:lnTo>
                      <a:pt x="4757" y="1828"/>
                    </a:lnTo>
                    <a:lnTo>
                      <a:pt x="4746" y="1825"/>
                    </a:lnTo>
                    <a:lnTo>
                      <a:pt x="4970" y="1841"/>
                    </a:lnTo>
                    <a:lnTo>
                      <a:pt x="4953" y="1846"/>
                    </a:lnTo>
                    <a:lnTo>
                      <a:pt x="5193" y="1638"/>
                    </a:lnTo>
                    <a:cubicBezTo>
                      <a:pt x="5197" y="1635"/>
                      <a:pt x="5203" y="1632"/>
                      <a:pt x="5208" y="1632"/>
                    </a:cubicBezTo>
                    <a:lnTo>
                      <a:pt x="5448" y="1632"/>
                    </a:lnTo>
                    <a:lnTo>
                      <a:pt x="5688" y="1632"/>
                    </a:lnTo>
                    <a:lnTo>
                      <a:pt x="5912" y="1632"/>
                    </a:lnTo>
                    <a:cubicBezTo>
                      <a:pt x="5918" y="1632"/>
                      <a:pt x="5923" y="1634"/>
                      <a:pt x="5927" y="1638"/>
                    </a:cubicBezTo>
                    <a:lnTo>
                      <a:pt x="6167" y="1830"/>
                    </a:lnTo>
                    <a:lnTo>
                      <a:pt x="6152" y="1824"/>
                    </a:lnTo>
                    <a:lnTo>
                      <a:pt x="6392" y="1824"/>
                    </a:lnTo>
                    <a:lnTo>
                      <a:pt x="6616" y="1824"/>
                    </a:lnTo>
                    <a:cubicBezTo>
                      <a:pt x="6621" y="1824"/>
                      <a:pt x="6625" y="1826"/>
                      <a:pt x="6629" y="1828"/>
                    </a:cubicBezTo>
                    <a:lnTo>
                      <a:pt x="6869" y="1972"/>
                    </a:lnTo>
                    <a:lnTo>
                      <a:pt x="6861" y="1969"/>
                    </a:lnTo>
                    <a:lnTo>
                      <a:pt x="7101" y="2017"/>
                    </a:lnTo>
                    <a:cubicBezTo>
                      <a:pt x="7104" y="2017"/>
                      <a:pt x="7106" y="2018"/>
                      <a:pt x="7109" y="2020"/>
                    </a:cubicBezTo>
                    <a:lnTo>
                      <a:pt x="7349" y="2164"/>
                    </a:lnTo>
                    <a:lnTo>
                      <a:pt x="7331" y="2161"/>
                    </a:lnTo>
                    <a:lnTo>
                      <a:pt x="7555" y="2113"/>
                    </a:lnTo>
                    <a:lnTo>
                      <a:pt x="7550" y="2115"/>
                    </a:lnTo>
                    <a:lnTo>
                      <a:pt x="7790" y="2003"/>
                    </a:lnTo>
                    <a:cubicBezTo>
                      <a:pt x="7799" y="1999"/>
                      <a:pt x="7808" y="2000"/>
                      <a:pt x="7815" y="2006"/>
                    </a:cubicBezTo>
                    <a:lnTo>
                      <a:pt x="8055" y="2198"/>
                    </a:lnTo>
                    <a:cubicBezTo>
                      <a:pt x="8066" y="2206"/>
                      <a:pt x="8067" y="2221"/>
                      <a:pt x="8059" y="2231"/>
                    </a:cubicBezTo>
                    <a:cubicBezTo>
                      <a:pt x="8051" y="2242"/>
                      <a:pt x="8036" y="2243"/>
                      <a:pt x="8025" y="2235"/>
                    </a:cubicBezTo>
                    <a:lnTo>
                      <a:pt x="7785" y="2043"/>
                    </a:lnTo>
                    <a:lnTo>
                      <a:pt x="7811" y="2046"/>
                    </a:lnTo>
                    <a:lnTo>
                      <a:pt x="7571" y="2158"/>
                    </a:lnTo>
                    <a:cubicBezTo>
                      <a:pt x="7569" y="2159"/>
                      <a:pt x="7567" y="2160"/>
                      <a:pt x="7565" y="2160"/>
                    </a:cubicBezTo>
                    <a:lnTo>
                      <a:pt x="7341" y="2208"/>
                    </a:lnTo>
                    <a:cubicBezTo>
                      <a:pt x="7336" y="2209"/>
                      <a:pt x="7329" y="2208"/>
                      <a:pt x="7324" y="2205"/>
                    </a:cubicBezTo>
                    <a:lnTo>
                      <a:pt x="7084" y="2061"/>
                    </a:lnTo>
                    <a:lnTo>
                      <a:pt x="7092" y="2064"/>
                    </a:lnTo>
                    <a:lnTo>
                      <a:pt x="6852" y="2016"/>
                    </a:lnTo>
                    <a:cubicBezTo>
                      <a:pt x="6849" y="2015"/>
                      <a:pt x="6846" y="2014"/>
                      <a:pt x="6844" y="2013"/>
                    </a:cubicBezTo>
                    <a:lnTo>
                      <a:pt x="6604" y="1869"/>
                    </a:lnTo>
                    <a:lnTo>
                      <a:pt x="6616" y="1872"/>
                    </a:lnTo>
                    <a:lnTo>
                      <a:pt x="6392" y="1872"/>
                    </a:lnTo>
                    <a:lnTo>
                      <a:pt x="6152" y="1872"/>
                    </a:lnTo>
                    <a:cubicBezTo>
                      <a:pt x="6147" y="1872"/>
                      <a:pt x="6142" y="1871"/>
                      <a:pt x="6137" y="1867"/>
                    </a:cubicBezTo>
                    <a:lnTo>
                      <a:pt x="5897" y="1675"/>
                    </a:lnTo>
                    <a:lnTo>
                      <a:pt x="5912" y="1680"/>
                    </a:lnTo>
                    <a:lnTo>
                      <a:pt x="5688" y="1680"/>
                    </a:lnTo>
                    <a:lnTo>
                      <a:pt x="5448" y="1680"/>
                    </a:lnTo>
                    <a:lnTo>
                      <a:pt x="5208" y="1680"/>
                    </a:lnTo>
                    <a:lnTo>
                      <a:pt x="5224" y="1675"/>
                    </a:lnTo>
                    <a:lnTo>
                      <a:pt x="4984" y="1883"/>
                    </a:lnTo>
                    <a:cubicBezTo>
                      <a:pt x="4979" y="1887"/>
                      <a:pt x="4973" y="1889"/>
                      <a:pt x="4967" y="1888"/>
                    </a:cubicBezTo>
                    <a:lnTo>
                      <a:pt x="4743" y="1872"/>
                    </a:lnTo>
                    <a:cubicBezTo>
                      <a:pt x="4739" y="1872"/>
                      <a:pt x="4735" y="1871"/>
                      <a:pt x="4732" y="1869"/>
                    </a:cubicBezTo>
                    <a:lnTo>
                      <a:pt x="4492" y="1725"/>
                    </a:lnTo>
                    <a:lnTo>
                      <a:pt x="4504" y="1728"/>
                    </a:lnTo>
                    <a:lnTo>
                      <a:pt x="4264" y="1728"/>
                    </a:lnTo>
                    <a:cubicBezTo>
                      <a:pt x="4258" y="1728"/>
                      <a:pt x="4252" y="1726"/>
                      <a:pt x="4247" y="1721"/>
                    </a:cubicBezTo>
                    <a:lnTo>
                      <a:pt x="4023" y="1497"/>
                    </a:lnTo>
                    <a:lnTo>
                      <a:pt x="4056" y="1499"/>
                    </a:lnTo>
                    <a:lnTo>
                      <a:pt x="3816" y="1707"/>
                    </a:lnTo>
                    <a:cubicBezTo>
                      <a:pt x="3811" y="1711"/>
                      <a:pt x="3805" y="1713"/>
                      <a:pt x="3799" y="1712"/>
                    </a:cubicBezTo>
                    <a:lnTo>
                      <a:pt x="3559" y="1696"/>
                    </a:lnTo>
                    <a:lnTo>
                      <a:pt x="3567" y="1696"/>
                    </a:lnTo>
                    <a:lnTo>
                      <a:pt x="3327" y="1760"/>
                    </a:lnTo>
                    <a:cubicBezTo>
                      <a:pt x="3319" y="1762"/>
                      <a:pt x="3310" y="1760"/>
                      <a:pt x="3304" y="1754"/>
                    </a:cubicBezTo>
                    <a:lnTo>
                      <a:pt x="3080" y="1546"/>
                    </a:lnTo>
                    <a:lnTo>
                      <a:pt x="3084" y="1549"/>
                    </a:lnTo>
                    <a:lnTo>
                      <a:pt x="2844" y="1405"/>
                    </a:lnTo>
                    <a:cubicBezTo>
                      <a:pt x="2843" y="1404"/>
                      <a:pt x="2841" y="1403"/>
                      <a:pt x="2840" y="1402"/>
                    </a:cubicBezTo>
                    <a:lnTo>
                      <a:pt x="2600" y="1178"/>
                    </a:lnTo>
                    <a:lnTo>
                      <a:pt x="2620" y="1184"/>
                    </a:lnTo>
                    <a:lnTo>
                      <a:pt x="2396" y="1216"/>
                    </a:lnTo>
                    <a:cubicBezTo>
                      <a:pt x="2391" y="1217"/>
                      <a:pt x="2386" y="1216"/>
                      <a:pt x="2381" y="1214"/>
                    </a:cubicBezTo>
                    <a:lnTo>
                      <a:pt x="2141" y="1086"/>
                    </a:lnTo>
                    <a:lnTo>
                      <a:pt x="2151" y="1088"/>
                    </a:lnTo>
                    <a:lnTo>
                      <a:pt x="1911" y="1072"/>
                    </a:lnTo>
                    <a:cubicBezTo>
                      <a:pt x="1904" y="1072"/>
                      <a:pt x="1897" y="1068"/>
                      <a:pt x="1893" y="1063"/>
                    </a:cubicBezTo>
                    <a:lnTo>
                      <a:pt x="1653" y="743"/>
                    </a:lnTo>
                    <a:lnTo>
                      <a:pt x="1671" y="752"/>
                    </a:lnTo>
                    <a:lnTo>
                      <a:pt x="1447" y="736"/>
                    </a:lnTo>
                    <a:lnTo>
                      <a:pt x="1463" y="731"/>
                    </a:lnTo>
                    <a:lnTo>
                      <a:pt x="1223" y="923"/>
                    </a:lnTo>
                    <a:cubicBezTo>
                      <a:pt x="1218" y="928"/>
                      <a:pt x="1211" y="929"/>
                      <a:pt x="1204" y="928"/>
                    </a:cubicBezTo>
                    <a:lnTo>
                      <a:pt x="964" y="880"/>
                    </a:lnTo>
                    <a:cubicBezTo>
                      <a:pt x="959" y="879"/>
                      <a:pt x="955" y="877"/>
                      <a:pt x="952" y="874"/>
                    </a:cubicBezTo>
                    <a:lnTo>
                      <a:pt x="728" y="666"/>
                    </a:lnTo>
                    <a:lnTo>
                      <a:pt x="738" y="672"/>
                    </a:lnTo>
                    <a:lnTo>
                      <a:pt x="498" y="608"/>
                    </a:lnTo>
                    <a:cubicBezTo>
                      <a:pt x="491" y="606"/>
                      <a:pt x="485" y="601"/>
                      <a:pt x="482" y="594"/>
                    </a:cubicBezTo>
                    <a:lnTo>
                      <a:pt x="242" y="34"/>
                    </a:lnTo>
                    <a:lnTo>
                      <a:pt x="264" y="48"/>
                    </a:lnTo>
                    <a:lnTo>
                      <a:pt x="24" y="48"/>
                    </a:lnTo>
                    <a:cubicBezTo>
                      <a:pt x="11" y="48"/>
                      <a:pt x="0" y="38"/>
                      <a:pt x="0" y="24"/>
                    </a:cubicBezTo>
                    <a:cubicBezTo>
                      <a:pt x="0" y="11"/>
                      <a:pt x="11" y="0"/>
                      <a:pt x="24" y="0"/>
                    </a:cubicBezTo>
                    <a:close/>
                  </a:path>
                </a:pathLst>
              </a:custGeom>
              <a:solidFill>
                <a:srgbClr val="E40056"/>
              </a:solidFill>
              <a:ln w="7938" cap="flat">
                <a:solidFill>
                  <a:srgbClr val="E40056"/>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8" name="Freeform 10"/>
              <p:cNvSpPr>
                <a:spLocks/>
              </p:cNvSpPr>
              <p:nvPr/>
            </p:nvSpPr>
            <p:spPr bwMode="auto">
              <a:xfrm>
                <a:off x="3163" y="1482"/>
                <a:ext cx="2354" cy="649"/>
              </a:xfrm>
              <a:custGeom>
                <a:avLst/>
                <a:gdLst>
                  <a:gd name="T0" fmla="*/ 272 w 8064"/>
                  <a:gd name="T1" fmla="*/ 0 h 2240"/>
                  <a:gd name="T2" fmla="*/ 526 w 8064"/>
                  <a:gd name="T3" fmla="*/ 581 h 2240"/>
                  <a:gd name="T4" fmla="*/ 745 w 8064"/>
                  <a:gd name="T5" fmla="*/ 626 h 2240"/>
                  <a:gd name="T6" fmla="*/ 997 w 8064"/>
                  <a:gd name="T7" fmla="*/ 840 h 2240"/>
                  <a:gd name="T8" fmla="*/ 1207 w 8064"/>
                  <a:gd name="T9" fmla="*/ 881 h 2240"/>
                  <a:gd name="T10" fmla="*/ 1420 w 8064"/>
                  <a:gd name="T11" fmla="*/ 695 h 2240"/>
                  <a:gd name="T12" fmla="*/ 1680 w 8064"/>
                  <a:gd name="T13" fmla="*/ 688 h 2240"/>
                  <a:gd name="T14" fmla="*/ 1946 w 8064"/>
                  <a:gd name="T15" fmla="*/ 1021 h 2240"/>
                  <a:gd name="T16" fmla="*/ 2147 w 8064"/>
                  <a:gd name="T17" fmla="*/ 1025 h 2240"/>
                  <a:gd name="T18" fmla="*/ 2400 w 8064"/>
                  <a:gd name="T19" fmla="*/ 1156 h 2240"/>
                  <a:gd name="T20" fmla="*/ 2620 w 8064"/>
                  <a:gd name="T21" fmla="*/ 1121 h 2240"/>
                  <a:gd name="T22" fmla="*/ 2872 w 8064"/>
                  <a:gd name="T23" fmla="*/ 1371 h 2240"/>
                  <a:gd name="T24" fmla="*/ 3105 w 8064"/>
                  <a:gd name="T25" fmla="*/ 1509 h 2240"/>
                  <a:gd name="T26" fmla="*/ 3322 w 8064"/>
                  <a:gd name="T27" fmla="*/ 1697 h 2240"/>
                  <a:gd name="T28" fmla="*/ 3568 w 8064"/>
                  <a:gd name="T29" fmla="*/ 1648 h 2240"/>
                  <a:gd name="T30" fmla="*/ 3762 w 8064"/>
                  <a:gd name="T31" fmla="*/ 1671 h 2240"/>
                  <a:gd name="T32" fmla="*/ 4029 w 8064"/>
                  <a:gd name="T33" fmla="*/ 865 h 2240"/>
                  <a:gd name="T34" fmla="*/ 4300 w 8064"/>
                  <a:gd name="T35" fmla="*/ 1313 h 2240"/>
                  <a:gd name="T36" fmla="*/ 4512 w 8064"/>
                  <a:gd name="T37" fmla="*/ 1296 h 2240"/>
                  <a:gd name="T38" fmla="*/ 4766 w 8064"/>
                  <a:gd name="T39" fmla="*/ 1828 h 2240"/>
                  <a:gd name="T40" fmla="*/ 4979 w 8064"/>
                  <a:gd name="T41" fmla="*/ 1825 h 2240"/>
                  <a:gd name="T42" fmla="*/ 5187 w 8064"/>
                  <a:gd name="T43" fmla="*/ 1315 h 2240"/>
                  <a:gd name="T44" fmla="*/ 5245 w 8064"/>
                  <a:gd name="T45" fmla="*/ 1314 h 2240"/>
                  <a:gd name="T46" fmla="*/ 5440 w 8064"/>
                  <a:gd name="T47" fmla="*/ 1744 h 2240"/>
                  <a:gd name="T48" fmla="*/ 5920 w 8064"/>
                  <a:gd name="T49" fmla="*/ 1744 h 2240"/>
                  <a:gd name="T50" fmla="*/ 6384 w 8064"/>
                  <a:gd name="T51" fmla="*/ 1744 h 2240"/>
                  <a:gd name="T52" fmla="*/ 6864 w 8064"/>
                  <a:gd name="T53" fmla="*/ 1744 h 2240"/>
                  <a:gd name="T54" fmla="*/ 7116 w 8064"/>
                  <a:gd name="T55" fmla="*/ 1761 h 2240"/>
                  <a:gd name="T56" fmla="*/ 7328 w 8064"/>
                  <a:gd name="T57" fmla="*/ 2176 h 2240"/>
                  <a:gd name="T58" fmla="*/ 7808 w 8064"/>
                  <a:gd name="T59" fmla="*/ 2176 h 2240"/>
                  <a:gd name="T60" fmla="*/ 8064 w 8064"/>
                  <a:gd name="T61" fmla="*/ 2208 h 2240"/>
                  <a:gd name="T62" fmla="*/ 7808 w 8064"/>
                  <a:gd name="T63" fmla="*/ 2240 h 2240"/>
                  <a:gd name="T64" fmla="*/ 7328 w 8064"/>
                  <a:gd name="T65" fmla="*/ 2240 h 2240"/>
                  <a:gd name="T66" fmla="*/ 7060 w 8064"/>
                  <a:gd name="T67" fmla="*/ 1792 h 2240"/>
                  <a:gd name="T68" fmla="*/ 6864 w 8064"/>
                  <a:gd name="T69" fmla="*/ 1808 h 2240"/>
                  <a:gd name="T70" fmla="*/ 6384 w 8064"/>
                  <a:gd name="T71" fmla="*/ 1808 h 2240"/>
                  <a:gd name="T72" fmla="*/ 5920 w 8064"/>
                  <a:gd name="T73" fmla="*/ 1808 h 2240"/>
                  <a:gd name="T74" fmla="*/ 5440 w 8064"/>
                  <a:gd name="T75" fmla="*/ 1808 h 2240"/>
                  <a:gd name="T76" fmla="*/ 5188 w 8064"/>
                  <a:gd name="T77" fmla="*/ 1343 h 2240"/>
                  <a:gd name="T78" fmla="*/ 5006 w 8064"/>
                  <a:gd name="T79" fmla="*/ 1870 h 2240"/>
                  <a:gd name="T80" fmla="*/ 4734 w 8064"/>
                  <a:gd name="T81" fmla="*/ 1872 h 2240"/>
                  <a:gd name="T82" fmla="*/ 4483 w 8064"/>
                  <a:gd name="T83" fmla="*/ 1341 h 2240"/>
                  <a:gd name="T84" fmla="*/ 4272 w 8064"/>
                  <a:gd name="T85" fmla="*/ 1360 h 2240"/>
                  <a:gd name="T86" fmla="*/ 4004 w 8064"/>
                  <a:gd name="T87" fmla="*/ 912 h 2240"/>
                  <a:gd name="T88" fmla="*/ 3823 w 8064"/>
                  <a:gd name="T89" fmla="*/ 1690 h 2240"/>
                  <a:gd name="T90" fmla="*/ 3568 w 8064"/>
                  <a:gd name="T91" fmla="*/ 1712 h 2240"/>
                  <a:gd name="T92" fmla="*/ 3335 w 8064"/>
                  <a:gd name="T93" fmla="*/ 1760 h 2240"/>
                  <a:gd name="T94" fmla="*/ 3072 w 8064"/>
                  <a:gd name="T95" fmla="*/ 1564 h 2240"/>
                  <a:gd name="T96" fmla="*/ 2825 w 8064"/>
                  <a:gd name="T97" fmla="*/ 1414 h 2240"/>
                  <a:gd name="T98" fmla="*/ 2629 w 8064"/>
                  <a:gd name="T99" fmla="*/ 1184 h 2240"/>
                  <a:gd name="T100" fmla="*/ 2369 w 8064"/>
                  <a:gd name="T101" fmla="*/ 1213 h 2240"/>
                  <a:gd name="T102" fmla="*/ 2142 w 8064"/>
                  <a:gd name="T103" fmla="*/ 1088 h 2240"/>
                  <a:gd name="T104" fmla="*/ 1895 w 8064"/>
                  <a:gd name="T105" fmla="*/ 1060 h 2240"/>
                  <a:gd name="T106" fmla="*/ 1680 w 8064"/>
                  <a:gd name="T107" fmla="*/ 752 h 2240"/>
                  <a:gd name="T108" fmla="*/ 1460 w 8064"/>
                  <a:gd name="T109" fmla="*/ 745 h 2240"/>
                  <a:gd name="T110" fmla="*/ 1194 w 8064"/>
                  <a:gd name="T111" fmla="*/ 944 h 2240"/>
                  <a:gd name="T112" fmla="*/ 956 w 8064"/>
                  <a:gd name="T113" fmla="*/ 889 h 2240"/>
                  <a:gd name="T114" fmla="*/ 728 w 8064"/>
                  <a:gd name="T115" fmla="*/ 687 h 2240"/>
                  <a:gd name="T116" fmla="*/ 467 w 8064"/>
                  <a:gd name="T117" fmla="*/ 604 h 2240"/>
                  <a:gd name="T118" fmla="*/ 272 w 8064"/>
                  <a:gd name="T119" fmla="*/ 64 h 2240"/>
                  <a:gd name="T120" fmla="*/ 0 w 8064"/>
                  <a:gd name="T121" fmla="*/ 32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64" h="2240">
                    <a:moveTo>
                      <a:pt x="32" y="0"/>
                    </a:moveTo>
                    <a:lnTo>
                      <a:pt x="272" y="0"/>
                    </a:lnTo>
                    <a:cubicBezTo>
                      <a:pt x="286" y="0"/>
                      <a:pt x="297" y="8"/>
                      <a:pt x="302" y="21"/>
                    </a:cubicBezTo>
                    <a:lnTo>
                      <a:pt x="526" y="581"/>
                    </a:lnTo>
                    <a:lnTo>
                      <a:pt x="505" y="562"/>
                    </a:lnTo>
                    <a:lnTo>
                      <a:pt x="745" y="626"/>
                    </a:lnTo>
                    <a:cubicBezTo>
                      <a:pt x="749" y="627"/>
                      <a:pt x="754" y="629"/>
                      <a:pt x="757" y="632"/>
                    </a:cubicBezTo>
                    <a:lnTo>
                      <a:pt x="997" y="840"/>
                    </a:lnTo>
                    <a:lnTo>
                      <a:pt x="983" y="833"/>
                    </a:lnTo>
                    <a:lnTo>
                      <a:pt x="1207" y="881"/>
                    </a:lnTo>
                    <a:lnTo>
                      <a:pt x="1180" y="887"/>
                    </a:lnTo>
                    <a:lnTo>
                      <a:pt x="1420" y="695"/>
                    </a:lnTo>
                    <a:cubicBezTo>
                      <a:pt x="1426" y="691"/>
                      <a:pt x="1433" y="688"/>
                      <a:pt x="1440" y="688"/>
                    </a:cubicBezTo>
                    <a:lnTo>
                      <a:pt x="1680" y="688"/>
                    </a:lnTo>
                    <a:cubicBezTo>
                      <a:pt x="1691" y="688"/>
                      <a:pt x="1700" y="693"/>
                      <a:pt x="1706" y="701"/>
                    </a:cubicBezTo>
                    <a:lnTo>
                      <a:pt x="1946" y="1021"/>
                    </a:lnTo>
                    <a:lnTo>
                      <a:pt x="1923" y="1009"/>
                    </a:lnTo>
                    <a:lnTo>
                      <a:pt x="2147" y="1025"/>
                    </a:lnTo>
                    <a:cubicBezTo>
                      <a:pt x="2151" y="1025"/>
                      <a:pt x="2156" y="1026"/>
                      <a:pt x="2160" y="1028"/>
                    </a:cubicBezTo>
                    <a:lnTo>
                      <a:pt x="2400" y="1156"/>
                    </a:lnTo>
                    <a:lnTo>
                      <a:pt x="2380" y="1153"/>
                    </a:lnTo>
                    <a:lnTo>
                      <a:pt x="2620" y="1121"/>
                    </a:lnTo>
                    <a:cubicBezTo>
                      <a:pt x="2631" y="1119"/>
                      <a:pt x="2641" y="1123"/>
                      <a:pt x="2648" y="1131"/>
                    </a:cubicBezTo>
                    <a:lnTo>
                      <a:pt x="2872" y="1371"/>
                    </a:lnTo>
                    <a:lnTo>
                      <a:pt x="2865" y="1365"/>
                    </a:lnTo>
                    <a:lnTo>
                      <a:pt x="3105" y="1509"/>
                    </a:lnTo>
                    <a:lnTo>
                      <a:pt x="3348" y="1703"/>
                    </a:lnTo>
                    <a:lnTo>
                      <a:pt x="3322" y="1697"/>
                    </a:lnTo>
                    <a:lnTo>
                      <a:pt x="3562" y="1649"/>
                    </a:lnTo>
                    <a:cubicBezTo>
                      <a:pt x="3564" y="1649"/>
                      <a:pt x="3566" y="1648"/>
                      <a:pt x="3568" y="1648"/>
                    </a:cubicBezTo>
                    <a:lnTo>
                      <a:pt x="3792" y="1648"/>
                    </a:lnTo>
                    <a:lnTo>
                      <a:pt x="3762" y="1671"/>
                    </a:lnTo>
                    <a:lnTo>
                      <a:pt x="4002" y="887"/>
                    </a:lnTo>
                    <a:cubicBezTo>
                      <a:pt x="4006" y="875"/>
                      <a:pt x="4016" y="866"/>
                      <a:pt x="4029" y="865"/>
                    </a:cubicBezTo>
                    <a:cubicBezTo>
                      <a:pt x="4042" y="863"/>
                      <a:pt x="4054" y="870"/>
                      <a:pt x="4060" y="881"/>
                    </a:cubicBezTo>
                    <a:lnTo>
                      <a:pt x="4300" y="1313"/>
                    </a:lnTo>
                    <a:lnTo>
                      <a:pt x="4272" y="1296"/>
                    </a:lnTo>
                    <a:lnTo>
                      <a:pt x="4512" y="1296"/>
                    </a:lnTo>
                    <a:cubicBezTo>
                      <a:pt x="4525" y="1296"/>
                      <a:pt x="4537" y="1304"/>
                      <a:pt x="4542" y="1316"/>
                    </a:cubicBezTo>
                    <a:lnTo>
                      <a:pt x="4766" y="1828"/>
                    </a:lnTo>
                    <a:lnTo>
                      <a:pt x="4739" y="1809"/>
                    </a:lnTo>
                    <a:lnTo>
                      <a:pt x="4979" y="1825"/>
                    </a:lnTo>
                    <a:lnTo>
                      <a:pt x="4947" y="1843"/>
                    </a:lnTo>
                    <a:lnTo>
                      <a:pt x="5187" y="1315"/>
                    </a:lnTo>
                    <a:cubicBezTo>
                      <a:pt x="5192" y="1304"/>
                      <a:pt x="5204" y="1297"/>
                      <a:pt x="5216" y="1296"/>
                    </a:cubicBezTo>
                    <a:cubicBezTo>
                      <a:pt x="5228" y="1296"/>
                      <a:pt x="5240" y="1303"/>
                      <a:pt x="5245" y="1314"/>
                    </a:cubicBezTo>
                    <a:lnTo>
                      <a:pt x="5469" y="1762"/>
                    </a:lnTo>
                    <a:lnTo>
                      <a:pt x="5440" y="1744"/>
                    </a:lnTo>
                    <a:lnTo>
                      <a:pt x="5680" y="1744"/>
                    </a:lnTo>
                    <a:lnTo>
                      <a:pt x="5920" y="1744"/>
                    </a:lnTo>
                    <a:lnTo>
                      <a:pt x="6160" y="1744"/>
                    </a:lnTo>
                    <a:lnTo>
                      <a:pt x="6384" y="1744"/>
                    </a:lnTo>
                    <a:lnTo>
                      <a:pt x="6624" y="1744"/>
                    </a:lnTo>
                    <a:lnTo>
                      <a:pt x="6864" y="1744"/>
                    </a:lnTo>
                    <a:lnTo>
                      <a:pt x="7088" y="1744"/>
                    </a:lnTo>
                    <a:cubicBezTo>
                      <a:pt x="7100" y="1744"/>
                      <a:pt x="7111" y="1751"/>
                      <a:pt x="7116" y="1761"/>
                    </a:cubicBezTo>
                    <a:lnTo>
                      <a:pt x="7356" y="2193"/>
                    </a:lnTo>
                    <a:lnTo>
                      <a:pt x="7328" y="2176"/>
                    </a:lnTo>
                    <a:lnTo>
                      <a:pt x="7568" y="2176"/>
                    </a:lnTo>
                    <a:lnTo>
                      <a:pt x="7808" y="2176"/>
                    </a:lnTo>
                    <a:lnTo>
                      <a:pt x="8032" y="2176"/>
                    </a:lnTo>
                    <a:cubicBezTo>
                      <a:pt x="8050" y="2176"/>
                      <a:pt x="8064" y="2191"/>
                      <a:pt x="8064" y="2208"/>
                    </a:cubicBezTo>
                    <a:cubicBezTo>
                      <a:pt x="8064" y="2226"/>
                      <a:pt x="8050" y="2240"/>
                      <a:pt x="8032" y="2240"/>
                    </a:cubicBezTo>
                    <a:lnTo>
                      <a:pt x="7808" y="2240"/>
                    </a:lnTo>
                    <a:lnTo>
                      <a:pt x="7568" y="2240"/>
                    </a:lnTo>
                    <a:lnTo>
                      <a:pt x="7328" y="2240"/>
                    </a:lnTo>
                    <a:cubicBezTo>
                      <a:pt x="7317" y="2240"/>
                      <a:pt x="7306" y="2234"/>
                      <a:pt x="7300" y="2224"/>
                    </a:cubicBezTo>
                    <a:lnTo>
                      <a:pt x="7060" y="1792"/>
                    </a:lnTo>
                    <a:lnTo>
                      <a:pt x="7088" y="1808"/>
                    </a:lnTo>
                    <a:lnTo>
                      <a:pt x="6864" y="1808"/>
                    </a:lnTo>
                    <a:lnTo>
                      <a:pt x="6624" y="1808"/>
                    </a:lnTo>
                    <a:lnTo>
                      <a:pt x="6384" y="1808"/>
                    </a:lnTo>
                    <a:lnTo>
                      <a:pt x="6160" y="1808"/>
                    </a:lnTo>
                    <a:lnTo>
                      <a:pt x="5920" y="1808"/>
                    </a:lnTo>
                    <a:lnTo>
                      <a:pt x="5680" y="1808"/>
                    </a:lnTo>
                    <a:lnTo>
                      <a:pt x="5440" y="1808"/>
                    </a:lnTo>
                    <a:cubicBezTo>
                      <a:pt x="5428" y="1808"/>
                      <a:pt x="5417" y="1802"/>
                      <a:pt x="5412" y="1791"/>
                    </a:cubicBezTo>
                    <a:lnTo>
                      <a:pt x="5188" y="1343"/>
                    </a:lnTo>
                    <a:lnTo>
                      <a:pt x="5246" y="1342"/>
                    </a:lnTo>
                    <a:lnTo>
                      <a:pt x="5006" y="1870"/>
                    </a:lnTo>
                    <a:cubicBezTo>
                      <a:pt x="5000" y="1882"/>
                      <a:pt x="4988" y="1889"/>
                      <a:pt x="4974" y="1888"/>
                    </a:cubicBezTo>
                    <a:lnTo>
                      <a:pt x="4734" y="1872"/>
                    </a:lnTo>
                    <a:cubicBezTo>
                      <a:pt x="4722" y="1872"/>
                      <a:pt x="4712" y="1864"/>
                      <a:pt x="4707" y="1853"/>
                    </a:cubicBezTo>
                    <a:lnTo>
                      <a:pt x="4483" y="1341"/>
                    </a:lnTo>
                    <a:lnTo>
                      <a:pt x="4512" y="1360"/>
                    </a:lnTo>
                    <a:lnTo>
                      <a:pt x="4272" y="1360"/>
                    </a:lnTo>
                    <a:cubicBezTo>
                      <a:pt x="4261" y="1360"/>
                      <a:pt x="4250" y="1354"/>
                      <a:pt x="4244" y="1344"/>
                    </a:cubicBezTo>
                    <a:lnTo>
                      <a:pt x="4004" y="912"/>
                    </a:lnTo>
                    <a:lnTo>
                      <a:pt x="4063" y="906"/>
                    </a:lnTo>
                    <a:lnTo>
                      <a:pt x="3823" y="1690"/>
                    </a:lnTo>
                    <a:cubicBezTo>
                      <a:pt x="3819" y="1703"/>
                      <a:pt x="3807" y="1712"/>
                      <a:pt x="3792" y="1712"/>
                    </a:cubicBezTo>
                    <a:lnTo>
                      <a:pt x="3568" y="1712"/>
                    </a:lnTo>
                    <a:lnTo>
                      <a:pt x="3575" y="1712"/>
                    </a:lnTo>
                    <a:lnTo>
                      <a:pt x="3335" y="1760"/>
                    </a:lnTo>
                    <a:cubicBezTo>
                      <a:pt x="3325" y="1762"/>
                      <a:pt x="3316" y="1759"/>
                      <a:pt x="3308" y="1753"/>
                    </a:cubicBezTo>
                    <a:lnTo>
                      <a:pt x="3072" y="1564"/>
                    </a:lnTo>
                    <a:lnTo>
                      <a:pt x="2832" y="1420"/>
                    </a:lnTo>
                    <a:cubicBezTo>
                      <a:pt x="2829" y="1418"/>
                      <a:pt x="2827" y="1416"/>
                      <a:pt x="2825" y="1414"/>
                    </a:cubicBezTo>
                    <a:lnTo>
                      <a:pt x="2601" y="1174"/>
                    </a:lnTo>
                    <a:lnTo>
                      <a:pt x="2629" y="1184"/>
                    </a:lnTo>
                    <a:lnTo>
                      <a:pt x="2389" y="1216"/>
                    </a:lnTo>
                    <a:cubicBezTo>
                      <a:pt x="2382" y="1217"/>
                      <a:pt x="2375" y="1216"/>
                      <a:pt x="2369" y="1213"/>
                    </a:cubicBezTo>
                    <a:lnTo>
                      <a:pt x="2129" y="1085"/>
                    </a:lnTo>
                    <a:lnTo>
                      <a:pt x="2142" y="1088"/>
                    </a:lnTo>
                    <a:lnTo>
                      <a:pt x="1918" y="1072"/>
                    </a:lnTo>
                    <a:cubicBezTo>
                      <a:pt x="1909" y="1072"/>
                      <a:pt x="1900" y="1067"/>
                      <a:pt x="1895" y="1060"/>
                    </a:cubicBezTo>
                    <a:lnTo>
                      <a:pt x="1655" y="740"/>
                    </a:lnTo>
                    <a:lnTo>
                      <a:pt x="1680" y="752"/>
                    </a:lnTo>
                    <a:lnTo>
                      <a:pt x="1440" y="752"/>
                    </a:lnTo>
                    <a:lnTo>
                      <a:pt x="1460" y="745"/>
                    </a:lnTo>
                    <a:lnTo>
                      <a:pt x="1220" y="937"/>
                    </a:lnTo>
                    <a:cubicBezTo>
                      <a:pt x="1213" y="943"/>
                      <a:pt x="1203" y="946"/>
                      <a:pt x="1194" y="944"/>
                    </a:cubicBezTo>
                    <a:lnTo>
                      <a:pt x="970" y="896"/>
                    </a:lnTo>
                    <a:cubicBezTo>
                      <a:pt x="964" y="895"/>
                      <a:pt x="960" y="892"/>
                      <a:pt x="956" y="889"/>
                    </a:cubicBezTo>
                    <a:lnTo>
                      <a:pt x="716" y="681"/>
                    </a:lnTo>
                    <a:lnTo>
                      <a:pt x="728" y="687"/>
                    </a:lnTo>
                    <a:lnTo>
                      <a:pt x="488" y="623"/>
                    </a:lnTo>
                    <a:cubicBezTo>
                      <a:pt x="478" y="621"/>
                      <a:pt x="471" y="614"/>
                      <a:pt x="467" y="604"/>
                    </a:cubicBezTo>
                    <a:lnTo>
                      <a:pt x="243" y="44"/>
                    </a:lnTo>
                    <a:lnTo>
                      <a:pt x="272" y="64"/>
                    </a:lnTo>
                    <a:lnTo>
                      <a:pt x="32" y="64"/>
                    </a:lnTo>
                    <a:cubicBezTo>
                      <a:pt x="15" y="64"/>
                      <a:pt x="0" y="50"/>
                      <a:pt x="0" y="32"/>
                    </a:cubicBezTo>
                    <a:cubicBezTo>
                      <a:pt x="0" y="15"/>
                      <a:pt x="15" y="0"/>
                      <a:pt x="32" y="0"/>
                    </a:cubicBezTo>
                    <a:close/>
                  </a:path>
                </a:pathLst>
              </a:custGeom>
              <a:solidFill>
                <a:srgbClr val="0058D3"/>
              </a:solidFill>
              <a:ln w="7938" cap="flat">
                <a:solidFill>
                  <a:srgbClr val="0058D3"/>
                </a:solidFill>
                <a:prstDash val="solid"/>
                <a:bevel/>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59" name="Rectangle 11"/>
              <p:cNvSpPr>
                <a:spLocks noChangeArrowheads="1"/>
              </p:cNvSpPr>
              <p:nvPr/>
            </p:nvSpPr>
            <p:spPr bwMode="auto">
              <a:xfrm>
                <a:off x="2991" y="2509"/>
                <a:ext cx="69"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0</a:t>
                </a:r>
              </a:p>
            </p:txBody>
          </p:sp>
          <p:sp>
            <p:nvSpPr>
              <p:cNvPr id="260" name="Rectangle 12"/>
              <p:cNvSpPr>
                <a:spLocks noChangeArrowheads="1"/>
              </p:cNvSpPr>
              <p:nvPr/>
            </p:nvSpPr>
            <p:spPr bwMode="auto">
              <a:xfrm>
                <a:off x="2957" y="2384"/>
                <a:ext cx="13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50</a:t>
                </a:r>
              </a:p>
            </p:txBody>
          </p:sp>
          <p:sp>
            <p:nvSpPr>
              <p:cNvPr id="261" name="Rectangle 13"/>
              <p:cNvSpPr>
                <a:spLocks noChangeArrowheads="1"/>
              </p:cNvSpPr>
              <p:nvPr/>
            </p:nvSpPr>
            <p:spPr bwMode="auto">
              <a:xfrm>
                <a:off x="2927" y="2258"/>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100</a:t>
                </a:r>
              </a:p>
            </p:txBody>
          </p:sp>
          <p:sp>
            <p:nvSpPr>
              <p:cNvPr id="262" name="Rectangle 14"/>
              <p:cNvSpPr>
                <a:spLocks noChangeArrowheads="1"/>
              </p:cNvSpPr>
              <p:nvPr/>
            </p:nvSpPr>
            <p:spPr bwMode="auto">
              <a:xfrm>
                <a:off x="2927" y="2131"/>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150</a:t>
                </a:r>
              </a:p>
            </p:txBody>
          </p:sp>
          <p:sp>
            <p:nvSpPr>
              <p:cNvPr id="263" name="Rectangle 15"/>
              <p:cNvSpPr>
                <a:spLocks noChangeArrowheads="1"/>
              </p:cNvSpPr>
              <p:nvPr/>
            </p:nvSpPr>
            <p:spPr bwMode="auto">
              <a:xfrm>
                <a:off x="2927" y="2006"/>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200</a:t>
                </a:r>
              </a:p>
            </p:txBody>
          </p:sp>
          <p:sp>
            <p:nvSpPr>
              <p:cNvPr id="264" name="Rectangle 16"/>
              <p:cNvSpPr>
                <a:spLocks noChangeArrowheads="1"/>
              </p:cNvSpPr>
              <p:nvPr/>
            </p:nvSpPr>
            <p:spPr bwMode="auto">
              <a:xfrm>
                <a:off x="2927" y="1881"/>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250</a:t>
                </a:r>
              </a:p>
            </p:txBody>
          </p:sp>
          <p:sp>
            <p:nvSpPr>
              <p:cNvPr id="265" name="Rectangle 17"/>
              <p:cNvSpPr>
                <a:spLocks noChangeArrowheads="1"/>
              </p:cNvSpPr>
              <p:nvPr/>
            </p:nvSpPr>
            <p:spPr bwMode="auto">
              <a:xfrm>
                <a:off x="2927" y="1755"/>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300</a:t>
                </a:r>
              </a:p>
            </p:txBody>
          </p:sp>
          <p:sp>
            <p:nvSpPr>
              <p:cNvPr id="266" name="Rectangle 18"/>
              <p:cNvSpPr>
                <a:spLocks noChangeArrowheads="1"/>
              </p:cNvSpPr>
              <p:nvPr/>
            </p:nvSpPr>
            <p:spPr bwMode="auto">
              <a:xfrm>
                <a:off x="2927" y="1628"/>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350</a:t>
                </a:r>
              </a:p>
            </p:txBody>
          </p:sp>
          <p:sp>
            <p:nvSpPr>
              <p:cNvPr id="267" name="Rectangle 19"/>
              <p:cNvSpPr>
                <a:spLocks noChangeArrowheads="1"/>
              </p:cNvSpPr>
              <p:nvPr/>
            </p:nvSpPr>
            <p:spPr bwMode="auto">
              <a:xfrm>
                <a:off x="2927" y="1503"/>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400</a:t>
                </a:r>
              </a:p>
            </p:txBody>
          </p:sp>
          <p:sp>
            <p:nvSpPr>
              <p:cNvPr id="268" name="Rectangle 20"/>
              <p:cNvSpPr>
                <a:spLocks noChangeArrowheads="1"/>
              </p:cNvSpPr>
              <p:nvPr/>
            </p:nvSpPr>
            <p:spPr bwMode="auto">
              <a:xfrm>
                <a:off x="2927" y="1378"/>
                <a:ext cx="20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450</a:t>
                </a:r>
              </a:p>
            </p:txBody>
          </p:sp>
          <p:sp>
            <p:nvSpPr>
              <p:cNvPr id="269" name="Rectangle 21"/>
              <p:cNvSpPr>
                <a:spLocks noChangeArrowheads="1"/>
              </p:cNvSpPr>
              <p:nvPr/>
            </p:nvSpPr>
            <p:spPr bwMode="auto">
              <a:xfrm>
                <a:off x="3124" y="2590"/>
                <a:ext cx="20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FEB</a:t>
                </a:r>
              </a:p>
            </p:txBody>
          </p:sp>
          <p:sp>
            <p:nvSpPr>
              <p:cNvPr id="270" name="Rectangle 23"/>
              <p:cNvSpPr>
                <a:spLocks noChangeArrowheads="1"/>
              </p:cNvSpPr>
              <p:nvPr/>
            </p:nvSpPr>
            <p:spPr bwMode="auto">
              <a:xfrm>
                <a:off x="3360" y="2590"/>
                <a:ext cx="277"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MAR</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71" name="Rectangle 24"/>
              <p:cNvSpPr>
                <a:spLocks noChangeArrowheads="1"/>
              </p:cNvSpPr>
              <p:nvPr/>
            </p:nvSpPr>
            <p:spPr bwMode="auto">
              <a:xfrm>
                <a:off x="3465" y="2594"/>
                <a:ext cx="0"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en-US" sz="6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72" name="Rectangle 25"/>
              <p:cNvSpPr>
                <a:spLocks noChangeArrowheads="1"/>
              </p:cNvSpPr>
              <p:nvPr/>
            </p:nvSpPr>
            <p:spPr bwMode="auto">
              <a:xfrm>
                <a:off x="3677" y="2590"/>
                <a:ext cx="23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APR</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73" name="Rectangle 27"/>
              <p:cNvSpPr>
                <a:spLocks noChangeArrowheads="1"/>
              </p:cNvSpPr>
              <p:nvPr/>
            </p:nvSpPr>
            <p:spPr bwMode="auto">
              <a:xfrm>
                <a:off x="3959" y="2590"/>
                <a:ext cx="27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MAY</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74" name="Rectangle 29"/>
              <p:cNvSpPr>
                <a:spLocks noChangeArrowheads="1"/>
              </p:cNvSpPr>
              <p:nvPr/>
            </p:nvSpPr>
            <p:spPr bwMode="auto">
              <a:xfrm>
                <a:off x="4282" y="2590"/>
                <a:ext cx="23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JUN</a:t>
                </a:r>
                <a:endParaRPr kumimoji="0" lang="en-US" altLang="en-US" sz="60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75" name="Rectangle 31"/>
              <p:cNvSpPr>
                <a:spLocks noChangeArrowheads="1"/>
              </p:cNvSpPr>
              <p:nvPr/>
            </p:nvSpPr>
            <p:spPr bwMode="auto">
              <a:xfrm>
                <a:off x="4588" y="2590"/>
                <a:ext cx="198"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JUL</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76" name="Rectangle 33"/>
              <p:cNvSpPr>
                <a:spLocks noChangeArrowheads="1"/>
              </p:cNvSpPr>
              <p:nvPr/>
            </p:nvSpPr>
            <p:spPr bwMode="auto">
              <a:xfrm>
                <a:off x="4862" y="2590"/>
                <a:ext cx="262" cy="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AUG</a:t>
                </a:r>
                <a:endParaRPr kumimoji="0" lang="en-US" altLang="en-US" sz="6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pic>
            <p:nvPicPr>
              <p:cNvPr id="277" name="Picture 37"/>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367" y="218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8" name="Picture 3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367" y="218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9" name="Rectangle 39"/>
              <p:cNvSpPr>
                <a:spLocks noChangeArrowheads="1"/>
              </p:cNvSpPr>
              <p:nvPr/>
            </p:nvSpPr>
            <p:spPr bwMode="auto">
              <a:xfrm>
                <a:off x="3390" y="2205"/>
                <a:ext cx="227" cy="14"/>
              </a:xfrm>
              <a:prstGeom prst="rect">
                <a:avLst/>
              </a:pr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pic>
            <p:nvPicPr>
              <p:cNvPr id="280" name="Picture 4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371" y="237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1" name="Picture 4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371" y="237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2" name="Rectangle 42"/>
              <p:cNvSpPr>
                <a:spLocks noChangeArrowheads="1"/>
              </p:cNvSpPr>
              <p:nvPr/>
            </p:nvSpPr>
            <p:spPr bwMode="auto">
              <a:xfrm>
                <a:off x="3395" y="2394"/>
                <a:ext cx="227" cy="14"/>
              </a:xfrm>
              <a:prstGeom prst="rect">
                <a:avLst/>
              </a:pr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sz="800">
                  <a:latin typeface="Microsoft YaHei" panose="020B0503020204020204" pitchFamily="34" charset="-122"/>
                  <a:ea typeface="Microsoft YaHei" panose="020B0503020204020204" pitchFamily="34" charset="-122"/>
                </a:endParaRPr>
              </a:p>
            </p:txBody>
          </p:sp>
          <p:sp>
            <p:nvSpPr>
              <p:cNvPr id="283" name="Rectangle 43"/>
              <p:cNvSpPr>
                <a:spLocks noChangeArrowheads="1"/>
              </p:cNvSpPr>
              <p:nvPr/>
            </p:nvSpPr>
            <p:spPr bwMode="auto">
              <a:xfrm>
                <a:off x="3660" y="2153"/>
                <a:ext cx="9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原</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始价格曲线</a:t>
                </a:r>
                <a:endParaRPr kumimoji="0" lang="en-US" altLang="en-US" sz="8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84" name="Rectangle 44"/>
              <p:cNvSpPr>
                <a:spLocks noChangeArrowheads="1"/>
              </p:cNvSpPr>
              <p:nvPr/>
            </p:nvSpPr>
            <p:spPr bwMode="auto">
              <a:xfrm>
                <a:off x="3660" y="2338"/>
                <a:ext cx="948"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优</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化价格曲线</a:t>
                </a:r>
                <a:endParaRPr kumimoji="0" lang="en-US" altLang="en-US" sz="8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grpSp>
      </p:grpSp>
      <p:sp>
        <p:nvSpPr>
          <p:cNvPr id="285" name="Rectangle 33"/>
          <p:cNvSpPr>
            <a:spLocks noChangeArrowheads="1"/>
          </p:cNvSpPr>
          <p:nvPr/>
        </p:nvSpPr>
        <p:spPr bwMode="auto">
          <a:xfrm>
            <a:off x="8666303" y="2995200"/>
            <a:ext cx="133050" cy="92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en-US"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rPr>
              <a:t>SEP</a:t>
            </a:r>
            <a:endParaRPr kumimoji="0" lang="en-US" altLang="en-US" sz="60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86" name="Oval 285"/>
          <p:cNvSpPr/>
          <p:nvPr/>
        </p:nvSpPr>
        <p:spPr>
          <a:xfrm>
            <a:off x="8036900" y="3477407"/>
            <a:ext cx="687517" cy="37374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6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改善</a:t>
            </a:r>
            <a:r>
              <a:rPr lang="zh-CN"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后的市场需求</a:t>
            </a:r>
            <a:endParaRPr lang="en-US" sz="6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cxnSp>
        <p:nvCxnSpPr>
          <p:cNvPr id="287" name="Straight Connector 286"/>
          <p:cNvCxnSpPr/>
          <p:nvPr/>
        </p:nvCxnSpPr>
        <p:spPr>
          <a:xfrm flipH="1">
            <a:off x="7916843" y="3664277"/>
            <a:ext cx="120057" cy="196964"/>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
        <p:nvSpPr>
          <p:cNvPr id="288" name="Oval 287"/>
          <p:cNvSpPr/>
          <p:nvPr/>
        </p:nvSpPr>
        <p:spPr>
          <a:xfrm>
            <a:off x="8249649" y="3929264"/>
            <a:ext cx="687517" cy="373740"/>
          </a:xfrm>
          <a:prstGeom prst="ellipse">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6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人</a:t>
            </a:r>
            <a:r>
              <a:rPr lang="zh-CN" altLang="en-US" sz="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工估计市场需求</a:t>
            </a:r>
            <a:endParaRPr lang="en-US" sz="6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cxnSp>
        <p:nvCxnSpPr>
          <p:cNvPr id="289" name="Straight Connector 288"/>
          <p:cNvCxnSpPr>
            <a:stCxn id="288" idx="2"/>
          </p:cNvCxnSpPr>
          <p:nvPr/>
        </p:nvCxnSpPr>
        <p:spPr>
          <a:xfrm flipH="1">
            <a:off x="8088356" y="4116134"/>
            <a:ext cx="161293" cy="106679"/>
          </a:xfrm>
          <a:prstGeom prst="line">
            <a:avLst/>
          </a:prstGeom>
          <a:ln w="1270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27292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推荐引擎</a:t>
            </a:r>
            <a:endParaRPr lang="en-US" dirty="0">
              <a:latin typeface="Microsoft YaHei" panose="020B0503020204020204" pitchFamily="34" charset="-122"/>
              <a:ea typeface="Microsoft YaHei" panose="020B0503020204020204" pitchFamily="34" charset="-122"/>
            </a:endParaRPr>
          </a:p>
        </p:txBody>
      </p:sp>
      <p:sp>
        <p:nvSpPr>
          <p:cNvPr id="6" name="Text Placeholder 5"/>
          <p:cNvSpPr>
            <a:spLocks noGrp="1"/>
          </p:cNvSpPr>
          <p:nvPr>
            <p:ph type="body" sz="quarter" idx="10"/>
          </p:nvPr>
        </p:nvSpPr>
        <p:spPr/>
        <p:txBody>
          <a:bodyPr/>
          <a:lstStyle/>
          <a:p>
            <a:r>
              <a:rPr lang="en-US" dirty="0" err="1" smtClean="0">
                <a:latin typeface="Microsoft YaHei" panose="020B0503020204020204" pitchFamily="34" charset="-122"/>
                <a:ea typeface="Microsoft YaHei" panose="020B0503020204020204" pitchFamily="34" charset="-122"/>
              </a:rPr>
              <a:t>InsightBox</a:t>
            </a:r>
            <a:r>
              <a:rPr lang="zh-CN" altLang="en-US" dirty="0" smtClean="0">
                <a:latin typeface="Microsoft YaHei" panose="020B0503020204020204" pitchFamily="34" charset="-122"/>
                <a:ea typeface="Microsoft YaHei" panose="020B0503020204020204" pitchFamily="34" charset="-122"/>
              </a:rPr>
              <a:t>的分布式推荐引擎能帮助线上的零售商开展实时的、针对性的营销</a:t>
            </a:r>
            <a:endParaRPr lang="en-US" dirty="0">
              <a:latin typeface="Microsoft YaHei" panose="020B0503020204020204" pitchFamily="34" charset="-122"/>
              <a:ea typeface="Microsoft YaHei" panose="020B0503020204020204" pitchFamily="34" charset="-122"/>
            </a:endParaRPr>
          </a:p>
        </p:txBody>
      </p:sp>
      <p:sp>
        <p:nvSpPr>
          <p:cNvPr id="3" name="Round Same Side Corner Rectangle 2"/>
          <p:cNvSpPr/>
          <p:nvPr>
            <p:custDataLst>
              <p:tags r:id="rId1"/>
            </p:custDataLst>
          </p:nvPr>
        </p:nvSpPr>
        <p:spPr bwMode="gray">
          <a:xfrm flipH="1">
            <a:off x="2160564" y="1546578"/>
            <a:ext cx="4774301" cy="4996082"/>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奇异值分解</a:t>
            </a: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4" name="Round Same Side Corner Rectangle 3"/>
          <p:cNvSpPr/>
          <p:nvPr>
            <p:custDataLst>
              <p:tags r:id="rId2"/>
            </p:custDataLst>
          </p:nvPr>
        </p:nvSpPr>
        <p:spPr bwMode="gray">
          <a:xfrm flipH="1">
            <a:off x="7135968" y="1546578"/>
            <a:ext cx="1761295" cy="4996081"/>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US" sz="1400" b="1" spc="300" dirty="0" smtClean="0">
              <a:solidFill>
                <a:srgbClr val="11356F"/>
              </a:solidFill>
              <a:latin typeface="Microsoft YaHei" panose="020B0503020204020204" pitchFamily="34" charset="-122"/>
              <a:ea typeface="Microsoft YaHei" panose="020B0503020204020204" pitchFamily="34" charset="-122"/>
            </a:endParaRPr>
          </a:p>
        </p:txBody>
      </p:sp>
      <p:sp>
        <p:nvSpPr>
          <p:cNvPr id="37" name="AutoShape 11"/>
          <p:cNvSpPr>
            <a:spLocks noChangeArrowheads="1"/>
          </p:cNvSpPr>
          <p:nvPr/>
        </p:nvSpPr>
        <p:spPr bwMode="auto">
          <a:xfrm rot="16200000" flipH="1">
            <a:off x="1993672" y="295396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39" name="AutoShape 11"/>
          <p:cNvSpPr>
            <a:spLocks noChangeArrowheads="1"/>
          </p:cNvSpPr>
          <p:nvPr/>
        </p:nvSpPr>
        <p:spPr bwMode="auto">
          <a:xfrm rot="16200000" flipH="1">
            <a:off x="1993672" y="4250150"/>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1" name="AutoShape 11"/>
          <p:cNvSpPr>
            <a:spLocks noChangeArrowheads="1"/>
          </p:cNvSpPr>
          <p:nvPr/>
        </p:nvSpPr>
        <p:spPr bwMode="auto">
          <a:xfrm rot="16200000" flipH="1">
            <a:off x="1993672" y="5546254"/>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53" name="AutoShape 11"/>
          <p:cNvSpPr>
            <a:spLocks noChangeArrowheads="1"/>
          </p:cNvSpPr>
          <p:nvPr/>
        </p:nvSpPr>
        <p:spPr bwMode="auto">
          <a:xfrm rot="16200000" flipH="1">
            <a:off x="6235722" y="268225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54" name="AutoShape 11"/>
          <p:cNvSpPr>
            <a:spLocks noChangeArrowheads="1"/>
          </p:cNvSpPr>
          <p:nvPr/>
        </p:nvSpPr>
        <p:spPr bwMode="auto">
          <a:xfrm rot="16200000" flipH="1">
            <a:off x="6235721" y="5026965"/>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55" name="AutoShape 11"/>
          <p:cNvSpPr>
            <a:spLocks noChangeArrowheads="1"/>
          </p:cNvSpPr>
          <p:nvPr/>
        </p:nvSpPr>
        <p:spPr bwMode="auto">
          <a:xfrm rot="16200000" flipH="1">
            <a:off x="6235722" y="340233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56" name="TextBox 27"/>
          <p:cNvSpPr txBox="1"/>
          <p:nvPr/>
        </p:nvSpPr>
        <p:spPr bwMode="gray">
          <a:xfrm>
            <a:off x="6237350" y="4089271"/>
            <a:ext cx="265876" cy="216024"/>
          </a:xfrm>
          <a:prstGeom prst="roundRect">
            <a:avLst>
              <a:gd name="adj" fmla="val 5317"/>
            </a:avLst>
          </a:prstGeom>
          <a:noFill/>
          <a:ln>
            <a:noFill/>
          </a:ln>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b="1" dirty="0" smtClean="0">
                <a:solidFill>
                  <a:schemeClr val="tx2"/>
                </a:solidFill>
                <a:latin typeface="Microsoft YaHei" panose="020B0503020204020204" pitchFamily="34" charset="-122"/>
                <a:ea typeface="Microsoft YaHei" panose="020B0503020204020204" pitchFamily="34" charset="-122"/>
              </a:rPr>
              <a:t>…</a:t>
            </a:r>
            <a:endParaRPr lang="en-US" altLang="zh-CN" sz="1100" b="1" dirty="0">
              <a:solidFill>
                <a:schemeClr val="tx2"/>
              </a:solidFill>
              <a:latin typeface="Microsoft YaHei" panose="020B0503020204020204" pitchFamily="34" charset="-122"/>
              <a:ea typeface="Microsoft YaHei" panose="020B0503020204020204" pitchFamily="34" charset="-122"/>
            </a:endParaRPr>
          </a:p>
        </p:txBody>
      </p:sp>
      <p:sp>
        <p:nvSpPr>
          <p:cNvPr id="57" name="AutoShape 11"/>
          <p:cNvSpPr>
            <a:spLocks noChangeArrowheads="1"/>
          </p:cNvSpPr>
          <p:nvPr/>
        </p:nvSpPr>
        <p:spPr bwMode="auto">
          <a:xfrm rot="16200000" flipH="1">
            <a:off x="6902144" y="380021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66" name="TextBox 27"/>
          <p:cNvSpPr txBox="1"/>
          <p:nvPr/>
        </p:nvSpPr>
        <p:spPr bwMode="gray">
          <a:xfrm rot="5400000">
            <a:off x="4842240" y="4037425"/>
            <a:ext cx="3657781" cy="465282"/>
          </a:xfrm>
          <a:prstGeom prst="trapezoid">
            <a:avLst>
              <a:gd name="adj" fmla="val 68368"/>
            </a:avLst>
          </a:prstGeom>
          <a:solidFill>
            <a:schemeClr val="accent1">
              <a:lumMod val="20000"/>
              <a:lumOff val="80000"/>
            </a:schemeClr>
          </a:soli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800" b="1" dirty="0">
              <a:solidFill>
                <a:schemeClr val="tx2"/>
              </a:solidFill>
              <a:latin typeface="Microsoft YaHei" panose="020B0503020204020204" pitchFamily="34" charset="-122"/>
              <a:ea typeface="Microsoft YaHei" panose="020B0503020204020204" pitchFamily="34" charset="-122"/>
            </a:endParaRPr>
          </a:p>
        </p:txBody>
      </p:sp>
      <p:pic>
        <p:nvPicPr>
          <p:cNvPr id="67" name="Picture 45"/>
          <p:cNvPicPr>
            <a:picLocks noChangeAspect="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16729" y="2856957"/>
            <a:ext cx="308805" cy="504000"/>
          </a:xfrm>
          <a:prstGeom prst="rect">
            <a:avLst/>
          </a:prstGeom>
        </p:spPr>
      </p:pic>
      <p:sp>
        <p:nvSpPr>
          <p:cNvPr id="72" name="ZoneTexte 57"/>
          <p:cNvSpPr txBox="1"/>
          <p:nvPr/>
        </p:nvSpPr>
        <p:spPr>
          <a:xfrm>
            <a:off x="6208260" y="1987890"/>
            <a:ext cx="864096" cy="276999"/>
          </a:xfrm>
          <a:prstGeom prst="rect">
            <a:avLst/>
          </a:prstGeom>
          <a:noFill/>
        </p:spPr>
        <p:txBody>
          <a:bodyPr wrap="square" rtlCol="0">
            <a:spAutoFit/>
          </a:bodyPr>
          <a:lstStyle/>
          <a:p>
            <a:pPr algn="ctr"/>
            <a:r>
              <a:rPr lang="zh-CN" altLang="en-US" sz="1200" b="1" dirty="0" smtClean="0">
                <a:solidFill>
                  <a:schemeClr val="tx2"/>
                </a:solidFill>
                <a:latin typeface="Microsoft YaHei" panose="020B0503020204020204" pitchFamily="34" charset="-122"/>
                <a:ea typeface="Microsoft YaHei" panose="020B0503020204020204" pitchFamily="34" charset="-122"/>
              </a:rPr>
              <a:t>特征提取</a:t>
            </a:r>
            <a:endParaRPr lang="en-US" sz="1200" b="1" dirty="0" smtClean="0">
              <a:solidFill>
                <a:schemeClr val="tx2"/>
              </a:solidFill>
              <a:latin typeface="Microsoft YaHei" panose="020B0503020204020204" pitchFamily="34" charset="-122"/>
              <a:ea typeface="Microsoft YaHei" panose="020B0503020204020204" pitchFamily="34" charset="-122"/>
            </a:endParaRPr>
          </a:p>
        </p:txBody>
      </p:sp>
      <p:sp>
        <p:nvSpPr>
          <p:cNvPr id="77" name="AutoShape 11"/>
          <p:cNvSpPr>
            <a:spLocks noChangeArrowheads="1"/>
          </p:cNvSpPr>
          <p:nvPr/>
        </p:nvSpPr>
        <p:spPr bwMode="auto">
          <a:xfrm rot="16200000" flipH="1">
            <a:off x="6894468" y="53228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78" name="AutoShape 11"/>
          <p:cNvSpPr>
            <a:spLocks noChangeArrowheads="1"/>
          </p:cNvSpPr>
          <p:nvPr/>
        </p:nvSpPr>
        <p:spPr bwMode="auto">
          <a:xfrm rot="16200000" flipH="1">
            <a:off x="6235722" y="563656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pic>
        <p:nvPicPr>
          <p:cNvPr id="172034" name="Picture 2"/>
          <p:cNvPicPr>
            <a:picLocks noChangeAspect="1" noChangeArrowheads="1"/>
          </p:cNvPicPr>
          <p:nvPr/>
        </p:nvPicPr>
        <p:blipFill>
          <a:blip r:embed="rId8" cstate="print">
            <a:duotone>
              <a:schemeClr val="accent1">
                <a:shade val="45000"/>
                <a:satMod val="135000"/>
              </a:schemeClr>
              <a:prstClr val="white"/>
            </a:duotone>
            <a:extLst>
              <a:ext uri="{BEBA8EAE-BF5A-486C-A8C5-ECC9F3942E4B}">
                <a14:imgProps xmlns:a14="http://schemas.microsoft.com/office/drawing/2010/main">
                  <a14:imgLayer r:embed="rId9">
                    <a14:imgEffect>
                      <a14:colorTemperature colorTemp="5900"/>
                    </a14:imgEffect>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230575" y="1959918"/>
            <a:ext cx="1592702" cy="87284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2035" name="Picture 3"/>
          <p:cNvPicPr>
            <a:picLocks noChangeAspect="1" noChangeArrowheads="1"/>
          </p:cNvPicPr>
          <p:nvPr/>
        </p:nvPicPr>
        <p:blipFill>
          <a:blip r:embed="rId10" cstate="print">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192315" y="5115378"/>
            <a:ext cx="1648600" cy="10893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271211" y="1559727"/>
            <a:ext cx="1833392" cy="4237413"/>
            <a:chOff x="210526" y="852715"/>
            <a:chExt cx="1824588" cy="4717502"/>
          </a:xfrm>
        </p:grpSpPr>
        <p:pic>
          <p:nvPicPr>
            <p:cNvPr id="84" name="Picture 70" descr="http://www.proofhq.com/html/blog/wp-content/uploads/2012/08/workflow11-1024x620.png"/>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264" t="14804" r="71210" b="3767"/>
            <a:stretch/>
          </p:blipFill>
          <p:spPr bwMode="auto">
            <a:xfrm>
              <a:off x="210526" y="995795"/>
              <a:ext cx="989895" cy="198992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p:cNvPicPr>
              <a:picLocks noChangeAspect="1"/>
            </p:cNvPicPr>
            <p:nvPr/>
          </p:nvPicPr>
          <p:blipFill>
            <a:blip r:embed="rId13">
              <a:duotone>
                <a:schemeClr val="accent1">
                  <a:shade val="45000"/>
                  <a:satMod val="135000"/>
                </a:schemeClr>
                <a:prstClr val="white"/>
              </a:duotone>
            </a:blip>
            <a:stretch>
              <a:fillRect/>
            </a:stretch>
          </p:blipFill>
          <p:spPr>
            <a:xfrm>
              <a:off x="383846" y="3768568"/>
              <a:ext cx="768264" cy="1489007"/>
            </a:xfrm>
            <a:prstGeom prst="rect">
              <a:avLst/>
            </a:prstGeom>
          </p:spPr>
        </p:pic>
        <p:pic>
          <p:nvPicPr>
            <p:cNvPr id="86" name="Picture 85"/>
            <p:cNvPicPr>
              <a:picLocks noChangeAspect="1"/>
            </p:cNvPicPr>
            <p:nvPr/>
          </p:nvPicPr>
          <p:blipFill>
            <a:blip r:embed="rId14"/>
            <a:stretch>
              <a:fillRect/>
            </a:stretch>
          </p:blipFill>
          <p:spPr>
            <a:xfrm>
              <a:off x="345823" y="2812019"/>
              <a:ext cx="276287" cy="276287"/>
            </a:xfrm>
            <a:prstGeom prst="rect">
              <a:avLst/>
            </a:prstGeom>
          </p:spPr>
        </p:pic>
        <p:sp>
          <p:nvSpPr>
            <p:cNvPr id="87" name="TextBox 86"/>
            <p:cNvSpPr txBox="1"/>
            <p:nvPr/>
          </p:nvSpPr>
          <p:spPr>
            <a:xfrm>
              <a:off x="701080" y="852715"/>
              <a:ext cx="1136506" cy="342647"/>
            </a:xfrm>
            <a:prstGeom prst="rect">
              <a:avLst/>
            </a:prstGeom>
            <a:solidFill>
              <a:schemeClr val="bg1"/>
            </a:solidFill>
          </p:spPr>
          <p:txBody>
            <a:bodyPr wrap="square" rtlCol="0">
              <a:spAutoFit/>
            </a:bodyPr>
            <a:lstStyle/>
            <a:p>
              <a:r>
                <a:rPr lang="zh-CN" altLang="en-US" sz="1400" b="1" spc="300" dirty="0" smtClean="0">
                  <a:solidFill>
                    <a:srgbClr val="11356F"/>
                  </a:solidFill>
                  <a:latin typeface="Microsoft YaHei" panose="020B0503020204020204" pitchFamily="34" charset="-122"/>
                  <a:ea typeface="Microsoft YaHei" panose="020B0503020204020204" pitchFamily="34" charset="-122"/>
                  <a:cs typeface="+mn-cs"/>
                </a:rPr>
                <a:t>输入数据</a:t>
              </a:r>
              <a:endParaRPr lang="en-SG" sz="14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88" name="Rectangle 87"/>
            <p:cNvSpPr/>
            <p:nvPr/>
          </p:nvSpPr>
          <p:spPr>
            <a:xfrm>
              <a:off x="1089527" y="1590093"/>
              <a:ext cx="820439" cy="479705"/>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历史销售记录</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89" name="Rectangle 88"/>
            <p:cNvSpPr/>
            <p:nvPr/>
          </p:nvSpPr>
          <p:spPr>
            <a:xfrm>
              <a:off x="1097140" y="2080473"/>
              <a:ext cx="869504" cy="479705"/>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历史降价记录</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0" name="Rectangle 89"/>
            <p:cNvSpPr/>
            <p:nvPr/>
          </p:nvSpPr>
          <p:spPr>
            <a:xfrm>
              <a:off x="1107878" y="2562186"/>
              <a:ext cx="913847" cy="830919"/>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产品元数据</a:t>
              </a:r>
              <a:r>
                <a:rPr 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050" dirty="0">
                  <a:solidFill>
                    <a:schemeClr val="tx1">
                      <a:lumMod val="50000"/>
                      <a:lumOff val="50000"/>
                    </a:schemeClr>
                  </a:solidFill>
                  <a:latin typeface="Microsoft YaHei" panose="020B0503020204020204" pitchFamily="34" charset="-122"/>
                  <a:ea typeface="Microsoft YaHei" panose="020B0503020204020204" pitchFamily="34" charset="-122"/>
                </a:rPr>
                <a:t>例</a:t>
              </a:r>
              <a:r>
                <a:rPr lang="zh-CN" alt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如分类、款式、颜色、尺码</a:t>
              </a:r>
              <a:r>
                <a:rPr 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0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93" name="Picture 92"/>
            <p:cNvPicPr>
              <a:picLocks noChangeAspect="1"/>
            </p:cNvPicPr>
            <p:nvPr/>
          </p:nvPicPr>
          <p:blipFill>
            <a:blip r:embed="rId15">
              <a:duotone>
                <a:schemeClr val="accent1">
                  <a:shade val="45000"/>
                  <a:satMod val="135000"/>
                </a:schemeClr>
                <a:prstClr val="white"/>
              </a:duotone>
            </a:blip>
            <a:stretch>
              <a:fillRect/>
            </a:stretch>
          </p:blipFill>
          <p:spPr>
            <a:xfrm>
              <a:off x="423751" y="2749075"/>
              <a:ext cx="252436" cy="688464"/>
            </a:xfrm>
            <a:prstGeom prst="rect">
              <a:avLst/>
            </a:prstGeom>
          </p:spPr>
        </p:pic>
        <p:sp>
          <p:nvSpPr>
            <p:cNvPr id="96" name="Rectangle 95"/>
            <p:cNvSpPr/>
            <p:nvPr/>
          </p:nvSpPr>
          <p:spPr>
            <a:xfrm>
              <a:off x="1080004" y="4107128"/>
              <a:ext cx="757583" cy="291250"/>
            </a:xfrm>
            <a:prstGeom prst="rect">
              <a:avLst/>
            </a:prstGeom>
          </p:spPr>
          <p:txBody>
            <a:bodyPr wrap="square">
              <a:spAutoFit/>
            </a:bodyPr>
            <a:lstStyle/>
            <a:p>
              <a:pPr marL="2250">
                <a:spcBef>
                  <a:spcPts val="1200"/>
                </a:spcBef>
                <a:buClr>
                  <a:srgbClr val="11356F"/>
                </a:buClr>
              </a:pP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7" name="Rectangle 96"/>
            <p:cNvSpPr/>
            <p:nvPr/>
          </p:nvSpPr>
          <p:spPr>
            <a:xfrm>
              <a:off x="1093815" y="4902056"/>
              <a:ext cx="933447" cy="668161"/>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顾客元数据</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例如性别、年龄</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8" name="Rectangle 97"/>
            <p:cNvSpPr/>
            <p:nvPr/>
          </p:nvSpPr>
          <p:spPr>
            <a:xfrm>
              <a:off x="1095167" y="3875841"/>
              <a:ext cx="939947" cy="659595"/>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顾客产生的数据</a:t>
              </a:r>
              <a:r>
                <a:rPr 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050" dirty="0">
                  <a:solidFill>
                    <a:schemeClr val="tx1">
                      <a:lumMod val="50000"/>
                      <a:lumOff val="50000"/>
                    </a:schemeClr>
                  </a:solidFill>
                  <a:latin typeface="Microsoft YaHei" panose="020B0503020204020204" pitchFamily="34" charset="-122"/>
                  <a:ea typeface="Microsoft YaHei" panose="020B0503020204020204" pitchFamily="34" charset="-122"/>
                </a:rPr>
                <a:t>例</a:t>
              </a:r>
              <a:r>
                <a:rPr lang="zh-CN" alt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如点赞数、评价</a:t>
              </a:r>
              <a:r>
                <a:rPr 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05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pic>
        <p:nvPicPr>
          <p:cNvPr id="9" name="Picture 8"/>
          <p:cNvPicPr>
            <a:picLocks noChangeAspect="1"/>
          </p:cNvPicPr>
          <p:nvPr/>
        </p:nvPicPr>
        <p:blipFill>
          <a:blip r:embed="rId16">
            <a:duotone>
              <a:schemeClr val="accent1">
                <a:shade val="45000"/>
                <a:satMod val="135000"/>
              </a:schemeClr>
              <a:prstClr val="white"/>
            </a:duotone>
          </a:blip>
          <a:stretch>
            <a:fillRect/>
          </a:stretch>
        </p:blipFill>
        <p:spPr>
          <a:xfrm>
            <a:off x="468488" y="3572299"/>
            <a:ext cx="296087" cy="644534"/>
          </a:xfrm>
          <a:prstGeom prst="rect">
            <a:avLst/>
          </a:prstGeom>
        </p:spPr>
      </p:pic>
      <p:pic>
        <p:nvPicPr>
          <p:cNvPr id="10" name="Picture 9"/>
          <p:cNvPicPr>
            <a:picLocks noChangeAspect="1"/>
          </p:cNvPicPr>
          <p:nvPr/>
        </p:nvPicPr>
        <p:blipFill>
          <a:blip r:embed="rId17"/>
          <a:stretch>
            <a:fillRect/>
          </a:stretch>
        </p:blipFill>
        <p:spPr>
          <a:xfrm>
            <a:off x="532011" y="4676918"/>
            <a:ext cx="690611" cy="434398"/>
          </a:xfrm>
          <a:prstGeom prst="rect">
            <a:avLst/>
          </a:prstGeom>
        </p:spPr>
      </p:pic>
      <p:pic>
        <p:nvPicPr>
          <p:cNvPr id="5" name="Picture 4"/>
          <p:cNvPicPr>
            <a:picLocks noChangeAspect="1"/>
          </p:cNvPicPr>
          <p:nvPr/>
        </p:nvPicPr>
        <p:blipFill>
          <a:blip r:embed="rId18">
            <a:extLst>
              <a:ext uri="{BEBA8EAE-BF5A-486C-A8C5-ECC9F3942E4B}">
                <a14:imgProps xmlns:a14="http://schemas.microsoft.com/office/drawing/2010/main">
                  <a14:imgLayer r:embed="rId19">
                    <a14:imgEffect>
                      <a14:colorTemperature colorTemp="5900"/>
                    </a14:imgEffect>
                  </a14:imgLayer>
                </a14:imgProps>
              </a:ext>
            </a:extLst>
          </a:blip>
          <a:stretch>
            <a:fillRect/>
          </a:stretch>
        </p:blipFill>
        <p:spPr>
          <a:xfrm>
            <a:off x="7260529" y="3171499"/>
            <a:ext cx="1532793" cy="1547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91" name="Picture 90"/>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0880" y="3493194"/>
            <a:ext cx="338863" cy="448701"/>
          </a:xfrm>
          <a:prstGeom prst="rect">
            <a:avLst/>
          </a:prstGeom>
        </p:spPr>
      </p:pic>
      <p:pic>
        <p:nvPicPr>
          <p:cNvPr id="92" name="Picture 91"/>
          <p:cNvPicPr>
            <a:picLocks noChangeAspect="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11942" y="5392617"/>
            <a:ext cx="327808" cy="434063"/>
          </a:xfrm>
          <a:prstGeom prst="rect">
            <a:avLst/>
          </a:prstGeom>
        </p:spPr>
      </p:pic>
      <p:pic>
        <p:nvPicPr>
          <p:cNvPr id="94" name="Picture 93"/>
          <p:cNvPicPr>
            <a:picLocks noChangeAspect="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33820" y="4134011"/>
            <a:ext cx="266093" cy="466574"/>
          </a:xfrm>
          <a:prstGeom prst="rect">
            <a:avLst/>
          </a:prstGeom>
        </p:spPr>
      </p:pic>
      <p:pic>
        <p:nvPicPr>
          <p:cNvPr id="95" name="Picture 94"/>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86219" y="4832063"/>
            <a:ext cx="387649" cy="320291"/>
          </a:xfrm>
          <a:prstGeom prst="rect">
            <a:avLst/>
          </a:prstGeom>
        </p:spPr>
      </p:pic>
      <p:sp>
        <p:nvSpPr>
          <p:cNvPr id="99" name="TextBox 98"/>
          <p:cNvSpPr txBox="1"/>
          <p:nvPr/>
        </p:nvSpPr>
        <p:spPr>
          <a:xfrm>
            <a:off x="7360604" y="2914566"/>
            <a:ext cx="1371274"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   个性化服务</a:t>
            </a:r>
            <a:r>
              <a:rPr lang="en-US" altLang="zh-CN"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推荐</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0" name="TextBox 99"/>
          <p:cNvSpPr txBox="1"/>
          <p:nvPr/>
        </p:nvSpPr>
        <p:spPr>
          <a:xfrm>
            <a:off x="7260529" y="4808265"/>
            <a:ext cx="1532793"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            顾客细分</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3" name="TextBox 82"/>
          <p:cNvSpPr txBox="1"/>
          <p:nvPr/>
        </p:nvSpPr>
        <p:spPr>
          <a:xfrm>
            <a:off x="7468434" y="6246797"/>
            <a:ext cx="1131482"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      促销设计</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105" name="Tableau 43"/>
          <p:cNvGraphicFramePr>
            <a:graphicFrameLocks noGrp="1"/>
          </p:cNvGraphicFramePr>
          <p:nvPr>
            <p:extLst>
              <p:ext uri="{D42A27DB-BD31-4B8C-83A1-F6EECF244321}">
                <p14:modId xmlns:p14="http://schemas.microsoft.com/office/powerpoint/2010/main" val="413894014"/>
              </p:ext>
            </p:extLst>
          </p:nvPr>
        </p:nvGraphicFramePr>
        <p:xfrm>
          <a:off x="2204046" y="2598618"/>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bl>
          </a:graphicData>
        </a:graphic>
      </p:graphicFrame>
      <p:graphicFrame>
        <p:nvGraphicFramePr>
          <p:cNvPr id="106" name="Tableau 44"/>
          <p:cNvGraphicFramePr>
            <a:graphicFrameLocks noGrp="1"/>
          </p:cNvGraphicFramePr>
          <p:nvPr>
            <p:extLst>
              <p:ext uri="{D42A27DB-BD31-4B8C-83A1-F6EECF244321}">
                <p14:modId xmlns:p14="http://schemas.microsoft.com/office/powerpoint/2010/main" val="732929021"/>
              </p:ext>
            </p:extLst>
          </p:nvPr>
        </p:nvGraphicFramePr>
        <p:xfrm>
          <a:off x="2270515" y="2670626"/>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bl>
          </a:graphicData>
        </a:graphic>
      </p:graphicFrame>
      <p:graphicFrame>
        <p:nvGraphicFramePr>
          <p:cNvPr id="107" name="Tableau 45"/>
          <p:cNvGraphicFramePr>
            <a:graphicFrameLocks noGrp="1"/>
          </p:cNvGraphicFramePr>
          <p:nvPr>
            <p:extLst>
              <p:ext uri="{D42A27DB-BD31-4B8C-83A1-F6EECF244321}">
                <p14:modId xmlns:p14="http://schemas.microsoft.com/office/powerpoint/2010/main" val="1629055887"/>
              </p:ext>
            </p:extLst>
          </p:nvPr>
        </p:nvGraphicFramePr>
        <p:xfrm>
          <a:off x="2341873" y="2742634"/>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09484">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r>
              <a:tr h="111143">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bl>
          </a:graphicData>
        </a:graphic>
      </p:graphicFrame>
      <p:graphicFrame>
        <p:nvGraphicFramePr>
          <p:cNvPr id="108" name="Tableau 46"/>
          <p:cNvGraphicFramePr>
            <a:graphicFrameLocks noGrp="1"/>
          </p:cNvGraphicFramePr>
          <p:nvPr>
            <p:extLst>
              <p:ext uri="{D42A27DB-BD31-4B8C-83A1-F6EECF244321}">
                <p14:modId xmlns:p14="http://schemas.microsoft.com/office/powerpoint/2010/main" val="207774780"/>
              </p:ext>
            </p:extLst>
          </p:nvPr>
        </p:nvGraphicFramePr>
        <p:xfrm>
          <a:off x="3412345" y="2584617"/>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bl>
          </a:graphicData>
        </a:graphic>
      </p:graphicFrame>
      <p:graphicFrame>
        <p:nvGraphicFramePr>
          <p:cNvPr id="109" name="Tableau 47"/>
          <p:cNvGraphicFramePr>
            <a:graphicFrameLocks noGrp="1"/>
          </p:cNvGraphicFramePr>
          <p:nvPr>
            <p:extLst>
              <p:ext uri="{D42A27DB-BD31-4B8C-83A1-F6EECF244321}">
                <p14:modId xmlns:p14="http://schemas.microsoft.com/office/powerpoint/2010/main" val="141183925"/>
              </p:ext>
            </p:extLst>
          </p:nvPr>
        </p:nvGraphicFramePr>
        <p:xfrm>
          <a:off x="3478814" y="2656624"/>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bl>
          </a:graphicData>
        </a:graphic>
      </p:graphicFrame>
      <p:graphicFrame>
        <p:nvGraphicFramePr>
          <p:cNvPr id="110" name="Tableau 48"/>
          <p:cNvGraphicFramePr>
            <a:graphicFrameLocks noGrp="1"/>
          </p:cNvGraphicFramePr>
          <p:nvPr>
            <p:extLst>
              <p:ext uri="{D42A27DB-BD31-4B8C-83A1-F6EECF244321}">
                <p14:modId xmlns:p14="http://schemas.microsoft.com/office/powerpoint/2010/main" val="3885056043"/>
              </p:ext>
            </p:extLst>
          </p:nvPr>
        </p:nvGraphicFramePr>
        <p:xfrm>
          <a:off x="3550172" y="2728633"/>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09484">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bl>
          </a:graphicData>
        </a:graphic>
      </p:graphicFrame>
      <p:sp>
        <p:nvSpPr>
          <p:cNvPr id="111" name="AutoShape 11"/>
          <p:cNvSpPr>
            <a:spLocks noChangeArrowheads="1"/>
          </p:cNvSpPr>
          <p:nvPr/>
        </p:nvSpPr>
        <p:spPr bwMode="auto">
          <a:xfrm rot="16200000" flipH="1">
            <a:off x="5314482" y="426336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12" name="AutoShape 11"/>
          <p:cNvSpPr>
            <a:spLocks noChangeArrowheads="1"/>
          </p:cNvSpPr>
          <p:nvPr/>
        </p:nvSpPr>
        <p:spPr bwMode="auto">
          <a:xfrm rot="16200000" flipH="1">
            <a:off x="4467186" y="4148399"/>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13" name="ZoneTexte 54"/>
          <p:cNvSpPr txBox="1"/>
          <p:nvPr/>
        </p:nvSpPr>
        <p:spPr>
          <a:xfrm>
            <a:off x="3369637" y="1969404"/>
            <a:ext cx="1129972" cy="276999"/>
          </a:xfrm>
          <a:prstGeom prst="rect">
            <a:avLst/>
          </a:prstGeom>
          <a:noFill/>
        </p:spPr>
        <p:txBody>
          <a:bodyPr wrap="square" rtlCol="0">
            <a:spAutoFit/>
          </a:bodyPr>
          <a:lstStyle/>
          <a:p>
            <a:pPr algn="ctr"/>
            <a:r>
              <a:rPr lang="zh-CN" altLang="en-US" sz="1200" b="1" dirty="0" smtClean="0">
                <a:solidFill>
                  <a:schemeClr val="tx2"/>
                </a:solidFill>
                <a:latin typeface="Microsoft YaHei" panose="020B0503020204020204" pitchFamily="34" charset="-122"/>
                <a:ea typeface="Microsoft YaHei" panose="020B0503020204020204" pitchFamily="34" charset="-122"/>
              </a:rPr>
              <a:t>数据整合</a:t>
            </a:r>
            <a:endParaRPr lang="en-US" sz="1200" b="1" dirty="0" smtClean="0">
              <a:solidFill>
                <a:schemeClr val="tx2"/>
              </a:solidFill>
              <a:latin typeface="Microsoft YaHei" panose="020B0503020204020204" pitchFamily="34" charset="-122"/>
              <a:ea typeface="Microsoft YaHei" panose="020B0503020204020204" pitchFamily="34" charset="-122"/>
            </a:endParaRPr>
          </a:p>
        </p:txBody>
      </p:sp>
      <p:sp>
        <p:nvSpPr>
          <p:cNvPr id="114" name="ZoneTexte 60"/>
          <p:cNvSpPr txBox="1"/>
          <p:nvPr/>
        </p:nvSpPr>
        <p:spPr>
          <a:xfrm>
            <a:off x="2336984" y="5851865"/>
            <a:ext cx="930565" cy="165036"/>
          </a:xfrm>
          <a:prstGeom prst="rect">
            <a:avLst/>
          </a:prstGeom>
          <a:noFill/>
        </p:spPr>
        <p:txBody>
          <a:bodyPr wrap="square" lIns="36000" tIns="36000" rIns="36000" bIns="36000" rtlCol="0" anchor="t">
            <a:spAutoFit/>
          </a:bodyPr>
          <a:lstStyle/>
          <a:p>
            <a:pPr algn="ctr"/>
            <a:r>
              <a:rPr lang="fr-FR" sz="600" b="1" dirty="0" smtClean="0">
                <a:solidFill>
                  <a:schemeClr val="tx2"/>
                </a:solidFill>
                <a:latin typeface="Microsoft YaHei" panose="020B0503020204020204" pitchFamily="34" charset="-122"/>
                <a:ea typeface="Microsoft YaHei" panose="020B0503020204020204" pitchFamily="34" charset="-122"/>
              </a:rPr>
              <a:t>- </a:t>
            </a:r>
            <a:r>
              <a:rPr lang="zh-CN" altLang="en-US" sz="600" b="1" dirty="0" smtClean="0">
                <a:solidFill>
                  <a:schemeClr val="tx2"/>
                </a:solidFill>
                <a:latin typeface="Microsoft YaHei" panose="020B0503020204020204" pitchFamily="34" charset="-122"/>
                <a:ea typeface="Microsoft YaHei" panose="020B0503020204020204" pitchFamily="34" charset="-122"/>
              </a:rPr>
              <a:t>用户</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115" name="ZoneTexte 61"/>
          <p:cNvSpPr txBox="1"/>
          <p:nvPr/>
        </p:nvSpPr>
        <p:spPr>
          <a:xfrm rot="5400000">
            <a:off x="4911490" y="5367371"/>
            <a:ext cx="1008112" cy="165036"/>
          </a:xfrm>
          <a:prstGeom prst="rect">
            <a:avLst/>
          </a:prstGeom>
          <a:noFill/>
        </p:spPr>
        <p:txBody>
          <a:bodyPr wrap="square" lIns="36000" tIns="36000" rIns="36000" bIns="36000" rtlCol="0" anchor="b">
            <a:spAutoFit/>
          </a:bodyPr>
          <a:lstStyle/>
          <a:p>
            <a:pPr algn="r"/>
            <a:r>
              <a:rPr lang="fr-FR" sz="600" b="1" dirty="0" smtClean="0">
                <a:solidFill>
                  <a:schemeClr val="tx2"/>
                </a:solidFill>
                <a:latin typeface="Microsoft YaHei" panose="020B0503020204020204" pitchFamily="34" charset="-122"/>
                <a:ea typeface="Microsoft YaHei" panose="020B0503020204020204" pitchFamily="34" charset="-122"/>
              </a:rPr>
              <a:t> - Item</a:t>
            </a:r>
          </a:p>
        </p:txBody>
      </p:sp>
      <p:sp>
        <p:nvSpPr>
          <p:cNvPr id="116" name="ZoneTexte 62"/>
          <p:cNvSpPr txBox="1"/>
          <p:nvPr/>
        </p:nvSpPr>
        <p:spPr>
          <a:xfrm>
            <a:off x="3538784" y="5851865"/>
            <a:ext cx="930565" cy="165036"/>
          </a:xfrm>
          <a:prstGeom prst="rect">
            <a:avLst/>
          </a:prstGeom>
          <a:noFill/>
        </p:spPr>
        <p:txBody>
          <a:bodyPr wrap="square" lIns="36000" tIns="36000" rIns="36000" bIns="36000" rtlCol="0" anchor="t">
            <a:spAutoFit/>
          </a:bodyPr>
          <a:lstStyle/>
          <a:p>
            <a:pPr algn="ctr"/>
            <a:r>
              <a:rPr lang="fr-FR" sz="600" b="1" dirty="0" smtClean="0">
                <a:solidFill>
                  <a:schemeClr val="tx2"/>
                </a:solidFill>
                <a:latin typeface="Microsoft YaHei" panose="020B0503020204020204" pitchFamily="34" charset="-122"/>
                <a:ea typeface="Microsoft YaHei" panose="020B0503020204020204" pitchFamily="34" charset="-122"/>
              </a:rPr>
              <a:t>- </a:t>
            </a:r>
            <a:r>
              <a:rPr lang="zh-CN" altLang="en-US" sz="600" b="1" dirty="0" smtClean="0">
                <a:solidFill>
                  <a:schemeClr val="tx2"/>
                </a:solidFill>
                <a:latin typeface="Microsoft YaHei" panose="020B0503020204020204" pitchFamily="34" charset="-122"/>
                <a:ea typeface="Microsoft YaHei" panose="020B0503020204020204" pitchFamily="34" charset="-122"/>
              </a:rPr>
              <a:t>用户</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117" name="ZoneTexte 63"/>
          <p:cNvSpPr txBox="1"/>
          <p:nvPr/>
        </p:nvSpPr>
        <p:spPr>
          <a:xfrm rot="5400000">
            <a:off x="4064728" y="5252404"/>
            <a:ext cx="1008112" cy="165036"/>
          </a:xfrm>
          <a:prstGeom prst="rect">
            <a:avLst/>
          </a:prstGeom>
          <a:noFill/>
        </p:spPr>
        <p:txBody>
          <a:bodyPr wrap="square" lIns="36000" tIns="36000" rIns="36000" bIns="36000" rtlCol="0" anchor="b">
            <a:spAutoFit/>
          </a:bodyPr>
          <a:lstStyle/>
          <a:p>
            <a:pPr algn="r"/>
            <a:r>
              <a:rPr lang="fr-FR" sz="600" b="1" dirty="0" smtClean="0">
                <a:solidFill>
                  <a:schemeClr val="tx2"/>
                </a:solidFill>
                <a:latin typeface="Microsoft YaHei" panose="020B0503020204020204" pitchFamily="34" charset="-122"/>
                <a:ea typeface="Microsoft YaHei" panose="020B0503020204020204" pitchFamily="34" charset="-122"/>
              </a:rPr>
              <a:t> - </a:t>
            </a:r>
            <a:r>
              <a:rPr lang="zh-CN" altLang="en-US" sz="600" b="1" dirty="0">
                <a:solidFill>
                  <a:schemeClr val="tx2"/>
                </a:solidFill>
                <a:latin typeface="Microsoft YaHei" panose="020B0503020204020204" pitchFamily="34" charset="-122"/>
                <a:ea typeface="Microsoft YaHei" panose="020B0503020204020204" pitchFamily="34" charset="-122"/>
              </a:rPr>
              <a:t>产品</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119" name="TextBox 27"/>
          <p:cNvSpPr txBox="1"/>
          <p:nvPr/>
        </p:nvSpPr>
        <p:spPr bwMode="gray">
          <a:xfrm>
            <a:off x="4651153" y="2400820"/>
            <a:ext cx="1528785" cy="3744416"/>
          </a:xfrm>
          <a:prstGeom prst="roundRect">
            <a:avLst>
              <a:gd name="adj" fmla="val 5317"/>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1600" dirty="0">
              <a:latin typeface="Microsoft YaHei" panose="020B0503020204020204" pitchFamily="34" charset="-122"/>
              <a:ea typeface="Microsoft YaHei" panose="020B0503020204020204" pitchFamily="34" charset="-122"/>
            </a:endParaRPr>
          </a:p>
        </p:txBody>
      </p:sp>
      <p:grpSp>
        <p:nvGrpSpPr>
          <p:cNvPr id="120" name="Group 68"/>
          <p:cNvGrpSpPr/>
          <p:nvPr/>
        </p:nvGrpSpPr>
        <p:grpSpPr>
          <a:xfrm>
            <a:off x="4717622" y="2497878"/>
            <a:ext cx="1395847" cy="1703143"/>
            <a:chOff x="704528" y="2426221"/>
            <a:chExt cx="2088232" cy="2351960"/>
          </a:xfrm>
        </p:grpSpPr>
        <p:grpSp>
          <p:nvGrpSpPr>
            <p:cNvPr id="121" name="Group 70"/>
            <p:cNvGrpSpPr/>
            <p:nvPr/>
          </p:nvGrpSpPr>
          <p:grpSpPr>
            <a:xfrm>
              <a:off x="1682475" y="3377169"/>
              <a:ext cx="1110285" cy="996035"/>
              <a:chOff x="1650099" y="3844142"/>
              <a:chExt cx="1110285" cy="996035"/>
            </a:xfrm>
          </p:grpSpPr>
          <p:sp>
            <p:nvSpPr>
              <p:cNvPr id="125" name="Text Box 46"/>
              <p:cNvSpPr txBox="1">
                <a:spLocks noChangeArrowheads="1"/>
              </p:cNvSpPr>
              <p:nvPr>
                <p:custDataLst>
                  <p:tags r:id="rId4"/>
                </p:custDataLst>
              </p:nvPr>
            </p:nvSpPr>
            <p:spPr bwMode="gray">
              <a:xfrm>
                <a:off x="1896288" y="4457655"/>
                <a:ext cx="864096" cy="382522"/>
              </a:xfrm>
              <a:prstGeom prst="rect">
                <a:avLst/>
              </a:prstGeom>
              <a:noFill/>
              <a:ln w="9525">
                <a:noFill/>
                <a:miter lim="800000"/>
                <a:headEnd/>
                <a:tailEnd/>
              </a:ln>
              <a:effectLst/>
            </p:spPr>
            <p:txBody>
              <a:bodyPr wrap="square" lIns="0" tIns="0" rIns="0" bIns="0" anchor="ctr">
                <a:spAutoFit/>
              </a:bodyPr>
              <a:lstStyle/>
              <a:p>
                <a:pPr lvl="0" algn="ctr" defTabSz="914400">
                  <a:defRPr/>
                </a:pPr>
                <a:r>
                  <a:rPr lang="zh-CN" altLang="en-US" sz="600" b="1" kern="0" dirty="0" smtClean="0">
                    <a:solidFill>
                      <a:srgbClr val="800000"/>
                    </a:solidFill>
                    <a:latin typeface="Microsoft YaHei" panose="020B0503020204020204" pitchFamily="34" charset="-122"/>
                    <a:ea typeface="Microsoft YaHei" panose="020B0503020204020204" pitchFamily="34" charset="-122"/>
                    <a:cs typeface="Tahoma" pitchFamily="34" charset="0"/>
                  </a:rPr>
                  <a:t>用奇异值分解搭建特殊的向量并描述节目和观众</a:t>
                </a:r>
                <a:endParaRPr lang="en-GB" sz="600" b="1" kern="0" dirty="0" smtClean="0">
                  <a:solidFill>
                    <a:srgbClr val="800000"/>
                  </a:solidFill>
                  <a:latin typeface="Microsoft YaHei" panose="020B0503020204020204" pitchFamily="34" charset="-122"/>
                  <a:ea typeface="Microsoft YaHei" panose="020B0503020204020204" pitchFamily="34" charset="-122"/>
                  <a:cs typeface="Tahoma" pitchFamily="34" charset="0"/>
                </a:endParaRPr>
              </a:p>
            </p:txBody>
          </p:sp>
          <p:cxnSp>
            <p:nvCxnSpPr>
              <p:cNvPr id="126" name="Straight Arrow Connector 42"/>
              <p:cNvCxnSpPr/>
              <p:nvPr/>
            </p:nvCxnSpPr>
            <p:spPr>
              <a:xfrm flipH="1" flipV="1">
                <a:off x="2304437" y="3844142"/>
                <a:ext cx="0" cy="272643"/>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7" name="Straight Arrow Connector 46"/>
              <p:cNvCxnSpPr/>
              <p:nvPr/>
            </p:nvCxnSpPr>
            <p:spPr>
              <a:xfrm rot="5400000" flipH="1">
                <a:off x="1786899" y="4331350"/>
                <a:ext cx="0" cy="2736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22" name="Picture 6"/>
            <p:cNvPicPr>
              <a:picLocks noChangeAspect="1" noChangeArrowheads="1"/>
            </p:cNvPicPr>
            <p:nvPr/>
          </p:nvPicPr>
          <p:blipFill>
            <a:blip r:embed="rId24"/>
            <a:srcRect b="86847"/>
            <a:stretch>
              <a:fillRect/>
            </a:stretch>
          </p:blipFill>
          <p:spPr bwMode="auto">
            <a:xfrm>
              <a:off x="732468" y="2426221"/>
              <a:ext cx="1786309" cy="288032"/>
            </a:xfrm>
            <a:prstGeom prst="rect">
              <a:avLst/>
            </a:prstGeom>
            <a:noFill/>
            <a:ln w="9525">
              <a:noFill/>
              <a:miter lim="800000"/>
              <a:headEnd/>
              <a:tailEnd/>
            </a:ln>
            <a:effectLst/>
          </p:spPr>
        </p:pic>
        <p:pic>
          <p:nvPicPr>
            <p:cNvPr id="123" name="Picture 65"/>
            <p:cNvPicPr>
              <a:picLocks noChangeAspect="1"/>
            </p:cNvPicPr>
            <p:nvPr>
              <p:custDataLst>
                <p:tags r:id="rId3"/>
              </p:custDataLst>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4528" y="3866381"/>
              <a:ext cx="253200" cy="216000"/>
            </a:xfrm>
            <a:prstGeom prst="rect">
              <a:avLst/>
            </a:prstGeom>
          </p:spPr>
        </p:pic>
        <p:pic>
          <p:nvPicPr>
            <p:cNvPr id="124" name="Picture 7"/>
            <p:cNvPicPr>
              <a:picLocks noChangeAspect="1" noChangeArrowheads="1"/>
            </p:cNvPicPr>
            <p:nvPr/>
          </p:nvPicPr>
          <p:blipFill>
            <a:blip r:embed="rId26"/>
            <a:srcRect/>
            <a:stretch>
              <a:fillRect/>
            </a:stretch>
          </p:blipFill>
          <p:spPr bwMode="auto">
            <a:xfrm>
              <a:off x="968177" y="2661295"/>
              <a:ext cx="1728192" cy="2116886"/>
            </a:xfrm>
            <a:prstGeom prst="rect">
              <a:avLst/>
            </a:prstGeom>
            <a:noFill/>
            <a:ln w="9525">
              <a:noFill/>
              <a:miter lim="800000"/>
              <a:headEnd/>
              <a:tailEnd/>
            </a:ln>
            <a:effectLst/>
          </p:spPr>
        </p:pic>
      </p:grpSp>
      <p:pic>
        <p:nvPicPr>
          <p:cNvPr id="128" name="Picture 3"/>
          <p:cNvPicPr>
            <a:picLocks noChangeAspect="1" noChangeArrowheads="1"/>
          </p:cNvPicPr>
          <p:nvPr/>
        </p:nvPicPr>
        <p:blipFill>
          <a:blip r:embed="rId27"/>
          <a:srcRect/>
          <a:stretch>
            <a:fillRect/>
          </a:stretch>
        </p:blipFill>
        <p:spPr bwMode="auto">
          <a:xfrm>
            <a:off x="4686322" y="4561060"/>
            <a:ext cx="1462316" cy="1560264"/>
          </a:xfrm>
          <a:prstGeom prst="rect">
            <a:avLst/>
          </a:prstGeom>
          <a:noFill/>
          <a:ln w="9525">
            <a:noFill/>
            <a:miter lim="800000"/>
            <a:headEnd/>
            <a:tailEnd/>
          </a:ln>
          <a:effectLst/>
        </p:spPr>
      </p:pic>
      <p:sp>
        <p:nvSpPr>
          <p:cNvPr id="129" name="ZoneTexte 56"/>
          <p:cNvSpPr txBox="1"/>
          <p:nvPr/>
        </p:nvSpPr>
        <p:spPr>
          <a:xfrm>
            <a:off x="4651153" y="4140367"/>
            <a:ext cx="1595254" cy="400110"/>
          </a:xfrm>
          <a:prstGeom prst="rect">
            <a:avLst/>
          </a:prstGeom>
          <a:noFill/>
        </p:spPr>
        <p:txBody>
          <a:bodyPr wrap="square" rtlCol="0">
            <a:spAutoFit/>
          </a:bodyPr>
          <a:lstStyle/>
          <a:p>
            <a:pPr algn="ctr"/>
            <a:r>
              <a:rPr lang="zh-CN" altLang="en-US" sz="1000" b="1" dirty="0" smtClean="0">
                <a:solidFill>
                  <a:schemeClr val="tx2"/>
                </a:solidFill>
                <a:latin typeface="Microsoft YaHei" panose="020B0503020204020204" pitchFamily="34" charset="-122"/>
                <a:ea typeface="Microsoft YaHei" panose="020B0503020204020204" pitchFamily="34" charset="-122"/>
              </a:rPr>
              <a:t>原型分离</a:t>
            </a:r>
            <a:endParaRPr lang="en-US" altLang="zh-CN" sz="1000" b="1" dirty="0" smtClean="0">
              <a:solidFill>
                <a:schemeClr val="tx2"/>
              </a:solidFill>
              <a:latin typeface="Microsoft YaHei" panose="020B0503020204020204" pitchFamily="34" charset="-122"/>
              <a:ea typeface="Microsoft YaHei" panose="020B0503020204020204" pitchFamily="34" charset="-122"/>
            </a:endParaRPr>
          </a:p>
          <a:p>
            <a:pPr algn="ctr"/>
            <a:r>
              <a:rPr lang="fr-FR" sz="1000" b="1" dirty="0" smtClean="0">
                <a:solidFill>
                  <a:schemeClr val="tx2"/>
                </a:solidFill>
                <a:latin typeface="Microsoft YaHei" panose="020B0503020204020204" pitchFamily="34" charset="-122"/>
                <a:ea typeface="Microsoft YaHei" panose="020B0503020204020204" pitchFamily="34" charset="-122"/>
              </a:rPr>
              <a:t>(</a:t>
            </a:r>
            <a:r>
              <a:rPr lang="zh-CN" altLang="en-US" sz="1000" b="1" dirty="0" smtClean="0">
                <a:solidFill>
                  <a:schemeClr val="tx2"/>
                </a:solidFill>
                <a:latin typeface="Microsoft YaHei" panose="020B0503020204020204" pitchFamily="34" charset="-122"/>
                <a:ea typeface="Microsoft YaHei" panose="020B0503020204020204" pitchFamily="34" charset="-122"/>
              </a:rPr>
              <a:t>衍生内容和观众群）</a:t>
            </a:r>
            <a:endParaRPr lang="fr-FR" sz="1000" b="1" dirty="0" smtClean="0">
              <a:solidFill>
                <a:schemeClr val="tx2"/>
              </a:solidFill>
              <a:latin typeface="Microsoft YaHei" panose="020B0503020204020204" pitchFamily="34" charset="-122"/>
              <a:ea typeface="Microsoft YaHei" panose="020B0503020204020204" pitchFamily="34" charset="-122"/>
            </a:endParaRPr>
          </a:p>
        </p:txBody>
      </p:sp>
      <p:sp>
        <p:nvSpPr>
          <p:cNvPr id="130" name="ZoneTexte 54"/>
          <p:cNvSpPr txBox="1"/>
          <p:nvPr/>
        </p:nvSpPr>
        <p:spPr>
          <a:xfrm>
            <a:off x="2126160" y="1958825"/>
            <a:ext cx="1129972" cy="276999"/>
          </a:xfrm>
          <a:prstGeom prst="rect">
            <a:avLst/>
          </a:prstGeom>
          <a:noFill/>
        </p:spPr>
        <p:txBody>
          <a:bodyPr wrap="square" rtlCol="0">
            <a:spAutoFit/>
          </a:bodyPr>
          <a:lstStyle/>
          <a:p>
            <a:pPr algn="ctr"/>
            <a:r>
              <a:rPr lang="zh-CN" altLang="en-US" sz="1200" b="1" dirty="0" smtClean="0">
                <a:solidFill>
                  <a:schemeClr val="tx2"/>
                </a:solidFill>
                <a:latin typeface="Microsoft YaHei" panose="020B0503020204020204" pitchFamily="34" charset="-122"/>
                <a:ea typeface="Microsoft YaHei" panose="020B0503020204020204" pitchFamily="34" charset="-122"/>
              </a:rPr>
              <a:t>数据</a:t>
            </a:r>
            <a:r>
              <a:rPr lang="zh-CN" altLang="en-US" b="1" dirty="0">
                <a:solidFill>
                  <a:schemeClr val="tx2"/>
                </a:solidFill>
                <a:latin typeface="Microsoft YaHei" panose="020B0503020204020204" pitchFamily="34" charset="-122"/>
                <a:ea typeface="Microsoft YaHei" panose="020B0503020204020204" pitchFamily="34" charset="-122"/>
              </a:rPr>
              <a:t>覆盖</a:t>
            </a:r>
            <a:endParaRPr lang="en-US" sz="1200" b="1" dirty="0" smtClean="0">
              <a:solidFill>
                <a:schemeClr val="tx2"/>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5099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 name="Object 40"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4373" name="think-cell Slide" r:id="rId4" imgW="359" imgH="360" progId="TCLayout.ActiveDocument.1">
                  <p:embed/>
                </p:oleObj>
              </mc:Choice>
              <mc:Fallback>
                <p:oleObj name="think-cell Slide" r:id="rId4" imgW="359" imgH="36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5" name="Round Same Side Corner Rectangle 4"/>
          <p:cNvSpPr/>
          <p:nvPr/>
        </p:nvSpPr>
        <p:spPr bwMode="gray">
          <a:xfrm flipH="1">
            <a:off x="7109198" y="933451"/>
            <a:ext cx="1913978" cy="5560244"/>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US" sz="1100" b="1" spc="300" dirty="0">
              <a:solidFill>
                <a:srgbClr val="11356F"/>
              </a:solidFill>
              <a:latin typeface="Microsoft YaHei" panose="020B0503020204020204" pitchFamily="34" charset="-122"/>
              <a:ea typeface="Microsoft YaHei" panose="020B0503020204020204" pitchFamily="34" charset="-122"/>
            </a:endParaRPr>
          </a:p>
        </p:txBody>
      </p:sp>
      <p:sp>
        <p:nvSpPr>
          <p:cNvPr id="9" name="Round Same Side Corner Rectangle 8"/>
          <p:cNvSpPr/>
          <p:nvPr/>
        </p:nvSpPr>
        <p:spPr bwMode="gray">
          <a:xfrm flipH="1">
            <a:off x="2179277" y="933450"/>
            <a:ext cx="4733444" cy="5560245"/>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归类</a:t>
            </a:r>
            <a:r>
              <a:rPr lang="en-US" sz="1400" b="1" spc="300" dirty="0" smtClean="0">
                <a:solidFill>
                  <a:srgbClr val="11356F"/>
                </a:solidFill>
                <a:latin typeface="Microsoft YaHei" panose="020B0503020204020204" pitchFamily="34" charset="-122"/>
                <a:ea typeface="Microsoft YaHei" panose="020B0503020204020204" pitchFamily="34" charset="-122"/>
              </a:rPr>
              <a:t> + </a:t>
            </a:r>
            <a:r>
              <a:rPr lang="zh-CN" altLang="en-US" sz="1400" b="1" spc="300" dirty="0" smtClean="0">
                <a:solidFill>
                  <a:srgbClr val="11356F"/>
                </a:solidFill>
                <a:latin typeface="Microsoft YaHei" panose="020B0503020204020204" pitchFamily="34" charset="-122"/>
                <a:ea typeface="Microsoft YaHei" panose="020B0503020204020204" pitchFamily="34" charset="-122"/>
              </a:rPr>
              <a:t>细分</a:t>
            </a:r>
            <a:endParaRPr lang="en-US" sz="1400" dirty="0" smtClean="0">
              <a:solidFill>
                <a:srgbClr val="11356F"/>
              </a:solidFill>
              <a:latin typeface="Microsoft YaHei" panose="020B0503020204020204" pitchFamily="34" charset="-122"/>
              <a:ea typeface="Microsoft YaHei" panose="020B0503020204020204" pitchFamily="34" charset="-122"/>
            </a:endParaRPr>
          </a:p>
          <a:p>
            <a:pPr marL="171450" indent="-171450">
              <a:spcBef>
                <a:spcPts val="1200"/>
              </a:spcBef>
              <a:buClr>
                <a:schemeClr val="tx2"/>
              </a:buClr>
            </a:pP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29" name="TextBox 28"/>
          <p:cNvSpPr txBox="1"/>
          <p:nvPr/>
        </p:nvSpPr>
        <p:spPr>
          <a:xfrm>
            <a:off x="2331946" y="4860654"/>
            <a:ext cx="4299086" cy="1354217"/>
          </a:xfrm>
          <a:prstGeom prst="rect">
            <a:avLst/>
          </a:prstGeom>
          <a:noFill/>
        </p:spPr>
        <p:txBody>
          <a:bodyPr wrap="square" rtlCol="0">
            <a:spAutoFit/>
          </a:bodyPr>
          <a:lstStyle/>
          <a:p>
            <a:r>
              <a:rPr lang="zh-CN" altLang="en-US" sz="1400" b="1" dirty="0" smtClean="0">
                <a:solidFill>
                  <a:schemeClr val="tx2"/>
                </a:solidFill>
                <a:latin typeface="Microsoft YaHei" panose="020B0503020204020204" pitchFamily="34" charset="-122"/>
                <a:ea typeface="Microsoft YaHei" panose="020B0503020204020204" pitchFamily="34" charset="-122"/>
              </a:rPr>
              <a:t>“两步走”方案</a:t>
            </a:r>
            <a:r>
              <a:rPr lang="en-GB" sz="1400" b="1" dirty="0" smtClean="0">
                <a:solidFill>
                  <a:schemeClr val="tx2"/>
                </a:solidFill>
                <a:latin typeface="Microsoft YaHei" panose="020B0503020204020204" pitchFamily="34" charset="-122"/>
                <a:ea typeface="Microsoft YaHei" panose="020B0503020204020204" pitchFamily="34" charset="-122"/>
              </a:rPr>
              <a:t>:</a:t>
            </a:r>
          </a:p>
          <a:p>
            <a:r>
              <a:rPr lang="zh-CN" altLang="en-US" sz="1200" dirty="0" smtClean="0">
                <a:solidFill>
                  <a:schemeClr val="tx2"/>
                </a:solidFill>
                <a:latin typeface="Microsoft YaHei" panose="020B0503020204020204" pitchFamily="34" charset="-122"/>
                <a:ea typeface="Microsoft YaHei" panose="020B0503020204020204" pitchFamily="34" charset="-122"/>
              </a:rPr>
              <a:t>顾客归类</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根据顾客过去的消费规律，拥有相同喜好和习惯的顾客将会被分到一类</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r>
              <a:rPr lang="zh-CN" altLang="en-US" sz="1200" dirty="0" smtClean="0">
                <a:solidFill>
                  <a:schemeClr val="tx2"/>
                </a:solidFill>
                <a:latin typeface="Microsoft YaHei" panose="020B0503020204020204" pitchFamily="34" charset="-122"/>
                <a:ea typeface="Microsoft YaHei" panose="020B0503020204020204" pitchFamily="34" charset="-122"/>
              </a:rPr>
              <a:t>基于顾客</a:t>
            </a:r>
            <a:r>
              <a:rPr lang="en-US" altLang="zh-CN" sz="1200" dirty="0" smtClean="0">
                <a:solidFill>
                  <a:schemeClr val="tx2"/>
                </a:solidFill>
                <a:latin typeface="Microsoft YaHei" panose="020B0503020204020204" pitchFamily="34" charset="-122"/>
                <a:ea typeface="Microsoft YaHei" panose="020B0503020204020204" pitchFamily="34" charset="-122"/>
              </a:rPr>
              <a:t>DNA</a:t>
            </a:r>
            <a:r>
              <a:rPr lang="zh-CN" altLang="en-US" sz="1200" dirty="0" smtClean="0">
                <a:solidFill>
                  <a:schemeClr val="tx2"/>
                </a:solidFill>
                <a:latin typeface="Microsoft YaHei" panose="020B0503020204020204" pitchFamily="34" charset="-122"/>
                <a:ea typeface="Microsoft YaHei" panose="020B0503020204020204" pitchFamily="34" charset="-122"/>
              </a:rPr>
              <a:t>的销售</a:t>
            </a:r>
            <a:endParaRPr lang="en-US" altLang="zh-CN" sz="1200" dirty="0" smtClean="0">
              <a:solidFill>
                <a:schemeClr val="tx2"/>
              </a:solidFill>
              <a:latin typeface="Microsoft YaHei" panose="020B0503020204020204" pitchFamily="34" charset="-122"/>
              <a:ea typeface="Microsoft YaHei" panose="020B0503020204020204" pitchFamily="34" charset="-122"/>
            </a:endParaRPr>
          </a:p>
          <a:p>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当你的顾客没有达到潜在消费水平时，系统将会在提醒你的同时，提供定制化的激励策略</a:t>
            </a:r>
            <a:endParaRPr lang="en-GB"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3" name="TextBox 32"/>
          <p:cNvSpPr txBox="1"/>
          <p:nvPr/>
        </p:nvSpPr>
        <p:spPr>
          <a:xfrm>
            <a:off x="7371243" y="4900870"/>
            <a:ext cx="1848410"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         定制化销售</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5" name="TextBox 34"/>
          <p:cNvSpPr txBox="1"/>
          <p:nvPr/>
        </p:nvSpPr>
        <p:spPr>
          <a:xfrm>
            <a:off x="7382918" y="6282940"/>
            <a:ext cx="1576402"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      基于位置的销售</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8" name="Title 37"/>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顾客互动优化器</a:t>
            </a:r>
            <a:endParaRPr lang="en-SG" dirty="0">
              <a:latin typeface="Microsoft YaHei" panose="020B0503020204020204" pitchFamily="34" charset="-122"/>
              <a:ea typeface="Microsoft YaHei" panose="020B0503020204020204" pitchFamily="34" charset="-122"/>
            </a:endParaRPr>
          </a:p>
        </p:txBody>
      </p:sp>
      <p:sp>
        <p:nvSpPr>
          <p:cNvPr id="39" name="AutoShape 11"/>
          <p:cNvSpPr>
            <a:spLocks noChangeArrowheads="1"/>
          </p:cNvSpPr>
          <p:nvPr/>
        </p:nvSpPr>
        <p:spPr bwMode="auto">
          <a:xfrm rot="16200000" flipH="1">
            <a:off x="1948516" y="235418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40" name="AutoShape 11"/>
          <p:cNvSpPr>
            <a:spLocks noChangeArrowheads="1"/>
          </p:cNvSpPr>
          <p:nvPr/>
        </p:nvSpPr>
        <p:spPr bwMode="auto">
          <a:xfrm rot="16200000" flipH="1">
            <a:off x="1948516" y="388890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3" name="AutoShape 11"/>
          <p:cNvSpPr>
            <a:spLocks noChangeArrowheads="1"/>
          </p:cNvSpPr>
          <p:nvPr/>
        </p:nvSpPr>
        <p:spPr bwMode="auto">
          <a:xfrm rot="16200000" flipH="1">
            <a:off x="1948516" y="5443420"/>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4" name="AutoShape 11"/>
          <p:cNvSpPr>
            <a:spLocks noChangeArrowheads="1"/>
          </p:cNvSpPr>
          <p:nvPr/>
        </p:nvSpPr>
        <p:spPr bwMode="auto">
          <a:xfrm rot="16200000" flipH="1">
            <a:off x="6894765" y="2543612"/>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45" name="AutoShape 11"/>
          <p:cNvSpPr>
            <a:spLocks noChangeArrowheads="1"/>
          </p:cNvSpPr>
          <p:nvPr/>
        </p:nvSpPr>
        <p:spPr bwMode="auto">
          <a:xfrm rot="16200000" flipH="1">
            <a:off x="6894765" y="383979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6" name="AutoShape 11"/>
          <p:cNvSpPr>
            <a:spLocks noChangeArrowheads="1"/>
          </p:cNvSpPr>
          <p:nvPr/>
        </p:nvSpPr>
        <p:spPr bwMode="auto">
          <a:xfrm rot="16200000" flipH="1">
            <a:off x="6894765" y="5135900"/>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7" name="TextBox 46"/>
          <p:cNvSpPr txBox="1"/>
          <p:nvPr/>
        </p:nvSpPr>
        <p:spPr>
          <a:xfrm>
            <a:off x="7644655" y="3326783"/>
            <a:ext cx="1450592" cy="246221"/>
          </a:xfrm>
          <a:prstGeom prst="rect">
            <a:avLst/>
          </a:prstGeom>
          <a:noFill/>
        </p:spPr>
        <p:txBody>
          <a:bodyPr wrap="square" rtlCol="0">
            <a:spAutoFit/>
          </a:bodyPr>
          <a:lstStyle/>
          <a:p>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刺激消费欲望</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4" name="Picture 3"/>
          <p:cNvPicPr>
            <a:picLocks noChangeAspect="1"/>
          </p:cNvPicPr>
          <p:nvPr/>
        </p:nvPicPr>
        <p:blipFill>
          <a:blip r:embed="rId6">
            <a:duotone>
              <a:schemeClr val="accent1">
                <a:shade val="45000"/>
                <a:satMod val="135000"/>
              </a:schemeClr>
              <a:prstClr val="white"/>
            </a:duotone>
          </a:blip>
          <a:stretch>
            <a:fillRect/>
          </a:stretch>
        </p:blipFill>
        <p:spPr>
          <a:xfrm>
            <a:off x="383417" y="2984423"/>
            <a:ext cx="768264" cy="1489007"/>
          </a:xfrm>
          <a:prstGeom prst="rect">
            <a:avLst/>
          </a:prstGeom>
        </p:spPr>
      </p:pic>
      <p:pic>
        <p:nvPicPr>
          <p:cNvPr id="117830" name="Picture 70" descr="http://www.proofhq.com/html/blog/wp-content/uploads/2012/08/workflow11-1024x620.png"/>
          <p:cNvPicPr>
            <a:picLocks noChangeAspect="1" noChangeArrowheads="1"/>
          </p:cNvPicPr>
          <p:nvPr/>
        </p:nvPicPr>
        <p:blipFill rotWithShape="1">
          <a:blip r:embed="rId7" cstate="print">
            <a:duotone>
              <a:schemeClr val="accent1">
                <a:shade val="45000"/>
                <a:satMod val="135000"/>
              </a:schemeClr>
              <a:prstClr val="white"/>
            </a:duotone>
            <a:extLst>
              <a:ext uri="{28A0092B-C50C-407E-A947-70E740481C1C}">
                <a14:useLocalDpi xmlns:a14="http://schemas.microsoft.com/office/drawing/2010/main" val="0"/>
              </a:ext>
            </a:extLst>
          </a:blip>
          <a:srcRect l="4264" t="14804" r="71210" b="3767"/>
          <a:stretch/>
        </p:blipFill>
        <p:spPr bwMode="auto">
          <a:xfrm>
            <a:off x="210526" y="995795"/>
            <a:ext cx="989895" cy="1989925"/>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6">
            <a:duotone>
              <a:schemeClr val="accent1">
                <a:shade val="45000"/>
                <a:satMod val="135000"/>
              </a:schemeClr>
              <a:prstClr val="white"/>
            </a:duotone>
          </a:blip>
          <a:stretch>
            <a:fillRect/>
          </a:stretch>
        </p:blipFill>
        <p:spPr>
          <a:xfrm>
            <a:off x="387332" y="4517882"/>
            <a:ext cx="768264" cy="1489007"/>
          </a:xfrm>
          <a:prstGeom prst="rect">
            <a:avLst/>
          </a:prstGeom>
        </p:spPr>
      </p:pic>
      <p:pic>
        <p:nvPicPr>
          <p:cNvPr id="58" name="Picture 57"/>
          <p:cNvPicPr>
            <a:picLocks noChangeAspect="1"/>
          </p:cNvPicPr>
          <p:nvPr/>
        </p:nvPicPr>
        <p:blipFill>
          <a:blip r:embed="rId8"/>
          <a:stretch>
            <a:fillRect/>
          </a:stretch>
        </p:blipFill>
        <p:spPr>
          <a:xfrm>
            <a:off x="336344" y="2812019"/>
            <a:ext cx="276287" cy="276287"/>
          </a:xfrm>
          <a:prstGeom prst="rect">
            <a:avLst/>
          </a:prstGeom>
        </p:spPr>
      </p:pic>
      <p:sp>
        <p:nvSpPr>
          <p:cNvPr id="2" name="TextBox 1"/>
          <p:cNvSpPr txBox="1"/>
          <p:nvPr/>
        </p:nvSpPr>
        <p:spPr>
          <a:xfrm>
            <a:off x="701080" y="1039110"/>
            <a:ext cx="1152700" cy="307777"/>
          </a:xfrm>
          <a:prstGeom prst="rect">
            <a:avLst/>
          </a:prstGeom>
          <a:solidFill>
            <a:schemeClr val="bg1"/>
          </a:solidFill>
        </p:spPr>
        <p:txBody>
          <a:bodyPr wrap="square" rtlCol="0">
            <a:spAutoFit/>
          </a:bodyPr>
          <a:lstStyle/>
          <a:p>
            <a:r>
              <a:rPr lang="zh-CN" altLang="en-US" sz="1400" b="1" spc="300" dirty="0" smtClean="0">
                <a:solidFill>
                  <a:srgbClr val="11356F"/>
                </a:solidFill>
                <a:latin typeface="Microsoft YaHei" panose="020B0503020204020204" pitchFamily="34" charset="-122"/>
                <a:ea typeface="Microsoft YaHei" panose="020B0503020204020204" pitchFamily="34" charset="-122"/>
                <a:cs typeface="+mn-cs"/>
              </a:rPr>
              <a:t>输入数据</a:t>
            </a:r>
            <a:endParaRPr lang="en-SG" sz="14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8" name="Rectangle 7"/>
          <p:cNvSpPr/>
          <p:nvPr/>
        </p:nvSpPr>
        <p:spPr>
          <a:xfrm>
            <a:off x="1089527" y="1590093"/>
            <a:ext cx="926989"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会员卡</a:t>
            </a:r>
            <a:r>
              <a:rPr lang="en-US" altLang="zh-CN"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积分卡数据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24" name="Rectangle 117823"/>
          <p:cNvSpPr/>
          <p:nvPr/>
        </p:nvSpPr>
        <p:spPr>
          <a:xfrm>
            <a:off x="1097139" y="2080473"/>
            <a:ext cx="821290" cy="430887"/>
          </a:xfrm>
          <a:prstGeom prst="rect">
            <a:avLst/>
          </a:prstGeom>
        </p:spPr>
        <p:txBody>
          <a:bodyPr wrap="square">
            <a:spAutoFit/>
          </a:bodyPr>
          <a:lstStyle/>
          <a:p>
            <a:pPr marL="2250">
              <a:spcBef>
                <a:spcPts val="1200"/>
              </a:spcBef>
              <a:buClr>
                <a:schemeClr val="tx1">
                  <a:lumMod val="50000"/>
                  <a:lumOff val="50000"/>
                </a:schemeClr>
              </a:buClr>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rPr>
              <a:t>顾客</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关系管理数据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25" name="Rectangle 117824"/>
          <p:cNvSpPr/>
          <p:nvPr/>
        </p:nvSpPr>
        <p:spPr>
          <a:xfrm>
            <a:off x="1107878" y="2574825"/>
            <a:ext cx="857909"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外部人口特征数据</a:t>
            </a:r>
            <a:endParaRPr 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27" name="Rectangle 117826"/>
          <p:cNvSpPr/>
          <p:nvPr/>
        </p:nvSpPr>
        <p:spPr>
          <a:xfrm>
            <a:off x="1087374" y="3099156"/>
            <a:ext cx="831055" cy="430887"/>
          </a:xfrm>
          <a:prstGeom prst="rect">
            <a:avLst/>
          </a:prstGeom>
        </p:spPr>
        <p:txBody>
          <a:bodyPr wrap="square">
            <a:spAutoFit/>
          </a:bodyPr>
          <a:lstStyle/>
          <a:p>
            <a:pPr marL="2250">
              <a:spcBef>
                <a:spcPts val="1200"/>
              </a:spcBef>
              <a:buClr>
                <a:srgbClr val="11356F"/>
              </a:buClr>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rPr>
              <a:t>历史销售记录</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29" name="Rectangle 117828"/>
          <p:cNvSpPr/>
          <p:nvPr/>
        </p:nvSpPr>
        <p:spPr>
          <a:xfrm>
            <a:off x="1093497" y="3613979"/>
            <a:ext cx="840321"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历史营销活动</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117831" name="Picture 117830"/>
          <p:cNvPicPr>
            <a:picLocks noChangeAspect="1"/>
          </p:cNvPicPr>
          <p:nvPr/>
        </p:nvPicPr>
        <p:blipFill>
          <a:blip r:embed="rId9">
            <a:duotone>
              <a:schemeClr val="accent1">
                <a:shade val="45000"/>
                <a:satMod val="135000"/>
              </a:schemeClr>
              <a:prstClr val="white"/>
            </a:duotone>
          </a:blip>
          <a:stretch>
            <a:fillRect/>
          </a:stretch>
        </p:blipFill>
        <p:spPr>
          <a:xfrm>
            <a:off x="425157" y="2710874"/>
            <a:ext cx="252436" cy="688464"/>
          </a:xfrm>
          <a:prstGeom prst="rect">
            <a:avLst/>
          </a:prstGeom>
        </p:spPr>
      </p:pic>
      <p:pic>
        <p:nvPicPr>
          <p:cNvPr id="65" name="Picture 64"/>
          <p:cNvPicPr>
            <a:picLocks noChangeAspect="1"/>
          </p:cNvPicPr>
          <p:nvPr/>
        </p:nvPicPr>
        <p:blipFill>
          <a:blip r:embed="rId9">
            <a:duotone>
              <a:schemeClr val="accent1">
                <a:shade val="45000"/>
                <a:satMod val="135000"/>
              </a:schemeClr>
              <a:prstClr val="white"/>
            </a:duotone>
          </a:blip>
          <a:stretch>
            <a:fillRect/>
          </a:stretch>
        </p:blipFill>
        <p:spPr>
          <a:xfrm>
            <a:off x="425157" y="4264681"/>
            <a:ext cx="252436" cy="688464"/>
          </a:xfrm>
          <a:prstGeom prst="rect">
            <a:avLst/>
          </a:prstGeom>
        </p:spPr>
      </p:pic>
      <p:sp>
        <p:nvSpPr>
          <p:cNvPr id="117832" name="Rectangle 117831"/>
          <p:cNvSpPr/>
          <p:nvPr/>
        </p:nvSpPr>
        <p:spPr>
          <a:xfrm>
            <a:off x="1086521" y="4218513"/>
            <a:ext cx="958759"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产品元数据</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33" name="Rectangle 117832"/>
          <p:cNvSpPr/>
          <p:nvPr/>
        </p:nvSpPr>
        <p:spPr>
          <a:xfrm>
            <a:off x="1096197" y="4803175"/>
            <a:ext cx="757583" cy="261610"/>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经济状况</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34" name="Rectangle 117833"/>
          <p:cNvSpPr/>
          <p:nvPr/>
        </p:nvSpPr>
        <p:spPr>
          <a:xfrm>
            <a:off x="1088278" y="5638513"/>
            <a:ext cx="933447" cy="769441"/>
          </a:xfrm>
          <a:prstGeom prst="rect">
            <a:avLst/>
          </a:prstGeom>
        </p:spPr>
        <p:txBody>
          <a:bodyPr wrap="square">
            <a:spAutoFit/>
          </a:bodyPr>
          <a:lstStyle/>
          <a:p>
            <a:pPr marL="2250">
              <a:spcBef>
                <a:spcPts val="1200"/>
              </a:spcBef>
              <a:buClr>
                <a:srgbClr val="11356F"/>
              </a:buClr>
            </a:pPr>
            <a:r>
              <a:rPr lang="zh-CN" altLang="en-US" sz="1100" dirty="0">
                <a:solidFill>
                  <a:schemeClr val="tx1">
                    <a:lumMod val="50000"/>
                    <a:lumOff val="50000"/>
                  </a:schemeClr>
                </a:solidFill>
                <a:latin typeface="Microsoft YaHei" panose="020B0503020204020204" pitchFamily="34" charset="-122"/>
                <a:ea typeface="Microsoft YaHei" panose="020B0503020204020204" pitchFamily="34" charset="-122"/>
              </a:rPr>
              <a:t>客流量</a:t>
            </a:r>
            <a:r>
              <a:rPr 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例如商场客流量和关键词搜索量</a:t>
            </a:r>
            <a:r>
              <a:rPr 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835" name="Rectangle 117834"/>
          <p:cNvSpPr/>
          <p:nvPr/>
        </p:nvSpPr>
        <p:spPr>
          <a:xfrm>
            <a:off x="1080004" y="5147457"/>
            <a:ext cx="853814" cy="43088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50000"/>
                    <a:lumOff val="50000"/>
                  </a:schemeClr>
                </a:solidFill>
                <a:latin typeface="Microsoft YaHei" panose="020B0503020204020204" pitchFamily="34" charset="-122"/>
                <a:ea typeface="Microsoft YaHei" panose="020B0503020204020204" pitchFamily="34" charset="-122"/>
              </a:rPr>
              <a:t>社交网络上的反馈</a:t>
            </a: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pic>
        <p:nvPicPr>
          <p:cNvPr id="117863" name="Picture 103"/>
          <p:cNvPicPr>
            <a:picLocks noChangeAspect="1" noChangeArrowheads="1"/>
          </p:cNvPicPr>
          <p:nvPr/>
        </p:nvPicPr>
        <p:blipFill rotWithShape="1">
          <a:blip r:embed="rId10">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Lst>
          </a:blip>
          <a:srcRect t="6800"/>
          <a:stretch/>
        </p:blipFill>
        <p:spPr bwMode="auto">
          <a:xfrm>
            <a:off x="7240773" y="1293767"/>
            <a:ext cx="1665382" cy="20236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865" name="Picture 105"/>
          <p:cNvPicPr>
            <a:picLocks noChangeAspect="1" noChangeArrowheads="1"/>
          </p:cNvPicPr>
          <p:nvPr/>
        </p:nvPicPr>
        <p:blipFill>
          <a:blip r:embed="rId12">
            <a:extLst>
              <a:ext uri="{BEBA8EAE-BF5A-486C-A8C5-ECC9F3942E4B}">
                <a14:imgProps xmlns:a14="http://schemas.microsoft.com/office/drawing/2010/main">
                  <a14:imgLayer r:embed="rId13">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202555" y="3560666"/>
            <a:ext cx="1769156" cy="132516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866" name="Picture 106"/>
          <p:cNvPicPr>
            <a:picLocks noChangeAspect="1" noChangeArrowheads="1"/>
          </p:cNvPicPr>
          <p:nvPr/>
        </p:nvPicPr>
        <p:blipFill>
          <a:blip r:embed="rId14" cstate="print">
            <a:extLst>
              <a:ext uri="{BEBA8EAE-BF5A-486C-A8C5-ECC9F3942E4B}">
                <a14:imgProps xmlns:a14="http://schemas.microsoft.com/office/drawing/2010/main">
                  <a14:imgLayer r:embed="rId15">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234454" y="5175690"/>
            <a:ext cx="1703600" cy="109030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868" name="Picture 108" descr="http://bhc3.files.wordpress.com/2009/12/customer-lifecycle-gary-hawkins2.png"/>
          <p:cNvPicPr>
            <a:picLocks noChangeAspect="1" noChangeArrowheads="1"/>
          </p:cNvPicPr>
          <p:nvPr/>
        </p:nvPicPr>
        <p:blipFill rotWithShape="1">
          <a:blip r:embed="rId16" cstate="print">
            <a:duotone>
              <a:schemeClr val="accent1">
                <a:shade val="45000"/>
                <a:satMod val="135000"/>
              </a:schemeClr>
              <a:prstClr val="white"/>
            </a:duotone>
            <a:extLst>
              <a:ext uri="{BEBA8EAE-BF5A-486C-A8C5-ECC9F3942E4B}">
                <a14:imgProps xmlns:a14="http://schemas.microsoft.com/office/drawing/2010/main">
                  <a14:imgLayer r:embed="rId17">
                    <a14:imgEffect>
                      <a14:colorTemperature colorTemp="5300"/>
                    </a14:imgEffect>
                  </a14:imgLayer>
                </a14:imgProps>
              </a:ext>
              <a:ext uri="{28A0092B-C50C-407E-A947-70E740481C1C}">
                <a14:useLocalDpi xmlns:a14="http://schemas.microsoft.com/office/drawing/2010/main" val="0"/>
              </a:ext>
            </a:extLst>
          </a:blip>
          <a:srcRect t="2772" b="9974"/>
          <a:stretch/>
        </p:blipFill>
        <p:spPr bwMode="auto">
          <a:xfrm>
            <a:off x="2196152" y="2832441"/>
            <a:ext cx="4702921" cy="1836846"/>
          </a:xfrm>
          <a:prstGeom prst="rect">
            <a:avLst/>
          </a:prstGeom>
          <a:noFill/>
          <a:extLst>
            <a:ext uri="{909E8E84-426E-40dd-AFC4-6F175D3DCCD1}">
              <a14:hiddenFill xmlns:a14="http://schemas.microsoft.com/office/drawing/2010/main">
                <a:solidFill>
                  <a:srgbClr val="FFFFFF"/>
                </a:solidFill>
              </a14:hiddenFill>
            </a:ext>
          </a:extLst>
        </p:spPr>
      </p:pic>
      <p:pic>
        <p:nvPicPr>
          <p:cNvPr id="117870" name="Picture 110" descr="http://www.ngdata.com/wp-content/uploads/Screen-Shot-2014-05-13-at-7.12.36-AM.png"/>
          <p:cNvPicPr>
            <a:picLocks noChangeAspect="1" noChangeArrowheads="1"/>
          </p:cNvPicPr>
          <p:nvPr/>
        </p:nvPicPr>
        <p:blipFill rotWithShape="1">
          <a:blip r:embed="rId18">
            <a:extLst>
              <a:ext uri="{28A0092B-C50C-407E-A947-70E740481C1C}">
                <a14:useLocalDpi xmlns:a14="http://schemas.microsoft.com/office/drawing/2010/main" val="0"/>
              </a:ext>
            </a:extLst>
          </a:blip>
          <a:srcRect t="9897" b="10043"/>
          <a:stretch/>
        </p:blipFill>
        <p:spPr bwMode="auto">
          <a:xfrm>
            <a:off x="2244988" y="2163480"/>
            <a:ext cx="4604048" cy="1171388"/>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p:cNvGrpSpPr/>
          <p:nvPr/>
        </p:nvGrpSpPr>
        <p:grpSpPr>
          <a:xfrm>
            <a:off x="2163121" y="1430843"/>
            <a:ext cx="5124674" cy="969160"/>
            <a:chOff x="547463" y="1823274"/>
            <a:chExt cx="8200118" cy="1461978"/>
          </a:xfrm>
        </p:grpSpPr>
        <p:graphicFrame>
          <p:nvGraphicFramePr>
            <p:cNvPr id="48" name="Chart 47"/>
            <p:cNvGraphicFramePr/>
            <p:nvPr>
              <p:extLst/>
            </p:nvPr>
          </p:nvGraphicFramePr>
          <p:xfrm>
            <a:off x="892832" y="2060632"/>
            <a:ext cx="7492499" cy="1224620"/>
          </p:xfrm>
          <a:graphic>
            <a:graphicData uri="http://schemas.openxmlformats.org/drawingml/2006/chart">
              <c:chart xmlns:c="http://schemas.openxmlformats.org/drawingml/2006/chart" xmlns:r="http://schemas.openxmlformats.org/officeDocument/2006/relationships" r:id="rId19"/>
            </a:graphicData>
          </a:graphic>
        </p:graphicFrame>
        <p:cxnSp>
          <p:nvCxnSpPr>
            <p:cNvPr id="49" name="Straight Connector 48"/>
            <p:cNvCxnSpPr/>
            <p:nvPr/>
          </p:nvCxnSpPr>
          <p:spPr>
            <a:xfrm rot="5400000">
              <a:off x="1246054" y="2467235"/>
              <a:ext cx="198783" cy="0"/>
            </a:xfrm>
            <a:prstGeom prst="line">
              <a:avLst/>
            </a:prstGeom>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736155" y="1823274"/>
              <a:ext cx="2906664" cy="417853"/>
            </a:xfrm>
            <a:prstGeom prst="rect">
              <a:avLst/>
            </a:prstGeom>
            <a:noFill/>
          </p:spPr>
          <p:txBody>
            <a:bodyPr wrap="none" rtlCol="0">
              <a:spAutoFit/>
            </a:bodyPr>
            <a:lstStyle/>
            <a:p>
              <a:r>
                <a:rPr lang="zh-CN" altLang="en-US" sz="1200" b="1" dirty="0" smtClean="0">
                  <a:solidFill>
                    <a:srgbClr val="11356F"/>
                  </a:solidFill>
                  <a:latin typeface="Microsoft YaHei" panose="020B0503020204020204" pitchFamily="34" charset="-122"/>
                  <a:ea typeface="Microsoft YaHei" panose="020B0503020204020204" pitchFamily="34" charset="-122"/>
                </a:rPr>
                <a:t>顾客群</a:t>
              </a:r>
              <a:r>
                <a:rPr lang="en-US" sz="1200" b="1" dirty="0" smtClean="0">
                  <a:solidFill>
                    <a:srgbClr val="11356F"/>
                  </a:solidFill>
                  <a:latin typeface="Microsoft YaHei" panose="020B0503020204020204" pitchFamily="34" charset="-122"/>
                  <a:ea typeface="Microsoft YaHei" panose="020B0503020204020204" pitchFamily="34" charset="-122"/>
                </a:rPr>
                <a:t> 1 “DNA</a:t>
              </a:r>
              <a:r>
                <a:rPr lang="zh-CN" altLang="en-US" sz="1200" b="1" dirty="0" smtClean="0">
                  <a:solidFill>
                    <a:srgbClr val="11356F"/>
                  </a:solidFill>
                  <a:latin typeface="Microsoft YaHei" panose="020B0503020204020204" pitchFamily="34" charset="-122"/>
                  <a:ea typeface="Microsoft YaHei" panose="020B0503020204020204" pitchFamily="34" charset="-122"/>
                </a:rPr>
                <a:t>特征</a:t>
              </a:r>
              <a:r>
                <a:rPr lang="en-US" sz="1200" b="1" dirty="0" smtClean="0">
                  <a:solidFill>
                    <a:srgbClr val="11356F"/>
                  </a:solidFill>
                  <a:latin typeface="Microsoft YaHei" panose="020B0503020204020204" pitchFamily="34" charset="-122"/>
                  <a:ea typeface="Microsoft YaHei" panose="020B0503020204020204" pitchFamily="34" charset="-122"/>
                </a:rPr>
                <a:t>”</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55" name="TextBox 54"/>
            <p:cNvSpPr txBox="1"/>
            <p:nvPr/>
          </p:nvSpPr>
          <p:spPr>
            <a:xfrm>
              <a:off x="1189198" y="2193914"/>
              <a:ext cx="492482" cy="185713"/>
            </a:xfrm>
            <a:prstGeom prst="rect">
              <a:avLst/>
            </a:prstGeom>
            <a:noFill/>
          </p:spPr>
          <p:txBody>
            <a:bodyPr wrap="none" lIns="0" tIns="0" rIns="0" bIns="0" rtlCol="0">
              <a:spAutoFit/>
            </a:bodyPr>
            <a:lstStyle/>
            <a:p>
              <a:pPr fontAlgn="b"/>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连衣裙</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7" name="TextBox 56"/>
            <p:cNvSpPr txBox="1"/>
            <p:nvPr/>
          </p:nvSpPr>
          <p:spPr>
            <a:xfrm>
              <a:off x="3790380" y="2077844"/>
              <a:ext cx="369360" cy="208926"/>
            </a:xfrm>
            <a:prstGeom prst="rect">
              <a:avLst/>
            </a:prstGeom>
            <a:noFill/>
          </p:spPr>
          <p:txBody>
            <a:bodyPr wrap="none" lIns="0" tIns="0" rIns="0" bIns="0" rtlCol="0">
              <a:spAutoFit/>
            </a:bodyPr>
            <a:lstStyle/>
            <a:p>
              <a:pPr fontAlgn="b"/>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裤子</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59" name="Straight Connector 58"/>
            <p:cNvCxnSpPr/>
            <p:nvPr/>
          </p:nvCxnSpPr>
          <p:spPr>
            <a:xfrm rot="10800000" flipV="1">
              <a:off x="2580347" y="2342416"/>
              <a:ext cx="1566716" cy="238879"/>
            </a:xfrm>
            <a:prstGeom prst="line">
              <a:avLst/>
            </a:prstGeom>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bwMode="gray">
            <a:xfrm>
              <a:off x="4896295" y="1933112"/>
              <a:ext cx="3851286" cy="396960"/>
            </a:xfrm>
            <a:prstGeom prst="rect">
              <a:avLst/>
            </a:prstGeom>
            <a:noFill/>
          </p:spPr>
          <p:txBody>
            <a:bodyPr wrap="square" lIns="0" tIns="0" rIns="0" bIns="0" rtlCol="0">
              <a:spAutoFit/>
            </a:bodyPr>
            <a:lstStyle/>
            <a:p>
              <a:pPr algn="l" rtl="0">
                <a:lnSpc>
                  <a:spcPct val="95000"/>
                </a:lnSpc>
              </a:pPr>
              <a:r>
                <a:rPr lang="zh-CN" altLang="en-US" sz="900" b="1" kern="1200" dirty="0" smtClean="0">
                  <a:solidFill>
                    <a:srgbClr val="595959"/>
                  </a:solidFill>
                  <a:latin typeface="Microsoft YaHei" panose="020B0503020204020204" pitchFamily="34" charset="-122"/>
                  <a:ea typeface="Microsoft YaHei" panose="020B0503020204020204" pitchFamily="34" charset="-122"/>
                  <a:cs typeface="Arial"/>
                </a:rPr>
                <a:t>平均花费</a:t>
              </a:r>
              <a:r>
                <a:rPr lang="en-US" sz="900" kern="1200" dirty="0" smtClean="0">
                  <a:solidFill>
                    <a:srgbClr val="595959"/>
                  </a:solidFill>
                  <a:latin typeface="Microsoft YaHei" panose="020B0503020204020204" pitchFamily="34" charset="-122"/>
                  <a:ea typeface="Microsoft YaHei" panose="020B0503020204020204" pitchFamily="34" charset="-122"/>
                  <a:cs typeface="Arial"/>
                </a:rPr>
                <a:t>: $1,785.00</a:t>
              </a:r>
            </a:p>
            <a:p>
              <a:pPr algn="l" rtl="0">
                <a:lnSpc>
                  <a:spcPct val="95000"/>
                </a:lnSpc>
              </a:pPr>
              <a:r>
                <a:rPr lang="zh-CN" altLang="en-US" sz="900" b="1" dirty="0" smtClean="0">
                  <a:solidFill>
                    <a:srgbClr val="595959"/>
                  </a:solidFill>
                  <a:latin typeface="Microsoft YaHei" panose="020B0503020204020204" pitchFamily="34" charset="-122"/>
                  <a:ea typeface="Microsoft YaHei" panose="020B0503020204020204" pitchFamily="34" charset="-122"/>
                  <a:cs typeface="Arial"/>
                </a:rPr>
                <a:t>顾客数量</a:t>
              </a:r>
              <a:r>
                <a:rPr lang="en-US" sz="900" b="1" dirty="0" smtClean="0">
                  <a:solidFill>
                    <a:srgbClr val="595959"/>
                  </a:solidFill>
                  <a:latin typeface="Microsoft YaHei" panose="020B0503020204020204" pitchFamily="34" charset="-122"/>
                  <a:ea typeface="Microsoft YaHei" panose="020B0503020204020204" pitchFamily="34" charset="-122"/>
                  <a:cs typeface="Arial"/>
                </a:rPr>
                <a:t>: </a:t>
              </a:r>
              <a:r>
                <a:rPr lang="en-US" sz="900" dirty="0" smtClean="0">
                  <a:solidFill>
                    <a:srgbClr val="595959"/>
                  </a:solidFill>
                  <a:latin typeface="Microsoft YaHei" panose="020B0503020204020204" pitchFamily="34" charset="-122"/>
                  <a:ea typeface="Microsoft YaHei" panose="020B0503020204020204" pitchFamily="34" charset="-122"/>
                  <a:cs typeface="Arial"/>
                </a:rPr>
                <a:t>109,003</a:t>
              </a:r>
              <a:endParaRPr lang="en-US" sz="900" kern="1200" dirty="0">
                <a:solidFill>
                  <a:srgbClr val="595959"/>
                </a:solidFill>
                <a:latin typeface="Microsoft YaHei" panose="020B0503020204020204" pitchFamily="34" charset="-122"/>
                <a:ea typeface="Microsoft YaHei" panose="020B0503020204020204" pitchFamily="34" charset="-122"/>
                <a:cs typeface="Arial"/>
              </a:endParaRPr>
            </a:p>
          </p:txBody>
        </p:sp>
        <p:sp>
          <p:nvSpPr>
            <p:cNvPr id="61" name="TextBox 60"/>
            <p:cNvSpPr txBox="1"/>
            <p:nvPr/>
          </p:nvSpPr>
          <p:spPr>
            <a:xfrm>
              <a:off x="547463" y="2431197"/>
              <a:ext cx="911421" cy="510709"/>
            </a:xfrm>
            <a:prstGeom prst="rect">
              <a:avLst/>
            </a:prstGeom>
            <a:noFill/>
          </p:spPr>
          <p:txBody>
            <a:bodyPr wrap="square" rtlCol="0">
              <a:spAutoFit/>
            </a:bodyPr>
            <a:lstStyle/>
            <a:p>
              <a:pPr algn="ctr"/>
              <a:r>
                <a:rPr lang="en-US" sz="800" b="1" dirty="0" smtClean="0">
                  <a:solidFill>
                    <a:srgbClr val="11356F"/>
                  </a:solidFill>
                  <a:latin typeface="Microsoft YaHei" panose="020B0503020204020204" pitchFamily="34" charset="-122"/>
                  <a:ea typeface="Microsoft YaHei" panose="020B0503020204020204" pitchFamily="34" charset="-122"/>
                </a:rPr>
                <a:t>% </a:t>
              </a:r>
              <a:endParaRPr lang="en-US" sz="800" b="1" dirty="0">
                <a:solidFill>
                  <a:srgbClr val="11356F"/>
                </a:solidFill>
                <a:latin typeface="Microsoft YaHei" panose="020B0503020204020204" pitchFamily="34" charset="-122"/>
                <a:ea typeface="Microsoft YaHei" panose="020B0503020204020204" pitchFamily="34" charset="-122"/>
              </a:endParaRPr>
            </a:p>
            <a:p>
              <a:pPr algn="ctr"/>
              <a:r>
                <a:rPr lang="zh-CN" altLang="en-US" sz="800" b="1" dirty="0" smtClean="0">
                  <a:solidFill>
                    <a:srgbClr val="11356F"/>
                  </a:solidFill>
                  <a:latin typeface="Microsoft YaHei" panose="020B0503020204020204" pitchFamily="34" charset="-122"/>
                  <a:ea typeface="Microsoft YaHei" panose="020B0503020204020204" pitchFamily="34" charset="-122"/>
                </a:rPr>
                <a:t>花费</a:t>
              </a:r>
              <a:endParaRPr lang="en-US" sz="800" b="1" dirty="0">
                <a:solidFill>
                  <a:srgbClr val="11356F"/>
                </a:solidFill>
                <a:latin typeface="Microsoft YaHei" panose="020B0503020204020204" pitchFamily="34" charset="-122"/>
                <a:ea typeface="Microsoft YaHei" panose="020B0503020204020204" pitchFamily="34" charset="-122"/>
              </a:endParaRPr>
            </a:p>
          </p:txBody>
        </p:sp>
        <p:cxnSp>
          <p:nvCxnSpPr>
            <p:cNvPr id="62" name="Straight Connector 61"/>
            <p:cNvCxnSpPr/>
            <p:nvPr/>
          </p:nvCxnSpPr>
          <p:spPr>
            <a:xfrm>
              <a:off x="2188029" y="2810503"/>
              <a:ext cx="530913" cy="184455"/>
            </a:xfrm>
            <a:prstGeom prst="line">
              <a:avLst/>
            </a:prstGeom>
          </p:spPr>
          <p:style>
            <a:lnRef idx="2">
              <a:schemeClr val="accent1"/>
            </a:lnRef>
            <a:fillRef idx="0">
              <a:schemeClr val="accent1"/>
            </a:fillRef>
            <a:effectRef idx="1">
              <a:schemeClr val="accent1"/>
            </a:effectRef>
            <a:fontRef idx="minor">
              <a:schemeClr val="tx1"/>
            </a:fontRef>
          </p:style>
        </p:cxnSp>
        <p:sp>
          <p:nvSpPr>
            <p:cNvPr id="63" name="TextBox 62"/>
            <p:cNvSpPr txBox="1"/>
            <p:nvPr/>
          </p:nvSpPr>
          <p:spPr>
            <a:xfrm>
              <a:off x="4188253" y="2247772"/>
              <a:ext cx="104" cy="185713"/>
            </a:xfrm>
            <a:prstGeom prst="rect">
              <a:avLst/>
            </a:prstGeom>
            <a:noFill/>
          </p:spPr>
          <p:txBody>
            <a:bodyPr wrap="none" lIns="0" tIns="0" rIns="0" bIns="0" rtlCol="0">
              <a:spAutoFit/>
            </a:bodyPr>
            <a:lstStyle/>
            <a:p>
              <a:pPr fontAlgn="b"/>
              <a:endParaRPr lang="en-US" sz="800" dirty="0">
                <a:solidFill>
                  <a:srgbClr val="000000"/>
                </a:solidFill>
                <a:latin typeface="Microsoft YaHei" panose="020B0503020204020204" pitchFamily="34" charset="-122"/>
                <a:ea typeface="Microsoft YaHei" panose="020B0503020204020204" pitchFamily="34" charset="-122"/>
              </a:endParaRPr>
            </a:p>
          </p:txBody>
        </p:sp>
        <p:sp>
          <p:nvSpPr>
            <p:cNvPr id="64" name="TextBox 63"/>
            <p:cNvSpPr txBox="1"/>
            <p:nvPr/>
          </p:nvSpPr>
          <p:spPr>
            <a:xfrm>
              <a:off x="2814501" y="2963172"/>
              <a:ext cx="328320" cy="185713"/>
            </a:xfrm>
            <a:prstGeom prst="rect">
              <a:avLst/>
            </a:prstGeom>
            <a:noFill/>
          </p:spPr>
          <p:txBody>
            <a:bodyPr wrap="none" lIns="0" tIns="0" rIns="0" bIns="0" rtlCol="0">
              <a:spAutoFit/>
            </a:bodyPr>
            <a:lstStyle/>
            <a:p>
              <a:pPr fontAlgn="b"/>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上衣</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66" name="Straight Connector 65"/>
            <p:cNvCxnSpPr/>
            <p:nvPr/>
          </p:nvCxnSpPr>
          <p:spPr>
            <a:xfrm rot="10800000" flipV="1">
              <a:off x="2106708" y="2330073"/>
              <a:ext cx="566052" cy="206823"/>
            </a:xfrm>
            <a:prstGeom prst="line">
              <a:avLst/>
            </a:prstGeom>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3579909" y="1647394"/>
            <a:ext cx="205184" cy="123111"/>
          </a:xfrm>
          <a:prstGeom prst="rect">
            <a:avLst/>
          </a:prstGeom>
          <a:noFill/>
        </p:spPr>
        <p:txBody>
          <a:bodyPr wrap="none" lIns="0" tIns="0" rIns="0" bIns="0" rtlCol="0">
            <a:spAutoFit/>
          </a:bodyPr>
          <a:lstStyle/>
          <a:p>
            <a:pPr fontAlgn="b"/>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外套</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130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85396" name="think-cell Slide" r:id="rId5" imgW="359" imgH="360" progId="TCLayout.ActiveDocument.1">
                  <p:embed/>
                </p:oleObj>
              </mc:Choice>
              <mc:Fallback>
                <p:oleObj name="think-cell Slide" r:id="rId5" imgW="359" imgH="360"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Round Same Side Corner Rectangle 2"/>
          <p:cNvSpPr/>
          <p:nvPr/>
        </p:nvSpPr>
        <p:spPr bwMode="gray">
          <a:xfrm flipH="1">
            <a:off x="2063469" y="1459270"/>
            <a:ext cx="4936142" cy="5116516"/>
          </a:xfrm>
          <a:prstGeom prst="round2SameRect">
            <a:avLst>
              <a:gd name="adj1" fmla="val 3732"/>
              <a:gd name="adj2" fmla="val 4199"/>
            </a:avLst>
          </a:prstGeom>
          <a:solidFill>
            <a:schemeClr val="bg1"/>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36576"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离散存活分析</a:t>
            </a:r>
            <a:endParaRPr lang="en-US" sz="1400" dirty="0" smtClean="0">
              <a:solidFill>
                <a:srgbClr val="11356F"/>
              </a:solidFill>
              <a:latin typeface="Microsoft YaHei" panose="020B0503020204020204" pitchFamily="34" charset="-122"/>
              <a:ea typeface="Microsoft YaHei" panose="020B0503020204020204" pitchFamily="34" charset="-122"/>
            </a:endParaRPr>
          </a:p>
        </p:txBody>
      </p:sp>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防止顾</a:t>
            </a:r>
            <a:r>
              <a:rPr lang="zh-CN" altLang="en-US" dirty="0">
                <a:latin typeface="Microsoft YaHei" panose="020B0503020204020204" pitchFamily="34" charset="-122"/>
                <a:ea typeface="Microsoft YaHei" panose="020B0503020204020204" pitchFamily="34" charset="-122"/>
              </a:rPr>
              <a:t>客流</a:t>
            </a:r>
            <a:r>
              <a:rPr lang="zh-CN" altLang="en-US" dirty="0" smtClean="0">
                <a:latin typeface="Microsoft YaHei" panose="020B0503020204020204" pitchFamily="34" charset="-122"/>
                <a:ea typeface="Microsoft YaHei" panose="020B0503020204020204" pitchFamily="34" charset="-122"/>
              </a:rPr>
              <a:t>失</a:t>
            </a:r>
            <a:endParaRPr lang="en-US" dirty="0">
              <a:latin typeface="Microsoft YaHei" panose="020B0503020204020204" pitchFamily="34" charset="-122"/>
              <a:ea typeface="Microsoft YaHei" panose="020B0503020204020204" pitchFamily="34" charset="-122"/>
            </a:endParaRPr>
          </a:p>
        </p:txBody>
      </p:sp>
      <p:sp>
        <p:nvSpPr>
          <p:cNvPr id="8" name="Text Placeholder 7"/>
          <p:cNvSpPr>
            <a:spLocks noGrp="1"/>
          </p:cNvSpPr>
          <p:nvPr>
            <p:ph type="body" sz="quarter" idx="10"/>
          </p:nvPr>
        </p:nvSpPr>
        <p:spPr/>
        <p:txBody>
          <a:bodyPr/>
          <a:lstStyle/>
          <a:p>
            <a:r>
              <a:rPr lang="en-US" dirty="0" err="1" smtClean="0">
                <a:latin typeface="Microsoft YaHei" panose="020B0503020204020204" pitchFamily="34" charset="-122"/>
                <a:ea typeface="Microsoft YaHei" panose="020B0503020204020204" pitchFamily="34" charset="-122"/>
              </a:rPr>
              <a:t>InsightBox</a:t>
            </a:r>
            <a:r>
              <a:rPr lang="zh-CN" altLang="en-US" dirty="0" smtClean="0">
                <a:latin typeface="Microsoft YaHei" panose="020B0503020204020204" pitchFamily="34" charset="-122"/>
                <a:ea typeface="Microsoft YaHei" panose="020B0503020204020204" pitchFamily="34" charset="-122"/>
              </a:rPr>
              <a:t>的防止顾客流失的解决方案用离散存活分析等技术，在早期就识别出可能流失的顾客，并自动给出挽救措施</a:t>
            </a:r>
            <a:endParaRPr lang="en-SG" dirty="0">
              <a:latin typeface="Microsoft YaHei" panose="020B0503020204020204" pitchFamily="34" charset="-122"/>
              <a:ea typeface="Microsoft YaHei" panose="020B0503020204020204" pitchFamily="34" charset="-122"/>
            </a:endParaRPr>
          </a:p>
        </p:txBody>
      </p:sp>
      <p:sp>
        <p:nvSpPr>
          <p:cNvPr id="4" name="Round Same Side Corner Rectangle 3"/>
          <p:cNvSpPr/>
          <p:nvPr/>
        </p:nvSpPr>
        <p:spPr bwMode="gray">
          <a:xfrm flipH="1">
            <a:off x="7192414" y="1459270"/>
            <a:ext cx="1761295" cy="5116515"/>
          </a:xfrm>
          <a:prstGeom prst="round2SameRect">
            <a:avLst>
              <a:gd name="adj1" fmla="val 11226"/>
              <a:gd name="adj2" fmla="val 9308"/>
            </a:avLst>
          </a:prstGeom>
          <a:solidFill>
            <a:schemeClr val="accent1">
              <a:lumMod val="20000"/>
              <a:lumOff val="80000"/>
            </a:schemeClr>
          </a:solidFill>
          <a:ln>
            <a:solidFill>
              <a:schemeClr val="bg1">
                <a:lumMod val="8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27432" rIns="18288" bIns="27432" rtlCol="0" anchor="t" anchorCtr="0"/>
          <a:lstStyle/>
          <a:p>
            <a:pPr algn="ctr">
              <a:spcBef>
                <a:spcPts val="600"/>
              </a:spcBef>
              <a:buClr>
                <a:schemeClr val="tx2"/>
              </a:buClr>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输出结果</a:t>
            </a:r>
            <a:endParaRPr lang="en-GB" sz="1400" b="1" dirty="0">
              <a:solidFill>
                <a:srgbClr val="11356F"/>
              </a:solidFill>
              <a:latin typeface="Microsoft YaHei" panose="020B0503020204020204" pitchFamily="34" charset="-122"/>
              <a:ea typeface="Microsoft YaHei" panose="020B0503020204020204" pitchFamily="34" charset="-122"/>
            </a:endParaRPr>
          </a:p>
        </p:txBody>
      </p:sp>
      <p:sp>
        <p:nvSpPr>
          <p:cNvPr id="199" name="Rounded Rectangle 71"/>
          <p:cNvSpPr>
            <a:spLocks noChangeArrowheads="1"/>
          </p:cNvSpPr>
          <p:nvPr/>
        </p:nvSpPr>
        <p:spPr bwMode="gray">
          <a:xfrm>
            <a:off x="2280497" y="2204049"/>
            <a:ext cx="956887" cy="1118915"/>
          </a:xfrm>
          <a:prstGeom prst="roundRect">
            <a:avLst>
              <a:gd name="adj" fmla="val 16282"/>
            </a:avLst>
          </a:prstGeom>
          <a:solidFill>
            <a:schemeClr val="accent1">
              <a:lumMod val="20000"/>
              <a:lumOff val="80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tIns="45720" rIns="45720"/>
          <a:lstStyle/>
          <a:p>
            <a:pPr indent="-171450" defTabSz="895350">
              <a:buClr>
                <a:srgbClr val="11356F"/>
              </a:buClr>
              <a:buSzPct val="100000"/>
              <a:defRPr/>
            </a:pPr>
            <a:r>
              <a:rPr lang="zh-CN" altLang="en-US" sz="900" b="1" dirty="0" smtClean="0">
                <a:solidFill>
                  <a:schemeClr val="accent1"/>
                </a:solidFill>
                <a:latin typeface="Microsoft YaHei" panose="020B0503020204020204" pitchFamily="34" charset="-122"/>
                <a:ea typeface="Microsoft YaHei" panose="020B0503020204020204" pitchFamily="34" charset="-122"/>
              </a:rPr>
              <a:t>顾客</a:t>
            </a:r>
            <a:r>
              <a:rPr lang="en-US" sz="900" b="1" dirty="0" smtClean="0">
                <a:solidFill>
                  <a:schemeClr val="accent1"/>
                </a:solidFill>
                <a:latin typeface="Microsoft YaHei" panose="020B0503020204020204" pitchFamily="34" charset="-122"/>
                <a:ea typeface="Microsoft YaHei" panose="020B0503020204020204" pitchFamily="34" charset="-122"/>
              </a:rPr>
              <a:t> #1</a:t>
            </a:r>
          </a:p>
          <a:p>
            <a:pPr marL="72000" indent="-72000" defTabSz="895350">
              <a:spcBef>
                <a:spcPts val="6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女性</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en-US" sz="900" dirty="0">
                <a:solidFill>
                  <a:schemeClr val="tx1">
                    <a:lumMod val="65000"/>
                    <a:lumOff val="35000"/>
                  </a:schemeClr>
                </a:solidFill>
                <a:latin typeface="Microsoft YaHei" panose="020B0503020204020204" pitchFamily="34" charset="-122"/>
                <a:ea typeface="Microsoft YaHei" panose="020B0503020204020204" pitchFamily="34" charset="-122"/>
              </a:rPr>
              <a:t>30-35 </a:t>
            </a: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岁</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职员</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新顾客</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indent="-171450" defTabSz="895350">
              <a:buClr>
                <a:srgbClr val="11356F"/>
              </a:buClr>
              <a:buSzPct val="100000"/>
              <a:defRPr/>
            </a:pPr>
            <a:endParaRPr lang="en-US" sz="900" b="1" dirty="0" smtClean="0">
              <a:solidFill>
                <a:schemeClr val="accent1"/>
              </a:solidFill>
              <a:latin typeface="Microsoft YaHei" panose="020B0503020204020204" pitchFamily="34" charset="-122"/>
              <a:ea typeface="Microsoft YaHei" panose="020B0503020204020204" pitchFamily="34" charset="-122"/>
            </a:endParaRPr>
          </a:p>
        </p:txBody>
      </p:sp>
      <p:sp>
        <p:nvSpPr>
          <p:cNvPr id="200" name="Rounded Rectangle 64"/>
          <p:cNvSpPr>
            <a:spLocks noChangeArrowheads="1"/>
          </p:cNvSpPr>
          <p:nvPr/>
        </p:nvSpPr>
        <p:spPr bwMode="gray">
          <a:xfrm>
            <a:off x="2260723" y="3478831"/>
            <a:ext cx="987385" cy="1100493"/>
          </a:xfrm>
          <a:prstGeom prst="roundRect">
            <a:avLst>
              <a:gd name="adj" fmla="val 16282"/>
            </a:avLst>
          </a:prstGeom>
          <a:solidFill>
            <a:schemeClr val="accent1">
              <a:lumMod val="20000"/>
              <a:lumOff val="80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tIns="45720" rIns="45720"/>
          <a:lstStyle/>
          <a:p>
            <a:pPr indent="-171450" defTabSz="895350">
              <a:buClr>
                <a:srgbClr val="11356F"/>
              </a:buClr>
              <a:buSzPct val="100000"/>
              <a:defRPr/>
            </a:pPr>
            <a:r>
              <a:rPr lang="zh-CN" altLang="en-US" sz="900" b="1" dirty="0" smtClean="0">
                <a:solidFill>
                  <a:schemeClr val="accent1"/>
                </a:solidFill>
                <a:latin typeface="Microsoft YaHei" panose="020B0503020204020204" pitchFamily="34" charset="-122"/>
                <a:ea typeface="Microsoft YaHei" panose="020B0503020204020204" pitchFamily="34" charset="-122"/>
              </a:rPr>
              <a:t>顾客</a:t>
            </a:r>
            <a:r>
              <a:rPr lang="en-US" sz="900" b="1" dirty="0" smtClean="0">
                <a:solidFill>
                  <a:schemeClr val="accent1"/>
                </a:solidFill>
                <a:latin typeface="Microsoft YaHei" panose="020B0503020204020204" pitchFamily="34" charset="-122"/>
                <a:ea typeface="Microsoft YaHei" panose="020B0503020204020204" pitchFamily="34" charset="-122"/>
              </a:rPr>
              <a:t> #2</a:t>
            </a:r>
          </a:p>
          <a:p>
            <a:pPr marL="72000" indent="-72000" defTabSz="895350">
              <a:spcBef>
                <a:spcPts val="6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男性</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en-US" sz="900" dirty="0">
                <a:solidFill>
                  <a:schemeClr val="tx1">
                    <a:lumMod val="65000"/>
                    <a:lumOff val="35000"/>
                  </a:schemeClr>
                </a:solidFill>
                <a:latin typeface="Microsoft YaHei" panose="020B0503020204020204" pitchFamily="34" charset="-122"/>
                <a:ea typeface="Microsoft YaHei" panose="020B0503020204020204" pitchFamily="34" charset="-122"/>
              </a:rPr>
              <a:t>50-55 </a:t>
            </a: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岁</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销售</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72000" indent="-72000" defTabSz="895350">
              <a:spcBef>
                <a:spcPts val="300"/>
              </a:spcBef>
              <a:buClr>
                <a:srgbClr val="595959"/>
              </a:buClr>
              <a:buSzPct val="100000"/>
              <a:buFont typeface="Wingdings" pitchFamily="2" charset="2"/>
              <a:buChar char="§"/>
              <a:defRPr/>
            </a:pP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rPr>
              <a:t>老顾客</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indent="-171450" defTabSz="895350">
              <a:buClr>
                <a:srgbClr val="11356F"/>
              </a:buClr>
              <a:buSzPct val="100000"/>
              <a:defRPr/>
            </a:pPr>
            <a:endParaRPr lang="en-US" sz="900" b="1" dirty="0" smtClean="0">
              <a:solidFill>
                <a:schemeClr val="accent1"/>
              </a:solidFill>
              <a:latin typeface="Microsoft YaHei" panose="020B0503020204020204" pitchFamily="34" charset="-122"/>
              <a:ea typeface="Microsoft YaHei" panose="020B0503020204020204" pitchFamily="34" charset="-122"/>
            </a:endParaRPr>
          </a:p>
        </p:txBody>
      </p:sp>
      <p:pic>
        <p:nvPicPr>
          <p:cNvPr id="9" name="Picture 8"/>
          <p:cNvPicPr>
            <a:picLocks noChangeAspect="1"/>
          </p:cNvPicPr>
          <p:nvPr/>
        </p:nvPicPr>
        <p:blipFill>
          <a:blip r:embed="rId7"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43485" y="2045561"/>
            <a:ext cx="221860" cy="252427"/>
          </a:xfrm>
          <a:prstGeom prst="rect">
            <a:avLst/>
          </a:prstGeom>
        </p:spPr>
      </p:pic>
      <p:pic>
        <p:nvPicPr>
          <p:cNvPr id="13" name="Picture 12"/>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32940" y="3340984"/>
            <a:ext cx="252000" cy="252000"/>
          </a:xfrm>
          <a:prstGeom prst="rect">
            <a:avLst/>
          </a:prstGeom>
        </p:spPr>
      </p:pic>
      <p:pic>
        <p:nvPicPr>
          <p:cNvPr id="141314" name="Picture 2" descr="http://hub.tappinn.com/blog/wp-content/uploads/2013/12/mobile-coupon-redeem.jpg"/>
          <p:cNvPicPr>
            <a:picLocks noChangeAspect="1" noChangeArrowheads="1"/>
          </p:cNvPicPr>
          <p:nvPr/>
        </p:nvPicPr>
        <p:blipFill>
          <a:blip r:embed="rId9" cstate="print">
            <a:extLst>
              <a:ext uri="{BEBA8EAE-BF5A-486C-A8C5-ECC9F3942E4B}">
                <a14:imgProps xmlns:a14="http://schemas.microsoft.com/office/drawing/2010/main">
                  <a14:imgLayer r:embed="rId10">
                    <a14:imgEffect>
                      <a14:colorTemperature colorTemp="5300"/>
                    </a14:imgEffect>
                  </a14:imgLayer>
                </a14:imgProps>
              </a:ext>
              <a:ext uri="{28A0092B-C50C-407E-A947-70E740481C1C}">
                <a14:useLocalDpi xmlns:a14="http://schemas.microsoft.com/office/drawing/2010/main" val="0"/>
              </a:ext>
            </a:extLst>
          </a:blip>
          <a:srcRect/>
          <a:stretch>
            <a:fillRect/>
          </a:stretch>
        </p:blipFill>
        <p:spPr bwMode="auto">
          <a:xfrm>
            <a:off x="7286172" y="3330964"/>
            <a:ext cx="1565800" cy="16052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7363481" y="4946610"/>
            <a:ext cx="1453825" cy="246221"/>
          </a:xfrm>
          <a:prstGeom prst="rect">
            <a:avLst/>
          </a:prstGeom>
          <a:noFill/>
        </p:spPr>
        <p:txBody>
          <a:bodyPr wrap="square" rtlCol="0">
            <a:spAutoFit/>
          </a:bodyPr>
          <a:lstStyle/>
          <a:p>
            <a:pPr algn="ct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定制化优惠券</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5" name="TextBox 64"/>
          <p:cNvSpPr txBox="1"/>
          <p:nvPr/>
        </p:nvSpPr>
        <p:spPr>
          <a:xfrm>
            <a:off x="7328815" y="3028021"/>
            <a:ext cx="1488491" cy="246221"/>
          </a:xfrm>
          <a:prstGeom prst="rect">
            <a:avLst/>
          </a:prstGeom>
          <a:noFill/>
        </p:spPr>
        <p:txBody>
          <a:bodyPr wrap="square" rtlCol="0">
            <a:spAutoFit/>
          </a:bodyPr>
          <a:lstStyle/>
          <a:p>
            <a:pPr algn="ct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优化促销渠道</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141318" name="Picture 6" descr="http://www.powerhomebiz.com/wp-content/uploads/2012/06/crosssell.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232938" y="5188940"/>
            <a:ext cx="1680246" cy="11148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7363480" y="6333963"/>
            <a:ext cx="1488491" cy="246221"/>
          </a:xfrm>
          <a:prstGeom prst="rect">
            <a:avLst/>
          </a:prstGeom>
          <a:noFill/>
        </p:spPr>
        <p:txBody>
          <a:bodyPr wrap="square" rtlCol="0">
            <a:spAutoFit/>
          </a:bodyPr>
          <a:lstStyle/>
          <a:p>
            <a:pPr algn="ct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专属服务</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AutoShape 11"/>
          <p:cNvSpPr>
            <a:spLocks noChangeArrowheads="1"/>
          </p:cNvSpPr>
          <p:nvPr/>
        </p:nvSpPr>
        <p:spPr bwMode="auto">
          <a:xfrm rot="16200000" flipH="1">
            <a:off x="7007655" y="236224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62" name="AutoShape 11"/>
          <p:cNvSpPr>
            <a:spLocks noChangeArrowheads="1"/>
          </p:cNvSpPr>
          <p:nvPr/>
        </p:nvSpPr>
        <p:spPr bwMode="auto">
          <a:xfrm rot="16200000" flipH="1">
            <a:off x="7007655" y="4053546"/>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64" name="AutoShape 11"/>
          <p:cNvSpPr>
            <a:spLocks noChangeArrowheads="1"/>
          </p:cNvSpPr>
          <p:nvPr/>
        </p:nvSpPr>
        <p:spPr bwMode="auto">
          <a:xfrm rot="16200000" flipH="1">
            <a:off x="7007655" y="5654453"/>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grpSp>
        <p:nvGrpSpPr>
          <p:cNvPr id="84" name="Group 83"/>
          <p:cNvGrpSpPr/>
          <p:nvPr/>
        </p:nvGrpSpPr>
        <p:grpSpPr>
          <a:xfrm>
            <a:off x="55368" y="1447801"/>
            <a:ext cx="1855280" cy="4661989"/>
            <a:chOff x="210526" y="881891"/>
            <a:chExt cx="1680389" cy="4861125"/>
          </a:xfrm>
        </p:grpSpPr>
        <p:pic>
          <p:nvPicPr>
            <p:cNvPr id="85" name="Picture 70" descr="http://www.proofhq.com/html/blog/wp-content/uploads/2012/08/workflow11-1024x620.png"/>
            <p:cNvPicPr>
              <a:picLocks noChangeAspect="1" noChangeArrowheads="1"/>
            </p:cNvPicPr>
            <p:nvPr/>
          </p:nvPicPr>
          <p:blipFill rotWithShape="1">
            <a:blip r:embed="rId12" cstate="print">
              <a:duotone>
                <a:schemeClr val="accent1">
                  <a:shade val="45000"/>
                  <a:satMod val="135000"/>
                </a:schemeClr>
                <a:prstClr val="white"/>
              </a:duotone>
              <a:extLst>
                <a:ext uri="{28A0092B-C50C-407E-A947-70E740481C1C}">
                  <a14:useLocalDpi xmlns:a14="http://schemas.microsoft.com/office/drawing/2010/main" val="0"/>
                </a:ext>
              </a:extLst>
            </a:blip>
            <a:srcRect l="4264" t="14804" r="71210" b="3767"/>
            <a:stretch/>
          </p:blipFill>
          <p:spPr bwMode="auto">
            <a:xfrm>
              <a:off x="210526" y="881891"/>
              <a:ext cx="989895" cy="21038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p:cNvPicPr>
              <a:picLocks noChangeAspect="1"/>
            </p:cNvPicPr>
            <p:nvPr/>
          </p:nvPicPr>
          <p:blipFill>
            <a:blip r:embed="rId13">
              <a:duotone>
                <a:schemeClr val="accent1">
                  <a:shade val="45000"/>
                  <a:satMod val="135000"/>
                </a:schemeClr>
                <a:prstClr val="white"/>
              </a:duotone>
            </a:blip>
            <a:stretch>
              <a:fillRect/>
            </a:stretch>
          </p:blipFill>
          <p:spPr>
            <a:xfrm>
              <a:off x="386167" y="3812904"/>
              <a:ext cx="768264" cy="1489007"/>
            </a:xfrm>
            <a:prstGeom prst="rect">
              <a:avLst/>
            </a:prstGeom>
          </p:spPr>
        </p:pic>
        <p:pic>
          <p:nvPicPr>
            <p:cNvPr id="87" name="Picture 86"/>
            <p:cNvPicPr>
              <a:picLocks noChangeAspect="1"/>
            </p:cNvPicPr>
            <p:nvPr/>
          </p:nvPicPr>
          <p:blipFill>
            <a:blip r:embed="rId14"/>
            <a:stretch>
              <a:fillRect/>
            </a:stretch>
          </p:blipFill>
          <p:spPr>
            <a:xfrm>
              <a:off x="336344" y="2812019"/>
              <a:ext cx="276287" cy="276287"/>
            </a:xfrm>
            <a:prstGeom prst="rect">
              <a:avLst/>
            </a:prstGeom>
          </p:spPr>
        </p:pic>
        <p:sp>
          <p:nvSpPr>
            <p:cNvPr id="88" name="TextBox 87"/>
            <p:cNvSpPr txBox="1"/>
            <p:nvPr/>
          </p:nvSpPr>
          <p:spPr>
            <a:xfrm>
              <a:off x="701080" y="1028249"/>
              <a:ext cx="1005256" cy="320923"/>
            </a:xfrm>
            <a:prstGeom prst="rect">
              <a:avLst/>
            </a:prstGeom>
            <a:solidFill>
              <a:schemeClr val="bg1"/>
            </a:solidFill>
          </p:spPr>
          <p:txBody>
            <a:bodyPr wrap="square" rtlCol="0">
              <a:spAutoFit/>
            </a:bodyPr>
            <a:lstStyle/>
            <a:p>
              <a:r>
                <a:rPr lang="zh-CN" altLang="en-US" sz="1400" b="1" spc="300" dirty="0" smtClean="0">
                  <a:solidFill>
                    <a:srgbClr val="11356F"/>
                  </a:solidFill>
                  <a:latin typeface="Microsoft YaHei" panose="020B0503020204020204" pitchFamily="34" charset="-122"/>
                  <a:ea typeface="Microsoft YaHei" panose="020B0503020204020204" pitchFamily="34" charset="-122"/>
                  <a:cs typeface="+mn-cs"/>
                </a:rPr>
                <a:t>输入数据</a:t>
              </a:r>
              <a:endParaRPr lang="en-SG" sz="14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89" name="Rectangle 88"/>
            <p:cNvSpPr/>
            <p:nvPr/>
          </p:nvSpPr>
          <p:spPr>
            <a:xfrm>
              <a:off x="1089527" y="1590093"/>
              <a:ext cx="738904" cy="449292"/>
            </a:xfrm>
            <a:prstGeom prst="rect">
              <a:avLst/>
            </a:prstGeom>
          </p:spPr>
          <p:txBody>
            <a:bodyPr wrap="square">
              <a:spAutoFit/>
            </a:bodyPr>
            <a:lstStyle/>
            <a:p>
              <a:pPr marL="2250">
                <a:spcBef>
                  <a:spcPts val="1200"/>
                </a:spcBef>
                <a:buClr>
                  <a:schemeClr val="tx1">
                    <a:lumMod val="50000"/>
                    <a:lumOff val="50000"/>
                  </a:schemeClr>
                </a:buCl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历史销售记录</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0" name="Rectangle 89"/>
            <p:cNvSpPr/>
            <p:nvPr/>
          </p:nvSpPr>
          <p:spPr>
            <a:xfrm>
              <a:off x="1097140" y="2080473"/>
              <a:ext cx="752029" cy="449292"/>
            </a:xfrm>
            <a:prstGeom prst="rect">
              <a:avLst/>
            </a:prstGeom>
          </p:spPr>
          <p:txBody>
            <a:bodyPr wrap="square">
              <a:spAutoFit/>
            </a:bodyPr>
            <a:lstStyle/>
            <a:p>
              <a:pPr marL="2250">
                <a:spcBef>
                  <a:spcPts val="1200"/>
                </a:spcBef>
                <a:buClr>
                  <a:schemeClr val="tx1">
                    <a:lumMod val="50000"/>
                    <a:lumOff val="50000"/>
                  </a:schemeClr>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历史降价记录</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1" name="Rectangle 90"/>
            <p:cNvSpPr/>
            <p:nvPr/>
          </p:nvSpPr>
          <p:spPr>
            <a:xfrm>
              <a:off x="1107878" y="2536417"/>
              <a:ext cx="741290" cy="786262"/>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产品元数据</a:t>
              </a:r>
              <a:r>
                <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例如淘宝信息、外部数据）</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92" name="Picture 91"/>
            <p:cNvPicPr>
              <a:picLocks noChangeAspect="1"/>
            </p:cNvPicPr>
            <p:nvPr/>
          </p:nvPicPr>
          <p:blipFill>
            <a:blip r:embed="rId15">
              <a:duotone>
                <a:schemeClr val="accent1">
                  <a:shade val="45000"/>
                  <a:satMod val="135000"/>
                </a:schemeClr>
                <a:prstClr val="white"/>
              </a:duotone>
            </a:blip>
            <a:stretch>
              <a:fillRect/>
            </a:stretch>
          </p:blipFill>
          <p:spPr>
            <a:xfrm>
              <a:off x="426901" y="2742197"/>
              <a:ext cx="252436" cy="688464"/>
            </a:xfrm>
            <a:prstGeom prst="rect">
              <a:avLst/>
            </a:prstGeom>
          </p:spPr>
        </p:pic>
        <p:sp>
          <p:nvSpPr>
            <p:cNvPr id="93" name="Rectangle 92"/>
            <p:cNvSpPr/>
            <p:nvPr/>
          </p:nvSpPr>
          <p:spPr>
            <a:xfrm>
              <a:off x="1080004" y="4107128"/>
              <a:ext cx="757583" cy="272785"/>
            </a:xfrm>
            <a:prstGeom prst="rect">
              <a:avLst/>
            </a:prstGeom>
          </p:spPr>
          <p:txBody>
            <a:bodyPr wrap="square">
              <a:spAutoFit/>
            </a:bodyPr>
            <a:lstStyle/>
            <a:p>
              <a:pPr marL="2250">
                <a:spcBef>
                  <a:spcPts val="1200"/>
                </a:spcBef>
                <a:buClr>
                  <a:srgbClr val="11356F"/>
                </a:buClr>
              </a:pPr>
              <a:endParaRPr lang="en-US" sz="11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4" name="Rectangle 93"/>
            <p:cNvSpPr/>
            <p:nvPr/>
          </p:nvSpPr>
          <p:spPr>
            <a:xfrm>
              <a:off x="1093815" y="4940709"/>
              <a:ext cx="755354" cy="802307"/>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顾客元数据</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例如内部数据和外部数据</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5" name="Rectangle 94"/>
            <p:cNvSpPr/>
            <p:nvPr/>
          </p:nvSpPr>
          <p:spPr>
            <a:xfrm>
              <a:off x="1095167" y="3927380"/>
              <a:ext cx="795748" cy="786262"/>
            </a:xfrm>
            <a:prstGeom prst="rect">
              <a:avLst/>
            </a:prstGeom>
          </p:spPr>
          <p:txBody>
            <a:bodyPr wrap="square">
              <a:spAutoFit/>
            </a:bodyPr>
            <a:lstStyle/>
            <a:p>
              <a:pPr marL="2250">
                <a:spcBef>
                  <a:spcPts val="1200"/>
                </a:spcBef>
                <a:buClr>
                  <a:srgbClr val="11356F"/>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顾客产生的数据</a:t>
              </a:r>
              <a:r>
                <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例如点赞数、评价）</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pic>
        <p:nvPicPr>
          <p:cNvPr id="96" name="Picture 95"/>
          <p:cNvPicPr>
            <a:picLocks noChangeAspect="1"/>
          </p:cNvPicPr>
          <p:nvPr/>
        </p:nvPicPr>
        <p:blipFill>
          <a:blip r:embed="rId16">
            <a:duotone>
              <a:schemeClr val="accent1">
                <a:shade val="45000"/>
                <a:satMod val="135000"/>
              </a:schemeClr>
              <a:prstClr val="white"/>
            </a:duotone>
          </a:blip>
          <a:stretch>
            <a:fillRect/>
          </a:stretch>
        </p:blipFill>
        <p:spPr>
          <a:xfrm>
            <a:off x="282984" y="3720753"/>
            <a:ext cx="296087" cy="644534"/>
          </a:xfrm>
          <a:prstGeom prst="rect">
            <a:avLst/>
          </a:prstGeom>
        </p:spPr>
      </p:pic>
      <p:pic>
        <p:nvPicPr>
          <p:cNvPr id="97" name="Picture 96"/>
          <p:cNvPicPr>
            <a:picLocks noChangeAspect="1"/>
          </p:cNvPicPr>
          <p:nvPr/>
        </p:nvPicPr>
        <p:blipFill>
          <a:blip r:embed="rId17"/>
          <a:stretch>
            <a:fillRect/>
          </a:stretch>
        </p:blipFill>
        <p:spPr>
          <a:xfrm>
            <a:off x="341622" y="4757602"/>
            <a:ext cx="756000" cy="476762"/>
          </a:xfrm>
          <a:prstGeom prst="rect">
            <a:avLst/>
          </a:prstGeom>
        </p:spPr>
      </p:pic>
      <p:sp>
        <p:nvSpPr>
          <p:cNvPr id="81" name="AutoShape 11"/>
          <p:cNvSpPr>
            <a:spLocks noChangeArrowheads="1"/>
          </p:cNvSpPr>
          <p:nvPr/>
        </p:nvSpPr>
        <p:spPr bwMode="auto">
          <a:xfrm rot="16200000" flipH="1">
            <a:off x="1867150" y="290892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82" name="AutoShape 11"/>
          <p:cNvSpPr>
            <a:spLocks noChangeArrowheads="1"/>
          </p:cNvSpPr>
          <p:nvPr/>
        </p:nvSpPr>
        <p:spPr bwMode="auto">
          <a:xfrm rot="16200000" flipH="1">
            <a:off x="1867150" y="4205105"/>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83" name="AutoShape 11"/>
          <p:cNvSpPr>
            <a:spLocks noChangeArrowheads="1"/>
          </p:cNvSpPr>
          <p:nvPr/>
        </p:nvSpPr>
        <p:spPr bwMode="auto">
          <a:xfrm rot="16200000" flipH="1">
            <a:off x="1867150" y="5501209"/>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pic>
        <p:nvPicPr>
          <p:cNvPr id="118876" name="Picture 92"/>
          <p:cNvPicPr>
            <a:picLocks noChangeAspect="1" noChangeArrowheads="1"/>
          </p:cNvPicPr>
          <p:nvPr/>
        </p:nvPicPr>
        <p:blipFill>
          <a:blip r:embed="rId18" cstate="print">
            <a:extLst>
              <a:ext uri="{BEBA8EAE-BF5A-486C-A8C5-ECC9F3942E4B}">
                <a14:imgProps xmlns:a14="http://schemas.microsoft.com/office/drawing/2010/main">
                  <a14:imgLayer r:embed="rId19">
                    <a14:imgEffect>
                      <a14:colorTemperature colorTemp="4700"/>
                    </a14:imgEffect>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7294150" y="1799742"/>
            <a:ext cx="1619034" cy="1223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1240B29-F687-4f45-9708-019B960494DF}">
              <a14:hiddenLine xmlns:a14="http://schemas.microsoft.com/office/drawing/2010/main" w="9525">
                <a:solidFill>
                  <a:schemeClr val="tx1"/>
                </a:solidFill>
                <a:miter lim="800000"/>
                <a:headEnd/>
                <a:tailEnd/>
              </a14:hiddenLine>
            </a:ext>
          </a:extLst>
        </p:spPr>
      </p:pic>
      <p:pic>
        <p:nvPicPr>
          <p:cNvPr id="118878" name="Picture 94"/>
          <p:cNvPicPr>
            <a:picLocks noChangeAspect="1" noChangeArrowheads="1"/>
          </p:cNvPicPr>
          <p:nvPr/>
        </p:nvPicPr>
        <p:blipFill>
          <a:blip r:embed="rId20">
            <a:duotone>
              <a:schemeClr val="accent1">
                <a:shade val="45000"/>
                <a:satMod val="135000"/>
              </a:schemeClr>
              <a:prstClr val="white"/>
            </a:duotone>
            <a:extLst>
              <a:ext uri="{BEBA8EAE-BF5A-486C-A8C5-ECC9F3942E4B}">
                <a14:imgProps xmlns:a14="http://schemas.microsoft.com/office/drawing/2010/main">
                  <a14:imgLayer r:embed="rId21">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2414016" y="4782305"/>
            <a:ext cx="4352544" cy="1756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TextBox 98"/>
          <p:cNvSpPr txBox="1"/>
          <p:nvPr/>
        </p:nvSpPr>
        <p:spPr bwMode="gray">
          <a:xfrm>
            <a:off x="3204020" y="3422579"/>
            <a:ext cx="438837" cy="1231106"/>
          </a:xfrm>
          <a:prstGeom prst="rect">
            <a:avLst/>
          </a:prstGeom>
          <a:noFill/>
        </p:spPr>
        <p:txBody>
          <a:bodyPr wrap="square" rtlCol="0">
            <a:spAutoFit/>
          </a:bodyPr>
          <a:lstStyle/>
          <a:p>
            <a:pPr algn="r">
              <a:lnSpc>
                <a:spcPct val="200000"/>
              </a:lnSpc>
            </a:pPr>
            <a:r>
              <a:rPr lang="zh-CN" altLang="en-US" sz="900" b="1" dirty="0">
                <a:solidFill>
                  <a:srgbClr val="0070C0"/>
                </a:solidFill>
                <a:latin typeface="Microsoft YaHei" panose="020B0503020204020204" pitchFamily="34" charset="-122"/>
                <a:ea typeface="Microsoft YaHei" panose="020B0503020204020204" pitchFamily="34" charset="-122"/>
              </a:rPr>
              <a:t>高</a:t>
            </a:r>
            <a:r>
              <a:rPr lang="en-US" sz="900" b="1" dirty="0" smtClean="0">
                <a:solidFill>
                  <a:srgbClr val="0070C0"/>
                </a:solidFill>
                <a:latin typeface="Microsoft YaHei" panose="020B0503020204020204" pitchFamily="34" charset="-122"/>
                <a:ea typeface="Microsoft YaHei" panose="020B0503020204020204" pitchFamily="34" charset="-122"/>
              </a:rPr>
              <a:t> –</a:t>
            </a:r>
          </a:p>
          <a:p>
            <a:pPr algn="r">
              <a:lnSpc>
                <a:spcPct val="200000"/>
              </a:lnSpc>
            </a:pPr>
            <a:endParaRPr lang="en-US" sz="900" b="1" dirty="0" smtClean="0">
              <a:solidFill>
                <a:srgbClr val="0070C0"/>
              </a:solidFill>
              <a:latin typeface="Microsoft YaHei" panose="020B0503020204020204" pitchFamily="34" charset="-122"/>
              <a:ea typeface="Microsoft YaHei" panose="020B0503020204020204" pitchFamily="34" charset="-122"/>
            </a:endParaRPr>
          </a:p>
          <a:p>
            <a:pPr algn="r">
              <a:lnSpc>
                <a:spcPct val="200000"/>
              </a:lnSpc>
            </a:pPr>
            <a:r>
              <a:rPr lang="zh-CN" altLang="en-US" sz="900" b="1" dirty="0">
                <a:solidFill>
                  <a:srgbClr val="0070C0"/>
                </a:solidFill>
                <a:latin typeface="Microsoft YaHei" panose="020B0503020204020204" pitchFamily="34" charset="-122"/>
                <a:ea typeface="Microsoft YaHei" panose="020B0503020204020204" pitchFamily="34" charset="-122"/>
              </a:rPr>
              <a:t>低</a:t>
            </a:r>
            <a:r>
              <a:rPr lang="en-US" sz="900" b="1" dirty="0" smtClean="0">
                <a:solidFill>
                  <a:srgbClr val="0070C0"/>
                </a:solidFill>
                <a:latin typeface="Microsoft YaHei" panose="020B0503020204020204" pitchFamily="34" charset="-122"/>
                <a:ea typeface="Microsoft YaHei" panose="020B0503020204020204" pitchFamily="34" charset="-122"/>
              </a:rPr>
              <a:t> –</a:t>
            </a:r>
          </a:p>
          <a:p>
            <a:pPr algn="r">
              <a:lnSpc>
                <a:spcPct val="200000"/>
              </a:lnSpc>
            </a:pPr>
            <a:endParaRPr lang="en-US" sz="1000" b="1" dirty="0">
              <a:solidFill>
                <a:srgbClr val="0070C0"/>
              </a:solidFill>
              <a:latin typeface="Microsoft YaHei" panose="020B0503020204020204" pitchFamily="34" charset="-122"/>
              <a:ea typeface="Microsoft YaHei" panose="020B0503020204020204" pitchFamily="34" charset="-122"/>
            </a:endParaRPr>
          </a:p>
        </p:txBody>
      </p:sp>
      <p:sp>
        <p:nvSpPr>
          <p:cNvPr id="100" name="Rounded Rectangular Callout 99"/>
          <p:cNvSpPr/>
          <p:nvPr/>
        </p:nvSpPr>
        <p:spPr bwMode="gray">
          <a:xfrm>
            <a:off x="6126318" y="4210221"/>
            <a:ext cx="1007218" cy="310132"/>
          </a:xfrm>
          <a:prstGeom prst="wedgeRoundRectCallout">
            <a:avLst>
              <a:gd name="adj1" fmla="val -20833"/>
              <a:gd name="adj2" fmla="val 72753"/>
              <a:gd name="adj3" fmla="val 16667"/>
            </a:avLst>
          </a:prstGeom>
          <a:noFill/>
          <a:ln w="6350" cap="flat" cmpd="sng" algn="ctr">
            <a:noFill/>
            <a:prstDash val="solid"/>
            <a:round/>
            <a:headEnd type="none" w="med" len="med"/>
            <a:tailEnd type="none" w="med" len="med"/>
          </a:ln>
          <a:effectLst/>
        </p:spPr>
        <p:txBody>
          <a:bodyPr tIns="91440" anchor="ctr"/>
          <a:lstStyle/>
          <a:p>
            <a:pPr marR="0" indent="-171450" algn="ctr" defTabSz="895350">
              <a:lnSpc>
                <a:spcPct val="100000"/>
              </a:lnSpc>
              <a:spcBef>
                <a:spcPct val="0"/>
              </a:spcBef>
              <a:buClr>
                <a:srgbClr val="11356F"/>
              </a:buClr>
              <a:buSzPct val="100000"/>
              <a:buFontTx/>
              <a:buNone/>
              <a:tabLst/>
              <a:defRPr/>
            </a:pPr>
            <a:r>
              <a:rPr lang="zh-CN" altLang="en-US" sz="800" b="1" dirty="0" smtClean="0">
                <a:solidFill>
                  <a:schemeClr val="accent1">
                    <a:lumMod val="75000"/>
                  </a:schemeClr>
                </a:solidFill>
                <a:latin typeface="Microsoft YaHei" panose="020B0503020204020204" pitchFamily="34" charset="-122"/>
                <a:ea typeface="Microsoft YaHei" panose="020B0503020204020204" pitchFamily="34" charset="-122"/>
              </a:rPr>
              <a:t>周</a:t>
            </a:r>
            <a:endParaRPr lang="en-US" sz="800" b="1" dirty="0" smtClean="0">
              <a:solidFill>
                <a:schemeClr val="accent1">
                  <a:lumMod val="75000"/>
                </a:schemeClr>
              </a:solidFill>
              <a:latin typeface="Microsoft YaHei" panose="020B0503020204020204" pitchFamily="34" charset="-122"/>
              <a:ea typeface="Microsoft YaHei" panose="020B0503020204020204" pitchFamily="34" charset="-122"/>
            </a:endParaRPr>
          </a:p>
        </p:txBody>
      </p:sp>
      <p:grpSp>
        <p:nvGrpSpPr>
          <p:cNvPr id="216" name="Group 215"/>
          <p:cNvGrpSpPr/>
          <p:nvPr/>
        </p:nvGrpSpPr>
        <p:grpSpPr>
          <a:xfrm>
            <a:off x="3152674" y="2068235"/>
            <a:ext cx="3939244" cy="2655099"/>
            <a:chOff x="1954826" y="2539202"/>
            <a:chExt cx="4815276" cy="3420790"/>
          </a:xfrm>
        </p:grpSpPr>
        <p:cxnSp>
          <p:nvCxnSpPr>
            <p:cNvPr id="217" name="Straight Arrow Connector 216"/>
            <p:cNvCxnSpPr/>
            <p:nvPr/>
          </p:nvCxnSpPr>
          <p:spPr bwMode="gray">
            <a:xfrm>
              <a:off x="2518900" y="3636382"/>
              <a:ext cx="3686471" cy="0"/>
            </a:xfrm>
            <a:prstGeom prst="straightConnector1">
              <a:avLst/>
            </a:prstGeom>
            <a:solidFill>
              <a:schemeClr val="accent1"/>
            </a:solidFill>
            <a:ln w="19050" cap="flat" cmpd="sng" algn="ctr">
              <a:solidFill>
                <a:schemeClr val="tx2"/>
              </a:solidFill>
              <a:prstDash val="solid"/>
              <a:round/>
              <a:headEnd type="none" w="med" len="med"/>
              <a:tailEnd type="triangle" w="med" len="med"/>
            </a:ln>
            <a:effectLst/>
          </p:spPr>
        </p:cxnSp>
        <p:sp>
          <p:nvSpPr>
            <p:cNvPr id="218" name="Rectangle 217"/>
            <p:cNvSpPr/>
            <p:nvPr/>
          </p:nvSpPr>
          <p:spPr bwMode="gray">
            <a:xfrm>
              <a:off x="2511281" y="3039271"/>
              <a:ext cx="668266" cy="56388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19" name="Rectangle 218"/>
            <p:cNvSpPr/>
            <p:nvPr/>
          </p:nvSpPr>
          <p:spPr bwMode="gray">
            <a:xfrm>
              <a:off x="3179693" y="3092611"/>
              <a:ext cx="668266" cy="51054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20" name="Rectangle 219"/>
            <p:cNvSpPr/>
            <p:nvPr/>
          </p:nvSpPr>
          <p:spPr bwMode="gray">
            <a:xfrm>
              <a:off x="3860983" y="3222151"/>
              <a:ext cx="494545" cy="38100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21" name="Rectangle 220"/>
            <p:cNvSpPr/>
            <p:nvPr/>
          </p:nvSpPr>
          <p:spPr bwMode="gray">
            <a:xfrm>
              <a:off x="4352979" y="3457226"/>
              <a:ext cx="1594814" cy="145925"/>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22" name="Right Arrow 32"/>
            <p:cNvSpPr>
              <a:spLocks noChangeArrowheads="1"/>
            </p:cNvSpPr>
            <p:nvPr/>
          </p:nvSpPr>
          <p:spPr bwMode="gray">
            <a:xfrm rot="5400000">
              <a:off x="3260894" y="369074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n-lt"/>
                <a:cs typeface="+mn-cs"/>
              </a:endParaRPr>
            </a:p>
          </p:txBody>
        </p:sp>
        <p:sp>
          <p:nvSpPr>
            <p:cNvPr id="223" name="Right Arrow 32"/>
            <p:cNvSpPr>
              <a:spLocks noChangeArrowheads="1"/>
            </p:cNvSpPr>
            <p:nvPr/>
          </p:nvSpPr>
          <p:spPr bwMode="gray">
            <a:xfrm rot="5400000">
              <a:off x="4083854" y="369074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n-lt"/>
                <a:cs typeface="+mn-cs"/>
              </a:endParaRPr>
            </a:p>
          </p:txBody>
        </p:sp>
        <p:sp>
          <p:nvSpPr>
            <p:cNvPr id="224" name="Right Arrow 32"/>
            <p:cNvSpPr>
              <a:spLocks noChangeArrowheads="1"/>
            </p:cNvSpPr>
            <p:nvPr/>
          </p:nvSpPr>
          <p:spPr bwMode="gray">
            <a:xfrm rot="5400000">
              <a:off x="4691756" y="369836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n-lt"/>
                <a:cs typeface="+mn-cs"/>
              </a:endParaRPr>
            </a:p>
          </p:txBody>
        </p:sp>
        <p:sp>
          <p:nvSpPr>
            <p:cNvPr id="225" name="TextBox 224"/>
            <p:cNvSpPr txBox="1"/>
            <p:nvPr/>
          </p:nvSpPr>
          <p:spPr bwMode="gray">
            <a:xfrm>
              <a:off x="2058374" y="2779335"/>
              <a:ext cx="536428" cy="1407698"/>
            </a:xfrm>
            <a:prstGeom prst="rect">
              <a:avLst/>
            </a:prstGeom>
            <a:noFill/>
          </p:spPr>
          <p:txBody>
            <a:bodyPr wrap="square" rtlCol="0">
              <a:spAutoFit/>
            </a:bodyPr>
            <a:lstStyle/>
            <a:p>
              <a:pPr algn="r">
                <a:lnSpc>
                  <a:spcPct val="200000"/>
                </a:lnSpc>
              </a:pPr>
              <a:r>
                <a:rPr lang="zh-CN" altLang="en-US" sz="900" b="1" dirty="0">
                  <a:solidFill>
                    <a:srgbClr val="0070C0"/>
                  </a:solidFill>
                </a:rPr>
                <a:t>高</a:t>
              </a:r>
              <a:r>
                <a:rPr lang="en-US" sz="900" b="1" dirty="0" smtClean="0">
                  <a:solidFill>
                    <a:srgbClr val="0070C0"/>
                  </a:solidFill>
                </a:rPr>
                <a:t> –</a:t>
              </a:r>
            </a:p>
            <a:p>
              <a:pPr algn="r">
                <a:lnSpc>
                  <a:spcPct val="150000"/>
                </a:lnSpc>
              </a:pPr>
              <a:endParaRPr lang="en-US" sz="900" b="1" dirty="0" smtClean="0">
                <a:solidFill>
                  <a:srgbClr val="0070C0"/>
                </a:solidFill>
              </a:endParaRPr>
            </a:p>
            <a:p>
              <a:pPr algn="r">
                <a:lnSpc>
                  <a:spcPct val="150000"/>
                </a:lnSpc>
              </a:pPr>
              <a:r>
                <a:rPr lang="zh-CN" altLang="en-US" sz="900" b="1" dirty="0">
                  <a:solidFill>
                    <a:srgbClr val="0070C0"/>
                  </a:solidFill>
                </a:rPr>
                <a:t>低</a:t>
              </a:r>
              <a:r>
                <a:rPr lang="en-US" sz="900" b="1" dirty="0" smtClean="0">
                  <a:solidFill>
                    <a:srgbClr val="0070C0"/>
                  </a:solidFill>
                </a:rPr>
                <a:t> –</a:t>
              </a:r>
            </a:p>
            <a:p>
              <a:pPr algn="r">
                <a:lnSpc>
                  <a:spcPct val="200000"/>
                </a:lnSpc>
              </a:pPr>
              <a:endParaRPr lang="en-US" sz="1000" b="1" dirty="0">
                <a:solidFill>
                  <a:srgbClr val="0070C0"/>
                </a:solidFill>
              </a:endParaRPr>
            </a:p>
          </p:txBody>
        </p:sp>
        <p:sp>
          <p:nvSpPr>
            <p:cNvPr id="226" name="TextBox 225"/>
            <p:cNvSpPr txBox="1"/>
            <p:nvPr/>
          </p:nvSpPr>
          <p:spPr bwMode="gray">
            <a:xfrm>
              <a:off x="2366839" y="3838549"/>
              <a:ext cx="708964" cy="317228"/>
            </a:xfrm>
            <a:prstGeom prst="rect">
              <a:avLst/>
            </a:prstGeom>
            <a:noFill/>
          </p:spPr>
          <p:txBody>
            <a:bodyPr wrap="square" rtlCol="0">
              <a:spAutoFit/>
            </a:bodyPr>
            <a:lstStyle/>
            <a:p>
              <a:pPr algn="r"/>
              <a:r>
                <a:rPr lang="zh-CN" altLang="en-US" sz="1000" b="1" dirty="0" smtClean="0">
                  <a:solidFill>
                    <a:srgbClr val="0070C0"/>
                  </a:solidFill>
                </a:rPr>
                <a:t>事件</a:t>
              </a:r>
              <a:endParaRPr lang="en-US" sz="1000" b="1" dirty="0">
                <a:solidFill>
                  <a:srgbClr val="0070C0"/>
                </a:solidFill>
              </a:endParaRPr>
            </a:p>
          </p:txBody>
        </p:sp>
        <p:sp>
          <p:nvSpPr>
            <p:cNvPr id="227" name="TextBox 226"/>
            <p:cNvSpPr txBox="1"/>
            <p:nvPr/>
          </p:nvSpPr>
          <p:spPr bwMode="gray">
            <a:xfrm>
              <a:off x="1954826" y="2539202"/>
              <a:ext cx="1133855" cy="317228"/>
            </a:xfrm>
            <a:prstGeom prst="rect">
              <a:avLst/>
            </a:prstGeom>
            <a:noFill/>
          </p:spPr>
          <p:txBody>
            <a:bodyPr wrap="square" rtlCol="0">
              <a:spAutoFit/>
            </a:bodyPr>
            <a:lstStyle/>
            <a:p>
              <a:pPr algn="ctr"/>
              <a:r>
                <a:rPr lang="zh-CN" altLang="en-US" sz="1000" b="1" dirty="0" smtClean="0">
                  <a:solidFill>
                    <a:srgbClr val="0070C0"/>
                  </a:solidFill>
                </a:rPr>
                <a:t>风险率</a:t>
              </a:r>
              <a:endParaRPr lang="en-US" sz="1000" b="1" dirty="0">
                <a:solidFill>
                  <a:srgbClr val="0070C0"/>
                </a:solidFill>
              </a:endParaRPr>
            </a:p>
          </p:txBody>
        </p:sp>
        <p:sp>
          <p:nvSpPr>
            <p:cNvPr id="228" name="TextBox 227"/>
            <p:cNvSpPr txBox="1"/>
            <p:nvPr/>
          </p:nvSpPr>
          <p:spPr bwMode="gray">
            <a:xfrm>
              <a:off x="3055617" y="3815257"/>
              <a:ext cx="793897" cy="277575"/>
            </a:xfrm>
            <a:prstGeom prst="rect">
              <a:avLst/>
            </a:prstGeom>
            <a:noFill/>
          </p:spPr>
          <p:txBody>
            <a:bodyPr wrap="square" rtlCol="0">
              <a:spAutoFit/>
            </a:bodyPr>
            <a:lstStyle/>
            <a:p>
              <a:r>
                <a:rPr lang="zh-CN" altLang="en-US" sz="800" dirty="0" smtClean="0">
                  <a:solidFill>
                    <a:schemeClr val="tx1">
                      <a:lumMod val="65000"/>
                      <a:lumOff val="35000"/>
                    </a:schemeClr>
                  </a:solidFill>
                </a:rPr>
                <a:t>网上购买</a:t>
              </a:r>
              <a:endParaRPr lang="en-US" sz="800" dirty="0">
                <a:solidFill>
                  <a:schemeClr val="tx1">
                    <a:lumMod val="65000"/>
                    <a:lumOff val="35000"/>
                  </a:schemeClr>
                </a:solidFill>
              </a:endParaRPr>
            </a:p>
          </p:txBody>
        </p:sp>
        <p:sp>
          <p:nvSpPr>
            <p:cNvPr id="229" name="TextBox 228"/>
            <p:cNvSpPr txBox="1"/>
            <p:nvPr/>
          </p:nvSpPr>
          <p:spPr bwMode="gray">
            <a:xfrm>
              <a:off x="3920285" y="3815270"/>
              <a:ext cx="760644" cy="277575"/>
            </a:xfrm>
            <a:prstGeom prst="rect">
              <a:avLst/>
            </a:prstGeom>
            <a:noFill/>
          </p:spPr>
          <p:txBody>
            <a:bodyPr wrap="square" rtlCol="0">
              <a:spAutoFit/>
            </a:bodyPr>
            <a:lstStyle/>
            <a:p>
              <a:r>
                <a:rPr lang="zh-CN" altLang="en-US" sz="800" dirty="0" smtClean="0">
                  <a:solidFill>
                    <a:schemeClr val="tx1">
                      <a:lumMod val="65000"/>
                      <a:lumOff val="35000"/>
                    </a:schemeClr>
                  </a:solidFill>
                </a:rPr>
                <a:t>进店</a:t>
              </a:r>
              <a:endParaRPr lang="en-US" sz="800" dirty="0" smtClean="0">
                <a:solidFill>
                  <a:schemeClr val="tx1">
                    <a:lumMod val="65000"/>
                    <a:lumOff val="35000"/>
                  </a:schemeClr>
                </a:solidFill>
              </a:endParaRPr>
            </a:p>
          </p:txBody>
        </p:sp>
        <p:sp>
          <p:nvSpPr>
            <p:cNvPr id="230" name="TextBox 229"/>
            <p:cNvSpPr txBox="1"/>
            <p:nvPr/>
          </p:nvSpPr>
          <p:spPr bwMode="gray">
            <a:xfrm>
              <a:off x="4651027" y="3815282"/>
              <a:ext cx="1156426" cy="277575"/>
            </a:xfrm>
            <a:prstGeom prst="rect">
              <a:avLst/>
            </a:prstGeom>
            <a:noFill/>
          </p:spPr>
          <p:txBody>
            <a:bodyPr wrap="square" rtlCol="0">
              <a:spAutoFit/>
            </a:bodyPr>
            <a:lstStyle/>
            <a:p>
              <a:r>
                <a:rPr lang="zh-CN" altLang="en-US" sz="800" dirty="0" smtClean="0">
                  <a:solidFill>
                    <a:schemeClr val="tx1">
                      <a:lumMod val="65000"/>
                      <a:lumOff val="35000"/>
                    </a:schemeClr>
                  </a:solidFill>
                </a:rPr>
                <a:t>加入会员</a:t>
              </a:r>
              <a:endParaRPr lang="en-US" sz="800" dirty="0">
                <a:solidFill>
                  <a:schemeClr val="tx1">
                    <a:lumMod val="65000"/>
                    <a:lumOff val="35000"/>
                  </a:schemeClr>
                </a:solidFill>
              </a:endParaRPr>
            </a:p>
          </p:txBody>
        </p:sp>
        <p:cxnSp>
          <p:nvCxnSpPr>
            <p:cNvPr id="231" name="Straight Arrow Connector 230"/>
            <p:cNvCxnSpPr/>
            <p:nvPr/>
          </p:nvCxnSpPr>
          <p:spPr bwMode="gray">
            <a:xfrm>
              <a:off x="2526584" y="5318931"/>
              <a:ext cx="3665907" cy="0"/>
            </a:xfrm>
            <a:prstGeom prst="straightConnector1">
              <a:avLst/>
            </a:prstGeom>
            <a:solidFill>
              <a:schemeClr val="accent1"/>
            </a:solidFill>
            <a:ln w="19050" cap="flat" cmpd="sng" algn="ctr">
              <a:solidFill>
                <a:schemeClr val="tx2"/>
              </a:solidFill>
              <a:prstDash val="solid"/>
              <a:round/>
              <a:headEnd type="none" w="med" len="med"/>
              <a:tailEnd type="triangle" w="med" len="med"/>
            </a:ln>
            <a:effectLst/>
          </p:spPr>
        </p:cxnSp>
        <p:sp>
          <p:nvSpPr>
            <p:cNvPr id="232" name="Rectangle 231"/>
            <p:cNvSpPr/>
            <p:nvPr/>
          </p:nvSpPr>
          <p:spPr bwMode="gray">
            <a:xfrm>
              <a:off x="2518965" y="5051880"/>
              <a:ext cx="554787" cy="23368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33" name="Rectangle 232"/>
            <p:cNvSpPr/>
            <p:nvPr/>
          </p:nvSpPr>
          <p:spPr bwMode="gray">
            <a:xfrm>
              <a:off x="3081054" y="5138240"/>
              <a:ext cx="601019" cy="14732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34" name="Rectangle 233"/>
            <p:cNvSpPr/>
            <p:nvPr/>
          </p:nvSpPr>
          <p:spPr bwMode="gray">
            <a:xfrm>
              <a:off x="3679373" y="4940120"/>
              <a:ext cx="316621" cy="34544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35" name="Right Arrow 32"/>
            <p:cNvSpPr>
              <a:spLocks noChangeArrowheads="1"/>
            </p:cNvSpPr>
            <p:nvPr/>
          </p:nvSpPr>
          <p:spPr bwMode="gray">
            <a:xfrm rot="5400000">
              <a:off x="3139038" y="5350693"/>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n-lt"/>
                <a:cs typeface="+mn-cs"/>
              </a:endParaRPr>
            </a:p>
          </p:txBody>
        </p:sp>
        <p:sp>
          <p:nvSpPr>
            <p:cNvPr id="236" name="Right Arrow 32"/>
            <p:cNvSpPr>
              <a:spLocks noChangeArrowheads="1"/>
            </p:cNvSpPr>
            <p:nvPr/>
          </p:nvSpPr>
          <p:spPr bwMode="gray">
            <a:xfrm rot="5400000">
              <a:off x="3888338" y="5350693"/>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n-lt"/>
                <a:cs typeface="+mn-cs"/>
              </a:endParaRPr>
            </a:p>
          </p:txBody>
        </p:sp>
        <p:sp>
          <p:nvSpPr>
            <p:cNvPr id="237" name="TextBox 236"/>
            <p:cNvSpPr txBox="1"/>
            <p:nvPr/>
          </p:nvSpPr>
          <p:spPr bwMode="gray">
            <a:xfrm>
              <a:off x="2374523" y="5455760"/>
              <a:ext cx="727039" cy="317228"/>
            </a:xfrm>
            <a:prstGeom prst="rect">
              <a:avLst/>
            </a:prstGeom>
            <a:noFill/>
          </p:spPr>
          <p:txBody>
            <a:bodyPr wrap="square" rtlCol="0">
              <a:spAutoFit/>
            </a:bodyPr>
            <a:lstStyle/>
            <a:p>
              <a:pPr algn="r"/>
              <a:r>
                <a:rPr lang="zh-CN" altLang="en-US" sz="1000" b="1" dirty="0" smtClean="0">
                  <a:solidFill>
                    <a:srgbClr val="0070C0"/>
                  </a:solidFill>
                </a:rPr>
                <a:t>事件</a:t>
              </a:r>
              <a:endParaRPr lang="en-US" sz="1000" b="1" dirty="0">
                <a:solidFill>
                  <a:srgbClr val="0070C0"/>
                </a:solidFill>
              </a:endParaRPr>
            </a:p>
          </p:txBody>
        </p:sp>
        <p:sp>
          <p:nvSpPr>
            <p:cNvPr id="238" name="TextBox 237"/>
            <p:cNvSpPr txBox="1"/>
            <p:nvPr/>
          </p:nvSpPr>
          <p:spPr bwMode="gray">
            <a:xfrm>
              <a:off x="2992517" y="5506913"/>
              <a:ext cx="682661" cy="436188"/>
            </a:xfrm>
            <a:prstGeom prst="rect">
              <a:avLst/>
            </a:prstGeom>
            <a:noFill/>
          </p:spPr>
          <p:txBody>
            <a:bodyPr wrap="square" rtlCol="0">
              <a:spAutoFit/>
            </a:bodyPr>
            <a:lstStyle/>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打入电话下单</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9" name="TextBox 238"/>
            <p:cNvSpPr txBox="1"/>
            <p:nvPr/>
          </p:nvSpPr>
          <p:spPr bwMode="gray">
            <a:xfrm>
              <a:off x="3795172" y="5496484"/>
              <a:ext cx="608883" cy="436188"/>
            </a:xfrm>
            <a:prstGeom prst="rect">
              <a:avLst/>
            </a:prstGeom>
            <a:noFill/>
          </p:spPr>
          <p:txBody>
            <a:bodyPr wrap="square" rtlCol="0">
              <a:spAutoFit/>
            </a:bodyPr>
            <a:lstStyle/>
            <a:p>
              <a:r>
                <a:rPr lang="zh-CN" altLang="en-US" sz="800" dirty="0" smtClean="0">
                  <a:solidFill>
                    <a:schemeClr val="tx1">
                      <a:lumMod val="65000"/>
                      <a:lumOff val="35000"/>
                    </a:schemeClr>
                  </a:solidFill>
                </a:rPr>
                <a:t>打入电话投诉</a:t>
              </a:r>
              <a:endParaRPr lang="en-US" sz="800" dirty="0">
                <a:solidFill>
                  <a:schemeClr val="tx1">
                    <a:lumMod val="65000"/>
                    <a:lumOff val="35000"/>
                  </a:schemeClr>
                </a:solidFill>
              </a:endParaRPr>
            </a:p>
          </p:txBody>
        </p:sp>
        <p:sp>
          <p:nvSpPr>
            <p:cNvPr id="240" name="Rectangle 239"/>
            <p:cNvSpPr/>
            <p:nvPr/>
          </p:nvSpPr>
          <p:spPr bwMode="gray">
            <a:xfrm>
              <a:off x="3985460" y="4843600"/>
              <a:ext cx="316621" cy="44704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41" name="Rectangle 240"/>
            <p:cNvSpPr/>
            <p:nvPr/>
          </p:nvSpPr>
          <p:spPr bwMode="gray">
            <a:xfrm>
              <a:off x="4304426" y="4747080"/>
              <a:ext cx="316621" cy="54356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42" name="Rectangle 241"/>
            <p:cNvSpPr/>
            <p:nvPr/>
          </p:nvSpPr>
          <p:spPr bwMode="gray">
            <a:xfrm>
              <a:off x="4623392" y="4635320"/>
              <a:ext cx="316621" cy="65532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43" name="Rectangle 242"/>
            <p:cNvSpPr/>
            <p:nvPr/>
          </p:nvSpPr>
          <p:spPr bwMode="gray">
            <a:xfrm>
              <a:off x="4947439" y="4498160"/>
              <a:ext cx="1000354" cy="792480"/>
            </a:xfrm>
            <a:prstGeom prst="rect">
              <a:avLst/>
            </a:prstGeom>
            <a:solidFill>
              <a:schemeClr val="accent1">
                <a:lumMod val="40000"/>
                <a:lumOff val="60000"/>
              </a:schemeClr>
            </a:solidFill>
            <a:ln w="9525" cap="flat" cmpd="sng" algn="ctr">
              <a:solidFill>
                <a:schemeClr val="accent1">
                  <a:lumMod val="60000"/>
                  <a:lumOff val="4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Calibri" pitchFamily="34" charset="0"/>
                <a:cs typeface="Arial" pitchFamily="34" charset="0"/>
              </a:endParaRPr>
            </a:p>
          </p:txBody>
        </p:sp>
        <p:sp>
          <p:nvSpPr>
            <p:cNvPr id="244" name="Right Brace 243"/>
            <p:cNvSpPr/>
            <p:nvPr/>
          </p:nvSpPr>
          <p:spPr bwMode="gray">
            <a:xfrm rot="5400000">
              <a:off x="5404618" y="5000227"/>
              <a:ext cx="90153" cy="996194"/>
            </a:xfrm>
            <a:prstGeom prst="rightBrace">
              <a:avLst>
                <a:gd name="adj1" fmla="val 124696"/>
                <a:gd name="adj2" fmla="val 50000"/>
              </a:avLst>
            </a:prstGeom>
            <a:noFill/>
            <a:ln w="127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Calibri" pitchFamily="34" charset="0"/>
                <a:cs typeface="Arial" pitchFamily="34" charset="0"/>
              </a:endParaRPr>
            </a:p>
          </p:txBody>
        </p:sp>
        <p:sp>
          <p:nvSpPr>
            <p:cNvPr id="245" name="TextBox 244"/>
            <p:cNvSpPr txBox="1"/>
            <p:nvPr/>
          </p:nvSpPr>
          <p:spPr bwMode="gray">
            <a:xfrm>
              <a:off x="5068370" y="5523804"/>
              <a:ext cx="879422" cy="436188"/>
            </a:xfrm>
            <a:prstGeom prst="rect">
              <a:avLst/>
            </a:prstGeom>
            <a:noFill/>
          </p:spPr>
          <p:txBody>
            <a:bodyPr wrap="square" rtlCol="0">
              <a:spAutoFit/>
            </a:bodyPr>
            <a:lstStyle/>
            <a:p>
              <a:pPr algn="ctr"/>
              <a:r>
                <a:rPr lang="zh-CN" altLang="en-US" sz="800" dirty="0" smtClean="0">
                  <a:solidFill>
                    <a:schemeClr val="tx1">
                      <a:lumMod val="65000"/>
                      <a:lumOff val="35000"/>
                    </a:schemeClr>
                  </a:solidFill>
                </a:rPr>
                <a:t>无更多行为和接触</a:t>
              </a:r>
              <a:endParaRPr lang="en-US" sz="800" dirty="0">
                <a:solidFill>
                  <a:schemeClr val="tx1">
                    <a:lumMod val="65000"/>
                    <a:lumOff val="35000"/>
                  </a:schemeClr>
                </a:solidFill>
              </a:endParaRPr>
            </a:p>
          </p:txBody>
        </p:sp>
        <p:cxnSp>
          <p:nvCxnSpPr>
            <p:cNvPr id="246" name="Straight Arrow Connector 245"/>
            <p:cNvCxnSpPr/>
            <p:nvPr/>
          </p:nvCxnSpPr>
          <p:spPr bwMode="gray">
            <a:xfrm flipV="1">
              <a:off x="2503661" y="2956570"/>
              <a:ext cx="793" cy="663660"/>
            </a:xfrm>
            <a:prstGeom prst="straightConnector1">
              <a:avLst/>
            </a:prstGeom>
            <a:solidFill>
              <a:schemeClr val="accent1"/>
            </a:solidFill>
            <a:ln w="19050" cap="flat" cmpd="sng" algn="ctr">
              <a:solidFill>
                <a:schemeClr val="tx2"/>
              </a:solidFill>
              <a:prstDash val="solid"/>
              <a:round/>
              <a:headEnd type="none" w="med" len="med"/>
              <a:tailEnd type="triangle" w="med" len="med"/>
            </a:ln>
            <a:effectLst/>
          </p:spPr>
        </p:cxnSp>
        <p:cxnSp>
          <p:nvCxnSpPr>
            <p:cNvPr id="247" name="Straight Arrow Connector 246"/>
            <p:cNvCxnSpPr/>
            <p:nvPr/>
          </p:nvCxnSpPr>
          <p:spPr bwMode="gray">
            <a:xfrm flipH="1" flipV="1">
              <a:off x="2512139" y="4432915"/>
              <a:ext cx="6826" cy="860265"/>
            </a:xfrm>
            <a:prstGeom prst="straightConnector1">
              <a:avLst/>
            </a:prstGeom>
            <a:solidFill>
              <a:schemeClr val="accent1"/>
            </a:solidFill>
            <a:ln w="19050" cap="flat" cmpd="sng" algn="ctr">
              <a:solidFill>
                <a:schemeClr val="tx2"/>
              </a:solidFill>
              <a:prstDash val="solid"/>
              <a:round/>
              <a:headEnd type="none" w="med" len="med"/>
              <a:tailEnd type="triangle" w="med" len="med"/>
            </a:ln>
            <a:effectLst/>
          </p:spPr>
        </p:cxnSp>
        <p:sp>
          <p:nvSpPr>
            <p:cNvPr id="248" name="Rounded Rectangular Callout 247"/>
            <p:cNvSpPr/>
            <p:nvPr/>
          </p:nvSpPr>
          <p:spPr bwMode="gray">
            <a:xfrm>
              <a:off x="5538893" y="3645235"/>
              <a:ext cx="1231209" cy="399569"/>
            </a:xfrm>
            <a:prstGeom prst="wedgeRoundRectCallout">
              <a:avLst>
                <a:gd name="adj1" fmla="val -20833"/>
                <a:gd name="adj2" fmla="val 72753"/>
                <a:gd name="adj3" fmla="val 16667"/>
              </a:avLst>
            </a:prstGeom>
            <a:noFill/>
            <a:ln w="6350" cap="flat" cmpd="sng" algn="ctr">
              <a:noFill/>
              <a:prstDash val="solid"/>
              <a:round/>
              <a:headEnd type="none" w="med" len="med"/>
              <a:tailEnd type="none" w="med" len="med"/>
            </a:ln>
            <a:effectLst/>
          </p:spPr>
          <p:txBody>
            <a:bodyPr tIns="91440" anchor="ctr"/>
            <a:lstStyle/>
            <a:p>
              <a:pPr marR="0" indent="-171450" algn="ctr" defTabSz="895350">
                <a:lnSpc>
                  <a:spcPct val="100000"/>
                </a:lnSpc>
                <a:spcBef>
                  <a:spcPct val="0"/>
                </a:spcBef>
                <a:buClr>
                  <a:srgbClr val="11356F"/>
                </a:buClr>
                <a:buSzPct val="100000"/>
                <a:buFontTx/>
                <a:buNone/>
                <a:tabLst/>
                <a:defRPr/>
              </a:pPr>
              <a:r>
                <a:rPr lang="zh-CN" altLang="en-US" sz="800" b="1" dirty="0" smtClean="0">
                  <a:solidFill>
                    <a:schemeClr val="accent1">
                      <a:lumMod val="75000"/>
                    </a:schemeClr>
                  </a:solidFill>
                </a:rPr>
                <a:t>周</a:t>
              </a:r>
              <a:endParaRPr lang="en-US" sz="800" b="1" dirty="0" smtClean="0">
                <a:solidFill>
                  <a:schemeClr val="accent1">
                    <a:lumMod val="75000"/>
                  </a:schemeClr>
                </a:solidFill>
              </a:endParaRPr>
            </a:p>
          </p:txBody>
        </p:sp>
      </p:grpSp>
    </p:spTree>
    <p:extLst>
      <p:ext uri="{BB962C8B-B14F-4D97-AF65-F5344CB8AC3E}">
        <p14:creationId xmlns:p14="http://schemas.microsoft.com/office/powerpoint/2010/main" val="180059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ext uri="{D42A27DB-BD31-4B8C-83A1-F6EECF244321}">
                <p14:modId xmlns:p14="http://schemas.microsoft.com/office/powerpoint/2010/main" val="3777231800"/>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08762"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sp>
        <p:nvSpPr>
          <p:cNvPr id="4" name="Title 3"/>
          <p:cNvSpPr>
            <a:spLocks noGrp="1"/>
          </p:cNvSpPr>
          <p:nvPr>
            <p:ph type="title"/>
          </p:nvPr>
        </p:nvSpPr>
        <p:spPr bwMode="gray">
          <a:xfrm>
            <a:off x="4531868" y="2586038"/>
            <a:ext cx="3824577" cy="1685924"/>
          </a:xfrm>
        </p:spPr>
        <p:txBody>
          <a:bodyPr>
            <a:noAutofit/>
          </a:bodyPr>
          <a:lstStyle/>
          <a:p>
            <a:pPr algn="ctr"/>
            <a:r>
              <a:rPr lang="zh-CN" altLang="en-US" sz="3600" b="1" dirty="0">
                <a:solidFill>
                  <a:srgbClr val="11356F"/>
                </a:solidFill>
                <a:latin typeface="Microsoft YaHei" panose="020B0503020204020204" pitchFamily="34" charset="-122"/>
                <a:ea typeface="Microsoft YaHei" panose="020B0503020204020204" pitchFamily="34" charset="-122"/>
              </a:rPr>
              <a:t>解决方案</a:t>
            </a:r>
            <a:endParaRPr lang="en-US" sz="3600" b="1" dirty="0">
              <a:solidFill>
                <a:srgbClr val="11356F"/>
              </a:solidFill>
              <a:latin typeface="Microsoft YaHei" panose="020B0503020204020204" pitchFamily="34" charset="-122"/>
              <a:ea typeface="Microsoft YaHei" panose="020B0503020204020204" pitchFamily="34" charset="-122"/>
            </a:endParaRPr>
          </a:p>
        </p:txBody>
      </p:sp>
      <p:pic>
        <p:nvPicPr>
          <p:cNvPr id="5" name="Picture 4" descr="dreamstime_l_23390811.jpg"/>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2190803"/>
            <a:ext cx="4435523" cy="2695091"/>
          </a:xfrm>
          <a:prstGeom prst="rect">
            <a:avLst/>
          </a:prstGeom>
        </p:spPr>
      </p:pic>
    </p:spTree>
    <p:extLst>
      <p:ext uri="{BB962C8B-B14F-4D97-AF65-F5344CB8AC3E}">
        <p14:creationId xmlns:p14="http://schemas.microsoft.com/office/powerpoint/2010/main" val="61081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零售行业</a:t>
            </a:r>
            <a:endParaRPr lang="en-SG" dirty="0">
              <a:latin typeface="Microsoft YaHei" panose="020B0503020204020204" pitchFamily="34" charset="-122"/>
              <a:ea typeface="Microsoft YaHei" panose="020B0503020204020204" pitchFamily="34" charset="-122"/>
            </a:endParaRPr>
          </a:p>
        </p:txBody>
      </p:sp>
      <p:sp>
        <p:nvSpPr>
          <p:cNvPr id="19" name="Text Placeholder 18"/>
          <p:cNvSpPr>
            <a:spLocks noGrp="1"/>
          </p:cNvSpPr>
          <p:nvPr>
            <p:ph type="body" sz="quarter" idx="10"/>
          </p:nvPr>
        </p:nvSpPr>
        <p:spPr/>
        <p:txBody>
          <a:bodyPr/>
          <a:lstStyle/>
          <a:p>
            <a:r>
              <a:rPr lang="zh-CN" altLang="en-US" sz="1200" dirty="0" smtClean="0">
                <a:solidFill>
                  <a:srgbClr val="002060"/>
                </a:solidFill>
                <a:latin typeface="Microsoft YaHei" panose="020B0503020204020204" pitchFamily="34" charset="-122"/>
                <a:ea typeface="Microsoft YaHei" panose="020B0503020204020204" pitchFamily="34" charset="-122"/>
              </a:rPr>
              <a:t>我们的各种方案可根据不同的商业问题和企业情况被灵活搭配使用</a:t>
            </a:r>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3" name="Round Same Side Corner Rectangle 2"/>
          <p:cNvSpPr/>
          <p:nvPr>
            <p:custDataLst>
              <p:tags r:id="rId1"/>
            </p:custDataLst>
          </p:nvPr>
        </p:nvSpPr>
        <p:spPr>
          <a:xfrm>
            <a:off x="447675" y="1445153"/>
            <a:ext cx="8485188" cy="317500"/>
          </a:xfrm>
          <a:prstGeom prst="round2Same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aphicFrame>
        <p:nvGraphicFramePr>
          <p:cNvPr id="4" name="Table 3"/>
          <p:cNvGraphicFramePr>
            <a:graphicFrameLocks noGrp="1"/>
          </p:cNvGraphicFramePr>
          <p:nvPr>
            <p:custDataLst>
              <p:tags r:id="rId2"/>
            </p:custDataLst>
            <p:extLst>
              <p:ext uri="{D42A27DB-BD31-4B8C-83A1-F6EECF244321}">
                <p14:modId xmlns:p14="http://schemas.microsoft.com/office/powerpoint/2010/main" val="2187024468"/>
              </p:ext>
            </p:extLst>
          </p:nvPr>
        </p:nvGraphicFramePr>
        <p:xfrm>
          <a:off x="436564" y="1445156"/>
          <a:ext cx="8496298" cy="4943258"/>
        </p:xfrm>
        <a:graphic>
          <a:graphicData uri="http://schemas.openxmlformats.org/drawingml/2006/table">
            <a:tbl>
              <a:tblPr>
                <a:tableStyleId>{5C22544A-7EE6-4342-B048-85BDC9FD1C3A}</a:tableStyleId>
              </a:tblPr>
              <a:tblGrid>
                <a:gridCol w="2827631"/>
                <a:gridCol w="1796903"/>
                <a:gridCol w="1988288"/>
                <a:gridCol w="1883476"/>
              </a:tblGrid>
              <a:tr h="283057">
                <a:tc>
                  <a:txBody>
                    <a:bodyPr/>
                    <a:lstStyle/>
                    <a:p>
                      <a:pPr marL="0" marR="0" indent="0" algn="ctr" defTabSz="457200" rtl="0" eaLnBrk="1" fontAlgn="auto" latinLnBrk="0" hangingPunct="1">
                        <a:lnSpc>
                          <a:spcPct val="95000"/>
                        </a:lnSpc>
                        <a:spcBef>
                          <a:spcPts val="200"/>
                        </a:spcBef>
                        <a:spcAft>
                          <a:spcPts val="0"/>
                        </a:spcAft>
                        <a:buClr>
                          <a:srgbClr val="11356F"/>
                        </a:buClr>
                        <a:buSzTx/>
                        <a:buFont typeface="Arial" pitchFamily="34" charset="0"/>
                        <a:buNone/>
                        <a:tabLst/>
                        <a:defRPr/>
                      </a:pPr>
                      <a:r>
                        <a:rPr lang="zh-CN" altLang="en-US" sz="1200" b="1" spc="0" dirty="0" smtClean="0">
                          <a:solidFill>
                            <a:schemeClr val="bg1"/>
                          </a:solidFill>
                        </a:rPr>
                        <a:t>垂直行业</a:t>
                      </a:r>
                      <a:endParaRPr lang="en-US" sz="1200" b="1" spc="0" dirty="0" smtClean="0">
                        <a:solidFill>
                          <a:schemeClr val="bg1"/>
                        </a:solidFill>
                      </a:endParaRPr>
                    </a:p>
                  </a:txBody>
                  <a:tcPr marL="45720" marR="45720" anchor="ctr">
                    <a:lnL w="12700" cmpd="sng">
                      <a:noFill/>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5000"/>
                        </a:lnSpc>
                        <a:spcBef>
                          <a:spcPts val="200"/>
                        </a:spcBef>
                        <a:buClr>
                          <a:srgbClr val="11356F"/>
                        </a:buClr>
                        <a:buFont typeface="Arial" pitchFamily="34" charset="0"/>
                        <a:buNone/>
                      </a:pPr>
                      <a:r>
                        <a:rPr lang="zh-CN" altLang="en-US" sz="1200" b="1" spc="0" dirty="0" smtClean="0">
                          <a:solidFill>
                            <a:schemeClr val="bg1"/>
                          </a:solidFill>
                        </a:rPr>
                        <a:t>关键客户</a:t>
                      </a:r>
                      <a:endParaRPr lang="en-US" sz="1200" b="1" spc="0" dirty="0">
                        <a:solidFill>
                          <a:schemeClr val="bg1"/>
                        </a:solidFill>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5000"/>
                        </a:lnSpc>
                        <a:spcBef>
                          <a:spcPts val="200"/>
                        </a:spcBef>
                        <a:buClr>
                          <a:srgbClr val="11356F"/>
                        </a:buClr>
                        <a:buFont typeface="Arial" pitchFamily="34" charset="0"/>
                        <a:buNone/>
                      </a:pPr>
                      <a:r>
                        <a:rPr lang="zh-CN" altLang="en-US" sz="1200" b="1" spc="0" dirty="0" smtClean="0">
                          <a:solidFill>
                            <a:schemeClr val="bg1"/>
                          </a:solidFill>
                        </a:rPr>
                        <a:t>机会</a:t>
                      </a:r>
                      <a:endParaRPr lang="en-US" sz="1200" b="1" spc="0" dirty="0">
                        <a:solidFill>
                          <a:schemeClr val="bg1"/>
                        </a:solidFill>
                      </a:endParaRPr>
                    </a:p>
                  </a:txBody>
                  <a:tcPr marL="45720" marR="4572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lnSpc>
                          <a:spcPct val="95000"/>
                        </a:lnSpc>
                        <a:spcBef>
                          <a:spcPts val="200"/>
                        </a:spcBef>
                        <a:buClr>
                          <a:srgbClr val="11356F"/>
                        </a:buClr>
                        <a:buFont typeface="Arial" pitchFamily="34" charset="0"/>
                        <a:buNone/>
                      </a:pPr>
                      <a:r>
                        <a:rPr lang="zh-CN" altLang="en-US" sz="1200" b="1" spc="0" dirty="0" smtClean="0">
                          <a:solidFill>
                            <a:schemeClr val="bg1"/>
                          </a:solidFill>
                        </a:rPr>
                        <a:t>解决方案</a:t>
                      </a:r>
                      <a:endParaRPr lang="en-US" sz="1200" b="1" spc="0" dirty="0" smtClean="0">
                        <a:solidFill>
                          <a:schemeClr val="bg1"/>
                        </a:solidFill>
                      </a:endParaRPr>
                    </a:p>
                  </a:txBody>
                  <a:tcPr marL="45720" marR="45720" anchor="ctr">
                    <a:lnL w="9525"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专卖店</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玩具连锁店</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为定价提供一个系统全面的方法</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商店分类，定价优化，测试监测和管理</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高端零售</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奢侈品店</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i="0" dirty="0" smtClean="0">
                          <a:solidFill>
                            <a:srgbClr val="5F5F5F"/>
                          </a:solidFill>
                          <a:latin typeface="Microsoft YaHei" panose="020B0503020204020204" pitchFamily="34" charset="-122"/>
                          <a:ea typeface="Microsoft YaHei" panose="020B0503020204020204" pitchFamily="34" charset="-122"/>
                        </a:rPr>
                        <a:t>通过深度了解顾客来提高销量和利润</a:t>
                      </a:r>
                      <a:endParaRPr lang="en-US" sz="1100" i="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顾客细分，推荐引擎</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餐厅</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dirty="0" smtClean="0">
                          <a:solidFill>
                            <a:srgbClr val="5F5F5F"/>
                          </a:solidFill>
                          <a:latin typeface="Microsoft YaHei" panose="020B0503020204020204" pitchFamily="34" charset="-122"/>
                          <a:ea typeface="Microsoft YaHei" panose="020B0503020204020204" pitchFamily="34" charset="-122"/>
                        </a:rPr>
                        <a:t>多品牌休闲餐饮集团</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通过提高服务和研究社交网络潮流来提高销售额</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客服</a:t>
                      </a:r>
                      <a:r>
                        <a:rPr lang="en-US" altLang="zh-CN" sz="1100" baseline="0" dirty="0" smtClean="0">
                          <a:solidFill>
                            <a:srgbClr val="5F5F5F"/>
                          </a:solidFill>
                          <a:latin typeface="Microsoft YaHei" panose="020B0503020204020204" pitchFamily="34" charset="-122"/>
                          <a:ea typeface="Microsoft YaHei" panose="020B0503020204020204" pitchFamily="34" charset="-122"/>
                        </a:rPr>
                        <a:t>ROI</a:t>
                      </a:r>
                      <a:r>
                        <a:rPr lang="zh-CN" altLang="en-US" sz="1100" baseline="0" dirty="0" smtClean="0">
                          <a:solidFill>
                            <a:srgbClr val="5F5F5F"/>
                          </a:solidFill>
                          <a:latin typeface="Microsoft YaHei" panose="020B0503020204020204" pitchFamily="34" charset="-122"/>
                          <a:ea typeface="Microsoft YaHei" panose="020B0503020204020204" pitchFamily="34" charset="-122"/>
                        </a:rPr>
                        <a:t>，社交媒体分析</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便利店</a:t>
                      </a:r>
                      <a:r>
                        <a:rPr lang="en-US" altLang="zh-CN" sz="1200" b="1" dirty="0" smtClean="0">
                          <a:solidFill>
                            <a:srgbClr val="143C8D"/>
                          </a:solidFill>
                          <a:latin typeface="Microsoft YaHei" panose="020B0503020204020204" pitchFamily="34" charset="-122"/>
                          <a:ea typeface="Microsoft YaHei" panose="020B0503020204020204" pitchFamily="34" charset="-122"/>
                        </a:rPr>
                        <a:t>/</a:t>
                      </a:r>
                      <a:r>
                        <a:rPr lang="zh-CN" altLang="en-US" sz="1200" b="1" dirty="0" smtClean="0">
                          <a:solidFill>
                            <a:srgbClr val="143C8D"/>
                          </a:solidFill>
                          <a:latin typeface="Microsoft YaHei" panose="020B0503020204020204" pitchFamily="34" charset="-122"/>
                          <a:ea typeface="Microsoft YaHei" panose="020B0503020204020204" pitchFamily="34" charset="-122"/>
                        </a:rPr>
                        <a:t>燃油</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dirty="0" smtClean="0">
                          <a:solidFill>
                            <a:srgbClr val="5F5F5F"/>
                          </a:solidFill>
                          <a:latin typeface="Microsoft YaHei" panose="020B0503020204020204" pitchFamily="34" charset="-122"/>
                          <a:ea typeface="Microsoft YaHei" panose="020B0503020204020204" pitchFamily="34" charset="-122"/>
                        </a:rPr>
                        <a:t>提供燃油和其他设施的加油站</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通过对整个价值链进行先进算法分析来发现机会</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客流量增加器，货品品类优化，免费商品，竞争分析</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企业对企业</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dirty="0" smtClean="0">
                          <a:solidFill>
                            <a:srgbClr val="5F5F5F"/>
                          </a:solidFill>
                          <a:latin typeface="Microsoft YaHei" panose="020B0503020204020204" pitchFamily="34" charset="-122"/>
                          <a:ea typeface="Microsoft YaHei" panose="020B0503020204020204" pitchFamily="34" charset="-122"/>
                        </a:rPr>
                        <a:t>给企业餐饮等其他服务设施提供者</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设计科学的客服和顾客交流的方式</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推荐引擎，员工表现分析</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顾客直销</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dirty="0" smtClean="0">
                          <a:solidFill>
                            <a:srgbClr val="5F5F5F"/>
                          </a:solidFill>
                          <a:latin typeface="Microsoft YaHei" panose="020B0503020204020204" pitchFamily="34" charset="-122"/>
                          <a:ea typeface="Microsoft YaHei" panose="020B0503020204020204" pitchFamily="34" charset="-122"/>
                        </a:rPr>
                        <a:t>杂货店零售和外卖服务</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深度了解顾客从而在付款时给出个性化推荐</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顾客细分，推荐引擎</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r h="665743">
                <a:tc>
                  <a:txBody>
                    <a:bodyPr/>
                    <a:lstStyle/>
                    <a:p>
                      <a:pPr algn="l">
                        <a:lnSpc>
                          <a:spcPct val="95000"/>
                        </a:lnSpc>
                        <a:spcBef>
                          <a:spcPts val="200"/>
                        </a:spcBef>
                        <a:buClr>
                          <a:srgbClr val="11356F"/>
                        </a:buClr>
                        <a:buFont typeface="Arial" pitchFamily="34" charset="0"/>
                        <a:buNone/>
                      </a:pPr>
                      <a:r>
                        <a:rPr lang="zh-CN" altLang="en-US" sz="1200" b="1" dirty="0" smtClean="0">
                          <a:solidFill>
                            <a:srgbClr val="143C8D"/>
                          </a:solidFill>
                          <a:latin typeface="Microsoft YaHei" panose="020B0503020204020204" pitchFamily="34" charset="-122"/>
                          <a:ea typeface="Microsoft YaHei" panose="020B0503020204020204" pitchFamily="34" charset="-122"/>
                        </a:rPr>
                        <a:t>售货目录零售</a:t>
                      </a:r>
                      <a:endParaRPr lang="en-US" sz="1200" b="1" dirty="0">
                        <a:solidFill>
                          <a:srgbClr val="143C8D"/>
                        </a:solidFill>
                        <a:latin typeface="Microsoft YaHei" panose="020B0503020204020204" pitchFamily="34" charset="-122"/>
                        <a:ea typeface="Microsoft YaHei" panose="020B0503020204020204" pitchFamily="34" charset="-122"/>
                      </a:endParaRPr>
                    </a:p>
                  </a:txBody>
                  <a:tcPr marL="396000" marR="45720" anchor="ctr">
                    <a:lnL w="12700" cmpd="sng">
                      <a:noFill/>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礼品收藏品直营者</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用分析的方法使各渠道的销量增加</a:t>
                      </a:r>
                      <a:endParaRPr lang="en-US" sz="1100" dirty="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indent="0" algn="ctr">
                        <a:lnSpc>
                          <a:spcPct val="95000"/>
                        </a:lnSpc>
                        <a:spcBef>
                          <a:spcPts val="200"/>
                        </a:spcBef>
                        <a:buClr>
                          <a:srgbClr val="11356F"/>
                        </a:buClr>
                        <a:buFont typeface="Arial" pitchFamily="34" charset="0"/>
                        <a:buNone/>
                      </a:pPr>
                      <a:r>
                        <a:rPr lang="zh-CN" altLang="en-US" sz="1100" baseline="0" dirty="0" smtClean="0">
                          <a:solidFill>
                            <a:srgbClr val="5F5F5F"/>
                          </a:solidFill>
                          <a:latin typeface="Microsoft YaHei" panose="020B0503020204020204" pitchFamily="34" charset="-122"/>
                          <a:ea typeface="Microsoft YaHei" panose="020B0503020204020204" pitchFamily="34" charset="-122"/>
                        </a:rPr>
                        <a:t>推荐引擎，促销和媒体优化</a:t>
                      </a:r>
                      <a:endParaRPr lang="en-US" sz="1100" baseline="0" dirty="0" smtClean="0">
                        <a:solidFill>
                          <a:srgbClr val="5F5F5F"/>
                        </a:solidFill>
                        <a:latin typeface="Microsoft YaHei" panose="020B0503020204020204" pitchFamily="34" charset="-122"/>
                        <a:ea typeface="Microsoft YaHei" panose="020B0503020204020204" pitchFamily="34" charset="-122"/>
                      </a:endParaRPr>
                    </a:p>
                  </a:txBody>
                  <a:tcPr marL="45720" marR="45720" anchor="ctr">
                    <a:lnL w="9525" cap="flat" cmpd="sng" algn="ctr">
                      <a:solidFill>
                        <a:schemeClr val="tx1">
                          <a:lumMod val="65000"/>
                          <a:lumOff val="35000"/>
                        </a:schemeClr>
                      </a:solidFill>
                      <a:prstDash val="sysDot"/>
                      <a:round/>
                      <a:headEnd type="none" w="med" len="med"/>
                      <a:tailEnd type="none" w="med" len="med"/>
                    </a:lnL>
                    <a:lnR w="12700" cap="flat" cmpd="sng" algn="ctr">
                      <a:noFill/>
                      <a:prstDash val="solid"/>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5" name="Picture 5"/>
          <p:cNvPicPr>
            <a:picLocks noChangeAspect="1" noChangeArrowheads="1"/>
          </p:cNvPicPr>
          <p:nvPr>
            <p:custDataLst>
              <p:tags r:id="rId3"/>
            </p:custDataLst>
          </p:nvPr>
        </p:nvPicPr>
        <p:blipFill>
          <a:blip r:embed="rId18" cstate="print"/>
          <a:srcRect r="14382"/>
          <a:stretch>
            <a:fillRect/>
          </a:stretch>
        </p:blipFill>
        <p:spPr bwMode="auto">
          <a:xfrm>
            <a:off x="2259213" y="3146762"/>
            <a:ext cx="902659" cy="602449"/>
          </a:xfrm>
          <a:prstGeom prst="roundRect">
            <a:avLst>
              <a:gd name="adj" fmla="val 8594"/>
            </a:avLst>
          </a:prstGeom>
          <a:solidFill>
            <a:srgbClr val="FFFFFF">
              <a:shade val="85000"/>
            </a:srgbClr>
          </a:solidFill>
          <a:ln>
            <a:noFill/>
          </a:ln>
          <a:effectLst/>
        </p:spPr>
      </p:pic>
      <p:sp>
        <p:nvSpPr>
          <p:cNvPr id="6" name="TextBox 5"/>
          <p:cNvSpPr txBox="1"/>
          <p:nvPr>
            <p:custDataLst>
              <p:tags r:id="rId4"/>
            </p:custDataLst>
          </p:nvPr>
        </p:nvSpPr>
        <p:spPr>
          <a:xfrm flipH="1">
            <a:off x="409673" y="1876953"/>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1</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7" name="TextBox 6"/>
          <p:cNvSpPr txBox="1"/>
          <p:nvPr>
            <p:custDataLst>
              <p:tags r:id="rId5"/>
            </p:custDataLst>
          </p:nvPr>
        </p:nvSpPr>
        <p:spPr>
          <a:xfrm flipH="1">
            <a:off x="409673" y="2511953"/>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2</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8" name="TextBox 7"/>
          <p:cNvSpPr txBox="1"/>
          <p:nvPr>
            <p:custDataLst>
              <p:tags r:id="rId6"/>
            </p:custDataLst>
          </p:nvPr>
        </p:nvSpPr>
        <p:spPr>
          <a:xfrm flipH="1">
            <a:off x="409673" y="3185351"/>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3</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9" name="TextBox 8"/>
          <p:cNvSpPr txBox="1"/>
          <p:nvPr>
            <p:custDataLst>
              <p:tags r:id="rId7"/>
            </p:custDataLst>
          </p:nvPr>
        </p:nvSpPr>
        <p:spPr>
          <a:xfrm flipH="1">
            <a:off x="409673" y="3835118"/>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4</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10" name="TextBox 9"/>
          <p:cNvSpPr txBox="1"/>
          <p:nvPr>
            <p:custDataLst>
              <p:tags r:id="rId8"/>
            </p:custDataLst>
          </p:nvPr>
        </p:nvSpPr>
        <p:spPr>
          <a:xfrm flipH="1">
            <a:off x="409673" y="4508516"/>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5</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11" name="TextBox 10"/>
          <p:cNvSpPr txBox="1"/>
          <p:nvPr>
            <p:custDataLst>
              <p:tags r:id="rId9"/>
            </p:custDataLst>
          </p:nvPr>
        </p:nvSpPr>
        <p:spPr>
          <a:xfrm flipH="1">
            <a:off x="409673" y="5137315"/>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6</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sp>
        <p:nvSpPr>
          <p:cNvPr id="12" name="TextBox 11"/>
          <p:cNvSpPr txBox="1"/>
          <p:nvPr>
            <p:custDataLst>
              <p:tags r:id="rId10"/>
            </p:custDataLst>
          </p:nvPr>
        </p:nvSpPr>
        <p:spPr>
          <a:xfrm flipH="1">
            <a:off x="409673" y="5859446"/>
            <a:ext cx="279400" cy="546100"/>
          </a:xfrm>
          <a:prstGeom prst="rect">
            <a:avLst/>
          </a:prstGeom>
          <a:noFill/>
        </p:spPr>
        <p:txBody>
          <a:bodyPr anchor="ctr"/>
          <a:lstStyle/>
          <a:p>
            <a:pPr>
              <a:defRPr/>
            </a:pPr>
            <a:r>
              <a:rPr lang="en-US" sz="3600" b="1" dirty="0" smtClean="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rPr>
              <a:t>7</a:t>
            </a:r>
            <a:endParaRPr lang="en-US" sz="3600" b="1" dirty="0">
              <a:gradFill flip="none" rotWithShape="1">
                <a:gsLst>
                  <a:gs pos="27000">
                    <a:srgbClr val="004080">
                      <a:alpha val="85000"/>
                    </a:srgbClr>
                  </a:gs>
                  <a:gs pos="100000">
                    <a:srgbClr val="005EBB">
                      <a:alpha val="70000"/>
                    </a:srgbClr>
                  </a:gs>
                </a:gsLst>
                <a:lin ang="18900000" scaled="0"/>
                <a:tileRect/>
              </a:gradFill>
              <a:latin typeface="Microsoft YaHei" panose="020B0503020204020204" pitchFamily="34" charset="-122"/>
              <a:ea typeface="Microsoft YaHei" panose="020B0503020204020204" pitchFamily="34" charset="-122"/>
              <a:cs typeface="Century Gothic"/>
            </a:endParaRPr>
          </a:p>
        </p:txBody>
      </p:sp>
      <p:pic>
        <p:nvPicPr>
          <p:cNvPr id="13" name="Picture 4" descr="http://partymouth.net/admin/assetmanager/images/inside%20picture%20of%20red%20wagon%20toy%20store%20in%20coral%20springs%20florida.jpg"/>
          <p:cNvPicPr>
            <a:picLocks noChangeAspect="1" noChangeArrowheads="1"/>
          </p:cNvPicPr>
          <p:nvPr>
            <p:custDataLst>
              <p:tags r:id="rId11"/>
            </p:custDataLst>
          </p:nvPr>
        </p:nvPicPr>
        <p:blipFill>
          <a:blip r:embed="rId19" cstate="print"/>
          <a:srcRect/>
          <a:stretch>
            <a:fillRect/>
          </a:stretch>
        </p:blipFill>
        <p:spPr bwMode="auto">
          <a:xfrm>
            <a:off x="2256997" y="1788052"/>
            <a:ext cx="906783" cy="588964"/>
          </a:xfrm>
          <a:prstGeom prst="roundRect">
            <a:avLst>
              <a:gd name="adj" fmla="val 8342"/>
            </a:avLst>
          </a:prstGeom>
          <a:noFill/>
        </p:spPr>
      </p:pic>
      <p:pic>
        <p:nvPicPr>
          <p:cNvPr id="14" name="Picture 4" descr="http://loomart.files.wordpress.com/2010/05/img_1655.jpg"/>
          <p:cNvPicPr>
            <a:picLocks noChangeAspect="1" noChangeArrowheads="1"/>
          </p:cNvPicPr>
          <p:nvPr>
            <p:custDataLst>
              <p:tags r:id="rId12"/>
            </p:custDataLst>
          </p:nvPr>
        </p:nvPicPr>
        <p:blipFill>
          <a:blip r:embed="rId20" cstate="print"/>
          <a:srcRect/>
          <a:stretch>
            <a:fillRect/>
          </a:stretch>
        </p:blipFill>
        <p:spPr bwMode="auto">
          <a:xfrm>
            <a:off x="2259213" y="2512471"/>
            <a:ext cx="904071" cy="591107"/>
          </a:xfrm>
          <a:prstGeom prst="roundRect">
            <a:avLst>
              <a:gd name="adj" fmla="val 5256"/>
            </a:avLst>
          </a:prstGeom>
          <a:noFill/>
        </p:spPr>
      </p:pic>
      <p:pic>
        <p:nvPicPr>
          <p:cNvPr id="15" name="Picture 4" descr="http://upload.wikimedia.org/wikipedia/commons/1/13/Dwight_IL_-_gas_station.jpg"/>
          <p:cNvPicPr>
            <a:picLocks noChangeAspect="1" noChangeArrowheads="1"/>
          </p:cNvPicPr>
          <p:nvPr>
            <p:custDataLst>
              <p:tags r:id="rId13"/>
            </p:custDataLst>
          </p:nvPr>
        </p:nvPicPr>
        <p:blipFill>
          <a:blip r:embed="rId21" cstate="print"/>
          <a:srcRect/>
          <a:stretch>
            <a:fillRect/>
          </a:stretch>
        </p:blipFill>
        <p:spPr bwMode="auto">
          <a:xfrm>
            <a:off x="2236853" y="3801546"/>
            <a:ext cx="939308" cy="607018"/>
          </a:xfrm>
          <a:prstGeom prst="roundRect">
            <a:avLst>
              <a:gd name="adj" fmla="val 13509"/>
            </a:avLst>
          </a:prstGeom>
          <a:noFill/>
        </p:spPr>
      </p:pic>
      <p:pic>
        <p:nvPicPr>
          <p:cNvPr id="16" name="Picture 4" descr="http://www.marketplaceleaders.org/wp-content/uploads/2010/06/Business_People_In_Front_Of_A_Green_Map.jpg"/>
          <p:cNvPicPr>
            <a:picLocks noChangeAspect="1" noChangeArrowheads="1"/>
          </p:cNvPicPr>
          <p:nvPr>
            <p:custDataLst>
              <p:tags r:id="rId14"/>
            </p:custDataLst>
          </p:nvPr>
        </p:nvPicPr>
        <p:blipFill>
          <a:blip r:embed="rId22" cstate="print"/>
          <a:srcRect/>
          <a:stretch>
            <a:fillRect/>
          </a:stretch>
        </p:blipFill>
        <p:spPr bwMode="auto">
          <a:xfrm>
            <a:off x="2277129" y="4508232"/>
            <a:ext cx="884646" cy="596031"/>
          </a:xfrm>
          <a:prstGeom prst="roundRect">
            <a:avLst>
              <a:gd name="adj" fmla="val 15167"/>
            </a:avLst>
          </a:prstGeom>
          <a:noFill/>
        </p:spPr>
      </p:pic>
      <p:pic>
        <p:nvPicPr>
          <p:cNvPr id="17" name="Picture 4" descr="http://www.freestockphotography.com.au/stockimages/29.jpg"/>
          <p:cNvPicPr>
            <a:picLocks noChangeAspect="1" noChangeArrowheads="1"/>
          </p:cNvPicPr>
          <p:nvPr>
            <p:custDataLst>
              <p:tags r:id="rId15"/>
            </p:custDataLst>
          </p:nvPr>
        </p:nvPicPr>
        <p:blipFill>
          <a:blip r:embed="rId23" cstate="print"/>
          <a:srcRect/>
          <a:stretch>
            <a:fillRect/>
          </a:stretch>
        </p:blipFill>
        <p:spPr bwMode="auto">
          <a:xfrm rot="10800000" flipH="1" flipV="1">
            <a:off x="2471802" y="5196979"/>
            <a:ext cx="495300" cy="495300"/>
          </a:xfrm>
          <a:prstGeom prst="roundRect">
            <a:avLst/>
          </a:prstGeom>
          <a:noFill/>
        </p:spPr>
      </p:pic>
      <p:pic>
        <p:nvPicPr>
          <p:cNvPr id="18" name="Picture 4" descr="http://insteadofthedishes.com/wp-content/uploads/2009/11/catalog_stack.jpg"/>
          <p:cNvPicPr>
            <a:picLocks noChangeAspect="1" noChangeArrowheads="1"/>
          </p:cNvPicPr>
          <p:nvPr>
            <p:custDataLst>
              <p:tags r:id="rId16"/>
            </p:custDataLst>
          </p:nvPr>
        </p:nvPicPr>
        <p:blipFill>
          <a:blip r:embed="rId24" cstate="print"/>
          <a:srcRect/>
          <a:stretch>
            <a:fillRect/>
          </a:stretch>
        </p:blipFill>
        <p:spPr bwMode="auto">
          <a:xfrm>
            <a:off x="2262615" y="5810000"/>
            <a:ext cx="913674" cy="611901"/>
          </a:xfrm>
          <a:prstGeom prst="roundRect">
            <a:avLst>
              <a:gd name="adj" fmla="val 14477"/>
            </a:avLst>
          </a:prstGeom>
          <a:noFill/>
        </p:spPr>
      </p:pic>
    </p:spTree>
    <p:extLst>
      <p:ext uri="{BB962C8B-B14F-4D97-AF65-F5344CB8AC3E}">
        <p14:creationId xmlns:p14="http://schemas.microsoft.com/office/powerpoint/2010/main" val="93701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零售方案</a:t>
            </a:r>
            <a:endParaRPr lang="en-US" dirty="0">
              <a:latin typeface="Microsoft YaHei" panose="020B0503020204020204" pitchFamily="34" charset="-122"/>
              <a:ea typeface="Microsoft YaHei" panose="020B0503020204020204" pitchFamily="34" charset="-122"/>
            </a:endParaRPr>
          </a:p>
        </p:txBody>
      </p:sp>
      <p:grpSp>
        <p:nvGrpSpPr>
          <p:cNvPr id="34" name="Group 51"/>
          <p:cNvGrpSpPr/>
          <p:nvPr/>
        </p:nvGrpSpPr>
        <p:grpSpPr>
          <a:xfrm>
            <a:off x="6832252" y="4703177"/>
            <a:ext cx="1838325" cy="1645920"/>
            <a:chOff x="6807200" y="1273263"/>
            <a:chExt cx="1838325" cy="1645920"/>
          </a:xfrm>
          <a:solidFill>
            <a:schemeClr val="bg1">
              <a:lumMod val="85000"/>
            </a:schemeClr>
          </a:solidFill>
        </p:grpSpPr>
        <p:sp>
          <p:nvSpPr>
            <p:cNvPr id="35" name="Pentagon 34"/>
            <p:cNvSpPr/>
            <p:nvPr>
              <p:custDataLst>
                <p:tags r:id="rId34"/>
              </p:custDataLst>
            </p:nvPr>
          </p:nvSpPr>
          <p:spPr>
            <a:xfrm>
              <a:off x="6807200" y="1273263"/>
              <a:ext cx="1838325" cy="1645920"/>
            </a:xfrm>
            <a:prstGeom prst="homePlate">
              <a:avLst>
                <a:gd name="adj" fmla="val 9465"/>
              </a:avLst>
            </a:prstGeom>
            <a:grp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 name="Rounded Rectangle 35"/>
            <p:cNvSpPr/>
            <p:nvPr>
              <p:custDataLst>
                <p:tags r:id="rId35"/>
              </p:custDataLst>
            </p:nvPr>
          </p:nvSpPr>
          <p:spPr>
            <a:xfrm>
              <a:off x="6863850" y="1317117"/>
              <a:ext cx="1628775"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测试监测和管理</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37" name="Picture 6" descr="http://cmrsindia.com/images/1.jpg"/>
            <p:cNvPicPr>
              <a:picLocks noChangeAspect="1" noChangeArrowheads="1"/>
            </p:cNvPicPr>
            <p:nvPr>
              <p:custDataLst>
                <p:tags r:id="rId36"/>
              </p:custDataLst>
            </p:nvPr>
          </p:nvPicPr>
          <p:blipFill>
            <a:blip r:embed="rId38" cstate="print"/>
            <a:srcRect/>
            <a:stretch>
              <a:fillRect/>
            </a:stretch>
          </p:blipFill>
          <p:spPr bwMode="auto">
            <a:xfrm>
              <a:off x="7117001" y="1987929"/>
              <a:ext cx="1122472" cy="896112"/>
            </a:xfrm>
            <a:prstGeom prst="roundRect">
              <a:avLst>
                <a:gd name="adj" fmla="val 9932"/>
              </a:avLst>
            </a:prstGeom>
            <a:grpFill/>
            <a:ln>
              <a:noFill/>
            </a:ln>
          </p:spPr>
        </p:pic>
      </p:grpSp>
      <p:grpSp>
        <p:nvGrpSpPr>
          <p:cNvPr id="38" name="Group 43"/>
          <p:cNvGrpSpPr/>
          <p:nvPr/>
        </p:nvGrpSpPr>
        <p:grpSpPr>
          <a:xfrm>
            <a:off x="2684115" y="1058103"/>
            <a:ext cx="2066925" cy="5270183"/>
            <a:chOff x="523875" y="1273263"/>
            <a:chExt cx="2066925" cy="5270183"/>
          </a:xfrm>
        </p:grpSpPr>
        <p:sp>
          <p:nvSpPr>
            <p:cNvPr id="39" name="Pentagon 38"/>
            <p:cNvSpPr/>
            <p:nvPr>
              <p:custDataLst>
                <p:tags r:id="rId25"/>
              </p:custDataLst>
            </p:nvPr>
          </p:nvSpPr>
          <p:spPr>
            <a:xfrm>
              <a:off x="523875" y="1273263"/>
              <a:ext cx="20669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 name="Pentagon 39"/>
            <p:cNvSpPr/>
            <p:nvPr>
              <p:custDataLst>
                <p:tags r:id="rId26"/>
              </p:custDataLst>
            </p:nvPr>
          </p:nvSpPr>
          <p:spPr>
            <a:xfrm>
              <a:off x="523875" y="3085395"/>
              <a:ext cx="20669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 name="Pentagon 40"/>
            <p:cNvSpPr/>
            <p:nvPr>
              <p:custDataLst>
                <p:tags r:id="rId27"/>
              </p:custDataLst>
            </p:nvPr>
          </p:nvSpPr>
          <p:spPr>
            <a:xfrm>
              <a:off x="523875" y="4897526"/>
              <a:ext cx="20669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 name="Rounded Rectangle 41"/>
            <p:cNvSpPr/>
            <p:nvPr>
              <p:custDataLst>
                <p:tags r:id="rId28"/>
              </p:custDataLst>
            </p:nvPr>
          </p:nvSpPr>
          <p:spPr>
            <a:xfrm>
              <a:off x="812674" y="1317117"/>
              <a:ext cx="142552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1356F"/>
                  </a:solidFill>
                  <a:latin typeface="Microsoft YaHei" panose="020B0503020204020204" pitchFamily="34" charset="-122"/>
                  <a:ea typeface="Microsoft YaHei" panose="020B0503020204020204" pitchFamily="34" charset="-122"/>
                  <a:cs typeface="Osaka"/>
                </a:rPr>
                <a:t>商店分类</a:t>
              </a:r>
              <a:endParaRPr lang="en-US" sz="1100" b="1" cap="small" dirty="0" smtClean="0">
                <a:solidFill>
                  <a:srgbClr val="11356F"/>
                </a:solidFill>
                <a:latin typeface="Microsoft YaHei" panose="020B0503020204020204" pitchFamily="34" charset="-122"/>
                <a:ea typeface="Microsoft YaHei" panose="020B0503020204020204" pitchFamily="34" charset="-122"/>
                <a:cs typeface="Osaka"/>
              </a:endParaRPr>
            </a:p>
          </p:txBody>
        </p:sp>
        <p:sp>
          <p:nvSpPr>
            <p:cNvPr id="43" name="Rounded Rectangle 42"/>
            <p:cNvSpPr/>
            <p:nvPr>
              <p:custDataLst>
                <p:tags r:id="rId29"/>
              </p:custDataLst>
            </p:nvPr>
          </p:nvSpPr>
          <p:spPr>
            <a:xfrm>
              <a:off x="812674" y="3128666"/>
              <a:ext cx="142552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1356F"/>
                  </a:solidFill>
                  <a:latin typeface="Microsoft YaHei" panose="020B0503020204020204" pitchFamily="34" charset="-122"/>
                  <a:ea typeface="Microsoft YaHei" panose="020B0503020204020204" pitchFamily="34" charset="-122"/>
                  <a:cs typeface="Osaka"/>
                </a:rPr>
                <a:t>定价优化</a:t>
              </a:r>
              <a:endParaRPr lang="en-US" sz="1100" b="1" cap="small" dirty="0" smtClean="0">
                <a:solidFill>
                  <a:srgbClr val="11356F"/>
                </a:solidFill>
                <a:latin typeface="Microsoft YaHei" panose="020B0503020204020204" pitchFamily="34" charset="-122"/>
                <a:ea typeface="Microsoft YaHei" panose="020B0503020204020204" pitchFamily="34" charset="-122"/>
                <a:cs typeface="Osaka"/>
              </a:endParaRPr>
            </a:p>
          </p:txBody>
        </p:sp>
        <p:pic>
          <p:nvPicPr>
            <p:cNvPr id="44" name="Picture 4"/>
            <p:cNvPicPr>
              <a:picLocks noChangeAspect="1" noChangeArrowheads="1"/>
            </p:cNvPicPr>
            <p:nvPr>
              <p:custDataLst>
                <p:tags r:id="rId30"/>
              </p:custDataLst>
            </p:nvPr>
          </p:nvPicPr>
          <p:blipFill>
            <a:blip r:embed="rId39" cstate="print"/>
            <a:srcRect l="17209"/>
            <a:stretch>
              <a:fillRect/>
            </a:stretch>
          </p:blipFill>
          <p:spPr bwMode="auto">
            <a:xfrm>
              <a:off x="853354" y="3795608"/>
              <a:ext cx="1344168" cy="891116"/>
            </a:xfrm>
            <a:prstGeom prst="roundRect">
              <a:avLst>
                <a:gd name="adj" fmla="val 8594"/>
              </a:avLst>
            </a:prstGeom>
            <a:solidFill>
              <a:srgbClr val="FFFFFF">
                <a:shade val="85000"/>
              </a:srgbClr>
            </a:solidFill>
            <a:ln>
              <a:noFill/>
            </a:ln>
            <a:effectLst/>
          </p:spPr>
        </p:pic>
        <p:pic>
          <p:nvPicPr>
            <p:cNvPr id="45" name="Picture 6" descr="http://sketchup.google.com/3dwarehouse/download?mid=9ff342230d25d65faf621148ecacc588&amp;rtyp=lt&amp;ctyp=other&amp;ts=1294702833000"/>
            <p:cNvPicPr>
              <a:picLocks noChangeAspect="1" noChangeArrowheads="1"/>
            </p:cNvPicPr>
            <p:nvPr>
              <p:custDataLst>
                <p:tags r:id="rId31"/>
              </p:custDataLst>
            </p:nvPr>
          </p:nvPicPr>
          <p:blipFill>
            <a:blip r:embed="rId40" cstate="print">
              <a:clrChange>
                <a:clrFrom>
                  <a:srgbClr val="FFFFFF"/>
                </a:clrFrom>
                <a:clrTo>
                  <a:srgbClr val="FFFFFF">
                    <a:alpha val="0"/>
                  </a:srgbClr>
                </a:clrTo>
              </a:clrChange>
            </a:blip>
            <a:srcRect/>
            <a:stretch>
              <a:fillRect/>
            </a:stretch>
          </p:blipFill>
          <p:spPr bwMode="auto">
            <a:xfrm>
              <a:off x="904393" y="1950017"/>
              <a:ext cx="1242090" cy="971936"/>
            </a:xfrm>
            <a:prstGeom prst="roundRect">
              <a:avLst/>
            </a:prstGeom>
            <a:noFill/>
          </p:spPr>
        </p:pic>
        <p:sp>
          <p:nvSpPr>
            <p:cNvPr id="46" name="Rounded Rectangle 45"/>
            <p:cNvSpPr/>
            <p:nvPr>
              <p:custDataLst>
                <p:tags r:id="rId32"/>
              </p:custDataLst>
            </p:nvPr>
          </p:nvSpPr>
          <p:spPr>
            <a:xfrm>
              <a:off x="812674" y="4948534"/>
              <a:ext cx="1425528" cy="66312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a:solidFill>
                    <a:srgbClr val="11356F"/>
                  </a:solidFill>
                  <a:latin typeface="Microsoft YaHei" panose="020B0503020204020204" pitchFamily="34" charset="-122"/>
                  <a:ea typeface="Microsoft YaHei" panose="020B0503020204020204" pitchFamily="34" charset="-122"/>
                  <a:cs typeface="Osaka"/>
                </a:rPr>
                <a:t>竞</a:t>
              </a:r>
              <a:r>
                <a:rPr lang="zh-CN" altLang="en-US" sz="1400" b="1" cap="small" dirty="0" smtClean="0">
                  <a:solidFill>
                    <a:srgbClr val="11356F"/>
                  </a:solidFill>
                  <a:latin typeface="Microsoft YaHei" panose="020B0503020204020204" pitchFamily="34" charset="-122"/>
                  <a:ea typeface="Microsoft YaHei" panose="020B0503020204020204" pitchFamily="34" charset="-122"/>
                  <a:cs typeface="Osaka"/>
                </a:rPr>
                <a:t>争情况分析</a:t>
              </a:r>
              <a:endParaRPr lang="en-US" sz="1100" b="1" cap="small" dirty="0" smtClean="0">
                <a:solidFill>
                  <a:srgbClr val="11356F"/>
                </a:solidFill>
                <a:latin typeface="Microsoft YaHei" panose="020B0503020204020204" pitchFamily="34" charset="-122"/>
                <a:ea typeface="Microsoft YaHei" panose="020B0503020204020204" pitchFamily="34" charset="-122"/>
                <a:cs typeface="Osaka"/>
              </a:endParaRPr>
            </a:p>
          </p:txBody>
        </p:sp>
        <p:pic>
          <p:nvPicPr>
            <p:cNvPr id="47" name="Picture 4" descr="http://www.volusion.com/demo/37408/upload/uploadedFiles/volusion%20blog%20-%20competitor%20analysis.JPG"/>
            <p:cNvPicPr>
              <a:picLocks noChangeAspect="1" noChangeArrowheads="1"/>
            </p:cNvPicPr>
            <p:nvPr>
              <p:custDataLst>
                <p:tags r:id="rId33"/>
              </p:custDataLst>
            </p:nvPr>
          </p:nvPicPr>
          <p:blipFill>
            <a:blip r:embed="rId41" cstate="print"/>
            <a:srcRect/>
            <a:stretch>
              <a:fillRect/>
            </a:stretch>
          </p:blipFill>
          <p:spPr bwMode="auto">
            <a:xfrm>
              <a:off x="853354" y="5637511"/>
              <a:ext cx="1344168" cy="879204"/>
            </a:xfrm>
            <a:prstGeom prst="roundRect">
              <a:avLst>
                <a:gd name="adj" fmla="val 12489"/>
              </a:avLst>
            </a:prstGeom>
            <a:noFill/>
          </p:spPr>
        </p:pic>
      </p:grpSp>
      <p:grpSp>
        <p:nvGrpSpPr>
          <p:cNvPr id="48" name="Group 45"/>
          <p:cNvGrpSpPr/>
          <p:nvPr/>
        </p:nvGrpSpPr>
        <p:grpSpPr>
          <a:xfrm>
            <a:off x="4872484" y="1070629"/>
            <a:ext cx="1838325" cy="5270183"/>
            <a:chOff x="2713721" y="1273263"/>
            <a:chExt cx="1838325" cy="5270183"/>
          </a:xfrm>
        </p:grpSpPr>
        <p:sp>
          <p:nvSpPr>
            <p:cNvPr id="49" name="Pentagon 48"/>
            <p:cNvSpPr/>
            <p:nvPr>
              <p:custDataLst>
                <p:tags r:id="rId16"/>
              </p:custDataLst>
            </p:nvPr>
          </p:nvSpPr>
          <p:spPr>
            <a:xfrm>
              <a:off x="2713721" y="1273263"/>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0" name="Pentagon 49"/>
            <p:cNvSpPr/>
            <p:nvPr>
              <p:custDataLst>
                <p:tags r:id="rId17"/>
              </p:custDataLst>
            </p:nvPr>
          </p:nvSpPr>
          <p:spPr>
            <a:xfrm>
              <a:off x="2713721" y="3085395"/>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1" name="Pentagon 50"/>
            <p:cNvSpPr/>
            <p:nvPr>
              <p:custDataLst>
                <p:tags r:id="rId18"/>
              </p:custDataLst>
            </p:nvPr>
          </p:nvSpPr>
          <p:spPr>
            <a:xfrm>
              <a:off x="2713721" y="4897526"/>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2" name="Rounded Rectangle 51"/>
            <p:cNvSpPr/>
            <p:nvPr>
              <p:custDataLst>
                <p:tags r:id="rId19"/>
              </p:custDataLst>
            </p:nvPr>
          </p:nvSpPr>
          <p:spPr>
            <a:xfrm>
              <a:off x="2811184" y="3128666"/>
              <a:ext cx="15086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客流量增大器</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sp>
          <p:nvSpPr>
            <p:cNvPr id="53" name="Rounded Rectangle 52"/>
            <p:cNvSpPr/>
            <p:nvPr>
              <p:custDataLst>
                <p:tags r:id="rId20"/>
              </p:custDataLst>
            </p:nvPr>
          </p:nvSpPr>
          <p:spPr>
            <a:xfrm>
              <a:off x="2811184" y="1317117"/>
              <a:ext cx="15086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商品品类优化</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54" name="Picture 3"/>
            <p:cNvPicPr>
              <a:picLocks noChangeAspect="1" noChangeArrowheads="1"/>
            </p:cNvPicPr>
            <p:nvPr>
              <p:custDataLst>
                <p:tags r:id="rId21"/>
              </p:custDataLst>
            </p:nvPr>
          </p:nvPicPr>
          <p:blipFill>
            <a:blip r:embed="rId42" cstate="print"/>
            <a:srcRect/>
            <a:stretch>
              <a:fillRect/>
            </a:stretch>
          </p:blipFill>
          <p:spPr bwMode="auto">
            <a:xfrm>
              <a:off x="2946883" y="1981769"/>
              <a:ext cx="1237251" cy="908432"/>
            </a:xfrm>
            <a:prstGeom prst="roundRect">
              <a:avLst/>
            </a:prstGeom>
            <a:noFill/>
            <a:ln w="9525">
              <a:noFill/>
              <a:miter lim="800000"/>
              <a:headEnd/>
              <a:tailEnd/>
            </a:ln>
          </p:spPr>
        </p:pic>
        <p:pic>
          <p:nvPicPr>
            <p:cNvPr id="55" name="Picture 4"/>
            <p:cNvPicPr>
              <a:picLocks noChangeAspect="1" noChangeArrowheads="1"/>
            </p:cNvPicPr>
            <p:nvPr>
              <p:custDataLst>
                <p:tags r:id="rId22"/>
              </p:custDataLst>
            </p:nvPr>
          </p:nvPicPr>
          <p:blipFill>
            <a:blip r:embed="rId43" cstate="print">
              <a:clrChange>
                <a:clrFrom>
                  <a:srgbClr val="FEFEFC"/>
                </a:clrFrom>
                <a:clrTo>
                  <a:srgbClr val="FEFEFC">
                    <a:alpha val="0"/>
                  </a:srgbClr>
                </a:clrTo>
              </a:clrChange>
            </a:blip>
            <a:srcRect/>
            <a:stretch>
              <a:fillRect/>
            </a:stretch>
          </p:blipFill>
          <p:spPr bwMode="auto">
            <a:xfrm>
              <a:off x="3134744" y="3780368"/>
              <a:ext cx="861528" cy="928245"/>
            </a:xfrm>
            <a:prstGeom prst="rect">
              <a:avLst/>
            </a:prstGeom>
            <a:noFill/>
            <a:ln w="9525">
              <a:noFill/>
              <a:miter lim="800000"/>
              <a:headEnd/>
              <a:tailEnd/>
            </a:ln>
          </p:spPr>
        </p:pic>
        <p:sp>
          <p:nvSpPr>
            <p:cNvPr id="56" name="Rounded Rectangle 55"/>
            <p:cNvSpPr/>
            <p:nvPr>
              <p:custDataLst>
                <p:tags r:id="rId23"/>
              </p:custDataLst>
            </p:nvPr>
          </p:nvSpPr>
          <p:spPr>
            <a:xfrm>
              <a:off x="2811184" y="4948534"/>
              <a:ext cx="15086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lnSpc>
                  <a:spcPct val="80000"/>
                </a:lnSpc>
                <a:spcBef>
                  <a:spcPct val="20000"/>
                </a:spcBef>
                <a:spcAft>
                  <a:spcPct val="0"/>
                </a:spcAft>
              </a:pPr>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免费商品配套</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57" name="Picture 6" descr="http://blog.rapleaf.com/wp-content/uploads/2011/08/shopping-bags2.jpeg"/>
            <p:cNvPicPr>
              <a:picLocks noChangeAspect="1" noChangeArrowheads="1"/>
            </p:cNvPicPr>
            <p:nvPr>
              <p:custDataLst>
                <p:tags r:id="rId24"/>
              </p:custDataLst>
            </p:nvPr>
          </p:nvPicPr>
          <p:blipFill>
            <a:blip r:embed="rId44" cstate="print"/>
            <a:srcRect/>
            <a:stretch>
              <a:fillRect/>
            </a:stretch>
          </p:blipFill>
          <p:spPr bwMode="auto">
            <a:xfrm>
              <a:off x="3118770" y="5637511"/>
              <a:ext cx="893476" cy="896112"/>
            </a:xfrm>
            <a:prstGeom prst="roundRect">
              <a:avLst/>
            </a:prstGeom>
            <a:noFill/>
          </p:spPr>
        </p:pic>
      </p:grpSp>
      <p:grpSp>
        <p:nvGrpSpPr>
          <p:cNvPr id="58" name="Group 109"/>
          <p:cNvGrpSpPr/>
          <p:nvPr/>
        </p:nvGrpSpPr>
        <p:grpSpPr>
          <a:xfrm>
            <a:off x="724346" y="1020525"/>
            <a:ext cx="1838325" cy="5270183"/>
            <a:chOff x="4690611" y="1273263"/>
            <a:chExt cx="1838325" cy="5270183"/>
          </a:xfrm>
        </p:grpSpPr>
        <p:sp>
          <p:nvSpPr>
            <p:cNvPr id="59" name="Pentagon 58"/>
            <p:cNvSpPr/>
            <p:nvPr>
              <p:custDataLst>
                <p:tags r:id="rId7"/>
              </p:custDataLst>
            </p:nvPr>
          </p:nvSpPr>
          <p:spPr>
            <a:xfrm>
              <a:off x="4690611" y="1273263"/>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0" name="Pentagon 59"/>
            <p:cNvSpPr/>
            <p:nvPr>
              <p:custDataLst>
                <p:tags r:id="rId8"/>
              </p:custDataLst>
            </p:nvPr>
          </p:nvSpPr>
          <p:spPr>
            <a:xfrm>
              <a:off x="4690611" y="3085395"/>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1" name="Pentagon 60"/>
            <p:cNvSpPr/>
            <p:nvPr>
              <p:custDataLst>
                <p:tags r:id="rId9"/>
              </p:custDataLst>
            </p:nvPr>
          </p:nvSpPr>
          <p:spPr>
            <a:xfrm>
              <a:off x="4690611" y="4897526"/>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2" name="Rounded Rectangle 61"/>
            <p:cNvSpPr/>
            <p:nvPr>
              <p:custDataLst>
                <p:tags r:id="rId10"/>
              </p:custDataLst>
            </p:nvPr>
          </p:nvSpPr>
          <p:spPr>
            <a:xfrm>
              <a:off x="4791349" y="3128666"/>
              <a:ext cx="15213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顾客忠诚度</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sp>
          <p:nvSpPr>
            <p:cNvPr id="63" name="Rounded Rectangle 62"/>
            <p:cNvSpPr/>
            <p:nvPr>
              <p:custDataLst>
                <p:tags r:id="rId11"/>
              </p:custDataLst>
            </p:nvPr>
          </p:nvSpPr>
          <p:spPr>
            <a:xfrm>
              <a:off x="4791349" y="1317117"/>
              <a:ext cx="15213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顾客细分</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64" name="Picture 4" descr="http://www.decisioninsight.com/in-sight/5.09/shopper.jpg"/>
            <p:cNvPicPr>
              <a:picLocks noChangeAspect="1" noChangeArrowheads="1"/>
            </p:cNvPicPr>
            <p:nvPr>
              <p:custDataLst>
                <p:tags r:id="rId12"/>
              </p:custDataLst>
            </p:nvPr>
          </p:nvPicPr>
          <p:blipFill>
            <a:blip r:embed="rId45" cstate="print"/>
            <a:srcRect/>
            <a:stretch>
              <a:fillRect/>
            </a:stretch>
          </p:blipFill>
          <p:spPr bwMode="auto">
            <a:xfrm>
              <a:off x="4815833" y="1987929"/>
              <a:ext cx="1472381" cy="896112"/>
            </a:xfrm>
            <a:prstGeom prst="roundRect">
              <a:avLst/>
            </a:prstGeom>
            <a:noFill/>
          </p:spPr>
        </p:pic>
        <p:pic>
          <p:nvPicPr>
            <p:cNvPr id="65" name="Picture 6" descr="http://extremecouponing101.org/wp-content/uploads/2011/06/grocery-rewards-program.jpg"/>
            <p:cNvPicPr>
              <a:picLocks noChangeAspect="1" noChangeArrowheads="1"/>
            </p:cNvPicPr>
            <p:nvPr>
              <p:custDataLst>
                <p:tags r:id="rId13"/>
              </p:custDataLst>
            </p:nvPr>
          </p:nvPicPr>
          <p:blipFill>
            <a:blip r:embed="rId46" cstate="print"/>
            <a:srcRect/>
            <a:stretch>
              <a:fillRect/>
            </a:stretch>
          </p:blipFill>
          <p:spPr bwMode="auto">
            <a:xfrm>
              <a:off x="4972641" y="3795608"/>
              <a:ext cx="1158765" cy="896112"/>
            </a:xfrm>
            <a:prstGeom prst="roundRect">
              <a:avLst/>
            </a:prstGeom>
            <a:noFill/>
          </p:spPr>
        </p:pic>
        <p:sp>
          <p:nvSpPr>
            <p:cNvPr id="66" name="Rounded Rectangle 65"/>
            <p:cNvSpPr/>
            <p:nvPr>
              <p:custDataLst>
                <p:tags r:id="rId14"/>
              </p:custDataLst>
            </p:nvPr>
          </p:nvSpPr>
          <p:spPr>
            <a:xfrm>
              <a:off x="4791349" y="4948534"/>
              <a:ext cx="1521348"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a:solidFill>
                    <a:srgbClr val="143C8D"/>
                  </a:solidFill>
                  <a:latin typeface="Microsoft YaHei" panose="020B0503020204020204" pitchFamily="34" charset="-122"/>
                  <a:ea typeface="Microsoft YaHei" panose="020B0503020204020204" pitchFamily="34" charset="-122"/>
                  <a:cs typeface="Osaka"/>
                </a:rPr>
                <a:t>推荐引擎</a:t>
              </a:r>
              <a:endParaRPr lang="en-US" sz="1400" b="1" cap="small" dirty="0">
                <a:solidFill>
                  <a:srgbClr val="143C8D"/>
                </a:solidFill>
                <a:latin typeface="Microsoft YaHei" panose="020B0503020204020204" pitchFamily="34" charset="-122"/>
                <a:ea typeface="Microsoft YaHei" panose="020B0503020204020204" pitchFamily="34" charset="-122"/>
                <a:cs typeface="Osaka"/>
              </a:endParaRPr>
            </a:p>
          </p:txBody>
        </p:sp>
        <p:pic>
          <p:nvPicPr>
            <p:cNvPr id="67" name="Picture 8" descr="http://blog.peoplemetrics.com/wp-content/uploads/2010/11/recommendation1-300x251.jpg"/>
            <p:cNvPicPr>
              <a:picLocks noChangeAspect="1" noChangeArrowheads="1"/>
            </p:cNvPicPr>
            <p:nvPr>
              <p:custDataLst>
                <p:tags r:id="rId15"/>
              </p:custDataLst>
            </p:nvPr>
          </p:nvPicPr>
          <p:blipFill>
            <a:blip r:embed="rId47" cstate="print"/>
            <a:srcRect/>
            <a:stretch>
              <a:fillRect/>
            </a:stretch>
          </p:blipFill>
          <p:spPr bwMode="auto">
            <a:xfrm>
              <a:off x="5016498" y="5637511"/>
              <a:ext cx="1071050" cy="896112"/>
            </a:xfrm>
            <a:prstGeom prst="roundRect">
              <a:avLst/>
            </a:prstGeom>
            <a:noFill/>
          </p:spPr>
        </p:pic>
      </p:grpSp>
      <p:grpSp>
        <p:nvGrpSpPr>
          <p:cNvPr id="68" name="Group 52"/>
          <p:cNvGrpSpPr/>
          <p:nvPr/>
        </p:nvGrpSpPr>
        <p:grpSpPr>
          <a:xfrm>
            <a:off x="6826685" y="1074871"/>
            <a:ext cx="1838325" cy="1645920"/>
            <a:chOff x="6807200" y="4897526"/>
            <a:chExt cx="1838325" cy="1645920"/>
          </a:xfrm>
        </p:grpSpPr>
        <p:sp>
          <p:nvSpPr>
            <p:cNvPr id="69" name="Pentagon 68"/>
            <p:cNvSpPr/>
            <p:nvPr>
              <p:custDataLst>
                <p:tags r:id="rId4"/>
              </p:custDataLst>
            </p:nvPr>
          </p:nvSpPr>
          <p:spPr>
            <a:xfrm>
              <a:off x="6807200" y="4897526"/>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0" name="Rounded Rectangle 69"/>
            <p:cNvSpPr/>
            <p:nvPr>
              <p:custDataLst>
                <p:tags r:id="rId5"/>
              </p:custDataLst>
            </p:nvPr>
          </p:nvSpPr>
          <p:spPr>
            <a:xfrm>
              <a:off x="6863850" y="4948534"/>
              <a:ext cx="1628775"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社交媒体分析</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71" name="Picture 4"/>
            <p:cNvPicPr>
              <a:picLocks noChangeAspect="1" noChangeArrowheads="1"/>
            </p:cNvPicPr>
            <p:nvPr>
              <p:custDataLst>
                <p:tags r:id="rId6"/>
              </p:custDataLst>
            </p:nvPr>
          </p:nvPicPr>
          <p:blipFill>
            <a:blip r:embed="rId48" cstate="print"/>
            <a:srcRect t="11918" b="10312"/>
            <a:stretch>
              <a:fillRect/>
            </a:stretch>
          </p:blipFill>
          <p:spPr bwMode="auto">
            <a:xfrm>
              <a:off x="7236820" y="5637511"/>
              <a:ext cx="882835" cy="896112"/>
            </a:xfrm>
            <a:prstGeom prst="roundRect">
              <a:avLst>
                <a:gd name="adj" fmla="val 8594"/>
              </a:avLst>
            </a:prstGeom>
            <a:solidFill>
              <a:srgbClr val="FFFFFF">
                <a:shade val="85000"/>
              </a:srgbClr>
            </a:solidFill>
            <a:ln>
              <a:noFill/>
            </a:ln>
            <a:effectLst/>
          </p:spPr>
        </p:pic>
      </p:grpSp>
      <p:grpSp>
        <p:nvGrpSpPr>
          <p:cNvPr id="72" name="Group 46"/>
          <p:cNvGrpSpPr/>
          <p:nvPr/>
        </p:nvGrpSpPr>
        <p:grpSpPr>
          <a:xfrm>
            <a:off x="6807200" y="2870235"/>
            <a:ext cx="1838325" cy="1645920"/>
            <a:chOff x="6807200" y="3085395"/>
            <a:chExt cx="1838325" cy="1645920"/>
          </a:xfrm>
        </p:grpSpPr>
        <p:sp>
          <p:nvSpPr>
            <p:cNvPr id="73" name="Pentagon 72"/>
            <p:cNvSpPr/>
            <p:nvPr>
              <p:custDataLst>
                <p:tags r:id="rId1"/>
              </p:custDataLst>
            </p:nvPr>
          </p:nvSpPr>
          <p:spPr>
            <a:xfrm>
              <a:off x="6807200" y="3085395"/>
              <a:ext cx="1838325" cy="1645920"/>
            </a:xfrm>
            <a:prstGeom prst="homePlate">
              <a:avLst>
                <a:gd name="adj" fmla="val 9465"/>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4" name="Rounded Rectangle 73"/>
            <p:cNvSpPr/>
            <p:nvPr>
              <p:custDataLst>
                <p:tags r:id="rId2"/>
              </p:custDataLst>
            </p:nvPr>
          </p:nvSpPr>
          <p:spPr>
            <a:xfrm>
              <a:off x="6863850" y="3128666"/>
              <a:ext cx="1628775" cy="585216"/>
            </a:xfrm>
            <a:prstGeom prst="roundRect">
              <a:avLst/>
            </a:prstGeom>
            <a:solidFill>
              <a:schemeClr val="bg1">
                <a:lumMod val="7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tIns="18288" anchor="ctr"/>
            <a:lstStyle/>
            <a:p>
              <a:pPr algn="ctr" defTabSz="895350">
                <a:lnSpc>
                  <a:spcPct val="80000"/>
                </a:lnSpc>
                <a:spcBef>
                  <a:spcPct val="20000"/>
                </a:spcBef>
                <a:spcAft>
                  <a:spcPct val="0"/>
                </a:spcAft>
              </a:pPr>
              <a:r>
                <a:rPr lang="zh-CN" altLang="en-US" sz="1400" b="1" cap="small" dirty="0" smtClean="0">
                  <a:solidFill>
                    <a:srgbClr val="143C8D"/>
                  </a:solidFill>
                  <a:latin typeface="Microsoft YaHei" panose="020B0503020204020204" pitchFamily="34" charset="-122"/>
                  <a:ea typeface="Microsoft YaHei" panose="020B0503020204020204" pitchFamily="34" charset="-122"/>
                  <a:cs typeface="Osaka"/>
                </a:rPr>
                <a:t>促销与媒体宣传优化</a:t>
              </a:r>
              <a:endParaRPr lang="en-US" sz="1100" b="1" cap="small" dirty="0" smtClean="0">
                <a:solidFill>
                  <a:srgbClr val="143C8D"/>
                </a:solidFill>
                <a:latin typeface="Microsoft YaHei" panose="020B0503020204020204" pitchFamily="34" charset="-122"/>
                <a:ea typeface="Microsoft YaHei" panose="020B0503020204020204" pitchFamily="34" charset="-122"/>
                <a:cs typeface="Osaka"/>
              </a:endParaRPr>
            </a:p>
          </p:txBody>
        </p:sp>
        <p:pic>
          <p:nvPicPr>
            <p:cNvPr id="75" name="Picture 4" descr="http://www.worldtvpc.com/blog/wp-content/uploads/2010/04/tv_online_advertising.jpg"/>
            <p:cNvPicPr>
              <a:picLocks noChangeAspect="1" noChangeArrowheads="1"/>
            </p:cNvPicPr>
            <p:nvPr>
              <p:custDataLst>
                <p:tags r:id="rId3"/>
              </p:custDataLst>
            </p:nvPr>
          </p:nvPicPr>
          <p:blipFill>
            <a:blip r:embed="rId49" cstate="print"/>
            <a:srcRect/>
            <a:stretch>
              <a:fillRect/>
            </a:stretch>
          </p:blipFill>
          <p:spPr bwMode="auto">
            <a:xfrm>
              <a:off x="7080830" y="3795608"/>
              <a:ext cx="1194815" cy="896112"/>
            </a:xfrm>
            <a:prstGeom prst="roundRect">
              <a:avLst/>
            </a:prstGeom>
            <a:noFill/>
          </p:spPr>
        </p:pic>
      </p:grpSp>
    </p:spTree>
    <p:extLst>
      <p:ext uri="{BB962C8B-B14F-4D97-AF65-F5344CB8AC3E}">
        <p14:creationId xmlns:p14="http://schemas.microsoft.com/office/powerpoint/2010/main" val="1086861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gray">
          <a:xfrm>
            <a:off x="3108070" y="1013893"/>
            <a:ext cx="5685569" cy="1400240"/>
          </a:xfrm>
          <a:prstGeom prst="roundRect">
            <a:avLst/>
          </a:prstGeom>
          <a:solidFill>
            <a:schemeClr val="bg1">
              <a:lumMod val="85000"/>
            </a:schemeClr>
          </a:solidFill>
          <a:ln w="6350" cap="flat" cmpd="sng" algn="ctr">
            <a:solidFill>
              <a:schemeClr val="accent1">
                <a:lumMod val="40000"/>
                <a:lumOff val="60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 name="Rounded Rectangle 8"/>
          <p:cNvSpPr/>
          <p:nvPr/>
        </p:nvSpPr>
        <p:spPr bwMode="gray">
          <a:xfrm>
            <a:off x="3134735" y="3792448"/>
            <a:ext cx="5690436" cy="1400240"/>
          </a:xfrm>
          <a:prstGeom prst="roundRect">
            <a:avLst/>
          </a:prstGeom>
          <a:solidFill>
            <a:schemeClr val="bg1">
              <a:lumMod val="85000"/>
            </a:schemeClr>
          </a:solidFill>
          <a:ln w="6350" cap="flat" cmpd="sng" algn="ctr">
            <a:solidFill>
              <a:schemeClr val="accent1">
                <a:lumMod val="40000"/>
                <a:lumOff val="60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ounded Rectangle 9"/>
          <p:cNvSpPr/>
          <p:nvPr/>
        </p:nvSpPr>
        <p:spPr bwMode="gray">
          <a:xfrm>
            <a:off x="5744614" y="1161497"/>
            <a:ext cx="1413713" cy="1105033"/>
          </a:xfrm>
          <a:prstGeom prst="roundRect">
            <a:avLst/>
          </a:prstGeom>
          <a:solidFill>
            <a:srgbClr val="FF993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Microsoft YaHei" panose="020B0503020204020204" pitchFamily="34" charset="-122"/>
                <a:ea typeface="Microsoft YaHei" panose="020B0503020204020204" pitchFamily="34" charset="-122"/>
              </a:rPr>
              <a:t>2.</a:t>
            </a:r>
            <a:r>
              <a:rPr lang="zh-CN" altLang="en-US" sz="1600" b="1" dirty="0">
                <a:latin typeface="Microsoft YaHei" panose="020B0503020204020204" pitchFamily="34" charset="-122"/>
                <a:ea typeface="Microsoft YaHei" panose="020B0503020204020204" pitchFamily="34" charset="-122"/>
              </a:rPr>
              <a:t>优化</a:t>
            </a:r>
            <a:endParaRPr lang="en-US" sz="1600" b="1" dirty="0">
              <a:latin typeface="Microsoft YaHei" panose="020B0503020204020204" pitchFamily="34" charset="-122"/>
              <a:ea typeface="Microsoft YaHei" panose="020B0503020204020204" pitchFamily="34" charset="-122"/>
            </a:endParaRPr>
          </a:p>
          <a:p>
            <a:pPr algn="ctr"/>
            <a:r>
              <a:rPr lang="zh-CN" altLang="en-US" sz="1600" b="1" dirty="0" smtClean="0">
                <a:latin typeface="Microsoft YaHei" panose="020B0503020204020204" pitchFamily="34" charset="-122"/>
                <a:ea typeface="Microsoft YaHei" panose="020B0503020204020204" pitchFamily="34" charset="-122"/>
              </a:rPr>
              <a:t>价格</a:t>
            </a:r>
            <a:endParaRPr lang="en-US" sz="1600" b="1" dirty="0">
              <a:latin typeface="Microsoft YaHei" panose="020B0503020204020204" pitchFamily="34" charset="-122"/>
              <a:ea typeface="Microsoft YaHei" panose="020B0503020204020204" pitchFamily="34" charset="-122"/>
            </a:endParaRPr>
          </a:p>
        </p:txBody>
      </p:sp>
      <p:sp>
        <p:nvSpPr>
          <p:cNvPr id="11" name="Rounded Rectangle 10"/>
          <p:cNvSpPr/>
          <p:nvPr/>
        </p:nvSpPr>
        <p:spPr bwMode="gray">
          <a:xfrm>
            <a:off x="7306347" y="1129966"/>
            <a:ext cx="1413713" cy="1105033"/>
          </a:xfrm>
          <a:prstGeom prst="roundRect">
            <a:avLst/>
          </a:prstGeom>
          <a:solidFill>
            <a:srgbClr val="FF993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Microsoft YaHei" panose="020B0503020204020204" pitchFamily="34" charset="-122"/>
                <a:ea typeface="Microsoft YaHei" panose="020B0503020204020204" pitchFamily="34" charset="-122"/>
              </a:rPr>
              <a:t>3. </a:t>
            </a:r>
            <a:r>
              <a:rPr lang="zh-CN" altLang="en-US" sz="1600" b="1" dirty="0" smtClean="0">
                <a:latin typeface="Microsoft YaHei" panose="020B0503020204020204" pitchFamily="34" charset="-122"/>
                <a:ea typeface="Microsoft YaHei" panose="020B0503020204020204" pitchFamily="34" charset="-122"/>
              </a:rPr>
              <a:t>优化投资</a:t>
            </a:r>
            <a:endParaRPr lang="en-US" sz="1600" b="1" dirty="0">
              <a:latin typeface="Microsoft YaHei" panose="020B0503020204020204" pitchFamily="34" charset="-122"/>
              <a:ea typeface="Microsoft YaHei" panose="020B0503020204020204" pitchFamily="34" charset="-122"/>
            </a:endParaRPr>
          </a:p>
        </p:txBody>
      </p:sp>
      <p:sp>
        <p:nvSpPr>
          <p:cNvPr id="12" name="Rounded Rectangle 11"/>
          <p:cNvSpPr/>
          <p:nvPr/>
        </p:nvSpPr>
        <p:spPr bwMode="gray">
          <a:xfrm>
            <a:off x="4190112" y="1161497"/>
            <a:ext cx="1413713" cy="1105033"/>
          </a:xfrm>
          <a:prstGeom prst="roundRect">
            <a:avLst/>
          </a:prstGeom>
          <a:solidFill>
            <a:srgbClr val="FF993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latin typeface="Microsoft YaHei" panose="020B0503020204020204" pitchFamily="34" charset="-122"/>
                <a:ea typeface="Microsoft YaHei" panose="020B0503020204020204" pitchFamily="34" charset="-122"/>
              </a:rPr>
              <a:t>1.</a:t>
            </a:r>
            <a:r>
              <a:rPr lang="zh-CN" altLang="en-US" sz="1600" b="1" dirty="0">
                <a:latin typeface="Microsoft YaHei" panose="020B0503020204020204" pitchFamily="34" charset="-122"/>
                <a:ea typeface="Microsoft YaHei" panose="020B0503020204020204" pitchFamily="34" charset="-122"/>
              </a:rPr>
              <a:t>优化</a:t>
            </a:r>
            <a:endParaRPr lang="en-US" sz="1600" b="1" dirty="0">
              <a:latin typeface="Microsoft YaHei" panose="020B0503020204020204" pitchFamily="34" charset="-122"/>
              <a:ea typeface="Microsoft YaHei" panose="020B0503020204020204" pitchFamily="34" charset="-122"/>
            </a:endParaRPr>
          </a:p>
          <a:p>
            <a:pPr algn="ctr"/>
            <a:r>
              <a:rPr lang="zh-CN" altLang="en-US" sz="1600" b="1" dirty="0" smtClean="0">
                <a:latin typeface="Microsoft YaHei" panose="020B0503020204020204" pitchFamily="34" charset="-122"/>
                <a:ea typeface="Microsoft YaHei" panose="020B0503020204020204" pitchFamily="34" charset="-122"/>
              </a:rPr>
              <a:t>商品供给</a:t>
            </a:r>
            <a:endParaRPr lang="en-US" sz="1600" b="1" dirty="0">
              <a:latin typeface="Microsoft YaHei" panose="020B0503020204020204" pitchFamily="34" charset="-122"/>
              <a:ea typeface="Microsoft YaHei" panose="020B0503020204020204" pitchFamily="34" charset="-122"/>
            </a:endParaRPr>
          </a:p>
        </p:txBody>
      </p:sp>
      <p:sp>
        <p:nvSpPr>
          <p:cNvPr id="13" name="Rounded Rectangle 12"/>
          <p:cNvSpPr/>
          <p:nvPr/>
        </p:nvSpPr>
        <p:spPr bwMode="gray">
          <a:xfrm>
            <a:off x="4263681" y="3950562"/>
            <a:ext cx="1429407" cy="1105033"/>
          </a:xfrm>
          <a:prstGeom prst="roundRect">
            <a:avLst/>
          </a:prstGeom>
          <a:solidFill>
            <a:srgbClr val="FF9933"/>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spcBef>
                <a:spcPts val="0"/>
              </a:spcBef>
            </a:pPr>
            <a:r>
              <a:rPr lang="en-US" sz="1600" b="1" dirty="0" smtClean="0">
                <a:latin typeface="Microsoft YaHei" panose="020B0503020204020204" pitchFamily="34" charset="-122"/>
                <a:ea typeface="Microsoft YaHei" panose="020B0503020204020204" pitchFamily="34" charset="-122"/>
              </a:rPr>
              <a:t>4. </a:t>
            </a:r>
            <a:r>
              <a:rPr lang="zh-CN" altLang="en-US" sz="1600" b="1" dirty="0" smtClean="0">
                <a:latin typeface="Microsoft YaHei" panose="020B0503020204020204" pitchFamily="34" charset="-122"/>
                <a:ea typeface="Microsoft YaHei" panose="020B0503020204020204" pitchFamily="34" charset="-122"/>
              </a:rPr>
              <a:t>客户获取及巩固</a:t>
            </a:r>
            <a:endParaRPr lang="en-US" sz="1600" b="1" dirty="0">
              <a:latin typeface="Microsoft YaHei" panose="020B0503020204020204" pitchFamily="34" charset="-122"/>
              <a:ea typeface="Microsoft YaHei" panose="020B0503020204020204" pitchFamily="34" charset="-122"/>
            </a:endParaRPr>
          </a:p>
        </p:txBody>
      </p:sp>
      <p:sp>
        <p:nvSpPr>
          <p:cNvPr id="14" name="Rounded Rectangle 13"/>
          <p:cNvSpPr/>
          <p:nvPr/>
        </p:nvSpPr>
        <p:spPr bwMode="gray">
          <a:xfrm>
            <a:off x="5862357" y="3950562"/>
            <a:ext cx="1387365" cy="1105033"/>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spcBef>
                <a:spcPts val="0"/>
              </a:spcBef>
            </a:pPr>
            <a:r>
              <a:rPr lang="en-US" sz="1600" b="1" dirty="0" smtClean="0">
                <a:latin typeface="Microsoft YaHei" panose="020B0503020204020204" pitchFamily="34" charset="-122"/>
                <a:ea typeface="Microsoft YaHei" panose="020B0503020204020204" pitchFamily="34" charset="-122"/>
              </a:rPr>
              <a:t>5. </a:t>
            </a:r>
            <a:r>
              <a:rPr lang="zh-CN" altLang="en-US" sz="1600" b="1" dirty="0" smtClean="0">
                <a:latin typeface="Microsoft YaHei" panose="020B0503020204020204" pitchFamily="34" charset="-122"/>
                <a:ea typeface="Microsoft YaHei" panose="020B0503020204020204" pitchFamily="34" charset="-122"/>
              </a:rPr>
              <a:t>客户忠诚度及</a:t>
            </a:r>
            <a:r>
              <a:rPr lang="en-US" sz="1600" b="1" dirty="0" smtClean="0">
                <a:latin typeface="Microsoft YaHei" panose="020B0503020204020204" pitchFamily="34" charset="-122"/>
                <a:ea typeface="Microsoft YaHei" panose="020B0503020204020204" pitchFamily="34" charset="-122"/>
              </a:rPr>
              <a:t> </a:t>
            </a:r>
            <a:r>
              <a:rPr lang="zh-CN" altLang="en-US" sz="1600" b="1" dirty="0" smtClean="0">
                <a:latin typeface="Microsoft YaHei" panose="020B0503020204020204" pitchFamily="34" charset="-122"/>
                <a:ea typeface="Microsoft YaHei" panose="020B0503020204020204" pitchFamily="34" charset="-122"/>
              </a:rPr>
              <a:t>消费增加方案</a:t>
            </a:r>
            <a:endParaRPr lang="en-US" sz="1600" b="1" dirty="0">
              <a:latin typeface="Microsoft YaHei" panose="020B0503020204020204" pitchFamily="34" charset="-122"/>
              <a:ea typeface="Microsoft YaHei" panose="020B0503020204020204" pitchFamily="34" charset="-122"/>
            </a:endParaRPr>
          </a:p>
        </p:txBody>
      </p:sp>
      <p:sp>
        <p:nvSpPr>
          <p:cNvPr id="15" name="Rounded Rectangle 14"/>
          <p:cNvSpPr/>
          <p:nvPr/>
        </p:nvSpPr>
        <p:spPr bwMode="gray">
          <a:xfrm>
            <a:off x="7388220" y="3950562"/>
            <a:ext cx="1321337" cy="1105033"/>
          </a:xfrm>
          <a:prstGeom prst="roundRect">
            <a:avLst/>
          </a:prstGeom>
          <a:solidFill>
            <a:schemeClr val="bg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spcBef>
                <a:spcPts val="0"/>
              </a:spcBef>
            </a:pPr>
            <a:r>
              <a:rPr lang="en-US" sz="1600" b="1" dirty="0" smtClean="0">
                <a:latin typeface="Microsoft YaHei" panose="020B0503020204020204" pitchFamily="34" charset="-122"/>
                <a:ea typeface="Microsoft YaHei" panose="020B0503020204020204" pitchFamily="34" charset="-122"/>
              </a:rPr>
              <a:t>6. </a:t>
            </a:r>
            <a:r>
              <a:rPr lang="zh-CN" altLang="en-US" sz="1600" b="1" dirty="0" smtClean="0">
                <a:latin typeface="Microsoft YaHei" panose="020B0503020204020204" pitchFamily="34" charset="-122"/>
                <a:ea typeface="Microsoft YaHei" panose="020B0503020204020204" pitchFamily="34" charset="-122"/>
              </a:rPr>
              <a:t>客户粘性及恢复</a:t>
            </a:r>
            <a:endParaRPr lang="en-US" sz="1600" b="1" dirty="0">
              <a:latin typeface="Microsoft YaHei" panose="020B0503020204020204" pitchFamily="34" charset="-122"/>
              <a:ea typeface="Microsoft YaHei" panose="020B0503020204020204" pitchFamily="34" charset="-122"/>
            </a:endParaRPr>
          </a:p>
        </p:txBody>
      </p:sp>
      <p:sp>
        <p:nvSpPr>
          <p:cNvPr id="16" name="Rectangle 15"/>
          <p:cNvSpPr/>
          <p:nvPr/>
        </p:nvSpPr>
        <p:spPr bwMode="gray">
          <a:xfrm>
            <a:off x="3146015" y="1316417"/>
            <a:ext cx="1054481" cy="215444"/>
          </a:xfrm>
          <a:prstGeom prst="rect">
            <a:avLst/>
          </a:prstGeom>
        </p:spPr>
        <p:txBody>
          <a:bodyPr wrap="square" lIns="0" tIns="0" rIns="0" bIns="0">
            <a:spAutoFit/>
          </a:bodyPr>
          <a:lstStyle/>
          <a:p>
            <a:pPr algn="ctr"/>
            <a:r>
              <a:rPr lang="zh-CN" altLang="en-US" sz="1400" b="1" dirty="0" smtClean="0">
                <a:solidFill>
                  <a:srgbClr val="0070C0"/>
                </a:solidFill>
                <a:latin typeface="Microsoft YaHei" panose="020B0503020204020204" pitchFamily="34" charset="-122"/>
                <a:ea typeface="Microsoft YaHei" panose="020B0503020204020204" pitchFamily="34" charset="-122"/>
              </a:rPr>
              <a:t>商品需求</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17" name="Rectangle 16"/>
          <p:cNvSpPr/>
          <p:nvPr/>
        </p:nvSpPr>
        <p:spPr bwMode="gray">
          <a:xfrm>
            <a:off x="3266051" y="4222174"/>
            <a:ext cx="955078" cy="430887"/>
          </a:xfrm>
          <a:prstGeom prst="rect">
            <a:avLst/>
          </a:prstGeom>
        </p:spPr>
        <p:txBody>
          <a:bodyPr wrap="square" lIns="0" tIns="0" rIns="0" bIns="0">
            <a:spAutoFit/>
          </a:bodyPr>
          <a:lstStyle/>
          <a:p>
            <a:pPr algn="ctr"/>
            <a:r>
              <a:rPr lang="zh-CN" altLang="en-US" sz="1400" b="1" dirty="0" smtClean="0">
                <a:solidFill>
                  <a:srgbClr val="0070C0"/>
                </a:solidFill>
                <a:latin typeface="Microsoft YaHei" panose="020B0503020204020204" pitchFamily="34" charset="-122"/>
                <a:ea typeface="Microsoft YaHei" panose="020B0503020204020204" pitchFamily="34" charset="-122"/>
              </a:rPr>
              <a:t>客户生命周期</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23" name="TextBox 22"/>
          <p:cNvSpPr txBox="1"/>
          <p:nvPr/>
        </p:nvSpPr>
        <p:spPr bwMode="gray">
          <a:xfrm>
            <a:off x="5773504" y="2483477"/>
            <a:ext cx="1400708" cy="389850"/>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定</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价优化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折扣优化</a:t>
            </a:r>
            <a:endParaRPr lang="en-US" sz="1100" dirty="0">
              <a:solidFill>
                <a:schemeClr val="tx2"/>
              </a:solidFill>
              <a:latin typeface="Microsoft YaHei" panose="020B0503020204020204" pitchFamily="34" charset="-122"/>
              <a:ea typeface="Microsoft YaHei" panose="020B0503020204020204" pitchFamily="34" charset="-122"/>
            </a:endParaRPr>
          </a:p>
        </p:txBody>
      </p:sp>
      <p:sp>
        <p:nvSpPr>
          <p:cNvPr id="24" name="TextBox 23"/>
          <p:cNvSpPr txBox="1"/>
          <p:nvPr/>
        </p:nvSpPr>
        <p:spPr bwMode="gray">
          <a:xfrm>
            <a:off x="7165871" y="2483477"/>
            <a:ext cx="1701708" cy="728405"/>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广告</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媒体</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ROI</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测量及投资方案优化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促销方案及针对性宣传方案优化</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TextBox 24"/>
          <p:cNvSpPr txBox="1"/>
          <p:nvPr/>
        </p:nvSpPr>
        <p:spPr bwMode="gray">
          <a:xfrm>
            <a:off x="4069960" y="2483477"/>
            <a:ext cx="1724810" cy="610424"/>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品类优化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场地及摆放优化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电子商务优化</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TextBox 25"/>
          <p:cNvSpPr txBox="1"/>
          <p:nvPr/>
        </p:nvSpPr>
        <p:spPr bwMode="gray">
          <a:xfrm>
            <a:off x="4104193" y="5295193"/>
            <a:ext cx="1637414" cy="830997"/>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客户细分</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客户定位及获取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价格和促销优化</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早期客户管理和优化</a:t>
            </a:r>
            <a:endParaRPr lang="en-US" sz="1100" dirty="0">
              <a:solidFill>
                <a:schemeClr val="tx2"/>
              </a:solidFill>
              <a:latin typeface="Microsoft YaHei" panose="020B0503020204020204" pitchFamily="34" charset="-122"/>
              <a:ea typeface="Microsoft YaHei" panose="020B0503020204020204" pitchFamily="34" charset="-122"/>
            </a:endParaRPr>
          </a:p>
        </p:txBody>
      </p:sp>
      <p:sp>
        <p:nvSpPr>
          <p:cNvPr id="27" name="TextBox 26"/>
          <p:cNvSpPr txBox="1"/>
          <p:nvPr/>
        </p:nvSpPr>
        <p:spPr bwMode="gray">
          <a:xfrm>
            <a:off x="5688445" y="5295193"/>
            <a:ext cx="1743738" cy="1051570"/>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商品推荐机制</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客户价值计算</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客户行为归类</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客户潜在价值及规划</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推荐机制及具体实行方案</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TextBox 27"/>
          <p:cNvSpPr txBox="1"/>
          <p:nvPr/>
        </p:nvSpPr>
        <p:spPr bwMode="gray">
          <a:xfrm>
            <a:off x="7368388" y="5295193"/>
            <a:ext cx="1488558" cy="559127"/>
          </a:xfrm>
          <a:prstGeom prst="rect">
            <a:avLst/>
          </a:prstGeom>
          <a:noFill/>
        </p:spPr>
        <p:txBody>
          <a:bodyPr wrap="square" lIns="0" tIns="0" rIns="0" bIns="0" rtlCol="0">
            <a:spAutoFit/>
          </a:bodyPr>
          <a:lstStyle/>
          <a:p>
            <a:pPr marL="171450" indent="-171450">
              <a:spcBef>
                <a:spcPts val="400"/>
              </a:spcBef>
              <a:buClr>
                <a:srgbClr val="11356F"/>
              </a:buClr>
              <a:buSzPct val="115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客户衰落发现器</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400"/>
              </a:spcBef>
              <a:buClr>
                <a:srgbClr val="11356F"/>
              </a:buClr>
              <a:buSzPct val="115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补救措施研发及实行方案</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Title 1"/>
          <p:cNvSpPr>
            <a:spLocks noGrp="1"/>
          </p:cNvSpPr>
          <p:nvPr>
            <p:ph type="title"/>
            <p:custDataLst>
              <p:tags r:id="rId1"/>
            </p:custDataLst>
          </p:nvPr>
        </p:nvSpPr>
        <p:spPr bwMode="gray"/>
        <p:txBody>
          <a:bodyPr>
            <a:noAutofit/>
          </a:bodyPr>
          <a:lstStyle/>
          <a:p>
            <a:r>
              <a:rPr lang="zh-CN" altLang="en-US" dirty="0">
                <a:latin typeface="Microsoft YaHei" panose="020B0503020204020204" pitchFamily="34" charset="-122"/>
                <a:ea typeface="Microsoft YaHei" panose="020B0503020204020204" pitchFamily="34" charset="-122"/>
              </a:rPr>
              <a:t>精益零售分析方案</a:t>
            </a:r>
            <a:r>
              <a:rPr lang="en-US" dirty="0" smtClean="0">
                <a:latin typeface="Microsoft YaHei" panose="020B0503020204020204" pitchFamily="34" charset="-122"/>
                <a:ea typeface="Microsoft YaHei" panose="020B0503020204020204" pitchFamily="34" charset="-122"/>
              </a:rPr>
              <a:t>(1/2)</a:t>
            </a:r>
            <a:endParaRPr lang="en-US" b="0" dirty="0">
              <a:latin typeface="Microsoft YaHei" panose="020B0503020204020204" pitchFamily="34" charset="-122"/>
              <a:ea typeface="Microsoft YaHei" panose="020B0503020204020204" pitchFamily="34" charset="-122"/>
            </a:endParaRPr>
          </a:p>
        </p:txBody>
      </p:sp>
      <p:sp>
        <p:nvSpPr>
          <p:cNvPr id="19" name="Rectangle 18"/>
          <p:cNvSpPr/>
          <p:nvPr/>
        </p:nvSpPr>
        <p:spPr bwMode="gray">
          <a:xfrm>
            <a:off x="1975005" y="1298474"/>
            <a:ext cx="1250378" cy="369332"/>
          </a:xfrm>
          <a:prstGeom prst="rect">
            <a:avLst/>
          </a:prstGeom>
        </p:spPr>
        <p:txBody>
          <a:bodyPr wrap="square" lIns="0" tIns="0" rIns="0" bIns="0">
            <a:spAutoFit/>
          </a:bodyPr>
          <a:lstStyle/>
          <a:p>
            <a:pPr algn="ctr"/>
            <a:r>
              <a:rPr lang="zh-CN" altLang="en-US" sz="1200" b="1" dirty="0" smtClean="0">
                <a:solidFill>
                  <a:srgbClr val="11356F"/>
                </a:solidFill>
                <a:latin typeface="Microsoft YaHei" panose="020B0503020204020204" pitchFamily="34" charset="-122"/>
                <a:ea typeface="Microsoft YaHei" panose="020B0503020204020204" pitchFamily="34" charset="-122"/>
              </a:rPr>
              <a:t>宏观</a:t>
            </a:r>
            <a:endParaRPr lang="en-US" altLang="zh-CN" sz="1200" b="1" dirty="0" smtClean="0">
              <a:solidFill>
                <a:srgbClr val="11356F"/>
              </a:solidFill>
              <a:latin typeface="Microsoft YaHei" panose="020B0503020204020204" pitchFamily="34" charset="-122"/>
              <a:ea typeface="Microsoft YaHei" panose="020B0503020204020204" pitchFamily="34" charset="-122"/>
            </a:endParaRPr>
          </a:p>
          <a:p>
            <a:pPr algn="ctr"/>
            <a:r>
              <a:rPr lang="zh-CN" altLang="en-US" sz="1200" b="1" dirty="0" smtClean="0">
                <a:solidFill>
                  <a:srgbClr val="11356F"/>
                </a:solidFill>
                <a:latin typeface="Microsoft YaHei" panose="020B0503020204020204" pitchFamily="34" charset="-122"/>
                <a:ea typeface="Microsoft YaHei" panose="020B0503020204020204" pitchFamily="34" charset="-122"/>
              </a:rPr>
              <a:t>（从产品角度）</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21" name="Rectangle 20"/>
          <p:cNvSpPr/>
          <p:nvPr/>
        </p:nvSpPr>
        <p:spPr bwMode="gray">
          <a:xfrm>
            <a:off x="2104132" y="4211263"/>
            <a:ext cx="1093992" cy="369332"/>
          </a:xfrm>
          <a:prstGeom prst="rect">
            <a:avLst/>
          </a:prstGeom>
        </p:spPr>
        <p:txBody>
          <a:bodyPr wrap="square" lIns="0" tIns="0" rIns="0" bIns="0">
            <a:spAutoFit/>
          </a:bodyPr>
          <a:lstStyle/>
          <a:p>
            <a:pPr algn="ctr"/>
            <a:r>
              <a:rPr lang="zh-CN" altLang="en-US" b="1" dirty="0">
                <a:solidFill>
                  <a:srgbClr val="11356F"/>
                </a:solidFill>
                <a:latin typeface="Microsoft YaHei" panose="020B0503020204020204" pitchFamily="34" charset="-122"/>
                <a:ea typeface="Microsoft YaHei" panose="020B0503020204020204" pitchFamily="34" charset="-122"/>
              </a:rPr>
              <a:t>微</a:t>
            </a:r>
            <a:r>
              <a:rPr lang="zh-CN" altLang="en-US" b="1" dirty="0" smtClean="0">
                <a:solidFill>
                  <a:srgbClr val="11356F"/>
                </a:solidFill>
                <a:latin typeface="Microsoft YaHei" panose="020B0503020204020204" pitchFamily="34" charset="-122"/>
                <a:ea typeface="Microsoft YaHei" panose="020B0503020204020204" pitchFamily="34" charset="-122"/>
              </a:rPr>
              <a:t>观</a:t>
            </a:r>
            <a:endParaRPr lang="en-US" altLang="zh-CN" b="1" dirty="0" smtClean="0">
              <a:solidFill>
                <a:srgbClr val="11356F"/>
              </a:solidFill>
              <a:latin typeface="Microsoft YaHei" panose="020B0503020204020204" pitchFamily="34" charset="-122"/>
              <a:ea typeface="Microsoft YaHei" panose="020B0503020204020204" pitchFamily="34" charset="-122"/>
            </a:endParaRPr>
          </a:p>
          <a:p>
            <a:pPr algn="ctr"/>
            <a:r>
              <a:rPr lang="en-US" sz="1200" b="1" dirty="0" smtClean="0">
                <a:solidFill>
                  <a:srgbClr val="11356F"/>
                </a:solidFill>
                <a:latin typeface="Microsoft YaHei" panose="020B0503020204020204" pitchFamily="34" charset="-122"/>
                <a:ea typeface="Microsoft YaHei" panose="020B0503020204020204" pitchFamily="34" charset="-122"/>
              </a:rPr>
              <a:t>(</a:t>
            </a:r>
            <a:r>
              <a:rPr lang="zh-CN" altLang="en-US" sz="1200" b="1" dirty="0" smtClean="0">
                <a:solidFill>
                  <a:srgbClr val="11356F"/>
                </a:solidFill>
                <a:latin typeface="Microsoft YaHei" panose="020B0503020204020204" pitchFamily="34" charset="-122"/>
                <a:ea typeface="Microsoft YaHei" panose="020B0503020204020204" pitchFamily="34" charset="-122"/>
              </a:rPr>
              <a:t>从客户角度）</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30" name="Rounded Rectangle 29"/>
          <p:cNvSpPr/>
          <p:nvPr/>
        </p:nvSpPr>
        <p:spPr bwMode="gray">
          <a:xfrm>
            <a:off x="404125" y="2116138"/>
            <a:ext cx="1573530" cy="1658446"/>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zh-CN" altLang="en-US" sz="1600" b="1" spc="300" dirty="0">
                <a:solidFill>
                  <a:schemeClr val="accent6">
                    <a:lumMod val="75000"/>
                  </a:schemeClr>
                </a:solidFill>
                <a:latin typeface="Microsoft YaHei" panose="020B0503020204020204" pitchFamily="34" charset="-122"/>
                <a:ea typeface="Microsoft YaHei" panose="020B0503020204020204" pitchFamily="34" charset="-122"/>
              </a:rPr>
              <a:t>提高</a:t>
            </a:r>
            <a:r>
              <a:rPr lang="zh-CN" altLang="en-US" sz="1600" b="1" spc="300" dirty="0" smtClean="0">
                <a:solidFill>
                  <a:schemeClr val="accent6">
                    <a:lumMod val="75000"/>
                  </a:schemeClr>
                </a:solidFill>
                <a:latin typeface="Microsoft YaHei" panose="020B0503020204020204" pitchFamily="34" charset="-122"/>
                <a:ea typeface="Microsoft YaHei" panose="020B0503020204020204" pitchFamily="34" charset="-122"/>
              </a:rPr>
              <a:t>利润</a:t>
            </a:r>
            <a:endParaRPr lang="en-US" sz="1600" b="1" spc="300" dirty="0" smtClean="0">
              <a:solidFill>
                <a:schemeClr val="accent6">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6842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icrosoft YaHei" panose="020B0503020204020204" pitchFamily="34" charset="-122"/>
                <a:ea typeface="Microsoft YaHei" panose="020B0503020204020204" pitchFamily="34" charset="-122"/>
              </a:rPr>
              <a:t>DataESP</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核心团队</a:t>
            </a:r>
            <a:endParaRPr lang="en-GB" dirty="0">
              <a:latin typeface="Microsoft YaHei" panose="020B0503020204020204" pitchFamily="34" charset="-122"/>
              <a:ea typeface="Microsoft YaHei" panose="020B0503020204020204" pitchFamily="34" charset="-122"/>
            </a:endParaRPr>
          </a:p>
        </p:txBody>
      </p:sp>
      <p:sp>
        <p:nvSpPr>
          <p:cNvPr id="11" name="Rectangle 10"/>
          <p:cNvSpPr/>
          <p:nvPr>
            <p:custDataLst>
              <p:tags r:id="rId1"/>
            </p:custDataLst>
          </p:nvPr>
        </p:nvSpPr>
        <p:spPr bwMode="gray">
          <a:xfrm>
            <a:off x="2262465" y="3382368"/>
            <a:ext cx="1458152" cy="1982081"/>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王阳</a:t>
            </a:r>
            <a:endParaRPr lang="en-US"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zh-CN" altLang="en-US" i="1" dirty="0" smtClean="0">
                <a:solidFill>
                  <a:srgbClr val="595959"/>
                </a:solidFill>
                <a:latin typeface="Microsoft YaHei" panose="020B0503020204020204" pitchFamily="34" charset="-122"/>
                <a:ea typeface="Microsoft YaHei" panose="020B0503020204020204" pitchFamily="34" charset="-122"/>
              </a:rPr>
              <a:t>科技研发</a:t>
            </a:r>
            <a:r>
              <a:rPr lang="en-US" sz="1100" b="1" dirty="0">
                <a:solidFill>
                  <a:srgbClr val="0070C0"/>
                </a:solidFill>
                <a:latin typeface="Microsoft YaHei" panose="020B0503020204020204" pitchFamily="34" charset="-122"/>
                <a:ea typeface="Microsoft YaHei" panose="020B0503020204020204" pitchFamily="34" charset="-122"/>
              </a:rPr>
              <a:t/>
            </a:r>
            <a:br>
              <a:rPr lang="en-US" sz="1100" b="1" dirty="0">
                <a:solidFill>
                  <a:srgbClr val="0070C0"/>
                </a:solidFill>
                <a:latin typeface="Microsoft YaHei" panose="020B0503020204020204" pitchFamily="34" charset="-122"/>
                <a:ea typeface="Microsoft YaHei" panose="020B0503020204020204" pitchFamily="34" charset="-122"/>
              </a:rPr>
            </a:br>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博士，工业系统设计，滑铁卢大学</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a:solidFill>
                  <a:srgbClr val="595959"/>
                </a:solidFill>
                <a:latin typeface="Microsoft YaHei" panose="020B0503020204020204" pitchFamily="34" charset="-122"/>
                <a:ea typeface="Microsoft YaHei" panose="020B0503020204020204" pitchFamily="34" charset="-122"/>
              </a:rPr>
              <a:t>硕</a:t>
            </a:r>
            <a:r>
              <a:rPr lang="zh-CN" altLang="en-US" sz="1050" dirty="0" smtClean="0">
                <a:solidFill>
                  <a:srgbClr val="595959"/>
                </a:solidFill>
                <a:latin typeface="Microsoft YaHei" panose="020B0503020204020204" pitchFamily="34" charset="-122"/>
                <a:ea typeface="Microsoft YaHei" panose="020B0503020204020204" pitchFamily="34" charset="-122"/>
              </a:rPr>
              <a:t>士，工业系统工程，清华大学</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a:solidFill>
                  <a:srgbClr val="595959"/>
                </a:solidFill>
                <a:latin typeface="Microsoft YaHei" panose="020B0503020204020204" pitchFamily="34" charset="-122"/>
                <a:ea typeface="Microsoft YaHei" panose="020B0503020204020204" pitchFamily="34" charset="-122"/>
              </a:rPr>
              <a:t>本</a:t>
            </a:r>
            <a:r>
              <a:rPr lang="zh-CN" altLang="en-US" sz="1050" dirty="0" smtClean="0">
                <a:solidFill>
                  <a:srgbClr val="595959"/>
                </a:solidFill>
                <a:latin typeface="Microsoft YaHei" panose="020B0503020204020204" pitchFamily="34" charset="-122"/>
                <a:ea typeface="Microsoft YaHei" panose="020B0503020204020204" pitchFamily="34" charset="-122"/>
              </a:rPr>
              <a:t>科，电子电气工程，清华大学</a:t>
            </a:r>
            <a:endParaRPr lang="en-GB" sz="1050" dirty="0">
              <a:solidFill>
                <a:srgbClr val="595959"/>
              </a:solidFill>
              <a:latin typeface="Microsoft YaHei" panose="020B0503020204020204" pitchFamily="34" charset="-122"/>
              <a:ea typeface="Microsoft YaHei" panose="020B0503020204020204" pitchFamily="34" charset="-122"/>
            </a:endParaRPr>
          </a:p>
        </p:txBody>
      </p:sp>
      <p:sp>
        <p:nvSpPr>
          <p:cNvPr id="12" name="Rectangle 11"/>
          <p:cNvSpPr/>
          <p:nvPr>
            <p:custDataLst>
              <p:tags r:id="rId2"/>
            </p:custDataLst>
          </p:nvPr>
        </p:nvSpPr>
        <p:spPr bwMode="gray">
          <a:xfrm>
            <a:off x="3953967" y="3382368"/>
            <a:ext cx="1313594" cy="2336024"/>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王坦</a:t>
            </a:r>
            <a:endParaRPr lang="fi-FI"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zh-CN" altLang="en-US" i="1" dirty="0" smtClean="0">
                <a:solidFill>
                  <a:srgbClr val="595959"/>
                </a:solidFill>
                <a:latin typeface="Microsoft YaHei" panose="020B0503020204020204" pitchFamily="34" charset="-122"/>
                <a:ea typeface="Microsoft YaHei" panose="020B0503020204020204" pitchFamily="34" charset="-122"/>
              </a:rPr>
              <a:t>公司运营</a:t>
            </a:r>
            <a:endParaRPr lang="en-US" altLang="zh-CN" b="1" dirty="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100" b="1" i="1" dirty="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100" b="1" i="1" dirty="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硕士，科技运营和管理，欧洲工商管理学院</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spcBef>
                <a:spcPts val="0"/>
              </a:spcBef>
              <a:spcAft>
                <a:spcPts val="600"/>
              </a:spcAft>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硕士，计算机工程及算法，滑铁卢大学</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spcBef>
                <a:spcPts val="0"/>
              </a:spcBef>
              <a:spcAft>
                <a:spcPts val="600"/>
              </a:spcAft>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本科，计算机软件工程， 滑铁卢大学</a:t>
            </a: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a:p>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pic>
        <p:nvPicPr>
          <p:cNvPr id="14" name="Picture 2" descr="J:\Documents\CV\002b.jpg"/>
          <p:cNvPicPr>
            <a:picLocks noChangeAspect="1" noChangeArrowheads="1"/>
          </p:cNvPicPr>
          <p:nvPr/>
        </p:nvPicPr>
        <p:blipFill>
          <a:blip r:embed="rId8" cstate="print"/>
          <a:srcRect/>
          <a:stretch>
            <a:fillRect/>
          </a:stretch>
        </p:blipFill>
        <p:spPr bwMode="auto">
          <a:xfrm>
            <a:off x="3975766" y="1262374"/>
            <a:ext cx="1293729" cy="1662784"/>
          </a:xfrm>
          <a:prstGeom prst="rect">
            <a:avLst/>
          </a:prstGeom>
          <a:noFill/>
        </p:spPr>
      </p:pic>
      <p:sp>
        <p:nvSpPr>
          <p:cNvPr id="18" name="Rectangle 17"/>
          <p:cNvSpPr/>
          <p:nvPr/>
        </p:nvSpPr>
        <p:spPr bwMode="gray">
          <a:xfrm>
            <a:off x="3971560" y="2921203"/>
            <a:ext cx="1296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19" name="Rectangle 18"/>
          <p:cNvSpPr/>
          <p:nvPr/>
        </p:nvSpPr>
        <p:spPr bwMode="gray">
          <a:xfrm>
            <a:off x="3971560" y="1201773"/>
            <a:ext cx="1296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3" name="Rectangle 22"/>
          <p:cNvSpPr/>
          <p:nvPr/>
        </p:nvSpPr>
        <p:spPr bwMode="gray">
          <a:xfrm>
            <a:off x="5583961" y="2931956"/>
            <a:ext cx="1368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4" name="Rectangle 23"/>
          <p:cNvSpPr/>
          <p:nvPr/>
        </p:nvSpPr>
        <p:spPr bwMode="gray">
          <a:xfrm>
            <a:off x="5583961" y="1212526"/>
            <a:ext cx="1368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7" name="Rectangle 26"/>
          <p:cNvSpPr/>
          <p:nvPr>
            <p:custDataLst>
              <p:tags r:id="rId3"/>
            </p:custDataLst>
          </p:nvPr>
        </p:nvSpPr>
        <p:spPr bwMode="gray">
          <a:xfrm>
            <a:off x="5512686" y="3382368"/>
            <a:ext cx="1439276" cy="1774332"/>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陈宁</a:t>
            </a:r>
            <a:endParaRPr lang="en-US" altLang="zh-CN"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zh-CN" altLang="en-US" i="1" dirty="0">
                <a:solidFill>
                  <a:srgbClr val="595959"/>
                </a:solidFill>
                <a:latin typeface="Microsoft YaHei" panose="020B0503020204020204" pitchFamily="34" charset="-122"/>
                <a:ea typeface="Microsoft YaHei" panose="020B0503020204020204" pitchFamily="34" charset="-122"/>
              </a:rPr>
              <a:t>算法</a:t>
            </a:r>
            <a:r>
              <a:rPr lang="zh-CN" altLang="en-US" i="1" dirty="0" smtClean="0">
                <a:solidFill>
                  <a:srgbClr val="595959"/>
                </a:solidFill>
                <a:latin typeface="Microsoft YaHei" panose="020B0503020204020204" pitchFamily="34" charset="-122"/>
                <a:ea typeface="Microsoft YaHei" panose="020B0503020204020204" pitchFamily="34" charset="-122"/>
              </a:rPr>
              <a:t>研究</a:t>
            </a:r>
            <a:r>
              <a:rPr lang="en-US" sz="1100" b="1" dirty="0">
                <a:solidFill>
                  <a:srgbClr val="0070C0"/>
                </a:solidFill>
                <a:latin typeface="Microsoft YaHei" panose="020B0503020204020204" pitchFamily="34" charset="-122"/>
                <a:ea typeface="Microsoft YaHei" panose="020B0503020204020204" pitchFamily="34" charset="-122"/>
              </a:rPr>
              <a:t/>
            </a:r>
            <a:br>
              <a:rPr lang="en-US" sz="1100" b="1" dirty="0">
                <a:solidFill>
                  <a:srgbClr val="0070C0"/>
                </a:solidFill>
                <a:latin typeface="Microsoft YaHei" panose="020B0503020204020204" pitchFamily="34" charset="-122"/>
                <a:ea typeface="Microsoft YaHei" panose="020B0503020204020204" pitchFamily="34" charset="-122"/>
              </a:rPr>
            </a:br>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博士，计算机软件</a:t>
            </a:r>
            <a:r>
              <a:rPr lang="zh-CN" altLang="en-US" sz="1050" dirty="0">
                <a:solidFill>
                  <a:srgbClr val="595959"/>
                </a:solidFill>
                <a:latin typeface="Microsoft YaHei" panose="020B0503020204020204" pitchFamily="34" charset="-122"/>
                <a:ea typeface="Microsoft YaHei" panose="020B0503020204020204" pitchFamily="34" charset="-122"/>
              </a:rPr>
              <a:t>工</a:t>
            </a:r>
            <a:r>
              <a:rPr lang="zh-CN" altLang="en-US" sz="1050" dirty="0" smtClean="0">
                <a:solidFill>
                  <a:srgbClr val="595959"/>
                </a:solidFill>
                <a:latin typeface="Microsoft YaHei" panose="020B0503020204020204" pitchFamily="34" charset="-122"/>
                <a:ea typeface="Microsoft YaHei" panose="020B0503020204020204" pitchFamily="34" charset="-122"/>
              </a:rPr>
              <a:t>程，华盛顿大学</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硕士，计算机软件工程，复旦大学</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a:solidFill>
                  <a:srgbClr val="595959"/>
                </a:solidFill>
                <a:latin typeface="Microsoft YaHei" panose="020B0503020204020204" pitchFamily="34" charset="-122"/>
                <a:ea typeface="Microsoft YaHei" panose="020B0503020204020204" pitchFamily="34" charset="-122"/>
              </a:rPr>
              <a:t>本科</a:t>
            </a:r>
            <a:r>
              <a:rPr lang="zh-CN" altLang="en-US" sz="1050" dirty="0" smtClean="0">
                <a:solidFill>
                  <a:srgbClr val="595959"/>
                </a:solidFill>
                <a:latin typeface="Microsoft YaHei" panose="020B0503020204020204" pitchFamily="34" charset="-122"/>
                <a:ea typeface="Microsoft YaHei" panose="020B0503020204020204" pitchFamily="34" charset="-122"/>
              </a:rPr>
              <a:t>，数学，复旦大学</a:t>
            </a:r>
            <a:endParaRPr lang="en-GB" sz="1050" dirty="0">
              <a:solidFill>
                <a:srgbClr val="595959"/>
              </a:solidFill>
              <a:latin typeface="Microsoft YaHei" panose="020B0503020204020204" pitchFamily="34" charset="-122"/>
              <a:ea typeface="Microsoft YaHei" panose="020B0503020204020204" pitchFamily="34" charset="-122"/>
            </a:endParaRPr>
          </a:p>
        </p:txBody>
      </p:sp>
      <p:sp>
        <p:nvSpPr>
          <p:cNvPr id="21" name="Rectangle 20"/>
          <p:cNvSpPr/>
          <p:nvPr/>
        </p:nvSpPr>
        <p:spPr bwMode="gray">
          <a:xfrm>
            <a:off x="552429" y="2931956"/>
            <a:ext cx="1458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2" name="Rectangle 21"/>
          <p:cNvSpPr/>
          <p:nvPr/>
        </p:nvSpPr>
        <p:spPr bwMode="gray">
          <a:xfrm>
            <a:off x="552429" y="1212526"/>
            <a:ext cx="1458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pic>
        <p:nvPicPr>
          <p:cNvPr id="25" name="Picture 2" descr="http://tatseng.listedcompany.com/images/bod_ar2012b.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10169"/>
          <a:stretch/>
        </p:blipFill>
        <p:spPr bwMode="auto">
          <a:xfrm>
            <a:off x="512145" y="1271212"/>
            <a:ext cx="1494075" cy="16632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p:cNvSpPr/>
          <p:nvPr>
            <p:custDataLst>
              <p:tags r:id="rId4"/>
            </p:custDataLst>
          </p:nvPr>
        </p:nvSpPr>
        <p:spPr bwMode="gray">
          <a:xfrm>
            <a:off x="494251" y="3385906"/>
            <a:ext cx="1527382" cy="1566583"/>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陈晓朋</a:t>
            </a:r>
            <a:endParaRPr lang="en-US" altLang="zh-CN"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zh-CN" altLang="en-US" i="1" dirty="0" smtClean="0">
                <a:solidFill>
                  <a:srgbClr val="595959"/>
                </a:solidFill>
                <a:latin typeface="Microsoft YaHei" panose="020B0503020204020204" pitchFamily="34" charset="-122"/>
                <a:ea typeface="Microsoft YaHei" panose="020B0503020204020204" pitchFamily="34" charset="-122"/>
              </a:rPr>
              <a:t>商</a:t>
            </a:r>
            <a:r>
              <a:rPr lang="zh-CN" altLang="en-US" i="1" dirty="0">
                <a:solidFill>
                  <a:srgbClr val="595959"/>
                </a:solidFill>
                <a:latin typeface="Microsoft YaHei" panose="020B0503020204020204" pitchFamily="34" charset="-122"/>
                <a:ea typeface="Microsoft YaHei" panose="020B0503020204020204" pitchFamily="34" charset="-122"/>
              </a:rPr>
              <a:t>业拓展</a:t>
            </a:r>
            <a:r>
              <a:rPr lang="en-US" sz="1100" b="1" dirty="0" smtClean="0">
                <a:solidFill>
                  <a:srgbClr val="0070C0"/>
                </a:solidFill>
                <a:latin typeface="Microsoft YaHei" panose="020B0503020204020204" pitchFamily="34" charset="-122"/>
                <a:ea typeface="Microsoft YaHei" panose="020B0503020204020204" pitchFamily="34" charset="-122"/>
              </a:rPr>
              <a:t/>
            </a:r>
            <a:br>
              <a:rPr lang="en-US" sz="1100" b="1" dirty="0" smtClean="0">
                <a:solidFill>
                  <a:srgbClr val="0070C0"/>
                </a:solidFill>
                <a:latin typeface="Microsoft YaHei" panose="020B0503020204020204" pitchFamily="34" charset="-122"/>
                <a:ea typeface="Microsoft YaHei" panose="020B0503020204020204" pitchFamily="34" charset="-122"/>
              </a:rPr>
            </a:br>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博士，电子电气工程， 滑铁卢大学</a:t>
            </a: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本科，电子电气工程，新加坡国立大学</a:t>
            </a:r>
            <a:endParaRPr lang="en-GB" sz="1050" dirty="0">
              <a:solidFill>
                <a:srgbClr val="595959"/>
              </a:solidFill>
              <a:latin typeface="Microsoft YaHei" panose="020B0503020204020204" pitchFamily="34" charset="-122"/>
              <a:ea typeface="Microsoft YaHei" panose="020B0503020204020204" pitchFamily="34" charset="-122"/>
            </a:endParaRPr>
          </a:p>
        </p:txBody>
      </p:sp>
      <p:sp>
        <p:nvSpPr>
          <p:cNvPr id="28" name="Rectangle 27"/>
          <p:cNvSpPr/>
          <p:nvPr>
            <p:custDataLst>
              <p:tags r:id="rId5"/>
            </p:custDataLst>
          </p:nvPr>
        </p:nvSpPr>
        <p:spPr bwMode="gray">
          <a:xfrm>
            <a:off x="7231910" y="3382368"/>
            <a:ext cx="1414458" cy="2397579"/>
          </a:xfrm>
          <a:prstGeom prst="rect">
            <a:avLst/>
          </a:prstGeom>
          <a:noFill/>
        </p:spPr>
        <p:txBody>
          <a:bodyPr wrap="square" lIns="36576" tIns="36576" rIns="36576" bIns="36576" rtlCol="0">
            <a:spAutoFit/>
          </a:bodyPr>
          <a:lstStyle/>
          <a:p>
            <a:pPr defTabSz="914400"/>
            <a:r>
              <a:rPr lang="zh-CN" altLang="en-US" sz="1400" b="1" dirty="0" smtClean="0">
                <a:solidFill>
                  <a:srgbClr val="11356F"/>
                </a:solidFill>
                <a:latin typeface="Microsoft YaHei" panose="020B0503020204020204" pitchFamily="34" charset="-122"/>
                <a:ea typeface="Microsoft YaHei" panose="020B0503020204020204" pitchFamily="34" charset="-122"/>
              </a:rPr>
              <a:t>王延博</a:t>
            </a:r>
            <a:endParaRPr lang="en-US" altLang="zh-CN" sz="1400" b="1" dirty="0" smtClean="0">
              <a:solidFill>
                <a:srgbClr val="11356F"/>
              </a:solidFill>
              <a:latin typeface="Microsoft YaHei" panose="020B0503020204020204" pitchFamily="34" charset="-122"/>
              <a:ea typeface="Microsoft YaHei" panose="020B0503020204020204" pitchFamily="34" charset="-122"/>
            </a:endParaRPr>
          </a:p>
          <a:p>
            <a:pPr defTabSz="914400"/>
            <a:r>
              <a:rPr lang="zh-CN" altLang="en-US" i="1" dirty="0" smtClean="0">
                <a:solidFill>
                  <a:srgbClr val="595959"/>
                </a:solidFill>
                <a:latin typeface="Microsoft YaHei" panose="020B0503020204020204" pitchFamily="34" charset="-122"/>
                <a:ea typeface="Microsoft YaHei" panose="020B0503020204020204" pitchFamily="34" charset="-122"/>
              </a:rPr>
              <a:t>财务</a:t>
            </a:r>
            <a:r>
              <a:rPr lang="en-US" sz="1100" b="1" dirty="0">
                <a:solidFill>
                  <a:srgbClr val="0070C0"/>
                </a:solidFill>
                <a:latin typeface="Microsoft YaHei" panose="020B0503020204020204" pitchFamily="34" charset="-122"/>
                <a:ea typeface="Microsoft YaHei" panose="020B0503020204020204" pitchFamily="34" charset="-122"/>
              </a:rPr>
              <a:t/>
            </a:r>
            <a:br>
              <a:rPr lang="en-US" sz="1100" b="1" dirty="0">
                <a:solidFill>
                  <a:srgbClr val="0070C0"/>
                </a:solidFill>
                <a:latin typeface="Microsoft YaHei" panose="020B0503020204020204" pitchFamily="34" charset="-122"/>
                <a:ea typeface="Microsoft YaHei" panose="020B0503020204020204" pitchFamily="34" charset="-122"/>
              </a:rPr>
            </a:br>
            <a:endParaRPr lang="en-US" sz="1100" b="1" dirty="0" smtClean="0">
              <a:solidFill>
                <a:srgbClr val="0070C0"/>
              </a:solidFill>
              <a:latin typeface="Microsoft YaHei" panose="020B0503020204020204" pitchFamily="34" charset="-122"/>
              <a:ea typeface="Microsoft YaHei" panose="020B0503020204020204" pitchFamily="34" charset="-122"/>
            </a:endParaRPr>
          </a:p>
          <a:p>
            <a:pPr defTabSz="914400">
              <a:spcAft>
                <a:spcPts val="0"/>
              </a:spcAft>
            </a:pPr>
            <a:endParaRPr lang="en-GB" sz="110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博士，金融，欧洲工商管理学院</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a:solidFill>
                  <a:srgbClr val="595959"/>
                </a:solidFill>
                <a:latin typeface="Microsoft YaHei" panose="020B0503020204020204" pitchFamily="34" charset="-122"/>
                <a:ea typeface="Microsoft YaHei" panose="020B0503020204020204" pitchFamily="34" charset="-122"/>
              </a:rPr>
              <a:t>硕</a:t>
            </a:r>
            <a:r>
              <a:rPr lang="zh-CN" altLang="en-US" sz="1050" dirty="0" smtClean="0">
                <a:solidFill>
                  <a:srgbClr val="595959"/>
                </a:solidFill>
                <a:latin typeface="Microsoft YaHei" panose="020B0503020204020204" pitchFamily="34" charset="-122"/>
                <a:ea typeface="Microsoft YaHei" panose="020B0503020204020204" pitchFamily="34" charset="-122"/>
              </a:rPr>
              <a:t>士，计算机工程，麻省理工学院，</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a:solidFill>
                  <a:srgbClr val="595959"/>
                </a:solidFill>
                <a:latin typeface="Microsoft YaHei" panose="020B0503020204020204" pitchFamily="34" charset="-122"/>
                <a:ea typeface="Microsoft YaHei" panose="020B0503020204020204" pitchFamily="34" charset="-122"/>
              </a:rPr>
              <a:t>本</a:t>
            </a:r>
            <a:r>
              <a:rPr lang="zh-CN" altLang="en-US" sz="1050" dirty="0" smtClean="0">
                <a:solidFill>
                  <a:srgbClr val="595959"/>
                </a:solidFill>
                <a:latin typeface="Microsoft YaHei" panose="020B0503020204020204" pitchFamily="34" charset="-122"/>
                <a:ea typeface="Microsoft YaHei" panose="020B0503020204020204" pitchFamily="34" charset="-122"/>
              </a:rPr>
              <a:t>科，计量金融，新加坡国立大学</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spcAft>
                <a:spcPts val="600"/>
              </a:spcAft>
            </a:pPr>
            <a:r>
              <a:rPr lang="zh-CN" altLang="en-US" sz="1050" dirty="0" smtClean="0">
                <a:solidFill>
                  <a:srgbClr val="595959"/>
                </a:solidFill>
                <a:latin typeface="Microsoft YaHei" panose="020B0503020204020204" pitchFamily="34" charset="-122"/>
                <a:ea typeface="Microsoft YaHei" panose="020B0503020204020204" pitchFamily="34" charset="-122"/>
              </a:rPr>
              <a:t>本科，运营管理，新加坡国立大学</a:t>
            </a:r>
            <a:endParaRPr lang="en-GB" sz="1050" dirty="0">
              <a:solidFill>
                <a:srgbClr val="595959"/>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7296346" y="2931956"/>
            <a:ext cx="1242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30" name="Rectangle 29"/>
          <p:cNvSpPr/>
          <p:nvPr/>
        </p:nvSpPr>
        <p:spPr bwMode="gray">
          <a:xfrm>
            <a:off x="7296346" y="1212526"/>
            <a:ext cx="1242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pic>
        <p:nvPicPr>
          <p:cNvPr id="31" name="Picture 3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287592" y="1278484"/>
            <a:ext cx="1253777" cy="1656000"/>
          </a:xfrm>
          <a:prstGeom prst="rect">
            <a:avLst/>
          </a:prstGeom>
        </p:spPr>
      </p:pic>
      <p:sp>
        <p:nvSpPr>
          <p:cNvPr id="33" name="Rectangle 32"/>
          <p:cNvSpPr/>
          <p:nvPr/>
        </p:nvSpPr>
        <p:spPr bwMode="gray">
          <a:xfrm>
            <a:off x="2280617" y="2931956"/>
            <a:ext cx="1440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34" name="Rectangle 33"/>
          <p:cNvSpPr/>
          <p:nvPr/>
        </p:nvSpPr>
        <p:spPr bwMode="gray">
          <a:xfrm>
            <a:off x="2280617" y="1212526"/>
            <a:ext cx="1440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pic>
        <p:nvPicPr>
          <p:cNvPr id="35" name="Picture 3" descr="C:\Users\x230esp\OneDrive\Documents\B2B Analytics\HR\Team Profiles\YangWang_Big.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631" r="9276" b="19125"/>
          <a:stretch/>
        </p:blipFill>
        <p:spPr bwMode="auto">
          <a:xfrm>
            <a:off x="2277921" y="1271212"/>
            <a:ext cx="1443320" cy="16632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rotWithShape="1">
          <a:blip r:embed="rId12" cstate="print">
            <a:extLst>
              <a:ext uri="{28A0092B-C50C-407E-A947-70E740481C1C}">
                <a14:useLocalDpi xmlns:a14="http://schemas.microsoft.com/office/drawing/2010/main" val="0"/>
              </a:ext>
            </a:extLst>
          </a:blip>
          <a:srcRect l="3230" t="5438" r="3230" b="2219"/>
          <a:stretch/>
        </p:blipFill>
        <p:spPr>
          <a:xfrm>
            <a:off x="5583961" y="1259501"/>
            <a:ext cx="1360734" cy="1672455"/>
          </a:xfrm>
          <a:prstGeom prst="rect">
            <a:avLst/>
          </a:prstGeom>
        </p:spPr>
      </p:pic>
    </p:spTree>
    <p:extLst>
      <p:ext uri="{BB962C8B-B14F-4D97-AF65-F5344CB8AC3E}">
        <p14:creationId xmlns:p14="http://schemas.microsoft.com/office/powerpoint/2010/main" val="249770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1" name="Object 30"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3767"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noAutofit/>
          </a:bodyPr>
          <a:lstStyle/>
          <a:p>
            <a:r>
              <a:rPr lang="zh-CN" altLang="en-US" dirty="0">
                <a:latin typeface="Microsoft YaHei" panose="020B0503020204020204" pitchFamily="34" charset="-122"/>
                <a:ea typeface="Microsoft YaHei" panose="020B0503020204020204" pitchFamily="34" charset="-122"/>
              </a:rPr>
              <a:t>精益</a:t>
            </a:r>
            <a:r>
              <a:rPr lang="zh-CN" altLang="en-US" dirty="0" smtClean="0">
                <a:latin typeface="Microsoft YaHei" panose="020B0503020204020204" pitchFamily="34" charset="-122"/>
                <a:ea typeface="Microsoft YaHei" panose="020B0503020204020204" pitchFamily="34" charset="-122"/>
              </a:rPr>
              <a:t>零售分析方案</a:t>
            </a:r>
            <a:r>
              <a:rPr lang="en-US" dirty="0" smtClean="0">
                <a:latin typeface="Microsoft YaHei" panose="020B0503020204020204" pitchFamily="34" charset="-122"/>
                <a:ea typeface="Microsoft YaHei" panose="020B0503020204020204" pitchFamily="34" charset="-122"/>
              </a:rPr>
              <a:t> (2/2)</a:t>
            </a:r>
            <a:endParaRPr lang="en-US" b="0" dirty="0">
              <a:latin typeface="Microsoft YaHei" panose="020B0503020204020204" pitchFamily="34" charset="-122"/>
              <a:ea typeface="Microsoft YaHei" panose="020B0503020204020204" pitchFamily="34" charset="-122"/>
            </a:endParaRPr>
          </a:p>
        </p:txBody>
      </p:sp>
      <p:sp>
        <p:nvSpPr>
          <p:cNvPr id="21" name="Rounded Rectangle 20"/>
          <p:cNvSpPr/>
          <p:nvPr/>
        </p:nvSpPr>
        <p:spPr bwMode="gray">
          <a:xfrm>
            <a:off x="2429090" y="1010804"/>
            <a:ext cx="6241355" cy="1400240"/>
          </a:xfrm>
          <a:prstGeom prst="roundRect">
            <a:avLst/>
          </a:prstGeom>
          <a:solidFill>
            <a:schemeClr val="bg1">
              <a:lumMod val="85000"/>
            </a:schemeClr>
          </a:solidFill>
          <a:ln w="6350" cap="flat" cmpd="sng" algn="ctr">
            <a:solidFill>
              <a:schemeClr val="accent1">
                <a:lumMod val="40000"/>
                <a:lumOff val="60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ounded Rectangle 24"/>
          <p:cNvSpPr/>
          <p:nvPr/>
        </p:nvSpPr>
        <p:spPr bwMode="gray">
          <a:xfrm>
            <a:off x="5501279" y="1137143"/>
            <a:ext cx="1431145" cy="1105033"/>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8. </a:t>
            </a:r>
            <a:r>
              <a:rPr lang="zh-CN" altLang="en-US" sz="1600" b="1" dirty="0" smtClean="0">
                <a:solidFill>
                  <a:schemeClr val="bg1"/>
                </a:solidFill>
                <a:latin typeface="Microsoft YaHei" panose="020B0503020204020204" pitchFamily="34" charset="-122"/>
                <a:ea typeface="Microsoft YaHei" panose="020B0503020204020204" pitchFamily="34" charset="-122"/>
              </a:rPr>
              <a:t>协同营销</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26" name="Rounded Rectangle 25"/>
          <p:cNvSpPr/>
          <p:nvPr/>
        </p:nvSpPr>
        <p:spPr bwMode="gray">
          <a:xfrm>
            <a:off x="3944459" y="1137143"/>
            <a:ext cx="1403718" cy="1105033"/>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7. </a:t>
            </a:r>
            <a:r>
              <a:rPr lang="zh-CN" altLang="en-US" sz="1600" b="1" dirty="0" smtClean="0">
                <a:solidFill>
                  <a:schemeClr val="bg1"/>
                </a:solidFill>
                <a:latin typeface="Microsoft YaHei" panose="020B0503020204020204" pitchFamily="34" charset="-122"/>
                <a:ea typeface="Microsoft YaHei" panose="020B0503020204020204" pitchFamily="34" charset="-122"/>
              </a:rPr>
              <a:t>品牌拥护及管理</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27" name="Rounded Rectangle 26"/>
          <p:cNvSpPr/>
          <p:nvPr/>
        </p:nvSpPr>
        <p:spPr bwMode="gray">
          <a:xfrm>
            <a:off x="7070647" y="1137143"/>
            <a:ext cx="1477925" cy="1105033"/>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9. </a:t>
            </a:r>
            <a:r>
              <a:rPr lang="zh-CN" altLang="en-US" sz="1600" b="1" dirty="0">
                <a:solidFill>
                  <a:schemeClr val="bg1"/>
                </a:solidFill>
                <a:latin typeface="Microsoft YaHei" panose="020B0503020204020204" pitchFamily="34" charset="-122"/>
                <a:ea typeface="Microsoft YaHei" panose="020B0503020204020204" pitchFamily="34" charset="-122"/>
              </a:rPr>
              <a:t>客户需</a:t>
            </a:r>
            <a:r>
              <a:rPr lang="zh-CN" altLang="en-US" sz="1600" b="1" dirty="0" smtClean="0">
                <a:solidFill>
                  <a:schemeClr val="bg1"/>
                </a:solidFill>
                <a:latin typeface="Microsoft YaHei" panose="020B0503020204020204" pitchFamily="34" charset="-122"/>
                <a:ea typeface="Microsoft YaHei" panose="020B0503020204020204" pitchFamily="34" charset="-122"/>
              </a:rPr>
              <a:t>求及分类</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2567862" y="1335357"/>
            <a:ext cx="1250378" cy="215444"/>
          </a:xfrm>
          <a:prstGeom prst="rect">
            <a:avLst/>
          </a:prstGeom>
        </p:spPr>
        <p:txBody>
          <a:bodyPr wrap="square" lIns="0" tIns="0" rIns="0" bIns="0">
            <a:spAutoFit/>
          </a:bodyPr>
          <a:lstStyle/>
          <a:p>
            <a:r>
              <a:rPr lang="zh-CN" altLang="en-US" sz="1400" b="1" dirty="0" smtClean="0">
                <a:solidFill>
                  <a:srgbClr val="0070C0"/>
                </a:solidFill>
                <a:latin typeface="Microsoft YaHei" panose="020B0503020204020204" pitchFamily="34" charset="-122"/>
                <a:ea typeface="Microsoft YaHei" panose="020B0503020204020204" pitchFamily="34" charset="-122"/>
              </a:rPr>
              <a:t>影响客户</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24" name="Rounded Rectangle 23"/>
          <p:cNvSpPr/>
          <p:nvPr/>
        </p:nvSpPr>
        <p:spPr bwMode="gray">
          <a:xfrm>
            <a:off x="2424222" y="4114412"/>
            <a:ext cx="6241355" cy="1400240"/>
          </a:xfrm>
          <a:prstGeom prst="roundRect">
            <a:avLst/>
          </a:prstGeom>
          <a:solidFill>
            <a:schemeClr val="bg1">
              <a:lumMod val="85000"/>
            </a:schemeClr>
          </a:solidFill>
          <a:ln w="6350" cap="flat" cmpd="sng" algn="ctr">
            <a:solidFill>
              <a:schemeClr val="accent1">
                <a:lumMod val="40000"/>
                <a:lumOff val="60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7" name="Rounded Rectangle 36"/>
          <p:cNvSpPr/>
          <p:nvPr/>
        </p:nvSpPr>
        <p:spPr bwMode="gray">
          <a:xfrm>
            <a:off x="3967038" y="4240751"/>
            <a:ext cx="1328019" cy="1105033"/>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10. </a:t>
            </a:r>
            <a:r>
              <a:rPr lang="zh-CN" altLang="en-US" sz="1600" b="1" dirty="0">
                <a:solidFill>
                  <a:schemeClr val="bg1"/>
                </a:solidFill>
                <a:latin typeface="Microsoft YaHei" panose="020B0503020204020204" pitchFamily="34" charset="-122"/>
                <a:ea typeface="Microsoft YaHei" panose="020B0503020204020204" pitchFamily="34" charset="-122"/>
              </a:rPr>
              <a:t>供</a:t>
            </a:r>
            <a:r>
              <a:rPr lang="zh-CN" altLang="en-US" sz="1600" b="1" dirty="0" smtClean="0">
                <a:solidFill>
                  <a:schemeClr val="bg1"/>
                </a:solidFill>
                <a:latin typeface="Microsoft YaHei" panose="020B0503020204020204" pitchFamily="34" charset="-122"/>
                <a:ea typeface="Microsoft YaHei" panose="020B0503020204020204" pitchFamily="34" charset="-122"/>
              </a:rPr>
              <a:t>需智慧</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38" name="Rounded Rectangle 37"/>
          <p:cNvSpPr/>
          <p:nvPr/>
        </p:nvSpPr>
        <p:spPr bwMode="gray">
          <a:xfrm>
            <a:off x="5582136" y="4240751"/>
            <a:ext cx="1467293" cy="1105033"/>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11. </a:t>
            </a:r>
            <a:r>
              <a:rPr lang="zh-CN" altLang="en-US" sz="1600" b="1" dirty="0">
                <a:solidFill>
                  <a:schemeClr val="bg1"/>
                </a:solidFill>
                <a:latin typeface="Microsoft YaHei" panose="020B0503020204020204" pitchFamily="34" charset="-122"/>
                <a:ea typeface="Microsoft YaHei" panose="020B0503020204020204" pitchFamily="34" charset="-122"/>
              </a:rPr>
              <a:t>市场竞</a:t>
            </a:r>
            <a:r>
              <a:rPr lang="zh-CN" altLang="en-US" sz="1600" b="1" dirty="0" smtClean="0">
                <a:solidFill>
                  <a:schemeClr val="bg1"/>
                </a:solidFill>
                <a:latin typeface="Microsoft YaHei" panose="020B0503020204020204" pitchFamily="34" charset="-122"/>
                <a:ea typeface="Microsoft YaHei" panose="020B0503020204020204" pitchFamily="34" charset="-122"/>
              </a:rPr>
              <a:t>争及合作伙伴智慧</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39" name="Rounded Rectangle 38"/>
          <p:cNvSpPr/>
          <p:nvPr/>
        </p:nvSpPr>
        <p:spPr bwMode="gray">
          <a:xfrm>
            <a:off x="7323847" y="4240751"/>
            <a:ext cx="1202393" cy="1105033"/>
          </a:xfrm>
          <a:prstGeom prst="roundRect">
            <a:avLst/>
          </a:prstGeom>
          <a:solidFill>
            <a:schemeClr val="bg1">
              <a:lumMod val="6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rIns="45720" rtlCol="0" anchor="ctr"/>
          <a:lstStyle/>
          <a:p>
            <a:pPr algn="ctr"/>
            <a:r>
              <a:rPr lang="en-US" sz="1600" b="1" dirty="0" smtClean="0">
                <a:solidFill>
                  <a:schemeClr val="bg1"/>
                </a:solidFill>
                <a:latin typeface="Microsoft YaHei" panose="020B0503020204020204" pitchFamily="34" charset="-122"/>
                <a:ea typeface="Microsoft YaHei" panose="020B0503020204020204" pitchFamily="34" charset="-122"/>
              </a:rPr>
              <a:t>12.   </a:t>
            </a:r>
            <a:r>
              <a:rPr lang="zh-CN" altLang="en-US" sz="1600" b="1" dirty="0" smtClean="0">
                <a:solidFill>
                  <a:schemeClr val="bg1"/>
                </a:solidFill>
                <a:latin typeface="Microsoft YaHei" panose="020B0503020204020204" pitchFamily="34" charset="-122"/>
                <a:ea typeface="Microsoft YaHei" panose="020B0503020204020204" pitchFamily="34" charset="-122"/>
              </a:rPr>
              <a:t>推动创新</a:t>
            </a:r>
            <a:endParaRPr lang="en-US" sz="1600" b="1" dirty="0">
              <a:solidFill>
                <a:schemeClr val="bg1"/>
              </a:solidFill>
              <a:latin typeface="Microsoft YaHei" panose="020B0503020204020204" pitchFamily="34" charset="-122"/>
              <a:ea typeface="Microsoft YaHei" panose="020B0503020204020204" pitchFamily="34" charset="-122"/>
            </a:endParaRPr>
          </a:p>
        </p:txBody>
      </p:sp>
      <p:sp>
        <p:nvSpPr>
          <p:cNvPr id="41" name="Rectangle 40"/>
          <p:cNvSpPr/>
          <p:nvPr/>
        </p:nvSpPr>
        <p:spPr bwMode="gray">
          <a:xfrm>
            <a:off x="2663559" y="4491851"/>
            <a:ext cx="1121061" cy="215444"/>
          </a:xfrm>
          <a:prstGeom prst="rect">
            <a:avLst/>
          </a:prstGeom>
        </p:spPr>
        <p:txBody>
          <a:bodyPr wrap="square" lIns="0" tIns="0" rIns="0" bIns="0">
            <a:spAutoFit/>
          </a:bodyPr>
          <a:lstStyle/>
          <a:p>
            <a:r>
              <a:rPr lang="zh-CN" altLang="en-US" sz="1400" b="1" dirty="0" smtClean="0">
                <a:solidFill>
                  <a:srgbClr val="0070C0"/>
                </a:solidFill>
                <a:latin typeface="Microsoft YaHei" panose="020B0503020204020204" pitchFamily="34" charset="-122"/>
                <a:ea typeface="Microsoft YaHei" panose="020B0503020204020204" pitchFamily="34" charset="-122"/>
              </a:rPr>
              <a:t>深度解析</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43" name="TextBox 42"/>
          <p:cNvSpPr txBox="1"/>
          <p:nvPr/>
        </p:nvSpPr>
        <p:spPr bwMode="gray">
          <a:xfrm>
            <a:off x="3735880" y="2498235"/>
            <a:ext cx="1782422" cy="1184940"/>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通过社交网络持和情绪分析续测量品牌的净推荐值以及品牌认知</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精细测量市场竞争</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从每个用户，地区</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a:p>
            <a:pPr marL="171450" indent="-171450">
              <a:buClr>
                <a:srgbClr val="11356F"/>
              </a:buClr>
              <a:buSzPct val="100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分</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析锁定并使净推荐值增加的人事和项目</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TextBox 44"/>
          <p:cNvSpPr txBox="1"/>
          <p:nvPr/>
        </p:nvSpPr>
        <p:spPr bwMode="gray">
          <a:xfrm>
            <a:off x="5624672" y="2498235"/>
            <a:ext cx="1594841" cy="677108"/>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鉴</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别品牌拥护者，推行者和影响者的行为</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设计营销方案使其积极推动并宣传品牌</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6" name="TextBox 45"/>
          <p:cNvSpPr txBox="1"/>
          <p:nvPr/>
        </p:nvSpPr>
        <p:spPr bwMode="gray">
          <a:xfrm>
            <a:off x="7237914" y="2455705"/>
            <a:ext cx="1484888" cy="846386"/>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长期、实时、全面发现新生的客户需求和行为</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发现新的客户类群及商品供应</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0" name="TextBox 49"/>
          <p:cNvSpPr txBox="1"/>
          <p:nvPr/>
        </p:nvSpPr>
        <p:spPr bwMode="gray">
          <a:xfrm>
            <a:off x="3823217" y="5624853"/>
            <a:ext cx="1535595" cy="507831"/>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锁定</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及量化使消费者需求增加的因素和指示器</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1" name="TextBox 50"/>
          <p:cNvSpPr txBox="1"/>
          <p:nvPr/>
        </p:nvSpPr>
        <p:spPr bwMode="gray">
          <a:xfrm>
            <a:off x="5422655" y="5614220"/>
            <a:ext cx="1764961" cy="677108"/>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通过确立特定话题和职能范围持续锁定竞争者及合作伙伴的动态，倡议及表现</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3" name="TextBox 52"/>
          <p:cNvSpPr txBox="1"/>
          <p:nvPr/>
        </p:nvSpPr>
        <p:spPr bwMode="gray">
          <a:xfrm>
            <a:off x="7316601" y="5624853"/>
            <a:ext cx="1501962" cy="507831"/>
          </a:xfrm>
          <a:prstGeom prst="rect">
            <a:avLst/>
          </a:prstGeom>
          <a:noFill/>
        </p:spPr>
        <p:txBody>
          <a:bodyPr wrap="square" lIns="0" tIns="0" rIns="0" bIns="0" rtlCol="0">
            <a:spAutoFit/>
          </a:bodyPr>
          <a:lstStyle/>
          <a:p>
            <a:pPr marL="171450" indent="-171450">
              <a:buClr>
                <a:srgbClr val="11356F"/>
              </a:buClr>
              <a:buSzPct val="100000"/>
              <a:buFont typeface="Arial"/>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长期、实时、全面发现新生的客户需</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求</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Clr>
                <a:srgbClr val="11356F"/>
              </a:buClr>
              <a:buSzPct val="100000"/>
              <a:buFont typeface="Arial"/>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量化客户需求和趋势</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ounded Rectangle 19"/>
          <p:cNvSpPr/>
          <p:nvPr/>
        </p:nvSpPr>
        <p:spPr bwMode="gray">
          <a:xfrm>
            <a:off x="404124" y="2481708"/>
            <a:ext cx="1679857" cy="1658446"/>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zh-CN" altLang="en-US" sz="1600" b="1" spc="300" dirty="0" smtClean="0">
                <a:solidFill>
                  <a:schemeClr val="accent6">
                    <a:lumMod val="75000"/>
                  </a:schemeClr>
                </a:solidFill>
                <a:latin typeface="Microsoft YaHei" panose="020B0503020204020204" pitchFamily="34" charset="-122"/>
                <a:ea typeface="Microsoft YaHei" panose="020B0503020204020204" pitchFamily="34" charset="-122"/>
              </a:rPr>
              <a:t>营销战略</a:t>
            </a:r>
            <a:endParaRPr lang="en-US" sz="1600" b="1" spc="300" dirty="0" smtClean="0">
              <a:solidFill>
                <a:schemeClr val="accent6">
                  <a:lumMod val="7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59730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零售</a:t>
            </a:r>
            <a:r>
              <a:rPr lang="en-US"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销售 挑战</a:t>
            </a:r>
            <a:endParaRPr lang="en-US" dirty="0">
              <a:latin typeface="Microsoft YaHei" panose="020B0503020204020204" pitchFamily="34" charset="-122"/>
              <a:ea typeface="Microsoft YaHei" panose="020B0503020204020204" pitchFamily="34" charset="-122"/>
            </a:endParaRPr>
          </a:p>
        </p:txBody>
      </p:sp>
      <p:sp>
        <p:nvSpPr>
          <p:cNvPr id="39" name="TextBox 38"/>
          <p:cNvSpPr txBox="1">
            <a:spLocks/>
          </p:cNvSpPr>
          <p:nvPr/>
        </p:nvSpPr>
        <p:spPr bwMode="gray">
          <a:xfrm>
            <a:off x="540205" y="1287196"/>
            <a:ext cx="1056700" cy="307777"/>
          </a:xfrm>
          <a:prstGeom prst="rect">
            <a:avLst/>
          </a:prstGeom>
          <a:noFill/>
        </p:spPr>
        <p:txBody>
          <a:bodyPr wrap="none" rtlCol="0">
            <a:spAutoFit/>
          </a:bodyPr>
          <a:lstStyle/>
          <a:p>
            <a:r>
              <a:rPr lang="zh-CN" altLang="en-US" sz="1400" b="1" spc="300" dirty="0">
                <a:solidFill>
                  <a:srgbClr val="0070C0"/>
                </a:solidFill>
                <a:latin typeface="Microsoft YaHei" panose="020B0503020204020204" pitchFamily="34" charset="-122"/>
                <a:ea typeface="Microsoft YaHei" panose="020B0503020204020204" pitchFamily="34" charset="-122"/>
              </a:rPr>
              <a:t>需求杠杆</a:t>
            </a:r>
            <a:endParaRPr lang="en-US" sz="1400" b="1" spc="300" dirty="0">
              <a:solidFill>
                <a:srgbClr val="0070C0"/>
              </a:solidFill>
              <a:latin typeface="Microsoft YaHei" panose="020B0503020204020204" pitchFamily="34" charset="-122"/>
              <a:ea typeface="Microsoft YaHei" panose="020B0503020204020204" pitchFamily="34" charset="-122"/>
            </a:endParaRPr>
          </a:p>
        </p:txBody>
      </p:sp>
      <p:sp>
        <p:nvSpPr>
          <p:cNvPr id="6" name="Oval 5"/>
          <p:cNvSpPr/>
          <p:nvPr/>
        </p:nvSpPr>
        <p:spPr bwMode="gray">
          <a:xfrm>
            <a:off x="1513121" y="3108869"/>
            <a:ext cx="3106017" cy="3117757"/>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4" name="Group 22"/>
          <p:cNvGrpSpPr/>
          <p:nvPr/>
        </p:nvGrpSpPr>
        <p:grpSpPr bwMode="gray">
          <a:xfrm>
            <a:off x="1872348" y="3918863"/>
            <a:ext cx="2457075" cy="2231566"/>
            <a:chOff x="1001807" y="3403374"/>
            <a:chExt cx="3633407" cy="3146621"/>
          </a:xfrm>
        </p:grpSpPr>
        <p:cxnSp>
          <p:nvCxnSpPr>
            <p:cNvPr id="25" name="Straight Connector 24"/>
            <p:cNvCxnSpPr/>
            <p:nvPr/>
          </p:nvCxnSpPr>
          <p:spPr bwMode="gray">
            <a:xfrm>
              <a:off x="2818510" y="4448498"/>
              <a:ext cx="0" cy="2101497"/>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gray">
            <a:xfrm>
              <a:off x="1001807" y="3403374"/>
              <a:ext cx="1816702" cy="1045123"/>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bwMode="gray">
            <a:xfrm flipH="1">
              <a:off x="2818510" y="3403374"/>
              <a:ext cx="1816704" cy="1045123"/>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grpSp>
      <p:sp>
        <p:nvSpPr>
          <p:cNvPr id="68" name="TextBox 67"/>
          <p:cNvSpPr txBox="1"/>
          <p:nvPr/>
        </p:nvSpPr>
        <p:spPr bwMode="gray">
          <a:xfrm rot="3695181">
            <a:off x="1523896" y="4848540"/>
            <a:ext cx="1327628" cy="692778"/>
          </a:xfrm>
          <a:prstGeom prst="rect">
            <a:avLst/>
          </a:prstGeom>
          <a:noFill/>
        </p:spPr>
        <p:txBody>
          <a:bodyPr wrap="none" rtlCol="0">
            <a:prstTxWarp prst="textArchDown">
              <a:avLst/>
            </a:prstTxWarp>
            <a:spAutoFit/>
          </a:bodyPr>
          <a:lstStyle/>
          <a:p>
            <a:pPr algn="ctr"/>
            <a:r>
              <a:rPr lang="zh-CN" altLang="en-US" sz="1400" b="1" dirty="0">
                <a:solidFill>
                  <a:srgbClr val="0070C0"/>
                </a:solidFill>
                <a:latin typeface="Microsoft YaHei" panose="020B0503020204020204" pitchFamily="34" charset="-122"/>
                <a:ea typeface="Microsoft YaHei" panose="020B0503020204020204" pitchFamily="34" charset="-122"/>
              </a:rPr>
              <a:t>产品</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69" name="Rectangle 68"/>
          <p:cNvSpPr/>
          <p:nvPr/>
        </p:nvSpPr>
        <p:spPr bwMode="gray">
          <a:xfrm>
            <a:off x="1909110" y="3422363"/>
            <a:ext cx="2300630" cy="1873608"/>
          </a:xfrm>
          <a:prstGeom prst="rect">
            <a:avLst/>
          </a:prstGeom>
          <a:noFill/>
        </p:spPr>
        <p:txBody>
          <a:bodyPr wrap="none" lIns="91440" tIns="45720" rIns="91440" bIns="45720">
            <a:prstTxWarp prst="textArchUp">
              <a:avLst>
                <a:gd name="adj" fmla="val 9311407"/>
              </a:avLst>
            </a:prstTxWarp>
            <a:spAutoFit/>
          </a:bodyPr>
          <a:lstStyle/>
          <a:p>
            <a:pPr algn="ctr"/>
            <a:r>
              <a:rPr lang="zh-CN" altLang="en-US" sz="1400" b="1" dirty="0">
                <a:solidFill>
                  <a:srgbClr val="0070C0"/>
                </a:solidFill>
                <a:latin typeface="Microsoft YaHei" panose="020B0503020204020204" pitchFamily="34" charset="-122"/>
                <a:ea typeface="Microsoft YaHei" panose="020B0503020204020204" pitchFamily="34" charset="-122"/>
              </a:rPr>
              <a:t>销售渠道</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70" name="TextBox 69"/>
          <p:cNvSpPr txBox="1"/>
          <p:nvPr/>
        </p:nvSpPr>
        <p:spPr bwMode="gray">
          <a:xfrm rot="18236187">
            <a:off x="3306310" y="4945259"/>
            <a:ext cx="1379280" cy="557968"/>
          </a:xfrm>
          <a:prstGeom prst="rect">
            <a:avLst/>
          </a:prstGeom>
          <a:noFill/>
        </p:spPr>
        <p:txBody>
          <a:bodyPr wrap="none" rtlCol="0">
            <a:prstTxWarp prst="textArchDown">
              <a:avLst>
                <a:gd name="adj" fmla="val 186454"/>
              </a:avLst>
            </a:prstTxWarp>
            <a:spAutoFit/>
          </a:bodyPr>
          <a:lstStyle/>
          <a:p>
            <a:pPr algn="ctr"/>
            <a:r>
              <a:rPr lang="zh-CN" altLang="en-US" sz="1400" b="1" dirty="0">
                <a:solidFill>
                  <a:srgbClr val="0070C0"/>
                </a:solidFill>
                <a:latin typeface="Microsoft YaHei" panose="020B0503020204020204" pitchFamily="34" charset="-122"/>
                <a:ea typeface="Microsoft YaHei" panose="020B0503020204020204" pitchFamily="34" charset="-122"/>
              </a:rPr>
              <a:t>顾客</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41" name="TextBox 40"/>
          <p:cNvSpPr txBox="1"/>
          <p:nvPr/>
        </p:nvSpPr>
        <p:spPr bwMode="gray">
          <a:xfrm>
            <a:off x="2362797" y="3663624"/>
            <a:ext cx="1544334" cy="600164"/>
          </a:xfrm>
          <a:prstGeom prst="rect">
            <a:avLst/>
          </a:prstGeom>
          <a:noFill/>
        </p:spPr>
        <p:txBody>
          <a:bodyPr wrap="none" rtlCol="0">
            <a:spAutoFit/>
          </a:bodyPr>
          <a:lstStyle/>
          <a:p>
            <a:pPr marL="119063" indent="-119063">
              <a:buClr>
                <a:srgbClr val="11356F"/>
              </a:buClr>
              <a:buFont typeface="Arial" pitchFamily="34" charset="0"/>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实体店</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Virtual (Web, </a:t>
            </a:r>
            <a:r>
              <a:rPr lang="en-US" sz="1100" dirty="0" err="1" smtClean="0">
                <a:solidFill>
                  <a:schemeClr val="tx1">
                    <a:lumMod val="65000"/>
                    <a:lumOff val="35000"/>
                  </a:schemeClr>
                </a:solidFill>
                <a:latin typeface="Microsoft YaHei" panose="020B0503020204020204" pitchFamily="34" charset="-122"/>
                <a:ea typeface="Microsoft YaHei" panose="020B0503020204020204" pitchFamily="34" charset="-122"/>
              </a:rPr>
              <a:t>Ibcc</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a:p>
            <a:pPr marL="119063" indent="-119063">
              <a:buClr>
                <a:srgbClr val="11356F"/>
              </a:buClr>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间接销售</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(B2B2C)</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3" name="TextBox 42"/>
          <p:cNvSpPr txBox="1"/>
          <p:nvPr/>
        </p:nvSpPr>
        <p:spPr bwMode="gray">
          <a:xfrm>
            <a:off x="2100949" y="4603899"/>
            <a:ext cx="1208527" cy="600164"/>
          </a:xfrm>
          <a:prstGeom prst="rect">
            <a:avLst/>
          </a:prstGeom>
          <a:noFill/>
        </p:spPr>
        <p:txBody>
          <a:bodyPr wrap="square" rtlCol="0">
            <a:spAutoFit/>
          </a:bodyPr>
          <a:lstStyle/>
          <a:p>
            <a:pPr marL="119063" indent="-119063">
              <a:buClr>
                <a:srgbClr val="11356F"/>
              </a:buClr>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快销</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慢销</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昂贵</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便宜</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7" name="TextBox 46"/>
          <p:cNvSpPr txBox="1"/>
          <p:nvPr/>
        </p:nvSpPr>
        <p:spPr bwMode="gray">
          <a:xfrm>
            <a:off x="3188046" y="4615035"/>
            <a:ext cx="1111450" cy="600164"/>
          </a:xfrm>
          <a:prstGeom prst="rect">
            <a:avLst/>
          </a:prstGeom>
          <a:noFill/>
        </p:spPr>
        <p:txBody>
          <a:bodyPr wrap="square" rtlCol="0">
            <a:spAutoFit/>
          </a:bodyPr>
          <a:lstStyle/>
          <a:p>
            <a:pPr marL="119063" indent="-119063">
              <a:buClr>
                <a:srgbClr val="11356F"/>
              </a:buClr>
              <a:buFont typeface="Arial" pitchFamily="34" charset="0"/>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已</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有的</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潜在</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的</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生意</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9" name="Rounded Rectangle 48"/>
          <p:cNvSpPr/>
          <p:nvPr/>
        </p:nvSpPr>
        <p:spPr bwMode="gray">
          <a:xfrm>
            <a:off x="556958" y="1576501"/>
            <a:ext cx="5114498" cy="872798"/>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51" name="Table 50"/>
          <p:cNvGraphicFramePr>
            <a:graphicFrameLocks noGrp="1"/>
          </p:cNvGraphicFramePr>
          <p:nvPr>
            <p:extLst>
              <p:ext uri="{D42A27DB-BD31-4B8C-83A1-F6EECF244321}">
                <p14:modId xmlns:p14="http://schemas.microsoft.com/office/powerpoint/2010/main" val="4022064171"/>
              </p:ext>
            </p:extLst>
          </p:nvPr>
        </p:nvGraphicFramePr>
        <p:xfrm>
          <a:off x="707570" y="1623254"/>
          <a:ext cx="4876800" cy="741680"/>
        </p:xfrm>
        <a:graphic>
          <a:graphicData uri="http://schemas.openxmlformats.org/drawingml/2006/table">
            <a:tbl>
              <a:tblPr bandRow="1">
                <a:tableStyleId>{5C22544A-7EE6-4342-B048-85BDC9FD1C3A}</a:tableStyleId>
              </a:tblPr>
              <a:tblGrid>
                <a:gridCol w="1261412"/>
                <a:gridCol w="1449131"/>
                <a:gridCol w="1441192"/>
                <a:gridCol w="725065"/>
              </a:tblGrid>
              <a:tr h="370840">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客户直销</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mpd="sng">
                      <a:noFill/>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媒体及营销</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价格</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200" b="0" dirty="0" smtClean="0">
                          <a:solidFill>
                            <a:schemeClr val="tx1">
                              <a:lumMod val="65000"/>
                              <a:lumOff val="35000"/>
                            </a:schemeClr>
                          </a:solidFill>
                        </a:rPr>
                        <a:t>…</a:t>
                      </a:r>
                      <a:endParaRPr lang="en-US" sz="1200" b="0" dirty="0">
                        <a:solidFill>
                          <a:schemeClr val="tx1">
                            <a:lumMod val="65000"/>
                            <a:lumOff val="35000"/>
                          </a:schemeClr>
                        </a:solidFill>
                      </a:endParaRPr>
                    </a:p>
                  </a:txBody>
                  <a:tcPr marT="18288" marB="18288"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r>
              <a:tr h="370840">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客户关系管理</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mpd="sng">
                      <a:noFill/>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产品分类</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zh-CN" altLang="en-US" sz="1200" b="0" dirty="0" smtClean="0">
                          <a:solidFill>
                            <a:schemeClr val="tx1">
                              <a:lumMod val="65000"/>
                              <a:lumOff val="35000"/>
                            </a:schemeClr>
                          </a:solidFill>
                          <a:latin typeface="Microsoft YaHei" panose="020B0503020204020204" pitchFamily="34" charset="-122"/>
                          <a:ea typeface="Microsoft YaHei" panose="020B0503020204020204" pitchFamily="34" charset="-122"/>
                        </a:rPr>
                        <a:t>通路营销</a:t>
                      </a:r>
                      <a:r>
                        <a:rPr lang="en-US" sz="1200" b="0" baseline="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200" b="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marT="18288" marB="18288" anchor="ctr">
                    <a:lnL w="12700" cap="flat" cmpd="sng" algn="ctr">
                      <a:solidFill>
                        <a:schemeClr val="tx1"/>
                      </a:solidFill>
                      <a:prstDash val="sysDot"/>
                      <a:round/>
                      <a:headEnd type="none" w="med" len="med"/>
                      <a:tailEnd type="none" w="med" len="med"/>
                    </a:lnL>
                    <a:lnR w="12700" cap="flat" cmpd="sng" algn="ctr">
                      <a:solidFill>
                        <a:schemeClr val="tx1"/>
                      </a:solidFill>
                      <a:prstDash val="sysDot"/>
                      <a:round/>
                      <a:headEnd type="none" w="med" len="med"/>
                      <a:tailEnd type="none" w="med" len="med"/>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a:txBody>
                    <a:bodyPr/>
                    <a:lstStyle/>
                    <a:p>
                      <a:pPr algn="ctr"/>
                      <a:r>
                        <a:rPr lang="en-US" sz="1200" b="0" dirty="0" smtClean="0">
                          <a:solidFill>
                            <a:schemeClr val="tx1">
                              <a:lumMod val="65000"/>
                              <a:lumOff val="35000"/>
                            </a:schemeClr>
                          </a:solidFill>
                        </a:rPr>
                        <a:t>…</a:t>
                      </a:r>
                      <a:endParaRPr lang="en-US" sz="1200" b="0" dirty="0">
                        <a:solidFill>
                          <a:schemeClr val="tx1">
                            <a:lumMod val="65000"/>
                            <a:lumOff val="35000"/>
                          </a:schemeClr>
                        </a:solidFill>
                      </a:endParaRPr>
                    </a:p>
                  </a:txBody>
                  <a:tcPr marT="18288" marB="18288" anchor="ctr">
                    <a:lnL w="12700" cap="flat" cmpd="sng" algn="ctr">
                      <a:solidFill>
                        <a:schemeClr val="tx1"/>
                      </a:solidFill>
                      <a:prstDash val="sysDot"/>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r>
            </a:tbl>
          </a:graphicData>
        </a:graphic>
      </p:graphicFrame>
      <p:sp>
        <p:nvSpPr>
          <p:cNvPr id="66" name="Circular Arrow 65"/>
          <p:cNvSpPr/>
          <p:nvPr/>
        </p:nvSpPr>
        <p:spPr>
          <a:xfrm rot="5007587">
            <a:off x="3133697" y="2296817"/>
            <a:ext cx="2958058" cy="2435344"/>
          </a:xfrm>
          <a:prstGeom prst="circularArrow">
            <a:avLst>
              <a:gd name="adj1" fmla="val 6497"/>
              <a:gd name="adj2" fmla="val 1142319"/>
              <a:gd name="adj3" fmla="val 20492616"/>
              <a:gd name="adj4" fmla="val 15338595"/>
              <a:gd name="adj5" fmla="val 8703"/>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71" name="Circular Arrow 70"/>
          <p:cNvSpPr/>
          <p:nvPr/>
        </p:nvSpPr>
        <p:spPr>
          <a:xfrm rot="16592413" flipH="1">
            <a:off x="38549" y="2213095"/>
            <a:ext cx="2958058" cy="2624292"/>
          </a:xfrm>
          <a:prstGeom prst="circularArrow">
            <a:avLst>
              <a:gd name="adj1" fmla="val 6497"/>
              <a:gd name="adj2" fmla="val 1142319"/>
              <a:gd name="adj3" fmla="val 20492616"/>
              <a:gd name="adj4" fmla="val 15338595"/>
              <a:gd name="adj5" fmla="val 8703"/>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latin typeface="Microsoft YaHei" panose="020B0503020204020204" pitchFamily="34" charset="-122"/>
              <a:ea typeface="Microsoft YaHei" panose="020B0503020204020204" pitchFamily="34" charset="-122"/>
            </a:endParaRPr>
          </a:p>
        </p:txBody>
      </p:sp>
      <p:sp>
        <p:nvSpPr>
          <p:cNvPr id="72" name="Down Arrow 71"/>
          <p:cNvSpPr/>
          <p:nvPr/>
        </p:nvSpPr>
        <p:spPr>
          <a:xfrm>
            <a:off x="2906486" y="2590799"/>
            <a:ext cx="337459" cy="326572"/>
          </a:xfrm>
          <a:prstGeom prst="downArrow">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3" name="Cloud Callout 72"/>
          <p:cNvSpPr/>
          <p:nvPr/>
        </p:nvSpPr>
        <p:spPr>
          <a:xfrm>
            <a:off x="6008913" y="2525486"/>
            <a:ext cx="2144486" cy="892629"/>
          </a:xfrm>
          <a:prstGeom prst="cloudCallout">
            <a:avLst>
              <a:gd name="adj1" fmla="val -56460"/>
              <a:gd name="adj2" fmla="val 80973"/>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accent1"/>
                </a:solidFill>
                <a:latin typeface="Microsoft YaHei" panose="020B0503020204020204" pitchFamily="34" charset="-122"/>
                <a:ea typeface="Microsoft YaHei" panose="020B0503020204020204" pitchFamily="34" charset="-122"/>
              </a:rPr>
              <a:t>经济状况</a:t>
            </a:r>
            <a:endParaRPr lang="en-US" dirty="0">
              <a:solidFill>
                <a:schemeClr val="accent1"/>
              </a:solidFill>
              <a:latin typeface="Microsoft YaHei" panose="020B0503020204020204" pitchFamily="34" charset="-122"/>
              <a:ea typeface="Microsoft YaHei" panose="020B0503020204020204" pitchFamily="34" charset="-122"/>
            </a:endParaRPr>
          </a:p>
        </p:txBody>
      </p:sp>
      <p:sp>
        <p:nvSpPr>
          <p:cNvPr id="75" name="Cloud Callout 74"/>
          <p:cNvSpPr/>
          <p:nvPr/>
        </p:nvSpPr>
        <p:spPr>
          <a:xfrm>
            <a:off x="5800069" y="3755571"/>
            <a:ext cx="2144486" cy="892629"/>
          </a:xfrm>
          <a:prstGeom prst="cloudCallout">
            <a:avLst>
              <a:gd name="adj1" fmla="val -57982"/>
              <a:gd name="adj2" fmla="val 68236"/>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accent1"/>
                </a:solidFill>
                <a:latin typeface="Microsoft YaHei" panose="020B0503020204020204" pitchFamily="34" charset="-122"/>
                <a:ea typeface="Microsoft YaHei" panose="020B0503020204020204" pitchFamily="34" charset="-122"/>
              </a:rPr>
              <a:t>市场竞争</a:t>
            </a:r>
            <a:endParaRPr lang="en-US" dirty="0">
              <a:solidFill>
                <a:schemeClr val="accent1"/>
              </a:solidFill>
              <a:latin typeface="Microsoft YaHei" panose="020B0503020204020204" pitchFamily="34" charset="-122"/>
              <a:ea typeface="Microsoft YaHei" panose="020B0503020204020204" pitchFamily="34" charset="-122"/>
            </a:endParaRPr>
          </a:p>
        </p:txBody>
      </p:sp>
      <p:sp>
        <p:nvSpPr>
          <p:cNvPr id="76" name="Cloud Callout 75"/>
          <p:cNvSpPr/>
          <p:nvPr/>
        </p:nvSpPr>
        <p:spPr>
          <a:xfrm>
            <a:off x="5341655" y="5268695"/>
            <a:ext cx="2144486" cy="892629"/>
          </a:xfrm>
          <a:prstGeom prst="cloudCallout">
            <a:avLst>
              <a:gd name="adj1" fmla="val -64827"/>
              <a:gd name="adj2" fmla="val -34203"/>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solidFill>
                  <a:schemeClr val="accent1"/>
                </a:solidFill>
                <a:latin typeface="Microsoft YaHei" panose="020B0503020204020204" pitchFamily="34" charset="-122"/>
                <a:ea typeface="Microsoft YaHei" panose="020B0503020204020204" pitchFamily="34" charset="-122"/>
              </a:rPr>
              <a:t>其他外界因素</a:t>
            </a:r>
            <a:endParaRPr lang="en-US" dirty="0">
              <a:solidFill>
                <a:schemeClr val="accent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9353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Rounded Rectangle 106"/>
          <p:cNvSpPr/>
          <p:nvPr>
            <p:custDataLst>
              <p:tags r:id="rId1"/>
            </p:custDataLst>
          </p:nvPr>
        </p:nvSpPr>
        <p:spPr bwMode="gray">
          <a:xfrm>
            <a:off x="5772464" y="1295305"/>
            <a:ext cx="3131652" cy="5269835"/>
          </a:xfrm>
          <a:prstGeom prst="roundRect">
            <a:avLst>
              <a:gd name="adj" fmla="val 9469"/>
            </a:avLst>
          </a:prstGeom>
          <a:gradFill flip="none" rotWithShape="1">
            <a:gsLst>
              <a:gs pos="0">
                <a:srgbClr val="FFFFFF">
                  <a:alpha val="0"/>
                </a:srgbClr>
              </a:gs>
              <a:gs pos="100000">
                <a:srgbClr val="FFFFFF"/>
              </a:gs>
            </a:gsLst>
            <a:lin ang="0" scaled="1"/>
            <a:tileRect/>
          </a:gradFill>
          <a:ln w="9525" cap="flat" cmpd="sng" algn="ctr">
            <a:gradFill flip="none" rotWithShape="1">
              <a:gsLst>
                <a:gs pos="9000">
                  <a:srgbClr val="004080">
                    <a:alpha val="0"/>
                  </a:srgbClr>
                </a:gs>
                <a:gs pos="100000">
                  <a:srgbClr val="0056AB">
                    <a:alpha val="65000"/>
                  </a:srgbClr>
                </a:gs>
                <a:gs pos="61000">
                  <a:srgbClr val="FFFFFF">
                    <a:lumMod val="50000"/>
                    <a:alpha val="52000"/>
                  </a:srgbClr>
                </a:gs>
              </a:gsLst>
              <a:lin ang="0" scaled="1"/>
              <a:tileRect/>
            </a:gradFill>
            <a:prstDash val="solid"/>
            <a:round/>
            <a:headEnd type="none" w="med" len="med"/>
            <a:tailEnd type="none" w="med" len="med"/>
          </a:ln>
          <a:effectLst>
            <a:outerShdw blurRad="101600" dist="38100">
              <a:srgbClr val="808080">
                <a:lumMod val="50000"/>
                <a:alpha val="54000"/>
              </a:srgbClr>
            </a:outerShdw>
          </a:effectLst>
        </p:spPr>
        <p:txBody>
          <a:bodyPr/>
          <a:lstStyle/>
          <a:p>
            <a:pPr fontAlgn="auto">
              <a:spcBef>
                <a:spcPts val="0"/>
              </a:spcBef>
              <a:spcAft>
                <a:spcPts val="0"/>
              </a:spcAft>
              <a:defRPr/>
            </a:pPr>
            <a:endParaRPr lang="en-US" kern="0" dirty="0">
              <a:solidFill>
                <a:sysClr val="windowText" lastClr="000000"/>
              </a:solidFill>
              <a:latin typeface="Microsoft YaHei" panose="020B0503020204020204" pitchFamily="34" charset="-122"/>
              <a:ea typeface="Microsoft YaHei" panose="020B0503020204020204" pitchFamily="34" charset="-122"/>
              <a:cs typeface="Arial" charset="0"/>
            </a:endParaRPr>
          </a:p>
        </p:txBody>
      </p:sp>
      <p:sp>
        <p:nvSpPr>
          <p:cNvPr id="2" name="Title 1"/>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机会</a:t>
            </a:r>
            <a:endParaRPr lang="en-US" dirty="0">
              <a:latin typeface="Microsoft YaHei" panose="020B0503020204020204" pitchFamily="34" charset="-122"/>
              <a:ea typeface="Microsoft YaHei" panose="020B0503020204020204" pitchFamily="34" charset="-122"/>
            </a:endParaRPr>
          </a:p>
        </p:txBody>
      </p:sp>
      <p:sp>
        <p:nvSpPr>
          <p:cNvPr id="6" name="Oval 5"/>
          <p:cNvSpPr/>
          <p:nvPr/>
        </p:nvSpPr>
        <p:spPr bwMode="gray">
          <a:xfrm>
            <a:off x="1723411" y="2270263"/>
            <a:ext cx="3106017" cy="3117757"/>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5" name="Straight Connector 24"/>
          <p:cNvCxnSpPr/>
          <p:nvPr/>
        </p:nvCxnSpPr>
        <p:spPr bwMode="gray">
          <a:xfrm>
            <a:off x="3256737" y="3794838"/>
            <a:ext cx="0" cy="2181036"/>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26" name="Straight Connector 25"/>
          <p:cNvCxnSpPr/>
          <p:nvPr/>
        </p:nvCxnSpPr>
        <p:spPr bwMode="gray">
          <a:xfrm>
            <a:off x="1407705" y="2710158"/>
            <a:ext cx="1859755" cy="1088057"/>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27" name="Straight Connector 26"/>
          <p:cNvCxnSpPr/>
          <p:nvPr/>
        </p:nvCxnSpPr>
        <p:spPr bwMode="gray">
          <a:xfrm flipH="1">
            <a:off x="3328131" y="2701490"/>
            <a:ext cx="1832070" cy="1088057"/>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68" name="TextBox 67"/>
          <p:cNvSpPr txBox="1"/>
          <p:nvPr/>
        </p:nvSpPr>
        <p:spPr bwMode="gray">
          <a:xfrm rot="3695181">
            <a:off x="1734186" y="4009934"/>
            <a:ext cx="1327628" cy="692778"/>
          </a:xfrm>
          <a:prstGeom prst="rect">
            <a:avLst/>
          </a:prstGeom>
          <a:noFill/>
        </p:spPr>
        <p:txBody>
          <a:bodyPr wrap="none" rtlCol="0">
            <a:prstTxWarp prst="textArchDown">
              <a:avLst/>
            </a:prstTxWarp>
            <a:spAutoFit/>
          </a:bodyPr>
          <a:lstStyle/>
          <a:p>
            <a:pPr algn="ctr"/>
            <a:r>
              <a:rPr lang="zh-CN" altLang="en-US" sz="1400" b="1" dirty="0" smtClean="0">
                <a:solidFill>
                  <a:srgbClr val="0070C0"/>
                </a:solidFill>
                <a:latin typeface="Microsoft YaHei" panose="020B0503020204020204" pitchFamily="34" charset="-122"/>
                <a:ea typeface="Microsoft YaHei" panose="020B0503020204020204" pitchFamily="34" charset="-122"/>
              </a:rPr>
              <a:t>产品</a:t>
            </a:r>
            <a:endParaRPr lang="en-US" sz="1400" b="1" dirty="0">
              <a:solidFill>
                <a:srgbClr val="0070C0"/>
              </a:solidFill>
              <a:latin typeface="Microsoft YaHei" panose="020B0503020204020204" pitchFamily="34" charset="-122"/>
              <a:ea typeface="Microsoft YaHei" panose="020B0503020204020204" pitchFamily="34" charset="-122"/>
            </a:endParaRPr>
          </a:p>
        </p:txBody>
      </p:sp>
      <p:sp>
        <p:nvSpPr>
          <p:cNvPr id="69" name="Rectangle 68"/>
          <p:cNvSpPr/>
          <p:nvPr/>
        </p:nvSpPr>
        <p:spPr bwMode="gray">
          <a:xfrm>
            <a:off x="2119400" y="2583757"/>
            <a:ext cx="2300630" cy="1873608"/>
          </a:xfrm>
          <a:prstGeom prst="rect">
            <a:avLst/>
          </a:prstGeom>
          <a:noFill/>
        </p:spPr>
        <p:txBody>
          <a:bodyPr wrap="none" lIns="91440" tIns="45720" rIns="91440" bIns="45720">
            <a:prstTxWarp prst="textArchUp">
              <a:avLst>
                <a:gd name="adj" fmla="val 9311407"/>
              </a:avLst>
            </a:prstTxWarp>
            <a:spAutoFit/>
          </a:bodyPr>
          <a:lstStyle/>
          <a:p>
            <a:pPr algn="ctr"/>
            <a:r>
              <a:rPr lang="zh-CN" altLang="en-US" sz="1400" b="1" dirty="0">
                <a:solidFill>
                  <a:srgbClr val="0070C0"/>
                </a:solidFill>
                <a:latin typeface="Microsoft YaHei" panose="020B0503020204020204" pitchFamily="34" charset="-122"/>
                <a:ea typeface="Microsoft YaHei" panose="020B0503020204020204" pitchFamily="34" charset="-122"/>
              </a:rPr>
              <a:t>销售渠道</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70" name="TextBox 69"/>
          <p:cNvSpPr txBox="1"/>
          <p:nvPr/>
        </p:nvSpPr>
        <p:spPr bwMode="gray">
          <a:xfrm rot="18236187">
            <a:off x="3516600" y="4106653"/>
            <a:ext cx="1379280" cy="557968"/>
          </a:xfrm>
          <a:prstGeom prst="rect">
            <a:avLst/>
          </a:prstGeom>
          <a:noFill/>
        </p:spPr>
        <p:txBody>
          <a:bodyPr wrap="none" rtlCol="0">
            <a:prstTxWarp prst="textArchDown">
              <a:avLst>
                <a:gd name="adj" fmla="val 186454"/>
              </a:avLst>
            </a:prstTxWarp>
            <a:spAutoFit/>
          </a:bodyPr>
          <a:lstStyle/>
          <a:p>
            <a:pPr algn="ctr"/>
            <a:r>
              <a:rPr lang="zh-CN" altLang="en-US" sz="1400" b="1" dirty="0" smtClean="0">
                <a:solidFill>
                  <a:srgbClr val="0070C0"/>
                </a:solidFill>
                <a:latin typeface="Microsoft YaHei" panose="020B0503020204020204" pitchFamily="34" charset="-122"/>
                <a:ea typeface="Microsoft YaHei" panose="020B0503020204020204" pitchFamily="34" charset="-122"/>
              </a:rPr>
              <a:t>客户</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43" name="TextBox 42"/>
          <p:cNvSpPr txBox="1"/>
          <p:nvPr/>
        </p:nvSpPr>
        <p:spPr bwMode="gray">
          <a:xfrm>
            <a:off x="2060868" y="3906811"/>
            <a:ext cx="1208527" cy="430887"/>
          </a:xfrm>
          <a:prstGeom prst="rect">
            <a:avLst/>
          </a:prstGeom>
          <a:noFill/>
        </p:spPr>
        <p:txBody>
          <a:bodyPr wrap="square" rtlCol="0">
            <a:spAutoFit/>
          </a:bodyPr>
          <a:lstStyle/>
          <a:p>
            <a:pPr algn="ctr">
              <a:buClr>
                <a:srgbClr val="11356F"/>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以产品为中心的方案</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7" name="TextBox 76"/>
          <p:cNvSpPr txBox="1"/>
          <p:nvPr/>
        </p:nvSpPr>
        <p:spPr bwMode="gray">
          <a:xfrm>
            <a:off x="3323615" y="3906810"/>
            <a:ext cx="1208527" cy="430887"/>
          </a:xfrm>
          <a:prstGeom prst="rect">
            <a:avLst/>
          </a:prstGeom>
          <a:noFill/>
        </p:spPr>
        <p:txBody>
          <a:bodyPr wrap="square" rtlCol="0">
            <a:spAutoFit/>
          </a:bodyPr>
          <a:lstStyle/>
          <a:p>
            <a:pPr algn="ctr">
              <a:buClr>
                <a:srgbClr val="11356F"/>
              </a:buCl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以顾客为中心的方案</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8" name="TextBox 77"/>
          <p:cNvSpPr txBox="1"/>
          <p:nvPr/>
        </p:nvSpPr>
        <p:spPr bwMode="gray">
          <a:xfrm>
            <a:off x="2692245" y="2948868"/>
            <a:ext cx="1208527" cy="430887"/>
          </a:xfrm>
          <a:prstGeom prst="rect">
            <a:avLst/>
          </a:prstGeom>
          <a:noFill/>
        </p:spPr>
        <p:txBody>
          <a:bodyPr wrap="square" rtlCol="0">
            <a:spAutoFit/>
          </a:bodyPr>
          <a:lstStyle/>
          <a:p>
            <a:pPr algn="ctr">
              <a:buClr>
                <a:srgbClr val="11356F"/>
              </a:buCl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以运营为中心</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的方案</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9" name="Rounded Rectangle 78"/>
          <p:cNvSpPr/>
          <p:nvPr/>
        </p:nvSpPr>
        <p:spPr bwMode="gray">
          <a:xfrm>
            <a:off x="2071906" y="1661593"/>
            <a:ext cx="945271"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媒体投资优化</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1" name="Rounded Rectangle 80"/>
          <p:cNvSpPr/>
          <p:nvPr/>
        </p:nvSpPr>
        <p:spPr bwMode="gray">
          <a:xfrm>
            <a:off x="2824635" y="1299942"/>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渠道协调</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2" name="Rounded Rectangle 81"/>
          <p:cNvSpPr/>
          <p:nvPr/>
        </p:nvSpPr>
        <p:spPr bwMode="gray">
          <a:xfrm>
            <a:off x="3675362" y="1639824"/>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定价</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3" name="Rounded Rectangle 82"/>
          <p:cNvSpPr/>
          <p:nvPr/>
        </p:nvSpPr>
        <p:spPr bwMode="gray">
          <a:xfrm>
            <a:off x="1376862" y="2033323"/>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预测</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4" name="Rounded Rectangle 83"/>
          <p:cNvSpPr/>
          <p:nvPr/>
        </p:nvSpPr>
        <p:spPr bwMode="gray">
          <a:xfrm>
            <a:off x="4109172" y="1937990"/>
            <a:ext cx="999699" cy="52180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等等</a:t>
            </a:r>
            <a:r>
              <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6" name="Rounded Rectangle 85"/>
          <p:cNvSpPr/>
          <p:nvPr/>
        </p:nvSpPr>
        <p:spPr bwMode="gray">
          <a:xfrm>
            <a:off x="4946358" y="4229448"/>
            <a:ext cx="999699" cy="52180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营销管理</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87" name="Straight Connector 86"/>
          <p:cNvCxnSpPr/>
          <p:nvPr/>
        </p:nvCxnSpPr>
        <p:spPr bwMode="gray">
          <a:xfrm flipH="1">
            <a:off x="3282705" y="2664890"/>
            <a:ext cx="1833133" cy="1066078"/>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bwMode="gray">
          <a:xfrm>
            <a:off x="1436569" y="2664890"/>
            <a:ext cx="1839845" cy="1064499"/>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bwMode="gray">
          <a:xfrm>
            <a:off x="3326383" y="3794834"/>
            <a:ext cx="0" cy="2181036"/>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97" name="Rounded Rectangle 96"/>
          <p:cNvSpPr/>
          <p:nvPr/>
        </p:nvSpPr>
        <p:spPr bwMode="gray">
          <a:xfrm>
            <a:off x="5141786" y="3618055"/>
            <a:ext cx="999699" cy="52180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客户关系管理方案</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8" name="Rounded Rectangle 97"/>
          <p:cNvSpPr/>
          <p:nvPr/>
        </p:nvSpPr>
        <p:spPr bwMode="gray">
          <a:xfrm>
            <a:off x="4560880" y="4833666"/>
            <a:ext cx="999699" cy="52180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获取</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9" name="Rounded Rectangle 98"/>
          <p:cNvSpPr/>
          <p:nvPr/>
        </p:nvSpPr>
        <p:spPr bwMode="gray">
          <a:xfrm>
            <a:off x="3884940" y="5373342"/>
            <a:ext cx="999699" cy="52180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等等</a:t>
            </a:r>
            <a:r>
              <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1" name="Rounded Rectangle 100"/>
          <p:cNvSpPr/>
          <p:nvPr/>
        </p:nvSpPr>
        <p:spPr bwMode="gray">
          <a:xfrm>
            <a:off x="572912" y="3616366"/>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商品品类优化</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2" name="Rounded Rectangle 101"/>
          <p:cNvSpPr/>
          <p:nvPr/>
        </p:nvSpPr>
        <p:spPr bwMode="gray">
          <a:xfrm>
            <a:off x="753843" y="4292300"/>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贸易优化</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3" name="Rounded Rectangle 102"/>
          <p:cNvSpPr/>
          <p:nvPr/>
        </p:nvSpPr>
        <p:spPr bwMode="gray">
          <a:xfrm>
            <a:off x="1099909" y="4896518"/>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定价</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4" name="Rounded Rectangle 103"/>
          <p:cNvSpPr/>
          <p:nvPr/>
        </p:nvSpPr>
        <p:spPr bwMode="gray">
          <a:xfrm>
            <a:off x="1833267" y="5436194"/>
            <a:ext cx="999699" cy="415585"/>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186">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预测</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5" name="TextBox 104"/>
          <p:cNvSpPr txBox="1">
            <a:spLocks/>
          </p:cNvSpPr>
          <p:nvPr/>
        </p:nvSpPr>
        <p:spPr bwMode="gray">
          <a:xfrm>
            <a:off x="6670956" y="2234567"/>
            <a:ext cx="2100516" cy="338554"/>
          </a:xfrm>
          <a:prstGeom prst="rect">
            <a:avLst/>
          </a:prstGeom>
          <a:noFill/>
        </p:spPr>
        <p:txBody>
          <a:bodyPr wrap="square" rtlCol="0">
            <a:spAutoFit/>
          </a:bodyPr>
          <a:lstStyle/>
          <a:p>
            <a:r>
              <a:rPr lang="zh-CN" altLang="en-US" sz="1600" b="1" spc="300" dirty="0" smtClean="0">
                <a:solidFill>
                  <a:srgbClr val="0070C0"/>
                </a:solidFill>
                <a:latin typeface="Microsoft YaHei" panose="020B0503020204020204" pitchFamily="34" charset="-122"/>
                <a:ea typeface="Microsoft YaHei" panose="020B0503020204020204" pitchFamily="34" charset="-122"/>
              </a:rPr>
              <a:t>传统方式</a:t>
            </a:r>
            <a:endParaRPr lang="en-US" sz="1600" b="1" spc="300" dirty="0">
              <a:solidFill>
                <a:srgbClr val="0070C0"/>
              </a:solidFill>
              <a:latin typeface="Microsoft YaHei" panose="020B0503020204020204" pitchFamily="34" charset="-122"/>
              <a:ea typeface="Microsoft YaHei" panose="020B0503020204020204" pitchFamily="34" charset="-122"/>
            </a:endParaRPr>
          </a:p>
        </p:txBody>
      </p:sp>
      <p:sp>
        <p:nvSpPr>
          <p:cNvPr id="106" name="TextBox 105"/>
          <p:cNvSpPr txBox="1"/>
          <p:nvPr/>
        </p:nvSpPr>
        <p:spPr bwMode="gray">
          <a:xfrm>
            <a:off x="6677713" y="2991814"/>
            <a:ext cx="2086984" cy="1200329"/>
          </a:xfrm>
          <a:prstGeom prst="rect">
            <a:avLst/>
          </a:prstGeom>
          <a:noFill/>
        </p:spPr>
        <p:txBody>
          <a:bodyPr wrap="square" rtlCol="0">
            <a:spAutoFit/>
          </a:bodyPr>
          <a:lstStyle/>
          <a:p>
            <a:pPr>
              <a:lnSpc>
                <a:spcPct val="150000"/>
              </a:lnSpc>
              <a:buClr>
                <a:srgbClr val="11356F"/>
              </a:buClr>
            </a:pP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筒仓式</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rPr>
              <a:t>方</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法导致很多问题无法解决，或者无法优化</a:t>
            </a:r>
            <a:endPar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11" name="Straight Connector 110"/>
          <p:cNvCxnSpPr/>
          <p:nvPr/>
        </p:nvCxnSpPr>
        <p:spPr bwMode="gray">
          <a:xfrm>
            <a:off x="6711579" y="2922732"/>
            <a:ext cx="1858486" cy="19814"/>
          </a:xfrm>
          <a:prstGeom prst="line">
            <a:avLst/>
          </a:prstGeom>
          <a:ln w="12700" cmpd="dbl">
            <a:solidFill>
              <a:srgbClr val="0080B9"/>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6523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我们的优势</a:t>
            </a:r>
            <a:endParaRPr lang="en-US" dirty="0">
              <a:latin typeface="Microsoft YaHei" panose="020B0503020204020204" pitchFamily="34" charset="-122"/>
              <a:ea typeface="Microsoft YaHei" panose="020B0503020204020204" pitchFamily="34" charset="-122"/>
            </a:endParaRPr>
          </a:p>
        </p:txBody>
      </p:sp>
      <p:sp>
        <p:nvSpPr>
          <p:cNvPr id="7" name="Rounded Rectangle 6"/>
          <p:cNvSpPr/>
          <p:nvPr>
            <p:custDataLst>
              <p:tags r:id="rId1"/>
            </p:custDataLst>
          </p:nvPr>
        </p:nvSpPr>
        <p:spPr bwMode="gray">
          <a:xfrm>
            <a:off x="4690334" y="1320827"/>
            <a:ext cx="4153629" cy="4700016"/>
          </a:xfrm>
          <a:prstGeom prst="roundRect">
            <a:avLst>
              <a:gd name="adj" fmla="val 9469"/>
            </a:avLst>
          </a:prstGeom>
          <a:gradFill flip="none" rotWithShape="1">
            <a:gsLst>
              <a:gs pos="0">
                <a:srgbClr val="FFFFFF">
                  <a:alpha val="0"/>
                </a:srgbClr>
              </a:gs>
              <a:gs pos="100000">
                <a:srgbClr val="FFFFFF"/>
              </a:gs>
            </a:gsLst>
            <a:lin ang="0" scaled="1"/>
            <a:tileRect/>
          </a:gradFill>
          <a:ln w="9525" cap="flat" cmpd="sng" algn="ctr">
            <a:gradFill flip="none" rotWithShape="1">
              <a:gsLst>
                <a:gs pos="9000">
                  <a:srgbClr val="004080">
                    <a:alpha val="0"/>
                  </a:srgbClr>
                </a:gs>
                <a:gs pos="100000">
                  <a:srgbClr val="0056AB">
                    <a:alpha val="65000"/>
                  </a:srgbClr>
                </a:gs>
                <a:gs pos="61000">
                  <a:srgbClr val="FFFFFF">
                    <a:lumMod val="50000"/>
                    <a:alpha val="52000"/>
                  </a:srgbClr>
                </a:gs>
              </a:gsLst>
              <a:lin ang="0" scaled="1"/>
              <a:tileRect/>
            </a:gradFill>
            <a:prstDash val="solid"/>
            <a:round/>
            <a:headEnd type="none" w="med" len="med"/>
            <a:tailEnd type="none" w="med" len="med"/>
          </a:ln>
          <a:effectLst>
            <a:outerShdw blurRad="101600" dist="38100">
              <a:srgbClr val="808080">
                <a:lumMod val="50000"/>
                <a:alpha val="54000"/>
              </a:srgbClr>
            </a:outerShdw>
          </a:effectLst>
        </p:spPr>
        <p:txBody>
          <a:bodyPr/>
          <a:lstStyle/>
          <a:p>
            <a:pPr fontAlgn="auto">
              <a:spcBef>
                <a:spcPts val="0"/>
              </a:spcBef>
              <a:spcAft>
                <a:spcPts val="0"/>
              </a:spcAft>
              <a:defRPr/>
            </a:pPr>
            <a:endParaRPr lang="en-US" kern="0" dirty="0">
              <a:solidFill>
                <a:sysClr val="windowText" lastClr="000000"/>
              </a:solidFill>
              <a:latin typeface="Microsoft YaHei" panose="020B0503020204020204" pitchFamily="34" charset="-122"/>
              <a:ea typeface="Microsoft YaHei" panose="020B0503020204020204" pitchFamily="34" charset="-122"/>
              <a:cs typeface="Arial" charset="0"/>
            </a:endParaRPr>
          </a:p>
        </p:txBody>
      </p:sp>
      <p:sp>
        <p:nvSpPr>
          <p:cNvPr id="39" name="TextBox 38"/>
          <p:cNvSpPr txBox="1">
            <a:spLocks/>
          </p:cNvSpPr>
          <p:nvPr/>
        </p:nvSpPr>
        <p:spPr bwMode="gray">
          <a:xfrm>
            <a:off x="5604742" y="2311953"/>
            <a:ext cx="1392625" cy="338554"/>
          </a:xfrm>
          <a:prstGeom prst="rect">
            <a:avLst/>
          </a:prstGeom>
          <a:noFill/>
        </p:spPr>
        <p:txBody>
          <a:bodyPr wrap="none" rtlCol="0">
            <a:spAutoFit/>
          </a:bodyPr>
          <a:lstStyle/>
          <a:p>
            <a:r>
              <a:rPr lang="en-US" sz="1600" b="1" spc="300" dirty="0" smtClean="0">
                <a:solidFill>
                  <a:srgbClr val="0070C0"/>
                </a:solidFill>
                <a:latin typeface="Microsoft YaHei" panose="020B0503020204020204" pitchFamily="34" charset="-122"/>
                <a:ea typeface="Microsoft YaHei" panose="020B0503020204020204" pitchFamily="34" charset="-122"/>
              </a:rPr>
              <a:t>DATAESP</a:t>
            </a:r>
            <a:endParaRPr lang="en-US" sz="1600" b="1" spc="300" dirty="0">
              <a:solidFill>
                <a:srgbClr val="0070C0"/>
              </a:solidFill>
              <a:latin typeface="Microsoft YaHei" panose="020B0503020204020204" pitchFamily="34" charset="-122"/>
              <a:ea typeface="Microsoft YaHei" panose="020B0503020204020204" pitchFamily="34" charset="-122"/>
            </a:endParaRPr>
          </a:p>
        </p:txBody>
      </p:sp>
      <p:sp>
        <p:nvSpPr>
          <p:cNvPr id="40" name="TextBox 39"/>
          <p:cNvSpPr txBox="1"/>
          <p:nvPr/>
        </p:nvSpPr>
        <p:spPr bwMode="gray">
          <a:xfrm>
            <a:off x="5604725" y="2623908"/>
            <a:ext cx="3005875" cy="2345257"/>
          </a:xfrm>
          <a:prstGeom prst="rect">
            <a:avLst/>
          </a:prstGeom>
          <a:noFill/>
        </p:spPr>
        <p:txBody>
          <a:bodyPr wrap="square" rtlCol="0">
            <a:spAutoFit/>
          </a:bodyPr>
          <a:lstStyle/>
          <a:p>
            <a:pPr>
              <a:lnSpc>
                <a:spcPct val="120000"/>
              </a:lnSpc>
              <a:buClr>
                <a:srgbClr val="11356F"/>
              </a:buClr>
            </a:pPr>
            <a:r>
              <a:rPr lang="zh-CN" altLang="en-US" sz="1600" b="1" spc="300" dirty="0" smtClean="0">
                <a:solidFill>
                  <a:srgbClr val="0070C0"/>
                </a:solidFill>
                <a:latin typeface="Microsoft YaHei" panose="020B0503020204020204" pitchFamily="34" charset="-122"/>
                <a:ea typeface="Microsoft YaHei" panose="020B0503020204020204" pitchFamily="34" charset="-122"/>
              </a:rPr>
              <a:t>营销方案市场竞争力</a:t>
            </a:r>
            <a:r>
              <a:rPr lang="en-US" sz="1600" b="1" spc="300" dirty="0" smtClean="0">
                <a:solidFill>
                  <a:srgbClr val="0070C0"/>
                </a:solidFill>
                <a:latin typeface="Microsoft YaHei" panose="020B0503020204020204" pitchFamily="34" charset="-122"/>
                <a:ea typeface="Microsoft YaHei" panose="020B0503020204020204" pitchFamily="34" charset="-122"/>
              </a:rPr>
              <a:t>= 360 CROWD CONNECT</a:t>
            </a:r>
          </a:p>
          <a:p>
            <a:pPr>
              <a:lnSpc>
                <a:spcPct val="120000"/>
              </a:lnSpc>
              <a:buClr>
                <a:srgbClr val="11356F"/>
              </a:buClr>
            </a:pPr>
            <a:endParaRPr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a:lnSpc>
                <a:spcPct val="120000"/>
              </a:lnSpc>
              <a:buClr>
                <a:srgbClr val="11356F"/>
              </a:buCl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“在不假设任何客户</a:t>
            </a:r>
            <a:r>
              <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产品</a:t>
            </a:r>
            <a:r>
              <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渠道观点的情况下，</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充分借助大数据和先进算法，来增加企业价值”</a:t>
            </a:r>
            <a:endPar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lnSpc>
                <a:spcPct val="120000"/>
              </a:lnSpc>
              <a:buClr>
                <a:srgbClr val="11356F"/>
              </a:buCl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1" name="Oval 40"/>
          <p:cNvSpPr/>
          <p:nvPr/>
        </p:nvSpPr>
        <p:spPr bwMode="gray">
          <a:xfrm>
            <a:off x="418104" y="1569185"/>
            <a:ext cx="4702538" cy="4702538"/>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3" name="Straight Connector 42"/>
          <p:cNvCxnSpPr>
            <a:endCxn id="41" idx="4"/>
          </p:cNvCxnSpPr>
          <p:nvPr/>
        </p:nvCxnSpPr>
        <p:spPr bwMode="gray">
          <a:xfrm flipH="1">
            <a:off x="2769373" y="3916250"/>
            <a:ext cx="2" cy="2355473"/>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bwMode="gray">
          <a:xfrm>
            <a:off x="733114" y="2744818"/>
            <a:ext cx="2036259" cy="1171431"/>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bwMode="gray">
          <a:xfrm flipH="1">
            <a:off x="2769374" y="2744818"/>
            <a:ext cx="2036259" cy="1171431"/>
          </a:xfrm>
          <a:prstGeom prst="line">
            <a:avLst/>
          </a:prstGeom>
          <a:ln w="19050">
            <a:solidFill>
              <a:schemeClr val="accent6">
                <a:lumMod val="75000"/>
              </a:schemeClr>
            </a:solidFill>
          </a:ln>
        </p:spPr>
        <p:style>
          <a:lnRef idx="2">
            <a:schemeClr val="dk1"/>
          </a:lnRef>
          <a:fillRef idx="0">
            <a:schemeClr val="dk1"/>
          </a:fillRef>
          <a:effectRef idx="1">
            <a:schemeClr val="dk1"/>
          </a:effectRef>
          <a:fontRef idx="minor">
            <a:schemeClr val="tx1"/>
          </a:fontRef>
        </p:style>
      </p:cxnSp>
      <p:sp>
        <p:nvSpPr>
          <p:cNvPr id="51" name="TextBox 50"/>
          <p:cNvSpPr txBox="1"/>
          <p:nvPr/>
        </p:nvSpPr>
        <p:spPr bwMode="gray">
          <a:xfrm rot="3695181">
            <a:off x="637068" y="4344502"/>
            <a:ext cx="1118832" cy="728294"/>
          </a:xfrm>
          <a:prstGeom prst="rect">
            <a:avLst/>
          </a:prstGeom>
          <a:noFill/>
        </p:spPr>
        <p:txBody>
          <a:bodyPr wrap="none" rtlCol="0">
            <a:prstTxWarp prst="textArchDown">
              <a:avLst/>
            </a:prstTxWarp>
            <a:spAutoFit/>
          </a:bodyPr>
          <a:lstStyle/>
          <a:p>
            <a:pPr algn="ctr"/>
            <a:r>
              <a:rPr lang="zh-CN" altLang="en-US" sz="1600" b="1" dirty="0" smtClean="0">
                <a:solidFill>
                  <a:srgbClr val="0070C0"/>
                </a:solidFill>
                <a:latin typeface="Microsoft YaHei" panose="020B0503020204020204" pitchFamily="34" charset="-122"/>
                <a:ea typeface="Microsoft YaHei" panose="020B0503020204020204" pitchFamily="34" charset="-122"/>
              </a:rPr>
              <a:t>产品</a:t>
            </a:r>
            <a:endParaRPr lang="en-US" sz="1600" b="1" dirty="0">
              <a:solidFill>
                <a:srgbClr val="0070C0"/>
              </a:solidFill>
              <a:latin typeface="Microsoft YaHei" panose="020B0503020204020204" pitchFamily="34" charset="-122"/>
              <a:ea typeface="Microsoft YaHei" panose="020B0503020204020204" pitchFamily="34" charset="-122"/>
            </a:endParaRPr>
          </a:p>
        </p:txBody>
      </p:sp>
      <p:sp>
        <p:nvSpPr>
          <p:cNvPr id="71" name="Oval 70"/>
          <p:cNvSpPr/>
          <p:nvPr/>
        </p:nvSpPr>
        <p:spPr bwMode="gray">
          <a:xfrm>
            <a:off x="1860545" y="3011626"/>
            <a:ext cx="1796635" cy="1796635"/>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algn="ctr" defTabSz="914186">
              <a:defRPr/>
            </a:pPr>
            <a:r>
              <a:rPr lang="en-US" sz="1600" dirty="0" smtClean="0">
                <a:solidFill>
                  <a:schemeClr val="accent6">
                    <a:lumMod val="75000"/>
                  </a:schemeClr>
                </a:solidFill>
                <a:latin typeface="Microsoft YaHei" panose="020B0503020204020204" pitchFamily="34" charset="-122"/>
                <a:ea typeface="Microsoft YaHei" panose="020B0503020204020204" pitchFamily="34" charset="-122"/>
              </a:rPr>
              <a:t>360 </a:t>
            </a:r>
            <a:r>
              <a:rPr lang="zh-CN" altLang="en-US" sz="1600" dirty="0" smtClean="0">
                <a:solidFill>
                  <a:schemeClr val="accent6">
                    <a:lumMod val="75000"/>
                  </a:schemeClr>
                </a:solidFill>
                <a:latin typeface="Microsoft YaHei" panose="020B0503020204020204" pitchFamily="34" charset="-122"/>
                <a:ea typeface="Microsoft YaHei" panose="020B0503020204020204" pitchFamily="34" charset="-122"/>
              </a:rPr>
              <a:t>众筹解决</a:t>
            </a:r>
            <a:endParaRPr lang="en-US" sz="1600" dirty="0">
              <a:solidFill>
                <a:schemeClr val="accent6">
                  <a:lumMod val="75000"/>
                </a:schemeClr>
              </a:solidFill>
              <a:latin typeface="Microsoft YaHei" panose="020B0503020204020204" pitchFamily="34" charset="-122"/>
              <a:ea typeface="Microsoft YaHei" panose="020B0503020204020204" pitchFamily="34" charset="-122"/>
            </a:endParaRPr>
          </a:p>
        </p:txBody>
      </p:sp>
      <p:sp>
        <p:nvSpPr>
          <p:cNvPr id="73" name="TextBox 72"/>
          <p:cNvSpPr txBox="1"/>
          <p:nvPr/>
        </p:nvSpPr>
        <p:spPr bwMode="gray">
          <a:xfrm>
            <a:off x="387275" y="6342852"/>
            <a:ext cx="8456687" cy="295466"/>
          </a:xfrm>
          <a:prstGeom prst="rect">
            <a:avLst/>
          </a:prstGeom>
          <a:noFill/>
        </p:spPr>
        <p:txBody>
          <a:bodyPr wrap="square" rtlCol="0">
            <a:spAutoFit/>
          </a:bodyPr>
          <a:lstStyle/>
          <a:p>
            <a:pPr marL="171450" indent="-171450">
              <a:lnSpc>
                <a:spcPct val="110000"/>
              </a:lnSpc>
              <a:buClr>
                <a:srgbClr val="11356F"/>
              </a:buCl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Every one of our solutions leverages “Wire frames” belonging to each sector</a:t>
            </a:r>
          </a:p>
        </p:txBody>
      </p:sp>
      <p:sp>
        <p:nvSpPr>
          <p:cNvPr id="77" name="Rectangle 76"/>
          <p:cNvSpPr/>
          <p:nvPr/>
        </p:nvSpPr>
        <p:spPr bwMode="gray">
          <a:xfrm rot="120000">
            <a:off x="1701039" y="1956106"/>
            <a:ext cx="2300630" cy="722547"/>
          </a:xfrm>
          <a:prstGeom prst="rect">
            <a:avLst/>
          </a:prstGeom>
          <a:noFill/>
        </p:spPr>
        <p:txBody>
          <a:bodyPr wrap="none" lIns="91440" tIns="45720" rIns="91440" bIns="45720">
            <a:prstTxWarp prst="textArchUp">
              <a:avLst/>
            </a:prstTxWarp>
            <a:spAutoFit/>
          </a:bodyPr>
          <a:lstStyle/>
          <a:p>
            <a:pPr algn="ctr"/>
            <a:r>
              <a:rPr lang="zh-CN" altLang="en-US" sz="1600" b="1" dirty="0" smtClean="0">
                <a:solidFill>
                  <a:srgbClr val="0070C0"/>
                </a:solidFill>
                <a:latin typeface="Microsoft YaHei" panose="020B0503020204020204" pitchFamily="34" charset="-122"/>
                <a:ea typeface="Microsoft YaHei" panose="020B0503020204020204" pitchFamily="34" charset="-122"/>
              </a:rPr>
              <a:t>渠道</a:t>
            </a:r>
            <a:endParaRPr lang="en-US" sz="1600" b="1" dirty="0" smtClean="0">
              <a:solidFill>
                <a:srgbClr val="0070C0"/>
              </a:solidFill>
              <a:latin typeface="Microsoft YaHei" panose="020B0503020204020204" pitchFamily="34" charset="-122"/>
              <a:ea typeface="Microsoft YaHei" panose="020B0503020204020204" pitchFamily="34" charset="-122"/>
            </a:endParaRPr>
          </a:p>
        </p:txBody>
      </p:sp>
      <p:sp>
        <p:nvSpPr>
          <p:cNvPr id="78" name="TextBox 77"/>
          <p:cNvSpPr txBox="1"/>
          <p:nvPr/>
        </p:nvSpPr>
        <p:spPr bwMode="gray">
          <a:xfrm rot="18544449">
            <a:off x="3779924" y="4743690"/>
            <a:ext cx="1118832" cy="557968"/>
          </a:xfrm>
          <a:prstGeom prst="rect">
            <a:avLst/>
          </a:prstGeom>
          <a:noFill/>
        </p:spPr>
        <p:txBody>
          <a:bodyPr wrap="none" rtlCol="0">
            <a:prstTxWarp prst="textArchDown">
              <a:avLst/>
            </a:prstTxWarp>
            <a:spAutoFit/>
          </a:bodyPr>
          <a:lstStyle/>
          <a:p>
            <a:pPr algn="ctr"/>
            <a:r>
              <a:rPr lang="zh-CN" altLang="en-US" sz="1600" b="1" dirty="0" smtClean="0">
                <a:solidFill>
                  <a:srgbClr val="0070C0"/>
                </a:solidFill>
                <a:latin typeface="Microsoft YaHei" panose="020B0503020204020204" pitchFamily="34" charset="-122"/>
                <a:ea typeface="Microsoft YaHei" panose="020B0503020204020204" pitchFamily="34" charset="-122"/>
              </a:rPr>
              <a:t>客户</a:t>
            </a:r>
            <a:endParaRPr lang="en-US" sz="1600" b="1" dirty="0" smtClean="0">
              <a:solidFill>
                <a:srgbClr val="0070C0"/>
              </a:solidFill>
              <a:latin typeface="Microsoft YaHei" panose="020B0503020204020204" pitchFamily="34" charset="-122"/>
              <a:ea typeface="Microsoft YaHei" panose="020B0503020204020204" pitchFamily="34" charset="-122"/>
            </a:endParaRPr>
          </a:p>
        </p:txBody>
      </p:sp>
      <p:sp>
        <p:nvSpPr>
          <p:cNvPr id="18" name="Lightning Bolt 17"/>
          <p:cNvSpPr/>
          <p:nvPr/>
        </p:nvSpPr>
        <p:spPr bwMode="gray">
          <a:xfrm rot="20217592" flipH="1">
            <a:off x="2487850" y="3891263"/>
            <a:ext cx="612439" cy="572068"/>
          </a:xfrm>
          <a:prstGeom prst="lightningBol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63807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bwMode="gray"/>
        <p:txBody>
          <a:bodyPr/>
          <a:lstStyle/>
          <a:p>
            <a:r>
              <a:rPr lang="zh-CN" altLang="en-US" sz="2000" dirty="0" smtClean="0">
                <a:latin typeface="Microsoft YaHei" panose="020B0503020204020204" pitchFamily="34" charset="-122"/>
                <a:ea typeface="Microsoft YaHei" panose="020B0503020204020204" pitchFamily="34" charset="-122"/>
              </a:rPr>
              <a:t>数据生态系统</a:t>
            </a:r>
            <a:endParaRPr lang="en-US" sz="2000" dirty="0">
              <a:latin typeface="Microsoft YaHei" panose="020B0503020204020204" pitchFamily="34" charset="-122"/>
              <a:ea typeface="Microsoft YaHei" panose="020B0503020204020204" pitchFamily="34" charset="-122"/>
            </a:endParaRPr>
          </a:p>
        </p:txBody>
      </p:sp>
      <p:sp>
        <p:nvSpPr>
          <p:cNvPr id="2" name="Text Placeholder 1"/>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Arial" pitchFamily="34" charset="0"/>
              </a:rPr>
              <a:t>收集的各种各样的内部和外部数据将会运用于各家餐厅；此数据生态系统能反映所有其商业系统中的主要问题</a:t>
            </a:r>
            <a:endParaRPr lang="en-US" sz="1200" dirty="0">
              <a:solidFill>
                <a:schemeClr val="accent1">
                  <a:lumMod val="50000"/>
                </a:schemeClr>
              </a:solidFill>
              <a:latin typeface="Microsoft YaHei" panose="020B0503020204020204" pitchFamily="34" charset="-122"/>
              <a:ea typeface="Microsoft YaHei" panose="020B0503020204020204" pitchFamily="34" charset="-122"/>
              <a:cs typeface="Arial" pitchFamily="34" charset="0"/>
            </a:endParaRPr>
          </a:p>
        </p:txBody>
      </p:sp>
      <p:graphicFrame>
        <p:nvGraphicFramePr>
          <p:cNvPr id="106" name="Diagram 105"/>
          <p:cNvGraphicFramePr/>
          <p:nvPr>
            <p:extLst>
              <p:ext uri="{D42A27DB-BD31-4B8C-83A1-F6EECF244321}">
                <p14:modId xmlns:p14="http://schemas.microsoft.com/office/powerpoint/2010/main" val="3012440719"/>
              </p:ext>
            </p:extLst>
          </p:nvPr>
        </p:nvGraphicFramePr>
        <p:xfrm>
          <a:off x="595027" y="620528"/>
          <a:ext cx="7524519" cy="6251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7" name="Isosceles Triangle 106"/>
          <p:cNvSpPr/>
          <p:nvPr/>
        </p:nvSpPr>
        <p:spPr>
          <a:xfrm rot="10800000">
            <a:off x="1126570" y="6044255"/>
            <a:ext cx="247426" cy="225911"/>
          </a:xfrm>
          <a:prstGeom prs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latin typeface="Microsoft YaHei" panose="020B0503020204020204" pitchFamily="34" charset="-122"/>
              <a:ea typeface="Microsoft YaHei" panose="020B0503020204020204" pitchFamily="34" charset="-122"/>
            </a:endParaRPr>
          </a:p>
        </p:txBody>
      </p:sp>
      <p:sp>
        <p:nvSpPr>
          <p:cNvPr id="109" name="Isosceles Triangle 108"/>
          <p:cNvSpPr/>
          <p:nvPr/>
        </p:nvSpPr>
        <p:spPr>
          <a:xfrm rot="10800000">
            <a:off x="1126570" y="6366984"/>
            <a:ext cx="247426" cy="225911"/>
          </a:xfrm>
          <a:prstGeom prst="triangl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200">
              <a:solidFill>
                <a:prstClr val="white"/>
              </a:solidFill>
              <a:latin typeface="Microsoft YaHei" panose="020B0503020204020204" pitchFamily="34" charset="-122"/>
              <a:ea typeface="Microsoft YaHei" panose="020B0503020204020204" pitchFamily="34" charset="-122"/>
            </a:endParaRPr>
          </a:p>
        </p:txBody>
      </p:sp>
      <p:sp>
        <p:nvSpPr>
          <p:cNvPr id="110" name="TextBox 109"/>
          <p:cNvSpPr txBox="1"/>
          <p:nvPr/>
        </p:nvSpPr>
        <p:spPr>
          <a:xfrm>
            <a:off x="1417022" y="6011982"/>
            <a:ext cx="1409252" cy="276999"/>
          </a:xfrm>
          <a:prstGeom prst="rect">
            <a:avLst/>
          </a:prstGeom>
          <a:noFill/>
        </p:spPr>
        <p:txBody>
          <a:bodyPr wrap="square" rtlCol="0">
            <a:spAutoFit/>
          </a:bodyPr>
          <a:lstStyle/>
          <a:p>
            <a:pPr fontAlgn="base">
              <a:spcBef>
                <a:spcPct val="0"/>
              </a:spcBef>
              <a:spcAft>
                <a:spcPct val="0"/>
              </a:spcAft>
            </a:pPr>
            <a:r>
              <a:rPr lang="zh-CN" altLang="en-US" sz="1200" dirty="0" smtClean="0">
                <a:solidFill>
                  <a:prstClr val="black"/>
                </a:solidFill>
                <a:latin typeface="Microsoft YaHei" panose="020B0503020204020204" pitchFamily="34" charset="-122"/>
                <a:ea typeface="Microsoft YaHei" panose="020B0503020204020204" pitchFamily="34" charset="-122"/>
              </a:rPr>
              <a:t>内部数据</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11" name="TextBox 110"/>
          <p:cNvSpPr txBox="1"/>
          <p:nvPr/>
        </p:nvSpPr>
        <p:spPr>
          <a:xfrm>
            <a:off x="1417022" y="6345471"/>
            <a:ext cx="1409252" cy="276999"/>
          </a:xfrm>
          <a:prstGeom prst="rect">
            <a:avLst/>
          </a:prstGeom>
          <a:noFill/>
        </p:spPr>
        <p:txBody>
          <a:bodyPr wrap="square" rtlCol="0">
            <a:spAutoFit/>
          </a:bodyPr>
          <a:lstStyle/>
          <a:p>
            <a:pPr fontAlgn="base">
              <a:spcBef>
                <a:spcPct val="0"/>
              </a:spcBef>
              <a:spcAft>
                <a:spcPct val="0"/>
              </a:spcAft>
            </a:pPr>
            <a:r>
              <a:rPr lang="zh-CN" altLang="en-US" sz="1200" dirty="0" smtClean="0">
                <a:solidFill>
                  <a:prstClr val="black"/>
                </a:solidFill>
                <a:latin typeface="Microsoft YaHei" panose="020B0503020204020204" pitchFamily="34" charset="-122"/>
                <a:ea typeface="Microsoft YaHei" panose="020B0503020204020204" pitchFamily="34" charset="-122"/>
              </a:rPr>
              <a:t>外部数据</a:t>
            </a:r>
            <a:endParaRPr lang="en-US" sz="1200" dirty="0">
              <a:solidFill>
                <a:prstClr val="black"/>
              </a:solidFill>
              <a:latin typeface="Microsoft YaHei" panose="020B0503020204020204" pitchFamily="34" charset="-122"/>
              <a:ea typeface="Microsoft YaHei" panose="020B0503020204020204" pitchFamily="34" charset="-122"/>
            </a:endParaRPr>
          </a:p>
        </p:txBody>
      </p:sp>
      <p:sp>
        <p:nvSpPr>
          <p:cNvPr id="112" name="Oval 111"/>
          <p:cNvSpPr/>
          <p:nvPr/>
        </p:nvSpPr>
        <p:spPr>
          <a:xfrm>
            <a:off x="3450955" y="3070563"/>
            <a:ext cx="1812664" cy="1656676"/>
          </a:xfrm>
          <a:prstGeom prst="ellipse">
            <a:avLst/>
          </a:prstGeom>
          <a:solidFill>
            <a:srgbClr val="11356F"/>
          </a:solidFill>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r>
              <a:rPr lang="zh-CN" altLang="en-US" sz="1400" b="1" u="sng" dirty="0" smtClean="0">
                <a:solidFill>
                  <a:prstClr val="white"/>
                </a:solidFill>
                <a:latin typeface="Microsoft YaHei" panose="020B0503020204020204" pitchFamily="34" charset="-122"/>
                <a:ea typeface="Microsoft YaHei" panose="020B0503020204020204" pitchFamily="34" charset="-122"/>
              </a:rPr>
              <a:t>销售</a:t>
            </a:r>
            <a:endParaRPr lang="en-US" altLang="zh-CN" sz="1400" b="1" u="sng" dirty="0" smtClean="0">
              <a:solidFill>
                <a:prstClr val="white"/>
              </a:solidFill>
              <a:latin typeface="Microsoft YaHei" panose="020B0503020204020204" pitchFamily="34" charset="-122"/>
              <a:ea typeface="Microsoft YaHei" panose="020B0503020204020204" pitchFamily="34" charset="-122"/>
            </a:endParaRPr>
          </a:p>
          <a:p>
            <a:pPr algn="ctr" fontAlgn="base">
              <a:spcBef>
                <a:spcPct val="0"/>
              </a:spcBef>
              <a:spcAft>
                <a:spcPct val="0"/>
              </a:spcAft>
            </a:pPr>
            <a:r>
              <a:rPr lang="zh-CN" altLang="en-US" sz="1000" dirty="0" smtClean="0">
                <a:solidFill>
                  <a:prstClr val="white"/>
                </a:solidFill>
                <a:latin typeface="Microsoft YaHei" panose="020B0503020204020204" pitchFamily="34" charset="-122"/>
                <a:ea typeface="Microsoft YaHei" panose="020B0503020204020204" pitchFamily="34" charset="-122"/>
              </a:rPr>
              <a:t>总营业额</a:t>
            </a:r>
            <a:r>
              <a:rPr lang="en-US" sz="1000" dirty="0" smtClean="0">
                <a:solidFill>
                  <a:prstClr val="white"/>
                </a:solidFill>
                <a:latin typeface="Microsoft YaHei" panose="020B0503020204020204" pitchFamily="34" charset="-122"/>
                <a:ea typeface="Microsoft YaHei" panose="020B0503020204020204" pitchFamily="34" charset="-122"/>
              </a:rPr>
              <a:t>, </a:t>
            </a:r>
            <a:r>
              <a:rPr lang="zh-CN" altLang="en-US" sz="1000" dirty="0" smtClean="0">
                <a:solidFill>
                  <a:prstClr val="white"/>
                </a:solidFill>
                <a:latin typeface="Microsoft YaHei" panose="020B0503020204020204" pitchFamily="34" charset="-122"/>
                <a:ea typeface="Microsoft YaHei" panose="020B0503020204020204" pitchFamily="34" charset="-122"/>
              </a:rPr>
              <a:t>季节性变动</a:t>
            </a:r>
            <a:r>
              <a:rPr lang="en-US" sz="1000" dirty="0" smtClean="0">
                <a:solidFill>
                  <a:prstClr val="white"/>
                </a:solidFill>
                <a:latin typeface="Microsoft YaHei" panose="020B0503020204020204" pitchFamily="34" charset="-122"/>
                <a:ea typeface="Microsoft YaHei" panose="020B0503020204020204" pitchFamily="34" charset="-122"/>
              </a:rPr>
              <a:t>, </a:t>
            </a:r>
            <a:r>
              <a:rPr lang="zh-CN" altLang="en-US" sz="1000" dirty="0" smtClean="0">
                <a:solidFill>
                  <a:prstClr val="white"/>
                </a:solidFill>
                <a:latin typeface="Microsoft YaHei" panose="020B0503020204020204" pitchFamily="34" charset="-122"/>
                <a:ea typeface="Microsoft YaHei" panose="020B0503020204020204" pitchFamily="34" charset="-122"/>
              </a:rPr>
              <a:t>趋势</a:t>
            </a:r>
            <a:r>
              <a:rPr lang="en-US" sz="1000" dirty="0" smtClean="0">
                <a:solidFill>
                  <a:prstClr val="white"/>
                </a:solidFill>
                <a:latin typeface="Microsoft YaHei" panose="020B0503020204020204" pitchFamily="34" charset="-122"/>
                <a:ea typeface="Microsoft YaHei" panose="020B0503020204020204" pitchFamily="34" charset="-122"/>
              </a:rPr>
              <a:t>, </a:t>
            </a:r>
            <a:r>
              <a:rPr lang="zh-CN" altLang="en-US" sz="1000" dirty="0" smtClean="0">
                <a:solidFill>
                  <a:prstClr val="white"/>
                </a:solidFill>
                <a:latin typeface="Microsoft YaHei" panose="020B0503020204020204" pitchFamily="34" charset="-122"/>
                <a:ea typeface="Microsoft YaHei" panose="020B0503020204020204" pitchFamily="34" charset="-122"/>
              </a:rPr>
              <a:t>规律</a:t>
            </a:r>
            <a:r>
              <a:rPr lang="en-US" sz="1000" dirty="0" smtClean="0">
                <a:solidFill>
                  <a:prstClr val="white"/>
                </a:solidFill>
                <a:latin typeface="Microsoft YaHei" panose="020B0503020204020204" pitchFamily="34" charset="-122"/>
                <a:ea typeface="Microsoft YaHei" panose="020B0503020204020204" pitchFamily="34" charset="-122"/>
              </a:rPr>
              <a:t>  </a:t>
            </a:r>
            <a:r>
              <a:rPr lang="en-US" sz="1050" i="1" dirty="0" smtClean="0">
                <a:solidFill>
                  <a:prstClr val="white"/>
                </a:solidFill>
                <a:latin typeface="Microsoft YaHei" panose="020B0503020204020204" pitchFamily="34" charset="-122"/>
                <a:ea typeface="Microsoft YaHei" panose="020B0503020204020204" pitchFamily="34" charset="-122"/>
              </a:rPr>
              <a:t>(</a:t>
            </a:r>
            <a:r>
              <a:rPr lang="zh-CN" altLang="en-US" sz="1050" i="1" dirty="0">
                <a:solidFill>
                  <a:prstClr val="white"/>
                </a:solidFill>
                <a:latin typeface="Microsoft YaHei" panose="020B0503020204020204" pitchFamily="34" charset="-122"/>
                <a:ea typeface="Microsoft YaHei" panose="020B0503020204020204" pitchFamily="34" charset="-122"/>
              </a:rPr>
              <a:t>均价</a:t>
            </a:r>
            <a:r>
              <a:rPr lang="en-US" sz="1050" i="1" dirty="0" smtClean="0">
                <a:solidFill>
                  <a:prstClr val="white"/>
                </a:solidFill>
                <a:latin typeface="Microsoft YaHei" panose="020B0503020204020204" pitchFamily="34" charset="-122"/>
                <a:ea typeface="Microsoft YaHei" panose="020B0503020204020204" pitchFamily="34" charset="-122"/>
              </a:rPr>
              <a:t>, </a:t>
            </a:r>
            <a:r>
              <a:rPr lang="zh-CN" altLang="en-US" sz="1050" i="1" dirty="0">
                <a:solidFill>
                  <a:prstClr val="white"/>
                </a:solidFill>
                <a:latin typeface="Microsoft YaHei" panose="020B0503020204020204" pitchFamily="34" charset="-122"/>
                <a:ea typeface="Microsoft YaHei" panose="020B0503020204020204" pitchFamily="34" charset="-122"/>
              </a:rPr>
              <a:t>客流量</a:t>
            </a:r>
            <a:r>
              <a:rPr lang="en-US" sz="1050" i="1" dirty="0" smtClean="0">
                <a:solidFill>
                  <a:prstClr val="white"/>
                </a:solidFill>
                <a:latin typeface="Microsoft YaHei" panose="020B0503020204020204" pitchFamily="34" charset="-122"/>
                <a:ea typeface="Microsoft YaHei" panose="020B0503020204020204" pitchFamily="34" charset="-122"/>
              </a:rPr>
              <a:t>, </a:t>
            </a:r>
            <a:r>
              <a:rPr lang="zh-CN" altLang="en-US" sz="1050" i="1" dirty="0" smtClean="0">
                <a:solidFill>
                  <a:prstClr val="white"/>
                </a:solidFill>
                <a:latin typeface="Microsoft YaHei" panose="020B0503020204020204" pitchFamily="34" charset="-122"/>
                <a:ea typeface="Microsoft YaHei" panose="020B0503020204020204" pitchFamily="34" charset="-122"/>
              </a:rPr>
              <a:t>早午餐</a:t>
            </a:r>
            <a:r>
              <a:rPr lang="en-US" sz="1050" i="1" dirty="0" smtClean="0">
                <a:solidFill>
                  <a:prstClr val="white"/>
                </a:solidFill>
                <a:latin typeface="Microsoft YaHei" panose="020B0503020204020204" pitchFamily="34" charset="-122"/>
                <a:ea typeface="Microsoft YaHei" panose="020B0503020204020204" pitchFamily="34" charset="-122"/>
              </a:rPr>
              <a:t>/</a:t>
            </a:r>
            <a:r>
              <a:rPr lang="zh-CN" altLang="en-US" sz="1050" i="1" dirty="0" smtClean="0">
                <a:solidFill>
                  <a:prstClr val="white"/>
                </a:solidFill>
                <a:latin typeface="Microsoft YaHei" panose="020B0503020204020204" pitchFamily="34" charset="-122"/>
                <a:ea typeface="Microsoft YaHei" panose="020B0503020204020204" pitchFamily="34" charset="-122"/>
              </a:rPr>
              <a:t>午餐</a:t>
            </a:r>
            <a:r>
              <a:rPr lang="en-US" sz="1050" i="1" dirty="0" smtClean="0">
                <a:solidFill>
                  <a:prstClr val="white"/>
                </a:solidFill>
                <a:latin typeface="Microsoft YaHei" panose="020B0503020204020204" pitchFamily="34" charset="-122"/>
                <a:ea typeface="Microsoft YaHei" panose="020B0503020204020204" pitchFamily="34" charset="-122"/>
              </a:rPr>
              <a:t>/</a:t>
            </a:r>
            <a:r>
              <a:rPr lang="zh-CN" altLang="en-US" sz="1050" i="1" dirty="0" smtClean="0">
                <a:solidFill>
                  <a:prstClr val="white"/>
                </a:solidFill>
                <a:latin typeface="Microsoft YaHei" panose="020B0503020204020204" pitchFamily="34" charset="-122"/>
                <a:ea typeface="Microsoft YaHei" panose="020B0503020204020204" pitchFamily="34" charset="-122"/>
              </a:rPr>
              <a:t>晚餐</a:t>
            </a:r>
            <a:r>
              <a:rPr lang="en-US" sz="1050" i="1" dirty="0" smtClean="0">
                <a:solidFill>
                  <a:prstClr val="white"/>
                </a:solidFill>
                <a:latin typeface="Microsoft YaHei" panose="020B0503020204020204" pitchFamily="34" charset="-122"/>
                <a:ea typeface="Microsoft YaHei" panose="020B0503020204020204" pitchFamily="34" charset="-122"/>
              </a:rPr>
              <a:t>, </a:t>
            </a:r>
            <a:r>
              <a:rPr lang="zh-CN" altLang="en-US" sz="1050" i="1" dirty="0" smtClean="0">
                <a:solidFill>
                  <a:prstClr val="white"/>
                </a:solidFill>
                <a:latin typeface="Microsoft YaHei" panose="020B0503020204020204" pitchFamily="34" charset="-122"/>
                <a:ea typeface="Microsoft YaHei" panose="020B0503020204020204" pitchFamily="34" charset="-122"/>
              </a:rPr>
              <a:t>酒吧消费</a:t>
            </a:r>
            <a:r>
              <a:rPr lang="en-US" sz="1050" i="1" dirty="0" smtClean="0">
                <a:solidFill>
                  <a:prstClr val="white"/>
                </a:solidFill>
                <a:latin typeface="Microsoft YaHei" panose="020B0503020204020204" pitchFamily="34" charset="-122"/>
                <a:ea typeface="Microsoft YaHei" panose="020B0503020204020204" pitchFamily="34" charset="-122"/>
              </a:rPr>
              <a:t>)</a:t>
            </a:r>
            <a:endParaRPr lang="en-US" sz="1200" i="1" dirty="0">
              <a:solidFill>
                <a:prstClr val="white"/>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57209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pPr eaLnBrk="0" hangingPunct="0">
              <a:defRPr/>
            </a:pPr>
            <a:r>
              <a:rPr lang="zh-CN" altLang="en-US" dirty="0">
                <a:solidFill>
                  <a:schemeClr val="tx2"/>
                </a:solidFill>
                <a:latin typeface="Microsoft YaHei" panose="020B0503020204020204" pitchFamily="34" charset="-122"/>
                <a:ea typeface="Microsoft YaHei" panose="020B0503020204020204" pitchFamily="34" charset="-122"/>
              </a:rPr>
              <a:t>专有</a:t>
            </a:r>
            <a:r>
              <a:rPr lang="zh-CN" altLang="en-US" dirty="0" smtClean="0">
                <a:solidFill>
                  <a:schemeClr val="tx2"/>
                </a:solidFill>
                <a:latin typeface="Microsoft YaHei" panose="020B0503020204020204" pitchFamily="34" charset="-122"/>
                <a:ea typeface="Microsoft YaHei" panose="020B0503020204020204" pitchFamily="34" charset="-122"/>
              </a:rPr>
              <a:t>科技</a:t>
            </a:r>
            <a:r>
              <a:rPr lang="en-US" dirty="0" smtClean="0">
                <a:solidFill>
                  <a:schemeClr val="tx2"/>
                </a:solidFill>
                <a:latin typeface="Microsoft YaHei" panose="020B0503020204020204" pitchFamily="34" charset="-122"/>
                <a:ea typeface="Microsoft YaHei" panose="020B0503020204020204" pitchFamily="34" charset="-122"/>
              </a:rPr>
              <a:t>: </a:t>
            </a:r>
            <a:r>
              <a:rPr lang="en-US" dirty="0">
                <a:solidFill>
                  <a:schemeClr val="tx2"/>
                </a:solidFill>
                <a:latin typeface="Microsoft YaHei" panose="020B0503020204020204" pitchFamily="34" charset="-122"/>
                <a:ea typeface="Microsoft YaHei" panose="020B0503020204020204" pitchFamily="34" charset="-122"/>
              </a:rPr>
              <a:t>The Insight Cube, </a:t>
            </a:r>
            <a:r>
              <a:rPr lang="zh-CN" altLang="en-US" dirty="0" smtClean="0">
                <a:solidFill>
                  <a:schemeClr val="tx2"/>
                </a:solidFill>
                <a:latin typeface="Microsoft YaHei" panose="020B0503020204020204" pitchFamily="34" charset="-122"/>
                <a:ea typeface="Microsoft YaHei" panose="020B0503020204020204" pitchFamily="34" charset="-122"/>
              </a:rPr>
              <a:t>您商务上的“核磁共振”</a:t>
            </a:r>
            <a:endParaRPr lang="en-US" kern="0" dirty="0">
              <a:solidFill>
                <a:schemeClr val="tx2"/>
              </a:solidFill>
              <a:latin typeface="Microsoft YaHei" panose="020B0503020204020204" pitchFamily="34" charset="-122"/>
              <a:ea typeface="Microsoft YaHei" panose="020B0503020204020204" pitchFamily="34" charset="-122"/>
            </a:endParaRPr>
          </a:p>
        </p:txBody>
      </p:sp>
      <p:sp>
        <p:nvSpPr>
          <p:cNvPr id="13" name="Text Placeholder 12"/>
          <p:cNvSpPr>
            <a:spLocks noGrp="1"/>
          </p:cNvSpPr>
          <p:nvPr>
            <p:ph type="body" sz="quarter" idx="10"/>
          </p:nvPr>
        </p:nvSpPr>
        <p:spPr/>
        <p:txBody>
          <a:bodyPr/>
          <a:lstStyle/>
          <a:p>
            <a:r>
              <a:rPr lang="zh-CN" altLang="en-US" sz="1200" dirty="0" smtClean="0">
                <a:solidFill>
                  <a:srgbClr val="002060"/>
                </a:solidFill>
                <a:latin typeface="Microsoft YaHei" panose="020B0503020204020204" pitchFamily="34" charset="-122"/>
                <a:ea typeface="Microsoft YaHei" panose="020B0503020204020204" pitchFamily="34" charset="-122"/>
                <a:cs typeface="LF_Kai"/>
              </a:rPr>
              <a:t>我们的</a:t>
            </a:r>
            <a:r>
              <a:rPr lang="en-GB" sz="1200" dirty="0" smtClean="0">
                <a:solidFill>
                  <a:srgbClr val="002060"/>
                </a:solidFill>
                <a:latin typeface="Microsoft YaHei" panose="020B0503020204020204" pitchFamily="34" charset="-122"/>
                <a:ea typeface="Microsoft YaHei" panose="020B0503020204020204" pitchFamily="34" charset="-122"/>
                <a:cs typeface="LF_Kai"/>
              </a:rPr>
              <a:t>Power </a:t>
            </a:r>
            <a:r>
              <a:rPr lang="zh-CN" altLang="en-US" sz="1200" dirty="0" smtClean="0">
                <a:solidFill>
                  <a:srgbClr val="002060"/>
                </a:solidFill>
                <a:latin typeface="Microsoft YaHei" panose="020B0503020204020204" pitchFamily="34" charset="-122"/>
                <a:ea typeface="Microsoft YaHei" panose="020B0503020204020204" pitchFamily="34" charset="-122"/>
                <a:cs typeface="LF_Kai"/>
              </a:rPr>
              <a:t>和</a:t>
            </a:r>
            <a:r>
              <a:rPr lang="en-GB" sz="1200" dirty="0" smtClean="0">
                <a:solidFill>
                  <a:srgbClr val="002060"/>
                </a:solidFill>
                <a:latin typeface="Microsoft YaHei" panose="020B0503020204020204" pitchFamily="34" charset="-122"/>
                <a:ea typeface="Microsoft YaHei" panose="020B0503020204020204" pitchFamily="34" charset="-122"/>
                <a:cs typeface="LF_Kai"/>
              </a:rPr>
              <a:t> Precision Insight cubes </a:t>
            </a:r>
            <a:r>
              <a:rPr lang="zh-CN" altLang="en-US" sz="1200" dirty="0" smtClean="0">
                <a:solidFill>
                  <a:srgbClr val="002060"/>
                </a:solidFill>
                <a:latin typeface="Microsoft YaHei" panose="020B0503020204020204" pitchFamily="34" charset="-122"/>
                <a:ea typeface="Microsoft YaHei" panose="020B0503020204020204" pitchFamily="34" charset="-122"/>
                <a:cs typeface="LF_Kai"/>
              </a:rPr>
              <a:t>使得</a:t>
            </a:r>
            <a:r>
              <a:rPr lang="zh-CN" altLang="en-US" sz="1200" dirty="0">
                <a:solidFill>
                  <a:srgbClr val="002060"/>
                </a:solidFill>
                <a:latin typeface="Microsoft YaHei" panose="020B0503020204020204" pitchFamily="34" charset="-122"/>
                <a:ea typeface="Microsoft YaHei" panose="020B0503020204020204" pitchFamily="34" charset="-122"/>
                <a:cs typeface="LF_Kai"/>
              </a:rPr>
              <a:t>经常</a:t>
            </a:r>
            <a:r>
              <a:rPr lang="zh-CN" altLang="en-US" sz="1200" dirty="0" smtClean="0">
                <a:solidFill>
                  <a:srgbClr val="002060"/>
                </a:solidFill>
                <a:latin typeface="Microsoft YaHei" panose="020B0503020204020204" pitchFamily="34" charset="-122"/>
                <a:ea typeface="Microsoft YaHei" panose="020B0503020204020204" pitchFamily="34" charset="-122"/>
                <a:cs typeface="LF_Kai"/>
              </a:rPr>
              <a:t>隐藏在公司内部可被潜在节约的支出可视化</a:t>
            </a:r>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3" name="AutoShape 98"/>
          <p:cNvSpPr>
            <a:spLocks noChangeArrowheads="1"/>
          </p:cNvSpPr>
          <p:nvPr>
            <p:custDataLst>
              <p:tags r:id="rId1"/>
            </p:custDataLst>
          </p:nvPr>
        </p:nvSpPr>
        <p:spPr bwMode="auto">
          <a:xfrm>
            <a:off x="692296" y="5978073"/>
            <a:ext cx="7830374" cy="537027"/>
          </a:xfrm>
          <a:prstGeom prst="roundRect">
            <a:avLst>
              <a:gd name="adj" fmla="val 20550"/>
            </a:avLst>
          </a:prstGeom>
          <a:solidFill>
            <a:schemeClr val="bg1">
              <a:lumMod val="8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soft" dir="t"/>
          </a:scene3d>
          <a:sp3d prstMaterial="matte"/>
        </p:spPr>
        <p:txBody>
          <a:bodyPr vert="horz" wrap="square" lIns="91440" tIns="45720" rIns="91440" bIns="45720" numCol="1" rtlCol="0" anchor="ctr" anchorCtr="0" compatLnSpc="1">
            <a:prstTxWarp prst="textNoShape">
              <a:avLst/>
            </a:prstTxWarp>
            <a:noAutofit/>
          </a:bodyPr>
          <a:lstStyle/>
          <a:p>
            <a:pPr algn="ctr" defTabSz="912813"/>
            <a:endParaRPr lang="en-US" sz="900" dirty="0" smtClean="0">
              <a:solidFill>
                <a:schemeClr val="bg1"/>
              </a:solidFill>
              <a:latin typeface="Microsoft YaHei" panose="020B0503020204020204" pitchFamily="34" charset="-122"/>
              <a:ea typeface="Microsoft YaHei" panose="020B0503020204020204" pitchFamily="34" charset="-122"/>
            </a:endParaRPr>
          </a:p>
          <a:p>
            <a:pPr algn="ctr" defTabSz="912813"/>
            <a:endParaRPr lang="en-US" sz="900" dirty="0" smtClean="0">
              <a:solidFill>
                <a:schemeClr val="bg1"/>
              </a:solidFill>
              <a:latin typeface="Microsoft YaHei" panose="020B0503020204020204" pitchFamily="34" charset="-122"/>
              <a:ea typeface="Microsoft YaHei" panose="020B0503020204020204" pitchFamily="34" charset="-122"/>
            </a:endParaRPr>
          </a:p>
        </p:txBody>
      </p:sp>
      <p:pic>
        <p:nvPicPr>
          <p:cNvPr id="4" name="Picture 74" descr="dreamstime_3073106"/>
          <p:cNvPicPr>
            <a:picLocks noChangeAspect="1" noChangeArrowheads="1"/>
          </p:cNvPicPr>
          <p:nvPr>
            <p:custDataLst>
              <p:tags r:id="rId2"/>
            </p:custDataLst>
          </p:nvPr>
        </p:nvPicPr>
        <p:blipFill>
          <a:blip r:embed="rId11" cstate="print"/>
          <a:srcRect/>
          <a:stretch>
            <a:fillRect/>
          </a:stretch>
        </p:blipFill>
        <p:spPr bwMode="auto">
          <a:xfrm>
            <a:off x="548703" y="2011032"/>
            <a:ext cx="2039937" cy="1530350"/>
          </a:xfrm>
          <a:prstGeom prst="rect">
            <a:avLst/>
          </a:prstGeom>
          <a:noFill/>
          <a:ln w="9525">
            <a:noFill/>
            <a:miter lim="800000"/>
            <a:headEnd/>
            <a:tailEnd/>
          </a:ln>
        </p:spPr>
      </p:pic>
      <p:pic>
        <p:nvPicPr>
          <p:cNvPr id="5" name="Picture 76" descr="dreamstime_3073144"/>
          <p:cNvPicPr>
            <a:picLocks noChangeAspect="1" noChangeArrowheads="1"/>
          </p:cNvPicPr>
          <p:nvPr>
            <p:custDataLst>
              <p:tags r:id="rId3"/>
            </p:custDataLst>
          </p:nvPr>
        </p:nvPicPr>
        <p:blipFill>
          <a:blip r:embed="rId12" cstate="print"/>
          <a:srcRect/>
          <a:stretch>
            <a:fillRect/>
          </a:stretch>
        </p:blipFill>
        <p:spPr bwMode="auto">
          <a:xfrm>
            <a:off x="479537" y="3938806"/>
            <a:ext cx="2181225" cy="1782763"/>
          </a:xfrm>
          <a:prstGeom prst="rect">
            <a:avLst/>
          </a:prstGeom>
          <a:noFill/>
          <a:ln w="9525">
            <a:noFill/>
            <a:miter lim="800000"/>
            <a:headEnd/>
            <a:tailEnd/>
          </a:ln>
        </p:spPr>
      </p:pic>
      <p:sp>
        <p:nvSpPr>
          <p:cNvPr id="6" name="AutoShape 4"/>
          <p:cNvSpPr>
            <a:spLocks noChangeArrowheads="1"/>
          </p:cNvSpPr>
          <p:nvPr>
            <p:custDataLst>
              <p:tags r:id="rId4"/>
            </p:custDataLst>
          </p:nvPr>
        </p:nvSpPr>
        <p:spPr bwMode="auto">
          <a:xfrm>
            <a:off x="660934" y="1341107"/>
            <a:ext cx="3942556" cy="4493501"/>
          </a:xfrm>
          <a:prstGeom prst="roundRect">
            <a:avLst>
              <a:gd name="adj" fmla="val 7499"/>
            </a:avLst>
          </a:prstGeom>
          <a:noFill/>
          <a:ln w="9525" cap="flat" cmpd="sng" algn="ctr">
            <a:solidFill>
              <a:srgbClr val="004080"/>
            </a:solidFill>
            <a:prstDash val="solid"/>
            <a:round/>
            <a:headEnd type="none" w="med" len="med"/>
            <a:tailEnd type="none" w="med" len="med"/>
          </a:ln>
          <a:effectLst>
            <a:outerShdw blurRad="38100" dist="38100" dir="2700000">
              <a:srgbClr val="000000">
                <a:alpha val="43000"/>
              </a:srgbClr>
            </a:outerShdw>
          </a:effectLst>
        </p:spPr>
        <p:txBody>
          <a:bodyPr vert="horz" wrap="square" lIns="91440" tIns="45720" rIns="91440" bIns="45720" numCol="1" rtlCol="0" anchor="t" anchorCtr="0" compatLnSpc="1">
            <a:prstTxWarp prst="textNoShape">
              <a:avLst/>
            </a:prstTxWarp>
          </a:bodyPr>
          <a:lstStyle/>
          <a:p>
            <a:pPr defTabSz="890588" eaLnBrk="0" hangingPunct="0">
              <a:buClr>
                <a:srgbClr val="009999"/>
              </a:buClr>
              <a:defRPr/>
            </a:pPr>
            <a:endParaRPr lang="en-GB" sz="1000" dirty="0">
              <a:solidFill>
                <a:srgbClr val="000000"/>
              </a:solidFill>
              <a:latin typeface="Microsoft YaHei" panose="020B0503020204020204" pitchFamily="34" charset="-122"/>
              <a:ea typeface="Microsoft YaHei" panose="020B0503020204020204" pitchFamily="34" charset="-122"/>
            </a:endParaRPr>
          </a:p>
        </p:txBody>
      </p:sp>
      <p:sp>
        <p:nvSpPr>
          <p:cNvPr id="7" name="TextBox 23"/>
          <p:cNvSpPr txBox="1">
            <a:spLocks noChangeArrowheads="1"/>
          </p:cNvSpPr>
          <p:nvPr>
            <p:custDataLst>
              <p:tags r:id="rId5"/>
            </p:custDataLst>
          </p:nvPr>
        </p:nvSpPr>
        <p:spPr bwMode="auto">
          <a:xfrm>
            <a:off x="2363610" y="2063277"/>
            <a:ext cx="2239879" cy="3323987"/>
          </a:xfrm>
          <a:prstGeom prst="rect">
            <a:avLst/>
          </a:prstGeom>
          <a:noFill/>
          <a:ln w="9525">
            <a:noFill/>
            <a:miter lim="800000"/>
            <a:headEnd/>
            <a:tailEnd/>
          </a:ln>
        </p:spPr>
        <p:txBody>
          <a:bodyPr wrap="square">
            <a:spAutoFit/>
          </a:bodyPr>
          <a:lstStyle/>
          <a:p>
            <a:r>
              <a:rPr lang="en-US" sz="1400" b="1" u="sng" dirty="0" smtClean="0">
                <a:solidFill>
                  <a:srgbClr val="606060"/>
                </a:solidFill>
                <a:latin typeface="Microsoft YaHei" panose="020B0503020204020204" pitchFamily="34" charset="-122"/>
                <a:ea typeface="Microsoft YaHei" panose="020B0503020204020204" pitchFamily="34" charset="-122"/>
              </a:rPr>
              <a:t>The Power Cube</a:t>
            </a:r>
          </a:p>
          <a:p>
            <a:r>
              <a:rPr lang="zh-CN" altLang="en-US" sz="1400" dirty="0" smtClean="0">
                <a:solidFill>
                  <a:srgbClr val="606060"/>
                </a:solidFill>
                <a:latin typeface="Microsoft YaHei" panose="020B0503020204020204" pitchFamily="34" charset="-122"/>
                <a:ea typeface="Microsoft YaHei" panose="020B0503020204020204" pitchFamily="34" charset="-122"/>
              </a:rPr>
              <a:t>构建完整的企业内部花销 </a:t>
            </a:r>
            <a:r>
              <a:rPr lang="en-US" altLang="zh-CN" sz="1400" dirty="0" smtClean="0">
                <a:solidFill>
                  <a:srgbClr val="606060"/>
                </a:solidFill>
                <a:latin typeface="Microsoft YaHei" panose="020B0503020204020204" pitchFamily="34" charset="-122"/>
                <a:ea typeface="Microsoft YaHei" panose="020B0503020204020204" pitchFamily="34" charset="-122"/>
              </a:rPr>
              <a:t>– </a:t>
            </a:r>
            <a:r>
              <a:rPr lang="zh-CN" altLang="en-US" sz="1400" dirty="0" smtClean="0">
                <a:solidFill>
                  <a:srgbClr val="606060"/>
                </a:solidFill>
                <a:latin typeface="Microsoft YaHei" panose="020B0503020204020204" pitchFamily="34" charset="-122"/>
                <a:ea typeface="Microsoft YaHei" panose="020B0503020204020204" pitchFamily="34" charset="-122"/>
              </a:rPr>
              <a:t>使得企业内的花销透明度增加接近一倍，从而捕捉所有的机会</a:t>
            </a:r>
            <a:endParaRPr lang="en-US" altLang="zh-CN" sz="1400" dirty="0" smtClean="0">
              <a:solidFill>
                <a:srgbClr val="606060"/>
              </a:solidFill>
              <a:latin typeface="Microsoft YaHei" panose="020B0503020204020204" pitchFamily="34" charset="-122"/>
              <a:ea typeface="Microsoft YaHei" panose="020B0503020204020204" pitchFamily="34" charset="-122"/>
            </a:endParaRPr>
          </a:p>
          <a:p>
            <a:endParaRPr lang="en-US" sz="1400" dirty="0">
              <a:solidFill>
                <a:srgbClr val="606060"/>
              </a:solidFill>
              <a:latin typeface="Microsoft YaHei" panose="020B0503020204020204" pitchFamily="34" charset="-122"/>
              <a:ea typeface="Microsoft YaHei" panose="020B0503020204020204" pitchFamily="34" charset="-122"/>
            </a:endParaRPr>
          </a:p>
          <a:p>
            <a:endParaRPr lang="en-US" sz="1400" dirty="0" smtClean="0">
              <a:solidFill>
                <a:srgbClr val="606060"/>
              </a:solidFill>
              <a:latin typeface="Microsoft YaHei" panose="020B0503020204020204" pitchFamily="34" charset="-122"/>
              <a:ea typeface="Microsoft YaHei" panose="020B0503020204020204" pitchFamily="34" charset="-122"/>
            </a:endParaRPr>
          </a:p>
          <a:p>
            <a:endParaRPr lang="en-US" sz="1400" dirty="0">
              <a:solidFill>
                <a:srgbClr val="606060"/>
              </a:solidFill>
              <a:latin typeface="Microsoft YaHei" panose="020B0503020204020204" pitchFamily="34" charset="-122"/>
              <a:ea typeface="Microsoft YaHei" panose="020B0503020204020204" pitchFamily="34" charset="-122"/>
            </a:endParaRPr>
          </a:p>
          <a:p>
            <a:endParaRPr lang="en-US" sz="1400" dirty="0" smtClean="0">
              <a:solidFill>
                <a:srgbClr val="606060"/>
              </a:solidFill>
              <a:latin typeface="Microsoft YaHei" panose="020B0503020204020204" pitchFamily="34" charset="-122"/>
              <a:ea typeface="Microsoft YaHei" panose="020B0503020204020204" pitchFamily="34" charset="-122"/>
            </a:endParaRPr>
          </a:p>
          <a:p>
            <a:r>
              <a:rPr lang="en-US" sz="1400" b="1" u="sng" dirty="0" smtClean="0">
                <a:solidFill>
                  <a:srgbClr val="606060"/>
                </a:solidFill>
                <a:latin typeface="Microsoft YaHei" panose="020B0503020204020204" pitchFamily="34" charset="-122"/>
                <a:ea typeface="Microsoft YaHei" panose="020B0503020204020204" pitchFamily="34" charset="-122"/>
              </a:rPr>
              <a:t>The Precision Cube </a:t>
            </a:r>
          </a:p>
          <a:p>
            <a:r>
              <a:rPr lang="zh-CN" altLang="en-US" sz="1400" dirty="0" smtClean="0">
                <a:solidFill>
                  <a:srgbClr val="606060"/>
                </a:solidFill>
                <a:latin typeface="Microsoft YaHei" panose="020B0503020204020204" pitchFamily="34" charset="-122"/>
                <a:ea typeface="Microsoft YaHei" panose="020B0503020204020204" pitchFamily="34" charset="-122"/>
              </a:rPr>
              <a:t>提供极为精细，并且可向下细分的方案类别 </a:t>
            </a:r>
            <a:r>
              <a:rPr lang="en-US" altLang="zh-CN" sz="1400" dirty="0" smtClean="0">
                <a:solidFill>
                  <a:srgbClr val="606060"/>
                </a:solidFill>
                <a:latin typeface="Microsoft YaHei" panose="020B0503020204020204" pitchFamily="34" charset="-122"/>
                <a:ea typeface="Microsoft YaHei" panose="020B0503020204020204" pitchFamily="34" charset="-122"/>
              </a:rPr>
              <a:t>– </a:t>
            </a:r>
            <a:r>
              <a:rPr lang="zh-CN" altLang="en-US" sz="1400" dirty="0" smtClean="0">
                <a:solidFill>
                  <a:srgbClr val="606060"/>
                </a:solidFill>
                <a:latin typeface="Microsoft YaHei" panose="020B0503020204020204" pitchFamily="34" charset="-122"/>
                <a:ea typeface="Microsoft YaHei" panose="020B0503020204020204" pitchFamily="34" charset="-122"/>
              </a:rPr>
              <a:t>整合外部数据和内部数据，在迄今为止仍然不透明的领域内捕捉机会</a:t>
            </a:r>
            <a:endParaRPr lang="en-US" sz="1400" dirty="0">
              <a:solidFill>
                <a:srgbClr val="606060"/>
              </a:solidFill>
              <a:latin typeface="Microsoft YaHei" panose="020B0503020204020204" pitchFamily="34" charset="-122"/>
              <a:ea typeface="Microsoft YaHei" panose="020B0503020204020204" pitchFamily="34" charset="-122"/>
            </a:endParaRPr>
          </a:p>
        </p:txBody>
      </p:sp>
      <p:sp>
        <p:nvSpPr>
          <p:cNvPr id="8" name="Text Box 12"/>
          <p:cNvSpPr txBox="1">
            <a:spLocks noChangeArrowheads="1"/>
          </p:cNvSpPr>
          <p:nvPr>
            <p:custDataLst>
              <p:tags r:id="rId6"/>
            </p:custDataLst>
          </p:nvPr>
        </p:nvSpPr>
        <p:spPr bwMode="auto">
          <a:xfrm>
            <a:off x="917735" y="1503032"/>
            <a:ext cx="1750800" cy="323165"/>
          </a:xfrm>
          <a:prstGeom prst="rect">
            <a:avLst/>
          </a:prstGeom>
          <a:noFill/>
          <a:ln w="9525">
            <a:noFill/>
            <a:miter lim="800000"/>
            <a:headEnd/>
            <a:tailEnd/>
          </a:ln>
        </p:spPr>
        <p:txBody>
          <a:bodyPr wrap="none">
            <a:spAutoFit/>
          </a:bodyPr>
          <a:lstStyle/>
          <a:p>
            <a:r>
              <a:rPr lang="en-US" sz="1500" b="1" cap="all" spc="100" dirty="0" smtClean="0">
                <a:solidFill>
                  <a:srgbClr val="002060"/>
                </a:solidFill>
                <a:latin typeface="Microsoft YaHei" panose="020B0503020204020204" pitchFamily="34" charset="-122"/>
                <a:ea typeface="Microsoft YaHei" panose="020B0503020204020204" pitchFamily="34" charset="-122"/>
              </a:rPr>
              <a:t>Insight Cube</a:t>
            </a:r>
            <a:endParaRPr lang="en-US" sz="1500" b="1" cap="all" spc="100" dirty="0">
              <a:solidFill>
                <a:srgbClr val="002060"/>
              </a:solidFill>
              <a:latin typeface="Microsoft YaHei" panose="020B0503020204020204" pitchFamily="34" charset="-122"/>
              <a:ea typeface="Microsoft YaHei" panose="020B0503020204020204" pitchFamily="34" charset="-122"/>
            </a:endParaRPr>
          </a:p>
        </p:txBody>
      </p:sp>
      <p:sp>
        <p:nvSpPr>
          <p:cNvPr id="9" name="Round Same Side Corner Rectangle 8"/>
          <p:cNvSpPr/>
          <p:nvPr>
            <p:custDataLst>
              <p:tags r:id="rId7"/>
            </p:custDataLst>
          </p:nvPr>
        </p:nvSpPr>
        <p:spPr bwMode="auto">
          <a:xfrm rot="5400000">
            <a:off x="4322942" y="1633948"/>
            <a:ext cx="4475898" cy="3914805"/>
          </a:xfrm>
          <a:prstGeom prst="round2SameRect">
            <a:avLst>
              <a:gd name="adj1" fmla="val 9672"/>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a:lstStyle/>
          <a:p>
            <a:pPr>
              <a:defRPr/>
            </a:pPr>
            <a:endParaRPr lang="en-US" sz="1000" dirty="0">
              <a:solidFill>
                <a:srgbClr val="000000"/>
              </a:solidFill>
              <a:latin typeface="Microsoft YaHei" panose="020B0503020204020204" pitchFamily="34" charset="-122"/>
              <a:ea typeface="Microsoft YaHei" panose="020B0503020204020204" pitchFamily="34" charset="-122"/>
              <a:cs typeface="Arial" charset="0"/>
            </a:endParaRPr>
          </a:p>
        </p:txBody>
      </p:sp>
      <p:sp>
        <p:nvSpPr>
          <p:cNvPr id="10" name="TextBox 9"/>
          <p:cNvSpPr txBox="1">
            <a:spLocks noChangeArrowheads="1"/>
          </p:cNvSpPr>
          <p:nvPr>
            <p:custDataLst>
              <p:tags r:id="rId8"/>
            </p:custDataLst>
          </p:nvPr>
        </p:nvSpPr>
        <p:spPr bwMode="auto">
          <a:xfrm>
            <a:off x="4834967" y="1379238"/>
            <a:ext cx="3598368" cy="3770263"/>
          </a:xfrm>
          <a:prstGeom prst="rect">
            <a:avLst/>
          </a:prstGeom>
          <a:noFill/>
          <a:ln w="9525">
            <a:noFill/>
            <a:miter lim="800000"/>
            <a:headEnd/>
            <a:tailEnd/>
          </a:ln>
        </p:spPr>
        <p:txBody>
          <a:bodyPr wrap="square">
            <a:spAutoFit/>
          </a:bodyPr>
          <a:lstStyle/>
          <a:p>
            <a:pPr algn="ctr">
              <a:buClr>
                <a:srgbClr val="002060"/>
              </a:buClr>
            </a:pPr>
            <a:endParaRPr lang="en-US" sz="1500" b="1" dirty="0" smtClean="0">
              <a:solidFill>
                <a:srgbClr val="004080"/>
              </a:solidFill>
              <a:latin typeface="Microsoft YaHei" panose="020B0503020204020204" pitchFamily="34" charset="-122"/>
              <a:ea typeface="Microsoft YaHei" panose="020B0503020204020204" pitchFamily="34" charset="-122"/>
            </a:endParaRPr>
          </a:p>
          <a:p>
            <a:pPr algn="ctr">
              <a:buClr>
                <a:srgbClr val="002060"/>
              </a:buClr>
            </a:pPr>
            <a:r>
              <a:rPr lang="en-US" sz="1500" b="1" dirty="0" smtClean="0">
                <a:solidFill>
                  <a:srgbClr val="004080"/>
                </a:solidFill>
                <a:latin typeface="Microsoft YaHei" panose="020B0503020204020204" pitchFamily="34" charset="-122"/>
                <a:ea typeface="Microsoft YaHei" panose="020B0503020204020204" pitchFamily="34" charset="-122"/>
              </a:rPr>
              <a:t>Insight Cube </a:t>
            </a:r>
            <a:r>
              <a:rPr lang="zh-CN" altLang="en-US" sz="1500" b="1" dirty="0" smtClean="0">
                <a:solidFill>
                  <a:srgbClr val="004080"/>
                </a:solidFill>
                <a:latin typeface="Microsoft YaHei" panose="020B0503020204020204" pitchFamily="34" charset="-122"/>
                <a:ea typeface="Microsoft YaHei" panose="020B0503020204020204" pitchFamily="34" charset="-122"/>
              </a:rPr>
              <a:t>科技的主要特点</a:t>
            </a:r>
            <a:endParaRPr lang="en-US" altLang="zh-CN" sz="1500" b="1" dirty="0" smtClean="0">
              <a:solidFill>
                <a:srgbClr val="004080"/>
              </a:solidFill>
              <a:latin typeface="Microsoft YaHei" panose="020B0503020204020204" pitchFamily="34" charset="-122"/>
              <a:ea typeface="Microsoft YaHei" panose="020B0503020204020204" pitchFamily="34" charset="-122"/>
            </a:endParaRPr>
          </a:p>
          <a:p>
            <a:pPr algn="ctr">
              <a:buClr>
                <a:srgbClr val="002060"/>
              </a:buClr>
            </a:pPr>
            <a:endParaRPr lang="en-US" sz="1500" b="1" dirty="0">
              <a:solidFill>
                <a:srgbClr val="004080"/>
              </a:solidFill>
              <a:latin typeface="Microsoft YaHei" panose="020B0503020204020204" pitchFamily="34" charset="-122"/>
              <a:ea typeface="Microsoft YaHei" panose="020B0503020204020204" pitchFamily="34" charset="-122"/>
            </a:endParaRPr>
          </a:p>
          <a:p>
            <a:pPr algn="ctr">
              <a:buClr>
                <a:srgbClr val="002060"/>
              </a:buClr>
            </a:pPr>
            <a:endParaRPr lang="en-US" sz="1400" b="1" dirty="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smtClean="0">
                <a:solidFill>
                  <a:srgbClr val="606060"/>
                </a:solidFill>
                <a:latin typeface="Microsoft YaHei" panose="020B0503020204020204" pitchFamily="34" charset="-122"/>
                <a:ea typeface="Microsoft YaHei" panose="020B0503020204020204" pitchFamily="34" charset="-122"/>
              </a:rPr>
              <a:t>完整</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从各资源收集完整的花销数据：各种系统</a:t>
            </a:r>
            <a:r>
              <a:rPr lang="en-US"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应付账款</a:t>
            </a:r>
            <a:r>
              <a:rPr lang="en-US"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采购卡</a:t>
            </a:r>
            <a:r>
              <a:rPr lang="en-US"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差旅和娱乐</a:t>
            </a:r>
            <a:r>
              <a:rPr lang="zh-CN" altLang="en-US" dirty="0">
                <a:solidFill>
                  <a:srgbClr val="606060"/>
                </a:solidFill>
                <a:latin typeface="Microsoft YaHei" panose="020B0503020204020204" pitchFamily="34" charset="-122"/>
                <a:ea typeface="Microsoft YaHei" panose="020B0503020204020204" pitchFamily="34" charset="-122"/>
              </a:rPr>
              <a:t>等</a:t>
            </a:r>
            <a:endParaRPr lang="en-US"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endParaRPr lang="en-US"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a:solidFill>
                  <a:srgbClr val="606060"/>
                </a:solidFill>
                <a:latin typeface="Microsoft YaHei" panose="020B0503020204020204" pitchFamily="34" charset="-122"/>
                <a:ea typeface="Microsoft YaHei" panose="020B0503020204020204" pitchFamily="34" charset="-122"/>
              </a:rPr>
              <a:t>准确</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在每条消费记录层面上进行分类，而非应付账款总合的层面</a:t>
            </a:r>
            <a:endParaRPr lang="en-US" altLang="zh-CN"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endParaRPr lang="en-US"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smtClean="0">
                <a:solidFill>
                  <a:srgbClr val="606060"/>
                </a:solidFill>
                <a:latin typeface="Microsoft YaHei" panose="020B0503020204020204" pitchFamily="34" charset="-122"/>
                <a:ea typeface="Microsoft YaHei" panose="020B0503020204020204" pitchFamily="34" charset="-122"/>
              </a:rPr>
              <a:t>方便使用</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用户可以从个人电</a:t>
            </a:r>
            <a:r>
              <a:rPr lang="zh-CN" altLang="en-US" dirty="0">
                <a:solidFill>
                  <a:srgbClr val="606060"/>
                </a:solidFill>
                <a:latin typeface="Microsoft YaHei" panose="020B0503020204020204" pitchFamily="34" charset="-122"/>
                <a:ea typeface="Microsoft YaHei" panose="020B0503020204020204" pitchFamily="34" charset="-122"/>
              </a:rPr>
              <a:t>脑</a:t>
            </a:r>
            <a:r>
              <a:rPr lang="zh-CN" altLang="en-US" dirty="0" smtClean="0">
                <a:solidFill>
                  <a:srgbClr val="606060"/>
                </a:solidFill>
                <a:latin typeface="Microsoft YaHei" panose="020B0503020204020204" pitchFamily="34" charset="-122"/>
                <a:ea typeface="Microsoft YaHei" panose="020B0503020204020204" pitchFamily="34" charset="-122"/>
              </a:rPr>
              <a:t>上通过视</a:t>
            </a:r>
            <a:r>
              <a:rPr lang="zh-CN" altLang="en-US" dirty="0">
                <a:solidFill>
                  <a:srgbClr val="606060"/>
                </a:solidFill>
                <a:latin typeface="Microsoft YaHei" panose="020B0503020204020204" pitchFamily="34" charset="-122"/>
                <a:ea typeface="Microsoft YaHei" panose="020B0503020204020204" pitchFamily="34" charset="-122"/>
              </a:rPr>
              <a:t>觉效果丰富的界面</a:t>
            </a:r>
            <a:r>
              <a:rPr lang="zh-CN" altLang="en-US" dirty="0" smtClean="0">
                <a:solidFill>
                  <a:srgbClr val="606060"/>
                </a:solidFill>
                <a:latin typeface="Microsoft YaHei" panose="020B0503020204020204" pitchFamily="34" charset="-122"/>
                <a:ea typeface="Microsoft YaHei" panose="020B0503020204020204" pitchFamily="34" charset="-122"/>
              </a:rPr>
              <a:t>，简单地点击，来读取结果</a:t>
            </a:r>
            <a:endParaRPr lang="en-US" altLang="zh-CN"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endParaRPr lang="en-US"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smtClean="0">
                <a:solidFill>
                  <a:srgbClr val="606060"/>
                </a:solidFill>
                <a:latin typeface="Microsoft YaHei" panose="020B0503020204020204" pitchFamily="34" charset="-122"/>
                <a:ea typeface="Microsoft YaHei" panose="020B0503020204020204" pitchFamily="34" charset="-122"/>
              </a:rPr>
              <a:t>灵活</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smtClean="0">
                <a:solidFill>
                  <a:srgbClr val="606060"/>
                </a:solidFill>
                <a:latin typeface="Microsoft YaHei" panose="020B0503020204020204" pitchFamily="34" charset="-122"/>
                <a:ea typeface="Microsoft YaHei" panose="020B0503020204020204" pitchFamily="34" charset="-122"/>
              </a:rPr>
              <a:t>可被根据用户需求被动态细分的报告</a:t>
            </a:r>
            <a:endParaRPr lang="en-US" altLang="zh-CN"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endParaRPr lang="en-US" dirty="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smtClean="0">
                <a:solidFill>
                  <a:srgbClr val="606060"/>
                </a:solidFill>
                <a:latin typeface="Microsoft YaHei" panose="020B0503020204020204" pitchFamily="34" charset="-122"/>
                <a:ea typeface="Microsoft YaHei" panose="020B0503020204020204" pitchFamily="34" charset="-122"/>
              </a:rPr>
              <a:t>细致</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a:solidFill>
                  <a:srgbClr val="606060"/>
                </a:solidFill>
                <a:latin typeface="Microsoft YaHei" panose="020B0503020204020204" pitchFamily="34" charset="-122"/>
                <a:ea typeface="Microsoft YaHei" panose="020B0503020204020204" pitchFamily="34" charset="-122"/>
              </a:rPr>
              <a:t>可细分</a:t>
            </a:r>
            <a:r>
              <a:rPr lang="zh-CN" altLang="en-US" dirty="0" smtClean="0">
                <a:solidFill>
                  <a:srgbClr val="606060"/>
                </a:solidFill>
                <a:latin typeface="Microsoft YaHei" panose="020B0503020204020204" pitchFamily="34" charset="-122"/>
                <a:ea typeface="Microsoft YaHei" panose="020B0503020204020204" pitchFamily="34" charset="-122"/>
              </a:rPr>
              <a:t>到发货单</a:t>
            </a:r>
            <a:r>
              <a:rPr lang="en-US" altLang="zh-CN" dirty="0" smtClean="0">
                <a:solidFill>
                  <a:srgbClr val="606060"/>
                </a:solidFill>
                <a:latin typeface="Microsoft YaHei" panose="020B0503020204020204" pitchFamily="34" charset="-122"/>
                <a:ea typeface="Microsoft YaHei" panose="020B0503020204020204" pitchFamily="34" charset="-122"/>
              </a:rPr>
              <a:t>-</a:t>
            </a:r>
            <a:r>
              <a:rPr lang="zh-CN" altLang="en-US" dirty="0" smtClean="0">
                <a:solidFill>
                  <a:srgbClr val="606060"/>
                </a:solidFill>
                <a:latin typeface="Microsoft YaHei" panose="020B0503020204020204" pitchFamily="34" charset="-122"/>
                <a:ea typeface="Microsoft YaHei" panose="020B0503020204020204" pitchFamily="34" charset="-122"/>
              </a:rPr>
              <a:t>发货层面</a:t>
            </a:r>
            <a:endParaRPr lang="en-US" altLang="zh-CN"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endParaRPr lang="en-US" dirty="0" smtClean="0">
              <a:solidFill>
                <a:srgbClr val="606060"/>
              </a:solidFill>
              <a:latin typeface="Microsoft YaHei" panose="020B0503020204020204" pitchFamily="34" charset="-122"/>
              <a:ea typeface="Microsoft YaHei" panose="020B0503020204020204" pitchFamily="34" charset="-122"/>
            </a:endParaRPr>
          </a:p>
          <a:p>
            <a:pPr marL="177800" lvl="1" indent="-177800">
              <a:buClr>
                <a:srgbClr val="004080"/>
              </a:buClr>
              <a:buFont typeface="Wingdings" pitchFamily="2" charset="2"/>
              <a:buChar char="§"/>
            </a:pPr>
            <a:r>
              <a:rPr lang="zh-CN" altLang="en-US" b="1" dirty="0">
                <a:solidFill>
                  <a:srgbClr val="606060"/>
                </a:solidFill>
                <a:latin typeface="Microsoft YaHei" panose="020B0503020204020204" pitchFamily="34" charset="-122"/>
                <a:ea typeface="Microsoft YaHei" panose="020B0503020204020204" pitchFamily="34" charset="-122"/>
              </a:rPr>
              <a:t>可执行的</a:t>
            </a:r>
            <a:r>
              <a:rPr lang="en-US" b="1" dirty="0" smtClean="0">
                <a:solidFill>
                  <a:srgbClr val="606060"/>
                </a:solidFill>
                <a:latin typeface="Microsoft YaHei" panose="020B0503020204020204" pitchFamily="34" charset="-122"/>
                <a:ea typeface="Microsoft YaHei" panose="020B0503020204020204" pitchFamily="34" charset="-122"/>
              </a:rPr>
              <a:t>:  </a:t>
            </a:r>
            <a:r>
              <a:rPr lang="zh-CN" altLang="en-US" dirty="0">
                <a:solidFill>
                  <a:srgbClr val="606060"/>
                </a:solidFill>
                <a:latin typeface="Microsoft YaHei" panose="020B0503020204020204" pitchFamily="34" charset="-122"/>
                <a:ea typeface="Microsoft YaHei" panose="020B0503020204020204" pitchFamily="34" charset="-122"/>
              </a:rPr>
              <a:t>使</a:t>
            </a:r>
            <a:r>
              <a:rPr lang="zh-CN" altLang="en-US" dirty="0" smtClean="0">
                <a:solidFill>
                  <a:srgbClr val="606060"/>
                </a:solidFill>
                <a:latin typeface="Microsoft YaHei" panose="020B0503020204020204" pitchFamily="34" charset="-122"/>
                <a:ea typeface="Microsoft YaHei" panose="020B0503020204020204" pitchFamily="34" charset="-122"/>
              </a:rPr>
              <a:t>得企业能够针对性地快速反应，执行战略并且快速完整地发现机会</a:t>
            </a:r>
            <a:endParaRPr lang="en-US" dirty="0">
              <a:solidFill>
                <a:srgbClr val="606060"/>
              </a:solidFill>
              <a:latin typeface="Microsoft YaHei" panose="020B0503020204020204" pitchFamily="34" charset="-122"/>
              <a:ea typeface="Microsoft YaHei" panose="020B0503020204020204" pitchFamily="34" charset="-122"/>
            </a:endParaRPr>
          </a:p>
        </p:txBody>
      </p:sp>
      <p:sp>
        <p:nvSpPr>
          <p:cNvPr id="11" name="TextBox 23"/>
          <p:cNvSpPr txBox="1">
            <a:spLocks noChangeArrowheads="1"/>
          </p:cNvSpPr>
          <p:nvPr>
            <p:custDataLst>
              <p:tags r:id="rId9"/>
            </p:custDataLst>
          </p:nvPr>
        </p:nvSpPr>
        <p:spPr bwMode="auto">
          <a:xfrm>
            <a:off x="769695" y="5978073"/>
            <a:ext cx="7681414" cy="461665"/>
          </a:xfrm>
          <a:prstGeom prst="rect">
            <a:avLst/>
          </a:prstGeom>
          <a:noFill/>
          <a:ln w="9525">
            <a:noFill/>
            <a:miter lim="800000"/>
            <a:headEnd/>
            <a:tailEnd/>
          </a:ln>
        </p:spPr>
        <p:txBody>
          <a:bodyPr wrap="square">
            <a:spAutoFit/>
          </a:bodyPr>
          <a:lstStyle/>
          <a:p>
            <a:pPr algn="ctr"/>
            <a:r>
              <a:rPr 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Power </a:t>
            </a: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rPr>
              <a:t>和</a:t>
            </a:r>
            <a:r>
              <a:rPr 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 Precision Cubes </a:t>
            </a: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能被</a:t>
            </a:r>
            <a:r>
              <a:rPr lang="zh-CN" altLang="en-US"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快速</a:t>
            </a: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开发</a:t>
            </a:r>
            <a:r>
              <a:rPr 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一般在收到数据之后四周内即可完成。一旦开发好，因为内部算法能自动准确地给新数据分类，此科技可被反复使用。</a:t>
            </a:r>
            <a:endParaRPr 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8087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图示</a:t>
            </a:r>
            <a:r>
              <a:rPr lang="en-US" dirty="0" smtClean="0">
                <a:latin typeface="Microsoft YaHei" panose="020B0503020204020204" pitchFamily="34" charset="-122"/>
                <a:ea typeface="Microsoft YaHei" panose="020B0503020204020204" pitchFamily="34" charset="-122"/>
              </a:rPr>
              <a:t>:  Precision Cube</a:t>
            </a:r>
            <a:r>
              <a:rPr lang="zh-CN" altLang="en-US" dirty="0" smtClean="0">
                <a:latin typeface="Microsoft YaHei" panose="020B0503020204020204" pitchFamily="34" charset="-122"/>
                <a:ea typeface="Microsoft YaHei" panose="020B0503020204020204" pitchFamily="34" charset="-122"/>
              </a:rPr>
              <a:t>的力量</a:t>
            </a:r>
            <a:endParaRPr lang="en-SG" dirty="0">
              <a:latin typeface="Microsoft YaHei" panose="020B0503020204020204" pitchFamily="34" charset="-122"/>
              <a:ea typeface="Microsoft YaHei" panose="020B0503020204020204" pitchFamily="34" charset="-122"/>
            </a:endParaRPr>
          </a:p>
        </p:txBody>
      </p:sp>
      <p:sp>
        <p:nvSpPr>
          <p:cNvPr id="22" name="Text Placeholder 21"/>
          <p:cNvSpPr>
            <a:spLocks noGrp="1"/>
          </p:cNvSpPr>
          <p:nvPr>
            <p:ph type="body" sz="quarter" idx="10"/>
          </p:nvPr>
        </p:nvSpPr>
        <p:spPr/>
        <p:txBody>
          <a:bodyPr/>
          <a:lstStyle/>
          <a:p>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cs typeface="LF_Kai"/>
              </a:rPr>
              <a:t>我们的</a:t>
            </a:r>
            <a:r>
              <a:rPr lang="en-GB" sz="1200" dirty="0" smtClean="0">
                <a:solidFill>
                  <a:schemeClr val="accent1">
                    <a:lumMod val="50000"/>
                  </a:schemeClr>
                </a:solidFill>
                <a:latin typeface="Microsoft YaHei" panose="020B0503020204020204" pitchFamily="34" charset="-122"/>
                <a:ea typeface="Microsoft YaHei" panose="020B0503020204020204" pitchFamily="34" charset="-122"/>
                <a:cs typeface="LF_Kai"/>
              </a:rPr>
              <a:t>Precision </a:t>
            </a:r>
            <a:r>
              <a:rPr lang="en-GB" sz="1200" dirty="0">
                <a:solidFill>
                  <a:schemeClr val="accent1">
                    <a:lumMod val="50000"/>
                  </a:schemeClr>
                </a:solidFill>
                <a:latin typeface="Microsoft YaHei" panose="020B0503020204020204" pitchFamily="34" charset="-122"/>
                <a:ea typeface="Microsoft YaHei" panose="020B0503020204020204" pitchFamily="34" charset="-122"/>
                <a:cs typeface="LF_Kai"/>
              </a:rPr>
              <a:t>Cube </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LF_Kai"/>
              </a:rPr>
              <a:t>能深度洞察迄今为止还不透明的类别</a:t>
            </a:r>
            <a:r>
              <a:rPr lang="en-GB" sz="1200" dirty="0" smtClean="0">
                <a:solidFill>
                  <a:schemeClr val="accent1">
                    <a:lumMod val="50000"/>
                  </a:schemeClr>
                </a:solidFill>
                <a:latin typeface="Microsoft YaHei" panose="020B0503020204020204" pitchFamily="34" charset="-122"/>
                <a:ea typeface="Microsoft YaHei" panose="020B0503020204020204" pitchFamily="34" charset="-122"/>
                <a:cs typeface="LF_Kai"/>
              </a:rPr>
              <a:t>. </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LF_Kai"/>
              </a:rPr>
              <a:t>除了运用先进的科技，我们的采购专家还通晓如何设计优质的数据模块并获得整合最重要的数据</a:t>
            </a:r>
            <a:endParaRPr lang="en-GB" sz="1200" dirty="0">
              <a:solidFill>
                <a:schemeClr val="accent1">
                  <a:lumMod val="50000"/>
                </a:schemeClr>
              </a:solidFill>
              <a:latin typeface="Microsoft YaHei" panose="020B0503020204020204" pitchFamily="34" charset="-122"/>
              <a:ea typeface="Microsoft YaHei" panose="020B0503020204020204" pitchFamily="34" charset="-122"/>
              <a:cs typeface="LF_Kai"/>
            </a:endParaRPr>
          </a:p>
        </p:txBody>
      </p:sp>
      <p:pic>
        <p:nvPicPr>
          <p:cNvPr id="3" name="Picture 3"/>
          <p:cNvPicPr>
            <a:picLocks noChangeAspect="1" noChangeArrowheads="1"/>
          </p:cNvPicPr>
          <p:nvPr/>
        </p:nvPicPr>
        <p:blipFill>
          <a:blip r:embed="rId2" cstate="print"/>
          <a:srcRect l="724" t="6742" r="989" b="4546"/>
          <a:stretch>
            <a:fillRect/>
          </a:stretch>
        </p:blipFill>
        <p:spPr bwMode="auto">
          <a:xfrm>
            <a:off x="3739791" y="2122717"/>
            <a:ext cx="4027094" cy="4365172"/>
          </a:xfrm>
          <a:prstGeom prst="rect">
            <a:avLst/>
          </a:prstGeom>
          <a:noFill/>
          <a:ln w="9525">
            <a:noFill/>
            <a:miter lim="800000"/>
            <a:headEnd/>
            <a:tailEnd/>
          </a:ln>
          <a:effectLst/>
        </p:spPr>
      </p:pic>
      <p:sp>
        <p:nvSpPr>
          <p:cNvPr id="4" name="Round Same Side Corner Rectangle 3"/>
          <p:cNvSpPr/>
          <p:nvPr/>
        </p:nvSpPr>
        <p:spPr bwMode="auto">
          <a:xfrm rot="16200000" flipH="1">
            <a:off x="-34289" y="1885858"/>
            <a:ext cx="4956729" cy="4346284"/>
          </a:xfrm>
          <a:prstGeom prst="round2SameRect">
            <a:avLst>
              <a:gd name="adj1" fmla="val 9672"/>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dirty="0">
              <a:solidFill>
                <a:srgbClr val="000000"/>
              </a:solidFill>
              <a:latin typeface="Microsoft YaHei" panose="020B0503020204020204" pitchFamily="34" charset="-122"/>
              <a:ea typeface="Microsoft YaHei" panose="020B0503020204020204" pitchFamily="34" charset="-122"/>
            </a:endParaRPr>
          </a:p>
        </p:txBody>
      </p:sp>
      <p:sp>
        <p:nvSpPr>
          <p:cNvPr id="5" name="Rounded Rectangle 4"/>
          <p:cNvSpPr/>
          <p:nvPr/>
        </p:nvSpPr>
        <p:spPr bwMode="auto">
          <a:xfrm>
            <a:off x="2531533" y="1578400"/>
            <a:ext cx="6373884" cy="4974800"/>
          </a:xfrm>
          <a:prstGeom prst="roundRect">
            <a:avLst>
              <a:gd name="adj" fmla="val 6701"/>
            </a:avLst>
          </a:prstGeom>
          <a:noFill/>
          <a:ln>
            <a:solidFill>
              <a:srgbClr val="004080"/>
            </a:solidFill>
          </a:ln>
          <a:effectLst>
            <a:outerShdw blurRad="88900" dist="23000" dir="5400000" rotWithShape="0">
              <a:schemeClr val="tx2">
                <a:lumMod val="65000"/>
                <a:lumOff val="3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a:solidFill>
                <a:srgbClr val="FFFFFF"/>
              </a:solidFill>
              <a:latin typeface="Microsoft YaHei" panose="020B0503020204020204" pitchFamily="34" charset="-122"/>
              <a:ea typeface="Microsoft YaHei" panose="020B0503020204020204" pitchFamily="34" charset="-122"/>
            </a:endParaRPr>
          </a:p>
        </p:txBody>
      </p:sp>
      <p:sp>
        <p:nvSpPr>
          <p:cNvPr id="6" name="TextBox 5"/>
          <p:cNvSpPr txBox="1"/>
          <p:nvPr/>
        </p:nvSpPr>
        <p:spPr>
          <a:xfrm>
            <a:off x="2758516" y="1683658"/>
            <a:ext cx="4176752" cy="307777"/>
          </a:xfrm>
          <a:prstGeom prst="rect">
            <a:avLst/>
          </a:prstGeom>
          <a:noFill/>
        </p:spPr>
        <p:txBody>
          <a:bodyPr wrap="square" rtlCol="0">
            <a:spAutoFit/>
          </a:bodyPr>
          <a:lstStyle/>
          <a:p>
            <a:pPr fontAlgn="base">
              <a:spcBef>
                <a:spcPct val="0"/>
              </a:spcBef>
              <a:spcAft>
                <a:spcPct val="0"/>
              </a:spcAft>
            </a:pPr>
            <a:r>
              <a:rPr lang="zh-CN" altLang="en-US" sz="1400" b="1" cap="all" spc="100" dirty="0">
                <a:solidFill>
                  <a:srgbClr val="004080"/>
                </a:solidFill>
                <a:latin typeface="Microsoft YaHei" panose="020B0503020204020204" pitchFamily="34" charset="-122"/>
                <a:ea typeface="Microsoft YaHei" panose="020B0503020204020204" pitchFamily="34" charset="-122"/>
              </a:rPr>
              <a:t>范例</a:t>
            </a:r>
            <a:r>
              <a:rPr lang="en-US" sz="1400" b="1" cap="all" spc="100" dirty="0" smtClean="0">
                <a:solidFill>
                  <a:srgbClr val="004080"/>
                </a:solidFill>
                <a:latin typeface="Microsoft YaHei" panose="020B0503020204020204" pitchFamily="34" charset="-122"/>
                <a:ea typeface="Microsoft YaHei" panose="020B0503020204020204" pitchFamily="34" charset="-122"/>
              </a:rPr>
              <a:t>:  </a:t>
            </a:r>
            <a:r>
              <a:rPr lang="zh-CN" altLang="en-US" sz="1400" b="1" cap="all" spc="100" dirty="0" smtClean="0">
                <a:solidFill>
                  <a:srgbClr val="004080"/>
                </a:solidFill>
                <a:latin typeface="Microsoft YaHei" panose="020B0503020204020204" pitchFamily="34" charset="-122"/>
                <a:ea typeface="Microsoft YaHei" panose="020B0503020204020204" pitchFamily="34" charset="-122"/>
              </a:rPr>
              <a:t>餐饮模块</a:t>
            </a:r>
            <a:endParaRPr lang="en-US" sz="1400" b="1" cap="all" spc="100" dirty="0">
              <a:solidFill>
                <a:srgbClr val="004080"/>
              </a:solidFill>
              <a:latin typeface="Microsoft YaHei" panose="020B0503020204020204" pitchFamily="34" charset="-122"/>
              <a:ea typeface="Microsoft YaHei" panose="020B0503020204020204" pitchFamily="34" charset="-122"/>
            </a:endParaRPr>
          </a:p>
        </p:txBody>
      </p:sp>
      <p:sp>
        <p:nvSpPr>
          <p:cNvPr id="7" name="TextBox 6"/>
          <p:cNvSpPr txBox="1"/>
          <p:nvPr/>
        </p:nvSpPr>
        <p:spPr>
          <a:xfrm>
            <a:off x="394066" y="2058099"/>
            <a:ext cx="2068965" cy="3908762"/>
          </a:xfrm>
          <a:prstGeom prst="rect">
            <a:avLst/>
          </a:prstGeom>
          <a:noFill/>
        </p:spPr>
        <p:txBody>
          <a:bodyPr wrap="square" rtlCol="0">
            <a:spAutoFit/>
          </a:bodyPr>
          <a:lstStyle/>
          <a:p>
            <a:pPr marL="114300" indent="-114300" fontAlgn="base">
              <a:spcBef>
                <a:spcPts val="600"/>
              </a:spcBef>
              <a:spcAft>
                <a:spcPct val="0"/>
              </a:spcAft>
              <a:buClr>
                <a:srgbClr val="004D98"/>
              </a:buClr>
              <a:buFont typeface="Wingdings" pitchFamily="2" charset="2"/>
              <a:buChar char="§"/>
            </a:pPr>
            <a:endParaRPr lang="en-US" altLang="zh-CN" sz="1200" dirty="0" smtClean="0">
              <a:solidFill>
                <a:srgbClr val="808080">
                  <a:lumMod val="75000"/>
                </a:srgbClr>
              </a:solidFill>
              <a:latin typeface="Microsoft YaHei" panose="020B0503020204020204" pitchFamily="34" charset="-122"/>
              <a:ea typeface="Microsoft YaHei" panose="020B0503020204020204" pitchFamily="34" charset="-122"/>
            </a:endParaRPr>
          </a:p>
          <a:p>
            <a:pPr marL="114300" indent="-114300" fontAlgn="base">
              <a:spcBef>
                <a:spcPts val="600"/>
              </a:spcBef>
              <a:spcAft>
                <a:spcPct val="0"/>
              </a:spcAft>
              <a:buClr>
                <a:srgbClr val="004D98"/>
              </a:buClr>
              <a:buFont typeface="Wingdings" pitchFamily="2" charset="2"/>
              <a:buChar char="§"/>
            </a:pPr>
            <a:r>
              <a:rPr lang="zh-CN" altLang="en-US" sz="1200" dirty="0" smtClean="0">
                <a:solidFill>
                  <a:srgbClr val="808080">
                    <a:lumMod val="75000"/>
                  </a:srgbClr>
                </a:solidFill>
                <a:latin typeface="Microsoft YaHei" panose="020B0503020204020204" pitchFamily="34" charset="-122"/>
                <a:ea typeface="Microsoft YaHei" panose="020B0503020204020204" pitchFamily="34" charset="-122"/>
              </a:rPr>
              <a:t>因为我们的科技能快速整合并结构化各式数据，所以我们能够非常快速地联合相关的外部数据，使得迄今为止仍然不透明的领域更通透</a:t>
            </a:r>
            <a:r>
              <a:rPr lang="en-US" sz="1200" dirty="0" smtClean="0">
                <a:solidFill>
                  <a:srgbClr val="808080">
                    <a:lumMod val="75000"/>
                  </a:srgbClr>
                </a:solidFill>
                <a:latin typeface="Microsoft YaHei" panose="020B0503020204020204" pitchFamily="34" charset="-122"/>
                <a:ea typeface="Microsoft YaHei" panose="020B0503020204020204" pitchFamily="34" charset="-122"/>
              </a:rPr>
              <a:t> (</a:t>
            </a:r>
            <a:r>
              <a:rPr lang="zh-CN" altLang="en-US" sz="1200" dirty="0" smtClean="0">
                <a:solidFill>
                  <a:srgbClr val="808080">
                    <a:lumMod val="75000"/>
                  </a:srgbClr>
                </a:solidFill>
                <a:latin typeface="Microsoft YaHei" panose="020B0503020204020204" pitchFamily="34" charset="-122"/>
                <a:ea typeface="Microsoft YaHei" panose="020B0503020204020204" pitchFamily="34" charset="-122"/>
              </a:rPr>
              <a:t>我们会例行获取客户的高度细分的花销记录</a:t>
            </a:r>
            <a:r>
              <a:rPr lang="en-US" sz="1200" dirty="0" smtClean="0">
                <a:solidFill>
                  <a:srgbClr val="808080">
                    <a:lumMod val="75000"/>
                  </a:srgbClr>
                </a:solidFill>
                <a:latin typeface="Microsoft YaHei" panose="020B0503020204020204" pitchFamily="34" charset="-122"/>
                <a:ea typeface="Microsoft YaHei" panose="020B0503020204020204" pitchFamily="34" charset="-122"/>
              </a:rPr>
              <a:t>).  </a:t>
            </a:r>
          </a:p>
          <a:p>
            <a:pPr marL="114300" indent="-114300" fontAlgn="base">
              <a:spcBef>
                <a:spcPts val="600"/>
              </a:spcBef>
              <a:spcAft>
                <a:spcPct val="0"/>
              </a:spcAft>
              <a:buClr>
                <a:srgbClr val="004D98"/>
              </a:buClr>
              <a:buFont typeface="Wingdings" pitchFamily="2" charset="2"/>
              <a:buChar char="§"/>
            </a:pPr>
            <a:endParaRPr lang="en-US" sz="1200" dirty="0" smtClean="0">
              <a:solidFill>
                <a:srgbClr val="808080">
                  <a:lumMod val="75000"/>
                </a:srgbClr>
              </a:solidFill>
              <a:latin typeface="Microsoft YaHei" panose="020B0503020204020204" pitchFamily="34" charset="-122"/>
              <a:ea typeface="Microsoft YaHei" panose="020B0503020204020204" pitchFamily="34" charset="-122"/>
            </a:endParaRPr>
          </a:p>
          <a:p>
            <a:pPr marL="114300" indent="-114300" fontAlgn="base">
              <a:spcBef>
                <a:spcPts val="600"/>
              </a:spcBef>
              <a:spcAft>
                <a:spcPct val="0"/>
              </a:spcAft>
              <a:buClr>
                <a:srgbClr val="004D98"/>
              </a:buClr>
              <a:buFont typeface="Wingdings" pitchFamily="2" charset="2"/>
              <a:buChar char="§"/>
            </a:pPr>
            <a:endParaRPr lang="en-US" sz="1200" dirty="0">
              <a:solidFill>
                <a:srgbClr val="808080">
                  <a:lumMod val="75000"/>
                </a:srgbClr>
              </a:solidFill>
              <a:latin typeface="Microsoft YaHei" panose="020B0503020204020204" pitchFamily="34" charset="-122"/>
              <a:ea typeface="Microsoft YaHei" panose="020B0503020204020204" pitchFamily="34" charset="-122"/>
            </a:endParaRPr>
          </a:p>
          <a:p>
            <a:pPr marL="114300" indent="-114300" fontAlgn="base">
              <a:spcBef>
                <a:spcPts val="600"/>
              </a:spcBef>
              <a:spcAft>
                <a:spcPct val="0"/>
              </a:spcAft>
              <a:buClr>
                <a:srgbClr val="004D98"/>
              </a:buClr>
              <a:buFont typeface="Wingdings" pitchFamily="2" charset="2"/>
              <a:buChar char="§"/>
            </a:pPr>
            <a:r>
              <a:rPr lang="en-US" sz="1200" dirty="0">
                <a:solidFill>
                  <a:srgbClr val="808080">
                    <a:lumMod val="75000"/>
                  </a:srgbClr>
                </a:solidFill>
                <a:latin typeface="Microsoft YaHei" panose="020B0503020204020204" pitchFamily="34" charset="-122"/>
                <a:ea typeface="Microsoft YaHei" panose="020B0503020204020204" pitchFamily="34" charset="-122"/>
              </a:rPr>
              <a:t>Precision Cubes </a:t>
            </a:r>
            <a:r>
              <a:rPr lang="zh-CN" altLang="en-US" sz="1200" dirty="0" smtClean="0">
                <a:solidFill>
                  <a:srgbClr val="808080">
                    <a:lumMod val="75000"/>
                  </a:srgbClr>
                </a:solidFill>
                <a:latin typeface="Microsoft YaHei" panose="020B0503020204020204" pitchFamily="34" charset="-122"/>
                <a:ea typeface="Microsoft YaHei" panose="020B0503020204020204" pitchFamily="34" charset="-122"/>
              </a:rPr>
              <a:t>还能帮助我们快速给不明确的花费分类，例如广告代理费和临时工</a:t>
            </a:r>
            <a:r>
              <a:rPr lang="en-US" sz="1200" dirty="0" smtClean="0">
                <a:solidFill>
                  <a:srgbClr val="808080">
                    <a:lumMod val="75000"/>
                  </a:srgbClr>
                </a:solidFill>
                <a:latin typeface="Microsoft YaHei" panose="020B0503020204020204" pitchFamily="34" charset="-122"/>
                <a:ea typeface="Microsoft YaHei" panose="020B0503020204020204" pitchFamily="34" charset="-122"/>
              </a:rPr>
              <a:t>, </a:t>
            </a:r>
            <a:r>
              <a:rPr lang="zh-CN" altLang="en-US" sz="1200" dirty="0" smtClean="0">
                <a:solidFill>
                  <a:srgbClr val="808080">
                    <a:lumMod val="75000"/>
                  </a:srgbClr>
                </a:solidFill>
                <a:latin typeface="Microsoft YaHei" panose="020B0503020204020204" pitchFamily="34" charset="-122"/>
                <a:ea typeface="Microsoft YaHei" panose="020B0503020204020204" pitchFamily="34" charset="-122"/>
              </a:rPr>
              <a:t>使得我们之后能够对非单品类的花费采购进行完整地优化。未来的花费也将被准确自动地分类。</a:t>
            </a:r>
            <a:endParaRPr lang="en-US" sz="1200" dirty="0">
              <a:solidFill>
                <a:srgbClr val="808080">
                  <a:lumMod val="75000"/>
                </a:srgbClr>
              </a:solidFill>
              <a:latin typeface="Microsoft YaHei" panose="020B0503020204020204" pitchFamily="34" charset="-122"/>
              <a:ea typeface="Microsoft YaHei" panose="020B0503020204020204" pitchFamily="34" charset="-122"/>
            </a:endParaRPr>
          </a:p>
        </p:txBody>
      </p:sp>
      <p:sp>
        <p:nvSpPr>
          <p:cNvPr id="8" name="AutoShape 12"/>
          <p:cNvSpPr>
            <a:spLocks noChangeArrowheads="1"/>
          </p:cNvSpPr>
          <p:nvPr/>
        </p:nvSpPr>
        <p:spPr bwMode="auto">
          <a:xfrm>
            <a:off x="2680307" y="3004916"/>
            <a:ext cx="1005840" cy="457200"/>
          </a:xfrm>
          <a:prstGeom prst="wedgeRoundRectCallout">
            <a:avLst>
              <a:gd name="adj1" fmla="val 69572"/>
              <a:gd name="adj2" fmla="val -11803"/>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分销商</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9" name="AutoShape 13"/>
          <p:cNvSpPr>
            <a:spLocks noChangeArrowheads="1"/>
          </p:cNvSpPr>
          <p:nvPr/>
        </p:nvSpPr>
        <p:spPr bwMode="auto">
          <a:xfrm>
            <a:off x="2680307" y="2299615"/>
            <a:ext cx="1005840" cy="457200"/>
          </a:xfrm>
          <a:prstGeom prst="wedgeRoundRectCallout">
            <a:avLst>
              <a:gd name="adj1" fmla="val 72123"/>
              <a:gd name="adj2" fmla="val -17140"/>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供货商</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0" name="AutoShape 14"/>
          <p:cNvSpPr>
            <a:spLocks noChangeArrowheads="1"/>
          </p:cNvSpPr>
          <p:nvPr/>
        </p:nvSpPr>
        <p:spPr bwMode="auto">
          <a:xfrm>
            <a:off x="2680307" y="3768277"/>
            <a:ext cx="1005840" cy="457200"/>
          </a:xfrm>
          <a:prstGeom prst="wedgeRoundRectCallout">
            <a:avLst>
              <a:gd name="adj1" fmla="val 75000"/>
              <a:gd name="adj2" fmla="val -44167"/>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标注</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1" name="AutoShape 16"/>
          <p:cNvSpPr>
            <a:spLocks noChangeArrowheads="1"/>
          </p:cNvSpPr>
          <p:nvPr/>
        </p:nvSpPr>
        <p:spPr bwMode="auto">
          <a:xfrm>
            <a:off x="2680307" y="5946786"/>
            <a:ext cx="1005840" cy="457200"/>
          </a:xfrm>
          <a:prstGeom prst="wedgeRoundRectCallout">
            <a:avLst>
              <a:gd name="adj1" fmla="val 80134"/>
              <a:gd name="adj2" fmla="val 13331"/>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分销商单品编号</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2" name="AutoShape 15"/>
          <p:cNvSpPr>
            <a:spLocks noChangeArrowheads="1"/>
          </p:cNvSpPr>
          <p:nvPr/>
        </p:nvSpPr>
        <p:spPr bwMode="auto">
          <a:xfrm>
            <a:off x="2680307" y="4623268"/>
            <a:ext cx="1005840" cy="457200"/>
          </a:xfrm>
          <a:prstGeom prst="wedgeRoundRectCallout">
            <a:avLst>
              <a:gd name="adj1" fmla="val 68341"/>
              <a:gd name="adj2" fmla="val -33138"/>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装箱数</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3" name="AutoShape 18"/>
          <p:cNvSpPr>
            <a:spLocks noChangeArrowheads="1"/>
          </p:cNvSpPr>
          <p:nvPr/>
        </p:nvSpPr>
        <p:spPr bwMode="auto">
          <a:xfrm>
            <a:off x="2680307" y="5279585"/>
            <a:ext cx="1005840" cy="457200"/>
          </a:xfrm>
          <a:prstGeom prst="wedgeRoundRectCallout">
            <a:avLst>
              <a:gd name="adj1" fmla="val 72321"/>
              <a:gd name="adj2" fmla="val -21596"/>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计量单位</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4" name="AutoShape 5"/>
          <p:cNvSpPr>
            <a:spLocks noChangeArrowheads="1"/>
          </p:cNvSpPr>
          <p:nvPr/>
        </p:nvSpPr>
        <p:spPr bwMode="auto">
          <a:xfrm>
            <a:off x="7777992" y="2229771"/>
            <a:ext cx="1005840" cy="457200"/>
          </a:xfrm>
          <a:prstGeom prst="wedgeRoundRectCallout">
            <a:avLst>
              <a:gd name="adj1" fmla="val -76559"/>
              <a:gd name="adj2" fmla="val 13779"/>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花费类别</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5" name="AutoShape 7"/>
          <p:cNvSpPr>
            <a:spLocks noChangeArrowheads="1"/>
          </p:cNvSpPr>
          <p:nvPr/>
        </p:nvSpPr>
        <p:spPr bwMode="auto">
          <a:xfrm>
            <a:off x="7777992" y="3084758"/>
            <a:ext cx="1005840" cy="457200"/>
          </a:xfrm>
          <a:prstGeom prst="wedgeRoundRectCallout">
            <a:avLst>
              <a:gd name="adj1" fmla="val -82300"/>
              <a:gd name="adj2" fmla="val 17182"/>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单品描述</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6" name="AutoShape 8"/>
          <p:cNvSpPr>
            <a:spLocks noChangeArrowheads="1"/>
          </p:cNvSpPr>
          <p:nvPr/>
        </p:nvSpPr>
        <p:spPr bwMode="auto">
          <a:xfrm>
            <a:off x="7777992" y="4308959"/>
            <a:ext cx="1005840" cy="457200"/>
          </a:xfrm>
          <a:prstGeom prst="wedgeRoundRectCallout">
            <a:avLst>
              <a:gd name="adj1" fmla="val -79495"/>
              <a:gd name="adj2" fmla="val 3957"/>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b="1" dirty="0">
                <a:solidFill>
                  <a:schemeClr val="bg1"/>
                </a:solidFill>
                <a:latin typeface="Microsoft YaHei" panose="020B0503020204020204" pitchFamily="34" charset="-122"/>
                <a:ea typeface="Microsoft YaHei" panose="020B0503020204020204" pitchFamily="34" charset="-122"/>
              </a:rPr>
              <a:t>平均价</a:t>
            </a:r>
            <a:r>
              <a:rPr lang="zh-CN" altLang="en-US" b="1" dirty="0" smtClean="0">
                <a:solidFill>
                  <a:schemeClr val="bg1"/>
                </a:solidFill>
                <a:latin typeface="Microsoft YaHei" panose="020B0503020204020204" pitchFamily="34" charset="-122"/>
                <a:ea typeface="Microsoft YaHei" panose="020B0503020204020204" pitchFamily="34" charset="-122"/>
              </a:rPr>
              <a:t>格</a:t>
            </a:r>
            <a:endParaRPr lang="en-US" altLang="zh-CN" b="1" dirty="0" smtClean="0">
              <a:solidFill>
                <a:schemeClr val="bg1"/>
              </a:solidFill>
              <a:latin typeface="Microsoft YaHei" panose="020B0503020204020204" pitchFamily="34" charset="-122"/>
              <a:ea typeface="Microsoft YaHei" panose="020B0503020204020204" pitchFamily="34" charset="-122"/>
            </a:endParaRPr>
          </a:p>
          <a:p>
            <a:pPr algn="ctr" eaLnBrk="0" fontAlgn="base" hangingPunct="0">
              <a:spcBef>
                <a:spcPct val="0"/>
              </a:spcBef>
              <a:spcAft>
                <a:spcPct val="0"/>
              </a:spcAft>
              <a:buClr>
                <a:srgbClr val="99CC00"/>
              </a:buClr>
              <a:defRPr/>
            </a:pPr>
            <a:r>
              <a:rPr lang="en-US" sz="1200" b="1" dirty="0" smtClean="0">
                <a:solidFill>
                  <a:schemeClr val="bg1"/>
                </a:solidFill>
                <a:latin typeface="Microsoft YaHei" panose="020B0503020204020204" pitchFamily="34" charset="-122"/>
                <a:ea typeface="Microsoft YaHei" panose="020B0503020204020204" pitchFamily="34" charset="-122"/>
              </a:rPr>
              <a:t>(</a:t>
            </a:r>
            <a:r>
              <a:rPr lang="zh-CN" altLang="en-US" sz="1200" b="1" dirty="0" smtClean="0">
                <a:solidFill>
                  <a:schemeClr val="bg1"/>
                </a:solidFill>
                <a:latin typeface="Microsoft YaHei" panose="020B0503020204020204" pitchFamily="34" charset="-122"/>
                <a:ea typeface="Microsoft YaHei" panose="020B0503020204020204" pitchFamily="34" charset="-122"/>
              </a:rPr>
              <a:t>每箱</a:t>
            </a:r>
            <a:r>
              <a:rPr lang="en-US" sz="1200" b="1" dirty="0" smtClean="0">
                <a:solidFill>
                  <a:schemeClr val="bg1"/>
                </a:solidFill>
                <a:latin typeface="Microsoft YaHei" panose="020B0503020204020204" pitchFamily="34" charset="-122"/>
                <a:ea typeface="Microsoft YaHei" panose="020B0503020204020204" pitchFamily="34" charset="-122"/>
              </a:rPr>
              <a:t>)</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7" name="AutoShape 9"/>
          <p:cNvSpPr>
            <a:spLocks noChangeArrowheads="1"/>
          </p:cNvSpPr>
          <p:nvPr/>
        </p:nvSpPr>
        <p:spPr bwMode="auto">
          <a:xfrm>
            <a:off x="7777992" y="5040568"/>
            <a:ext cx="1005840" cy="457200"/>
          </a:xfrm>
          <a:prstGeom prst="wedgeRoundRectCallout">
            <a:avLst>
              <a:gd name="adj1" fmla="val -78275"/>
              <a:gd name="adj2" fmla="val 16872"/>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b="1" dirty="0" smtClean="0">
                <a:solidFill>
                  <a:schemeClr val="bg1"/>
                </a:solidFill>
                <a:latin typeface="Microsoft YaHei" panose="020B0503020204020204" pitchFamily="34" charset="-122"/>
                <a:ea typeface="Microsoft YaHei" panose="020B0503020204020204" pitchFamily="34" charset="-122"/>
              </a:rPr>
              <a:t>运输量</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18" name="AutoShape 11"/>
          <p:cNvSpPr>
            <a:spLocks noChangeArrowheads="1"/>
          </p:cNvSpPr>
          <p:nvPr/>
        </p:nvSpPr>
        <p:spPr bwMode="auto">
          <a:xfrm>
            <a:off x="7777992" y="5775329"/>
            <a:ext cx="1005840" cy="457200"/>
          </a:xfrm>
          <a:prstGeom prst="wedgeRoundRectCallout">
            <a:avLst>
              <a:gd name="adj1" fmla="val -87110"/>
              <a:gd name="adj2" fmla="val -32425"/>
              <a:gd name="adj3" fmla="val 16667"/>
            </a:avLst>
          </a:prstGeom>
          <a:solidFill>
            <a:srgbClr val="004080"/>
          </a:solidFill>
          <a:ln w="9525" cap="flat" cmpd="sng" algn="ctr">
            <a:noFill/>
            <a:prstDash val="solid"/>
            <a:round/>
            <a:headEnd type="none" w="med" len="med"/>
            <a:tailEnd type="none" w="med" len="med"/>
          </a:ln>
          <a:effectLst>
            <a:outerShdw blurRad="114300" dist="38100" dir="2700000">
              <a:srgbClr val="000000">
                <a:alpha val="43000"/>
              </a:srgbClr>
            </a:outerShdw>
          </a:effectLst>
          <a:scene3d>
            <a:camera prst="orthographicFront"/>
            <a:lightRig rig="soft" dir="t"/>
          </a:scene3d>
          <a:sp3d prstMaterial="matte">
            <a:bevelB/>
          </a:sp3d>
        </p:spPr>
        <p:txBody>
          <a:bodyPr vert="horz" wrap="square" lIns="45720" tIns="27432" rIns="45720" bIns="27432" numCol="1" rtlCol="0" anchor="ctr" anchorCtr="0" compatLnSpc="1">
            <a:prstTxWarp prst="textNoShape">
              <a:avLst/>
            </a:prstTxWarp>
          </a:bodyPr>
          <a:lstStyle/>
          <a:p>
            <a:pPr algn="ctr" eaLnBrk="0" fontAlgn="base" hangingPunct="0">
              <a:spcBef>
                <a:spcPct val="0"/>
              </a:spcBef>
              <a:spcAft>
                <a:spcPct val="0"/>
              </a:spcAft>
              <a:buClr>
                <a:srgbClr val="99CC00"/>
              </a:buClr>
              <a:defRPr/>
            </a:pPr>
            <a:r>
              <a:rPr lang="zh-CN" altLang="en-US" sz="1200" b="1" dirty="0" smtClean="0">
                <a:solidFill>
                  <a:schemeClr val="bg1"/>
                </a:solidFill>
                <a:latin typeface="Microsoft YaHei" panose="020B0503020204020204" pitchFamily="34" charset="-122"/>
                <a:ea typeface="Microsoft YaHei" panose="020B0503020204020204" pitchFamily="34" charset="-122"/>
              </a:rPr>
              <a:t>花费类别</a:t>
            </a:r>
            <a:endParaRPr lang="en-US" altLang="zh-CN" sz="1200" b="1" dirty="0" smtClean="0">
              <a:solidFill>
                <a:schemeClr val="bg1"/>
              </a:solidFill>
              <a:latin typeface="Microsoft YaHei" panose="020B0503020204020204" pitchFamily="34" charset="-122"/>
              <a:ea typeface="Microsoft YaHei" panose="020B0503020204020204" pitchFamily="34" charset="-122"/>
            </a:endParaRPr>
          </a:p>
        </p:txBody>
      </p:sp>
      <p:sp>
        <p:nvSpPr>
          <p:cNvPr id="19" name="TextBox 18"/>
          <p:cNvSpPr txBox="1"/>
          <p:nvPr/>
        </p:nvSpPr>
        <p:spPr>
          <a:xfrm>
            <a:off x="424440" y="1683658"/>
            <a:ext cx="2229085" cy="307777"/>
          </a:xfrm>
          <a:prstGeom prst="rect">
            <a:avLst/>
          </a:prstGeom>
          <a:noFill/>
        </p:spPr>
        <p:txBody>
          <a:bodyPr wrap="square" rtlCol="0">
            <a:spAutoFit/>
          </a:bodyPr>
          <a:lstStyle/>
          <a:p>
            <a:pPr fontAlgn="base">
              <a:spcBef>
                <a:spcPct val="0"/>
              </a:spcBef>
              <a:spcAft>
                <a:spcPct val="0"/>
              </a:spcAft>
            </a:pPr>
            <a:r>
              <a:rPr lang="en-US" sz="1400" b="1" cap="all" spc="100" dirty="0">
                <a:solidFill>
                  <a:srgbClr val="004080"/>
                </a:solidFill>
                <a:latin typeface="Microsoft YaHei" panose="020B0503020204020204" pitchFamily="34" charset="-122"/>
                <a:ea typeface="Microsoft YaHei" panose="020B0503020204020204" pitchFamily="34" charset="-122"/>
              </a:rPr>
              <a:t> </a:t>
            </a:r>
            <a:r>
              <a:rPr lang="en-US" sz="1400" b="1" cap="all" spc="100" dirty="0" smtClean="0">
                <a:solidFill>
                  <a:srgbClr val="004080"/>
                </a:solidFill>
                <a:latin typeface="Microsoft YaHei" panose="020B0503020204020204" pitchFamily="34" charset="-122"/>
                <a:ea typeface="Microsoft YaHei" panose="020B0503020204020204" pitchFamily="34" charset="-122"/>
              </a:rPr>
              <a:t>  PRECISION </a:t>
            </a:r>
            <a:r>
              <a:rPr lang="en-US" sz="1400" b="1" cap="all" spc="100" dirty="0">
                <a:solidFill>
                  <a:srgbClr val="004080"/>
                </a:solidFill>
                <a:latin typeface="Microsoft YaHei" panose="020B0503020204020204" pitchFamily="34" charset="-122"/>
                <a:ea typeface="Microsoft YaHei" panose="020B0503020204020204" pitchFamily="34" charset="-122"/>
              </a:rPr>
              <a:t>CUBE</a:t>
            </a:r>
          </a:p>
        </p:txBody>
      </p:sp>
      <p:cxnSp>
        <p:nvCxnSpPr>
          <p:cNvPr id="20" name="Straight Connector 19"/>
          <p:cNvCxnSpPr/>
          <p:nvPr/>
        </p:nvCxnSpPr>
        <p:spPr>
          <a:xfrm rot="10800000">
            <a:off x="512239" y="1989890"/>
            <a:ext cx="1828800" cy="0"/>
          </a:xfrm>
          <a:prstGeom prst="line">
            <a:avLst/>
          </a:prstGeom>
          <a:ln w="9525" cap="flat" cmpd="sng" algn="ctr">
            <a:gradFill flip="none" rotWithShape="1">
              <a:gsLst>
                <a:gs pos="0">
                  <a:srgbClr val="004080">
                    <a:alpha val="0"/>
                  </a:srgbClr>
                </a:gs>
                <a:gs pos="100000">
                  <a:srgbClr val="FFFFFF">
                    <a:alpha val="0"/>
                  </a:srgbClr>
                </a:gs>
                <a:gs pos="23000">
                  <a:srgbClr val="004080"/>
                </a:gs>
                <a:gs pos="78000">
                  <a:srgbClr val="004080"/>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54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0" name="Object 59" hidden="1"/>
          <p:cNvGraphicFramePr>
            <a:graphicFrameLocks noChangeAspect="1"/>
          </p:cNvGraphicFramePr>
          <p:nvPr>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8420" name="think-cell Slide" r:id="rId10" imgW="360" imgH="360" progId="TCLayout.ActiveDocument.1">
                  <p:embed/>
                </p:oleObj>
              </mc:Choice>
              <mc:Fallback>
                <p:oleObj name="think-cell Slide" r:id="rId10" imgW="360" imgH="360" progId="TCLayout.ActiveDocument.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 name="Round Same Side Corner Rectangle 58"/>
          <p:cNvSpPr/>
          <p:nvPr/>
        </p:nvSpPr>
        <p:spPr bwMode="gray">
          <a:xfrm rot="16200000" flipH="1">
            <a:off x="-706585" y="2534669"/>
            <a:ext cx="5316817" cy="2789956"/>
          </a:xfrm>
          <a:prstGeom prst="round2SameRect">
            <a:avLst>
              <a:gd name="adj1" fmla="val 8178"/>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
                <a:srgbClr val="C0504D"/>
              </a:buClr>
              <a:defRPr/>
            </a:pPr>
            <a:endParaRPr lang="en-US" altLang="zh-CN" sz="1000">
              <a:solidFill>
                <a:srgbClr val="000000"/>
              </a:solidFill>
              <a:latin typeface="Microsoft YaHei" panose="020B0503020204020204" pitchFamily="34" charset="-122"/>
              <a:ea typeface="Microsoft YaHei" panose="020B0503020204020204" pitchFamily="34" charset="-122"/>
            </a:endParaRPr>
          </a:p>
        </p:txBody>
      </p:sp>
      <p:sp>
        <p:nvSpPr>
          <p:cNvPr id="9" name="Rectangle 8"/>
          <p:cNvSpPr/>
          <p:nvPr/>
        </p:nvSpPr>
        <p:spPr bwMode="gray">
          <a:xfrm>
            <a:off x="619599" y="3424752"/>
            <a:ext cx="2581662" cy="2990562"/>
          </a:xfrm>
          <a:prstGeom prst="rect">
            <a:avLst/>
          </a:prstGeom>
        </p:spPr>
        <p:txBody>
          <a:bodyPr wrap="square">
            <a:spAutoFit/>
          </a:bodyPr>
          <a:lstStyle/>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复杂的数据整合</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数据来源各式各样，尤其外部数据，数量大且增长快</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不</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同应用领域的数据难以整合并很好地理解</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从全国范围内搜集来的数据，如果需要在不同的地区被很好地应用，需要被很好地细分和解读</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不同行业之间的需求没有被很好地理解。对于有限的数据还只能采取从上往下的分析方法，因此很多需求无法被完整地理解</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对于一直在改变的需求推动力和市场状况需要非常快速地做出反应</a:t>
            </a:r>
            <a:endParaRPr lang="en-US"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3" name="Rectangle 22"/>
          <p:cNvSpPr/>
          <p:nvPr/>
        </p:nvSpPr>
        <p:spPr bwMode="gray">
          <a:xfrm>
            <a:off x="598376" y="1600054"/>
            <a:ext cx="2634609" cy="1251625"/>
          </a:xfrm>
          <a:prstGeom prst="rect">
            <a:avLst/>
          </a:prstGeom>
        </p:spPr>
        <p:txBody>
          <a:bodyPr wrap="square">
            <a:spAutoFit/>
          </a:bodyPr>
          <a:lstStyle/>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虽然很多年表现优异，近期销售额却落后于竞争对手之后。</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装修店面或传统降价营销手段均无效</a:t>
            </a:r>
            <a:endParaRPr lang="en-US" altLang="zh-CN"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需要找出最核心的客流量推动力并实现</a:t>
            </a:r>
            <a:r>
              <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rPr>
              <a:t>8%</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的年销售量增长</a:t>
            </a: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ectangle 21"/>
          <p:cNvSpPr/>
          <p:nvPr/>
        </p:nvSpPr>
        <p:spPr bwMode="gray">
          <a:xfrm>
            <a:off x="796391" y="1340176"/>
            <a:ext cx="620683" cy="329321"/>
          </a:xfrm>
          <a:prstGeom prst="rect">
            <a:avLst/>
          </a:prstGeom>
        </p:spPr>
        <p:txBody>
          <a:bodyPr wrap="none">
            <a:spAutoFit/>
          </a:bodyPr>
          <a:lstStyle/>
          <a:p>
            <a:pPr marL="3175" indent="-3175" algn="ctr" defTabSz="914400">
              <a:lnSpc>
                <a:spcPct val="110000"/>
              </a:lnSpc>
              <a:spcBef>
                <a:spcPct val="25000"/>
              </a:spcBef>
              <a:buClr>
                <a:srgbClr val="009999"/>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背景</a:t>
            </a:r>
            <a:endParaRPr lang="en-US" altLang="en-US" sz="14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8" name="Rectangle 7"/>
          <p:cNvSpPr/>
          <p:nvPr/>
        </p:nvSpPr>
        <p:spPr bwMode="gray">
          <a:xfrm>
            <a:off x="848758" y="3200148"/>
            <a:ext cx="620683" cy="329321"/>
          </a:xfrm>
          <a:prstGeom prst="rect">
            <a:avLst/>
          </a:prstGeom>
        </p:spPr>
        <p:txBody>
          <a:bodyPr wrap="none">
            <a:spAutoFit/>
          </a:bodyPr>
          <a:lstStyle/>
          <a:p>
            <a:pPr marL="3175" indent="-3175" algn="ctr" defTabSz="914400">
              <a:lnSpc>
                <a:spcPct val="110000"/>
              </a:lnSpc>
              <a:spcBef>
                <a:spcPct val="25000"/>
              </a:spcBef>
              <a:buClr>
                <a:srgbClr val="009999"/>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传统</a:t>
            </a:r>
            <a:endParaRPr lang="en-US" altLang="en-US" sz="14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24" name="Rounded Rectangle 18"/>
          <p:cNvSpPr/>
          <p:nvPr/>
        </p:nvSpPr>
        <p:spPr bwMode="gray">
          <a:xfrm>
            <a:off x="3256022" y="1252806"/>
            <a:ext cx="5566997" cy="5334000"/>
          </a:xfrm>
          <a:prstGeom prst="roundRect">
            <a:avLst>
              <a:gd name="adj" fmla="val 6953"/>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400" fontAlgn="base">
              <a:spcBef>
                <a:spcPct val="0"/>
              </a:spcBef>
              <a:spcAft>
                <a:spcPct val="0"/>
              </a:spcAft>
              <a:defRPr/>
            </a:pPr>
            <a:endParaRPr lang="en-US" sz="1200" kern="0" dirty="0">
              <a:solidFill>
                <a:prstClr val="black"/>
              </a:solidFill>
              <a:latin typeface="Microsoft YaHei" panose="020B0503020204020204" pitchFamily="34" charset="-122"/>
              <a:ea typeface="Microsoft YaHei" panose="020B0503020204020204" pitchFamily="34" charset="-122"/>
            </a:endParaRPr>
          </a:p>
        </p:txBody>
      </p:sp>
      <p:grpSp>
        <p:nvGrpSpPr>
          <p:cNvPr id="2" name="Group 39"/>
          <p:cNvGrpSpPr/>
          <p:nvPr/>
        </p:nvGrpSpPr>
        <p:grpSpPr bwMode="gray">
          <a:xfrm>
            <a:off x="3392797" y="1998411"/>
            <a:ext cx="5325073" cy="4117314"/>
            <a:chOff x="1626774" y="1913374"/>
            <a:chExt cx="5325073" cy="4117314"/>
          </a:xfrm>
        </p:grpSpPr>
        <p:grpSp>
          <p:nvGrpSpPr>
            <p:cNvPr id="3" name="Group 34"/>
            <p:cNvGrpSpPr/>
            <p:nvPr/>
          </p:nvGrpSpPr>
          <p:grpSpPr bwMode="gray">
            <a:xfrm>
              <a:off x="2172590" y="2453640"/>
              <a:ext cx="3062970" cy="3232528"/>
              <a:chOff x="1029122" y="1907790"/>
              <a:chExt cx="2946852" cy="3371365"/>
            </a:xfrm>
          </p:grpSpPr>
          <p:sp>
            <p:nvSpPr>
              <p:cNvPr id="42" name="Oval 4"/>
              <p:cNvSpPr>
                <a:spLocks noChangeArrowheads="1"/>
              </p:cNvSpPr>
              <p:nvPr/>
            </p:nvSpPr>
            <p:spPr bwMode="gray">
              <a:xfrm>
                <a:off x="1959952" y="3122612"/>
                <a:ext cx="1143655" cy="1049041"/>
              </a:xfrm>
              <a:prstGeom prst="ellipse">
                <a:avLst/>
              </a:prstGeom>
              <a:solidFill>
                <a:srgbClr val="004080"/>
              </a:solidFill>
              <a:ln w="12700">
                <a:noFill/>
                <a:round/>
                <a:headEnd/>
                <a:tailEnd/>
              </a:ln>
              <a:extLst>
                <a:ext uri="{91240B29-F687-4f45-9708-019B960494DF}">
                  <a14:hiddenLine xmlns:a14="http://schemas.microsoft.com/office/drawing/2010/main" w="3175">
                    <a:solidFill>
                      <a:srgbClr val="000000"/>
                    </a:solidFill>
                    <a:round/>
                    <a:headEnd type="none" w="sm" len="sm"/>
                    <a:tailEnd type="none" w="sm" len="sm"/>
                  </a14:hiddenLine>
                </a:ext>
              </a:extLst>
            </p:spPr>
            <p:txBody>
              <a:bodyPr wrap="square" lIns="0" tIns="44450" rIns="0" bIns="44450" anchor="ctr">
                <a:noAutofit/>
              </a:bodyPr>
              <a:lstStyle/>
              <a:p>
                <a:pPr algn="ctr">
                  <a:lnSpc>
                    <a:spcPct val="90000"/>
                  </a:lnSpc>
                </a:pPr>
                <a:endParaRPr sz="1100" b="1" noProof="1">
                  <a:solidFill>
                    <a:srgbClr val="FFFFFF"/>
                  </a:solidFill>
                  <a:latin typeface="Microsoft YaHei" panose="020B0503020204020204" pitchFamily="34" charset="-122"/>
                  <a:ea typeface="Microsoft YaHei" panose="020B0503020204020204" pitchFamily="34" charset="-122"/>
                  <a:cs typeface="Calibri"/>
                </a:endParaRPr>
              </a:p>
            </p:txBody>
          </p:sp>
          <p:sp>
            <p:nvSpPr>
              <p:cNvPr id="43" name="AutoShape 12"/>
              <p:cNvSpPr>
                <a:spLocks noChangeArrowheads="1"/>
              </p:cNvSpPr>
              <p:nvPr>
                <p:custDataLst>
                  <p:tags r:id="rId3"/>
                </p:custDataLst>
              </p:nvPr>
            </p:nvSpPr>
            <p:spPr bwMode="gray">
              <a:xfrm flipV="1">
                <a:off x="2336594" y="4170677"/>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4" name="AutoShape 12"/>
              <p:cNvSpPr>
                <a:spLocks noChangeArrowheads="1"/>
              </p:cNvSpPr>
              <p:nvPr>
                <p:custDataLst>
                  <p:tags r:id="rId4"/>
                </p:custDataLst>
              </p:nvPr>
            </p:nvSpPr>
            <p:spPr bwMode="gray">
              <a:xfrm>
                <a:off x="2336594" y="273879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5" name="AutoShape 12"/>
              <p:cNvSpPr>
                <a:spLocks noChangeArrowheads="1"/>
              </p:cNvSpPr>
              <p:nvPr>
                <p:custDataLst>
                  <p:tags r:id="rId5"/>
                </p:custDataLst>
              </p:nvPr>
            </p:nvSpPr>
            <p:spPr bwMode="gray">
              <a:xfrm rot="18525787">
                <a:off x="1683338" y="311552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6" name="AutoShape 12"/>
              <p:cNvSpPr>
                <a:spLocks noChangeArrowheads="1"/>
              </p:cNvSpPr>
              <p:nvPr>
                <p:custDataLst>
                  <p:tags r:id="rId6"/>
                </p:custDataLst>
              </p:nvPr>
            </p:nvSpPr>
            <p:spPr bwMode="gray">
              <a:xfrm rot="3088714">
                <a:off x="2994613" y="311552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7" name="AutoShape 12"/>
              <p:cNvSpPr>
                <a:spLocks noChangeArrowheads="1"/>
              </p:cNvSpPr>
              <p:nvPr>
                <p:custDataLst>
                  <p:tags r:id="rId7"/>
                </p:custDataLst>
              </p:nvPr>
            </p:nvSpPr>
            <p:spPr bwMode="gray">
              <a:xfrm rot="13849728">
                <a:off x="1694764" y="3797463"/>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8" name="AutoShape 12"/>
              <p:cNvSpPr>
                <a:spLocks noChangeArrowheads="1"/>
              </p:cNvSpPr>
              <p:nvPr>
                <p:custDataLst>
                  <p:tags r:id="rId8"/>
                </p:custDataLst>
              </p:nvPr>
            </p:nvSpPr>
            <p:spPr bwMode="gray">
              <a:xfrm rot="7851621">
                <a:off x="2971063" y="3809848"/>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49" name="Oval 9"/>
              <p:cNvSpPr>
                <a:spLocks noChangeArrowheads="1"/>
              </p:cNvSpPr>
              <p:nvPr/>
            </p:nvSpPr>
            <p:spPr bwMode="gray">
              <a:xfrm>
                <a:off x="2125553" y="1907790"/>
                <a:ext cx="791761" cy="858306"/>
              </a:xfrm>
              <a:prstGeom prst="ellipse">
                <a:avLst/>
              </a:prstGeom>
              <a:solidFill>
                <a:schemeClr val="bg1">
                  <a:lumMod val="85000"/>
                </a:schemeClr>
              </a:solidFill>
              <a:ln w="12700">
                <a:solidFill>
                  <a:srgbClr val="7F7F7F"/>
                </a:solidFill>
                <a:round/>
                <a:headEnd/>
                <a:tailEnd/>
              </a:ln>
              <a:extLst/>
            </p:spPr>
            <p:txBody>
              <a:bodyPr wrap="square" lIns="90488" tIns="44450" rIns="90488"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50" name="Oval 10"/>
              <p:cNvSpPr>
                <a:spLocks noChangeArrowheads="1"/>
              </p:cNvSpPr>
              <p:nvPr/>
            </p:nvSpPr>
            <p:spPr bwMode="gray">
              <a:xfrm>
                <a:off x="3184213" y="2543572"/>
                <a:ext cx="791761" cy="858306"/>
              </a:xfrm>
              <a:prstGeom prst="ellipse">
                <a:avLst/>
              </a:prstGeom>
              <a:solidFill>
                <a:schemeClr val="bg1">
                  <a:lumMod val="85000"/>
                </a:schemeClr>
              </a:solidFill>
              <a:ln w="12700">
                <a:solidFill>
                  <a:srgbClr val="7F7F7F"/>
                </a:solidFill>
                <a:round/>
                <a:headEnd/>
                <a:tailEnd/>
              </a:ln>
              <a:extLst/>
            </p:spPr>
            <p:txBody>
              <a:bodyPr wrap="square" lIns="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51" name="Oval 16"/>
              <p:cNvSpPr>
                <a:spLocks noChangeArrowheads="1"/>
              </p:cNvSpPr>
              <p:nvPr/>
            </p:nvSpPr>
            <p:spPr bwMode="gray">
              <a:xfrm>
                <a:off x="2128791" y="4420849"/>
                <a:ext cx="791761" cy="858306"/>
              </a:xfrm>
              <a:prstGeom prst="ellipse">
                <a:avLst/>
              </a:prstGeom>
              <a:solidFill>
                <a:schemeClr val="bg1">
                  <a:lumMod val="85000"/>
                </a:schemeClr>
              </a:solidFill>
              <a:ln w="12700">
                <a:solidFill>
                  <a:srgbClr val="7F7F7F"/>
                </a:solidFill>
                <a:round/>
                <a:headEnd/>
                <a:tailEnd/>
              </a:ln>
              <a:extLst/>
            </p:spPr>
            <p:txBody>
              <a:bodyPr wrap="square" lIns="90488"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52" name="Oval 17"/>
              <p:cNvSpPr>
                <a:spLocks noChangeArrowheads="1"/>
              </p:cNvSpPr>
              <p:nvPr/>
            </p:nvSpPr>
            <p:spPr bwMode="gray">
              <a:xfrm>
                <a:off x="3140486" y="3790367"/>
                <a:ext cx="791761" cy="858306"/>
              </a:xfrm>
              <a:prstGeom prst="ellipse">
                <a:avLst/>
              </a:prstGeom>
              <a:solidFill>
                <a:schemeClr val="bg1">
                  <a:lumMod val="85000"/>
                </a:schemeClr>
              </a:solidFill>
              <a:ln w="12700">
                <a:solidFill>
                  <a:srgbClr val="7F7F7F"/>
                </a:solidFill>
                <a:round/>
                <a:headEnd/>
                <a:tailEnd/>
              </a:ln>
              <a:extLst/>
            </p:spPr>
            <p:txBody>
              <a:bodyPr wrap="square" lIns="90488"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53" name="Oval 23"/>
              <p:cNvSpPr>
                <a:spLocks noChangeArrowheads="1"/>
              </p:cNvSpPr>
              <p:nvPr/>
            </p:nvSpPr>
            <p:spPr bwMode="gray">
              <a:xfrm>
                <a:off x="1103958" y="2501255"/>
                <a:ext cx="791761" cy="858306"/>
              </a:xfrm>
              <a:prstGeom prst="ellipse">
                <a:avLst/>
              </a:prstGeom>
              <a:solidFill>
                <a:schemeClr val="bg1">
                  <a:lumMod val="85000"/>
                </a:schemeClr>
              </a:solidFill>
              <a:ln w="12700">
                <a:solidFill>
                  <a:srgbClr val="7F7F7F"/>
                </a:solidFill>
                <a:round/>
                <a:headEnd/>
                <a:tailEnd/>
              </a:ln>
              <a:extLst/>
            </p:spPr>
            <p:txBody>
              <a:bodyPr wrap="square" lIns="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54" name="Oval 24"/>
              <p:cNvSpPr>
                <a:spLocks noChangeArrowheads="1"/>
              </p:cNvSpPr>
              <p:nvPr/>
            </p:nvSpPr>
            <p:spPr bwMode="gray">
              <a:xfrm>
                <a:off x="1029122" y="3748049"/>
                <a:ext cx="791761" cy="858306"/>
              </a:xfrm>
              <a:prstGeom prst="ellipse">
                <a:avLst/>
              </a:prstGeom>
              <a:solidFill>
                <a:schemeClr val="bg1">
                  <a:lumMod val="85000"/>
                </a:schemeClr>
              </a:solidFill>
              <a:ln w="12700">
                <a:solidFill>
                  <a:srgbClr val="7F7F7F"/>
                </a:solidFill>
                <a:round/>
                <a:headEnd/>
                <a:tailEnd/>
              </a:ln>
              <a:extLst/>
            </p:spPr>
            <p:txBody>
              <a:bodyPr wrap="square" lIns="3600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grpSp>
        <p:sp>
          <p:nvSpPr>
            <p:cNvPr id="31" name="Content Placeholder 2"/>
            <p:cNvSpPr txBox="1">
              <a:spLocks/>
            </p:cNvSpPr>
            <p:nvPr/>
          </p:nvSpPr>
          <p:spPr bwMode="gray">
            <a:xfrm>
              <a:off x="5300276" y="2479990"/>
              <a:ext cx="1651571" cy="769441"/>
            </a:xfrm>
            <a:prstGeom prst="rect">
              <a:avLst/>
            </a:prstGeom>
            <a:noFill/>
            <a:ln w="9525">
              <a:noFill/>
              <a:miter lim="800000"/>
              <a:headEnd/>
              <a:tailEnd/>
            </a:ln>
          </p:spPr>
          <p:txBody>
            <a:bodyPr wrap="square" lIns="0" tIns="0" rIns="0" bIns="0">
              <a:spAutoFit/>
            </a:bodyPr>
            <a:lstStyle/>
            <a:p>
              <a:pP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销售额，销售量，人均消费量，每单平均人数，每单平均开胃菜，主菜，甜品，饮料数量，每星期</a:t>
              </a:r>
              <a:r>
                <a:rPr lang="en-US" altLang="zh-CN" sz="1000" dirty="0" smtClean="0">
                  <a:solidFill>
                    <a:srgbClr val="606060"/>
                  </a:solidFill>
                  <a:latin typeface="Microsoft YaHei" panose="020B0503020204020204" pitchFamily="34" charset="-122"/>
                  <a:ea typeface="Microsoft YaHei" panose="020B0503020204020204" pitchFamily="34" charset="-122"/>
                  <a:cs typeface="Tahoma" pitchFamily="34" charset="0"/>
                </a:rPr>
                <a:t>/</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每月</a:t>
              </a:r>
              <a:r>
                <a:rPr lang="en-US" altLang="zh-CN" sz="1000" dirty="0" smtClean="0">
                  <a:solidFill>
                    <a:srgbClr val="606060"/>
                  </a:solidFill>
                  <a:latin typeface="Microsoft YaHei" panose="020B0503020204020204" pitchFamily="34" charset="-122"/>
                  <a:ea typeface="Microsoft YaHei" panose="020B0503020204020204" pitchFamily="34" charset="-122"/>
                  <a:cs typeface="Tahoma" pitchFamily="34" charset="0"/>
                </a:rPr>
                <a:t>/</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每年预测销售量</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2" name="Content Placeholder 2"/>
            <p:cNvSpPr txBox="1">
              <a:spLocks/>
            </p:cNvSpPr>
            <p:nvPr/>
          </p:nvSpPr>
          <p:spPr bwMode="gray">
            <a:xfrm>
              <a:off x="4722717" y="5302716"/>
              <a:ext cx="2186000" cy="615553"/>
            </a:xfrm>
            <a:prstGeom prst="rect">
              <a:avLst/>
            </a:prstGeom>
            <a:noFill/>
            <a:ln w="9525">
              <a:noFill/>
              <a:miter lim="800000"/>
              <a:headEnd/>
              <a:tailEnd/>
            </a:ln>
          </p:spPr>
          <p:txBody>
            <a:bodyPr wrap="square" lIns="0" tIns="0" rIns="0" bIns="0">
              <a:spAutoFit/>
            </a:bodyPr>
            <a:lstStyle/>
            <a:p>
              <a:pP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顾客满意度，品牌满意度，客户打进电话的原因和平吕等客户服务数据，客户简介：年龄，性别，婚否，子女数量，收入，家庭收入，家庭观等等</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3" name="Content Placeholder 2"/>
            <p:cNvSpPr txBox="1">
              <a:spLocks/>
            </p:cNvSpPr>
            <p:nvPr/>
          </p:nvSpPr>
          <p:spPr bwMode="gray">
            <a:xfrm>
              <a:off x="1629926" y="2560356"/>
              <a:ext cx="1247075" cy="461665"/>
            </a:xfrm>
            <a:prstGeom prst="rect">
              <a:avLst/>
            </a:prstGeom>
            <a:noFill/>
            <a:ln w="9525">
              <a:noFill/>
              <a:miter lim="800000"/>
              <a:headEnd/>
              <a:tailEnd/>
            </a:ln>
          </p:spPr>
          <p:txBody>
            <a:bodyPr wrap="square" lIns="0" tIns="0" rIns="0" bIns="0">
              <a:spAutoFit/>
            </a:bodyPr>
            <a:lstStyle/>
            <a:p>
              <a:pP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新进入的餐厅，主要促销手段，市场调研</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数据</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4" name="Content Placeholder 2"/>
            <p:cNvSpPr txBox="1">
              <a:spLocks/>
            </p:cNvSpPr>
            <p:nvPr/>
          </p:nvSpPr>
          <p:spPr bwMode="gray">
            <a:xfrm>
              <a:off x="2628978" y="1913374"/>
              <a:ext cx="2209800" cy="461665"/>
            </a:xfrm>
            <a:prstGeom prst="rect">
              <a:avLst/>
            </a:prstGeom>
            <a:noFill/>
            <a:ln w="9525">
              <a:noFill/>
              <a:miter lim="800000"/>
              <a:headEnd/>
              <a:tailEnd/>
            </a:ln>
          </p:spPr>
          <p:txBody>
            <a:bodyPr wrap="square" lIns="0" tIns="0" rIns="0" bIns="0">
              <a:spAutoFit/>
            </a:bodyPr>
            <a:lstStyle/>
            <a:p>
              <a:pPr algn="ct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人口变化，房价，抵押品赎回权，失业率，天气，收入变化，当地生活方式和生活水平</a:t>
              </a:r>
              <a:endParaRPr lang="en-US" sz="1000" dirty="0" smtClean="0">
                <a:solidFill>
                  <a:srgbClr val="606060"/>
                </a:solidFill>
                <a:latin typeface="Microsoft YaHei" panose="020B0503020204020204" pitchFamily="34" charset="-122"/>
                <a:ea typeface="Microsoft YaHei" panose="020B0503020204020204" pitchFamily="34" charset="-122"/>
              </a:endParaRPr>
            </a:p>
          </p:txBody>
        </p:sp>
        <p:sp>
          <p:nvSpPr>
            <p:cNvPr id="35" name="Content Placeholder 2"/>
            <p:cNvSpPr txBox="1">
              <a:spLocks/>
            </p:cNvSpPr>
            <p:nvPr/>
          </p:nvSpPr>
          <p:spPr bwMode="gray">
            <a:xfrm>
              <a:off x="1626774" y="5107358"/>
              <a:ext cx="1589069" cy="923330"/>
            </a:xfrm>
            <a:prstGeom prst="rect">
              <a:avLst/>
            </a:prstGeom>
            <a:noFill/>
            <a:ln w="9525">
              <a:noFill/>
              <a:miter lim="800000"/>
              <a:headEnd/>
              <a:tailEnd/>
            </a:ln>
          </p:spPr>
          <p:txBody>
            <a:bodyPr wrap="square" lIns="0" tIns="0" rIns="0" bIns="0">
              <a:spAutoFit/>
            </a:bodyPr>
            <a:lstStyle/>
            <a:p>
              <a:pPr>
                <a:spcBef>
                  <a:spcPct val="20000"/>
                </a:spcBef>
                <a:buClr>
                  <a:srgbClr val="11356F"/>
                </a:buClr>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餐厅改造，地点改变，管理层改变，职工流动率，员工任期，菜单变动，餐厅附近变动和改造，在地图上的位置，竞争对手在地图上的位置</a:t>
              </a:r>
              <a:endParaRPr lang="en-US" sz="1000" dirty="0" smtClean="0">
                <a:solidFill>
                  <a:srgbClr val="606060"/>
                </a:solidFill>
                <a:latin typeface="Microsoft YaHei" panose="020B0503020204020204" pitchFamily="34" charset="-122"/>
                <a:ea typeface="Microsoft YaHei" panose="020B0503020204020204" pitchFamily="34" charset="-122"/>
              </a:endParaRPr>
            </a:p>
          </p:txBody>
        </p:sp>
        <p:sp>
          <p:nvSpPr>
            <p:cNvPr id="36" name="Rectangle 35"/>
            <p:cNvSpPr/>
            <p:nvPr/>
          </p:nvSpPr>
          <p:spPr bwMode="gray">
            <a:xfrm>
              <a:off x="4240719" y="3361817"/>
              <a:ext cx="1164843" cy="258532"/>
            </a:xfrm>
            <a:prstGeom prst="rect">
              <a:avLst/>
            </a:prstGeom>
          </p:spPr>
          <p:txBody>
            <a:bodyPr wrap="square">
              <a:spAutoFit/>
            </a:bodyPr>
            <a:lstStyle/>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销售</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37" name="Rectangle 36"/>
            <p:cNvSpPr/>
            <p:nvPr/>
          </p:nvSpPr>
          <p:spPr bwMode="gray">
            <a:xfrm>
              <a:off x="3230460" y="2656413"/>
              <a:ext cx="999474" cy="424732"/>
            </a:xfrm>
            <a:prstGeom prst="rect">
              <a:avLst/>
            </a:prstGeom>
          </p:spPr>
          <p:txBody>
            <a:bodyPr wrap="square">
              <a:spAutoFit/>
            </a:bodyPr>
            <a:lstStyle/>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社会经济</a:t>
              </a:r>
              <a:endParaRPr lang="en-US" altLang="zh-CN"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因素</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38" name="Rectangle 37"/>
            <p:cNvSpPr/>
            <p:nvPr/>
          </p:nvSpPr>
          <p:spPr bwMode="gray">
            <a:xfrm>
              <a:off x="4376772" y="4547476"/>
              <a:ext cx="873825" cy="258532"/>
            </a:xfrm>
            <a:prstGeom prst="rect">
              <a:avLst/>
            </a:prstGeom>
          </p:spPr>
          <p:txBody>
            <a:bodyPr wrap="square">
              <a:spAutoFit/>
            </a:bodyPr>
            <a:lstStyle/>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营销</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39" name="Rectangle 38"/>
            <p:cNvSpPr/>
            <p:nvPr/>
          </p:nvSpPr>
          <p:spPr bwMode="gray">
            <a:xfrm>
              <a:off x="3187409" y="5165523"/>
              <a:ext cx="1107615" cy="258532"/>
            </a:xfrm>
            <a:prstGeom prst="rect">
              <a:avLst/>
            </a:prstGeom>
          </p:spPr>
          <p:txBody>
            <a:bodyPr wrap="square">
              <a:spAutoFit/>
            </a:bodyPr>
            <a:lstStyle/>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客户数据</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40" name="Rectangle 39"/>
            <p:cNvSpPr/>
            <p:nvPr/>
          </p:nvSpPr>
          <p:spPr bwMode="gray">
            <a:xfrm>
              <a:off x="2134234" y="4429849"/>
              <a:ext cx="919815" cy="424732"/>
            </a:xfrm>
            <a:prstGeom prst="rect">
              <a:avLst/>
            </a:prstGeom>
          </p:spPr>
          <p:txBody>
            <a:bodyPr wrap="square">
              <a:spAutoFit/>
            </a:bodyPr>
            <a:lstStyle/>
            <a:p>
              <a:pPr algn="ctr">
                <a:lnSpc>
                  <a:spcPct val="90000"/>
                </a:lnSpc>
              </a:pPr>
              <a:r>
                <a:rPr lang="zh-CN" altLang="en-US" sz="12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餐厅自身因素</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41" name="Rectangle 40"/>
            <p:cNvSpPr/>
            <p:nvPr/>
          </p:nvSpPr>
          <p:spPr bwMode="gray">
            <a:xfrm>
              <a:off x="2078886" y="3237392"/>
              <a:ext cx="1149338" cy="258532"/>
            </a:xfrm>
            <a:prstGeom prst="rect">
              <a:avLst/>
            </a:prstGeom>
          </p:spPr>
          <p:txBody>
            <a:bodyPr wrap="square">
              <a:spAutoFit/>
            </a:bodyPr>
            <a:lstStyle/>
            <a:p>
              <a:pPr algn="ctr">
                <a:lnSpc>
                  <a:spcPct val="90000"/>
                </a:lnSpc>
              </a:pPr>
              <a:r>
                <a:rPr lang="zh-CN" altLang="en-US"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rPr>
                <a:t>市场竞争</a:t>
              </a:r>
              <a:endParaRPr lang="en-US" sz="12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grpSp>
      <p:sp>
        <p:nvSpPr>
          <p:cNvPr id="55" name="Content Placeholder 2"/>
          <p:cNvSpPr txBox="1">
            <a:spLocks/>
          </p:cNvSpPr>
          <p:nvPr/>
        </p:nvSpPr>
        <p:spPr bwMode="gray">
          <a:xfrm>
            <a:off x="7096928" y="4410345"/>
            <a:ext cx="1772529" cy="461665"/>
          </a:xfrm>
          <a:prstGeom prst="rect">
            <a:avLst/>
          </a:prstGeom>
          <a:noFill/>
          <a:ln w="9525">
            <a:noFill/>
            <a:miter lim="800000"/>
            <a:headEnd/>
            <a:tailEnd/>
          </a:ln>
        </p:spPr>
        <p:txBody>
          <a:bodyPr wrap="square" lIns="0" tIns="0" rIns="0" bIns="0">
            <a:spAutoFit/>
          </a:bodyPr>
          <a:lstStyle/>
          <a:p>
            <a:pP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定价</a:t>
            </a:r>
            <a:r>
              <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 </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促销</a:t>
            </a:r>
            <a:r>
              <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不同渠道优惠券</a:t>
            </a:r>
            <a:r>
              <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品牌意识增强，电视视率</a:t>
            </a:r>
            <a:r>
              <a:rPr lang="en-US" altLang="zh-CN" sz="1000" dirty="0" smtClean="0">
                <a:solidFill>
                  <a:srgbClr val="606060"/>
                </a:solidFill>
                <a:latin typeface="Microsoft YaHei" panose="020B0503020204020204" pitchFamily="34" charset="-122"/>
                <a:ea typeface="Microsoft YaHei" panose="020B0503020204020204" pitchFamily="34" charset="-122"/>
                <a:cs typeface="Tahoma" pitchFamily="34" charset="0"/>
              </a:rPr>
              <a:t>/</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广播率，网上促销量，网站检索</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56" name="Rectangle 55"/>
          <p:cNvSpPr/>
          <p:nvPr/>
        </p:nvSpPr>
        <p:spPr bwMode="gray">
          <a:xfrm>
            <a:off x="4688622" y="4226597"/>
            <a:ext cx="1676400" cy="258532"/>
          </a:xfrm>
          <a:prstGeom prst="rect">
            <a:avLst/>
          </a:prstGeom>
        </p:spPr>
        <p:txBody>
          <a:bodyPr wrap="square">
            <a:spAutoFit/>
          </a:bodyPr>
          <a:lstStyle/>
          <a:p>
            <a:pPr algn="ctr">
              <a:lnSpc>
                <a:spcPct val="90000"/>
              </a:lnSpc>
            </a:pPr>
            <a:r>
              <a:rPr lang="en-US" b="1" noProof="1" smtClean="0">
                <a:solidFill>
                  <a:srgbClr val="FFFFFF"/>
                </a:solidFill>
                <a:latin typeface="Microsoft YaHei" panose="020B0503020204020204" pitchFamily="34" charset="-122"/>
                <a:ea typeface="Microsoft YaHei" panose="020B0503020204020204" pitchFamily="34" charset="-122"/>
                <a:cs typeface="Calibri"/>
              </a:rPr>
              <a:t>Data Aggregation</a:t>
            </a:r>
            <a:endParaRPr lang="en-US" sz="1200" b="1" noProof="1">
              <a:solidFill>
                <a:srgbClr val="FFFFFF"/>
              </a:solidFill>
              <a:latin typeface="Microsoft YaHei" panose="020B0503020204020204" pitchFamily="34" charset="-122"/>
              <a:ea typeface="Microsoft YaHei" panose="020B0503020204020204" pitchFamily="34" charset="-122"/>
              <a:cs typeface="Calibri"/>
            </a:endParaRPr>
          </a:p>
        </p:txBody>
      </p:sp>
      <p:sp>
        <p:nvSpPr>
          <p:cNvPr id="57" name="Rectangle 56"/>
          <p:cNvSpPr/>
          <p:nvPr/>
        </p:nvSpPr>
        <p:spPr bwMode="gray">
          <a:xfrm>
            <a:off x="5669022" y="1406788"/>
            <a:ext cx="908903" cy="215444"/>
          </a:xfrm>
          <a:prstGeom prst="rect">
            <a:avLst/>
          </a:prstGeom>
        </p:spPr>
        <p:txBody>
          <a:bodyPr wrap="none" lIns="0" tIns="0" rIns="0" bIns="0">
            <a:spAutoFit/>
          </a:bodyPr>
          <a:lstStyle/>
          <a:p>
            <a:pPr algn="ctr"/>
            <a:r>
              <a:rPr lang="zh-CN" altLang="en-US" sz="1400" b="1" dirty="0" smtClean="0">
                <a:solidFill>
                  <a:srgbClr val="0070C0"/>
                </a:solidFill>
                <a:latin typeface="Microsoft YaHei" panose="020B0503020204020204" pitchFamily="34" charset="-122"/>
                <a:ea typeface="Microsoft YaHei" panose="020B0503020204020204" pitchFamily="34" charset="-122"/>
              </a:rPr>
              <a:t>客户数据图</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61" name="Title 21"/>
          <p:cNvSpPr>
            <a:spLocks noGrp="1"/>
          </p:cNvSpPr>
          <p:nvPr>
            <p:ph type="title"/>
          </p:nvPr>
        </p:nvSpPr>
        <p:spPr bwMode="gray"/>
        <p:txBody>
          <a:bodyPr/>
          <a:lstStyle/>
          <a:p>
            <a:r>
              <a:rPr lang="zh-CN" altLang="en-US" dirty="0">
                <a:latin typeface="Microsoft YaHei" panose="020B0503020204020204" pitchFamily="34" charset="-122"/>
                <a:ea typeface="Microsoft YaHei" panose="020B0503020204020204" pitchFamily="34" charset="-122"/>
              </a:rPr>
              <a:t>案例分析</a:t>
            </a:r>
            <a:r>
              <a:rPr lang="en-US" dirty="0" smtClean="0">
                <a:latin typeface="Microsoft YaHei" panose="020B0503020204020204" pitchFamily="34" charset="-122"/>
                <a:ea typeface="Microsoft YaHei" panose="020B0503020204020204" pitchFamily="34" charset="-122"/>
              </a:rPr>
              <a:t>1 – </a:t>
            </a:r>
            <a:r>
              <a:rPr lang="zh-CN" altLang="en-US" dirty="0" smtClean="0">
                <a:latin typeface="Microsoft YaHei" panose="020B0503020204020204" pitchFamily="34" charset="-122"/>
                <a:ea typeface="Microsoft YaHei" panose="020B0503020204020204" pitchFamily="34" charset="-122"/>
              </a:rPr>
              <a:t>连锁餐厅</a:t>
            </a:r>
            <a:r>
              <a:rPr lang="en-US" dirty="0" smtClean="0">
                <a:latin typeface="Microsoft YaHei" panose="020B0503020204020204" pitchFamily="34" charset="-122"/>
                <a:ea typeface="Microsoft YaHei" panose="020B0503020204020204" pitchFamily="34" charset="-122"/>
              </a:rPr>
              <a:t>Signal Hub (1 of 4): </a:t>
            </a:r>
            <a:r>
              <a:rPr lang="zh-CN" altLang="en-US" dirty="0" smtClean="0">
                <a:latin typeface="Microsoft YaHei" panose="020B0503020204020204" pitchFamily="34" charset="-122"/>
                <a:ea typeface="Microsoft YaHei" panose="020B0503020204020204" pitchFamily="34" charset="-122"/>
              </a:rPr>
              <a:t>确定本地需求的推动力</a:t>
            </a:r>
            <a:endParaRPr lang="en-US" dirty="0" smtClean="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221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4" name="Object 23" hidden="1"/>
          <p:cNvGraphicFramePr>
            <a:graphicFrameLocks noChangeAspect="1"/>
          </p:cNvGraphicFramePr>
          <p:nvPr>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39445"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Round Same Side Corner Rectangle 24"/>
          <p:cNvSpPr/>
          <p:nvPr/>
        </p:nvSpPr>
        <p:spPr bwMode="gray">
          <a:xfrm rot="16200000" flipH="1">
            <a:off x="-706585" y="2543547"/>
            <a:ext cx="5316817" cy="2789956"/>
          </a:xfrm>
          <a:prstGeom prst="round2SameRect">
            <a:avLst>
              <a:gd name="adj1" fmla="val 8178"/>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
                <a:srgbClr val="C0504D"/>
              </a:buClr>
              <a:defRPr/>
            </a:pPr>
            <a:endParaRPr lang="en-US" altLang="zh-CN" sz="1000">
              <a:solidFill>
                <a:srgbClr val="000000"/>
              </a:solidFill>
              <a:latin typeface="Microsoft YaHei" panose="020B0503020204020204" pitchFamily="34" charset="-122"/>
              <a:ea typeface="Microsoft YaHei" panose="020B0503020204020204" pitchFamily="34" charset="-122"/>
            </a:endParaRPr>
          </a:p>
        </p:txBody>
      </p:sp>
      <p:sp>
        <p:nvSpPr>
          <p:cNvPr id="26" name="Rounded Rectangle 18"/>
          <p:cNvSpPr/>
          <p:nvPr/>
        </p:nvSpPr>
        <p:spPr bwMode="gray">
          <a:xfrm>
            <a:off x="3256022" y="1252806"/>
            <a:ext cx="5566997" cy="5334000"/>
          </a:xfrm>
          <a:prstGeom prst="roundRect">
            <a:avLst>
              <a:gd name="adj" fmla="val 6953"/>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400" fontAlgn="base">
              <a:spcBef>
                <a:spcPct val="0"/>
              </a:spcBef>
              <a:spcAft>
                <a:spcPct val="0"/>
              </a:spcAft>
              <a:defRPr/>
            </a:pPr>
            <a:endParaRPr lang="en-US" sz="1200" kern="0" dirty="0">
              <a:solidFill>
                <a:prstClr val="black"/>
              </a:solidFill>
              <a:latin typeface="Microsoft YaHei" panose="020B0503020204020204" pitchFamily="34" charset="-122"/>
              <a:ea typeface="Microsoft YaHei" panose="020B0503020204020204" pitchFamily="34" charset="-122"/>
            </a:endParaRPr>
          </a:p>
        </p:txBody>
      </p:sp>
      <p:grpSp>
        <p:nvGrpSpPr>
          <p:cNvPr id="2" name="Group 30"/>
          <p:cNvGrpSpPr>
            <a:grpSpLocks/>
          </p:cNvGrpSpPr>
          <p:nvPr/>
        </p:nvGrpSpPr>
        <p:grpSpPr bwMode="gray">
          <a:xfrm>
            <a:off x="7574680" y="1343655"/>
            <a:ext cx="1414798" cy="276999"/>
            <a:chOff x="7531366" y="1661850"/>
            <a:chExt cx="1048215" cy="212119"/>
          </a:xfrm>
        </p:grpSpPr>
        <p:sp>
          <p:nvSpPr>
            <p:cNvPr id="37" name="TextBox 18"/>
            <p:cNvSpPr txBox="1">
              <a:spLocks noChangeArrowheads="1"/>
            </p:cNvSpPr>
            <p:nvPr/>
          </p:nvSpPr>
          <p:spPr bwMode="gray">
            <a:xfrm>
              <a:off x="7531366" y="1661850"/>
              <a:ext cx="1048215" cy="212119"/>
            </a:xfrm>
            <a:prstGeom prst="rect">
              <a:avLst/>
            </a:prstGeom>
            <a:noFill/>
            <a:ln w="9525">
              <a:noFill/>
              <a:miter lim="800000"/>
              <a:headEnd/>
              <a:tailEnd/>
            </a:ln>
          </p:spPr>
          <p:txBody>
            <a:bodyPr anchor="ctr">
              <a:normAutofit/>
            </a:bodyPr>
            <a:lstStyle/>
            <a:p>
              <a:pPr algn="ctr"/>
              <a:r>
                <a:rPr lang="zh-CN" altLang="en-US" b="1" i="1" dirty="0">
                  <a:solidFill>
                    <a:srgbClr val="FF0000"/>
                  </a:solidFill>
                  <a:latin typeface="Microsoft YaHei" panose="020B0503020204020204" pitchFamily="34" charset="-122"/>
                  <a:ea typeface="Microsoft YaHei" panose="020B0503020204020204" pitchFamily="34" charset="-122"/>
                  <a:cs typeface="Calibri" pitchFamily="-65" charset="0"/>
                </a:rPr>
                <a:t>示例</a:t>
              </a:r>
              <a:endParaRPr lang="en-US" sz="1200" b="1" i="1" dirty="0">
                <a:solidFill>
                  <a:srgbClr val="FF0000"/>
                </a:solidFill>
                <a:latin typeface="Microsoft YaHei" panose="020B0503020204020204" pitchFamily="34" charset="-122"/>
                <a:ea typeface="Microsoft YaHei" panose="020B0503020204020204" pitchFamily="34" charset="-122"/>
                <a:cs typeface="Calibri" pitchFamily="-65" charset="0"/>
              </a:endParaRPr>
            </a:p>
          </p:txBody>
        </p:sp>
        <p:cxnSp>
          <p:nvCxnSpPr>
            <p:cNvPr id="38" name="Straight Connector 37"/>
            <p:cNvCxnSpPr/>
            <p:nvPr/>
          </p:nvCxnSpPr>
          <p:spPr bwMode="gray">
            <a:xfrm>
              <a:off x="7787992" y="1676006"/>
              <a:ext cx="500288" cy="0"/>
            </a:xfrm>
            <a:prstGeom prst="line">
              <a:avLst/>
            </a:prstGeom>
            <a:ln w="9525" cap="flat" cmpd="sng" algn="ctr">
              <a:solidFill>
                <a:srgbClr val="FF6600"/>
              </a:solidFill>
              <a:prstDash val="sys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bwMode="gray">
            <a:xfrm>
              <a:off x="7787992" y="1866533"/>
              <a:ext cx="500288" cy="0"/>
            </a:xfrm>
            <a:prstGeom prst="line">
              <a:avLst/>
            </a:prstGeom>
            <a:ln w="9525" cap="flat" cmpd="sng" algn="ctr">
              <a:solidFill>
                <a:srgbClr val="FF6600"/>
              </a:solidFill>
              <a:prstDash val="sysDash"/>
              <a:round/>
              <a:headEnd type="none" w="med" len="med"/>
              <a:tailEnd type="none" w="med" len="med"/>
            </a:ln>
          </p:spPr>
          <p:style>
            <a:lnRef idx="1">
              <a:schemeClr val="dk1"/>
            </a:lnRef>
            <a:fillRef idx="0">
              <a:schemeClr val="dk1"/>
            </a:fillRef>
            <a:effectRef idx="0">
              <a:schemeClr val="dk1"/>
            </a:effectRef>
            <a:fontRef idx="minor">
              <a:schemeClr val="tx1"/>
            </a:fontRef>
          </p:style>
        </p:cxnSp>
      </p:grpSp>
      <p:graphicFrame>
        <p:nvGraphicFramePr>
          <p:cNvPr id="45" name="Chart 44"/>
          <p:cNvGraphicFramePr/>
          <p:nvPr>
            <p:extLst>
              <p:ext uri="{D42A27DB-BD31-4B8C-83A1-F6EECF244321}">
                <p14:modId xmlns:p14="http://schemas.microsoft.com/office/powerpoint/2010/main" val="753599112"/>
              </p:ext>
            </p:extLst>
          </p:nvPr>
        </p:nvGraphicFramePr>
        <p:xfrm>
          <a:off x="3393973" y="2495704"/>
          <a:ext cx="5105400" cy="1466696"/>
        </p:xfrm>
        <a:graphic>
          <a:graphicData uri="http://schemas.openxmlformats.org/drawingml/2006/chart">
            <c:chart xmlns:c="http://schemas.openxmlformats.org/drawingml/2006/chart" xmlns:r="http://schemas.openxmlformats.org/officeDocument/2006/relationships" r:id="rId6"/>
          </a:graphicData>
        </a:graphic>
      </p:graphicFrame>
      <p:sp>
        <p:nvSpPr>
          <p:cNvPr id="47" name="Text Box 80"/>
          <p:cNvSpPr txBox="1">
            <a:spLocks noChangeArrowheads="1"/>
          </p:cNvSpPr>
          <p:nvPr/>
        </p:nvSpPr>
        <p:spPr bwMode="gray">
          <a:xfrm>
            <a:off x="4095000" y="2425451"/>
            <a:ext cx="846386" cy="169277"/>
          </a:xfrm>
          <a:prstGeom prst="rect">
            <a:avLst/>
          </a:prstGeom>
          <a:noFill/>
          <a:ln w="9525" algn="ctr">
            <a:noFill/>
            <a:miter lim="800000"/>
            <a:headEnd/>
            <a:tailEnd/>
          </a:ln>
          <a:effectLst>
            <a:prstShdw prst="shdw17" dist="17961" dir="2700000">
              <a:srgbClr val="536885"/>
            </a:prstShdw>
          </a:effectLst>
        </p:spPr>
        <p:txBody>
          <a:bodyPr wrap="none" lIns="0" tIns="0" rIns="0" bIns="0">
            <a:spAutoFit/>
          </a:bodyPr>
          <a:lstStyle/>
          <a:p>
            <a:pPr eaLnBrk="0" hangingPunct="0">
              <a:spcBef>
                <a:spcPts val="0"/>
              </a:spcBef>
              <a:buClr>
                <a:srgbClr val="000066"/>
              </a:buClr>
            </a:pPr>
            <a:r>
              <a:rPr lang="zh-CN" altLang="en-US" sz="1100" b="1" dirty="0" smtClean="0">
                <a:solidFill>
                  <a:srgbClr val="11356F"/>
                </a:solidFill>
                <a:latin typeface="Microsoft YaHei" panose="020B0503020204020204" pitchFamily="34" charset="-122"/>
                <a:ea typeface="Microsoft YaHei" panose="020B0503020204020204" pitchFamily="34" charset="-122"/>
              </a:rPr>
              <a:t>未提示知名度</a:t>
            </a:r>
            <a:endParaRPr lang="en-US" sz="700" b="1" dirty="0" smtClean="0">
              <a:solidFill>
                <a:srgbClr val="11356F"/>
              </a:solidFill>
              <a:latin typeface="Microsoft YaHei" panose="020B0503020204020204" pitchFamily="34" charset="-122"/>
              <a:ea typeface="Microsoft YaHei" panose="020B0503020204020204" pitchFamily="34" charset="-122"/>
            </a:endParaRPr>
          </a:p>
        </p:txBody>
      </p:sp>
      <p:cxnSp>
        <p:nvCxnSpPr>
          <p:cNvPr id="48" name="Straight Connector 47"/>
          <p:cNvCxnSpPr/>
          <p:nvPr/>
        </p:nvCxnSpPr>
        <p:spPr bwMode="gray">
          <a:xfrm>
            <a:off x="7243198" y="2328712"/>
            <a:ext cx="0" cy="905151"/>
          </a:xfrm>
          <a:prstGeom prst="line">
            <a:avLst/>
          </a:prstGeom>
          <a:ln w="12700">
            <a:solidFill>
              <a:schemeClr val="accent2">
                <a:lumMod val="75000"/>
              </a:schemeClr>
            </a:solidFill>
            <a:prstDash val="dash"/>
          </a:ln>
        </p:spPr>
        <p:style>
          <a:lnRef idx="2">
            <a:schemeClr val="accent1"/>
          </a:lnRef>
          <a:fillRef idx="0">
            <a:schemeClr val="accent1"/>
          </a:fillRef>
          <a:effectRef idx="1">
            <a:schemeClr val="accent1"/>
          </a:effectRef>
          <a:fontRef idx="minor">
            <a:schemeClr val="tx1"/>
          </a:fontRef>
        </p:style>
      </p:cxnSp>
      <p:sp>
        <p:nvSpPr>
          <p:cNvPr id="49" name="Line Callout 1 48"/>
          <p:cNvSpPr/>
          <p:nvPr/>
        </p:nvSpPr>
        <p:spPr bwMode="gray">
          <a:xfrm>
            <a:off x="7632482" y="2229544"/>
            <a:ext cx="1110573" cy="217714"/>
          </a:xfrm>
          <a:prstGeom prst="borderCallout1">
            <a:avLst>
              <a:gd name="adj1" fmla="val 55114"/>
              <a:gd name="adj2" fmla="val -2623"/>
              <a:gd name="adj3" fmla="val 117695"/>
              <a:gd name="adj4" fmla="val -31672"/>
            </a:avLst>
          </a:prstGeom>
          <a:solidFill>
            <a:schemeClr val="bg1">
              <a:lumMod val="9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开始全国广告</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53" name="Chart 52"/>
          <p:cNvGraphicFramePr/>
          <p:nvPr>
            <p:extLst>
              <p:ext uri="{D42A27DB-BD31-4B8C-83A1-F6EECF244321}">
                <p14:modId xmlns:p14="http://schemas.microsoft.com/office/powerpoint/2010/main" val="3748740722"/>
              </p:ext>
            </p:extLst>
          </p:nvPr>
        </p:nvGraphicFramePr>
        <p:xfrm>
          <a:off x="3256194" y="4520248"/>
          <a:ext cx="5593599" cy="2109152"/>
        </p:xfrm>
        <a:graphic>
          <a:graphicData uri="http://schemas.openxmlformats.org/drawingml/2006/chart">
            <c:chart xmlns:c="http://schemas.openxmlformats.org/drawingml/2006/chart" xmlns:r="http://schemas.openxmlformats.org/officeDocument/2006/relationships" r:id="rId7"/>
          </a:graphicData>
        </a:graphic>
      </p:graphicFrame>
      <p:sp>
        <p:nvSpPr>
          <p:cNvPr id="54" name="Right Triangle 53"/>
          <p:cNvSpPr/>
          <p:nvPr/>
        </p:nvSpPr>
        <p:spPr bwMode="gray">
          <a:xfrm flipH="1">
            <a:off x="5050576" y="5266263"/>
            <a:ext cx="1005423" cy="188274"/>
          </a:xfrm>
          <a:prstGeom prst="rtTriangle">
            <a:avLst/>
          </a:prstGeom>
          <a:noFill/>
          <a:ln w="9525" cap="flat" cmpd="sng" algn="ctr">
            <a:solidFill>
              <a:srgbClr val="C0504D">
                <a:lumMod val="75000"/>
              </a:srgbClr>
            </a:solidFill>
            <a:prstDash val="dash"/>
          </a:ln>
          <a:effectLst>
            <a:outerShdw blurRad="40000" dist="23000" dir="5400000" rotWithShape="0">
              <a:srgbClr val="000000">
                <a:alpha val="35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Microsoft YaHei" panose="020B0503020204020204" pitchFamily="34" charset="-122"/>
              <a:ea typeface="Microsoft YaHei" panose="020B0503020204020204" pitchFamily="34" charset="-122"/>
              <a:cs typeface="+mn-cs"/>
            </a:endParaRPr>
          </a:p>
        </p:txBody>
      </p:sp>
      <p:sp>
        <p:nvSpPr>
          <p:cNvPr id="55" name="Text Box 80"/>
          <p:cNvSpPr txBox="1">
            <a:spLocks noChangeArrowheads="1"/>
          </p:cNvSpPr>
          <p:nvPr/>
        </p:nvSpPr>
        <p:spPr bwMode="gray">
          <a:xfrm>
            <a:off x="4961295" y="5441427"/>
            <a:ext cx="1262784" cy="261610"/>
          </a:xfrm>
          <a:prstGeom prst="rect">
            <a:avLst/>
          </a:prstGeom>
          <a:noFill/>
          <a:ln w="9525" algn="ctr">
            <a:noFill/>
            <a:miter lim="800000"/>
            <a:headEnd/>
            <a:tailEnd/>
          </a:ln>
          <a:effectLst>
            <a:prstShdw prst="shdw17" dist="17961" dir="2700000">
              <a:srgbClr val="536885"/>
            </a:prstShdw>
          </a:effectLst>
        </p:spPr>
        <p:txBody>
          <a:bodyPr wrap="square">
            <a:spAutoFit/>
          </a:bodyPr>
          <a:lstStyle/>
          <a:p>
            <a:pPr marL="0" marR="0" lvl="0" indent="0" algn="ctr" defTabSz="914400" eaLnBrk="0" fontAlgn="auto" latinLnBrk="0" hangingPunct="0">
              <a:lnSpc>
                <a:spcPct val="100000"/>
              </a:lnSpc>
              <a:spcBef>
                <a:spcPts val="0"/>
              </a:spcBef>
              <a:spcAft>
                <a:spcPts val="0"/>
              </a:spcAft>
              <a:buClr>
                <a:srgbClr val="000066"/>
              </a:buClr>
              <a:buSzTx/>
              <a:buFontTx/>
              <a:buNone/>
              <a:tabLst/>
              <a:defRPr/>
            </a:pPr>
            <a:r>
              <a:rPr lang="zh-CN" altLang="en-US" sz="1100" b="1" kern="0" dirty="0">
                <a:solidFill>
                  <a:sysClr val="windowText" lastClr="000000">
                    <a:lumMod val="65000"/>
                    <a:lumOff val="35000"/>
                  </a:sysClr>
                </a:solidFill>
                <a:latin typeface="Microsoft YaHei" panose="020B0503020204020204" pitchFamily="34" charset="-122"/>
                <a:ea typeface="Microsoft YaHei" panose="020B0503020204020204" pitchFamily="34" charset="-122"/>
              </a:rPr>
              <a:t>弹性</a:t>
            </a:r>
            <a:r>
              <a:rPr kumimoji="0" lang="en-US" sz="1100" b="1"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rPr>
              <a:t>= +0.05</a:t>
            </a:r>
            <a:endParaRPr kumimoji="0" lang="en-US" sz="900" b="1"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sp>
        <p:nvSpPr>
          <p:cNvPr id="57" name="Text Box 80"/>
          <p:cNvSpPr txBox="1">
            <a:spLocks noChangeArrowheads="1"/>
          </p:cNvSpPr>
          <p:nvPr/>
        </p:nvSpPr>
        <p:spPr bwMode="gray">
          <a:xfrm>
            <a:off x="4094997" y="4532018"/>
            <a:ext cx="2314736" cy="500137"/>
          </a:xfrm>
          <a:prstGeom prst="rect">
            <a:avLst/>
          </a:prstGeom>
          <a:noFill/>
          <a:ln w="9525" algn="ctr">
            <a:noFill/>
            <a:miter lim="800000"/>
            <a:headEnd/>
            <a:tailEnd/>
          </a:ln>
          <a:effectLst>
            <a:prstShdw prst="shdw17" dist="17961" dir="2700000">
              <a:srgbClr val="536885"/>
            </a:prstShdw>
          </a:effectLst>
        </p:spPr>
        <p:txBody>
          <a:bodyPr wrap="none" lIns="0" tIns="0" rIns="0" bIns="0">
            <a:spAutoFit/>
          </a:bodyPr>
          <a:lstStyle/>
          <a:p>
            <a:pPr eaLnBrk="0" hangingPunct="0">
              <a:spcBef>
                <a:spcPts val="0"/>
              </a:spcBef>
              <a:buClr>
                <a:srgbClr val="000066"/>
              </a:buClr>
            </a:pPr>
            <a:r>
              <a:rPr lang="en-US" altLang="zh-CN" sz="1100" b="1" dirty="0" smtClean="0">
                <a:solidFill>
                  <a:srgbClr val="11356F"/>
                </a:solidFill>
                <a:latin typeface="Microsoft YaHei" panose="020B0503020204020204" pitchFamily="34" charset="-122"/>
                <a:ea typeface="Microsoft YaHei" panose="020B0503020204020204" pitchFamily="34" charset="-122"/>
              </a:rPr>
              <a:t>%</a:t>
            </a:r>
            <a:r>
              <a:rPr lang="zh-CN" altLang="en-US" sz="1100" b="1" dirty="0" smtClean="0">
                <a:solidFill>
                  <a:srgbClr val="11356F"/>
                </a:solidFill>
                <a:latin typeface="Microsoft YaHei" panose="020B0503020204020204" pitchFamily="34" charset="-122"/>
                <a:ea typeface="Microsoft YaHei" panose="020B0503020204020204" pitchFamily="34" charset="-122"/>
              </a:rPr>
              <a:t>改变对客流量的影响</a:t>
            </a:r>
            <a:endParaRPr lang="en-US" altLang="zh-CN" sz="1100" b="1" dirty="0" smtClean="0">
              <a:solidFill>
                <a:srgbClr val="11356F"/>
              </a:solidFill>
              <a:latin typeface="Microsoft YaHei" panose="020B0503020204020204" pitchFamily="34" charset="-122"/>
              <a:ea typeface="Microsoft YaHei" panose="020B0503020204020204" pitchFamily="34" charset="-122"/>
            </a:endParaRPr>
          </a:p>
          <a:p>
            <a:pPr eaLnBrk="0" hangingPunct="0">
              <a:spcBef>
                <a:spcPts val="0"/>
              </a:spcBef>
              <a:buClr>
                <a:srgbClr val="000066"/>
              </a:buClr>
            </a:pPr>
            <a:r>
              <a:rPr lang="en-US" sz="1050" dirty="0" smtClean="0">
                <a:solidFill>
                  <a:srgbClr val="11356F"/>
                </a:solidFill>
                <a:latin typeface="Microsoft YaHei" panose="020B0503020204020204" pitchFamily="34" charset="-122"/>
                <a:ea typeface="Microsoft YaHei" panose="020B0503020204020204" pitchFamily="34" charset="-122"/>
              </a:rPr>
              <a:t>% </a:t>
            </a:r>
            <a:r>
              <a:rPr lang="zh-CN" altLang="en-US" sz="1050" dirty="0" smtClean="0">
                <a:solidFill>
                  <a:srgbClr val="11356F"/>
                </a:solidFill>
                <a:latin typeface="Microsoft YaHei" panose="020B0503020204020204" pitchFamily="34" charset="-122"/>
                <a:ea typeface="Microsoft YaHei" panose="020B0503020204020204" pitchFamily="34" charset="-122"/>
              </a:rPr>
              <a:t>未提示知名度的改变对客流量的影响</a:t>
            </a:r>
            <a:endParaRPr lang="en-US" sz="1050" b="1" dirty="0" smtClean="0">
              <a:solidFill>
                <a:srgbClr val="11356F"/>
              </a:solidFill>
              <a:latin typeface="Microsoft YaHei" panose="020B0503020204020204" pitchFamily="34" charset="-122"/>
              <a:ea typeface="Microsoft YaHei" panose="020B0503020204020204" pitchFamily="34" charset="-122"/>
            </a:endParaRPr>
          </a:p>
          <a:p>
            <a:pPr eaLnBrk="0" hangingPunct="0">
              <a:spcBef>
                <a:spcPts val="0"/>
              </a:spcBef>
              <a:buClr>
                <a:srgbClr val="000066"/>
              </a:buClr>
            </a:pPr>
            <a:endParaRPr lang="en-US" sz="1100" dirty="0" smtClean="0">
              <a:solidFill>
                <a:srgbClr val="11356F"/>
              </a:solidFill>
              <a:latin typeface="Microsoft YaHei" panose="020B0503020204020204" pitchFamily="34" charset="-122"/>
              <a:ea typeface="Microsoft YaHei" panose="020B0503020204020204" pitchFamily="34" charset="-122"/>
            </a:endParaRPr>
          </a:p>
        </p:txBody>
      </p:sp>
      <p:sp>
        <p:nvSpPr>
          <p:cNvPr id="92" name="TextBox 91"/>
          <p:cNvSpPr txBox="1"/>
          <p:nvPr/>
        </p:nvSpPr>
        <p:spPr bwMode="gray">
          <a:xfrm>
            <a:off x="3341067" y="1761593"/>
            <a:ext cx="5387766" cy="184666"/>
          </a:xfrm>
          <a:prstGeom prst="rect">
            <a:avLst/>
          </a:prstGeom>
          <a:noFill/>
        </p:spPr>
        <p:txBody>
          <a:bodyPr wrap="square" lIns="0" tIns="0" rIns="0" bIns="0" rtlCol="0">
            <a:spAutoFit/>
          </a:bodyPr>
          <a:lstStyle/>
          <a:p>
            <a:r>
              <a:rPr lang="zh-CN" altLang="en-US" b="1" dirty="0">
                <a:solidFill>
                  <a:srgbClr val="11356F"/>
                </a:solidFill>
                <a:latin typeface="Microsoft YaHei" panose="020B0503020204020204" pitchFamily="34" charset="-122"/>
                <a:ea typeface="Microsoft YaHei" panose="020B0503020204020204" pitchFamily="34" charset="-122"/>
              </a:rPr>
              <a:t>细</a:t>
            </a:r>
            <a:r>
              <a:rPr lang="zh-CN" altLang="en-US" b="1" dirty="0" smtClean="0">
                <a:solidFill>
                  <a:srgbClr val="11356F"/>
                </a:solidFill>
                <a:latin typeface="Microsoft YaHei" panose="020B0503020204020204" pitchFamily="34" charset="-122"/>
                <a:ea typeface="Microsoft YaHei" panose="020B0503020204020204" pitchFamily="34" charset="-122"/>
              </a:rPr>
              <a:t>分的洞见例子：未提示知名度客流量的影响</a:t>
            </a:r>
            <a:endParaRPr lang="en-US" b="1" dirty="0">
              <a:solidFill>
                <a:srgbClr val="11356F"/>
              </a:solidFill>
              <a:latin typeface="Microsoft YaHei" panose="020B0503020204020204" pitchFamily="34" charset="-122"/>
              <a:ea typeface="Microsoft YaHei" panose="020B0503020204020204" pitchFamily="34" charset="-122"/>
            </a:endParaRPr>
          </a:p>
        </p:txBody>
      </p:sp>
      <p:sp>
        <p:nvSpPr>
          <p:cNvPr id="30" name="Title 29"/>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案例分析</a:t>
            </a:r>
            <a:r>
              <a:rPr lang="en-US" dirty="0" smtClean="0">
                <a:latin typeface="Microsoft YaHei" panose="020B0503020204020204" pitchFamily="34" charset="-122"/>
                <a:ea typeface="Microsoft YaHei" panose="020B0503020204020204" pitchFamily="34" charset="-122"/>
              </a:rPr>
              <a:t>1 – </a:t>
            </a:r>
            <a:r>
              <a:rPr lang="zh-CN" altLang="en-US" dirty="0" smtClean="0">
                <a:latin typeface="Microsoft YaHei" panose="020B0503020204020204" pitchFamily="34" charset="-122"/>
                <a:ea typeface="Microsoft YaHei" panose="020B0503020204020204" pitchFamily="34" charset="-122"/>
              </a:rPr>
              <a:t>连锁餐厅</a:t>
            </a:r>
            <a:r>
              <a:rPr lang="en-US" dirty="0" smtClean="0">
                <a:latin typeface="Microsoft YaHei" panose="020B0503020204020204" pitchFamily="34" charset="-122"/>
                <a:ea typeface="Microsoft YaHei" panose="020B0503020204020204" pitchFamily="34" charset="-122"/>
              </a:rPr>
              <a:t>Signal Hub (2 of 4):  </a:t>
            </a:r>
            <a:r>
              <a:rPr lang="zh-CN" altLang="en-US" dirty="0" smtClean="0">
                <a:latin typeface="Microsoft YaHei" panose="020B0503020204020204" pitchFamily="34" charset="-122"/>
                <a:ea typeface="Microsoft YaHei" panose="020B0503020204020204" pitchFamily="34" charset="-122"/>
              </a:rPr>
              <a:t>变量确定以及信号侦察</a:t>
            </a:r>
            <a:endParaRPr lang="en-US" dirty="0">
              <a:latin typeface="Microsoft YaHei" panose="020B0503020204020204" pitchFamily="34" charset="-122"/>
              <a:ea typeface="Microsoft YaHei" panose="020B0503020204020204" pitchFamily="34" charset="-122"/>
            </a:endParaRPr>
          </a:p>
        </p:txBody>
      </p:sp>
      <p:sp>
        <p:nvSpPr>
          <p:cNvPr id="27" name="Rectangle 26"/>
          <p:cNvSpPr/>
          <p:nvPr/>
        </p:nvSpPr>
        <p:spPr bwMode="gray">
          <a:xfrm>
            <a:off x="619599" y="4947595"/>
            <a:ext cx="2581662" cy="856645"/>
          </a:xfrm>
          <a:prstGeom prst="rect">
            <a:avLst/>
          </a:prstGeom>
        </p:spPr>
        <p:txBody>
          <a:bodyPr wrap="square">
            <a:spAutoFit/>
          </a:bodyPr>
          <a:lstStyle/>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运用保留样本法来缩小变量选择的范围并验证通过模型所得到的结果、优先考虑关键需求</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关注马上可变的变量，抓住机会</a:t>
            </a:r>
            <a:endParaRPr lang="en-US"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598376" y="1960594"/>
            <a:ext cx="2634609" cy="2174954"/>
          </a:xfrm>
          <a:prstGeom prst="rect">
            <a:avLst/>
          </a:prstGeom>
        </p:spPr>
        <p:txBody>
          <a:bodyPr wrap="square">
            <a:spAutoFit/>
          </a:bodyPr>
          <a:lstStyle/>
          <a:p>
            <a:pPr marL="166688" indent="-166688" defTabSz="914400">
              <a:spcBef>
                <a:spcPts val="200"/>
              </a:spcBef>
              <a:buClr>
                <a:srgbClr val="143C8D"/>
              </a:buClr>
              <a:buFont typeface="Arial" pitchFamily="34" charset="0"/>
              <a:buChar char="•"/>
              <a:defRP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原始变</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量：有</a:t>
            </a:r>
            <a:r>
              <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rPr>
              <a:t>2300</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个被锁定和测试过；包括不同地区和地点，价格变动，广告支出的增长和下降等等</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转化变量</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客户对自身所拥有的财富的感知</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从每周标准普尔指数得来</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等</a:t>
            </a:r>
            <a:endParaRPr lang="en-US"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200"/>
              </a:spcBef>
              <a:buClr>
                <a:srgbClr val="143C8D"/>
              </a:buClr>
              <a:buFont typeface="Arial"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使用的方法</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相关性分析</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决策树分析</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资料搜集分析</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神经网络</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奇异值分析</a:t>
            </a:r>
            <a:r>
              <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变量聚类</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验</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证性模型</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矩阵银子分解</a:t>
            </a: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543658" y="1622563"/>
            <a:ext cx="1056700" cy="329321"/>
          </a:xfrm>
          <a:prstGeom prst="rect">
            <a:avLst/>
          </a:prstGeom>
        </p:spPr>
        <p:txBody>
          <a:bodyPr wrap="none">
            <a:spAutoFit/>
          </a:bodyPr>
          <a:lstStyle/>
          <a:p>
            <a:pPr marL="3175" indent="-3175" algn="ctr" defTabSz="914400">
              <a:lnSpc>
                <a:spcPct val="110000"/>
              </a:lnSpc>
              <a:spcBef>
                <a:spcPct val="25000"/>
              </a:spcBef>
              <a:buClr>
                <a:srgbClr val="009999"/>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变量确定</a:t>
            </a:r>
            <a:endParaRPr lang="en-US" altLang="en-US" sz="14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33" name="Rectangle 32"/>
          <p:cNvSpPr/>
          <p:nvPr/>
        </p:nvSpPr>
        <p:spPr bwMode="gray">
          <a:xfrm>
            <a:off x="581789" y="4643080"/>
            <a:ext cx="1056700" cy="329321"/>
          </a:xfrm>
          <a:prstGeom prst="rect">
            <a:avLst/>
          </a:prstGeom>
        </p:spPr>
        <p:txBody>
          <a:bodyPr wrap="none">
            <a:spAutoFit/>
          </a:bodyPr>
          <a:lstStyle/>
          <a:p>
            <a:pPr marL="3175" indent="-3175" defTabSz="914400">
              <a:lnSpc>
                <a:spcPct val="110000"/>
              </a:lnSpc>
              <a:spcBef>
                <a:spcPct val="25000"/>
              </a:spcBef>
              <a:buClr>
                <a:srgbClr val="009999"/>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信号侦察</a:t>
            </a:r>
            <a:endParaRPr lang="en-US" altLang="en-US" sz="1400" b="1" spc="300" dirty="0" smtClean="0">
              <a:solidFill>
                <a:srgbClr val="0070C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4135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17" hidden="1"/>
          <p:cNvGraphicFramePr>
            <a:graphicFrameLocks noChangeAspect="1"/>
          </p:cNvGraphicFramePr>
          <p:nvPr>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40467"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 name="Round Same Side Corner Rectangle 18"/>
          <p:cNvSpPr/>
          <p:nvPr/>
        </p:nvSpPr>
        <p:spPr bwMode="gray">
          <a:xfrm rot="16200000" flipH="1">
            <a:off x="-706585" y="2534669"/>
            <a:ext cx="5316817" cy="2789956"/>
          </a:xfrm>
          <a:prstGeom prst="round2SameRect">
            <a:avLst>
              <a:gd name="adj1" fmla="val 8178"/>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
                <a:srgbClr val="C0504D"/>
              </a:buClr>
              <a:defRPr/>
            </a:pPr>
            <a:endParaRPr lang="en-US" altLang="zh-CN" sz="1000">
              <a:solidFill>
                <a:srgbClr val="000000"/>
              </a:solidFill>
              <a:latin typeface="Microsoft YaHei" panose="020B0503020204020204" pitchFamily="34" charset="-122"/>
              <a:ea typeface="Microsoft YaHei" panose="020B0503020204020204" pitchFamily="34" charset="-122"/>
            </a:endParaRPr>
          </a:p>
        </p:txBody>
      </p:sp>
      <p:sp>
        <p:nvSpPr>
          <p:cNvPr id="20" name="Rounded Rectangle 18"/>
          <p:cNvSpPr/>
          <p:nvPr/>
        </p:nvSpPr>
        <p:spPr bwMode="gray">
          <a:xfrm>
            <a:off x="3256022" y="1252806"/>
            <a:ext cx="5566997" cy="5334000"/>
          </a:xfrm>
          <a:prstGeom prst="roundRect">
            <a:avLst>
              <a:gd name="adj" fmla="val 6953"/>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anchor="ctr"/>
          <a:lstStyle/>
          <a:p>
            <a:pPr algn="ctr" defTabSz="914400" fontAlgn="base">
              <a:spcBef>
                <a:spcPct val="0"/>
              </a:spcBef>
              <a:spcAft>
                <a:spcPct val="0"/>
              </a:spcAft>
              <a:defRPr/>
            </a:pPr>
            <a:endParaRPr lang="en-US" sz="1200" kern="0" dirty="0">
              <a:solidFill>
                <a:prstClr val="black"/>
              </a:solidFill>
              <a:latin typeface="Microsoft YaHei" panose="020B0503020204020204" pitchFamily="34" charset="-122"/>
              <a:ea typeface="Microsoft YaHei" panose="020B0503020204020204" pitchFamily="34" charset="-122"/>
            </a:endParaRPr>
          </a:p>
        </p:txBody>
      </p:sp>
      <p:sp>
        <p:nvSpPr>
          <p:cNvPr id="23" name="Rectangle 22"/>
          <p:cNvSpPr/>
          <p:nvPr/>
        </p:nvSpPr>
        <p:spPr bwMode="gray">
          <a:xfrm>
            <a:off x="598377" y="3170828"/>
            <a:ext cx="2471898" cy="2123658"/>
          </a:xfrm>
          <a:prstGeom prst="rect">
            <a:avLst/>
          </a:prstGeom>
        </p:spPr>
        <p:txBody>
          <a:bodyPr wrap="square">
            <a:spAutoFit/>
          </a:bodyPr>
          <a:lstStyle/>
          <a:p>
            <a:pPr marL="166688" indent="-166688" defTabSz="914400">
              <a:spcBef>
                <a:spcPts val="1200"/>
              </a:spcBef>
              <a:buClr>
                <a:srgbClr val="143C8D"/>
              </a:buClr>
              <a:buFont typeface="Arial" pitchFamily="34" charset="0"/>
              <a:buChar char="•"/>
              <a:defRP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建立让系统能够对市场环境快速反应的机制 </a:t>
            </a:r>
            <a:endParaRPr lang="en-US" altLang="zh-CN"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1200"/>
              </a:spcBef>
              <a:buClr>
                <a:srgbClr val="143C8D"/>
              </a:buClr>
              <a:buFont typeface="Arial" pitchFamily="34" charset="0"/>
              <a:buChar char="•"/>
              <a:defRPr/>
            </a:pPr>
            <a:r>
              <a:rPr lang="zh-CN" altLang="en-US" sz="1400" dirty="0">
                <a:solidFill>
                  <a:prstClr val="black">
                    <a:lumMod val="65000"/>
                    <a:lumOff val="35000"/>
                  </a:prstClr>
                </a:solidFill>
                <a:latin typeface="Microsoft YaHei" panose="020B0503020204020204" pitchFamily="34" charset="-122"/>
                <a:ea typeface="Microsoft YaHei" panose="020B0503020204020204" pitchFamily="34" charset="-122"/>
              </a:rPr>
              <a:t>搭建</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可扩展的并且灵活的结构和开放的环境，使得系统能够持续地改善</a:t>
            </a:r>
            <a:endParaRPr lang="en-US" altLang="zh-CN"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66688" indent="-166688" defTabSz="914400">
              <a:spcBef>
                <a:spcPts val="1200"/>
              </a:spcBef>
              <a:buClr>
                <a:srgbClr val="143C8D"/>
              </a:buClr>
              <a:buFont typeface="Arial" pitchFamily="34" charset="0"/>
              <a:buChar char="•"/>
              <a:defRP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持续提供监测，智能提高等方面的支持，并帮助增加新的维度</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24" name="Rectangle 23"/>
          <p:cNvSpPr/>
          <p:nvPr/>
        </p:nvSpPr>
        <p:spPr bwMode="gray">
          <a:xfrm>
            <a:off x="595841" y="2160444"/>
            <a:ext cx="2159566" cy="329321"/>
          </a:xfrm>
          <a:prstGeom prst="rect">
            <a:avLst/>
          </a:prstGeom>
        </p:spPr>
        <p:txBody>
          <a:bodyPr wrap="none">
            <a:spAutoFit/>
          </a:bodyPr>
          <a:lstStyle/>
          <a:p>
            <a:pPr marL="3175" indent="-3175" defTabSz="914400">
              <a:lnSpc>
                <a:spcPct val="110000"/>
              </a:lnSpc>
              <a:spcBef>
                <a:spcPct val="25000"/>
              </a:spcBef>
              <a:buClr>
                <a:srgbClr val="009999"/>
              </a:buClr>
            </a:pPr>
            <a:r>
              <a:rPr lang="en-US" altLang="en-US" sz="1400" b="1" spc="300" dirty="0" smtClean="0">
                <a:solidFill>
                  <a:srgbClr val="0070C0"/>
                </a:solidFill>
                <a:latin typeface="Microsoft YaHei" panose="020B0503020204020204" pitchFamily="34" charset="-122"/>
                <a:ea typeface="Microsoft YaHei" panose="020B0503020204020204" pitchFamily="34" charset="-122"/>
              </a:rPr>
              <a:t>SIGNAL HUB</a:t>
            </a:r>
            <a:r>
              <a:rPr lang="zh-CN" altLang="en-US" sz="1400" b="1" spc="300" dirty="0">
                <a:solidFill>
                  <a:srgbClr val="0070C0"/>
                </a:solidFill>
                <a:latin typeface="Microsoft YaHei" panose="020B0503020204020204" pitchFamily="34" charset="-122"/>
                <a:ea typeface="Microsoft YaHei" panose="020B0503020204020204" pitchFamily="34" charset="-122"/>
              </a:rPr>
              <a:t>建立</a:t>
            </a:r>
            <a:endParaRPr lang="en-US" altLang="en-US" sz="14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15" name="Title 14"/>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案例分析</a:t>
            </a:r>
            <a:r>
              <a:rPr lang="en-US" dirty="0" smtClean="0">
                <a:latin typeface="Microsoft YaHei" panose="020B0503020204020204" pitchFamily="34" charset="-122"/>
                <a:ea typeface="Microsoft YaHei" panose="020B0503020204020204" pitchFamily="34" charset="-122"/>
              </a:rPr>
              <a:t>1 – </a:t>
            </a:r>
            <a:r>
              <a:rPr lang="zh-CN" altLang="en-US" dirty="0" smtClean="0">
                <a:latin typeface="Microsoft YaHei" panose="020B0503020204020204" pitchFamily="34" charset="-122"/>
                <a:ea typeface="Microsoft YaHei" panose="020B0503020204020204" pitchFamily="34" charset="-122"/>
              </a:rPr>
              <a:t>连锁餐厅</a:t>
            </a:r>
            <a:r>
              <a:rPr lang="en-US" dirty="0" smtClean="0">
                <a:latin typeface="Microsoft YaHei" panose="020B0503020204020204" pitchFamily="34" charset="-122"/>
                <a:ea typeface="Microsoft YaHei" panose="020B0503020204020204" pitchFamily="34" charset="-122"/>
              </a:rPr>
              <a:t>Signal Hub (3 of 4): </a:t>
            </a:r>
            <a:r>
              <a:rPr lang="zh-CN" altLang="en-US" dirty="0" smtClean="0">
                <a:latin typeface="Microsoft YaHei" panose="020B0503020204020204" pitchFamily="34" charset="-122"/>
                <a:ea typeface="Microsoft YaHei" panose="020B0503020204020204" pitchFamily="34" charset="-122"/>
              </a:rPr>
              <a:t>确定业务驱动力</a:t>
            </a:r>
            <a:endParaRPr lang="en-US" dirty="0">
              <a:latin typeface="Microsoft YaHei" panose="020B0503020204020204" pitchFamily="34" charset="-122"/>
              <a:ea typeface="Microsoft YaHei" panose="020B0503020204020204" pitchFamily="34" charset="-122"/>
            </a:endParaRPr>
          </a:p>
        </p:txBody>
      </p:sp>
      <p:pic>
        <p:nvPicPr>
          <p:cNvPr id="34" name="Picture 33" descr="Picture2.png"/>
          <p:cNvPicPr>
            <a:picLocks noChangeAspect="1"/>
          </p:cNvPicPr>
          <p:nvPr/>
        </p:nvPicPr>
        <p:blipFill>
          <a:blip r:embed="rId6" cstate="screen"/>
          <a:stretch>
            <a:fillRect/>
          </a:stretch>
        </p:blipFill>
        <p:spPr bwMode="gray">
          <a:xfrm>
            <a:off x="3311627" y="2386041"/>
            <a:ext cx="5441356" cy="3657600"/>
          </a:xfrm>
          <a:prstGeom prst="rect">
            <a:avLst/>
          </a:prstGeom>
        </p:spPr>
      </p:pic>
      <p:pic>
        <p:nvPicPr>
          <p:cNvPr id="16" name="Picture 5"/>
          <p:cNvPicPr>
            <a:picLocks noChangeAspect="1" noChangeArrowheads="1"/>
          </p:cNvPicPr>
          <p:nvPr/>
        </p:nvPicPr>
        <p:blipFill>
          <a:blip r:embed="rId7"/>
          <a:srcRect/>
          <a:stretch>
            <a:fillRect/>
          </a:stretch>
        </p:blipFill>
        <p:spPr bwMode="gray">
          <a:xfrm>
            <a:off x="5249509" y="2540621"/>
            <a:ext cx="9525" cy="9525"/>
          </a:xfrm>
          <a:prstGeom prst="rect">
            <a:avLst/>
          </a:prstGeom>
          <a:noFill/>
          <a:ln w="9525">
            <a:noFill/>
            <a:miter lim="800000"/>
            <a:headEnd/>
            <a:tailEnd/>
          </a:ln>
        </p:spPr>
      </p:pic>
      <p:grpSp>
        <p:nvGrpSpPr>
          <p:cNvPr id="2" name="Group 30"/>
          <p:cNvGrpSpPr>
            <a:grpSpLocks/>
          </p:cNvGrpSpPr>
          <p:nvPr/>
        </p:nvGrpSpPr>
        <p:grpSpPr bwMode="gray">
          <a:xfrm>
            <a:off x="7574680" y="1343655"/>
            <a:ext cx="1414798" cy="276999"/>
            <a:chOff x="7531366" y="1661850"/>
            <a:chExt cx="1048215" cy="212119"/>
          </a:xfrm>
        </p:grpSpPr>
        <p:sp>
          <p:nvSpPr>
            <p:cNvPr id="27" name="TextBox 18"/>
            <p:cNvSpPr txBox="1">
              <a:spLocks noChangeArrowheads="1"/>
            </p:cNvSpPr>
            <p:nvPr/>
          </p:nvSpPr>
          <p:spPr bwMode="gray">
            <a:xfrm>
              <a:off x="7531366" y="1661850"/>
              <a:ext cx="1048215" cy="212119"/>
            </a:xfrm>
            <a:prstGeom prst="rect">
              <a:avLst/>
            </a:prstGeom>
            <a:noFill/>
            <a:ln w="9525">
              <a:noFill/>
              <a:miter lim="800000"/>
              <a:headEnd/>
              <a:tailEnd/>
            </a:ln>
          </p:spPr>
          <p:txBody>
            <a:bodyPr anchor="ctr">
              <a:normAutofit/>
            </a:bodyPr>
            <a:lstStyle/>
            <a:p>
              <a:pPr algn="ctr"/>
              <a:r>
                <a:rPr lang="zh-CN" altLang="en-US" b="1" i="1" dirty="0">
                  <a:solidFill>
                    <a:srgbClr val="FF0000"/>
                  </a:solidFill>
                  <a:latin typeface="Microsoft YaHei" panose="020B0503020204020204" pitchFamily="34" charset="-122"/>
                  <a:ea typeface="Microsoft YaHei" panose="020B0503020204020204" pitchFamily="34" charset="-122"/>
                  <a:cs typeface="Calibri" pitchFamily="-65" charset="0"/>
                </a:rPr>
                <a:t>示例</a:t>
              </a:r>
              <a:endParaRPr lang="en-US" sz="1200" b="1" i="1" dirty="0">
                <a:solidFill>
                  <a:srgbClr val="FF0000"/>
                </a:solidFill>
                <a:latin typeface="Microsoft YaHei" panose="020B0503020204020204" pitchFamily="34" charset="-122"/>
                <a:ea typeface="Microsoft YaHei" panose="020B0503020204020204" pitchFamily="34" charset="-122"/>
                <a:cs typeface="Calibri" pitchFamily="-65" charset="0"/>
              </a:endParaRPr>
            </a:p>
          </p:txBody>
        </p:sp>
        <p:cxnSp>
          <p:nvCxnSpPr>
            <p:cNvPr id="28" name="Straight Connector 27"/>
            <p:cNvCxnSpPr/>
            <p:nvPr/>
          </p:nvCxnSpPr>
          <p:spPr bwMode="gray">
            <a:xfrm>
              <a:off x="7787992" y="1676006"/>
              <a:ext cx="500288" cy="0"/>
            </a:xfrm>
            <a:prstGeom prst="line">
              <a:avLst/>
            </a:prstGeom>
            <a:ln w="9525" cap="flat" cmpd="sng" algn="ctr">
              <a:solidFill>
                <a:srgbClr val="FF6600"/>
              </a:solidFill>
              <a:prstDash val="sysDash"/>
              <a:roun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bwMode="gray">
            <a:xfrm>
              <a:off x="7787992" y="1866533"/>
              <a:ext cx="500288" cy="0"/>
            </a:xfrm>
            <a:prstGeom prst="line">
              <a:avLst/>
            </a:prstGeom>
            <a:ln w="9525" cap="flat" cmpd="sng" algn="ctr">
              <a:solidFill>
                <a:srgbClr val="FF6600"/>
              </a:solidFill>
              <a:prstDash val="sysDash"/>
              <a:round/>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30" name="TextBox 29"/>
          <p:cNvSpPr txBox="1"/>
          <p:nvPr/>
        </p:nvSpPr>
        <p:spPr bwMode="gray">
          <a:xfrm>
            <a:off x="3341067" y="1761593"/>
            <a:ext cx="5387766" cy="184666"/>
          </a:xfrm>
          <a:prstGeom prst="rect">
            <a:avLst/>
          </a:prstGeom>
          <a:noFill/>
        </p:spPr>
        <p:txBody>
          <a:bodyPr wrap="square" lIns="0" tIns="0" rIns="0" bIns="0" rtlCol="0">
            <a:spAutoFit/>
          </a:bodyPr>
          <a:lstStyle/>
          <a:p>
            <a:r>
              <a:rPr lang="zh-CN" altLang="en-US" b="1" dirty="0">
                <a:solidFill>
                  <a:srgbClr val="11356F"/>
                </a:solidFill>
                <a:latin typeface="Microsoft YaHei" panose="020B0503020204020204" pitchFamily="34" charset="-122"/>
                <a:ea typeface="Microsoft YaHei" panose="020B0503020204020204" pitchFamily="34" charset="-122"/>
              </a:rPr>
              <a:t>从</a:t>
            </a:r>
            <a:r>
              <a:rPr lang="zh-CN" altLang="en-US" b="1" dirty="0" smtClean="0">
                <a:solidFill>
                  <a:srgbClr val="11356F"/>
                </a:solidFill>
                <a:latin typeface="Microsoft YaHei" panose="020B0503020204020204" pitchFamily="34" charset="-122"/>
                <a:ea typeface="Microsoft YaHei" panose="020B0503020204020204" pitchFamily="34" charset="-122"/>
              </a:rPr>
              <a:t>各个模型整合出的需求表</a:t>
            </a:r>
            <a:endParaRPr lang="en-US" b="1" dirty="0" smtClean="0">
              <a:solidFill>
                <a:srgbClr val="11356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2248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Microsoft YaHei" panose="020B0503020204020204" pitchFamily="34" charset="-122"/>
                <a:ea typeface="Microsoft YaHei" panose="020B0503020204020204" pitchFamily="34" charset="-122"/>
              </a:rPr>
              <a:t>DataESP</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天使投资人</a:t>
            </a:r>
            <a:endParaRPr lang="en-GB" dirty="0">
              <a:latin typeface="Microsoft YaHei" panose="020B0503020204020204" pitchFamily="34" charset="-122"/>
              <a:ea typeface="Microsoft YaHei" panose="020B0503020204020204" pitchFamily="34" charset="-122"/>
            </a:endParaRPr>
          </a:p>
        </p:txBody>
      </p:sp>
      <p:sp>
        <p:nvSpPr>
          <p:cNvPr id="12" name="Rectangle 11"/>
          <p:cNvSpPr/>
          <p:nvPr>
            <p:custDataLst>
              <p:tags r:id="rId1"/>
            </p:custDataLst>
          </p:nvPr>
        </p:nvSpPr>
        <p:spPr bwMode="gray">
          <a:xfrm>
            <a:off x="4001466" y="3572368"/>
            <a:ext cx="1336969" cy="827919"/>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黄文华</a:t>
            </a:r>
            <a:endParaRPr lang="en-US" altLang="zh-CN" sz="1400" b="1" dirty="0" smtClean="0">
              <a:solidFill>
                <a:srgbClr val="004080"/>
              </a:solidFill>
              <a:latin typeface="Microsoft YaHei" panose="020B0503020204020204" pitchFamily="34" charset="-122"/>
              <a:ea typeface="Microsoft YaHei" panose="020B0503020204020204" pitchFamily="34" charset="-122"/>
            </a:endParaRPr>
          </a:p>
          <a:p>
            <a:pPr defTabSz="914400"/>
            <a:endParaRPr lang="en-US" altLang="zh-CN"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en-US" sz="1050" dirty="0" smtClean="0">
                <a:solidFill>
                  <a:srgbClr val="595959"/>
                </a:solidFill>
                <a:latin typeface="Microsoft YaHei" panose="020B0503020204020204" pitchFamily="34" charset="-122"/>
                <a:ea typeface="Microsoft YaHei" panose="020B0503020204020204" pitchFamily="34" charset="-122"/>
              </a:rPr>
              <a:t>Charles &amp; Keith</a:t>
            </a:r>
            <a:r>
              <a:rPr lang="zh-CN" altLang="en-US" sz="1050" dirty="0" smtClean="0">
                <a:solidFill>
                  <a:srgbClr val="595959"/>
                </a:solidFill>
                <a:latin typeface="Microsoft YaHei" panose="020B0503020204020204" pitchFamily="34" charset="-122"/>
                <a:ea typeface="Microsoft YaHei" panose="020B0503020204020204" pitchFamily="34" charset="-122"/>
              </a:rPr>
              <a:t>创始人</a:t>
            </a:r>
            <a:endParaRPr lang="en-US" sz="1050" dirty="0" smtClean="0">
              <a:solidFill>
                <a:srgbClr val="595959"/>
              </a:solidFill>
              <a:latin typeface="Microsoft YaHei" panose="020B0503020204020204" pitchFamily="34" charset="-122"/>
              <a:ea typeface="Microsoft YaHei" panose="020B0503020204020204" pitchFamily="34" charset="-122"/>
            </a:endParaRPr>
          </a:p>
        </p:txBody>
      </p:sp>
      <p:sp>
        <p:nvSpPr>
          <p:cNvPr id="18" name="Rectangle 17"/>
          <p:cNvSpPr/>
          <p:nvPr/>
        </p:nvSpPr>
        <p:spPr bwMode="gray">
          <a:xfrm>
            <a:off x="4078435" y="3111203"/>
            <a:ext cx="1260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19" name="Rectangle 18"/>
          <p:cNvSpPr/>
          <p:nvPr/>
        </p:nvSpPr>
        <p:spPr bwMode="gray">
          <a:xfrm>
            <a:off x="4078435" y="1391773"/>
            <a:ext cx="1260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1" name="Rectangle 20"/>
          <p:cNvSpPr/>
          <p:nvPr/>
        </p:nvSpPr>
        <p:spPr bwMode="gray">
          <a:xfrm>
            <a:off x="1526179" y="3121956"/>
            <a:ext cx="1314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22" name="Rectangle 21"/>
          <p:cNvSpPr/>
          <p:nvPr/>
        </p:nvSpPr>
        <p:spPr bwMode="gray">
          <a:xfrm>
            <a:off x="1526179" y="1402526"/>
            <a:ext cx="1314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32" name="Rectangle 31"/>
          <p:cNvSpPr/>
          <p:nvPr>
            <p:custDataLst>
              <p:tags r:id="rId2"/>
            </p:custDataLst>
          </p:nvPr>
        </p:nvSpPr>
        <p:spPr bwMode="gray">
          <a:xfrm>
            <a:off x="1468001" y="3575906"/>
            <a:ext cx="1511969" cy="1966692"/>
          </a:xfrm>
          <a:prstGeom prst="rect">
            <a:avLst/>
          </a:prstGeom>
          <a:noFill/>
        </p:spPr>
        <p:txBody>
          <a:bodyPr wrap="square" lIns="36576" tIns="36576" rIns="36576" bIns="36576" rtlCol="0">
            <a:spAutoFit/>
          </a:bodyPr>
          <a:lstStyle/>
          <a:p>
            <a:pPr defTabSz="914400"/>
            <a:r>
              <a:rPr lang="zh-CN" altLang="en-US" sz="1400" b="1" dirty="0" smtClean="0">
                <a:solidFill>
                  <a:srgbClr val="004080"/>
                </a:solidFill>
                <a:latin typeface="Microsoft YaHei" panose="020B0503020204020204" pitchFamily="34" charset="-122"/>
                <a:ea typeface="Microsoft YaHei" panose="020B0503020204020204" pitchFamily="34" charset="-122"/>
              </a:rPr>
              <a:t>许文辉</a:t>
            </a:r>
            <a:endParaRPr lang="en-US" altLang="zh-CN" sz="1400" b="1" dirty="0" smtClean="0">
              <a:solidFill>
                <a:srgbClr val="004080"/>
              </a:solidFill>
              <a:latin typeface="Microsoft YaHei" panose="020B0503020204020204" pitchFamily="34" charset="-122"/>
              <a:ea typeface="Microsoft YaHei" panose="020B0503020204020204" pitchFamily="34" charset="-122"/>
            </a:endParaRPr>
          </a:p>
          <a:p>
            <a:pPr defTabSz="914400"/>
            <a:endParaRPr lang="zh-CN" altLang="en-US" sz="1400" b="1" dirty="0" smtClean="0">
              <a:solidFill>
                <a:srgbClr val="004080"/>
              </a:solidFill>
              <a:latin typeface="Microsoft YaHei" panose="020B0503020204020204" pitchFamily="34" charset="-122"/>
              <a:ea typeface="Microsoft YaHei" panose="020B0503020204020204" pitchFamily="34" charset="-122"/>
            </a:endParaRPr>
          </a:p>
          <a:p>
            <a:pPr defTabSz="914400"/>
            <a:r>
              <a:rPr lang="zh-CN" altLang="en-US" sz="1050" dirty="0" smtClean="0">
                <a:solidFill>
                  <a:srgbClr val="595959"/>
                </a:solidFill>
                <a:latin typeface="Microsoft YaHei" panose="020B0503020204020204" pitchFamily="34" charset="-122"/>
                <a:ea typeface="Microsoft YaHei" panose="020B0503020204020204" pitchFamily="34" charset="-122"/>
              </a:rPr>
              <a:t>前星展银行主席</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r>
              <a:rPr lang="zh-CN" altLang="en-US" sz="1050" dirty="0">
                <a:solidFill>
                  <a:srgbClr val="595959"/>
                </a:solidFill>
                <a:latin typeface="Microsoft YaHei" panose="020B0503020204020204" pitchFamily="34" charset="-122"/>
                <a:ea typeface="Microsoft YaHei" panose="020B0503020204020204" pitchFamily="34" charset="-122"/>
              </a:rPr>
              <a:t>前新加坡电信有限公司主</a:t>
            </a:r>
            <a:r>
              <a:rPr lang="zh-CN" altLang="en-US" sz="1050" dirty="0" smtClean="0">
                <a:solidFill>
                  <a:srgbClr val="595959"/>
                </a:solidFill>
                <a:latin typeface="Microsoft YaHei" panose="020B0503020204020204" pitchFamily="34" charset="-122"/>
                <a:ea typeface="Microsoft YaHei" panose="020B0503020204020204" pitchFamily="34" charset="-122"/>
              </a:rPr>
              <a:t>席</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050" dirty="0">
              <a:solidFill>
                <a:srgbClr val="595959"/>
              </a:solidFill>
              <a:latin typeface="Microsoft YaHei" panose="020B0503020204020204" pitchFamily="34" charset="-122"/>
              <a:ea typeface="Microsoft YaHei" panose="020B0503020204020204" pitchFamily="34" charset="-122"/>
            </a:endParaRPr>
          </a:p>
          <a:p>
            <a:pPr defTabSz="914400"/>
            <a:r>
              <a:rPr lang="zh-CN" altLang="en-US" sz="1050" dirty="0">
                <a:solidFill>
                  <a:srgbClr val="595959"/>
                </a:solidFill>
                <a:latin typeface="Microsoft YaHei" panose="020B0503020204020204" pitchFamily="34" charset="-122"/>
                <a:ea typeface="Microsoft YaHei" panose="020B0503020204020204" pitchFamily="34" charset="-122"/>
              </a:rPr>
              <a:t>前新加坡航空公司主</a:t>
            </a:r>
            <a:r>
              <a:rPr lang="zh-CN" altLang="en-US" sz="1050" dirty="0" smtClean="0">
                <a:solidFill>
                  <a:srgbClr val="595959"/>
                </a:solidFill>
                <a:latin typeface="Microsoft YaHei" panose="020B0503020204020204" pitchFamily="34" charset="-122"/>
                <a:ea typeface="Microsoft YaHei" panose="020B0503020204020204" pitchFamily="34" charset="-122"/>
              </a:rPr>
              <a:t>席</a:t>
            </a:r>
            <a:endParaRPr lang="en-US" altLang="zh-CN" sz="1050" dirty="0" smtClean="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050" dirty="0">
              <a:solidFill>
                <a:srgbClr val="595959"/>
              </a:solidFill>
              <a:latin typeface="Microsoft YaHei" panose="020B0503020204020204" pitchFamily="34" charset="-122"/>
              <a:ea typeface="Microsoft YaHei" panose="020B0503020204020204" pitchFamily="34" charset="-122"/>
            </a:endParaRPr>
          </a:p>
          <a:p>
            <a:pPr defTabSz="914400"/>
            <a:r>
              <a:rPr lang="zh-CN" altLang="en-US" sz="1050" dirty="0">
                <a:solidFill>
                  <a:srgbClr val="595959"/>
                </a:solidFill>
                <a:latin typeface="Microsoft YaHei" panose="020B0503020204020204" pitchFamily="34" charset="-122"/>
                <a:ea typeface="Microsoft YaHei" panose="020B0503020204020204" pitchFamily="34" charset="-122"/>
              </a:rPr>
              <a:t>前淡马锡控股公司董事</a:t>
            </a:r>
            <a:endParaRPr lang="en-US" altLang="zh-CN" sz="1050" dirty="0">
              <a:solidFill>
                <a:srgbClr val="595959"/>
              </a:solidFill>
              <a:latin typeface="Microsoft YaHei" panose="020B0503020204020204" pitchFamily="34" charset="-122"/>
              <a:ea typeface="Microsoft YaHei" panose="020B0503020204020204" pitchFamily="34" charset="-122"/>
            </a:endParaRPr>
          </a:p>
          <a:p>
            <a:pPr defTabSz="914400"/>
            <a:endParaRPr lang="en-US" altLang="zh-CN" sz="1100" b="1" i="1" dirty="0" smtClean="0">
              <a:solidFill>
                <a:srgbClr val="595959"/>
              </a:solidFill>
              <a:latin typeface="Microsoft YaHei" panose="020B0503020204020204" pitchFamily="34" charset="-122"/>
              <a:ea typeface="Microsoft YaHei" panose="020B0503020204020204" pitchFamily="34" charset="-122"/>
            </a:endParaRPr>
          </a:p>
        </p:txBody>
      </p:sp>
      <p:sp>
        <p:nvSpPr>
          <p:cNvPr id="28" name="Rectangle 27"/>
          <p:cNvSpPr/>
          <p:nvPr>
            <p:custDataLst>
              <p:tags r:id="rId3"/>
            </p:custDataLst>
          </p:nvPr>
        </p:nvSpPr>
        <p:spPr bwMode="gray">
          <a:xfrm>
            <a:off x="6471909" y="3572368"/>
            <a:ext cx="1364565" cy="666336"/>
          </a:xfrm>
          <a:prstGeom prst="rect">
            <a:avLst/>
          </a:prstGeom>
          <a:noFill/>
        </p:spPr>
        <p:txBody>
          <a:bodyPr wrap="square" lIns="36576" tIns="36576" rIns="36576" bIns="36576" rtlCol="0">
            <a:spAutoFit/>
          </a:bodyPr>
          <a:lstStyle/>
          <a:p>
            <a:pPr defTabSz="914400"/>
            <a:r>
              <a:rPr lang="zh-CN" altLang="en-US" sz="1400" b="1" dirty="0" smtClean="0">
                <a:solidFill>
                  <a:srgbClr val="11356F"/>
                </a:solidFill>
                <a:latin typeface="Microsoft YaHei" panose="020B0503020204020204" pitchFamily="34" charset="-122"/>
                <a:ea typeface="Microsoft YaHei" panose="020B0503020204020204" pitchFamily="34" charset="-122"/>
              </a:rPr>
              <a:t>陈运琼</a:t>
            </a:r>
            <a:endParaRPr lang="en-US" altLang="zh-CN" sz="1400" b="1" dirty="0" smtClean="0">
              <a:solidFill>
                <a:srgbClr val="11356F"/>
              </a:solidFill>
              <a:latin typeface="Microsoft YaHei" panose="020B0503020204020204" pitchFamily="34" charset="-122"/>
              <a:ea typeface="Microsoft YaHei" panose="020B0503020204020204" pitchFamily="34" charset="-122"/>
            </a:endParaRPr>
          </a:p>
          <a:p>
            <a:pPr defTabSz="914400"/>
            <a:endParaRPr lang="fi-FI" sz="1400" b="1" dirty="0" smtClean="0">
              <a:solidFill>
                <a:srgbClr val="11356F"/>
              </a:solidFill>
              <a:latin typeface="Microsoft YaHei" panose="020B0503020204020204" pitchFamily="34" charset="-122"/>
              <a:ea typeface="Microsoft YaHei" panose="020B0503020204020204" pitchFamily="34" charset="-122"/>
            </a:endParaRPr>
          </a:p>
          <a:p>
            <a:pPr defTabSz="914400"/>
            <a:r>
              <a:rPr lang="fi-FI" sz="1050" dirty="0" smtClean="0">
                <a:solidFill>
                  <a:srgbClr val="595959"/>
                </a:solidFill>
                <a:latin typeface="Microsoft YaHei" panose="020B0503020204020204" pitchFamily="34" charset="-122"/>
                <a:ea typeface="Microsoft YaHei" panose="020B0503020204020204" pitchFamily="34" charset="-122"/>
              </a:rPr>
              <a:t>nTan</a:t>
            </a:r>
            <a:r>
              <a:rPr lang="zh-CN" altLang="en-US" sz="1050" dirty="0" smtClean="0">
                <a:solidFill>
                  <a:srgbClr val="595959"/>
                </a:solidFill>
                <a:latin typeface="Microsoft YaHei" panose="020B0503020204020204" pitchFamily="34" charset="-122"/>
                <a:ea typeface="Microsoft YaHei" panose="020B0503020204020204" pitchFamily="34" charset="-122"/>
              </a:rPr>
              <a:t>创始人</a:t>
            </a:r>
            <a:endParaRPr lang="en-US" sz="1000" b="1" dirty="0" smtClean="0">
              <a:solidFill>
                <a:srgbClr val="0070C0"/>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6512596" y="3121956"/>
            <a:ext cx="1296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sp>
        <p:nvSpPr>
          <p:cNvPr id="30" name="Rectangle 29"/>
          <p:cNvSpPr/>
          <p:nvPr/>
        </p:nvSpPr>
        <p:spPr bwMode="gray">
          <a:xfrm>
            <a:off x="6512596" y="1402526"/>
            <a:ext cx="1296000" cy="57728"/>
          </a:xfrm>
          <a:prstGeom prst="rect">
            <a:avLst/>
          </a:prstGeom>
          <a:solidFill>
            <a:srgbClr val="C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800">
              <a:solidFill>
                <a:prstClr val="white"/>
              </a:solidFill>
              <a:latin typeface="Microsoft YaHei" panose="020B0503020204020204" pitchFamily="34" charset="-122"/>
              <a:ea typeface="Microsoft YaHei" panose="020B0503020204020204" pitchFamily="34" charset="-122"/>
            </a:endParaRPr>
          </a:p>
        </p:txBody>
      </p:sp>
      <p:pic>
        <p:nvPicPr>
          <p:cNvPr id="137218" name="Picture 2" descr="http://www.credence-investment.com/images/team/kohboonhwee.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26827" y="1457696"/>
            <a:ext cx="1312156" cy="1681200"/>
          </a:xfrm>
          <a:prstGeom prst="rect">
            <a:avLst/>
          </a:prstGeom>
          <a:noFill/>
          <a:extLst>
            <a:ext uri="{909E8E84-426E-40dd-AFC4-6F175D3DCCD1}">
              <a14:hiddenFill xmlns:a14="http://schemas.microsoft.com/office/drawing/2010/main">
                <a:solidFill>
                  <a:srgbClr val="FFFFFF"/>
                </a:solidFill>
              </a14:hiddenFill>
            </a:ext>
          </a:extLst>
        </p:spPr>
      </p:pic>
      <p:pic>
        <p:nvPicPr>
          <p:cNvPr id="137220" name="Picture 4" descr="http://www.businesschina.org.sg/bcawards/assets/Uploads/Images/Charles-Won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74337" y="1443264"/>
            <a:ext cx="1259860" cy="1679813"/>
          </a:xfrm>
          <a:prstGeom prst="rect">
            <a:avLst/>
          </a:prstGeom>
          <a:noFill/>
          <a:extLst>
            <a:ext uri="{909E8E84-426E-40dd-AFC4-6F175D3DCCD1}">
              <a14:hiddenFill xmlns:a14="http://schemas.microsoft.com/office/drawing/2010/main">
                <a:solidFill>
                  <a:srgbClr val="FFFFFF"/>
                </a:solidFill>
              </a14:hiddenFill>
            </a:ext>
          </a:extLst>
        </p:spPr>
      </p:pic>
      <p:pic>
        <p:nvPicPr>
          <p:cNvPr id="137222" name="Picture 6" descr="http://www.nuhs.edu.sg/wbn/slot/u388/Corporate/Leadership/Board_of_Directors/new/nuhs_nickytanngkuang.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12596" y="1457799"/>
            <a:ext cx="1300128" cy="168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8894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ounded Rectangle 18"/>
          <p:cNvSpPr/>
          <p:nvPr/>
        </p:nvSpPr>
        <p:spPr bwMode="gray">
          <a:xfrm>
            <a:off x="556846" y="1687822"/>
            <a:ext cx="8266235" cy="4887685"/>
          </a:xfrm>
          <a:prstGeom prst="roundRect">
            <a:avLst>
              <a:gd name="adj" fmla="val 6953"/>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endParaRPr>
          </a:p>
        </p:txBody>
      </p:sp>
      <p:pic>
        <p:nvPicPr>
          <p:cNvPr id="14" name="Picture 3" descr="C:\Users\ECremonese\Desktop\new.jpg"/>
          <p:cNvPicPr>
            <a:picLocks noChangeAspect="1" noChangeArrowheads="1"/>
          </p:cNvPicPr>
          <p:nvPr>
            <p:custDataLst>
              <p:tags r:id="rId1"/>
            </p:custDataLst>
          </p:nvPr>
        </p:nvPicPr>
        <p:blipFill>
          <a:blip r:embed="rId8" cstate="print">
            <a:clrChange>
              <a:clrFrom>
                <a:srgbClr val="FFFFFF"/>
              </a:clrFrom>
              <a:clrTo>
                <a:srgbClr val="FFFFFF">
                  <a:alpha val="0"/>
                </a:srgbClr>
              </a:clrTo>
            </a:clrChange>
          </a:blip>
          <a:stretch>
            <a:fillRect/>
          </a:stretch>
        </p:blipFill>
        <p:spPr bwMode="gray">
          <a:xfrm>
            <a:off x="573614" y="1807562"/>
            <a:ext cx="7096583" cy="4532985"/>
          </a:xfrm>
          <a:prstGeom prst="rect">
            <a:avLst/>
          </a:prstGeom>
          <a:noFill/>
        </p:spPr>
      </p:pic>
      <p:sp>
        <p:nvSpPr>
          <p:cNvPr id="16" name="Rounded Rectangular Callout 15"/>
          <p:cNvSpPr/>
          <p:nvPr>
            <p:custDataLst>
              <p:tags r:id="rId2"/>
            </p:custDataLst>
          </p:nvPr>
        </p:nvSpPr>
        <p:spPr bwMode="gray">
          <a:xfrm>
            <a:off x="692052" y="5280095"/>
            <a:ext cx="1901892" cy="1066800"/>
          </a:xfrm>
          <a:prstGeom prst="wedgeRoundRectCallout">
            <a:avLst>
              <a:gd name="adj1" fmla="val 681"/>
              <a:gd name="adj2" fmla="val -144736"/>
              <a:gd name="adj3" fmla="val 16667"/>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tIns="36576" rIns="45720" bIns="36576" rtlCol="0" anchor="ctr"/>
          <a:lstStyle/>
          <a:p>
            <a:pPr algn="ct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推动力分析能够找出业务范围内的绩效以及财政影。可以选取这个面板上的参数来放大进行查看</a:t>
            </a:r>
            <a:endParaRPr lang="en-GB"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ZoneTexte 17"/>
          <p:cNvSpPr txBox="1"/>
          <p:nvPr>
            <p:custDataLst>
              <p:tags r:id="rId3"/>
            </p:custDataLst>
          </p:nvPr>
        </p:nvSpPr>
        <p:spPr bwMode="gray">
          <a:xfrm>
            <a:off x="3172316" y="5818044"/>
            <a:ext cx="903767" cy="461665"/>
          </a:xfrm>
          <a:prstGeom prst="rect">
            <a:avLst/>
          </a:prstGeom>
          <a:noFill/>
        </p:spPr>
        <p:txBody>
          <a:bodyPr wrap="square" rtlCol="0">
            <a:spAutoFit/>
          </a:bodyPr>
          <a:lstStyle/>
          <a:p>
            <a:r>
              <a:rPr lang="en-GB" sz="800" b="1" dirty="0" smtClean="0">
                <a:solidFill>
                  <a:srgbClr val="595959"/>
                </a:solidFill>
                <a:latin typeface="Microsoft YaHei" panose="020B0503020204020204" pitchFamily="34" charset="-122"/>
                <a:ea typeface="Microsoft YaHei" panose="020B0503020204020204" pitchFamily="34" charset="-122"/>
              </a:rPr>
              <a:t>Unemployment</a:t>
            </a:r>
          </a:p>
          <a:p>
            <a:r>
              <a:rPr lang="en-GB" sz="800" b="1" dirty="0" smtClean="0">
                <a:solidFill>
                  <a:srgbClr val="595959"/>
                </a:solidFill>
                <a:latin typeface="Microsoft YaHei" panose="020B0503020204020204" pitchFamily="34" charset="-122"/>
                <a:ea typeface="Microsoft YaHei" panose="020B0503020204020204" pitchFamily="34" charset="-122"/>
              </a:rPr>
              <a:t>Heat map</a:t>
            </a:r>
            <a:endParaRPr lang="en-GB" sz="800" b="1" dirty="0">
              <a:solidFill>
                <a:srgbClr val="595959"/>
              </a:solidFill>
              <a:latin typeface="Microsoft YaHei" panose="020B0503020204020204" pitchFamily="34" charset="-122"/>
              <a:ea typeface="Microsoft YaHei" panose="020B0503020204020204" pitchFamily="34" charset="-122"/>
            </a:endParaRPr>
          </a:p>
        </p:txBody>
      </p:sp>
      <p:sp>
        <p:nvSpPr>
          <p:cNvPr id="18" name="Rounded Rectangular Callout 17"/>
          <p:cNvSpPr/>
          <p:nvPr>
            <p:custDataLst>
              <p:tags r:id="rId4"/>
            </p:custDataLst>
          </p:nvPr>
        </p:nvSpPr>
        <p:spPr bwMode="gray">
          <a:xfrm>
            <a:off x="7033851" y="4464852"/>
            <a:ext cx="1679275" cy="1001965"/>
          </a:xfrm>
          <a:prstGeom prst="wedgeRoundRectCallout">
            <a:avLst>
              <a:gd name="adj1" fmla="val -104131"/>
              <a:gd name="adj2" fmla="val 68456"/>
              <a:gd name="adj3" fmla="val 16667"/>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tIns="36576" rIns="45720" bIns="36576" rtlCol="0" anchor="ctr"/>
          <a:lstStyle/>
          <a:p>
            <a:pPr algn="ct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用</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户可以向下展开并分析各个地区，甚至各个餐厅的绩效，并同时看到多个推动指标的状况</a:t>
            </a:r>
            <a:endParaRPr lang="en-GB"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ounded Rectangular Callout 5"/>
          <p:cNvSpPr/>
          <p:nvPr>
            <p:custDataLst>
              <p:tags r:id="rId5"/>
            </p:custDataLst>
          </p:nvPr>
        </p:nvSpPr>
        <p:spPr bwMode="gray">
          <a:xfrm>
            <a:off x="3771273" y="2232095"/>
            <a:ext cx="2008090" cy="699976"/>
          </a:xfrm>
          <a:prstGeom prst="wedgeRoundRectCallout">
            <a:avLst>
              <a:gd name="adj1" fmla="val -23718"/>
              <a:gd name="adj2" fmla="val 77124"/>
              <a:gd name="adj3" fmla="val 16667"/>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tIns="36576" rIns="45720" bIns="36576" rtlCol="0" anchor="ctr"/>
          <a:lstStyle/>
          <a:p>
            <a:pPr algn="ct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从长期的绩效来看，我们提供的需求驱动力指标和绩效之间有明显的线性关系</a:t>
            </a:r>
            <a:endParaRPr lang="en-GB"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ounded Rectangular Callout 19"/>
          <p:cNvSpPr/>
          <p:nvPr>
            <p:custDataLst>
              <p:tags r:id="rId6"/>
            </p:custDataLst>
          </p:nvPr>
        </p:nvSpPr>
        <p:spPr bwMode="gray">
          <a:xfrm>
            <a:off x="6893169" y="3168060"/>
            <a:ext cx="1830674" cy="932250"/>
          </a:xfrm>
          <a:prstGeom prst="wedgeRoundRectCallout">
            <a:avLst>
              <a:gd name="adj1" fmla="val -69694"/>
              <a:gd name="adj2" fmla="val -42567"/>
              <a:gd name="adj3" fmla="val 16667"/>
            </a:avLst>
          </a:prstGeom>
          <a:solidFill>
            <a:schemeClr val="bg1">
              <a:lumMod val="85000"/>
            </a:schemeClr>
          </a:solidFill>
          <a:ln>
            <a:solidFill>
              <a:schemeClr val="bg1">
                <a:lumMod val="7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45720" tIns="36576" rIns="45720" bIns="36576" rtlCol="0" anchor="ctr"/>
          <a:lstStyle/>
          <a:p>
            <a:pPr algn="ct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对于表现不好的领域，会有警示， 并会给予由数据分析得出的参考建议，使得业务绩效能得到提高</a:t>
            </a:r>
            <a:endParaRPr lang="en-GB"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Title 12"/>
          <p:cNvSpPr>
            <a:spLocks noGrp="1"/>
          </p:cNvSpPr>
          <p:nvPr>
            <p:ph type="title"/>
          </p:nvPr>
        </p:nvSpPr>
        <p:spPr bwMode="gray">
          <a:xfrm>
            <a:off x="457200" y="198438"/>
            <a:ext cx="6790765" cy="563562"/>
          </a:xfrm>
        </p:spPr>
        <p:txBody>
          <a:bodyPr/>
          <a:lstStyle/>
          <a:p>
            <a:r>
              <a:rPr lang="zh-CN" altLang="en-US" dirty="0" smtClean="0">
                <a:latin typeface="Microsoft YaHei" panose="020B0503020204020204" pitchFamily="34" charset="-122"/>
                <a:ea typeface="Microsoft YaHei" panose="020B0503020204020204" pitchFamily="34" charset="-122"/>
              </a:rPr>
              <a:t>案例分析</a:t>
            </a:r>
            <a:r>
              <a:rPr lang="en-US" dirty="0" smtClean="0">
                <a:latin typeface="Microsoft YaHei" panose="020B0503020204020204" pitchFamily="34" charset="-122"/>
                <a:ea typeface="Microsoft YaHei" panose="020B0503020204020204" pitchFamily="34" charset="-122"/>
              </a:rPr>
              <a:t>1 – </a:t>
            </a:r>
            <a:r>
              <a:rPr lang="zh-CN" altLang="en-US" dirty="0" smtClean="0">
                <a:latin typeface="Microsoft YaHei" panose="020B0503020204020204" pitchFamily="34" charset="-122"/>
                <a:ea typeface="Microsoft YaHei" panose="020B0503020204020204" pitchFamily="34" charset="-122"/>
              </a:rPr>
              <a:t>连锁餐厅</a:t>
            </a:r>
            <a:r>
              <a:rPr lang="en-US" dirty="0" smtClean="0">
                <a:latin typeface="Microsoft YaHei" panose="020B0503020204020204" pitchFamily="34" charset="-122"/>
                <a:ea typeface="Microsoft YaHei" panose="020B0503020204020204" pitchFamily="34" charset="-122"/>
              </a:rPr>
              <a:t>Signal Hub (4 of 4): </a:t>
            </a:r>
            <a:r>
              <a:rPr lang="zh-CN" altLang="en-US" dirty="0" smtClean="0">
                <a:latin typeface="Microsoft YaHei" panose="020B0503020204020204" pitchFamily="34" charset="-122"/>
                <a:ea typeface="Microsoft YaHei" panose="020B0503020204020204" pitchFamily="34" charset="-122"/>
              </a:rPr>
              <a:t>财政影响和控制面板</a:t>
            </a:r>
            <a:endParaRPr lang="en-US" dirty="0">
              <a:latin typeface="Microsoft YaHei" panose="020B0503020204020204" pitchFamily="34" charset="-122"/>
              <a:ea typeface="Microsoft YaHei" panose="020B0503020204020204" pitchFamily="34" charset="-122"/>
            </a:endParaRPr>
          </a:p>
        </p:txBody>
      </p:sp>
      <p:sp>
        <p:nvSpPr>
          <p:cNvPr id="15" name="Text Placeholder 14"/>
          <p:cNvSpPr>
            <a:spLocks noGrp="1"/>
          </p:cNvSpPr>
          <p:nvPr>
            <p:ph type="body" sz="quarter" idx="10"/>
          </p:nvPr>
        </p:nvSpPr>
        <p:spPr bwMode="gray"/>
        <p:txBody>
          <a:bodyPr/>
          <a:lstStyle/>
          <a:p>
            <a:r>
              <a:rPr lang="zh-CN" altLang="en-US" sz="1200" dirty="0" smtClean="0">
                <a:latin typeface="Microsoft YaHei" panose="020B0503020204020204" pitchFamily="34" charset="-122"/>
                <a:ea typeface="Microsoft YaHei" panose="020B0503020204020204" pitchFamily="34" charset="-122"/>
              </a:rPr>
              <a:t>此分析发现了价值等同于三千万美元息税前利润的机会，并且提供了一个能够监测到市场趋势和机会的互动控制面板</a:t>
            </a:r>
            <a:endParaRPr lang="en-GB" sz="1200" dirty="0" smtClean="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583052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 name="Object 48" hidden="1"/>
          <p:cNvGraphicFramePr>
            <a:graphicFrameLocks/>
          </p:cNvGraphicFramePr>
          <p:nvPr>
            <p:custDataLst>
              <p:tags r:id="rId2"/>
            </p:custDataLst>
            <p:extLst>
              <p:ext uri="{D42A27DB-BD31-4B8C-83A1-F6EECF244321}">
                <p14:modId xmlns:p14="http://schemas.microsoft.com/office/powerpoint/2010/main" val="268450315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1833"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pic>
        <p:nvPicPr>
          <p:cNvPr id="55" name="Picture 54" descr="dreamstime_2632448.jpg">
            <a:hlinkClick r:id="rId6" action="ppaction://hlinksldjump"/>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76079" y="2150581"/>
            <a:ext cx="1415478" cy="1236304"/>
          </a:xfrm>
          <a:prstGeom prst="rect">
            <a:avLst/>
          </a:prstGeom>
        </p:spPr>
      </p:pic>
      <p:pic>
        <p:nvPicPr>
          <p:cNvPr id="39952" name="Picture 16" descr="http://cdn.ws.citrix.com/wp-content/uploads/2013/05/im-vaul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6025" y="1880601"/>
            <a:ext cx="1937182" cy="1610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Roadmap for Adoption of </a:t>
            </a:r>
            <a:r>
              <a:rPr lang="en-US" dirty="0" err="1" smtClean="0"/>
              <a:t>InsightBox</a:t>
            </a:r>
            <a:r>
              <a:rPr lang="en-US" dirty="0" smtClean="0"/>
              <a:t> Analytics</a:t>
            </a:r>
            <a:endParaRPr lang="en-SG" dirty="0"/>
          </a:p>
        </p:txBody>
      </p:sp>
      <p:sp>
        <p:nvSpPr>
          <p:cNvPr id="29" name="Text Placeholder 12"/>
          <p:cNvSpPr txBox="1">
            <a:spLocks/>
          </p:cNvSpPr>
          <p:nvPr/>
        </p:nvSpPr>
        <p:spPr>
          <a:xfrm>
            <a:off x="457200" y="1631051"/>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Data360°</a:t>
            </a:r>
            <a:endParaRPr lang="en-US" sz="1600" b="1" i="1" cap="none" dirty="0">
              <a:solidFill>
                <a:schemeClr val="tx2"/>
              </a:solidFill>
            </a:endParaRPr>
          </a:p>
        </p:txBody>
      </p:sp>
      <p:sp>
        <p:nvSpPr>
          <p:cNvPr id="30" name="Text Placeholder 22"/>
          <p:cNvSpPr txBox="1">
            <a:spLocks/>
          </p:cNvSpPr>
          <p:nvPr/>
        </p:nvSpPr>
        <p:spPr>
          <a:xfrm>
            <a:off x="457200" y="3536737"/>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Data ETL</a:t>
            </a:r>
          </a:p>
          <a:p>
            <a:pPr marL="398463" lvl="1" indent="-171450">
              <a:buFont typeface="Wingdings" panose="05000000000000000000" pitchFamily="2" charset="2"/>
              <a:buChar char="ü"/>
            </a:pPr>
            <a:r>
              <a:rPr lang="en-US" sz="1050" dirty="0" smtClean="0"/>
              <a:t>Data Integration</a:t>
            </a:r>
          </a:p>
          <a:p>
            <a:pPr marL="398463" lvl="1" indent="-171450">
              <a:buFont typeface="Wingdings" panose="05000000000000000000" pitchFamily="2" charset="2"/>
              <a:buChar char="ü"/>
            </a:pPr>
            <a:r>
              <a:rPr lang="en-US" sz="1050" dirty="0" smtClean="0"/>
              <a:t>Data Cleansing</a:t>
            </a:r>
          </a:p>
          <a:p>
            <a:pPr marL="171450" indent="-171450">
              <a:buFont typeface="Wingdings" panose="05000000000000000000" pitchFamily="2" charset="2"/>
              <a:buChar char="§"/>
            </a:pPr>
            <a:r>
              <a:rPr lang="en-US" sz="1050" dirty="0" smtClean="0"/>
              <a:t>Data Enrichment</a:t>
            </a:r>
          </a:p>
          <a:p>
            <a:pPr marL="398463" lvl="1" indent="-171450">
              <a:buFont typeface="Wingdings" panose="05000000000000000000" pitchFamily="2" charset="2"/>
              <a:buChar char="ü"/>
            </a:pPr>
            <a:r>
              <a:rPr lang="en-US" sz="1050" dirty="0" smtClean="0"/>
              <a:t>Add External Data</a:t>
            </a:r>
          </a:p>
          <a:p>
            <a:pPr marL="398463" lvl="1" indent="-171450">
              <a:buFont typeface="Wingdings" panose="05000000000000000000" pitchFamily="2" charset="2"/>
              <a:buChar char="ü"/>
            </a:pPr>
            <a:r>
              <a:rPr lang="en-US" sz="1050" dirty="0" smtClean="0"/>
              <a:t>Add 3</a:t>
            </a:r>
            <a:r>
              <a:rPr lang="en-US" sz="1050" baseline="30000" dirty="0" smtClean="0"/>
              <a:t>rd</a:t>
            </a:r>
            <a:r>
              <a:rPr lang="en-US" sz="1050" dirty="0" smtClean="0"/>
              <a:t> Party Proprietary Data</a:t>
            </a:r>
          </a:p>
          <a:p>
            <a:pPr marL="171450" indent="-171450">
              <a:buFont typeface="Wingdings" panose="05000000000000000000" pitchFamily="2" charset="2"/>
              <a:buChar char="§"/>
            </a:pPr>
            <a:r>
              <a:rPr lang="en-US" sz="1050" dirty="0" err="1" smtClean="0"/>
              <a:t>DataX</a:t>
            </a:r>
            <a:r>
              <a:rPr lang="en-US" sz="1050" dirty="0" smtClean="0"/>
              <a:t>-Ray</a:t>
            </a:r>
          </a:p>
          <a:p>
            <a:pPr marL="398463" lvl="1" indent="-171450">
              <a:buFont typeface="Wingdings" panose="05000000000000000000" pitchFamily="2" charset="2"/>
              <a:buChar char="ü"/>
            </a:pPr>
            <a:r>
              <a:rPr lang="en-US" sz="1050" dirty="0" smtClean="0"/>
              <a:t>Hypothesis Generation</a:t>
            </a:r>
          </a:p>
          <a:p>
            <a:pPr marL="398463" lvl="1" indent="-171450">
              <a:buFont typeface="Wingdings" panose="05000000000000000000" pitchFamily="2" charset="2"/>
              <a:buChar char="ü"/>
            </a:pPr>
            <a:endParaRPr lang="en-US" sz="1050" dirty="0"/>
          </a:p>
        </p:txBody>
      </p:sp>
      <p:sp>
        <p:nvSpPr>
          <p:cNvPr id="31" name="Text Placeholder 12"/>
          <p:cNvSpPr txBox="1">
            <a:spLocks/>
          </p:cNvSpPr>
          <p:nvPr/>
        </p:nvSpPr>
        <p:spPr>
          <a:xfrm>
            <a:off x="2182092" y="1631051"/>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Model-T</a:t>
            </a:r>
            <a:endParaRPr lang="en-US" sz="1600" b="1" i="1" cap="none" dirty="0">
              <a:solidFill>
                <a:schemeClr val="tx2"/>
              </a:solidFill>
            </a:endParaRPr>
          </a:p>
        </p:txBody>
      </p:sp>
      <p:sp>
        <p:nvSpPr>
          <p:cNvPr id="32" name="Text Placeholder 22"/>
          <p:cNvSpPr txBox="1">
            <a:spLocks/>
          </p:cNvSpPr>
          <p:nvPr/>
        </p:nvSpPr>
        <p:spPr>
          <a:xfrm>
            <a:off x="2182272" y="3536737"/>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Input Standardized</a:t>
            </a:r>
            <a:endParaRPr lang="en-US" sz="1050" dirty="0"/>
          </a:p>
          <a:p>
            <a:pPr marL="398463" lvl="1" indent="-171450">
              <a:buFont typeface="Wingdings" panose="05000000000000000000" pitchFamily="2" charset="2"/>
              <a:buChar char="ü"/>
            </a:pPr>
            <a:r>
              <a:rPr lang="en-US" sz="1050" dirty="0" smtClean="0"/>
              <a:t>Feature Selection</a:t>
            </a:r>
            <a:endParaRPr lang="en-US" sz="1050" dirty="0"/>
          </a:p>
          <a:p>
            <a:pPr marL="398463" lvl="1" indent="-171450">
              <a:buFont typeface="Wingdings" panose="05000000000000000000" pitchFamily="2" charset="2"/>
              <a:buChar char="ü"/>
            </a:pPr>
            <a:r>
              <a:rPr lang="en-US" sz="1050" dirty="0"/>
              <a:t>Data Cleansing</a:t>
            </a:r>
          </a:p>
          <a:p>
            <a:pPr marL="171450" indent="-171450">
              <a:buFont typeface="Wingdings" panose="05000000000000000000" pitchFamily="2" charset="2"/>
              <a:buChar char="§"/>
            </a:pPr>
            <a:r>
              <a:rPr lang="en-US" sz="1050" dirty="0" smtClean="0"/>
              <a:t>Ensemble Model</a:t>
            </a:r>
            <a:endParaRPr lang="en-US" sz="1050" dirty="0"/>
          </a:p>
          <a:p>
            <a:pPr marL="398463" lvl="1" indent="-171450">
              <a:buFont typeface="Wingdings" panose="05000000000000000000" pitchFamily="2" charset="2"/>
              <a:buChar char="ü"/>
            </a:pPr>
            <a:r>
              <a:rPr lang="en-US" sz="1050" dirty="0" smtClean="0"/>
              <a:t>Model Selection</a:t>
            </a:r>
            <a:endParaRPr lang="en-US" sz="1050" dirty="0"/>
          </a:p>
          <a:p>
            <a:pPr marL="398463" lvl="1" indent="-171450">
              <a:buFont typeface="Wingdings" panose="05000000000000000000" pitchFamily="2" charset="2"/>
              <a:buChar char="ü"/>
            </a:pPr>
            <a:r>
              <a:rPr lang="en-US" sz="1050" dirty="0" smtClean="0"/>
              <a:t>Ensemble Execution &amp; Voting</a:t>
            </a:r>
            <a:endParaRPr lang="en-US" sz="1050" dirty="0"/>
          </a:p>
          <a:p>
            <a:pPr marL="171450" indent="-171450">
              <a:buFont typeface="Wingdings" panose="05000000000000000000" pitchFamily="2" charset="2"/>
              <a:buChar char="§"/>
            </a:pPr>
            <a:r>
              <a:rPr lang="en-US" sz="1050" dirty="0" smtClean="0"/>
              <a:t>Insight Delivery</a:t>
            </a:r>
            <a:endParaRPr lang="en-US" sz="1050" dirty="0"/>
          </a:p>
          <a:p>
            <a:pPr marL="398463" lvl="1" indent="-171450">
              <a:buFont typeface="Wingdings" panose="05000000000000000000" pitchFamily="2" charset="2"/>
              <a:buChar char="ü"/>
            </a:pPr>
            <a:r>
              <a:rPr lang="en-US" sz="1050" dirty="0" smtClean="0"/>
              <a:t>Interactive Mobile App</a:t>
            </a:r>
            <a:endParaRPr lang="en-US" sz="1050" dirty="0"/>
          </a:p>
        </p:txBody>
      </p:sp>
      <p:sp>
        <p:nvSpPr>
          <p:cNvPr id="33" name="Text Placeholder 12"/>
          <p:cNvSpPr txBox="1">
            <a:spLocks/>
          </p:cNvSpPr>
          <p:nvPr/>
        </p:nvSpPr>
        <p:spPr>
          <a:xfrm>
            <a:off x="3846855" y="1631051"/>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InsightVault</a:t>
            </a:r>
            <a:r>
              <a:rPr lang="en-US" sz="1000" b="1" cap="none" baseline="60000" dirty="0" smtClean="0">
                <a:solidFill>
                  <a:schemeClr val="tx2"/>
                </a:solidFill>
              </a:rPr>
              <a:t>TM</a:t>
            </a:r>
            <a:endParaRPr lang="en-US" sz="1000" b="1" cap="none" baseline="60000" dirty="0">
              <a:solidFill>
                <a:schemeClr val="tx2"/>
              </a:solidFill>
            </a:endParaRPr>
          </a:p>
        </p:txBody>
      </p:sp>
      <p:sp>
        <p:nvSpPr>
          <p:cNvPr id="34" name="Text Placeholder 22"/>
          <p:cNvSpPr txBox="1">
            <a:spLocks/>
          </p:cNvSpPr>
          <p:nvPr/>
        </p:nvSpPr>
        <p:spPr>
          <a:xfrm>
            <a:off x="3846855" y="3536737"/>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Insight Library</a:t>
            </a:r>
            <a:endParaRPr lang="en-US" sz="1050" dirty="0"/>
          </a:p>
          <a:p>
            <a:pPr marL="398463" lvl="1" indent="-171450">
              <a:buFont typeface="Wingdings" panose="05000000000000000000" pitchFamily="2" charset="2"/>
              <a:buChar char="ü"/>
            </a:pPr>
            <a:r>
              <a:rPr lang="en-US" sz="1050" dirty="0" smtClean="0"/>
              <a:t>Easy Storage</a:t>
            </a:r>
            <a:endParaRPr lang="en-US" sz="1050" dirty="0"/>
          </a:p>
          <a:p>
            <a:pPr marL="398463" lvl="1" indent="-171450">
              <a:buFont typeface="Wingdings" panose="05000000000000000000" pitchFamily="2" charset="2"/>
              <a:buChar char="ü"/>
            </a:pPr>
            <a:r>
              <a:rPr lang="en-US" sz="1050" dirty="0" smtClean="0"/>
              <a:t>On-demand Retrieval</a:t>
            </a:r>
            <a:endParaRPr lang="en-US" sz="1050" dirty="0"/>
          </a:p>
          <a:p>
            <a:pPr marL="171450" indent="-171450">
              <a:buFont typeface="Wingdings" panose="05000000000000000000" pitchFamily="2" charset="2"/>
              <a:buChar char="§"/>
            </a:pPr>
            <a:r>
              <a:rPr lang="en-US" sz="1050" dirty="0" smtClean="0"/>
              <a:t>Insight Safeguard</a:t>
            </a:r>
            <a:endParaRPr lang="en-US" sz="1050" dirty="0"/>
          </a:p>
          <a:p>
            <a:pPr marL="398463" lvl="1" indent="-171450">
              <a:buFont typeface="Wingdings" panose="05000000000000000000" pitchFamily="2" charset="2"/>
              <a:buChar char="ü"/>
            </a:pPr>
            <a:r>
              <a:rPr lang="en-US" sz="1050" dirty="0" smtClean="0"/>
              <a:t>Access Authentication</a:t>
            </a:r>
            <a:endParaRPr lang="en-US" sz="1050" dirty="0"/>
          </a:p>
          <a:p>
            <a:pPr marL="398463" lvl="1" indent="-171450">
              <a:buFont typeface="Wingdings" panose="05000000000000000000" pitchFamily="2" charset="2"/>
              <a:buChar char="ü"/>
            </a:pPr>
            <a:r>
              <a:rPr lang="en-US" sz="1050" dirty="0" smtClean="0"/>
              <a:t>Historical Insight Encryption</a:t>
            </a:r>
            <a:endParaRPr lang="en-US" sz="1050" dirty="0"/>
          </a:p>
          <a:p>
            <a:pPr marL="171450" indent="-171450">
              <a:buFont typeface="Wingdings" panose="05000000000000000000" pitchFamily="2" charset="2"/>
              <a:buChar char="§"/>
            </a:pPr>
            <a:r>
              <a:rPr lang="en-US" sz="1050" dirty="0" smtClean="0"/>
              <a:t>Insight Summary</a:t>
            </a:r>
            <a:endParaRPr lang="en-US" sz="1050" dirty="0"/>
          </a:p>
          <a:p>
            <a:pPr marL="398463" lvl="1" indent="-171450">
              <a:buFont typeface="Wingdings" panose="05000000000000000000" pitchFamily="2" charset="2"/>
              <a:buChar char="ü"/>
            </a:pPr>
            <a:r>
              <a:rPr lang="en-US" sz="1050" dirty="0" smtClean="0"/>
              <a:t>Effectiveness Accounting</a:t>
            </a:r>
            <a:endParaRPr lang="en-US" sz="1050" dirty="0"/>
          </a:p>
        </p:txBody>
      </p:sp>
      <p:sp>
        <p:nvSpPr>
          <p:cNvPr id="35" name="Text Placeholder 12"/>
          <p:cNvSpPr txBox="1">
            <a:spLocks/>
          </p:cNvSpPr>
          <p:nvPr/>
        </p:nvSpPr>
        <p:spPr>
          <a:xfrm>
            <a:off x="5453207" y="1631051"/>
            <a:ext cx="1497158"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InsightSphere</a:t>
            </a:r>
            <a:r>
              <a:rPr lang="en-US" sz="1000" b="1" cap="none" baseline="60000" dirty="0" smtClean="0">
                <a:solidFill>
                  <a:schemeClr val="tx2"/>
                </a:solidFill>
              </a:rPr>
              <a:t>TM</a:t>
            </a:r>
            <a:endParaRPr lang="en-US" sz="1600" b="1" cap="none" baseline="60000" dirty="0">
              <a:solidFill>
                <a:schemeClr val="tx2"/>
              </a:solidFill>
            </a:endParaRPr>
          </a:p>
        </p:txBody>
      </p:sp>
      <p:sp>
        <p:nvSpPr>
          <p:cNvPr id="36" name="Text Placeholder 22"/>
          <p:cNvSpPr txBox="1">
            <a:spLocks/>
          </p:cNvSpPr>
          <p:nvPr/>
        </p:nvSpPr>
        <p:spPr>
          <a:xfrm>
            <a:off x="5523163" y="3536737"/>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Human Estimate</a:t>
            </a:r>
            <a:endParaRPr lang="en-US" sz="1050" dirty="0"/>
          </a:p>
          <a:p>
            <a:pPr marL="398463" lvl="1" indent="-171450">
              <a:buFont typeface="Wingdings" panose="05000000000000000000" pitchFamily="2" charset="2"/>
              <a:buChar char="ü"/>
            </a:pPr>
            <a:r>
              <a:rPr lang="en-US" sz="1050" dirty="0" smtClean="0"/>
              <a:t>Expert Voting</a:t>
            </a:r>
            <a:endParaRPr lang="en-US" sz="1050" dirty="0"/>
          </a:p>
          <a:p>
            <a:pPr marL="398463" lvl="1" indent="-171450">
              <a:buFont typeface="Wingdings" panose="05000000000000000000" pitchFamily="2" charset="2"/>
              <a:buChar char="ü"/>
            </a:pPr>
            <a:r>
              <a:rPr lang="en-US" sz="1050" dirty="0" smtClean="0"/>
              <a:t>Manager Voting</a:t>
            </a:r>
            <a:endParaRPr lang="en-US" sz="1050" dirty="0"/>
          </a:p>
          <a:p>
            <a:pPr marL="171450" indent="-171450">
              <a:buFont typeface="Wingdings" panose="05000000000000000000" pitchFamily="2" charset="2"/>
              <a:buChar char="§"/>
            </a:pPr>
            <a:r>
              <a:rPr lang="en-US" sz="1050" dirty="0" smtClean="0"/>
              <a:t>Crowd Sourcing</a:t>
            </a:r>
            <a:endParaRPr lang="en-US" sz="1050" dirty="0"/>
          </a:p>
          <a:p>
            <a:pPr marL="398463" lvl="1" indent="-171450">
              <a:buFont typeface="Wingdings" panose="05000000000000000000" pitchFamily="2" charset="2"/>
              <a:buChar char="ü"/>
            </a:pPr>
            <a:r>
              <a:rPr lang="en-US" sz="1050" dirty="0" smtClean="0"/>
              <a:t>Expert Cloud Resource</a:t>
            </a:r>
            <a:endParaRPr lang="en-US" sz="1050" dirty="0"/>
          </a:p>
          <a:p>
            <a:pPr marL="398463" lvl="1" indent="-171450">
              <a:buFont typeface="Wingdings" panose="05000000000000000000" pitchFamily="2" charset="2"/>
              <a:buChar char="ü"/>
            </a:pPr>
            <a:r>
              <a:rPr lang="en-US" sz="1050" dirty="0" smtClean="0"/>
              <a:t>Custom Solution     Plug-in</a:t>
            </a:r>
            <a:endParaRPr lang="en-US" sz="1050" dirty="0"/>
          </a:p>
          <a:p>
            <a:pPr marL="171450" indent="-171450">
              <a:buFont typeface="Wingdings" panose="05000000000000000000" pitchFamily="2" charset="2"/>
              <a:buChar char="§"/>
            </a:pPr>
            <a:r>
              <a:rPr lang="en-US" sz="1050" dirty="0" smtClean="0"/>
              <a:t>Insight Calibration</a:t>
            </a:r>
            <a:endParaRPr lang="en-US" sz="1050" dirty="0"/>
          </a:p>
          <a:p>
            <a:pPr marL="398463" lvl="1" indent="-171450">
              <a:buFont typeface="Wingdings" panose="05000000000000000000" pitchFamily="2" charset="2"/>
              <a:buChar char="ü"/>
            </a:pPr>
            <a:r>
              <a:rPr lang="en-US" sz="1050" dirty="0" smtClean="0"/>
              <a:t>Continuous Adaptation</a:t>
            </a:r>
            <a:endParaRPr lang="en-US" sz="1050" dirty="0"/>
          </a:p>
        </p:txBody>
      </p:sp>
      <p:sp>
        <p:nvSpPr>
          <p:cNvPr id="37" name="Text Placeholder 12"/>
          <p:cNvSpPr txBox="1">
            <a:spLocks/>
          </p:cNvSpPr>
          <p:nvPr/>
        </p:nvSpPr>
        <p:spPr>
          <a:xfrm>
            <a:off x="7187925" y="1631051"/>
            <a:ext cx="1497485"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Insight360</a:t>
            </a:r>
            <a:r>
              <a:rPr lang="en-US" sz="1600" b="1" i="1" cap="none" dirty="0">
                <a:solidFill>
                  <a:schemeClr val="tx2"/>
                </a:solidFill>
              </a:rPr>
              <a:t>°</a:t>
            </a:r>
          </a:p>
        </p:txBody>
      </p:sp>
      <p:sp>
        <p:nvSpPr>
          <p:cNvPr id="38" name="Text Placeholder 22"/>
          <p:cNvSpPr txBox="1">
            <a:spLocks/>
          </p:cNvSpPr>
          <p:nvPr/>
        </p:nvSpPr>
        <p:spPr>
          <a:xfrm>
            <a:off x="7241340" y="3536737"/>
            <a:ext cx="144387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Solution Suite</a:t>
            </a:r>
            <a:endParaRPr lang="en-US" sz="1050" dirty="0"/>
          </a:p>
          <a:p>
            <a:pPr marL="398463" lvl="1" indent="-171450">
              <a:buFont typeface="Wingdings" panose="05000000000000000000" pitchFamily="2" charset="2"/>
              <a:buChar char="ü"/>
            </a:pPr>
            <a:r>
              <a:rPr lang="en-US" sz="1050" dirty="0" smtClean="0"/>
              <a:t>Fully Automated Data-driven Decisioning</a:t>
            </a:r>
            <a:endParaRPr lang="en-US" sz="1050" dirty="0"/>
          </a:p>
          <a:p>
            <a:pPr marL="398463" lvl="1" indent="-171450">
              <a:buFont typeface="Wingdings" panose="05000000000000000000" pitchFamily="2" charset="2"/>
              <a:buChar char="ü"/>
            </a:pPr>
            <a:r>
              <a:rPr lang="en-US" sz="1050" dirty="0" smtClean="0"/>
              <a:t>Work-flow Optimizer</a:t>
            </a:r>
            <a:endParaRPr lang="en-US" sz="1050" dirty="0"/>
          </a:p>
          <a:p>
            <a:pPr marL="171450" indent="-171450">
              <a:buFont typeface="Wingdings" panose="05000000000000000000" pitchFamily="2" charset="2"/>
              <a:buChar char="§"/>
            </a:pPr>
            <a:r>
              <a:rPr lang="en-US" sz="1050" dirty="0" smtClean="0"/>
              <a:t>Change Management</a:t>
            </a:r>
            <a:endParaRPr lang="en-US" sz="1050" dirty="0"/>
          </a:p>
          <a:p>
            <a:pPr marL="398463" lvl="1" indent="-171450">
              <a:buFont typeface="Wingdings" panose="05000000000000000000" pitchFamily="2" charset="2"/>
              <a:buChar char="ü"/>
            </a:pPr>
            <a:r>
              <a:rPr lang="en-US" sz="1050" dirty="0" smtClean="0"/>
              <a:t>Strategy Consulting</a:t>
            </a:r>
            <a:endParaRPr lang="en-US" sz="1050" dirty="0"/>
          </a:p>
          <a:p>
            <a:pPr marL="398463" lvl="1" indent="-171450">
              <a:buFont typeface="Wingdings" panose="05000000000000000000" pitchFamily="2" charset="2"/>
              <a:buChar char="ü"/>
            </a:pPr>
            <a:r>
              <a:rPr lang="en-US" sz="1050" dirty="0" smtClean="0"/>
              <a:t>Ad-hoc Analysis</a:t>
            </a:r>
            <a:endParaRPr lang="en-US" sz="1050" dirty="0"/>
          </a:p>
        </p:txBody>
      </p:sp>
      <p:sp>
        <p:nvSpPr>
          <p:cNvPr id="40" name="Pentagon 39"/>
          <p:cNvSpPr/>
          <p:nvPr/>
        </p:nvSpPr>
        <p:spPr bwMode="auto">
          <a:xfrm>
            <a:off x="454025" y="1619313"/>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1" name="Pentagon 40"/>
          <p:cNvSpPr/>
          <p:nvPr/>
        </p:nvSpPr>
        <p:spPr bwMode="auto">
          <a:xfrm>
            <a:off x="2120419" y="1619313"/>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2" name="Pentagon 41"/>
          <p:cNvSpPr/>
          <p:nvPr/>
        </p:nvSpPr>
        <p:spPr bwMode="auto">
          <a:xfrm>
            <a:off x="3786813" y="1619313"/>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3" name="Pentagon 42"/>
          <p:cNvSpPr/>
          <p:nvPr/>
        </p:nvSpPr>
        <p:spPr bwMode="auto">
          <a:xfrm>
            <a:off x="5453207" y="1619313"/>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pic>
        <p:nvPicPr>
          <p:cNvPr id="52" name="Picture 51" descr="dreamstime_17870558.jp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0987" y="2065479"/>
            <a:ext cx="1332933" cy="1343584"/>
          </a:xfrm>
          <a:prstGeom prst="rect">
            <a:avLst/>
          </a:prstGeom>
        </p:spPr>
      </p:pic>
      <p:pic>
        <p:nvPicPr>
          <p:cNvPr id="53" name="Picture 52" descr="dreamstime_13539961.jp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241340" y="2226623"/>
            <a:ext cx="1390654" cy="1027228"/>
          </a:xfrm>
          <a:prstGeom prst="rect">
            <a:avLst/>
          </a:prstGeom>
        </p:spPr>
      </p:pic>
      <p:pic>
        <p:nvPicPr>
          <p:cNvPr id="54" name="Picture 53" descr="dreamstime_10648922.jp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538016" y="1936862"/>
            <a:ext cx="1341099" cy="1554659"/>
          </a:xfrm>
          <a:prstGeom prst="rect">
            <a:avLst/>
          </a:prstGeom>
        </p:spPr>
      </p:pic>
      <p:sp>
        <p:nvSpPr>
          <p:cNvPr id="56" name="TextBox 55"/>
          <p:cNvSpPr txBox="1"/>
          <p:nvPr/>
        </p:nvSpPr>
        <p:spPr>
          <a:xfrm>
            <a:off x="519152" y="1208132"/>
            <a:ext cx="1295400" cy="276999"/>
          </a:xfrm>
          <a:prstGeom prst="rect">
            <a:avLst/>
          </a:prstGeom>
          <a:noFill/>
        </p:spPr>
        <p:txBody>
          <a:bodyPr wrap="square" rtlCol="0">
            <a:spAutoFit/>
          </a:bodyPr>
          <a:lstStyle/>
          <a:p>
            <a:pPr algn="ctr"/>
            <a:r>
              <a:rPr lang="en-US" b="1" i="1" dirty="0" smtClean="0">
                <a:solidFill>
                  <a:srgbClr val="5F5F5F"/>
                </a:solidFill>
              </a:rPr>
              <a:t>2</a:t>
            </a:r>
            <a:r>
              <a:rPr lang="en-US" sz="1200" b="1" i="1" dirty="0" smtClean="0">
                <a:solidFill>
                  <a:srgbClr val="5F5F5F"/>
                </a:solidFill>
              </a:rPr>
              <a:t>-4 weeks</a:t>
            </a:r>
            <a:endParaRPr lang="en-US" sz="1200" b="1" i="1" dirty="0">
              <a:solidFill>
                <a:srgbClr val="5F5F5F"/>
              </a:solidFill>
            </a:endParaRPr>
          </a:p>
        </p:txBody>
      </p:sp>
      <p:sp>
        <p:nvSpPr>
          <p:cNvPr id="57" name="TextBox 56"/>
          <p:cNvSpPr txBox="1"/>
          <p:nvPr/>
        </p:nvSpPr>
        <p:spPr>
          <a:xfrm>
            <a:off x="2220981" y="1208132"/>
            <a:ext cx="1295400" cy="276999"/>
          </a:xfrm>
          <a:prstGeom prst="rect">
            <a:avLst/>
          </a:prstGeom>
          <a:noFill/>
        </p:spPr>
        <p:txBody>
          <a:bodyPr wrap="square" rtlCol="0">
            <a:spAutoFit/>
          </a:bodyPr>
          <a:lstStyle/>
          <a:p>
            <a:pPr algn="ctr"/>
            <a:r>
              <a:rPr lang="en-US" b="1" i="1" dirty="0" smtClean="0">
                <a:solidFill>
                  <a:srgbClr val="5F5F5F"/>
                </a:solidFill>
              </a:rPr>
              <a:t>8</a:t>
            </a:r>
            <a:r>
              <a:rPr lang="en-US" sz="1200" b="1" i="1" dirty="0" smtClean="0">
                <a:solidFill>
                  <a:srgbClr val="5F5F5F"/>
                </a:solidFill>
              </a:rPr>
              <a:t>-12 weeks</a:t>
            </a:r>
            <a:endParaRPr lang="en-US" sz="1200" b="1" i="1" dirty="0">
              <a:solidFill>
                <a:srgbClr val="5F5F5F"/>
              </a:solidFill>
            </a:endParaRPr>
          </a:p>
        </p:txBody>
      </p:sp>
      <p:cxnSp>
        <p:nvCxnSpPr>
          <p:cNvPr id="58" name="Straight Connector 57"/>
          <p:cNvCxnSpPr/>
          <p:nvPr/>
        </p:nvCxnSpPr>
        <p:spPr>
          <a:xfrm>
            <a:off x="520215" y="105690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701469" y="105690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bwMode="auto">
          <a:xfrm>
            <a:off x="531557" y="1195759"/>
            <a:ext cx="3168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61" name="TextBox 60"/>
          <p:cNvSpPr txBox="1"/>
          <p:nvPr/>
        </p:nvSpPr>
        <p:spPr>
          <a:xfrm>
            <a:off x="1095603" y="903016"/>
            <a:ext cx="2122612" cy="307777"/>
          </a:xfrm>
          <a:prstGeom prst="rect">
            <a:avLst/>
          </a:prstGeom>
          <a:noFill/>
        </p:spPr>
        <p:txBody>
          <a:bodyPr wrap="square" rtlCol="0">
            <a:spAutoFit/>
          </a:bodyPr>
          <a:lstStyle/>
          <a:p>
            <a:pPr algn="ctr"/>
            <a:r>
              <a:rPr lang="en-US" sz="1400" b="1" i="1" dirty="0" smtClean="0">
                <a:solidFill>
                  <a:schemeClr val="tx2"/>
                </a:solidFill>
              </a:rPr>
              <a:t>Proof of Concept Module</a:t>
            </a:r>
            <a:endParaRPr lang="en-US" sz="1400" b="1" i="1" dirty="0">
              <a:solidFill>
                <a:schemeClr val="tx2"/>
              </a:solidFill>
            </a:endParaRPr>
          </a:p>
        </p:txBody>
      </p:sp>
      <p:cxnSp>
        <p:nvCxnSpPr>
          <p:cNvPr id="65" name="Straight Connector 64"/>
          <p:cNvCxnSpPr/>
          <p:nvPr/>
        </p:nvCxnSpPr>
        <p:spPr>
          <a:xfrm>
            <a:off x="6965119" y="1054930"/>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bwMode="auto">
          <a:xfrm>
            <a:off x="3712082" y="1193784"/>
            <a:ext cx="3240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67" name="TextBox 66"/>
          <p:cNvSpPr txBox="1"/>
          <p:nvPr/>
        </p:nvSpPr>
        <p:spPr>
          <a:xfrm>
            <a:off x="4530124" y="903016"/>
            <a:ext cx="1495916" cy="307777"/>
          </a:xfrm>
          <a:prstGeom prst="rect">
            <a:avLst/>
          </a:prstGeom>
          <a:noFill/>
        </p:spPr>
        <p:txBody>
          <a:bodyPr wrap="square" rtlCol="0">
            <a:spAutoFit/>
          </a:bodyPr>
          <a:lstStyle/>
          <a:p>
            <a:pPr algn="ctr"/>
            <a:r>
              <a:rPr lang="en-US" sz="1400" b="1" i="1" dirty="0" smtClean="0">
                <a:solidFill>
                  <a:schemeClr val="tx2"/>
                </a:solidFill>
              </a:rPr>
              <a:t>Value Added</a:t>
            </a:r>
            <a:endParaRPr lang="en-US" sz="1400" b="1" i="1" dirty="0">
              <a:solidFill>
                <a:schemeClr val="tx2"/>
              </a:solidFill>
            </a:endParaRPr>
          </a:p>
        </p:txBody>
      </p:sp>
      <p:sp>
        <p:nvSpPr>
          <p:cNvPr id="68" name="TextBox 67"/>
          <p:cNvSpPr txBox="1"/>
          <p:nvPr/>
        </p:nvSpPr>
        <p:spPr>
          <a:xfrm>
            <a:off x="3882424" y="1207482"/>
            <a:ext cx="1295400" cy="276999"/>
          </a:xfrm>
          <a:prstGeom prst="rect">
            <a:avLst/>
          </a:prstGeom>
          <a:noFill/>
        </p:spPr>
        <p:txBody>
          <a:bodyPr wrap="square" rtlCol="0">
            <a:spAutoFit/>
          </a:bodyPr>
          <a:lstStyle/>
          <a:p>
            <a:pPr algn="ctr"/>
            <a:r>
              <a:rPr lang="en-US" sz="1200" b="1" i="1" dirty="0" smtClean="0">
                <a:solidFill>
                  <a:srgbClr val="5F5F5F"/>
                </a:solidFill>
              </a:rPr>
              <a:t>6-8 weeks</a:t>
            </a:r>
            <a:endParaRPr lang="en-US" sz="1200" b="1" i="1" dirty="0">
              <a:solidFill>
                <a:srgbClr val="5F5F5F"/>
              </a:solidFill>
            </a:endParaRPr>
          </a:p>
        </p:txBody>
      </p:sp>
      <p:sp>
        <p:nvSpPr>
          <p:cNvPr id="69" name="TextBox 68"/>
          <p:cNvSpPr txBox="1"/>
          <p:nvPr/>
        </p:nvSpPr>
        <p:spPr>
          <a:xfrm>
            <a:off x="5512582" y="1207481"/>
            <a:ext cx="1295400" cy="276999"/>
          </a:xfrm>
          <a:prstGeom prst="rect">
            <a:avLst/>
          </a:prstGeom>
          <a:noFill/>
        </p:spPr>
        <p:txBody>
          <a:bodyPr wrap="square" rtlCol="0">
            <a:spAutoFit/>
          </a:bodyPr>
          <a:lstStyle/>
          <a:p>
            <a:pPr algn="ctr"/>
            <a:r>
              <a:rPr lang="en-US" sz="1200" b="1" i="1" dirty="0" smtClean="0">
                <a:solidFill>
                  <a:srgbClr val="5F5F5F"/>
                </a:solidFill>
              </a:rPr>
              <a:t>8-12 weeks</a:t>
            </a:r>
            <a:endParaRPr lang="en-US" sz="1200" b="1" i="1" dirty="0">
              <a:solidFill>
                <a:srgbClr val="5F5F5F"/>
              </a:solidFill>
            </a:endParaRPr>
          </a:p>
        </p:txBody>
      </p:sp>
      <p:cxnSp>
        <p:nvCxnSpPr>
          <p:cNvPr id="70" name="Straight Arrow Connector 69"/>
          <p:cNvCxnSpPr/>
          <p:nvPr/>
        </p:nvCxnSpPr>
        <p:spPr bwMode="auto">
          <a:xfrm>
            <a:off x="6976994" y="1193784"/>
            <a:ext cx="1692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cxnSp>
        <p:nvCxnSpPr>
          <p:cNvPr id="71" name="Straight Connector 70"/>
          <p:cNvCxnSpPr/>
          <p:nvPr/>
        </p:nvCxnSpPr>
        <p:spPr>
          <a:xfrm>
            <a:off x="8696894" y="1064830"/>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985630" y="903016"/>
            <a:ext cx="1668447" cy="307777"/>
          </a:xfrm>
          <a:prstGeom prst="rect">
            <a:avLst/>
          </a:prstGeom>
          <a:noFill/>
        </p:spPr>
        <p:txBody>
          <a:bodyPr wrap="square" rtlCol="0">
            <a:spAutoFit/>
          </a:bodyPr>
          <a:lstStyle/>
          <a:p>
            <a:pPr algn="ctr"/>
            <a:r>
              <a:rPr lang="en-US" sz="1400" b="1" i="1" dirty="0" smtClean="0">
                <a:solidFill>
                  <a:schemeClr val="tx2"/>
                </a:solidFill>
              </a:rPr>
              <a:t>Additional Modules</a:t>
            </a:r>
            <a:endParaRPr lang="en-US" sz="1400" b="1" i="1" dirty="0">
              <a:solidFill>
                <a:schemeClr val="tx2"/>
              </a:solidFill>
            </a:endParaRPr>
          </a:p>
        </p:txBody>
      </p:sp>
      <p:sp>
        <p:nvSpPr>
          <p:cNvPr id="3" name="Rounded Rectangle 2"/>
          <p:cNvSpPr/>
          <p:nvPr/>
        </p:nvSpPr>
        <p:spPr>
          <a:xfrm>
            <a:off x="653144" y="6127665"/>
            <a:ext cx="1183398" cy="365760"/>
          </a:xfrm>
          <a:prstGeom prst="roundRect">
            <a:avLst/>
          </a:prstGeom>
          <a:solidFill>
            <a:schemeClr val="accent1">
              <a:lumMod val="40000"/>
              <a:lumOff val="60000"/>
            </a:schemeClr>
          </a:solidFill>
          <a:ln>
            <a:noFill/>
          </a:ln>
          <a:effectLst>
            <a:reflection blurRad="6350" stA="50000" endA="300" endPos="55500" dist="50800" dir="5400000" sy="-100000" algn="bl" rotWithShape="0"/>
            <a:softEdge rad="12700"/>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$50K-$150K</a:t>
            </a:r>
            <a:endParaRPr lang="en-US" dirty="0">
              <a:solidFill>
                <a:schemeClr val="tx1">
                  <a:lumMod val="50000"/>
                  <a:lumOff val="50000"/>
                </a:schemeClr>
              </a:solidFill>
            </a:endParaRPr>
          </a:p>
        </p:txBody>
      </p:sp>
      <p:sp>
        <p:nvSpPr>
          <p:cNvPr id="51" name="Rounded Rectangle 50"/>
          <p:cNvSpPr/>
          <p:nvPr/>
        </p:nvSpPr>
        <p:spPr>
          <a:xfrm>
            <a:off x="2306704" y="6127665"/>
            <a:ext cx="1183398" cy="365760"/>
          </a:xfrm>
          <a:prstGeom prst="roundRect">
            <a:avLst/>
          </a:prstGeom>
          <a:solidFill>
            <a:schemeClr val="accent1">
              <a:lumMod val="40000"/>
              <a:lumOff val="60000"/>
            </a:schemeClr>
          </a:solidFill>
          <a:ln>
            <a:noFill/>
          </a:ln>
          <a:effectLst>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$150K-$200K</a:t>
            </a:r>
            <a:endParaRPr lang="en-US" dirty="0">
              <a:solidFill>
                <a:schemeClr val="tx1">
                  <a:lumMod val="50000"/>
                  <a:lumOff val="50000"/>
                </a:schemeClr>
              </a:solidFill>
            </a:endParaRPr>
          </a:p>
        </p:txBody>
      </p:sp>
      <p:sp>
        <p:nvSpPr>
          <p:cNvPr id="62" name="Rounded Rectangle 61"/>
          <p:cNvSpPr/>
          <p:nvPr/>
        </p:nvSpPr>
        <p:spPr>
          <a:xfrm>
            <a:off x="3974050" y="6127665"/>
            <a:ext cx="1183398" cy="365760"/>
          </a:xfrm>
          <a:prstGeom prst="roundRect">
            <a:avLst/>
          </a:prstGeom>
          <a:solidFill>
            <a:schemeClr val="accent1">
              <a:lumMod val="40000"/>
              <a:lumOff val="60000"/>
            </a:schemeClr>
          </a:solidFill>
          <a:ln>
            <a:noFill/>
          </a:ln>
          <a:effectLst>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$50K-$100K</a:t>
            </a:r>
            <a:endParaRPr lang="en-US" dirty="0">
              <a:solidFill>
                <a:schemeClr val="tx1">
                  <a:lumMod val="50000"/>
                  <a:lumOff val="50000"/>
                </a:schemeClr>
              </a:solidFill>
            </a:endParaRPr>
          </a:p>
        </p:txBody>
      </p:sp>
      <p:sp>
        <p:nvSpPr>
          <p:cNvPr id="63" name="Rounded Rectangle 62"/>
          <p:cNvSpPr/>
          <p:nvPr/>
        </p:nvSpPr>
        <p:spPr>
          <a:xfrm>
            <a:off x="5644885" y="6127665"/>
            <a:ext cx="1183398" cy="365760"/>
          </a:xfrm>
          <a:prstGeom prst="roundRect">
            <a:avLst/>
          </a:prstGeom>
          <a:solidFill>
            <a:schemeClr val="accent1">
              <a:lumMod val="40000"/>
              <a:lumOff val="60000"/>
            </a:schemeClr>
          </a:solidFill>
          <a:ln>
            <a:noFill/>
          </a:ln>
          <a:effectLst>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$50K-$100K</a:t>
            </a:r>
            <a:endParaRPr lang="en-US" dirty="0">
              <a:solidFill>
                <a:schemeClr val="tx1">
                  <a:lumMod val="50000"/>
                  <a:lumOff val="50000"/>
                </a:schemeClr>
              </a:solidFill>
            </a:endParaRPr>
          </a:p>
        </p:txBody>
      </p:sp>
      <p:sp>
        <p:nvSpPr>
          <p:cNvPr id="64" name="Rounded Rectangle 63"/>
          <p:cNvSpPr/>
          <p:nvPr/>
        </p:nvSpPr>
        <p:spPr>
          <a:xfrm>
            <a:off x="7344968" y="6127665"/>
            <a:ext cx="1183398" cy="365760"/>
          </a:xfrm>
          <a:prstGeom prst="roundRect">
            <a:avLst/>
          </a:prstGeom>
          <a:solidFill>
            <a:schemeClr val="accent1">
              <a:lumMod val="40000"/>
              <a:lumOff val="60000"/>
            </a:schemeClr>
          </a:solidFill>
          <a:ln>
            <a:noFill/>
          </a:ln>
          <a:effectLst>
            <a:reflection blurRad="6350" stA="50000" endA="300" endPos="55000" dir="5400000" sy="-100000" algn="bl" rotWithShape="0"/>
          </a:effectLst>
          <a:scene3d>
            <a:camera prst="orthographicFront">
              <a:rot lat="0" lon="0" rev="0"/>
            </a:camera>
            <a:lightRig rig="contrasting" dir="t">
              <a:rot lat="0" lon="0" rev="7800000"/>
            </a:lightRig>
          </a:scene3d>
          <a:sp3d>
            <a:bevelT w="139700" h="139700"/>
          </a:sp3d>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50000"/>
                    <a:lumOff val="50000"/>
                  </a:schemeClr>
                </a:solidFill>
              </a:rPr>
              <a:t>$100K-$150K</a:t>
            </a:r>
          </a:p>
          <a:p>
            <a:pPr algn="ctr"/>
            <a:r>
              <a:rPr lang="en-US" dirty="0" smtClean="0">
                <a:solidFill>
                  <a:schemeClr val="tx1">
                    <a:lumMod val="50000"/>
                    <a:lumOff val="50000"/>
                  </a:schemeClr>
                </a:solidFill>
              </a:rPr>
              <a:t>Per Module</a:t>
            </a:r>
            <a:endParaRPr lang="en-US" dirty="0">
              <a:solidFill>
                <a:schemeClr val="tx1">
                  <a:lumMod val="50000"/>
                  <a:lumOff val="50000"/>
                </a:schemeClr>
              </a:solidFill>
            </a:endParaRPr>
          </a:p>
        </p:txBody>
      </p:sp>
      <p:sp>
        <p:nvSpPr>
          <p:cNvPr id="44" name="TextBox 43"/>
          <p:cNvSpPr txBox="1"/>
          <p:nvPr/>
        </p:nvSpPr>
        <p:spPr>
          <a:xfrm>
            <a:off x="7242782" y="1207481"/>
            <a:ext cx="1295400" cy="276999"/>
          </a:xfrm>
          <a:prstGeom prst="rect">
            <a:avLst/>
          </a:prstGeom>
          <a:noFill/>
        </p:spPr>
        <p:txBody>
          <a:bodyPr wrap="square" rtlCol="0">
            <a:spAutoFit/>
          </a:bodyPr>
          <a:lstStyle/>
          <a:p>
            <a:pPr algn="ctr"/>
            <a:r>
              <a:rPr lang="en-US" b="1" i="1" dirty="0" smtClean="0">
                <a:solidFill>
                  <a:srgbClr val="5F5F5F"/>
                </a:solidFill>
              </a:rPr>
              <a:t>Next 1-2 </a:t>
            </a:r>
            <a:r>
              <a:rPr lang="en-US" sz="1200" b="1" i="1" dirty="0" smtClean="0">
                <a:solidFill>
                  <a:srgbClr val="5F5F5F"/>
                </a:solidFill>
              </a:rPr>
              <a:t>years</a:t>
            </a:r>
            <a:endParaRPr lang="en-US" sz="1200" b="1" i="1" dirty="0">
              <a:solidFill>
                <a:srgbClr val="5F5F5F"/>
              </a:solidFill>
            </a:endParaRPr>
          </a:p>
        </p:txBody>
      </p:sp>
    </p:spTree>
    <p:extLst>
      <p:ext uri="{BB962C8B-B14F-4D97-AF65-F5344CB8AC3E}">
        <p14:creationId xmlns:p14="http://schemas.microsoft.com/office/powerpoint/2010/main" val="3204338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9" name="Object 48" hidden="1"/>
          <p:cNvGraphicFramePr>
            <a:graphicFrameLocks/>
          </p:cNvGraphicFramePr>
          <p:nvPr>
            <p:custDataLst>
              <p:tags r:id="rId2"/>
            </p:custDataLst>
            <p:extLst>
              <p:ext uri="{D42A27DB-BD31-4B8C-83A1-F6EECF244321}">
                <p14:modId xmlns:p14="http://schemas.microsoft.com/office/powerpoint/2010/main" val="254373098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2857"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0" y="0"/>
                        <a:ext cx="158750" cy="158750"/>
                      </a:xfrm>
                      <a:prstGeom prst="rect">
                        <a:avLst/>
                      </a:prstGeom>
                    </p:spPr>
                  </p:pic>
                </p:oleObj>
              </mc:Fallback>
            </mc:AlternateContent>
          </a:graphicData>
        </a:graphic>
      </p:graphicFrame>
      <p:pic>
        <p:nvPicPr>
          <p:cNvPr id="55" name="Picture 54" descr="dreamstime_2632448.jpg">
            <a:hlinkClick r:id="rId6" action="ppaction://hlinksldjump"/>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176079" y="2399956"/>
            <a:ext cx="1415478" cy="1236304"/>
          </a:xfrm>
          <a:prstGeom prst="rect">
            <a:avLst/>
          </a:prstGeom>
        </p:spPr>
      </p:pic>
      <p:pic>
        <p:nvPicPr>
          <p:cNvPr id="39952" name="Picture 16" descr="http://cdn.ws.citrix.com/wp-content/uploads/2013/05/im-vault.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6025" y="2129976"/>
            <a:ext cx="1937182" cy="16109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Roadmap for Adoption of </a:t>
            </a:r>
            <a:r>
              <a:rPr lang="en-US" dirty="0" err="1" smtClean="0"/>
              <a:t>InsightBox</a:t>
            </a:r>
            <a:r>
              <a:rPr lang="en-US" dirty="0" smtClean="0"/>
              <a:t> Analytics</a:t>
            </a:r>
            <a:endParaRPr lang="en-SG" dirty="0"/>
          </a:p>
        </p:txBody>
      </p:sp>
      <p:sp>
        <p:nvSpPr>
          <p:cNvPr id="29" name="Text Placeholder 12"/>
          <p:cNvSpPr txBox="1">
            <a:spLocks/>
          </p:cNvSpPr>
          <p:nvPr/>
        </p:nvSpPr>
        <p:spPr>
          <a:xfrm>
            <a:off x="457200" y="1880426"/>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Data360°</a:t>
            </a:r>
            <a:endParaRPr lang="en-US" sz="1600" b="1" i="1" cap="none" dirty="0">
              <a:solidFill>
                <a:schemeClr val="tx2"/>
              </a:solidFill>
            </a:endParaRPr>
          </a:p>
        </p:txBody>
      </p:sp>
      <p:sp>
        <p:nvSpPr>
          <p:cNvPr id="30" name="Text Placeholder 22"/>
          <p:cNvSpPr txBox="1">
            <a:spLocks/>
          </p:cNvSpPr>
          <p:nvPr/>
        </p:nvSpPr>
        <p:spPr>
          <a:xfrm>
            <a:off x="457200" y="3786112"/>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Data ETL</a:t>
            </a:r>
          </a:p>
          <a:p>
            <a:pPr marL="398463" lvl="1" indent="-171450">
              <a:buFont typeface="Wingdings" panose="05000000000000000000" pitchFamily="2" charset="2"/>
              <a:buChar char="ü"/>
            </a:pPr>
            <a:r>
              <a:rPr lang="en-US" sz="1050" dirty="0" smtClean="0"/>
              <a:t>Data Integration</a:t>
            </a:r>
          </a:p>
          <a:p>
            <a:pPr marL="398463" lvl="1" indent="-171450">
              <a:buFont typeface="Wingdings" panose="05000000000000000000" pitchFamily="2" charset="2"/>
              <a:buChar char="ü"/>
            </a:pPr>
            <a:r>
              <a:rPr lang="en-US" sz="1050" dirty="0" smtClean="0"/>
              <a:t>Data Cleansing</a:t>
            </a:r>
          </a:p>
          <a:p>
            <a:pPr marL="171450" indent="-171450">
              <a:buFont typeface="Wingdings" panose="05000000000000000000" pitchFamily="2" charset="2"/>
              <a:buChar char="§"/>
            </a:pPr>
            <a:r>
              <a:rPr lang="en-US" sz="1050" dirty="0" smtClean="0"/>
              <a:t>Data Enrichment</a:t>
            </a:r>
          </a:p>
          <a:p>
            <a:pPr marL="398463" lvl="1" indent="-171450">
              <a:buFont typeface="Wingdings" panose="05000000000000000000" pitchFamily="2" charset="2"/>
              <a:buChar char="ü"/>
            </a:pPr>
            <a:r>
              <a:rPr lang="en-US" sz="1050" dirty="0" smtClean="0"/>
              <a:t>Add External Data</a:t>
            </a:r>
          </a:p>
          <a:p>
            <a:pPr marL="398463" lvl="1" indent="-171450">
              <a:buFont typeface="Wingdings" panose="05000000000000000000" pitchFamily="2" charset="2"/>
              <a:buChar char="ü"/>
            </a:pPr>
            <a:r>
              <a:rPr lang="en-US" sz="1050" dirty="0" smtClean="0"/>
              <a:t>Add 3</a:t>
            </a:r>
            <a:r>
              <a:rPr lang="en-US" sz="1050" baseline="30000" dirty="0" smtClean="0"/>
              <a:t>rd</a:t>
            </a:r>
            <a:r>
              <a:rPr lang="en-US" sz="1050" dirty="0" smtClean="0"/>
              <a:t> Party Proprietary Data</a:t>
            </a:r>
          </a:p>
          <a:p>
            <a:pPr marL="171450" indent="-171450">
              <a:buFont typeface="Wingdings" panose="05000000000000000000" pitchFamily="2" charset="2"/>
              <a:buChar char="§"/>
            </a:pPr>
            <a:r>
              <a:rPr lang="en-US" sz="1050" dirty="0" err="1" smtClean="0"/>
              <a:t>DataX</a:t>
            </a:r>
            <a:r>
              <a:rPr lang="en-US" sz="1050" dirty="0" smtClean="0"/>
              <a:t>-Ray</a:t>
            </a:r>
          </a:p>
          <a:p>
            <a:pPr marL="398463" lvl="1" indent="-171450">
              <a:buFont typeface="Wingdings" panose="05000000000000000000" pitchFamily="2" charset="2"/>
              <a:buChar char="ü"/>
            </a:pPr>
            <a:r>
              <a:rPr lang="en-US" sz="1050" dirty="0" smtClean="0"/>
              <a:t>Hypothesis Generation</a:t>
            </a:r>
          </a:p>
          <a:p>
            <a:pPr marL="398463" lvl="1" indent="-171450">
              <a:buFont typeface="Wingdings" panose="05000000000000000000" pitchFamily="2" charset="2"/>
              <a:buChar char="ü"/>
            </a:pPr>
            <a:endParaRPr lang="en-US" sz="1050" dirty="0"/>
          </a:p>
        </p:txBody>
      </p:sp>
      <p:sp>
        <p:nvSpPr>
          <p:cNvPr id="31" name="Text Placeholder 12"/>
          <p:cNvSpPr txBox="1">
            <a:spLocks/>
          </p:cNvSpPr>
          <p:nvPr/>
        </p:nvSpPr>
        <p:spPr>
          <a:xfrm>
            <a:off x="2182092" y="1880426"/>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Model-T</a:t>
            </a:r>
            <a:endParaRPr lang="en-US" sz="1600" b="1" i="1" cap="none" dirty="0">
              <a:solidFill>
                <a:schemeClr val="tx2"/>
              </a:solidFill>
            </a:endParaRPr>
          </a:p>
        </p:txBody>
      </p:sp>
      <p:sp>
        <p:nvSpPr>
          <p:cNvPr id="32" name="Text Placeholder 22"/>
          <p:cNvSpPr txBox="1">
            <a:spLocks/>
          </p:cNvSpPr>
          <p:nvPr/>
        </p:nvSpPr>
        <p:spPr>
          <a:xfrm>
            <a:off x="2182272" y="3786112"/>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Input Standardized</a:t>
            </a:r>
            <a:endParaRPr lang="en-US" sz="1050" dirty="0"/>
          </a:p>
          <a:p>
            <a:pPr marL="398463" lvl="1" indent="-171450">
              <a:buFont typeface="Wingdings" panose="05000000000000000000" pitchFamily="2" charset="2"/>
              <a:buChar char="ü"/>
            </a:pPr>
            <a:r>
              <a:rPr lang="en-US" sz="1050" dirty="0" smtClean="0"/>
              <a:t>Feature Selection</a:t>
            </a:r>
            <a:endParaRPr lang="en-US" sz="1050" dirty="0"/>
          </a:p>
          <a:p>
            <a:pPr marL="398463" lvl="1" indent="-171450">
              <a:buFont typeface="Wingdings" panose="05000000000000000000" pitchFamily="2" charset="2"/>
              <a:buChar char="ü"/>
            </a:pPr>
            <a:r>
              <a:rPr lang="en-US" sz="1050" dirty="0"/>
              <a:t>Data Cleansing</a:t>
            </a:r>
          </a:p>
          <a:p>
            <a:pPr marL="171450" indent="-171450">
              <a:buFont typeface="Wingdings" panose="05000000000000000000" pitchFamily="2" charset="2"/>
              <a:buChar char="§"/>
            </a:pPr>
            <a:r>
              <a:rPr lang="en-US" sz="1050" dirty="0" smtClean="0"/>
              <a:t>Ensemble Model</a:t>
            </a:r>
            <a:endParaRPr lang="en-US" sz="1050" dirty="0"/>
          </a:p>
          <a:p>
            <a:pPr marL="398463" lvl="1" indent="-171450">
              <a:buFont typeface="Wingdings" panose="05000000000000000000" pitchFamily="2" charset="2"/>
              <a:buChar char="ü"/>
            </a:pPr>
            <a:r>
              <a:rPr lang="en-US" sz="1050" dirty="0" smtClean="0"/>
              <a:t>Model Selection</a:t>
            </a:r>
            <a:endParaRPr lang="en-US" sz="1050" dirty="0"/>
          </a:p>
          <a:p>
            <a:pPr marL="398463" lvl="1" indent="-171450">
              <a:buFont typeface="Wingdings" panose="05000000000000000000" pitchFamily="2" charset="2"/>
              <a:buChar char="ü"/>
            </a:pPr>
            <a:r>
              <a:rPr lang="en-US" sz="1050" dirty="0" smtClean="0"/>
              <a:t>Ensemble Execution &amp; Voting</a:t>
            </a:r>
            <a:endParaRPr lang="en-US" sz="1050" dirty="0"/>
          </a:p>
          <a:p>
            <a:pPr marL="171450" indent="-171450">
              <a:buFont typeface="Wingdings" panose="05000000000000000000" pitchFamily="2" charset="2"/>
              <a:buChar char="§"/>
            </a:pPr>
            <a:r>
              <a:rPr lang="en-US" sz="1050" dirty="0" smtClean="0"/>
              <a:t>Insight Delivery</a:t>
            </a:r>
            <a:endParaRPr lang="en-US" sz="1050" dirty="0"/>
          </a:p>
          <a:p>
            <a:pPr marL="398463" lvl="1" indent="-171450">
              <a:buFont typeface="Wingdings" panose="05000000000000000000" pitchFamily="2" charset="2"/>
              <a:buChar char="ü"/>
            </a:pPr>
            <a:r>
              <a:rPr lang="en-US" sz="1050" smtClean="0"/>
              <a:t>Via  Mobile Apps</a:t>
            </a:r>
            <a:endParaRPr lang="en-US" sz="1050" dirty="0"/>
          </a:p>
        </p:txBody>
      </p:sp>
      <p:sp>
        <p:nvSpPr>
          <p:cNvPr id="33" name="Text Placeholder 12"/>
          <p:cNvSpPr txBox="1">
            <a:spLocks/>
          </p:cNvSpPr>
          <p:nvPr/>
        </p:nvSpPr>
        <p:spPr>
          <a:xfrm>
            <a:off x="3846855" y="1880426"/>
            <a:ext cx="1427202"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InsightVault</a:t>
            </a:r>
            <a:r>
              <a:rPr lang="en-US" sz="1000" b="1" cap="none" baseline="60000" dirty="0" smtClean="0">
                <a:solidFill>
                  <a:schemeClr val="tx2"/>
                </a:solidFill>
              </a:rPr>
              <a:t>TM</a:t>
            </a:r>
            <a:endParaRPr lang="en-US" sz="1000" b="1" cap="none" baseline="60000" dirty="0">
              <a:solidFill>
                <a:schemeClr val="tx2"/>
              </a:solidFill>
            </a:endParaRPr>
          </a:p>
        </p:txBody>
      </p:sp>
      <p:sp>
        <p:nvSpPr>
          <p:cNvPr id="34" name="Text Placeholder 22"/>
          <p:cNvSpPr txBox="1">
            <a:spLocks/>
          </p:cNvSpPr>
          <p:nvPr/>
        </p:nvSpPr>
        <p:spPr>
          <a:xfrm>
            <a:off x="3846855" y="3786112"/>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Insight Library</a:t>
            </a:r>
            <a:endParaRPr lang="en-US" sz="1050" dirty="0"/>
          </a:p>
          <a:p>
            <a:pPr marL="398463" lvl="1" indent="-171450">
              <a:buFont typeface="Wingdings" panose="05000000000000000000" pitchFamily="2" charset="2"/>
              <a:buChar char="ü"/>
            </a:pPr>
            <a:r>
              <a:rPr lang="en-US" sz="1050" dirty="0" smtClean="0"/>
              <a:t>Easy Storage</a:t>
            </a:r>
            <a:endParaRPr lang="en-US" sz="1050" dirty="0"/>
          </a:p>
          <a:p>
            <a:pPr marL="398463" lvl="1" indent="-171450">
              <a:buFont typeface="Wingdings" panose="05000000000000000000" pitchFamily="2" charset="2"/>
              <a:buChar char="ü"/>
            </a:pPr>
            <a:r>
              <a:rPr lang="en-US" sz="1050" dirty="0" smtClean="0"/>
              <a:t>On-demand Retrieval</a:t>
            </a:r>
            <a:endParaRPr lang="en-US" sz="1050" dirty="0"/>
          </a:p>
          <a:p>
            <a:pPr marL="171450" indent="-171450">
              <a:buFont typeface="Wingdings" panose="05000000000000000000" pitchFamily="2" charset="2"/>
              <a:buChar char="§"/>
            </a:pPr>
            <a:r>
              <a:rPr lang="en-US" sz="1050" dirty="0" smtClean="0"/>
              <a:t>Insight Safeguard</a:t>
            </a:r>
            <a:endParaRPr lang="en-US" sz="1050" dirty="0"/>
          </a:p>
          <a:p>
            <a:pPr marL="398463" lvl="1" indent="-171450">
              <a:buFont typeface="Wingdings" panose="05000000000000000000" pitchFamily="2" charset="2"/>
              <a:buChar char="ü"/>
            </a:pPr>
            <a:r>
              <a:rPr lang="en-US" sz="1050" dirty="0" smtClean="0"/>
              <a:t>Access Authentication</a:t>
            </a:r>
            <a:endParaRPr lang="en-US" sz="1050" dirty="0"/>
          </a:p>
          <a:p>
            <a:pPr marL="398463" lvl="1" indent="-171450">
              <a:buFont typeface="Wingdings" panose="05000000000000000000" pitchFamily="2" charset="2"/>
              <a:buChar char="ü"/>
            </a:pPr>
            <a:r>
              <a:rPr lang="en-US" sz="1050" dirty="0" smtClean="0"/>
              <a:t>Historical Insight Encryption</a:t>
            </a:r>
            <a:endParaRPr lang="en-US" sz="1050" dirty="0"/>
          </a:p>
          <a:p>
            <a:pPr marL="171450" indent="-171450">
              <a:buFont typeface="Wingdings" panose="05000000000000000000" pitchFamily="2" charset="2"/>
              <a:buChar char="§"/>
            </a:pPr>
            <a:r>
              <a:rPr lang="en-US" sz="1050" dirty="0" smtClean="0"/>
              <a:t>Insight Summary</a:t>
            </a:r>
            <a:endParaRPr lang="en-US" sz="1050" dirty="0"/>
          </a:p>
          <a:p>
            <a:pPr marL="398463" lvl="1" indent="-171450">
              <a:buFont typeface="Wingdings" panose="05000000000000000000" pitchFamily="2" charset="2"/>
              <a:buChar char="ü"/>
            </a:pPr>
            <a:r>
              <a:rPr lang="en-US" sz="1050" dirty="0" smtClean="0"/>
              <a:t>Effectiveness Accounting</a:t>
            </a:r>
            <a:endParaRPr lang="en-US" sz="1050" dirty="0"/>
          </a:p>
        </p:txBody>
      </p:sp>
      <p:sp>
        <p:nvSpPr>
          <p:cNvPr id="35" name="Text Placeholder 12"/>
          <p:cNvSpPr txBox="1">
            <a:spLocks/>
          </p:cNvSpPr>
          <p:nvPr/>
        </p:nvSpPr>
        <p:spPr>
          <a:xfrm>
            <a:off x="5453207" y="1880426"/>
            <a:ext cx="1497158"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InsightSphere</a:t>
            </a:r>
            <a:r>
              <a:rPr lang="en-US" sz="1000" b="1" cap="none" baseline="60000" dirty="0" smtClean="0">
                <a:solidFill>
                  <a:schemeClr val="tx2"/>
                </a:solidFill>
              </a:rPr>
              <a:t>TM</a:t>
            </a:r>
            <a:endParaRPr lang="en-US" sz="1600" b="1" cap="none" baseline="60000" dirty="0">
              <a:solidFill>
                <a:schemeClr val="tx2"/>
              </a:solidFill>
            </a:endParaRPr>
          </a:p>
        </p:txBody>
      </p:sp>
      <p:sp>
        <p:nvSpPr>
          <p:cNvPr id="36" name="Text Placeholder 22"/>
          <p:cNvSpPr txBox="1">
            <a:spLocks/>
          </p:cNvSpPr>
          <p:nvPr/>
        </p:nvSpPr>
        <p:spPr>
          <a:xfrm>
            <a:off x="5523163" y="3786112"/>
            <a:ext cx="142684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Human Estimate</a:t>
            </a:r>
            <a:endParaRPr lang="en-US" sz="1050" dirty="0"/>
          </a:p>
          <a:p>
            <a:pPr marL="398463" lvl="1" indent="-171450">
              <a:buFont typeface="Wingdings" panose="05000000000000000000" pitchFamily="2" charset="2"/>
              <a:buChar char="ü"/>
            </a:pPr>
            <a:r>
              <a:rPr lang="en-US" sz="1050" dirty="0" smtClean="0"/>
              <a:t>Expert Voting</a:t>
            </a:r>
            <a:endParaRPr lang="en-US" sz="1050" dirty="0"/>
          </a:p>
          <a:p>
            <a:pPr marL="398463" lvl="1" indent="-171450">
              <a:buFont typeface="Wingdings" panose="05000000000000000000" pitchFamily="2" charset="2"/>
              <a:buChar char="ü"/>
            </a:pPr>
            <a:r>
              <a:rPr lang="en-US" sz="1050" dirty="0" smtClean="0"/>
              <a:t>Manager Voting</a:t>
            </a:r>
            <a:endParaRPr lang="en-US" sz="1050" dirty="0"/>
          </a:p>
          <a:p>
            <a:pPr marL="171450" indent="-171450">
              <a:buFont typeface="Wingdings" panose="05000000000000000000" pitchFamily="2" charset="2"/>
              <a:buChar char="§"/>
            </a:pPr>
            <a:r>
              <a:rPr lang="en-US" sz="1050" dirty="0" smtClean="0"/>
              <a:t>Crowd Sourcing</a:t>
            </a:r>
            <a:endParaRPr lang="en-US" sz="1050" dirty="0"/>
          </a:p>
          <a:p>
            <a:pPr marL="398463" lvl="1" indent="-171450">
              <a:buFont typeface="Wingdings" panose="05000000000000000000" pitchFamily="2" charset="2"/>
              <a:buChar char="ü"/>
            </a:pPr>
            <a:r>
              <a:rPr lang="en-US" sz="1050" dirty="0" smtClean="0"/>
              <a:t>Expert Cloud Resource</a:t>
            </a:r>
            <a:endParaRPr lang="en-US" sz="1050" dirty="0"/>
          </a:p>
          <a:p>
            <a:pPr marL="398463" lvl="1" indent="-171450">
              <a:buFont typeface="Wingdings" panose="05000000000000000000" pitchFamily="2" charset="2"/>
              <a:buChar char="ü"/>
            </a:pPr>
            <a:r>
              <a:rPr lang="en-US" sz="1050" dirty="0" smtClean="0"/>
              <a:t>Custom Solution     Plug-in</a:t>
            </a:r>
            <a:endParaRPr lang="en-US" sz="1050" dirty="0"/>
          </a:p>
          <a:p>
            <a:pPr marL="171450" indent="-171450">
              <a:buFont typeface="Wingdings" panose="05000000000000000000" pitchFamily="2" charset="2"/>
              <a:buChar char="§"/>
            </a:pPr>
            <a:r>
              <a:rPr lang="en-US" sz="1050" dirty="0" smtClean="0"/>
              <a:t>Insight Calibration</a:t>
            </a:r>
            <a:endParaRPr lang="en-US" sz="1050" dirty="0"/>
          </a:p>
          <a:p>
            <a:pPr marL="398463" lvl="1" indent="-171450">
              <a:buFont typeface="Wingdings" panose="05000000000000000000" pitchFamily="2" charset="2"/>
              <a:buChar char="ü"/>
            </a:pPr>
            <a:r>
              <a:rPr lang="en-US" sz="1050" dirty="0" smtClean="0"/>
              <a:t>Continuous Adaptation</a:t>
            </a:r>
            <a:endParaRPr lang="en-US" sz="1050" dirty="0"/>
          </a:p>
        </p:txBody>
      </p:sp>
      <p:sp>
        <p:nvSpPr>
          <p:cNvPr id="37" name="Text Placeholder 12"/>
          <p:cNvSpPr txBox="1">
            <a:spLocks/>
          </p:cNvSpPr>
          <p:nvPr/>
        </p:nvSpPr>
        <p:spPr>
          <a:xfrm>
            <a:off x="7187925" y="1880426"/>
            <a:ext cx="1497485" cy="368300"/>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1600" b="1" i="1" cap="none" dirty="0" smtClean="0">
                <a:solidFill>
                  <a:schemeClr val="tx2"/>
                </a:solidFill>
              </a:rPr>
              <a:t>Insight360</a:t>
            </a:r>
            <a:r>
              <a:rPr lang="en-US" sz="1600" b="1" i="1" cap="none" dirty="0">
                <a:solidFill>
                  <a:schemeClr val="tx2"/>
                </a:solidFill>
              </a:rPr>
              <a:t>°</a:t>
            </a:r>
          </a:p>
        </p:txBody>
      </p:sp>
      <p:sp>
        <p:nvSpPr>
          <p:cNvPr id="38" name="Text Placeholder 22"/>
          <p:cNvSpPr txBox="1">
            <a:spLocks/>
          </p:cNvSpPr>
          <p:nvPr/>
        </p:nvSpPr>
        <p:spPr>
          <a:xfrm>
            <a:off x="7241340" y="3786112"/>
            <a:ext cx="1443872" cy="2417763"/>
          </a:xfrm>
          <a:prstGeom prst="rect">
            <a:avLst/>
          </a:prstGeom>
        </p:spPr>
        <p:txBody>
          <a:bodyPr lIns="91429" tIns="45714" rIns="91429" bIns="45714" anchor="t">
            <a:noAutofit/>
          </a:bodyPr>
          <a:lstStyle>
            <a:lvl1pPr marL="0" indent="0" algn="l" defTabSz="457200" rtl="0" eaLnBrk="1" latinLnBrk="0" hangingPunct="1">
              <a:spcBef>
                <a:spcPct val="20000"/>
              </a:spcBef>
              <a:buFont typeface="Arial"/>
              <a:buNone/>
              <a:defRPr sz="1400" b="1" i="0" kern="1200">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1450" indent="-171450">
              <a:buFont typeface="Wingdings" panose="05000000000000000000" pitchFamily="2" charset="2"/>
              <a:buChar char="§"/>
            </a:pPr>
            <a:r>
              <a:rPr lang="en-US" sz="1050" dirty="0" smtClean="0"/>
              <a:t>Solution Suite</a:t>
            </a:r>
            <a:endParaRPr lang="en-US" sz="1050" dirty="0"/>
          </a:p>
          <a:p>
            <a:pPr marL="398463" lvl="1" indent="-171450">
              <a:buFont typeface="Wingdings" panose="05000000000000000000" pitchFamily="2" charset="2"/>
              <a:buChar char="ü"/>
            </a:pPr>
            <a:r>
              <a:rPr lang="en-US" sz="1050" dirty="0" smtClean="0"/>
              <a:t>Fully Automated Data-driven Decisioning</a:t>
            </a:r>
            <a:endParaRPr lang="en-US" sz="1050" dirty="0"/>
          </a:p>
          <a:p>
            <a:pPr marL="398463" lvl="1" indent="-171450">
              <a:buFont typeface="Wingdings" panose="05000000000000000000" pitchFamily="2" charset="2"/>
              <a:buChar char="ü"/>
            </a:pPr>
            <a:r>
              <a:rPr lang="en-US" sz="1050" dirty="0" smtClean="0"/>
              <a:t>Work-flow Optimizer</a:t>
            </a:r>
            <a:endParaRPr lang="en-US" sz="1050" dirty="0"/>
          </a:p>
          <a:p>
            <a:pPr marL="171450" indent="-171450">
              <a:buFont typeface="Wingdings" panose="05000000000000000000" pitchFamily="2" charset="2"/>
              <a:buChar char="§"/>
            </a:pPr>
            <a:r>
              <a:rPr lang="en-US" sz="1050" dirty="0" smtClean="0"/>
              <a:t>Change Management</a:t>
            </a:r>
            <a:endParaRPr lang="en-US" sz="1050" dirty="0"/>
          </a:p>
          <a:p>
            <a:pPr marL="398463" lvl="1" indent="-171450">
              <a:buFont typeface="Wingdings" panose="05000000000000000000" pitchFamily="2" charset="2"/>
              <a:buChar char="ü"/>
            </a:pPr>
            <a:r>
              <a:rPr lang="en-US" sz="1050" dirty="0" smtClean="0"/>
              <a:t>Strategy Consulting</a:t>
            </a:r>
            <a:endParaRPr lang="en-US" sz="1050" dirty="0"/>
          </a:p>
          <a:p>
            <a:pPr marL="398463" lvl="1" indent="-171450">
              <a:buFont typeface="Wingdings" panose="05000000000000000000" pitchFamily="2" charset="2"/>
              <a:buChar char="ü"/>
            </a:pPr>
            <a:r>
              <a:rPr lang="en-US" sz="1050" dirty="0" smtClean="0"/>
              <a:t>Ad-hoc Analysis</a:t>
            </a:r>
            <a:endParaRPr lang="en-US" sz="1050" dirty="0"/>
          </a:p>
        </p:txBody>
      </p:sp>
      <p:sp>
        <p:nvSpPr>
          <p:cNvPr id="40" name="Pentagon 39"/>
          <p:cNvSpPr/>
          <p:nvPr/>
        </p:nvSpPr>
        <p:spPr bwMode="auto">
          <a:xfrm>
            <a:off x="454025" y="1868688"/>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1" name="Pentagon 40"/>
          <p:cNvSpPr/>
          <p:nvPr/>
        </p:nvSpPr>
        <p:spPr bwMode="auto">
          <a:xfrm>
            <a:off x="2120419" y="1868688"/>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2" name="Pentagon 41"/>
          <p:cNvSpPr/>
          <p:nvPr/>
        </p:nvSpPr>
        <p:spPr bwMode="auto">
          <a:xfrm>
            <a:off x="3786813" y="1868688"/>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sp>
        <p:nvSpPr>
          <p:cNvPr id="43" name="Pentagon 42"/>
          <p:cNvSpPr/>
          <p:nvPr/>
        </p:nvSpPr>
        <p:spPr bwMode="auto">
          <a:xfrm>
            <a:off x="5453207" y="1868688"/>
            <a:ext cx="1739611" cy="4335187"/>
          </a:xfrm>
          <a:prstGeom prst="homePlate">
            <a:avLst>
              <a:gd name="adj" fmla="val 19930"/>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lIns="91418" tIns="45709" rIns="91418" bIns="45709"/>
          <a:lstStyle/>
          <a:p>
            <a:pPr defTabSz="914186"/>
            <a:endParaRPr lang="en-US" sz="1000" dirty="0">
              <a:solidFill>
                <a:srgbClr val="595959"/>
              </a:solidFill>
              <a:latin typeface="Calibri"/>
              <a:cs typeface="Calibri"/>
            </a:endParaRPr>
          </a:p>
        </p:txBody>
      </p:sp>
      <p:pic>
        <p:nvPicPr>
          <p:cNvPr id="52" name="Picture 51" descr="dreamstime_17870558.jpg"/>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510987" y="2314854"/>
            <a:ext cx="1332933" cy="1343584"/>
          </a:xfrm>
          <a:prstGeom prst="rect">
            <a:avLst/>
          </a:prstGeom>
        </p:spPr>
      </p:pic>
      <p:pic>
        <p:nvPicPr>
          <p:cNvPr id="53" name="Picture 52" descr="dreamstime_13539961.jpg"/>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7241340" y="2475998"/>
            <a:ext cx="1390654" cy="1027228"/>
          </a:xfrm>
          <a:prstGeom prst="rect">
            <a:avLst/>
          </a:prstGeom>
        </p:spPr>
      </p:pic>
      <p:pic>
        <p:nvPicPr>
          <p:cNvPr id="54" name="Picture 53" descr="dreamstime_10648922.jpg"/>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5538016" y="2186237"/>
            <a:ext cx="1341099" cy="1554659"/>
          </a:xfrm>
          <a:prstGeom prst="rect">
            <a:avLst/>
          </a:prstGeom>
        </p:spPr>
      </p:pic>
      <p:sp>
        <p:nvSpPr>
          <p:cNvPr id="56" name="TextBox 55"/>
          <p:cNvSpPr txBox="1"/>
          <p:nvPr/>
        </p:nvSpPr>
        <p:spPr>
          <a:xfrm>
            <a:off x="519152" y="1457507"/>
            <a:ext cx="1295400" cy="276999"/>
          </a:xfrm>
          <a:prstGeom prst="rect">
            <a:avLst/>
          </a:prstGeom>
          <a:noFill/>
        </p:spPr>
        <p:txBody>
          <a:bodyPr wrap="square" rtlCol="0">
            <a:spAutoFit/>
          </a:bodyPr>
          <a:lstStyle/>
          <a:p>
            <a:pPr algn="ctr"/>
            <a:r>
              <a:rPr lang="en-US" b="1" i="1" dirty="0" smtClean="0">
                <a:solidFill>
                  <a:srgbClr val="5F5F5F"/>
                </a:solidFill>
              </a:rPr>
              <a:t>2</a:t>
            </a:r>
            <a:r>
              <a:rPr lang="en-US" sz="1200" b="1" i="1" dirty="0" smtClean="0">
                <a:solidFill>
                  <a:srgbClr val="5F5F5F"/>
                </a:solidFill>
              </a:rPr>
              <a:t>-4 weeks</a:t>
            </a:r>
            <a:endParaRPr lang="en-US" sz="1200" b="1" i="1" dirty="0">
              <a:solidFill>
                <a:srgbClr val="5F5F5F"/>
              </a:solidFill>
            </a:endParaRPr>
          </a:p>
        </p:txBody>
      </p:sp>
      <p:sp>
        <p:nvSpPr>
          <p:cNvPr id="57" name="TextBox 56"/>
          <p:cNvSpPr txBox="1"/>
          <p:nvPr/>
        </p:nvSpPr>
        <p:spPr>
          <a:xfrm>
            <a:off x="2220981" y="1457507"/>
            <a:ext cx="1295400" cy="276999"/>
          </a:xfrm>
          <a:prstGeom prst="rect">
            <a:avLst/>
          </a:prstGeom>
          <a:noFill/>
        </p:spPr>
        <p:txBody>
          <a:bodyPr wrap="square" rtlCol="0">
            <a:spAutoFit/>
          </a:bodyPr>
          <a:lstStyle/>
          <a:p>
            <a:pPr algn="ctr"/>
            <a:r>
              <a:rPr lang="en-US" b="1" i="1" dirty="0" smtClean="0">
                <a:solidFill>
                  <a:srgbClr val="5F5F5F"/>
                </a:solidFill>
              </a:rPr>
              <a:t>8</a:t>
            </a:r>
            <a:r>
              <a:rPr lang="en-US" sz="1200" b="1" i="1" dirty="0" smtClean="0">
                <a:solidFill>
                  <a:srgbClr val="5F5F5F"/>
                </a:solidFill>
              </a:rPr>
              <a:t>-12 weeks</a:t>
            </a:r>
            <a:endParaRPr lang="en-US" sz="1200" b="1" i="1" dirty="0">
              <a:solidFill>
                <a:srgbClr val="5F5F5F"/>
              </a:solidFill>
            </a:endParaRPr>
          </a:p>
        </p:txBody>
      </p:sp>
      <p:cxnSp>
        <p:nvCxnSpPr>
          <p:cNvPr id="58" name="Straight Connector 57"/>
          <p:cNvCxnSpPr/>
          <p:nvPr/>
        </p:nvCxnSpPr>
        <p:spPr>
          <a:xfrm>
            <a:off x="520215" y="1306280"/>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701469" y="1306280"/>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bwMode="auto">
          <a:xfrm>
            <a:off x="531557" y="1445134"/>
            <a:ext cx="3168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61" name="TextBox 60"/>
          <p:cNvSpPr txBox="1"/>
          <p:nvPr/>
        </p:nvSpPr>
        <p:spPr>
          <a:xfrm>
            <a:off x="1095603" y="1152391"/>
            <a:ext cx="2122612" cy="307777"/>
          </a:xfrm>
          <a:prstGeom prst="rect">
            <a:avLst/>
          </a:prstGeom>
          <a:noFill/>
        </p:spPr>
        <p:txBody>
          <a:bodyPr wrap="square" rtlCol="0">
            <a:spAutoFit/>
          </a:bodyPr>
          <a:lstStyle/>
          <a:p>
            <a:pPr algn="ctr"/>
            <a:r>
              <a:rPr lang="en-US" sz="1400" b="1" i="1" dirty="0" smtClean="0">
                <a:solidFill>
                  <a:schemeClr val="tx2"/>
                </a:solidFill>
              </a:rPr>
              <a:t>Proof of Concept Module</a:t>
            </a:r>
            <a:endParaRPr lang="en-US" sz="1400" b="1" i="1" dirty="0">
              <a:solidFill>
                <a:schemeClr val="tx2"/>
              </a:solidFill>
            </a:endParaRPr>
          </a:p>
        </p:txBody>
      </p:sp>
      <p:cxnSp>
        <p:nvCxnSpPr>
          <p:cNvPr id="65" name="Straight Connector 64"/>
          <p:cNvCxnSpPr/>
          <p:nvPr/>
        </p:nvCxnSpPr>
        <p:spPr>
          <a:xfrm>
            <a:off x="6965119" y="130430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bwMode="auto">
          <a:xfrm>
            <a:off x="3712082" y="1443159"/>
            <a:ext cx="3240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sp>
        <p:nvSpPr>
          <p:cNvPr id="67" name="TextBox 66"/>
          <p:cNvSpPr txBox="1"/>
          <p:nvPr/>
        </p:nvSpPr>
        <p:spPr>
          <a:xfrm>
            <a:off x="4530124" y="1152391"/>
            <a:ext cx="1495916" cy="307777"/>
          </a:xfrm>
          <a:prstGeom prst="rect">
            <a:avLst/>
          </a:prstGeom>
          <a:noFill/>
        </p:spPr>
        <p:txBody>
          <a:bodyPr wrap="square" rtlCol="0">
            <a:spAutoFit/>
          </a:bodyPr>
          <a:lstStyle/>
          <a:p>
            <a:pPr algn="ctr"/>
            <a:r>
              <a:rPr lang="en-US" sz="1400" b="1" i="1" dirty="0" smtClean="0">
                <a:solidFill>
                  <a:schemeClr val="tx2"/>
                </a:solidFill>
              </a:rPr>
              <a:t>Value Added</a:t>
            </a:r>
            <a:endParaRPr lang="en-US" sz="1400" b="1" i="1" dirty="0">
              <a:solidFill>
                <a:schemeClr val="tx2"/>
              </a:solidFill>
            </a:endParaRPr>
          </a:p>
        </p:txBody>
      </p:sp>
      <p:sp>
        <p:nvSpPr>
          <p:cNvPr id="68" name="TextBox 67"/>
          <p:cNvSpPr txBox="1"/>
          <p:nvPr/>
        </p:nvSpPr>
        <p:spPr>
          <a:xfrm>
            <a:off x="3882424" y="1456857"/>
            <a:ext cx="1295400" cy="276999"/>
          </a:xfrm>
          <a:prstGeom prst="rect">
            <a:avLst/>
          </a:prstGeom>
          <a:noFill/>
        </p:spPr>
        <p:txBody>
          <a:bodyPr wrap="square" rtlCol="0">
            <a:spAutoFit/>
          </a:bodyPr>
          <a:lstStyle/>
          <a:p>
            <a:pPr algn="ctr"/>
            <a:r>
              <a:rPr lang="en-US" sz="1200" b="1" i="1" dirty="0" smtClean="0">
                <a:solidFill>
                  <a:srgbClr val="5F5F5F"/>
                </a:solidFill>
              </a:rPr>
              <a:t>6-8 weeks</a:t>
            </a:r>
            <a:endParaRPr lang="en-US" sz="1200" b="1" i="1" dirty="0">
              <a:solidFill>
                <a:srgbClr val="5F5F5F"/>
              </a:solidFill>
            </a:endParaRPr>
          </a:p>
        </p:txBody>
      </p:sp>
      <p:sp>
        <p:nvSpPr>
          <p:cNvPr id="69" name="TextBox 68"/>
          <p:cNvSpPr txBox="1"/>
          <p:nvPr/>
        </p:nvSpPr>
        <p:spPr>
          <a:xfrm>
            <a:off x="5512582" y="1456856"/>
            <a:ext cx="1295400" cy="276999"/>
          </a:xfrm>
          <a:prstGeom prst="rect">
            <a:avLst/>
          </a:prstGeom>
          <a:noFill/>
        </p:spPr>
        <p:txBody>
          <a:bodyPr wrap="square" rtlCol="0">
            <a:spAutoFit/>
          </a:bodyPr>
          <a:lstStyle/>
          <a:p>
            <a:pPr algn="ctr"/>
            <a:r>
              <a:rPr lang="en-US" sz="1200" b="1" i="1" dirty="0" smtClean="0">
                <a:solidFill>
                  <a:srgbClr val="5F5F5F"/>
                </a:solidFill>
              </a:rPr>
              <a:t>8-12 weeks</a:t>
            </a:r>
            <a:endParaRPr lang="en-US" sz="1200" b="1" i="1" dirty="0">
              <a:solidFill>
                <a:srgbClr val="5F5F5F"/>
              </a:solidFill>
            </a:endParaRPr>
          </a:p>
        </p:txBody>
      </p:sp>
      <p:cxnSp>
        <p:nvCxnSpPr>
          <p:cNvPr id="70" name="Straight Arrow Connector 69"/>
          <p:cNvCxnSpPr/>
          <p:nvPr/>
        </p:nvCxnSpPr>
        <p:spPr bwMode="auto">
          <a:xfrm>
            <a:off x="6976994" y="1443159"/>
            <a:ext cx="1692000" cy="0"/>
          </a:xfrm>
          <a:prstGeom prst="straightConnector1">
            <a:avLst/>
          </a:prstGeom>
          <a:gradFill rotWithShape="0">
            <a:gsLst>
              <a:gs pos="0">
                <a:srgbClr val="8BAEDD"/>
              </a:gs>
              <a:gs pos="100000">
                <a:srgbClr val="8BAEDD">
                  <a:gamma/>
                  <a:shade val="46275"/>
                  <a:invGamma/>
                </a:srgbClr>
              </a:gs>
            </a:gsLst>
            <a:lin ang="5400000" scaled="1"/>
          </a:gradFill>
          <a:ln w="28575" cap="flat" cmpd="sng" algn="ctr">
            <a:solidFill>
              <a:schemeClr val="bg1">
                <a:lumMod val="50000"/>
              </a:schemeClr>
            </a:solidFill>
            <a:prstDash val="solid"/>
            <a:round/>
            <a:headEnd type="triangle" w="med" len="med"/>
            <a:tailEnd type="triangle" w="med" len="med"/>
          </a:ln>
          <a:effectLst/>
        </p:spPr>
      </p:cxnSp>
      <p:cxnSp>
        <p:nvCxnSpPr>
          <p:cNvPr id="71" name="Straight Connector 70"/>
          <p:cNvCxnSpPr/>
          <p:nvPr/>
        </p:nvCxnSpPr>
        <p:spPr>
          <a:xfrm>
            <a:off x="8696894" y="1314205"/>
            <a:ext cx="0" cy="30510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76" name="TextBox 75"/>
          <p:cNvSpPr txBox="1"/>
          <p:nvPr/>
        </p:nvSpPr>
        <p:spPr>
          <a:xfrm>
            <a:off x="6985630" y="1152391"/>
            <a:ext cx="1668447" cy="307777"/>
          </a:xfrm>
          <a:prstGeom prst="rect">
            <a:avLst/>
          </a:prstGeom>
          <a:noFill/>
        </p:spPr>
        <p:txBody>
          <a:bodyPr wrap="square" rtlCol="0">
            <a:spAutoFit/>
          </a:bodyPr>
          <a:lstStyle/>
          <a:p>
            <a:pPr algn="ctr"/>
            <a:r>
              <a:rPr lang="en-US" sz="1400" b="1" i="1" dirty="0" smtClean="0">
                <a:solidFill>
                  <a:schemeClr val="tx2"/>
                </a:solidFill>
              </a:rPr>
              <a:t>Additional Modules</a:t>
            </a:r>
            <a:endParaRPr lang="en-US" sz="1400" b="1" i="1" dirty="0">
              <a:solidFill>
                <a:schemeClr val="tx2"/>
              </a:solidFill>
            </a:endParaRPr>
          </a:p>
        </p:txBody>
      </p:sp>
      <p:sp>
        <p:nvSpPr>
          <p:cNvPr id="44" name="TextBox 43"/>
          <p:cNvSpPr txBox="1"/>
          <p:nvPr/>
        </p:nvSpPr>
        <p:spPr>
          <a:xfrm>
            <a:off x="7242782" y="1456856"/>
            <a:ext cx="1295400" cy="276999"/>
          </a:xfrm>
          <a:prstGeom prst="rect">
            <a:avLst/>
          </a:prstGeom>
          <a:noFill/>
        </p:spPr>
        <p:txBody>
          <a:bodyPr wrap="square" rtlCol="0">
            <a:spAutoFit/>
          </a:bodyPr>
          <a:lstStyle/>
          <a:p>
            <a:pPr algn="ctr"/>
            <a:r>
              <a:rPr lang="en-US" b="1" i="1" dirty="0" smtClean="0">
                <a:solidFill>
                  <a:srgbClr val="5F5F5F"/>
                </a:solidFill>
              </a:rPr>
              <a:t>Next 1-2 </a:t>
            </a:r>
            <a:r>
              <a:rPr lang="en-US" sz="1200" b="1" i="1" dirty="0" smtClean="0">
                <a:solidFill>
                  <a:srgbClr val="5F5F5F"/>
                </a:solidFill>
              </a:rPr>
              <a:t>years</a:t>
            </a:r>
            <a:endParaRPr lang="en-US" sz="1200" b="1" i="1" dirty="0">
              <a:solidFill>
                <a:srgbClr val="5F5F5F"/>
              </a:solidFill>
            </a:endParaRPr>
          </a:p>
        </p:txBody>
      </p:sp>
    </p:spTree>
    <p:extLst>
      <p:ext uri="{BB962C8B-B14F-4D97-AF65-F5344CB8AC3E}">
        <p14:creationId xmlns:p14="http://schemas.microsoft.com/office/powerpoint/2010/main" val="152803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theclinegroup.com/wp-content/uploads/2013/05/case-stud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051" y="2354240"/>
            <a:ext cx="4948694" cy="2474347"/>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txBox="1">
            <a:spLocks/>
          </p:cNvSpPr>
          <p:nvPr/>
        </p:nvSpPr>
        <p:spPr bwMode="gray">
          <a:xfrm>
            <a:off x="4860636" y="3142663"/>
            <a:ext cx="3824577" cy="1685924"/>
          </a:xfrm>
          <a:prstGeom prst="rect">
            <a:avLst/>
          </a:prstGeom>
        </p:spPr>
        <p:txBody>
          <a:bodyPr>
            <a:normAutofit/>
          </a:bodyPr>
          <a:lstStyle>
            <a:lvl1pPr algn="l" defTabSz="457200" rtl="0" eaLnBrk="1" latinLnBrk="0" hangingPunct="1">
              <a:spcBef>
                <a:spcPct val="0"/>
              </a:spcBef>
              <a:buNone/>
              <a:defRPr sz="1800" b="1" kern="1200">
                <a:solidFill>
                  <a:schemeClr val="accent1">
                    <a:lumMod val="50000"/>
                  </a:schemeClr>
                </a:solidFill>
                <a:latin typeface="Calibri"/>
                <a:ea typeface="+mj-ea"/>
                <a:cs typeface="Calibri"/>
              </a:defRPr>
            </a:lvl1pPr>
          </a:lstStyle>
          <a:p>
            <a:pPr algn="ctr" fontAlgn="auto">
              <a:spcAft>
                <a:spcPts val="0"/>
              </a:spcAft>
            </a:pPr>
            <a:r>
              <a:rPr lang="zh-CN" altLang="en-US" sz="4000" dirty="0" smtClean="0">
                <a:latin typeface="Microsoft YaHei" panose="020B0503020204020204" pitchFamily="34" charset="-122"/>
                <a:ea typeface="Microsoft YaHei" panose="020B0503020204020204" pitchFamily="34" charset="-122"/>
              </a:rPr>
              <a:t>案例分析</a:t>
            </a:r>
            <a:endParaRPr lang="en-US" sz="4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75577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5575"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a:spLocks noGrp="1"/>
          </p:cNvSpPr>
          <p:nvPr>
            <p:ph type="title"/>
          </p:nvPr>
        </p:nvSpPr>
        <p:spPr bwMode="gray">
          <a:xfrm>
            <a:off x="4860636" y="2586038"/>
            <a:ext cx="3824577" cy="1685924"/>
          </a:xfrm>
        </p:spPr>
        <p:txBody>
          <a:bodyPr>
            <a:normAutofit/>
          </a:bodyPr>
          <a:lstStyle/>
          <a:p>
            <a:pPr algn="ctr"/>
            <a:r>
              <a:rPr lang="zh-CN" altLang="en-US" sz="4000" dirty="0" smtClean="0">
                <a:latin typeface="Microsoft YaHei" panose="020B0503020204020204" pitchFamily="34" charset="-122"/>
                <a:ea typeface="Microsoft YaHei" panose="020B0503020204020204" pitchFamily="34" charset="-122"/>
              </a:rPr>
              <a:t>市</a:t>
            </a:r>
            <a:r>
              <a:rPr lang="zh-CN" altLang="en-US" sz="4000" dirty="0">
                <a:latin typeface="Microsoft YaHei" panose="020B0503020204020204" pitchFamily="34" charset="-122"/>
                <a:ea typeface="Microsoft YaHei" panose="020B0503020204020204" pitchFamily="34" charset="-122"/>
              </a:rPr>
              <a:t>场需求预测</a:t>
            </a:r>
            <a:endParaRPr lang="en-US" sz="4000" b="1"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8" name="Round Same Side Corner Rectangle 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 name="Round Same Side Corner Rectangle 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 name="Round Same Side Corner Rectangle 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 name="Round Same Side Corner Rectangle 1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2" name="Straight Connector 1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6676" name="Picture 52" descr="http://iipmr.com/blog/wp-content/uploads/2012/05/Fotolia_30447272_X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357" y="2271759"/>
            <a:ext cx="4171950" cy="2609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127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011" y="286949"/>
            <a:ext cx="6427177" cy="563562"/>
          </a:xfrm>
        </p:spPr>
        <p:txBody>
          <a:bodyPr/>
          <a:lstStyle/>
          <a:p>
            <a:r>
              <a:rPr lang="zh-CN" altLang="en-US" dirty="0" smtClean="0">
                <a:latin typeface="Microsoft YaHei" panose="020B0503020204020204" pitchFamily="34" charset="-122"/>
                <a:ea typeface="Microsoft YaHei" panose="020B0503020204020204" pitchFamily="34" charset="-122"/>
              </a:rPr>
              <a:t>满足动态市场需求的快速补货方案</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a:solidFill>
                  <a:srgbClr val="002060"/>
                </a:solidFill>
                <a:latin typeface="Microsoft YaHei" panose="020B0503020204020204" pitchFamily="34" charset="-122"/>
                <a:ea typeface="Microsoft YaHei" panose="020B0503020204020204" pitchFamily="34" charset="-122"/>
              </a:rPr>
              <a:t>需</a:t>
            </a:r>
            <a:r>
              <a:rPr lang="zh-CN" altLang="en-US" sz="1200" dirty="0" smtClean="0">
                <a:solidFill>
                  <a:srgbClr val="002060"/>
                </a:solidFill>
                <a:latin typeface="Microsoft YaHei" panose="020B0503020204020204" pitchFamily="34" charset="-122"/>
                <a:ea typeface="Microsoft YaHei" panose="020B0503020204020204" pitchFamily="34" charset="-122"/>
              </a:rPr>
              <a:t>求预测方案可以帮助提高盈利</a:t>
            </a:r>
            <a:r>
              <a:rPr lang="en-US" sz="1200" dirty="0" smtClean="0">
                <a:solidFill>
                  <a:srgbClr val="002060"/>
                </a:solidFill>
                <a:latin typeface="Microsoft YaHei" panose="020B0503020204020204" pitchFamily="34" charset="-122"/>
                <a:ea typeface="Microsoft YaHei" panose="020B0503020204020204" pitchFamily="34" charset="-122"/>
              </a:rPr>
              <a:t>, </a:t>
            </a:r>
            <a:r>
              <a:rPr lang="zh-CN" altLang="en-US" sz="1200" dirty="0" smtClean="0">
                <a:solidFill>
                  <a:srgbClr val="002060"/>
                </a:solidFill>
                <a:latin typeface="Microsoft YaHei" panose="020B0503020204020204" pitchFamily="34" charset="-122"/>
                <a:ea typeface="Microsoft YaHei" panose="020B0503020204020204" pitchFamily="34" charset="-122"/>
              </a:rPr>
              <a:t>增加市场占有率</a:t>
            </a:r>
            <a:r>
              <a:rPr lang="en-US" sz="1200" dirty="0" smtClean="0">
                <a:solidFill>
                  <a:srgbClr val="002060"/>
                </a:solidFill>
                <a:latin typeface="Microsoft YaHei" panose="020B0503020204020204" pitchFamily="34" charset="-122"/>
                <a:ea typeface="Microsoft YaHei" panose="020B0503020204020204" pitchFamily="34" charset="-122"/>
              </a:rPr>
              <a:t>, </a:t>
            </a:r>
            <a:r>
              <a:rPr lang="zh-CN" altLang="en-US" sz="1200" dirty="0" smtClean="0">
                <a:solidFill>
                  <a:srgbClr val="002060"/>
                </a:solidFill>
                <a:latin typeface="Microsoft YaHei" panose="020B0503020204020204" pitchFamily="34" charset="-122"/>
                <a:ea typeface="Microsoft YaHei" panose="020B0503020204020204" pitchFamily="34" charset="-122"/>
              </a:rPr>
              <a:t>推行更好的库存管</a:t>
            </a:r>
            <a:r>
              <a:rPr lang="zh-CN" altLang="en-US" sz="1200" dirty="0">
                <a:solidFill>
                  <a:srgbClr val="002060"/>
                </a:solidFill>
                <a:latin typeface="Microsoft YaHei" panose="020B0503020204020204" pitchFamily="34" charset="-122"/>
                <a:ea typeface="Microsoft YaHei" panose="020B0503020204020204" pitchFamily="34" charset="-122"/>
              </a:rPr>
              <a:t>理</a:t>
            </a:r>
            <a:r>
              <a:rPr lang="zh-CN" altLang="en-US" sz="1200" dirty="0" smtClean="0">
                <a:solidFill>
                  <a:srgbClr val="002060"/>
                </a:solidFill>
                <a:latin typeface="Microsoft YaHei" panose="020B0503020204020204" pitchFamily="34" charset="-122"/>
                <a:ea typeface="Microsoft YaHei" panose="020B0503020204020204" pitchFamily="34" charset="-122"/>
              </a:rPr>
              <a:t>，</a:t>
            </a:r>
            <a:r>
              <a:rPr lang="zh-CN" altLang="en-US" sz="1200" dirty="0">
                <a:solidFill>
                  <a:srgbClr val="002060"/>
                </a:solidFill>
                <a:latin typeface="Microsoft YaHei" panose="020B0503020204020204" pitchFamily="34" charset="-122"/>
                <a:ea typeface="Microsoft YaHei" panose="020B0503020204020204" pitchFamily="34" charset="-122"/>
              </a:rPr>
              <a:t>并</a:t>
            </a:r>
            <a:r>
              <a:rPr lang="zh-CN" altLang="en-US" sz="1200" dirty="0" smtClean="0">
                <a:solidFill>
                  <a:srgbClr val="002060"/>
                </a:solidFill>
                <a:latin typeface="Microsoft YaHei" panose="020B0503020204020204" pitchFamily="34" charset="-122"/>
                <a:ea typeface="Microsoft YaHei" panose="020B0503020204020204" pitchFamily="34" charset="-122"/>
              </a:rPr>
              <a:t>降低</a:t>
            </a:r>
            <a:r>
              <a:rPr lang="zh-CN" altLang="en-US" sz="1200" dirty="0">
                <a:solidFill>
                  <a:srgbClr val="002060"/>
                </a:solidFill>
                <a:latin typeface="Microsoft YaHei" panose="020B0503020204020204" pitchFamily="34" charset="-122"/>
                <a:ea typeface="Microsoft YaHei" panose="020B0503020204020204" pitchFamily="34" charset="-122"/>
              </a:rPr>
              <a:t>运营</a:t>
            </a:r>
            <a:r>
              <a:rPr lang="zh-CN" altLang="en-US" sz="1200" dirty="0" smtClean="0">
                <a:solidFill>
                  <a:srgbClr val="002060"/>
                </a:solidFill>
                <a:latin typeface="Microsoft YaHei" panose="020B0503020204020204" pitchFamily="34" charset="-122"/>
                <a:ea typeface="Microsoft YaHei" panose="020B0503020204020204" pitchFamily="34" charset="-122"/>
              </a:rPr>
              <a:t>风险</a:t>
            </a:r>
            <a:endParaRPr lang="en-US" sz="1200" dirty="0">
              <a:solidFill>
                <a:srgbClr val="002060"/>
              </a:solidFill>
              <a:latin typeface="Microsoft YaHei" panose="020B0503020204020204" pitchFamily="34" charset="-122"/>
              <a:ea typeface="Microsoft YaHei" panose="020B0503020204020204" pitchFamily="34" charset="-122"/>
            </a:endParaRPr>
          </a:p>
        </p:txBody>
      </p:sp>
      <p:pic>
        <p:nvPicPr>
          <p:cNvPr id="4" name="Picture 3" descr="dreamstime_xxl_9637508.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919825" y="2657361"/>
            <a:ext cx="2224175" cy="4201179"/>
          </a:xfrm>
          <a:prstGeom prst="rect">
            <a:avLst/>
          </a:prstGeom>
        </p:spPr>
      </p:pic>
      <p:sp>
        <p:nvSpPr>
          <p:cNvPr id="5" name="Rectangle 4"/>
          <p:cNvSpPr/>
          <p:nvPr/>
        </p:nvSpPr>
        <p:spPr>
          <a:xfrm>
            <a:off x="750693" y="3251321"/>
            <a:ext cx="1152127" cy="589231"/>
          </a:xfrm>
          <a:prstGeom prst="rect">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atin typeface="Microsoft YaHei" panose="020B0503020204020204" pitchFamily="34" charset="-122"/>
                <a:ea typeface="Microsoft YaHei" panose="020B0503020204020204" pitchFamily="34" charset="-122"/>
              </a:rPr>
              <a:t>50%</a:t>
            </a:r>
            <a:endParaRPr lang="en-US" dirty="0">
              <a:latin typeface="Microsoft YaHei" panose="020B0503020204020204" pitchFamily="34" charset="-122"/>
              <a:ea typeface="Microsoft YaHei" panose="020B0503020204020204" pitchFamily="34" charset="-122"/>
            </a:endParaRPr>
          </a:p>
        </p:txBody>
      </p:sp>
      <p:sp>
        <p:nvSpPr>
          <p:cNvPr id="6" name="Rectangle 5"/>
          <p:cNvSpPr/>
          <p:nvPr/>
        </p:nvSpPr>
        <p:spPr>
          <a:xfrm>
            <a:off x="745984" y="2657361"/>
            <a:ext cx="1152127" cy="589231"/>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 name="TextBox 6"/>
          <p:cNvSpPr txBox="1"/>
          <p:nvPr/>
        </p:nvSpPr>
        <p:spPr>
          <a:xfrm>
            <a:off x="750694" y="3879834"/>
            <a:ext cx="1146468" cy="307777"/>
          </a:xfrm>
          <a:prstGeom prst="rect">
            <a:avLst/>
          </a:prstGeom>
          <a:noFill/>
        </p:spPr>
        <p:txBody>
          <a:bodyPr wrap="none" rtlCol="0">
            <a:spAutoFit/>
          </a:bodyPr>
          <a:lstStyle/>
          <a:p>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2011</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年</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夏季</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 name="Rectangle 7"/>
          <p:cNvSpPr/>
          <p:nvPr/>
        </p:nvSpPr>
        <p:spPr>
          <a:xfrm>
            <a:off x="2159959" y="3544118"/>
            <a:ext cx="1152127" cy="296434"/>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25%</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 name="Rectangle 8"/>
          <p:cNvSpPr/>
          <p:nvPr/>
        </p:nvSpPr>
        <p:spPr>
          <a:xfrm>
            <a:off x="2155250" y="2662089"/>
            <a:ext cx="1152127" cy="880937"/>
          </a:xfrm>
          <a:prstGeom prst="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 name="TextBox 9"/>
          <p:cNvSpPr txBox="1"/>
          <p:nvPr/>
        </p:nvSpPr>
        <p:spPr>
          <a:xfrm>
            <a:off x="2120682" y="3888200"/>
            <a:ext cx="1146468" cy="307777"/>
          </a:xfrm>
          <a:prstGeom prst="rect">
            <a:avLst/>
          </a:prstGeom>
          <a:noFill/>
        </p:spPr>
        <p:txBody>
          <a:bodyPr wrap="none" rtlCol="0">
            <a:spAutoFit/>
          </a:bodyPr>
          <a:lstStyle/>
          <a:p>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2012</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年夏季</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ectangle 10"/>
          <p:cNvSpPr/>
          <p:nvPr/>
        </p:nvSpPr>
        <p:spPr>
          <a:xfrm>
            <a:off x="495300" y="4410453"/>
            <a:ext cx="3089246" cy="658257"/>
          </a:xfrm>
          <a:prstGeom prst="rect">
            <a:avLst/>
          </a:prstGeom>
        </p:spPr>
        <p:txBody>
          <a:bodyPr wrap="square">
            <a:spAutoFit/>
          </a:bodyPr>
          <a:lstStyle/>
          <a:p>
            <a:pPr defTabSz="895350" fontAlgn="base">
              <a:lnSpc>
                <a:spcPct val="120000"/>
              </a:lnSpc>
              <a:spcBef>
                <a:spcPts val="1200"/>
              </a:spcBef>
              <a:spcAft>
                <a:spcPct val="0"/>
              </a:spcAft>
              <a:buClr>
                <a:srgbClr val="11356F"/>
              </a:buClr>
              <a:buSzPct val="100000"/>
              <a:defRPr/>
            </a:pP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2011</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销售</a:t>
            </a:r>
            <a:r>
              <a:rPr lang="en-US" altLang="zh-CN"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净利润损失</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  $1.35</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亿</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u="sng" dirty="0" smtClean="0">
                <a:solidFill>
                  <a:schemeClr val="tx1">
                    <a:lumMod val="65000"/>
                    <a:lumOff val="35000"/>
                  </a:schemeClr>
                </a:solidFill>
                <a:latin typeface="Microsoft YaHei" panose="020B0503020204020204" pitchFamily="34" charset="-122"/>
                <a:ea typeface="Microsoft YaHei" panose="020B0503020204020204" pitchFamily="34" charset="-122"/>
              </a:rPr>
              <a:t>9.5</a:t>
            </a:r>
            <a:r>
              <a:rPr lang="zh-CN" altLang="en-US" sz="1600" u="sng" dirty="0" smtClean="0">
                <a:solidFill>
                  <a:schemeClr val="tx1">
                    <a:lumMod val="65000"/>
                    <a:lumOff val="35000"/>
                  </a:schemeClr>
                </a:solidFill>
                <a:latin typeface="Microsoft YaHei" panose="020B0503020204020204" pitchFamily="34" charset="-122"/>
                <a:ea typeface="Microsoft YaHei" panose="020B0503020204020204" pitchFamily="34" charset="-122"/>
              </a:rPr>
              <a:t>千万美元</a:t>
            </a:r>
            <a:endParaRPr lang="en-US"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ectangle 11"/>
          <p:cNvSpPr/>
          <p:nvPr/>
        </p:nvSpPr>
        <p:spPr>
          <a:xfrm>
            <a:off x="495300" y="5504927"/>
            <a:ext cx="3438071" cy="658257"/>
          </a:xfrm>
          <a:prstGeom prst="rect">
            <a:avLst/>
          </a:prstGeom>
        </p:spPr>
        <p:txBody>
          <a:bodyPr wrap="square">
            <a:spAutoFit/>
          </a:bodyPr>
          <a:lstStyle/>
          <a:p>
            <a:pPr defTabSz="895350" fontAlgn="base">
              <a:lnSpc>
                <a:spcPct val="120000"/>
              </a:lnSpc>
              <a:spcBef>
                <a:spcPts val="1200"/>
              </a:spcBef>
              <a:spcAft>
                <a:spcPct val="0"/>
              </a:spcAft>
              <a:buClr>
                <a:srgbClr val="11356F"/>
              </a:buClr>
              <a:buSzPct val="100000"/>
              <a:defRPr/>
            </a:pPr>
            <a:r>
              <a:rPr lang="en-US" sz="1600" b="1" dirty="0">
                <a:solidFill>
                  <a:schemeClr val="tx1">
                    <a:lumMod val="65000"/>
                    <a:lumOff val="35000"/>
                  </a:schemeClr>
                </a:solidFill>
                <a:latin typeface="Microsoft YaHei" panose="020B0503020204020204" pitchFamily="34" charset="-122"/>
                <a:ea typeface="Microsoft YaHei" panose="020B0503020204020204" pitchFamily="34" charset="-122"/>
              </a:rPr>
              <a:t>2012</a:t>
            </a: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销售</a:t>
            </a:r>
            <a:r>
              <a:rPr lang="en-US" altLang="zh-CN"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净利润额外增长</a:t>
            </a: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6</a:t>
            </a: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千万</a:t>
            </a: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altLang="zh-CN"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4</a:t>
            </a: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rPr>
              <a:t>千万美元</a:t>
            </a:r>
            <a:endParaRPr lang="en-US" sz="16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Title 4"/>
          <p:cNvSpPr txBox="1">
            <a:spLocks/>
          </p:cNvSpPr>
          <p:nvPr/>
        </p:nvSpPr>
        <p:spPr bwMode="gray">
          <a:xfrm>
            <a:off x="995300" y="1793597"/>
            <a:ext cx="3518045" cy="5635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kern="1200">
                <a:solidFill>
                  <a:schemeClr val="bg2"/>
                </a:solidFill>
                <a:latin typeface="Calibri"/>
                <a:ea typeface="+mj-ea"/>
                <a:cs typeface="Calibri"/>
              </a:defRPr>
            </a:lvl1pPr>
          </a:lstStyle>
          <a:p>
            <a:r>
              <a:rPr lang="zh-CN" altLang="en-US" sz="1800" b="1" dirty="0" smtClean="0">
                <a:solidFill>
                  <a:schemeClr val="tx2"/>
                </a:solidFill>
                <a:latin typeface="Microsoft YaHei" panose="020B0503020204020204" pitchFamily="34" charset="-122"/>
                <a:ea typeface="Microsoft YaHei" panose="020B0503020204020204" pitchFamily="34" charset="-122"/>
              </a:rPr>
              <a:t>畅销产品缺货程度</a:t>
            </a:r>
            <a:endParaRPr lang="en-US" sz="1800" b="1" dirty="0">
              <a:solidFill>
                <a:schemeClr val="tx2"/>
              </a:solidFill>
              <a:latin typeface="Microsoft YaHei" panose="020B0503020204020204" pitchFamily="34" charset="-122"/>
              <a:ea typeface="Microsoft YaHei" panose="020B0503020204020204" pitchFamily="34" charset="-122"/>
            </a:endParaRPr>
          </a:p>
        </p:txBody>
      </p:sp>
      <p:sp>
        <p:nvSpPr>
          <p:cNvPr id="14" name="Title 4"/>
          <p:cNvSpPr txBox="1">
            <a:spLocks/>
          </p:cNvSpPr>
          <p:nvPr/>
        </p:nvSpPr>
        <p:spPr bwMode="gray">
          <a:xfrm>
            <a:off x="4964906" y="2402548"/>
            <a:ext cx="2982425" cy="3988756"/>
          </a:xfrm>
          <a:prstGeom prst="rect">
            <a:avLst/>
          </a:prstGeom>
        </p:spPr>
        <p:txBody>
          <a:bodyPr vert="horz" lIns="91440" tIns="45720" rIns="91440" bIns="45720" rtlCol="0" anchor="t">
            <a:noAutofit/>
          </a:bodyPr>
          <a:lstStyle>
            <a:lvl1pPr algn="l" defTabSz="457200" rtl="0" eaLnBrk="1" latinLnBrk="0" hangingPunct="1">
              <a:spcBef>
                <a:spcPct val="0"/>
              </a:spcBef>
              <a:buNone/>
              <a:defRPr sz="2000" kern="1200">
                <a:solidFill>
                  <a:schemeClr val="bg2"/>
                </a:solidFill>
                <a:latin typeface="Calibri"/>
                <a:ea typeface="+mj-ea"/>
                <a:cs typeface="Calibri"/>
              </a:defRPr>
            </a:lvl1pPr>
          </a:lstStyle>
          <a:p>
            <a:endParaRPr lang="en-US" dirty="0">
              <a:latin typeface="Microsoft YaHei" panose="020B0503020204020204" pitchFamily="34" charset="-122"/>
              <a:ea typeface="Microsoft YaHei" panose="020B0503020204020204" pitchFamily="34" charset="-122"/>
            </a:endParaRPr>
          </a:p>
          <a:p>
            <a:endPar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2011</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600" dirty="0" smtClean="0">
                <a:solidFill>
                  <a:srgbClr val="595959"/>
                </a:solidFill>
                <a:latin typeface="Microsoft YaHei" panose="020B0503020204020204" pitchFamily="34" charset="-122"/>
                <a:ea typeface="Microsoft YaHei" panose="020B0503020204020204" pitchFamily="34" charset="-122"/>
              </a:rPr>
              <a:t>– </a:t>
            </a:r>
            <a:r>
              <a:rPr lang="en-US" altLang="zh-CN" sz="1600" dirty="0" smtClean="0">
                <a:solidFill>
                  <a:srgbClr val="595959"/>
                </a:solidFill>
                <a:latin typeface="Microsoft YaHei" panose="020B0503020204020204" pitchFamily="34" charset="-122"/>
                <a:ea typeface="Microsoft YaHei" panose="020B0503020204020204" pitchFamily="34" charset="-122"/>
              </a:rPr>
              <a:t>28%</a:t>
            </a:r>
            <a:r>
              <a:rPr lang="zh-CN" altLang="en-US" sz="1600" dirty="0" smtClean="0">
                <a:solidFill>
                  <a:srgbClr val="595959"/>
                </a:solidFill>
                <a:latin typeface="Microsoft YaHei" panose="020B0503020204020204" pitchFamily="34" charset="-122"/>
                <a:ea typeface="Microsoft YaHei" panose="020B0503020204020204" pitchFamily="34" charset="-122"/>
              </a:rPr>
              <a:t>存货积压</a:t>
            </a:r>
            <a:r>
              <a:rPr lang="en-US" sz="1600" dirty="0" smtClean="0">
                <a:solidFill>
                  <a:srgbClr val="595959"/>
                </a:solidFill>
                <a:latin typeface="Microsoft YaHei" panose="020B0503020204020204" pitchFamily="34" charset="-122"/>
                <a:ea typeface="Microsoft YaHei" panose="020B0503020204020204" pitchFamily="34" charset="-122"/>
              </a:rPr>
              <a:t>; </a:t>
            </a:r>
            <a:r>
              <a:rPr lang="zh-CN" altLang="en-US" sz="1600" dirty="0" smtClean="0">
                <a:solidFill>
                  <a:srgbClr val="595959"/>
                </a:solidFill>
                <a:latin typeface="Microsoft YaHei" panose="020B0503020204020204" pitchFamily="34" charset="-122"/>
                <a:ea typeface="Microsoft YaHei" panose="020B0503020204020204" pitchFamily="34" charset="-122"/>
              </a:rPr>
              <a:t>大部分为滞销</a:t>
            </a:r>
            <a:r>
              <a:rPr lang="zh-CN" altLang="en-US" sz="1600" dirty="0">
                <a:solidFill>
                  <a:srgbClr val="595959"/>
                </a:solidFill>
                <a:latin typeface="Microsoft YaHei" panose="020B0503020204020204" pitchFamily="34" charset="-122"/>
                <a:ea typeface="Microsoft YaHei" panose="020B0503020204020204" pitchFamily="34" charset="-122"/>
              </a:rPr>
              <a:t>商品</a:t>
            </a:r>
            <a:r>
              <a:rPr lang="en-US" sz="1600" dirty="0" smtClean="0">
                <a:solidFill>
                  <a:srgbClr val="595959"/>
                </a:solidFill>
                <a:latin typeface="Microsoft YaHei" panose="020B0503020204020204" pitchFamily="34" charset="-122"/>
                <a:ea typeface="Microsoft YaHei" panose="020B0503020204020204" pitchFamily="34" charset="-122"/>
              </a:rPr>
              <a:t>– </a:t>
            </a:r>
            <a:r>
              <a:rPr lang="zh-CN" altLang="en-US" sz="1600" dirty="0" smtClean="0">
                <a:solidFill>
                  <a:srgbClr val="595959"/>
                </a:solidFill>
                <a:latin typeface="Microsoft YaHei" panose="020B0503020204020204" pitchFamily="34" charset="-122"/>
                <a:ea typeface="Microsoft YaHei" panose="020B0503020204020204" pitchFamily="34" charset="-122"/>
              </a:rPr>
              <a:t>利润损失</a:t>
            </a:r>
            <a:r>
              <a:rPr lang="en-US" sz="1600" dirty="0" smtClean="0">
                <a:solidFill>
                  <a:srgbClr val="595959"/>
                </a:solidFill>
                <a:latin typeface="Microsoft YaHei" panose="020B0503020204020204" pitchFamily="34" charset="-122"/>
                <a:ea typeface="Microsoft YaHei" panose="020B0503020204020204" pitchFamily="34" charset="-122"/>
              </a:rPr>
              <a:t>:  $</a:t>
            </a:r>
            <a:r>
              <a:rPr lang="en-US" altLang="zh-CN" sz="1600" dirty="0" smtClean="0">
                <a:solidFill>
                  <a:srgbClr val="595959"/>
                </a:solidFill>
                <a:latin typeface="Microsoft YaHei" panose="020B0503020204020204" pitchFamily="34" charset="-122"/>
                <a:ea typeface="Microsoft YaHei" panose="020B0503020204020204" pitchFamily="34" charset="-122"/>
              </a:rPr>
              <a:t>2.5</a:t>
            </a:r>
            <a:r>
              <a:rPr lang="zh-CN" altLang="en-US" sz="1600" dirty="0" smtClean="0">
                <a:solidFill>
                  <a:srgbClr val="595959"/>
                </a:solidFill>
                <a:latin typeface="Microsoft YaHei" panose="020B0503020204020204" pitchFamily="34" charset="-122"/>
                <a:ea typeface="Microsoft YaHei" panose="020B0503020204020204" pitchFamily="34" charset="-122"/>
              </a:rPr>
              <a:t>千万美元</a:t>
            </a:r>
            <a:endParaRPr lang="en-US" sz="1600" dirty="0" smtClean="0">
              <a:solidFill>
                <a:srgbClr val="595959"/>
              </a:solidFill>
              <a:latin typeface="Microsoft YaHei" panose="020B0503020204020204" pitchFamily="34" charset="-122"/>
              <a:ea typeface="Microsoft YaHei" panose="020B0503020204020204" pitchFamily="34" charset="-122"/>
            </a:endParaRPr>
          </a:p>
          <a:p>
            <a:endParaRPr lang="en-US" sz="1600" dirty="0" smtClean="0">
              <a:solidFill>
                <a:srgbClr val="595959"/>
              </a:solidFill>
              <a:latin typeface="Microsoft YaHei" panose="020B0503020204020204" pitchFamily="34" charset="-122"/>
              <a:ea typeface="Microsoft YaHei" panose="020B0503020204020204" pitchFamily="34" charset="-122"/>
            </a:endParaRPr>
          </a:p>
          <a:p>
            <a:endParaRPr lang="en-US" sz="1600" dirty="0">
              <a:solidFill>
                <a:srgbClr val="595959"/>
              </a:solidFill>
              <a:latin typeface="Microsoft YaHei" panose="020B0503020204020204" pitchFamily="34" charset="-122"/>
              <a:ea typeface="Microsoft YaHei" panose="020B0503020204020204" pitchFamily="34" charset="-122"/>
            </a:endParaRPr>
          </a:p>
          <a:p>
            <a:endParaRPr lang="en-US" sz="1600" dirty="0" smtClean="0">
              <a:solidFill>
                <a:srgbClr val="595959"/>
              </a:solidFill>
              <a:latin typeface="Microsoft YaHei" panose="020B0503020204020204" pitchFamily="34" charset="-122"/>
              <a:ea typeface="Microsoft YaHei" panose="020B0503020204020204" pitchFamily="34" charset="-122"/>
            </a:endParaRPr>
          </a:p>
          <a:p>
            <a:endParaRPr lang="en-US" sz="1600" dirty="0">
              <a:solidFill>
                <a:srgbClr val="595959"/>
              </a:solidFill>
              <a:latin typeface="Microsoft YaHei" panose="020B0503020204020204" pitchFamily="34" charset="-122"/>
              <a:ea typeface="Microsoft YaHei" panose="020B0503020204020204" pitchFamily="34" charset="-122"/>
            </a:endParaRPr>
          </a:p>
          <a:p>
            <a:endParaRPr lang="en-US" sz="1600" dirty="0">
              <a:solidFill>
                <a:srgbClr val="595959"/>
              </a:solidFill>
              <a:latin typeface="Microsoft YaHei" panose="020B0503020204020204" pitchFamily="34" charset="-122"/>
              <a:ea typeface="Microsoft YaHei" panose="020B0503020204020204" pitchFamily="34" charset="-122"/>
            </a:endParaRPr>
          </a:p>
          <a:p>
            <a:endPar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2012</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600" dirty="0" smtClean="0">
                <a:solidFill>
                  <a:srgbClr val="595959"/>
                </a:solidFill>
                <a:latin typeface="Microsoft YaHei" panose="020B0503020204020204" pitchFamily="34" charset="-122"/>
                <a:ea typeface="Microsoft YaHei" panose="020B0503020204020204" pitchFamily="34" charset="-122"/>
              </a:rPr>
              <a:t>– </a:t>
            </a:r>
            <a:r>
              <a:rPr lang="zh-CN" altLang="en-US" sz="1600" dirty="0" smtClean="0">
                <a:solidFill>
                  <a:srgbClr val="595959"/>
                </a:solidFill>
                <a:latin typeface="Microsoft YaHei" panose="020B0503020204020204" pitchFamily="34" charset="-122"/>
                <a:ea typeface="Microsoft YaHei" panose="020B0503020204020204" pitchFamily="34" charset="-122"/>
              </a:rPr>
              <a:t>存货降低</a:t>
            </a:r>
            <a:r>
              <a:rPr lang="en-US" sz="1600" dirty="0">
                <a:solidFill>
                  <a:srgbClr val="595959"/>
                </a:solidFill>
                <a:latin typeface="Microsoft YaHei" panose="020B0503020204020204" pitchFamily="34" charset="-122"/>
                <a:ea typeface="Microsoft YaHei" panose="020B0503020204020204" pitchFamily="34" charset="-122"/>
              </a:rPr>
              <a:t>20% </a:t>
            </a:r>
            <a:r>
              <a:rPr lang="en-US" sz="1600" dirty="0" smtClean="0">
                <a:solidFill>
                  <a:srgbClr val="595959"/>
                </a:solidFill>
                <a:latin typeface="Microsoft YaHei" panose="020B0503020204020204" pitchFamily="34" charset="-122"/>
                <a:ea typeface="Microsoft YaHei" panose="020B0503020204020204" pitchFamily="34" charset="-122"/>
              </a:rPr>
              <a:t>- </a:t>
            </a:r>
            <a:r>
              <a:rPr lang="zh-CN" altLang="en-US" sz="1600" dirty="0" smtClean="0">
                <a:solidFill>
                  <a:srgbClr val="595959"/>
                </a:solidFill>
                <a:latin typeface="Microsoft YaHei" panose="020B0503020204020204" pitchFamily="34" charset="-122"/>
                <a:ea typeface="Microsoft YaHei" panose="020B0503020204020204" pitchFamily="34" charset="-122"/>
              </a:rPr>
              <a:t>增长利润</a:t>
            </a:r>
            <a:r>
              <a:rPr lang="en-US" sz="1600" dirty="0" smtClean="0">
                <a:solidFill>
                  <a:srgbClr val="595959"/>
                </a:solidFill>
                <a:latin typeface="Microsoft YaHei" panose="020B0503020204020204" pitchFamily="34" charset="-122"/>
                <a:ea typeface="Microsoft YaHei" panose="020B0503020204020204" pitchFamily="34" charset="-122"/>
              </a:rPr>
              <a:t>:  $1.8</a:t>
            </a:r>
            <a:r>
              <a:rPr lang="zh-CN" altLang="en-US" sz="1600" dirty="0" smtClean="0">
                <a:solidFill>
                  <a:srgbClr val="595959"/>
                </a:solidFill>
                <a:latin typeface="Microsoft YaHei" panose="020B0503020204020204" pitchFamily="34" charset="-122"/>
                <a:ea typeface="Microsoft YaHei" panose="020B0503020204020204" pitchFamily="34" charset="-122"/>
              </a:rPr>
              <a:t>千万</a:t>
            </a:r>
            <a:r>
              <a:rPr lang="zh-CN" altLang="en-US" sz="1600" dirty="0">
                <a:solidFill>
                  <a:srgbClr val="595959"/>
                </a:solidFill>
                <a:latin typeface="Microsoft YaHei" panose="020B0503020204020204" pitchFamily="34" charset="-122"/>
                <a:ea typeface="Microsoft YaHei" panose="020B0503020204020204" pitchFamily="34" charset="-122"/>
              </a:rPr>
              <a:t>美元</a:t>
            </a:r>
            <a:endParaRPr lang="en-US" sz="1600" dirty="0" smtClean="0">
              <a:solidFill>
                <a:srgbClr val="595959"/>
              </a:solidFill>
              <a:latin typeface="Microsoft YaHei" panose="020B0503020204020204" pitchFamily="34" charset="-122"/>
              <a:ea typeface="Microsoft YaHei" panose="020B0503020204020204" pitchFamily="34" charset="-122"/>
            </a:endParaRPr>
          </a:p>
        </p:txBody>
      </p:sp>
      <p:cxnSp>
        <p:nvCxnSpPr>
          <p:cNvPr id="15" name="Straight Connector 14"/>
          <p:cNvCxnSpPr/>
          <p:nvPr/>
        </p:nvCxnSpPr>
        <p:spPr>
          <a:xfrm>
            <a:off x="569986" y="2365172"/>
            <a:ext cx="3679907" cy="1"/>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pic>
        <p:nvPicPr>
          <p:cNvPr id="16" name="Picture 15"/>
          <p:cNvPicPr>
            <a:picLocks noChangeAspect="1"/>
          </p:cNvPicPr>
          <p:nvPr/>
        </p:nvPicPr>
        <p:blipFill>
          <a:blip r:embed="rId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128580" y="1957204"/>
            <a:ext cx="343309" cy="236349"/>
          </a:xfrm>
          <a:prstGeom prst="rect">
            <a:avLst/>
          </a:prstGeom>
        </p:spPr>
      </p:pic>
      <p:pic>
        <p:nvPicPr>
          <p:cNvPr id="17" name="Picture 16"/>
          <p:cNvPicPr>
            <a:picLocks noChangeAspect="1"/>
          </p:cNvPicPr>
          <p:nvPr/>
        </p:nvPicPr>
        <p:blipFill>
          <a:blip r:embed="rId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6886" y="1947051"/>
            <a:ext cx="300536" cy="256655"/>
          </a:xfrm>
          <a:prstGeom prst="rect">
            <a:avLst/>
          </a:prstGeom>
        </p:spPr>
      </p:pic>
      <p:cxnSp>
        <p:nvCxnSpPr>
          <p:cNvPr id="18" name="Straight Connector 17"/>
          <p:cNvCxnSpPr/>
          <p:nvPr/>
        </p:nvCxnSpPr>
        <p:spPr>
          <a:xfrm>
            <a:off x="5129871" y="2357159"/>
            <a:ext cx="3679907" cy="1"/>
          </a:xfrm>
          <a:prstGeom prst="line">
            <a:avLst/>
          </a:prstGeom>
          <a:ln w="12700" cmpd="sng">
            <a:solidFill>
              <a:schemeClr val="bg2"/>
            </a:solidFill>
          </a:ln>
          <a:effectLst/>
        </p:spPr>
        <p:style>
          <a:lnRef idx="2">
            <a:schemeClr val="accent1"/>
          </a:lnRef>
          <a:fillRef idx="0">
            <a:schemeClr val="accent1"/>
          </a:fillRef>
          <a:effectRef idx="1">
            <a:schemeClr val="accent1"/>
          </a:effectRef>
          <a:fontRef idx="minor">
            <a:schemeClr val="tx1"/>
          </a:fontRef>
        </p:style>
      </p:cxnSp>
      <p:sp>
        <p:nvSpPr>
          <p:cNvPr id="19" name="Title 4"/>
          <p:cNvSpPr txBox="1">
            <a:spLocks/>
          </p:cNvSpPr>
          <p:nvPr/>
        </p:nvSpPr>
        <p:spPr bwMode="gray">
          <a:xfrm>
            <a:off x="5645182" y="1793597"/>
            <a:ext cx="3518045" cy="563562"/>
          </a:xfrm>
          <a:prstGeom prst="rect">
            <a:avLst/>
          </a:prstGeom>
        </p:spPr>
        <p:txBody>
          <a:bodyPr vert="horz" lIns="91440" tIns="45720" rIns="91440" bIns="45720" rtlCol="0" anchor="ctr">
            <a:noAutofit/>
          </a:bodyPr>
          <a:lstStyle>
            <a:lvl1pPr algn="l" defTabSz="457200" rtl="0" eaLnBrk="1" latinLnBrk="0" hangingPunct="1">
              <a:spcBef>
                <a:spcPct val="0"/>
              </a:spcBef>
              <a:buNone/>
              <a:defRPr sz="2000" kern="1200">
                <a:solidFill>
                  <a:schemeClr val="bg2"/>
                </a:solidFill>
                <a:latin typeface="Calibri"/>
                <a:ea typeface="+mj-ea"/>
                <a:cs typeface="Calibri"/>
              </a:defRPr>
            </a:lvl1pPr>
          </a:lstStyle>
          <a:p>
            <a:r>
              <a:rPr lang="zh-CN" altLang="en-US" sz="1800" b="1" dirty="0" smtClean="0">
                <a:solidFill>
                  <a:schemeClr val="tx2"/>
                </a:solidFill>
                <a:latin typeface="Microsoft YaHei" panose="020B0503020204020204" pitchFamily="34" charset="-122"/>
                <a:ea typeface="Microsoft YaHei" panose="020B0503020204020204" pitchFamily="34" charset="-122"/>
              </a:rPr>
              <a:t>库存指标</a:t>
            </a:r>
            <a:endParaRPr lang="en-US" sz="1800" b="1" dirty="0">
              <a:solidFill>
                <a:schemeClr val="tx2"/>
              </a:solidFill>
              <a:latin typeface="Microsoft YaHei" panose="020B0503020204020204" pitchFamily="34" charset="-122"/>
              <a:ea typeface="Microsoft YaHei" panose="020B0503020204020204" pitchFamily="34" charset="-122"/>
            </a:endParaRPr>
          </a:p>
        </p:txBody>
      </p:sp>
      <p:sp>
        <p:nvSpPr>
          <p:cNvPr id="32" name="Round Same Side Corner Rectangle 31"/>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7" name="Straight Connector 3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60262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快速补货</a:t>
            </a:r>
            <a:r>
              <a:rPr lang="zh-CN" altLang="en-US" dirty="0">
                <a:latin typeface="Microsoft YaHei" panose="020B0503020204020204" pitchFamily="34" charset="-122"/>
                <a:ea typeface="Microsoft YaHei" panose="020B0503020204020204" pitchFamily="34" charset="-122"/>
              </a:rPr>
              <a:t>模型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smtClean="0">
                <a:solidFill>
                  <a:srgbClr val="002060"/>
                </a:solidFill>
                <a:latin typeface="Microsoft YaHei" panose="020B0503020204020204" pitchFamily="34" charset="-122"/>
                <a:ea typeface="Microsoft YaHei" panose="020B0503020204020204" pitchFamily="34" charset="-122"/>
              </a:rPr>
              <a:t>对动态市场快速做出反应的能力是成功建立快速补货模型的基础。通过对</a:t>
            </a:r>
            <a:r>
              <a:rPr lang="en-US" altLang="zh-CN" sz="1200" dirty="0" smtClean="0">
                <a:solidFill>
                  <a:srgbClr val="002060"/>
                </a:solidFill>
                <a:latin typeface="Microsoft YaHei" panose="020B0503020204020204" pitchFamily="34" charset="-122"/>
                <a:ea typeface="Microsoft YaHei" panose="020B0503020204020204" pitchFamily="34" charset="-122"/>
              </a:rPr>
              <a:t>SKU</a:t>
            </a:r>
            <a:r>
              <a:rPr lang="zh-CN" altLang="en-US" sz="1200" dirty="0">
                <a:solidFill>
                  <a:srgbClr val="002060"/>
                </a:solidFill>
                <a:latin typeface="Microsoft YaHei" panose="020B0503020204020204" pitchFamily="34" charset="-122"/>
                <a:ea typeface="Microsoft YaHei" panose="020B0503020204020204" pitchFamily="34" charset="-122"/>
              </a:rPr>
              <a:t>历史销售</a:t>
            </a:r>
            <a:r>
              <a:rPr lang="zh-CN" altLang="en-US" sz="1200" dirty="0" smtClean="0">
                <a:solidFill>
                  <a:srgbClr val="002060"/>
                </a:solidFill>
                <a:latin typeface="Microsoft YaHei" panose="020B0503020204020204" pitchFamily="34" charset="-122"/>
                <a:ea typeface="Microsoft YaHei" panose="020B0503020204020204" pitchFamily="34" charset="-122"/>
              </a:rPr>
              <a:t>数据精准分析和对季度销售业绩的持续追踪，您将能很快应用我们的新模型</a:t>
            </a:r>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nvSpPr>
        <p:spPr bwMode="gray">
          <a:xfrm>
            <a:off x="280943" y="2080018"/>
            <a:ext cx="8669773" cy="3450180"/>
          </a:xfrm>
          <a:prstGeom prst="roundRect">
            <a:avLst>
              <a:gd name="adj" fmla="val 4078"/>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p>
            <a:pPr marL="166688" marR="0" lvl="2" indent="-166688" defTabSz="914186" eaLnBrk="1" fontAlgn="auto" latinLnBrk="0" hangingPunct="1">
              <a:lnSpc>
                <a:spcPct val="100000"/>
              </a:lnSpc>
              <a:spcBef>
                <a:spcPts val="2400"/>
              </a:spcBef>
              <a:spcAft>
                <a:spcPts val="0"/>
              </a:spcAft>
              <a:buClr>
                <a:srgbClr val="11356F"/>
              </a:buClr>
              <a:buSzTx/>
              <a:tabLst/>
              <a:defRPr/>
            </a:pPr>
            <a:endParaRPr kumimoji="0" lang="en-US" sz="1600" b="0"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sp>
        <p:nvSpPr>
          <p:cNvPr id="5" name="TextBox 4"/>
          <p:cNvSpPr txBox="1"/>
          <p:nvPr/>
        </p:nvSpPr>
        <p:spPr bwMode="gray">
          <a:xfrm>
            <a:off x="6381358" y="5636555"/>
            <a:ext cx="2516778" cy="738664"/>
          </a:xfrm>
          <a:prstGeom prst="rect">
            <a:avLst/>
          </a:prstGeom>
          <a:noFill/>
        </p:spPr>
        <p:txBody>
          <a:bodyPr wrap="square" rtlCol="0">
            <a:spAutoFit/>
          </a:bodyPr>
          <a:lstStyle/>
          <a:p>
            <a:pPr>
              <a:buClr>
                <a:srgbClr val="002060"/>
              </a:buClr>
            </a:pPr>
            <a:r>
              <a:rPr lang="zh-CN" altLang="en-US" sz="1400" dirty="0" smtClean="0">
                <a:solidFill>
                  <a:schemeClr val="accent6"/>
                </a:solidFill>
                <a:latin typeface="Microsoft YaHei" panose="020B0503020204020204" pitchFamily="34" charset="-122"/>
                <a:ea typeface="Microsoft YaHei" panose="020B0503020204020204" pitchFamily="34" charset="-122"/>
              </a:rPr>
              <a:t>提前订货</a:t>
            </a:r>
            <a:r>
              <a:rPr lang="en-US" altLang="zh-CN" sz="1400" dirty="0" smtClean="0">
                <a:solidFill>
                  <a:schemeClr val="accent6"/>
                </a:solidFill>
                <a:latin typeface="Microsoft YaHei" panose="020B0503020204020204" pitchFamily="34" charset="-122"/>
                <a:ea typeface="Microsoft YaHei" panose="020B0503020204020204" pitchFamily="34" charset="-122"/>
              </a:rPr>
              <a:t>/</a:t>
            </a:r>
            <a:r>
              <a:rPr lang="zh-CN" altLang="en-US" sz="1400" dirty="0" smtClean="0">
                <a:solidFill>
                  <a:schemeClr val="accent6"/>
                </a:solidFill>
                <a:latin typeface="Microsoft YaHei" panose="020B0503020204020204" pitchFamily="34" charset="-122"/>
                <a:ea typeface="Microsoft YaHei" panose="020B0503020204020204" pitchFamily="34" charset="-122"/>
              </a:rPr>
              <a:t>补货的计划能及时</a:t>
            </a:r>
            <a:r>
              <a:rPr lang="zh-CN" altLang="en-US" sz="1400" dirty="0">
                <a:solidFill>
                  <a:schemeClr val="accent6"/>
                </a:solidFill>
                <a:latin typeface="Microsoft YaHei" panose="020B0503020204020204" pitchFamily="34" charset="-122"/>
                <a:ea typeface="Microsoft YaHei" panose="020B0503020204020204" pitchFamily="34" charset="-122"/>
              </a:rPr>
              <a:t>对</a:t>
            </a:r>
            <a:r>
              <a:rPr lang="zh-CN" altLang="en-US" sz="1400" dirty="0" smtClean="0">
                <a:solidFill>
                  <a:schemeClr val="accent6"/>
                </a:solidFill>
                <a:latin typeface="Microsoft YaHei" panose="020B0503020204020204" pitchFamily="34" charset="-122"/>
                <a:ea typeface="Microsoft YaHei" panose="020B0503020204020204" pitchFamily="34" charset="-122"/>
              </a:rPr>
              <a:t>市场需求做出反应，避免畅销产品过早脱销</a:t>
            </a:r>
            <a:endParaRPr lang="en-US" sz="1400" dirty="0">
              <a:solidFill>
                <a:schemeClr val="accent6"/>
              </a:solidFill>
              <a:latin typeface="Microsoft YaHei" panose="020B0503020204020204" pitchFamily="34" charset="-122"/>
              <a:ea typeface="Microsoft YaHei" panose="020B0503020204020204" pitchFamily="34" charset="-122"/>
            </a:endParaRPr>
          </a:p>
        </p:txBody>
      </p:sp>
      <p:sp>
        <p:nvSpPr>
          <p:cNvPr id="6" name="Rectangle 5"/>
          <p:cNvSpPr/>
          <p:nvPr/>
        </p:nvSpPr>
        <p:spPr>
          <a:xfrm>
            <a:off x="2098806" y="5781621"/>
            <a:ext cx="2185106" cy="523220"/>
          </a:xfrm>
          <a:prstGeom prst="rect">
            <a:avLst/>
          </a:prstGeom>
        </p:spPr>
        <p:txBody>
          <a:bodyPr wrap="square">
            <a:spAutoFit/>
          </a:bodyPr>
          <a:lstStyle/>
          <a:p>
            <a:pPr>
              <a:buClr>
                <a:srgbClr val="002060"/>
              </a:buClr>
            </a:pPr>
            <a:r>
              <a:rPr lang="zh-CN" altLang="en-US" sz="1400" dirty="0" smtClean="0">
                <a:solidFill>
                  <a:schemeClr val="accent6"/>
                </a:solidFill>
                <a:latin typeface="Microsoft YaHei" panose="020B0503020204020204" pitchFamily="34" charset="-122"/>
                <a:ea typeface="Microsoft YaHei" panose="020B0503020204020204" pitchFamily="34" charset="-122"/>
              </a:rPr>
              <a:t>降低初始订单以减少存货过多的风险</a:t>
            </a:r>
            <a:endParaRPr lang="en-US" sz="1400" dirty="0">
              <a:solidFill>
                <a:schemeClr val="accent6"/>
              </a:solidFill>
              <a:latin typeface="Microsoft YaHei" panose="020B0503020204020204" pitchFamily="34" charset="-122"/>
              <a:ea typeface="Microsoft YaHei" panose="020B0503020204020204" pitchFamily="34" charset="-122"/>
            </a:endParaRPr>
          </a:p>
        </p:txBody>
      </p:sp>
      <p:graphicFrame>
        <p:nvGraphicFramePr>
          <p:cNvPr id="7" name="Table 6"/>
          <p:cNvGraphicFramePr>
            <a:graphicFrameLocks noGrp="1"/>
          </p:cNvGraphicFramePr>
          <p:nvPr>
            <p:extLst>
              <p:ext uri="{D42A27DB-BD31-4B8C-83A1-F6EECF244321}">
                <p14:modId xmlns:p14="http://schemas.microsoft.com/office/powerpoint/2010/main" val="3293618462"/>
              </p:ext>
            </p:extLst>
          </p:nvPr>
        </p:nvGraphicFramePr>
        <p:xfrm>
          <a:off x="677579" y="2529199"/>
          <a:ext cx="8153400" cy="2974720"/>
        </p:xfrm>
        <a:graphic>
          <a:graphicData uri="http://schemas.openxmlformats.org/drawingml/2006/table">
            <a:tbl>
              <a:tblPr firstRow="1" bandRow="1"/>
              <a:tblGrid>
                <a:gridCol w="1019175"/>
                <a:gridCol w="1019175"/>
                <a:gridCol w="1019175"/>
                <a:gridCol w="1019175"/>
                <a:gridCol w="1019175"/>
                <a:gridCol w="1019175"/>
                <a:gridCol w="1019175"/>
                <a:gridCol w="1019175"/>
              </a:tblGrid>
              <a:tr h="1879776">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225425" indent="-225425"/>
                      <a:endParaRPr lang="en-US" sz="1600" b="1" baseline="0" dirty="0" smtClean="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119063" indent="-119063"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119063" indent="-119063" algn="l">
                        <a:buFont typeface="Arial" pitchFamily="34" charset="0"/>
                        <a:buNone/>
                      </a:pPr>
                      <a:endParaRPr lang="en-US" sz="1400" dirty="0" smtClean="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lumMod val="75000"/>
                        </a:prstClr>
                      </a:solidFill>
                      <a:prstDash val="solid"/>
                      <a:round/>
                      <a:headEnd type="none" w="med" len="med"/>
                      <a:tailEnd type="none" w="med" len="med"/>
                    </a:lnB>
                    <a:lnTlToBr w="12700" cmpd="sng">
                      <a:noFill/>
                      <a:prstDash val="solid"/>
                    </a:lnTlToBr>
                    <a:lnBlToTr w="12700" cmpd="sng">
                      <a:noFill/>
                      <a:prstDash val="solid"/>
                    </a:lnBlToTr>
                    <a:noFill/>
                  </a:tcPr>
                </a:tc>
              </a:tr>
              <a:tr h="1094944">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225425" indent="-225425"/>
                      <a:endParaRPr lang="en-US" sz="1600" b="1" dirty="0">
                        <a:solidFill>
                          <a:schemeClr val="tx1">
                            <a:lumMod val="65000"/>
                            <a:lumOff val="35000"/>
                          </a:schemeClr>
                        </a:solidFill>
                      </a:endParaRPr>
                    </a:p>
                  </a:txBody>
                  <a:tcPr anchor="ctr">
                    <a:lnL w="12700" cap="flat" cmpd="sng" algn="ctr">
                      <a:no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solidFill>
                        <a:prstClr val="white">
                          <a:lumMod val="75000"/>
                        </a:prstClr>
                      </a:solid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algn="l">
                        <a:buFont typeface="Arial" pitchFamily="34" charset="0"/>
                        <a:buNone/>
                      </a:pPr>
                      <a:endParaRPr lang="en-US" sz="1400" dirty="0">
                        <a:solidFill>
                          <a:schemeClr val="tx1">
                            <a:lumMod val="65000"/>
                            <a:lumOff val="35000"/>
                          </a:schemeClr>
                        </a:solidFill>
                      </a:endParaRPr>
                    </a:p>
                  </a:txBody>
                  <a:tcPr anchor="ctr">
                    <a:lnL w="12700" cap="flat" cmpd="sng" algn="ctr">
                      <a:solidFill>
                        <a:prstClr val="white">
                          <a:lumMod val="75000"/>
                        </a:prstClr>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lumMod val="75000"/>
                        </a:prstClr>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pSp>
        <p:nvGrpSpPr>
          <p:cNvPr id="8" name="Group 7"/>
          <p:cNvGrpSpPr/>
          <p:nvPr/>
        </p:nvGrpSpPr>
        <p:grpSpPr>
          <a:xfrm>
            <a:off x="7632916" y="2515301"/>
            <a:ext cx="1226708" cy="368872"/>
            <a:chOff x="7471043" y="1752616"/>
            <a:chExt cx="1214170" cy="1064475"/>
          </a:xfrm>
        </p:grpSpPr>
        <p:sp>
          <p:nvSpPr>
            <p:cNvPr id="9" name="AutoShape 30"/>
            <p:cNvSpPr>
              <a:spLocks noChangeArrowheads="1"/>
            </p:cNvSpPr>
            <p:nvPr/>
          </p:nvSpPr>
          <p:spPr bwMode="auto">
            <a:xfrm>
              <a:off x="7471043"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0" name="Text Placeholder 12"/>
            <p:cNvSpPr txBox="1">
              <a:spLocks/>
            </p:cNvSpPr>
            <p:nvPr/>
          </p:nvSpPr>
          <p:spPr>
            <a:xfrm>
              <a:off x="7712360"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九月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11" name="Group 10"/>
          <p:cNvGrpSpPr/>
          <p:nvPr/>
        </p:nvGrpSpPr>
        <p:grpSpPr>
          <a:xfrm>
            <a:off x="6619594" y="2515301"/>
            <a:ext cx="1226708" cy="368872"/>
            <a:chOff x="6468078" y="1752616"/>
            <a:chExt cx="1214170" cy="1064475"/>
          </a:xfrm>
        </p:grpSpPr>
        <p:sp>
          <p:nvSpPr>
            <p:cNvPr id="12" name="AutoShape 30"/>
            <p:cNvSpPr>
              <a:spLocks noChangeArrowheads="1"/>
            </p:cNvSpPr>
            <p:nvPr/>
          </p:nvSpPr>
          <p:spPr bwMode="auto">
            <a:xfrm>
              <a:off x="6468078"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3" name="Text Placeholder 12"/>
            <p:cNvSpPr txBox="1">
              <a:spLocks/>
            </p:cNvSpPr>
            <p:nvPr/>
          </p:nvSpPr>
          <p:spPr>
            <a:xfrm>
              <a:off x="6699661"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八月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14" name="Group 13"/>
          <p:cNvGrpSpPr/>
          <p:nvPr/>
        </p:nvGrpSpPr>
        <p:grpSpPr>
          <a:xfrm>
            <a:off x="5606269" y="2515301"/>
            <a:ext cx="1226708" cy="368872"/>
            <a:chOff x="5465110" y="1752616"/>
            <a:chExt cx="1214170" cy="1064475"/>
          </a:xfrm>
        </p:grpSpPr>
        <p:sp>
          <p:nvSpPr>
            <p:cNvPr id="15" name="AutoShape 30"/>
            <p:cNvSpPr>
              <a:spLocks noChangeArrowheads="1"/>
            </p:cNvSpPr>
            <p:nvPr/>
          </p:nvSpPr>
          <p:spPr bwMode="auto">
            <a:xfrm>
              <a:off x="5465110"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6" name="Text Placeholder 12"/>
            <p:cNvSpPr txBox="1">
              <a:spLocks/>
            </p:cNvSpPr>
            <p:nvPr/>
          </p:nvSpPr>
          <p:spPr>
            <a:xfrm>
              <a:off x="5686960"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七月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17" name="Group 16"/>
          <p:cNvGrpSpPr/>
          <p:nvPr/>
        </p:nvGrpSpPr>
        <p:grpSpPr>
          <a:xfrm>
            <a:off x="4592945" y="2515301"/>
            <a:ext cx="1226708" cy="368872"/>
            <a:chOff x="4462143" y="1752616"/>
            <a:chExt cx="1214170" cy="1064475"/>
          </a:xfrm>
        </p:grpSpPr>
        <p:sp>
          <p:nvSpPr>
            <p:cNvPr id="18" name="AutoShape 30"/>
            <p:cNvSpPr>
              <a:spLocks noChangeArrowheads="1"/>
            </p:cNvSpPr>
            <p:nvPr/>
          </p:nvSpPr>
          <p:spPr bwMode="auto">
            <a:xfrm>
              <a:off x="4462143"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9" name="Text Placeholder 12"/>
            <p:cNvSpPr txBox="1">
              <a:spLocks/>
            </p:cNvSpPr>
            <p:nvPr/>
          </p:nvSpPr>
          <p:spPr>
            <a:xfrm>
              <a:off x="4674259"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六月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20" name="Group 19"/>
          <p:cNvGrpSpPr/>
          <p:nvPr/>
        </p:nvGrpSpPr>
        <p:grpSpPr>
          <a:xfrm>
            <a:off x="3579621" y="2515301"/>
            <a:ext cx="1226708" cy="368872"/>
            <a:chOff x="3459176" y="1752616"/>
            <a:chExt cx="1214170" cy="1064475"/>
          </a:xfrm>
        </p:grpSpPr>
        <p:sp>
          <p:nvSpPr>
            <p:cNvPr id="21" name="AutoShape 30"/>
            <p:cNvSpPr>
              <a:spLocks noChangeArrowheads="1"/>
            </p:cNvSpPr>
            <p:nvPr/>
          </p:nvSpPr>
          <p:spPr bwMode="auto">
            <a:xfrm>
              <a:off x="3459176"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22" name="Text Placeholder 12"/>
            <p:cNvSpPr txBox="1">
              <a:spLocks/>
            </p:cNvSpPr>
            <p:nvPr/>
          </p:nvSpPr>
          <p:spPr>
            <a:xfrm>
              <a:off x="3661558"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五月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23" name="Group 22"/>
          <p:cNvGrpSpPr/>
          <p:nvPr/>
        </p:nvGrpSpPr>
        <p:grpSpPr>
          <a:xfrm>
            <a:off x="2566297" y="2515301"/>
            <a:ext cx="1226708" cy="368872"/>
            <a:chOff x="2456209" y="1752616"/>
            <a:chExt cx="1214170" cy="1064475"/>
          </a:xfrm>
        </p:grpSpPr>
        <p:sp>
          <p:nvSpPr>
            <p:cNvPr id="24" name="AutoShape 31"/>
            <p:cNvSpPr>
              <a:spLocks noChangeArrowheads="1"/>
            </p:cNvSpPr>
            <p:nvPr/>
          </p:nvSpPr>
          <p:spPr bwMode="auto">
            <a:xfrm>
              <a:off x="2456209"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25" name="Text Placeholder 12"/>
            <p:cNvSpPr txBox="1">
              <a:spLocks/>
            </p:cNvSpPr>
            <p:nvPr/>
          </p:nvSpPr>
          <p:spPr>
            <a:xfrm>
              <a:off x="2648857"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四月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26" name="Group 25"/>
          <p:cNvGrpSpPr/>
          <p:nvPr/>
        </p:nvGrpSpPr>
        <p:grpSpPr>
          <a:xfrm>
            <a:off x="1552972" y="2515301"/>
            <a:ext cx="1226708" cy="368872"/>
            <a:chOff x="1453241" y="1752616"/>
            <a:chExt cx="1214170" cy="1064475"/>
          </a:xfrm>
        </p:grpSpPr>
        <p:sp>
          <p:nvSpPr>
            <p:cNvPr id="27" name="AutoShape 32"/>
            <p:cNvSpPr>
              <a:spLocks noChangeArrowheads="1"/>
            </p:cNvSpPr>
            <p:nvPr/>
          </p:nvSpPr>
          <p:spPr bwMode="auto">
            <a:xfrm>
              <a:off x="1453241"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28" name="Text Placeholder 12"/>
            <p:cNvSpPr txBox="1">
              <a:spLocks/>
            </p:cNvSpPr>
            <p:nvPr/>
          </p:nvSpPr>
          <p:spPr>
            <a:xfrm>
              <a:off x="1636156" y="1913091"/>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三月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29" name="Group 28"/>
          <p:cNvGrpSpPr/>
          <p:nvPr/>
        </p:nvGrpSpPr>
        <p:grpSpPr>
          <a:xfrm>
            <a:off x="539648" y="2515301"/>
            <a:ext cx="1226708" cy="368872"/>
            <a:chOff x="450274" y="1752616"/>
            <a:chExt cx="1214170" cy="1064475"/>
          </a:xfrm>
        </p:grpSpPr>
        <p:sp>
          <p:nvSpPr>
            <p:cNvPr id="30" name="AutoShape 33"/>
            <p:cNvSpPr>
              <a:spLocks noChangeArrowheads="1"/>
            </p:cNvSpPr>
            <p:nvPr/>
          </p:nvSpPr>
          <p:spPr bwMode="auto">
            <a:xfrm>
              <a:off x="450274"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31" name="Text Placeholder 12"/>
            <p:cNvSpPr txBox="1">
              <a:spLocks/>
            </p:cNvSpPr>
            <p:nvPr/>
          </p:nvSpPr>
          <p:spPr>
            <a:xfrm>
              <a:off x="454024" y="1913091"/>
              <a:ext cx="1069975"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800" b="1" cap="none" dirty="0" smtClean="0">
                  <a:solidFill>
                    <a:schemeClr val="tx2"/>
                  </a:solidFill>
                  <a:latin typeface="Microsoft YaHei" panose="020B0503020204020204" pitchFamily="34" charset="-122"/>
                  <a:ea typeface="Microsoft YaHei" panose="020B0503020204020204" pitchFamily="34" charset="-122"/>
                </a:rPr>
                <a:t>二月</a:t>
              </a:r>
              <a:endParaRPr lang="en-US" sz="1800" b="1" cap="none" dirty="0">
                <a:solidFill>
                  <a:schemeClr val="tx2"/>
                </a:solidFill>
                <a:latin typeface="Microsoft YaHei" panose="020B0503020204020204" pitchFamily="34" charset="-122"/>
                <a:ea typeface="Microsoft YaHei" panose="020B0503020204020204" pitchFamily="34" charset="-122"/>
              </a:endParaRPr>
            </a:p>
          </p:txBody>
        </p:sp>
      </p:grpSp>
      <p:sp>
        <p:nvSpPr>
          <p:cNvPr id="32" name="TextBox 31"/>
          <p:cNvSpPr txBox="1"/>
          <p:nvPr/>
        </p:nvSpPr>
        <p:spPr>
          <a:xfrm>
            <a:off x="4044871" y="2119341"/>
            <a:ext cx="1441420" cy="307777"/>
          </a:xfrm>
          <a:prstGeom prst="rect">
            <a:avLst/>
          </a:prstGeom>
          <a:noFill/>
        </p:spPr>
        <p:txBody>
          <a:bodyPr wrap="none" rtlCol="0">
            <a:spAutoFit/>
          </a:bodyPr>
          <a:lstStyle/>
          <a:p>
            <a:r>
              <a:rPr lang="zh-CN" altLang="en-US" sz="1400" dirty="0" smtClean="0">
                <a:solidFill>
                  <a:schemeClr val="accent6"/>
                </a:solidFill>
                <a:latin typeface="Microsoft YaHei" panose="020B0503020204020204" pitchFamily="34" charset="-122"/>
                <a:ea typeface="Microsoft YaHei" panose="020B0503020204020204" pitchFamily="34" charset="-122"/>
              </a:rPr>
              <a:t>夏季销售高峰期</a:t>
            </a:r>
            <a:endParaRPr lang="en-US" sz="1400" dirty="0">
              <a:solidFill>
                <a:schemeClr val="accent6"/>
              </a:solidFill>
              <a:latin typeface="Microsoft YaHei" panose="020B0503020204020204" pitchFamily="34" charset="-122"/>
              <a:ea typeface="Microsoft YaHei" panose="020B0503020204020204" pitchFamily="34" charset="-122"/>
            </a:endParaRPr>
          </a:p>
        </p:txBody>
      </p:sp>
      <p:sp>
        <p:nvSpPr>
          <p:cNvPr id="33" name="TextBox 32"/>
          <p:cNvSpPr txBox="1"/>
          <p:nvPr/>
        </p:nvSpPr>
        <p:spPr>
          <a:xfrm>
            <a:off x="239315" y="3244554"/>
            <a:ext cx="492443" cy="727122"/>
          </a:xfrm>
          <a:prstGeom prst="rect">
            <a:avLst/>
          </a:prstGeom>
          <a:noFill/>
        </p:spPr>
        <p:txBody>
          <a:bodyPr vert="vert270" wrap="none" rtlCol="0">
            <a:spAutoFit/>
          </a:bodyPr>
          <a:lstStyle/>
          <a:p>
            <a:r>
              <a:rPr lang="en-US" sz="2000" b="1" i="1" dirty="0" smtClean="0">
                <a:solidFill>
                  <a:schemeClr val="tx1">
                    <a:lumMod val="65000"/>
                    <a:lumOff val="35000"/>
                  </a:schemeClr>
                </a:solidFill>
                <a:latin typeface="Microsoft YaHei" panose="020B0503020204020204" pitchFamily="34" charset="-122"/>
                <a:ea typeface="Microsoft YaHei" panose="020B0503020204020204" pitchFamily="34" charset="-122"/>
              </a:rPr>
              <a:t>2011</a:t>
            </a:r>
            <a:endParaRPr lang="en-US" sz="2000" b="1"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4" name="TextBox 33"/>
          <p:cNvSpPr txBox="1"/>
          <p:nvPr/>
        </p:nvSpPr>
        <p:spPr>
          <a:xfrm>
            <a:off x="2457216" y="4708962"/>
            <a:ext cx="1027845" cy="523220"/>
          </a:xfrm>
          <a:prstGeom prst="rect">
            <a:avLst/>
          </a:prstGeom>
          <a:solidFill>
            <a:srgbClr val="FFFFFF">
              <a:alpha val="64000"/>
            </a:srgbClr>
          </a:solidFill>
        </p:spPr>
        <p:txBody>
          <a:bodyPr wrap="none" rtlCol="0">
            <a:spAutoFit/>
          </a:bodyPr>
          <a:lstStyle/>
          <a:p>
            <a:pPr algn="ct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补货</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60%</a:t>
            </a:r>
          </a:p>
          <a:p>
            <a:pPr algn="ct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提交订单</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5" name="TextBox 34"/>
          <p:cNvSpPr txBox="1"/>
          <p:nvPr/>
        </p:nvSpPr>
        <p:spPr>
          <a:xfrm>
            <a:off x="4554740" y="4961956"/>
            <a:ext cx="1027845" cy="523220"/>
          </a:xfrm>
          <a:prstGeom prst="rect">
            <a:avLst/>
          </a:prstGeom>
          <a:solidFill>
            <a:srgbClr val="FFFFFF">
              <a:alpha val="64000"/>
            </a:srgbClr>
          </a:solidFill>
        </p:spPr>
        <p:txBody>
          <a:bodyPr wrap="none" rtlCol="0">
            <a:spAutoFit/>
          </a:bodyPr>
          <a:lstStyle/>
          <a:p>
            <a:pPr algn="ct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补货</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40%</a:t>
            </a:r>
          </a:p>
          <a:p>
            <a:pPr algn="ct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收到产品</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36" name="Straight Connector 35"/>
          <p:cNvCxnSpPr/>
          <p:nvPr/>
        </p:nvCxnSpPr>
        <p:spPr>
          <a:xfrm flipV="1">
            <a:off x="3705900" y="2450418"/>
            <a:ext cx="3075078" cy="0"/>
          </a:xfrm>
          <a:prstGeom prst="line">
            <a:avLst/>
          </a:prstGeom>
          <a:ln>
            <a:solidFill>
              <a:schemeClr val="accent6"/>
            </a:solidFill>
            <a:headEnd type="oval"/>
            <a:tailEnd type="oval"/>
          </a:ln>
          <a:effectLst/>
        </p:spPr>
        <p:style>
          <a:lnRef idx="2">
            <a:schemeClr val="accent1"/>
          </a:lnRef>
          <a:fillRef idx="0">
            <a:schemeClr val="accent1"/>
          </a:fillRef>
          <a:effectRef idx="1">
            <a:schemeClr val="accent1"/>
          </a:effectRef>
          <a:fontRef idx="minor">
            <a:schemeClr val="tx1"/>
          </a:fontRef>
        </p:style>
      </p:cxnSp>
      <p:sp>
        <p:nvSpPr>
          <p:cNvPr id="37" name="Rounded Rectangle 36"/>
          <p:cNvSpPr/>
          <p:nvPr/>
        </p:nvSpPr>
        <p:spPr>
          <a:xfrm>
            <a:off x="3619122" y="3867593"/>
            <a:ext cx="2617554" cy="19845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zh-CN" altLang="en-US" sz="1400" b="1" dirty="0" smtClean="0">
                <a:solidFill>
                  <a:schemeClr val="accent2"/>
                </a:solidFill>
                <a:latin typeface="Microsoft YaHei" panose="020B0503020204020204" pitchFamily="34" charset="-122"/>
                <a:ea typeface="Microsoft YaHei" panose="020B0503020204020204" pitchFamily="34" charset="-122"/>
              </a:rPr>
              <a:t>缺货</a:t>
            </a:r>
            <a:endParaRPr lang="en-US" sz="1400" b="1" dirty="0">
              <a:solidFill>
                <a:schemeClr val="accent2"/>
              </a:solidFill>
              <a:latin typeface="Microsoft YaHei" panose="020B0503020204020204" pitchFamily="34" charset="-122"/>
              <a:ea typeface="Microsoft YaHei" panose="020B0503020204020204" pitchFamily="34" charset="-122"/>
            </a:endParaRPr>
          </a:p>
        </p:txBody>
      </p:sp>
      <p:sp>
        <p:nvSpPr>
          <p:cNvPr id="38" name="Rounded Rectangle 37"/>
          <p:cNvSpPr/>
          <p:nvPr/>
        </p:nvSpPr>
        <p:spPr>
          <a:xfrm>
            <a:off x="6236675" y="4143129"/>
            <a:ext cx="2617554" cy="198452"/>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tIns="0" rtlCol="0" anchor="ctr"/>
          <a:lstStyle/>
          <a:p>
            <a:pPr algn="ctr"/>
            <a:r>
              <a:rPr lang="zh-CN" altLang="en-US" sz="1400" b="1" dirty="0" smtClean="0">
                <a:solidFill>
                  <a:schemeClr val="accent4"/>
                </a:solidFill>
                <a:latin typeface="Microsoft YaHei" panose="020B0503020204020204" pitchFamily="34" charset="-122"/>
                <a:ea typeface="Microsoft YaHei" panose="020B0503020204020204" pitchFamily="34" charset="-122"/>
              </a:rPr>
              <a:t>存货过多</a:t>
            </a:r>
            <a:endParaRPr lang="en-US" sz="1400" b="1" dirty="0">
              <a:solidFill>
                <a:schemeClr val="accent4"/>
              </a:solidFill>
              <a:latin typeface="Microsoft YaHei" panose="020B0503020204020204" pitchFamily="34" charset="-122"/>
              <a:ea typeface="Microsoft YaHei" panose="020B0503020204020204" pitchFamily="34" charset="-122"/>
            </a:endParaRPr>
          </a:p>
        </p:txBody>
      </p:sp>
      <p:cxnSp>
        <p:nvCxnSpPr>
          <p:cNvPr id="39" name="Straight Connector 38"/>
          <p:cNvCxnSpPr/>
          <p:nvPr/>
        </p:nvCxnSpPr>
        <p:spPr>
          <a:xfrm flipH="1" flipV="1">
            <a:off x="2079384" y="2961091"/>
            <a:ext cx="0" cy="1707982"/>
          </a:xfrm>
          <a:prstGeom prst="line">
            <a:avLst/>
          </a:prstGeom>
          <a:ln w="19050" cmpd="sng">
            <a:solidFill>
              <a:schemeClr val="accent6"/>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5931465" y="2961091"/>
            <a:ext cx="0" cy="1965784"/>
          </a:xfrm>
          <a:prstGeom prst="line">
            <a:avLst/>
          </a:prstGeom>
          <a:ln w="19050" cmpd="sng">
            <a:solidFill>
              <a:schemeClr val="accent6"/>
            </a:solidFill>
            <a:prstDash val="dash"/>
            <a:headEnd type="none"/>
            <a:tailEnd type="none"/>
          </a:ln>
          <a:effectLst/>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137290" y="3148773"/>
            <a:ext cx="1027845" cy="523220"/>
          </a:xfrm>
          <a:prstGeom prst="rect">
            <a:avLst/>
          </a:prstGeom>
          <a:solidFill>
            <a:srgbClr val="FFFFFF">
              <a:alpha val="64000"/>
            </a:srgbClr>
          </a:solidFill>
        </p:spPr>
        <p:txBody>
          <a:bodyPr wrap="none" rtlCol="0">
            <a:spAutoFit/>
          </a:bodyPr>
          <a:lstStyle/>
          <a:p>
            <a:pPr algn="ct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补货</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90%</a:t>
            </a:r>
          </a:p>
          <a:p>
            <a:pPr algn="ct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提交订单</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2" name="TextBox 41"/>
          <p:cNvSpPr txBox="1"/>
          <p:nvPr/>
        </p:nvSpPr>
        <p:spPr>
          <a:xfrm>
            <a:off x="5215939" y="3359148"/>
            <a:ext cx="1027845" cy="523220"/>
          </a:xfrm>
          <a:prstGeom prst="rect">
            <a:avLst/>
          </a:prstGeom>
          <a:solidFill>
            <a:srgbClr val="FFFFFF">
              <a:alpha val="64000"/>
            </a:srgbClr>
          </a:solidFill>
        </p:spPr>
        <p:txBody>
          <a:bodyPr wrap="none" rtlCol="0">
            <a:spAutoFit/>
          </a:bodyPr>
          <a:lstStyle/>
          <a:p>
            <a:pPr algn="ct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补货</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10%</a:t>
            </a:r>
          </a:p>
          <a:p>
            <a:pPr algn="ct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收到产品</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3" name="Straight Arrow Connector 42"/>
          <p:cNvCxnSpPr/>
          <p:nvPr/>
        </p:nvCxnSpPr>
        <p:spPr>
          <a:xfrm>
            <a:off x="3157200" y="3082623"/>
            <a:ext cx="1000829" cy="0"/>
          </a:xfrm>
          <a:prstGeom prst="straightConnector1">
            <a:avLst/>
          </a:prstGeom>
          <a:ln w="28575">
            <a:solidFill>
              <a:schemeClr val="tx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235846" y="3347225"/>
            <a:ext cx="1000829" cy="0"/>
          </a:xfrm>
          <a:prstGeom prst="straightConnector1">
            <a:avLst/>
          </a:prstGeom>
          <a:ln w="28575" cmpd="sng">
            <a:solidFill>
              <a:schemeClr val="tx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a:off x="4081043" y="3082623"/>
            <a:ext cx="1231790" cy="26460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46" name="Elbow Connector 45"/>
          <p:cNvCxnSpPr>
            <a:stCxn id="52" idx="4"/>
            <a:endCxn id="6" idx="0"/>
          </p:cNvCxnSpPr>
          <p:nvPr/>
        </p:nvCxnSpPr>
        <p:spPr>
          <a:xfrm rot="16200000" flipH="1">
            <a:off x="2811194" y="5401455"/>
            <a:ext cx="742645" cy="17686"/>
          </a:xfrm>
          <a:prstGeom prst="bentConnector3">
            <a:avLst/>
          </a:prstGeom>
          <a:ln w="19050" cmpd="sng">
            <a:solidFill>
              <a:schemeClr val="accent6"/>
            </a:solidFill>
            <a:prstDash val="dash"/>
            <a:headEnd type="none"/>
            <a:tailEnd type="oval"/>
          </a:ln>
          <a:effectLst/>
        </p:spPr>
        <p:style>
          <a:lnRef idx="2">
            <a:schemeClr val="accent1"/>
          </a:lnRef>
          <a:fillRef idx="0">
            <a:schemeClr val="accent1"/>
          </a:fillRef>
          <a:effectRef idx="1">
            <a:schemeClr val="accent1"/>
          </a:effectRef>
          <a:fontRef idx="minor">
            <a:schemeClr val="tx1"/>
          </a:fontRef>
        </p:style>
      </p:cxnSp>
      <p:cxnSp>
        <p:nvCxnSpPr>
          <p:cNvPr id="47" name="Elbow Connector 46"/>
          <p:cNvCxnSpPr>
            <a:stCxn id="5" idx="1"/>
            <a:endCxn id="35" idx="2"/>
          </p:cNvCxnSpPr>
          <p:nvPr/>
        </p:nvCxnSpPr>
        <p:spPr>
          <a:xfrm rot="10800000">
            <a:off x="5068664" y="5485177"/>
            <a:ext cx="1312695" cy="520711"/>
          </a:xfrm>
          <a:prstGeom prst="bentConnector2">
            <a:avLst/>
          </a:prstGeom>
          <a:ln w="19050" cmpd="sng">
            <a:solidFill>
              <a:schemeClr val="accent6"/>
            </a:solidFill>
            <a:prstDash val="dash"/>
            <a:headEnd type="oval"/>
            <a:tailEnd type="none"/>
          </a:ln>
          <a:effectLst/>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239315" y="4565740"/>
            <a:ext cx="492443" cy="727122"/>
          </a:xfrm>
          <a:prstGeom prst="rect">
            <a:avLst/>
          </a:prstGeom>
          <a:noFill/>
        </p:spPr>
        <p:txBody>
          <a:bodyPr vert="vert270" wrap="none" rtlCol="0">
            <a:spAutoFit/>
          </a:bodyPr>
          <a:lstStyle/>
          <a:p>
            <a:r>
              <a:rPr lang="en-US" sz="2000" b="1" i="1" dirty="0" smtClean="0">
                <a:solidFill>
                  <a:schemeClr val="tx1">
                    <a:lumMod val="65000"/>
                    <a:lumOff val="35000"/>
                  </a:schemeClr>
                </a:solidFill>
                <a:latin typeface="Microsoft YaHei" panose="020B0503020204020204" pitchFamily="34" charset="-122"/>
                <a:ea typeface="Microsoft YaHei" panose="020B0503020204020204" pitchFamily="34" charset="-122"/>
              </a:rPr>
              <a:t>2012</a:t>
            </a:r>
            <a:endParaRPr lang="en-US" sz="2000" b="1"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9" name="Straight Arrow Connector 48"/>
          <p:cNvCxnSpPr/>
          <p:nvPr/>
        </p:nvCxnSpPr>
        <p:spPr>
          <a:xfrm>
            <a:off x="2079384" y="4670239"/>
            <a:ext cx="1770698" cy="0"/>
          </a:xfrm>
          <a:prstGeom prst="straightConnector1">
            <a:avLst/>
          </a:prstGeom>
          <a:ln w="28575" cmpd="sng">
            <a:solidFill>
              <a:schemeClr val="tx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158030" y="4934842"/>
            <a:ext cx="1770698" cy="0"/>
          </a:xfrm>
          <a:prstGeom prst="straightConnector1">
            <a:avLst/>
          </a:prstGeom>
          <a:ln w="28575" cmpd="sng">
            <a:solidFill>
              <a:schemeClr val="tx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51" name="Elbow Connector 50"/>
          <p:cNvCxnSpPr/>
          <p:nvPr/>
        </p:nvCxnSpPr>
        <p:spPr>
          <a:xfrm>
            <a:off x="3850082" y="4670239"/>
            <a:ext cx="384934" cy="26460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2" name="Oval 51"/>
          <p:cNvSpPr/>
          <p:nvPr/>
        </p:nvSpPr>
        <p:spPr>
          <a:xfrm>
            <a:off x="2948777" y="4652494"/>
            <a:ext cx="449792" cy="386482"/>
          </a:xfrm>
          <a:prstGeom prst="ellipse">
            <a:avLst/>
          </a:prstGeom>
          <a:ln w="28575" cmpd="sng">
            <a:solidFill>
              <a:schemeClr val="accent6"/>
            </a:solidFill>
            <a:prstDash val="solid"/>
            <a:headEnd type="none"/>
            <a:tailEnd type="none"/>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5" name="Round Same Side Corner Rectangle 64"/>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66" name="Round Same Side Corner Rectangle 6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0" name="Straight Connector 6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343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先进算法驱动的需</a:t>
            </a:r>
            <a:r>
              <a:rPr lang="zh-CN" altLang="en-US" dirty="0">
                <a:latin typeface="Microsoft YaHei" panose="020B0503020204020204" pitchFamily="34" charset="-122"/>
                <a:ea typeface="Microsoft YaHei" panose="020B0503020204020204" pitchFamily="34" charset="-122"/>
              </a:rPr>
              <a:t>求预</a:t>
            </a:r>
            <a:r>
              <a:rPr lang="zh-CN" altLang="en-US" dirty="0" smtClean="0">
                <a:latin typeface="Microsoft YaHei" panose="020B0503020204020204" pitchFamily="34" charset="-122"/>
                <a:ea typeface="Microsoft YaHei" panose="020B0503020204020204" pitchFamily="34" charset="-122"/>
              </a:rPr>
              <a:t>测方案</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smtClean="0">
                <a:latin typeface="Microsoft YaHei" panose="020B0503020204020204" pitchFamily="34" charset="-122"/>
                <a:ea typeface="Microsoft YaHei" panose="020B0503020204020204" pitchFamily="34" charset="-122"/>
              </a:rPr>
              <a:t>通过分析历史销售数据，定义出</a:t>
            </a:r>
            <a:r>
              <a:rPr lang="en-US" altLang="zh-CN" sz="1200" dirty="0" smtClean="0">
                <a:latin typeface="Microsoft YaHei" panose="020B0503020204020204" pitchFamily="34" charset="-122"/>
                <a:ea typeface="Microsoft YaHei" panose="020B0503020204020204" pitchFamily="34" charset="-122"/>
              </a:rPr>
              <a:t>5</a:t>
            </a:r>
            <a:r>
              <a:rPr lang="zh-CN" altLang="en-US" sz="1200" dirty="0" smtClean="0">
                <a:latin typeface="Microsoft YaHei" panose="020B0503020204020204" pitchFamily="34" charset="-122"/>
                <a:ea typeface="Microsoft YaHei" panose="020B0503020204020204" pitchFamily="34" charset="-122"/>
              </a:rPr>
              <a:t>种不同的需求曲线。对于每个新产品，通过</a:t>
            </a:r>
            <a:r>
              <a:rPr lang="en-US" altLang="zh-CN" sz="1200" dirty="0" smtClean="0">
                <a:latin typeface="Microsoft YaHei" panose="020B0503020204020204" pitchFamily="34" charset="-122"/>
                <a:ea typeface="Microsoft YaHei" panose="020B0503020204020204" pitchFamily="34" charset="-122"/>
              </a:rPr>
              <a:t>KNN</a:t>
            </a:r>
            <a:r>
              <a:rPr lang="zh-CN" altLang="en-US" sz="1200" dirty="0" smtClean="0">
                <a:latin typeface="Microsoft YaHei" panose="020B0503020204020204" pitchFamily="34" charset="-122"/>
                <a:ea typeface="Microsoft YaHei" panose="020B0503020204020204" pitchFamily="34" charset="-122"/>
              </a:rPr>
              <a:t>邻算法可以找出有用信息最多的模型和相关的</a:t>
            </a:r>
            <a:r>
              <a:rPr lang="en-US" altLang="zh-CN" sz="1200" dirty="0" smtClean="0">
                <a:latin typeface="Microsoft YaHei" panose="020B0503020204020204" pitchFamily="34" charset="-122"/>
                <a:ea typeface="Microsoft YaHei" panose="020B0503020204020204" pitchFamily="34" charset="-122"/>
              </a:rPr>
              <a:t>SKU</a:t>
            </a:r>
            <a:r>
              <a:rPr lang="zh-CN" altLang="en-US" sz="1200" dirty="0" smtClean="0">
                <a:latin typeface="Microsoft YaHei" panose="020B0503020204020204" pitchFamily="34" charset="-122"/>
                <a:ea typeface="Microsoft YaHei" panose="020B0503020204020204" pitchFamily="34" charset="-122"/>
              </a:rPr>
              <a:t>参数</a:t>
            </a:r>
            <a:endParaRPr lang="en-US" sz="1200" dirty="0">
              <a:latin typeface="Microsoft YaHei" panose="020B0503020204020204" pitchFamily="34" charset="-122"/>
              <a:ea typeface="Microsoft YaHei" panose="020B0503020204020204" pitchFamily="34" charset="-122"/>
            </a:endParaRPr>
          </a:p>
        </p:txBody>
      </p:sp>
      <p:sp>
        <p:nvSpPr>
          <p:cNvPr id="34" name="AutoShape 18"/>
          <p:cNvSpPr>
            <a:spLocks noChangeArrowheads="1"/>
          </p:cNvSpPr>
          <p:nvPr/>
        </p:nvSpPr>
        <p:spPr bwMode="gray">
          <a:xfrm>
            <a:off x="95800" y="1569719"/>
            <a:ext cx="8946370" cy="1818046"/>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5" name="AutoShape 18"/>
          <p:cNvSpPr>
            <a:spLocks noChangeArrowheads="1"/>
          </p:cNvSpPr>
          <p:nvPr/>
        </p:nvSpPr>
        <p:spPr bwMode="gray">
          <a:xfrm>
            <a:off x="95800" y="3495336"/>
            <a:ext cx="8961437" cy="3019761"/>
          </a:xfrm>
          <a:prstGeom prst="roundRect">
            <a:avLst>
              <a:gd name="adj" fmla="val 4741"/>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36" name="Chart 35"/>
          <p:cNvGraphicFramePr/>
          <p:nvPr>
            <p:extLst>
              <p:ext uri="{D42A27DB-BD31-4B8C-83A1-F6EECF244321}">
                <p14:modId xmlns:p14="http://schemas.microsoft.com/office/powerpoint/2010/main" val="3604419790"/>
              </p:ext>
            </p:extLst>
          </p:nvPr>
        </p:nvGraphicFramePr>
        <p:xfrm>
          <a:off x="1786755" y="1827902"/>
          <a:ext cx="7270483" cy="1549108"/>
        </p:xfrm>
        <a:graphic>
          <a:graphicData uri="http://schemas.openxmlformats.org/drawingml/2006/chart">
            <c:chart xmlns:c="http://schemas.openxmlformats.org/drawingml/2006/chart" xmlns:r="http://schemas.openxmlformats.org/officeDocument/2006/relationships" r:id="rId3"/>
          </a:graphicData>
        </a:graphic>
      </p:graphicFrame>
      <p:sp>
        <p:nvSpPr>
          <p:cNvPr id="37" name="TextBox 36"/>
          <p:cNvSpPr txBox="1"/>
          <p:nvPr/>
        </p:nvSpPr>
        <p:spPr bwMode="gray">
          <a:xfrm>
            <a:off x="953307" y="2200757"/>
            <a:ext cx="1396125" cy="584775"/>
          </a:xfrm>
          <a:prstGeom prst="rect">
            <a:avLst/>
          </a:prstGeom>
          <a:noFill/>
        </p:spPr>
        <p:txBody>
          <a:bodyPr wrap="square" rtlCol="0">
            <a:spAutoFit/>
          </a:bodyPr>
          <a:lstStyle/>
          <a:p>
            <a:pPr algn="ctr"/>
            <a:r>
              <a:rPr lang="zh-CN" altLang="en-US" sz="1600" b="1" dirty="0">
                <a:solidFill>
                  <a:schemeClr val="accent6"/>
                </a:solidFill>
                <a:latin typeface="Microsoft YaHei" panose="020B0503020204020204" pitchFamily="34" charset="-122"/>
                <a:ea typeface="Microsoft YaHei" panose="020B0503020204020204" pitchFamily="34" charset="-122"/>
              </a:rPr>
              <a:t>五</a:t>
            </a:r>
            <a:r>
              <a:rPr lang="zh-CN" altLang="en-US" sz="1600" b="1" dirty="0" smtClean="0">
                <a:solidFill>
                  <a:schemeClr val="accent6"/>
                </a:solidFill>
                <a:latin typeface="Microsoft YaHei" panose="020B0503020204020204" pitchFamily="34" charset="-122"/>
                <a:ea typeface="Microsoft YaHei" panose="020B0503020204020204" pitchFamily="34" charset="-122"/>
              </a:rPr>
              <a:t>种不同的需求曲线</a:t>
            </a:r>
            <a:endParaRPr lang="en-US" sz="1600" b="1" dirty="0">
              <a:solidFill>
                <a:schemeClr val="accent6"/>
              </a:solidFill>
              <a:latin typeface="Microsoft YaHei" panose="020B0503020204020204" pitchFamily="34" charset="-122"/>
              <a:ea typeface="Microsoft YaHei" panose="020B0503020204020204" pitchFamily="34" charset="-122"/>
            </a:endParaRPr>
          </a:p>
        </p:txBody>
      </p:sp>
      <p:sp>
        <p:nvSpPr>
          <p:cNvPr id="38" name="TextBox 37"/>
          <p:cNvSpPr txBox="1"/>
          <p:nvPr/>
        </p:nvSpPr>
        <p:spPr bwMode="gray">
          <a:xfrm>
            <a:off x="704105" y="1585864"/>
            <a:ext cx="6992460" cy="276999"/>
          </a:xfrm>
          <a:prstGeom prst="rect">
            <a:avLst/>
          </a:prstGeom>
          <a:noFill/>
        </p:spPr>
        <p:txBody>
          <a:bodyPr wrap="square" rtlCol="0">
            <a:spAutoFit/>
          </a:bodyPr>
          <a:lstStyle/>
          <a:p>
            <a:r>
              <a:rPr lang="zh-CN" altLang="en-US" b="1" dirty="0">
                <a:solidFill>
                  <a:schemeClr val="tx2"/>
                </a:solidFill>
                <a:latin typeface="Microsoft YaHei" panose="020B0503020204020204" pitchFamily="34" charset="-122"/>
                <a:ea typeface="Microsoft YaHei" panose="020B0503020204020204" pitchFamily="34" charset="-122"/>
              </a:rPr>
              <a:t>分</a:t>
            </a:r>
            <a:r>
              <a:rPr lang="zh-CN" altLang="en-US" b="1" dirty="0" smtClean="0">
                <a:solidFill>
                  <a:schemeClr val="tx2"/>
                </a:solidFill>
                <a:latin typeface="Microsoft YaHei" panose="020B0503020204020204" pitchFamily="34" charset="-122"/>
                <a:ea typeface="Microsoft YaHei" panose="020B0503020204020204" pitchFamily="34" charset="-122"/>
              </a:rPr>
              <a:t>析历史销售数据并定义主要的需求曲线种类</a:t>
            </a:r>
            <a:endParaRPr lang="zh-CN" altLang="en-US" b="1" dirty="0">
              <a:solidFill>
                <a:schemeClr val="tx2"/>
              </a:solidFill>
              <a:latin typeface="Microsoft YaHei" panose="020B0503020204020204" pitchFamily="34" charset="-122"/>
              <a:ea typeface="Microsoft YaHei" panose="020B0503020204020204" pitchFamily="34" charset="-122"/>
            </a:endParaRPr>
          </a:p>
        </p:txBody>
      </p:sp>
      <p:pic>
        <p:nvPicPr>
          <p:cNvPr id="39" name="Picture 38" descr="1230186.jpg"/>
          <p:cNvPicPr>
            <a:picLocks/>
          </p:cNvPicPr>
          <p:nvPr/>
        </p:nvPicPr>
        <p:blipFill>
          <a:blip r:embed="rId4" cstate="screen">
            <a:extLst>
              <a:ext uri="{28A0092B-C50C-407E-A947-70E740481C1C}">
                <a14:useLocalDpi xmlns:a14="http://schemas.microsoft.com/office/drawing/2010/main"/>
              </a:ext>
            </a:extLst>
          </a:blip>
          <a:srcRect/>
          <a:stretch>
            <a:fillRect/>
          </a:stretch>
        </p:blipFill>
        <p:spPr bwMode="gray">
          <a:xfrm>
            <a:off x="7347310" y="3884340"/>
            <a:ext cx="1295945" cy="917632"/>
          </a:xfrm>
          <a:prstGeom prst="rect">
            <a:avLst/>
          </a:prstGeom>
          <a:ln>
            <a:noFill/>
          </a:ln>
          <a:effectLst>
            <a:softEdge rad="112500"/>
          </a:effectLst>
        </p:spPr>
      </p:pic>
      <p:pic>
        <p:nvPicPr>
          <p:cNvPr id="40" name="Picture 39" descr="1230189.jpg"/>
          <p:cNvPicPr>
            <a:picLocks/>
          </p:cNvPicPr>
          <p:nvPr/>
        </p:nvPicPr>
        <p:blipFill>
          <a:blip r:embed="rId5" cstate="screen">
            <a:extLst>
              <a:ext uri="{28A0092B-C50C-407E-A947-70E740481C1C}">
                <a14:useLocalDpi xmlns:a14="http://schemas.microsoft.com/office/drawing/2010/main"/>
              </a:ext>
            </a:extLst>
          </a:blip>
          <a:srcRect/>
          <a:stretch>
            <a:fillRect/>
          </a:stretch>
        </p:blipFill>
        <p:spPr bwMode="gray">
          <a:xfrm>
            <a:off x="6097132" y="3935395"/>
            <a:ext cx="1295945" cy="917631"/>
          </a:xfrm>
          <a:prstGeom prst="rect">
            <a:avLst/>
          </a:prstGeom>
        </p:spPr>
      </p:pic>
      <p:pic>
        <p:nvPicPr>
          <p:cNvPr id="41" name="Picture 40" descr="1230239.jpg"/>
          <p:cNvPicPr>
            <a:picLocks/>
          </p:cNvPicPr>
          <p:nvPr/>
        </p:nvPicPr>
        <p:blipFill>
          <a:blip r:embed="rId6" cstate="screen">
            <a:extLst>
              <a:ext uri="{28A0092B-C50C-407E-A947-70E740481C1C}">
                <a14:useLocalDpi xmlns:a14="http://schemas.microsoft.com/office/drawing/2010/main"/>
              </a:ext>
            </a:extLst>
          </a:blip>
          <a:srcRect/>
          <a:stretch>
            <a:fillRect/>
          </a:stretch>
        </p:blipFill>
        <p:spPr bwMode="gray">
          <a:xfrm>
            <a:off x="4736956" y="3937012"/>
            <a:ext cx="1295945" cy="927156"/>
          </a:xfrm>
          <a:prstGeom prst="rect">
            <a:avLst/>
          </a:prstGeom>
          <a:ln>
            <a:noFill/>
          </a:ln>
          <a:effectLst>
            <a:softEdge rad="112500"/>
          </a:effectLst>
        </p:spPr>
      </p:pic>
      <p:sp>
        <p:nvSpPr>
          <p:cNvPr id="42" name="TextBox 41"/>
          <p:cNvSpPr txBox="1"/>
          <p:nvPr/>
        </p:nvSpPr>
        <p:spPr bwMode="gray">
          <a:xfrm>
            <a:off x="671832" y="3524926"/>
            <a:ext cx="6089714" cy="276999"/>
          </a:xfrm>
          <a:prstGeom prst="rect">
            <a:avLst/>
          </a:prstGeom>
          <a:noFill/>
        </p:spPr>
        <p:txBody>
          <a:bodyPr wrap="square" rtlCol="0">
            <a:spAutoFit/>
          </a:bodyPr>
          <a:lstStyle/>
          <a:p>
            <a:r>
              <a:rPr lang="zh-CN" altLang="en-US" b="1" dirty="0" smtClean="0">
                <a:solidFill>
                  <a:schemeClr val="tx2"/>
                </a:solidFill>
                <a:latin typeface="Microsoft YaHei" panose="020B0503020204020204" pitchFamily="34" charset="-122"/>
                <a:ea typeface="Microsoft YaHei" panose="020B0503020204020204" pitchFamily="34" charset="-122"/>
              </a:rPr>
              <a:t>把新的模型与最合适的需求类型和相关参数关联</a:t>
            </a:r>
            <a:endParaRPr lang="zh-CN" altLang="en-US" b="1" dirty="0">
              <a:solidFill>
                <a:schemeClr val="tx2"/>
              </a:solidFill>
              <a:latin typeface="Microsoft YaHei" panose="020B0503020204020204" pitchFamily="34" charset="-122"/>
              <a:ea typeface="Microsoft YaHei" panose="020B0503020204020204" pitchFamily="34" charset="-122"/>
            </a:endParaRPr>
          </a:p>
        </p:txBody>
      </p:sp>
      <p:pic>
        <p:nvPicPr>
          <p:cNvPr id="43" name="Picture 42" descr="1230122.jpg"/>
          <p:cNvPicPr>
            <a:picLocks/>
          </p:cNvPicPr>
          <p:nvPr/>
        </p:nvPicPr>
        <p:blipFill>
          <a:blip r:embed="rId7" cstate="screen">
            <a:extLst>
              <a:ext uri="{BEBA8EAE-BF5A-486C-A8C5-ECC9F3942E4B}">
                <a14:imgProps xmlns:a14="http://schemas.microsoft.com/office/drawing/2010/main">
                  <a14:imgLayer r:embed="rId8">
                    <a14:imgEffect>
                      <a14:brightnessContrast contrast="26000"/>
                    </a14:imgEffect>
                  </a14:imgLayer>
                </a14:imgProps>
              </a:ext>
              <a:ext uri="{28A0092B-C50C-407E-A947-70E740481C1C}">
                <a14:useLocalDpi xmlns:a14="http://schemas.microsoft.com/office/drawing/2010/main"/>
              </a:ext>
            </a:extLst>
          </a:blip>
          <a:srcRect t="1416"/>
          <a:stretch>
            <a:fillRect/>
          </a:stretch>
        </p:blipFill>
        <p:spPr bwMode="gray">
          <a:xfrm>
            <a:off x="739430" y="4185044"/>
            <a:ext cx="2602054" cy="1874723"/>
          </a:xfrm>
          <a:prstGeom prst="rect">
            <a:avLst/>
          </a:prstGeom>
        </p:spPr>
      </p:pic>
      <p:sp>
        <p:nvSpPr>
          <p:cNvPr id="44" name="TextBox 43"/>
          <p:cNvSpPr txBox="1"/>
          <p:nvPr/>
        </p:nvSpPr>
        <p:spPr bwMode="gray">
          <a:xfrm>
            <a:off x="551439" y="5524254"/>
            <a:ext cx="1140911" cy="415498"/>
          </a:xfrm>
          <a:prstGeom prst="rect">
            <a:avLst/>
          </a:prstGeom>
          <a:noFill/>
        </p:spPr>
        <p:txBody>
          <a:bodyPr wrap="square" rtlCol="0">
            <a:spAutoFit/>
          </a:bodyPr>
          <a:lstStyle/>
          <a:p>
            <a:pPr algn="ct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鞋跟的高度</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(90</a:t>
            </a: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毫米</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TextBox 44"/>
          <p:cNvSpPr txBox="1"/>
          <p:nvPr/>
        </p:nvSpPr>
        <p:spPr bwMode="gray">
          <a:xfrm>
            <a:off x="2319850" y="4140801"/>
            <a:ext cx="1140911" cy="276999"/>
          </a:xfrm>
          <a:prstGeom prst="rect">
            <a:avLst/>
          </a:prstGeom>
          <a:noFill/>
        </p:spPr>
        <p:txBody>
          <a:bodyPr wrap="squar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材料</a:t>
            </a:r>
            <a:r>
              <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PU</a:t>
            </a:r>
            <a:endPar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6" name="TextBox 45"/>
          <p:cNvSpPr txBox="1"/>
          <p:nvPr/>
        </p:nvSpPr>
        <p:spPr bwMode="gray">
          <a:xfrm>
            <a:off x="217897" y="4952305"/>
            <a:ext cx="972416" cy="276999"/>
          </a:xfrm>
          <a:prstGeom prst="rect">
            <a:avLst/>
          </a:prstGeom>
          <a:noFill/>
        </p:spPr>
        <p:txBody>
          <a:bodyPr wrap="squar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坡跟</a:t>
            </a:r>
            <a:endPar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7" name="Straight Arrow Connector 46"/>
          <p:cNvCxnSpPr>
            <a:endCxn id="46" idx="3"/>
          </p:cNvCxnSpPr>
          <p:nvPr/>
        </p:nvCxnSpPr>
        <p:spPr bwMode="gray">
          <a:xfrm rot="10800000" flipV="1">
            <a:off x="1190313" y="4985815"/>
            <a:ext cx="298146" cy="104990"/>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a:endCxn id="44" idx="0"/>
          </p:cNvCxnSpPr>
          <p:nvPr/>
        </p:nvCxnSpPr>
        <p:spPr bwMode="gray">
          <a:xfrm flipH="1">
            <a:off x="1121895" y="5026403"/>
            <a:ext cx="487482" cy="497851"/>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bwMode="gray">
          <a:xfrm rot="5400000" flipH="1" flipV="1">
            <a:off x="1829090" y="4436749"/>
            <a:ext cx="617622" cy="430435"/>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bwMode="gray">
          <a:xfrm>
            <a:off x="2840205" y="5645586"/>
            <a:ext cx="162517" cy="128155"/>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bwMode="gray">
          <a:xfrm flipH="1" flipV="1">
            <a:off x="953308" y="4537031"/>
            <a:ext cx="452377" cy="129251"/>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2" name="TextBox 51"/>
          <p:cNvSpPr txBox="1"/>
          <p:nvPr/>
        </p:nvSpPr>
        <p:spPr bwMode="gray">
          <a:xfrm>
            <a:off x="75930" y="4343156"/>
            <a:ext cx="1103566" cy="253916"/>
          </a:xfrm>
          <a:prstGeom prst="rect">
            <a:avLst/>
          </a:prstGeom>
          <a:noFill/>
        </p:spPr>
        <p:txBody>
          <a:bodyPr wrap="square" rtlCol="0">
            <a:spAutoFit/>
          </a:bodyPr>
          <a:lstStyle/>
          <a:p>
            <a:pPr algn="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设计</a:t>
            </a:r>
            <a:r>
              <a:rPr lang="en-US" altLang="zh-CN" sz="8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时尚</a:t>
            </a:r>
            <a:r>
              <a:rPr lang="en-US" altLang="zh-CN"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基本</a:t>
            </a:r>
            <a:r>
              <a:rPr lang="en-US" altLang="zh-CN" sz="8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53" name="Straight Arrow Connector 52"/>
          <p:cNvCxnSpPr/>
          <p:nvPr/>
        </p:nvCxnSpPr>
        <p:spPr bwMode="gray">
          <a:xfrm flipV="1">
            <a:off x="2655153" y="4903188"/>
            <a:ext cx="193873" cy="258500"/>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4" name="TextBox 53"/>
          <p:cNvSpPr txBox="1"/>
          <p:nvPr/>
        </p:nvSpPr>
        <p:spPr bwMode="gray">
          <a:xfrm>
            <a:off x="2816675" y="4601656"/>
            <a:ext cx="1140911" cy="438582"/>
          </a:xfrm>
          <a:prstGeom prst="rect">
            <a:avLst/>
          </a:prstGeom>
          <a:noFill/>
        </p:spPr>
        <p:txBody>
          <a:bodyPr wrap="squar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季节性</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初夏</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50" dirty="0">
                <a:solidFill>
                  <a:schemeClr val="tx1">
                    <a:lumMod val="65000"/>
                    <a:lumOff val="35000"/>
                  </a:schemeClr>
                </a:solidFill>
                <a:latin typeface="Microsoft YaHei" panose="020B0503020204020204" pitchFamily="34" charset="-122"/>
                <a:ea typeface="Microsoft YaHei" panose="020B0503020204020204" pitchFamily="34" charset="-122"/>
              </a:rPr>
              <a:t>仲夏</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TextBox 54"/>
          <p:cNvSpPr txBox="1"/>
          <p:nvPr/>
        </p:nvSpPr>
        <p:spPr bwMode="gray">
          <a:xfrm>
            <a:off x="1599558" y="5976249"/>
            <a:ext cx="1140911" cy="461665"/>
          </a:xfrm>
          <a:prstGeom prst="rect">
            <a:avLst/>
          </a:prstGeom>
          <a:noFill/>
        </p:spPr>
        <p:txBody>
          <a:bodyPr wrap="square" rtlCol="0">
            <a:spAutoFit/>
          </a:bodyPr>
          <a:lstStyle/>
          <a:p>
            <a:pPr algn="ct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目标客户群年龄</a:t>
            </a:r>
            <a:r>
              <a:rPr lang="en-US" altLang="zh-CN" sz="1050" dirty="0" smtClean="0">
                <a:solidFill>
                  <a:schemeClr val="tx1">
                    <a:lumMod val="65000"/>
                    <a:lumOff val="35000"/>
                  </a:schemeClr>
                </a:solidFill>
                <a:latin typeface="Microsoft YaHei" panose="020B0503020204020204" pitchFamily="34" charset="-122"/>
                <a:ea typeface="Microsoft YaHei" panose="020B0503020204020204" pitchFamily="34" charset="-122"/>
              </a:rPr>
              <a:t>(18 / 28)</a:t>
            </a:r>
            <a:endPar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56" name="Straight Arrow Connector 55"/>
          <p:cNvCxnSpPr/>
          <p:nvPr/>
        </p:nvCxnSpPr>
        <p:spPr bwMode="gray">
          <a:xfrm>
            <a:off x="1987310" y="5718845"/>
            <a:ext cx="53148" cy="297889"/>
          </a:xfrm>
          <a:prstGeom prst="straightConnector1">
            <a:avLst/>
          </a:prstGeom>
          <a:ln w="9525">
            <a:solidFill>
              <a:schemeClr val="accent6"/>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57" name="TextBox 56"/>
          <p:cNvSpPr txBox="1"/>
          <p:nvPr/>
        </p:nvSpPr>
        <p:spPr bwMode="gray">
          <a:xfrm>
            <a:off x="3010157" y="5484950"/>
            <a:ext cx="1345260" cy="830997"/>
          </a:xfrm>
          <a:prstGeom prst="rect">
            <a:avLst/>
          </a:prstGeom>
          <a:noFill/>
        </p:spPr>
        <p:txBody>
          <a:bodyPr wrap="square" rtlCol="0">
            <a:spAutoFit/>
          </a:bodyPr>
          <a:lstStyle/>
          <a:p>
            <a:pPr marL="119063" indent="-119063">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价格</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成本</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颜色</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9063" indent="-119063">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等</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8" name="Rounded Rectangle 57"/>
          <p:cNvSpPr/>
          <p:nvPr/>
        </p:nvSpPr>
        <p:spPr bwMode="gray">
          <a:xfrm rot="5400000">
            <a:off x="3557382" y="5039675"/>
            <a:ext cx="1210588" cy="307777"/>
          </a:xfrm>
          <a:prstGeom prst="roundRect">
            <a:avLst>
              <a:gd name="adj" fmla="val 0"/>
            </a:avLst>
          </a:prstGeom>
        </p:spPr>
        <p:txBody>
          <a:bodyPr wrap="none">
            <a:spAutoFit/>
          </a:bodyPr>
          <a:lstStyle/>
          <a:p>
            <a:pPr algn="ctr"/>
            <a:r>
              <a:rPr lang="zh-CN" altLang="en-US" sz="1400" b="1" spc="600" dirty="0" smtClean="0">
                <a:solidFill>
                  <a:schemeClr val="accent6"/>
                </a:solidFill>
                <a:latin typeface="Microsoft YaHei" panose="020B0503020204020204" pitchFamily="34" charset="-122"/>
                <a:ea typeface="Microsoft YaHei" panose="020B0503020204020204" pitchFamily="34" charset="-122"/>
              </a:rPr>
              <a:t>关联参数</a:t>
            </a:r>
            <a:endParaRPr lang="en-US" sz="1400" b="1" spc="600" dirty="0">
              <a:solidFill>
                <a:schemeClr val="accent6"/>
              </a:solidFill>
              <a:latin typeface="Microsoft YaHei" panose="020B0503020204020204" pitchFamily="34" charset="-122"/>
              <a:ea typeface="Microsoft YaHei" panose="020B0503020204020204" pitchFamily="34" charset="-122"/>
            </a:endParaRPr>
          </a:p>
        </p:txBody>
      </p:sp>
      <p:sp>
        <p:nvSpPr>
          <p:cNvPr id="59" name="AutoShape 33"/>
          <p:cNvSpPr>
            <a:spLocks noChangeArrowheads="1"/>
          </p:cNvSpPr>
          <p:nvPr/>
        </p:nvSpPr>
        <p:spPr bwMode="gray">
          <a:xfrm>
            <a:off x="1510786" y="3913480"/>
            <a:ext cx="3055174" cy="2486421"/>
          </a:xfrm>
          <a:prstGeom prst="homePlate">
            <a:avLst>
              <a:gd name="adj" fmla="val 9322"/>
            </a:avLst>
          </a:prstGeom>
          <a:noFill/>
          <a:ln w="12700" cap="flat" cmpd="sng" algn="ctr">
            <a:gradFill flip="none" rotWithShape="1">
              <a:gsLst>
                <a:gs pos="9000">
                  <a:srgbClr val="004080">
                    <a:alpha val="0"/>
                  </a:srgbClr>
                </a:gs>
                <a:gs pos="100000">
                  <a:srgbClr val="0056AB"/>
                </a:gs>
                <a:gs pos="61000">
                  <a:schemeClr val="accent1">
                    <a:lumMod val="60000"/>
                    <a:lumOff val="40000"/>
                  </a:schemeClr>
                </a:gs>
              </a:gsLst>
              <a:lin ang="0" scaled="1"/>
              <a:tileRect/>
            </a:gra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Tx/>
            </a:pPr>
            <a:endParaRPr lang="en-US" sz="1000" dirty="0">
              <a:solidFill>
                <a:srgbClr val="000000"/>
              </a:solidFill>
              <a:latin typeface="Microsoft YaHei" panose="020B0503020204020204" pitchFamily="34" charset="-122"/>
              <a:ea typeface="Microsoft YaHei" panose="020B0503020204020204" pitchFamily="34" charset="-122"/>
            </a:endParaRPr>
          </a:p>
        </p:txBody>
      </p:sp>
      <p:sp>
        <p:nvSpPr>
          <p:cNvPr id="60" name="AutoShape 18"/>
          <p:cNvSpPr>
            <a:spLocks noChangeArrowheads="1"/>
          </p:cNvSpPr>
          <p:nvPr/>
        </p:nvSpPr>
        <p:spPr bwMode="gray">
          <a:xfrm>
            <a:off x="4632603" y="4788801"/>
            <a:ext cx="4292146" cy="1703746"/>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2" name="Rectangle 61"/>
          <p:cNvSpPr/>
          <p:nvPr/>
        </p:nvSpPr>
        <p:spPr bwMode="gray">
          <a:xfrm>
            <a:off x="6195824" y="4752251"/>
            <a:ext cx="1165705" cy="338554"/>
          </a:xfrm>
          <a:prstGeom prst="rect">
            <a:avLst/>
          </a:prstGeom>
        </p:spPr>
        <p:txBody>
          <a:bodyPr wrap="none">
            <a:spAutoFit/>
          </a:bodyPr>
          <a:lstStyle/>
          <a:p>
            <a:pPr algn="ctr" eaLnBrk="0" hangingPunct="0"/>
            <a:r>
              <a:rPr lang="zh-CN" altLang="en-US" sz="1600" b="1" spc="300" dirty="0">
                <a:solidFill>
                  <a:srgbClr val="0070C0"/>
                </a:solidFill>
                <a:latin typeface="Microsoft YaHei" panose="020B0503020204020204" pitchFamily="34" charset="-122"/>
                <a:ea typeface="Microsoft YaHei" panose="020B0503020204020204" pitchFamily="34" charset="-122"/>
              </a:rPr>
              <a:t>其他</a:t>
            </a:r>
            <a:r>
              <a:rPr lang="zh-CN" altLang="en-US" sz="1600" b="1" spc="300" dirty="0" smtClean="0">
                <a:solidFill>
                  <a:srgbClr val="0070C0"/>
                </a:solidFill>
                <a:latin typeface="Microsoft YaHei" panose="020B0503020204020204" pitchFamily="34" charset="-122"/>
                <a:ea typeface="Microsoft YaHei" panose="020B0503020204020204" pitchFamily="34" charset="-122"/>
              </a:rPr>
              <a:t>参考</a:t>
            </a:r>
            <a:endParaRPr lang="zh-TW" altLang="en-GB" sz="1600" b="1" spc="300" dirty="0">
              <a:solidFill>
                <a:srgbClr val="0070C0"/>
              </a:solidFill>
              <a:latin typeface="Microsoft YaHei" panose="020B0503020204020204" pitchFamily="34" charset="-122"/>
              <a:ea typeface="Microsoft YaHei" panose="020B0503020204020204" pitchFamily="34" charset="-122"/>
            </a:endParaRPr>
          </a:p>
        </p:txBody>
      </p:sp>
      <p:sp>
        <p:nvSpPr>
          <p:cNvPr id="63" name="TextBox 62"/>
          <p:cNvSpPr txBox="1"/>
          <p:nvPr/>
        </p:nvSpPr>
        <p:spPr bwMode="gray">
          <a:xfrm>
            <a:off x="-128664" y="1472850"/>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dirty="0" smtClean="0">
                <a:solidFill>
                  <a:schemeClr val="bg1">
                    <a:lumMod val="65000"/>
                    <a:alpha val="88000"/>
                  </a:schemeClr>
                </a:solidFill>
                <a:latin typeface="Microsoft YaHei" panose="020B0503020204020204" pitchFamily="34" charset="-122"/>
                <a:ea typeface="Microsoft YaHei" panose="020B0503020204020204" pitchFamily="34" charset="-122"/>
              </a:rPr>
              <a:t>1</a:t>
            </a:r>
            <a:endParaRPr lang="en-US" sz="6000"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sp>
        <p:nvSpPr>
          <p:cNvPr id="64" name="TextBox 63"/>
          <p:cNvSpPr txBox="1"/>
          <p:nvPr/>
        </p:nvSpPr>
        <p:spPr bwMode="gray">
          <a:xfrm>
            <a:off x="-108664" y="3343006"/>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dirty="0" smtClean="0">
                <a:solidFill>
                  <a:schemeClr val="bg1">
                    <a:lumMod val="65000"/>
                    <a:alpha val="88000"/>
                  </a:schemeClr>
                </a:solidFill>
                <a:latin typeface="Microsoft YaHei" panose="020B0503020204020204" pitchFamily="34" charset="-122"/>
                <a:ea typeface="Microsoft YaHei" panose="020B0503020204020204" pitchFamily="34" charset="-122"/>
              </a:rPr>
              <a:t>2</a:t>
            </a:r>
            <a:endParaRPr lang="en-US" sz="6000"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pic>
        <p:nvPicPr>
          <p:cNvPr id="65" name="Picture 64" descr="Staple Participation Ex - 1.JPG"/>
          <p:cNvPicPr>
            <a:picLocks noChangeAspect="1"/>
          </p:cNvPicPr>
          <p:nvPr/>
        </p:nvPicPr>
        <p:blipFill>
          <a:blip r:embed="rId9" cstate="print"/>
          <a:stretch>
            <a:fillRect/>
          </a:stretch>
        </p:blipFill>
        <p:spPr bwMode="gray">
          <a:xfrm>
            <a:off x="4780044" y="5090805"/>
            <a:ext cx="4034772" cy="1237716"/>
          </a:xfrm>
          <a:prstGeom prst="rect">
            <a:avLst/>
          </a:prstGeom>
        </p:spPr>
      </p:pic>
      <p:sp>
        <p:nvSpPr>
          <p:cNvPr id="61" name="Round Same Side Corner Rectangle 60"/>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66" name="Round Same Side Corner Rectangle 6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0" name="Straight Connector 6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4821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248133"/>
            <a:ext cx="6427177" cy="563562"/>
          </a:xfrm>
        </p:spPr>
        <p:txBody>
          <a:bodyPr/>
          <a:lstStyle/>
          <a:p>
            <a:r>
              <a:rPr lang="zh-CN" altLang="en-US" dirty="0">
                <a:latin typeface="Microsoft YaHei" panose="020B0503020204020204" pitchFamily="34" charset="-122"/>
                <a:ea typeface="Microsoft YaHei" panose="020B0503020204020204" pitchFamily="34" charset="-122"/>
              </a:rPr>
              <a:t>先</a:t>
            </a:r>
            <a:r>
              <a:rPr lang="zh-CN" altLang="en-US" dirty="0" smtClean="0">
                <a:latin typeface="Microsoft YaHei" panose="020B0503020204020204" pitchFamily="34" charset="-122"/>
                <a:ea typeface="Microsoft YaHei" panose="020B0503020204020204" pitchFamily="34" charset="-122"/>
              </a:rPr>
              <a:t>进算法驱动的需</a:t>
            </a:r>
            <a:r>
              <a:rPr lang="zh-CN" altLang="en-US" dirty="0">
                <a:latin typeface="Microsoft YaHei" panose="020B0503020204020204" pitchFamily="34" charset="-122"/>
                <a:ea typeface="Microsoft YaHei" panose="020B0503020204020204" pitchFamily="34" charset="-122"/>
              </a:rPr>
              <a:t>求预</a:t>
            </a:r>
            <a:r>
              <a:rPr lang="zh-CN" altLang="en-US" dirty="0" smtClean="0">
                <a:latin typeface="Microsoft YaHei" panose="020B0503020204020204" pitchFamily="34" charset="-122"/>
                <a:ea typeface="Microsoft YaHei" panose="020B0503020204020204" pitchFamily="34" charset="-122"/>
              </a:rPr>
              <a:t>测（接上页）</a:t>
            </a:r>
            <a:endParaRPr lang="en-US" dirty="0">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custDataLst>
              <p:tags r:id="rId2"/>
            </p:custDataLst>
          </p:nvPr>
        </p:nvSpPr>
        <p:spPr bwMode="gray">
          <a:xfrm>
            <a:off x="34588" y="3949842"/>
            <a:ext cx="4342112" cy="2395811"/>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 name="AutoShape 18"/>
          <p:cNvSpPr>
            <a:spLocks noChangeArrowheads="1"/>
          </p:cNvSpPr>
          <p:nvPr>
            <p:custDataLst>
              <p:tags r:id="rId3"/>
            </p:custDataLst>
          </p:nvPr>
        </p:nvSpPr>
        <p:spPr bwMode="gray">
          <a:xfrm>
            <a:off x="34588" y="1292695"/>
            <a:ext cx="4342112" cy="2395811"/>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 name="AutoShape 18"/>
          <p:cNvSpPr>
            <a:spLocks noChangeArrowheads="1"/>
          </p:cNvSpPr>
          <p:nvPr>
            <p:custDataLst>
              <p:tags r:id="rId4"/>
            </p:custDataLst>
          </p:nvPr>
        </p:nvSpPr>
        <p:spPr bwMode="gray">
          <a:xfrm>
            <a:off x="4750751" y="3949842"/>
            <a:ext cx="4342112" cy="2395811"/>
          </a:xfrm>
          <a:prstGeom prst="roundRect">
            <a:avLst>
              <a:gd name="adj" fmla="val 5810"/>
            </a:avLst>
          </a:prstGeom>
          <a:solidFill>
            <a:schemeClr val="bg1">
              <a:lumMod val="95000"/>
            </a:schemeClr>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 name="AutoShape 18"/>
          <p:cNvSpPr>
            <a:spLocks noChangeArrowheads="1"/>
          </p:cNvSpPr>
          <p:nvPr>
            <p:custDataLst>
              <p:tags r:id="rId5"/>
            </p:custDataLst>
          </p:nvPr>
        </p:nvSpPr>
        <p:spPr bwMode="gray">
          <a:xfrm>
            <a:off x="4750751" y="1292695"/>
            <a:ext cx="4342112" cy="2395811"/>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p:spPr>
        <p:txBody>
          <a:bodyPr/>
          <a:lstStyle/>
          <a:p>
            <a:pPr marL="0" lvl="2" indent="-157163" defTabSz="914186">
              <a:spcBef>
                <a:spcPts val="1200"/>
              </a:spcBef>
              <a:buClr>
                <a:srgbClr val="134385"/>
              </a:buClr>
              <a:buFont typeface="Wingdings" pitchFamily="2" charset="2"/>
              <a:buNone/>
              <a:defRPr/>
            </a:pPr>
            <a:endParaRPr 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aphicFrame>
        <p:nvGraphicFramePr>
          <p:cNvPr id="8" name="Object 7"/>
          <p:cNvGraphicFramePr>
            <a:graphicFrameLocks noChangeAspect="1"/>
          </p:cNvGraphicFramePr>
          <p:nvPr>
            <p:custDataLst>
              <p:tags r:id="rId6"/>
            </p:custDataLst>
            <p:extLst>
              <p:ext uri="{D42A27DB-BD31-4B8C-83A1-F6EECF244321}">
                <p14:modId xmlns:p14="http://schemas.microsoft.com/office/powerpoint/2010/main" val="1202961026"/>
              </p:ext>
            </p:extLst>
          </p:nvPr>
        </p:nvGraphicFramePr>
        <p:xfrm>
          <a:off x="2832980" y="2487315"/>
          <a:ext cx="1220611" cy="649680"/>
        </p:xfrm>
        <a:graphic>
          <a:graphicData uri="http://schemas.openxmlformats.org/presentationml/2006/ole">
            <mc:AlternateContent xmlns:mc="http://schemas.openxmlformats.org/markup-compatibility/2006">
              <mc:Choice xmlns:v="urn:schemas-microsoft-com:vml" Requires="v">
                <p:oleObj spid="_x0000_s146765" name="Equation" r:id="rId31" imgW="787553" imgH="419146" progId="Equation.3">
                  <p:embed/>
                </p:oleObj>
              </mc:Choice>
              <mc:Fallback>
                <p:oleObj name="Equation" r:id="rId31" imgW="787553" imgH="419146" progId="Equation.3">
                  <p:embed/>
                  <p:pic>
                    <p:nvPicPr>
                      <p:cNvPr id="0" name=""/>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2832980" y="2487315"/>
                        <a:ext cx="1220611" cy="6496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9" name="Group 73"/>
          <p:cNvGrpSpPr/>
          <p:nvPr>
            <p:custDataLst>
              <p:tags r:id="rId7"/>
            </p:custDataLst>
          </p:nvPr>
        </p:nvGrpSpPr>
        <p:grpSpPr>
          <a:xfrm>
            <a:off x="467684" y="2251378"/>
            <a:ext cx="2265521" cy="1206290"/>
            <a:chOff x="4975297" y="2467023"/>
            <a:chExt cx="2265521" cy="1206290"/>
          </a:xfrm>
        </p:grpSpPr>
        <p:sp>
          <p:nvSpPr>
            <p:cNvPr id="10" name="TextBox 9"/>
            <p:cNvSpPr txBox="1"/>
            <p:nvPr>
              <p:custDataLst>
                <p:tags r:id="rId23"/>
              </p:custDataLst>
            </p:nvPr>
          </p:nvSpPr>
          <p:spPr>
            <a:xfrm rot="16200000">
              <a:off x="4710722" y="2893467"/>
              <a:ext cx="944830" cy="218521"/>
            </a:xfrm>
            <a:prstGeom prst="rect">
              <a:avLst/>
            </a:prstGeom>
            <a:noFill/>
          </p:spPr>
          <p:txBody>
            <a:bodyPr wrap="square" rtlCol="0">
              <a:spAutoFit/>
            </a:bodyPr>
            <a:lstStyle/>
            <a:p>
              <a:pPr algn="ctr">
                <a:lnSpc>
                  <a:spcPct val="80000"/>
                </a:lnSpc>
              </a:pPr>
              <a:r>
                <a:rPr lang="zh-CN" altLang="en-US" sz="1000" b="1" dirty="0" smtClean="0">
                  <a:solidFill>
                    <a:srgbClr val="808080">
                      <a:lumMod val="75000"/>
                    </a:srgbClr>
                  </a:solidFill>
                  <a:latin typeface="Microsoft YaHei" panose="020B0503020204020204" pitchFamily="34" charset="-122"/>
                  <a:ea typeface="Microsoft YaHei" panose="020B0503020204020204" pitchFamily="34" charset="-122"/>
                </a:rPr>
                <a:t>卖出比率</a:t>
              </a:r>
              <a:endParaRPr lang="en-US" sz="1000" b="1" dirty="0">
                <a:solidFill>
                  <a:srgbClr val="808080">
                    <a:lumMod val="75000"/>
                  </a:srgbClr>
                </a:solidFill>
                <a:latin typeface="Microsoft YaHei" panose="020B0503020204020204" pitchFamily="34" charset="-122"/>
                <a:ea typeface="Microsoft YaHei" panose="020B0503020204020204" pitchFamily="34" charset="-122"/>
              </a:endParaRPr>
            </a:p>
          </p:txBody>
        </p:sp>
        <p:sp>
          <p:nvSpPr>
            <p:cNvPr id="11" name="TextBox 10"/>
            <p:cNvSpPr txBox="1"/>
            <p:nvPr>
              <p:custDataLst>
                <p:tags r:id="rId24"/>
              </p:custDataLst>
            </p:nvPr>
          </p:nvSpPr>
          <p:spPr>
            <a:xfrm>
              <a:off x="6670024" y="3412081"/>
              <a:ext cx="570794" cy="246221"/>
            </a:xfrm>
            <a:prstGeom prst="rect">
              <a:avLst/>
            </a:prstGeom>
            <a:noFill/>
          </p:spPr>
          <p:txBody>
            <a:bodyPr wrap="square" rtlCol="0">
              <a:spAutoFit/>
            </a:bodyPr>
            <a:lstStyle/>
            <a:p>
              <a:pPr algn="ctr"/>
              <a:r>
                <a:rPr lang="en-US" sz="1000" b="1" dirty="0" smtClean="0">
                  <a:solidFill>
                    <a:srgbClr val="808080">
                      <a:lumMod val="75000"/>
                    </a:srgbClr>
                  </a:solidFill>
                  <a:latin typeface="Microsoft YaHei" panose="020B0503020204020204" pitchFamily="34" charset="-122"/>
                  <a:ea typeface="Microsoft YaHei" panose="020B0503020204020204" pitchFamily="34" charset="-122"/>
                </a:rPr>
                <a:t>Price</a:t>
              </a:r>
              <a:endParaRPr lang="en-US" sz="1000" b="1" dirty="0">
                <a:solidFill>
                  <a:srgbClr val="808080">
                    <a:lumMod val="75000"/>
                  </a:srgbClr>
                </a:solidFill>
                <a:latin typeface="Microsoft YaHei" panose="020B0503020204020204" pitchFamily="34" charset="-122"/>
                <a:ea typeface="Microsoft YaHei" panose="020B0503020204020204" pitchFamily="34" charset="-122"/>
              </a:endParaRPr>
            </a:p>
          </p:txBody>
        </p:sp>
        <p:grpSp>
          <p:nvGrpSpPr>
            <p:cNvPr id="12" name="Group 282"/>
            <p:cNvGrpSpPr/>
            <p:nvPr>
              <p:custDataLst>
                <p:tags r:id="rId25"/>
              </p:custDataLst>
            </p:nvPr>
          </p:nvGrpSpPr>
          <p:grpSpPr>
            <a:xfrm>
              <a:off x="5318949" y="2582591"/>
              <a:ext cx="1614312" cy="765591"/>
              <a:chOff x="5519977" y="5505990"/>
              <a:chExt cx="2006085" cy="1560842"/>
            </a:xfrm>
          </p:grpSpPr>
          <p:cxnSp>
            <p:nvCxnSpPr>
              <p:cNvPr id="16" name="Straight Connector 15"/>
              <p:cNvCxnSpPr/>
              <p:nvPr/>
            </p:nvCxnSpPr>
            <p:spPr>
              <a:xfrm>
                <a:off x="5519977" y="6376064"/>
                <a:ext cx="982424" cy="21863"/>
              </a:xfrm>
              <a:prstGeom prst="line">
                <a:avLst/>
              </a:prstGeom>
              <a:ln w="127">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6490521" y="6382752"/>
                <a:ext cx="1262" cy="684080"/>
              </a:xfrm>
              <a:prstGeom prst="line">
                <a:avLst/>
              </a:prstGeom>
              <a:ln w="127">
                <a:solidFill>
                  <a:schemeClr val="bg1">
                    <a:lumMod val="50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18" name="Freeform 17"/>
              <p:cNvSpPr/>
              <p:nvPr>
                <p:custDataLst>
                  <p:tags r:id="rId29"/>
                </p:custDataLst>
              </p:nvPr>
            </p:nvSpPr>
            <p:spPr bwMode="auto">
              <a:xfrm>
                <a:off x="5865888" y="5505990"/>
                <a:ext cx="1660174" cy="1057327"/>
              </a:xfrm>
              <a:custGeom>
                <a:avLst/>
                <a:gdLst>
                  <a:gd name="connsiteX0" fmla="*/ 0 w 3895922"/>
                  <a:gd name="connsiteY0" fmla="*/ 0 h 2625481"/>
                  <a:gd name="connsiteX1" fmla="*/ 1241558 w 3895922"/>
                  <a:gd name="connsiteY1" fmla="*/ 2040456 h 2625481"/>
                  <a:gd name="connsiteX2" fmla="*/ 3895922 w 3895922"/>
                  <a:gd name="connsiteY2" fmla="*/ 2625481 h 2625481"/>
                </a:gdLst>
                <a:ahLst/>
                <a:cxnLst>
                  <a:cxn ang="0">
                    <a:pos x="connsiteX0" y="connsiteY0"/>
                  </a:cxn>
                  <a:cxn ang="0">
                    <a:pos x="connsiteX1" y="connsiteY1"/>
                  </a:cxn>
                  <a:cxn ang="0">
                    <a:pos x="connsiteX2" y="connsiteY2"/>
                  </a:cxn>
                </a:cxnLst>
                <a:rect l="l" t="t" r="r" b="b"/>
                <a:pathLst>
                  <a:path w="3895922" h="2625481">
                    <a:moveTo>
                      <a:pt x="0" y="0"/>
                    </a:moveTo>
                    <a:cubicBezTo>
                      <a:pt x="296119" y="801438"/>
                      <a:pt x="592238" y="1602876"/>
                      <a:pt x="1241558" y="2040456"/>
                    </a:cubicBezTo>
                    <a:cubicBezTo>
                      <a:pt x="1890878" y="2478036"/>
                      <a:pt x="2893400" y="2551758"/>
                      <a:pt x="3895922" y="2625481"/>
                    </a:cubicBezTo>
                  </a:path>
                </a:pathLst>
              </a:custGeom>
              <a:noFill/>
              <a:ln w="25400" cap="flat" cmpd="sng" algn="ctr">
                <a:solidFill>
                  <a:srgbClr val="FF0066"/>
                </a:solidFill>
                <a:prstDash val="solid"/>
                <a:round/>
                <a:headEnd type="none" w="med" len="med"/>
                <a:tailEnd type="none" w="med" len="med"/>
              </a:ln>
              <a:effectLst/>
            </p:spPr>
            <p:txBody>
              <a:bodyPr rtlCol="0" anchor="ctr"/>
              <a:lstStyle/>
              <a:p>
                <a:pPr algn="ctr"/>
                <a:endParaRPr lang="en-US" dirty="0">
                  <a:solidFill>
                    <a:srgbClr val="000000"/>
                  </a:solidFill>
                  <a:latin typeface="Microsoft YaHei" panose="020B0503020204020204" pitchFamily="34" charset="-122"/>
                  <a:ea typeface="Microsoft YaHei" panose="020B0503020204020204" pitchFamily="34" charset="-122"/>
                </a:endParaRPr>
              </a:p>
            </p:txBody>
          </p:sp>
          <p:cxnSp>
            <p:nvCxnSpPr>
              <p:cNvPr id="19" name="Straight Connector 18"/>
              <p:cNvCxnSpPr/>
              <p:nvPr/>
            </p:nvCxnSpPr>
            <p:spPr bwMode="auto">
              <a:xfrm>
                <a:off x="5907166" y="6116252"/>
                <a:ext cx="1319464" cy="621634"/>
              </a:xfrm>
              <a:prstGeom prst="line">
                <a:avLst/>
              </a:prstGeom>
              <a:solidFill>
                <a:schemeClr val="accent1"/>
              </a:solidFill>
              <a:ln w="19050" cap="flat" cmpd="sng" algn="ctr">
                <a:solidFill>
                  <a:srgbClr val="C00000"/>
                </a:solidFill>
                <a:prstDash val="dash"/>
                <a:round/>
                <a:headEnd type="none" w="med" len="med"/>
                <a:tailEnd type="none" w="med" len="med"/>
              </a:ln>
              <a:effectLst/>
            </p:spPr>
          </p:cxnSp>
        </p:grpSp>
        <p:graphicFrame>
          <p:nvGraphicFramePr>
            <p:cNvPr id="13" name="Chart 12"/>
            <p:cNvGraphicFramePr/>
            <p:nvPr>
              <p:custDataLst>
                <p:tags r:id="rId26"/>
              </p:custDataLst>
            </p:nvPr>
          </p:nvGraphicFramePr>
          <p:xfrm>
            <a:off x="5206945" y="2481760"/>
            <a:ext cx="1967271" cy="976341"/>
          </p:xfrm>
          <a:graphic>
            <a:graphicData uri="http://schemas.openxmlformats.org/drawingml/2006/chart">
              <c:chart xmlns:c="http://schemas.openxmlformats.org/drawingml/2006/chart" xmlns:r="http://schemas.openxmlformats.org/officeDocument/2006/relationships" r:id="rId33"/>
            </a:graphicData>
          </a:graphic>
        </p:graphicFrame>
        <p:sp>
          <p:nvSpPr>
            <p:cNvPr id="14" name="Rounded Rectangle 13"/>
            <p:cNvSpPr/>
            <p:nvPr>
              <p:custDataLst>
                <p:tags r:id="rId27"/>
              </p:custDataLst>
            </p:nvPr>
          </p:nvSpPr>
          <p:spPr bwMode="gray">
            <a:xfrm>
              <a:off x="4975297" y="2467023"/>
              <a:ext cx="2157298" cy="1206290"/>
            </a:xfrm>
            <a:prstGeom prst="roundRect">
              <a:avLst>
                <a:gd name="adj" fmla="val 7688"/>
              </a:avLst>
            </a:prstGeom>
            <a:noFill/>
            <a:ln w="9525" algn="ctr">
              <a:solidFill>
                <a:schemeClr val="bg1">
                  <a:lumMod val="75000"/>
                </a:schemeClr>
              </a:solidFill>
              <a:round/>
              <a:headEnd/>
              <a:tailEnd/>
            </a:ln>
            <a:effectLst/>
          </p:spPr>
          <p:txBody>
            <a:bodyPr wrap="square" lIns="94788" tIns="46562" rIns="94788" bIns="46562" anchor="t">
              <a:noAutofit/>
            </a:bodyPr>
            <a:lstStyle/>
            <a:p>
              <a:pPr marL="185738" indent="-185738" eaLnBrk="0" fontAlgn="base" hangingPunct="0">
                <a:spcBef>
                  <a:spcPct val="0"/>
                </a:spcBef>
                <a:spcAft>
                  <a:spcPct val="0"/>
                </a:spcAft>
                <a:buClr>
                  <a:schemeClr val="accent2"/>
                </a:buClr>
                <a:defRPr/>
              </a:pPr>
              <a:endParaRPr lang="en-GB" altLang="zh-CN" sz="1600" i="1" kern="0" dirty="0" smtClean="0">
                <a:solidFill>
                  <a:srgbClr val="5F5F5F"/>
                </a:solidFill>
                <a:latin typeface="Microsoft YaHei" panose="020B0503020204020204" pitchFamily="34" charset="-122"/>
                <a:ea typeface="Microsoft YaHei" panose="020B0503020204020204" pitchFamily="34" charset="-122"/>
                <a:cs typeface="LF_Kai"/>
              </a:endParaRPr>
            </a:p>
          </p:txBody>
        </p:sp>
        <p:sp>
          <p:nvSpPr>
            <p:cNvPr id="15" name="TextBox 14"/>
            <p:cNvSpPr txBox="1"/>
            <p:nvPr>
              <p:custDataLst>
                <p:tags r:id="rId28"/>
              </p:custDataLst>
            </p:nvPr>
          </p:nvSpPr>
          <p:spPr>
            <a:xfrm>
              <a:off x="5755068" y="2485778"/>
              <a:ext cx="1242634" cy="276999"/>
            </a:xfrm>
            <a:prstGeom prst="rect">
              <a:avLst/>
            </a:prstGeom>
            <a:noFill/>
          </p:spPr>
          <p:txBody>
            <a:bodyPr wrap="squar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价格弹性</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20" name="Text Box 3"/>
          <p:cNvSpPr txBox="1">
            <a:spLocks noChangeArrowheads="1"/>
          </p:cNvSpPr>
          <p:nvPr>
            <p:custDataLst>
              <p:tags r:id="rId8"/>
            </p:custDataLst>
          </p:nvPr>
        </p:nvSpPr>
        <p:spPr bwMode="gray">
          <a:xfrm>
            <a:off x="564920" y="1376086"/>
            <a:ext cx="2946319" cy="666849"/>
          </a:xfrm>
          <a:prstGeom prst="rect">
            <a:avLst/>
          </a:prstGeom>
          <a:noFill/>
          <a:ln w="12700" algn="ctr">
            <a:noFill/>
            <a:miter lim="800000"/>
            <a:headEnd/>
            <a:tailEnd/>
          </a:ln>
          <a:effectLst/>
        </p:spPr>
        <p:txBody>
          <a:bodyPr wrap="none" lIns="0" tIns="0" rIns="0" bIns="0">
            <a:spAutoFit/>
          </a:bodyPr>
          <a:lstStyle/>
          <a:p>
            <a:pPr>
              <a:spcBef>
                <a:spcPts val="600"/>
              </a:spcBef>
              <a:buClr>
                <a:srgbClr val="11356F"/>
              </a:buClr>
            </a:pPr>
            <a:r>
              <a:rPr lang="zh-CN" altLang="en-US" sz="1600" b="1" dirty="0">
                <a:solidFill>
                  <a:srgbClr val="004080"/>
                </a:solidFill>
                <a:latin typeface="Microsoft YaHei" panose="020B0503020204020204" pitchFamily="34" charset="-122"/>
                <a:ea typeface="Microsoft YaHei" panose="020B0503020204020204" pitchFamily="34" charset="-122"/>
              </a:rPr>
              <a:t>需</a:t>
            </a:r>
            <a:r>
              <a:rPr lang="zh-CN" altLang="en-US" sz="1600" b="1" dirty="0" smtClean="0">
                <a:solidFill>
                  <a:srgbClr val="004080"/>
                </a:solidFill>
                <a:latin typeface="Microsoft YaHei" panose="020B0503020204020204" pitchFamily="34" charset="-122"/>
                <a:ea typeface="Microsoft YaHei" panose="020B0503020204020204" pitchFamily="34" charset="-122"/>
              </a:rPr>
              <a:t>求的价格敏感性</a:t>
            </a:r>
            <a:r>
              <a:rPr lang="en-US" altLang="zh-TW" sz="1600" b="1" dirty="0" smtClean="0">
                <a:solidFill>
                  <a:srgbClr val="004080"/>
                </a:solidFill>
                <a:latin typeface="Microsoft YaHei" panose="020B0503020204020204" pitchFamily="34" charset="-122"/>
                <a:ea typeface="Microsoft YaHei" panose="020B0503020204020204" pitchFamily="34" charset="-122"/>
              </a:rPr>
              <a:t>: </a:t>
            </a:r>
            <a:endParaRPr lang="en-US" altLang="zh-TW" sz="1600" b="1" dirty="0">
              <a:solidFill>
                <a:srgbClr val="004080"/>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折扣对需求影响的</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模型化</a:t>
            </a:r>
            <a:endPar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平</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均价格弹性为：</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5</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折销售将提高销量</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4</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倍</a:t>
            </a:r>
            <a:endParaRPr lang="en-US" altLang="zh-TW" sz="8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21" name="Picture 14"/>
          <p:cNvPicPr>
            <a:picLocks noChangeAspect="1" noChangeArrowheads="1"/>
          </p:cNvPicPr>
          <p:nvPr>
            <p:custDataLst>
              <p:tags r:id="rId9"/>
            </p:custDataLst>
          </p:nvPr>
        </p:nvPicPr>
        <p:blipFill>
          <a:blip r:embed="rId34" cstate="screen">
            <a:extLst>
              <a:ext uri="{28A0092B-C50C-407E-A947-70E740481C1C}">
                <a14:useLocalDpi xmlns:a14="http://schemas.microsoft.com/office/drawing/2010/main"/>
              </a:ext>
            </a:extLst>
          </a:blip>
          <a:srcRect/>
          <a:stretch>
            <a:fillRect/>
          </a:stretch>
        </p:blipFill>
        <p:spPr bwMode="gray">
          <a:xfrm>
            <a:off x="5621000" y="2299387"/>
            <a:ext cx="2769653" cy="1352819"/>
          </a:xfrm>
          <a:prstGeom prst="rect">
            <a:avLst/>
          </a:prstGeom>
          <a:noFill/>
          <a:ln w="9525">
            <a:noFill/>
            <a:miter lim="800000"/>
            <a:headEnd/>
            <a:tailEnd/>
          </a:ln>
          <a:effectLst/>
        </p:spPr>
      </p:pic>
      <p:sp>
        <p:nvSpPr>
          <p:cNvPr id="22" name="Text Box 3"/>
          <p:cNvSpPr txBox="1">
            <a:spLocks noChangeArrowheads="1"/>
          </p:cNvSpPr>
          <p:nvPr>
            <p:custDataLst>
              <p:tags r:id="rId10"/>
            </p:custDataLst>
          </p:nvPr>
        </p:nvSpPr>
        <p:spPr bwMode="gray">
          <a:xfrm>
            <a:off x="5330551" y="1376086"/>
            <a:ext cx="2630528" cy="877163"/>
          </a:xfrm>
          <a:prstGeom prst="rect">
            <a:avLst/>
          </a:prstGeom>
          <a:noFill/>
          <a:ln w="12700" algn="ctr">
            <a:noFill/>
            <a:miter lim="800000"/>
            <a:headEnd/>
            <a:tailEnd/>
          </a:ln>
          <a:effectLst/>
        </p:spPr>
        <p:txBody>
          <a:bodyPr wrap="none" lIns="0" tIns="0" rIns="0" bIns="0">
            <a:spAutoFit/>
          </a:bodyPr>
          <a:lstStyle/>
          <a:p>
            <a:pPr>
              <a:spcBef>
                <a:spcPts val="600"/>
              </a:spcBef>
              <a:buClr>
                <a:srgbClr val="11356F"/>
              </a:buClr>
            </a:pPr>
            <a:r>
              <a:rPr lang="zh-CN" altLang="en-US" sz="1600" b="1" dirty="0" smtClean="0">
                <a:solidFill>
                  <a:srgbClr val="004080"/>
                </a:solidFill>
                <a:latin typeface="Microsoft YaHei" panose="020B0503020204020204" pitchFamily="34" charset="-122"/>
                <a:ea typeface="Microsoft YaHei" panose="020B0503020204020204" pitchFamily="34" charset="-122"/>
              </a:rPr>
              <a:t>节假日效应</a:t>
            </a:r>
            <a:r>
              <a:rPr lang="en-US" altLang="zh-TW" sz="1600" b="1" dirty="0" smtClean="0">
                <a:solidFill>
                  <a:srgbClr val="004080"/>
                </a:solidFill>
                <a:latin typeface="Microsoft YaHei" panose="020B0503020204020204" pitchFamily="34" charset="-122"/>
                <a:ea typeface="Microsoft YaHei" panose="020B0503020204020204" pitchFamily="34" charset="-122"/>
              </a:rPr>
              <a:t>: </a:t>
            </a:r>
            <a:r>
              <a:rPr lang="zh-CN" altLang="en-US" sz="1600" b="1" dirty="0" smtClean="0">
                <a:solidFill>
                  <a:srgbClr val="004080"/>
                </a:solidFill>
                <a:latin typeface="Microsoft YaHei" panose="020B0503020204020204" pitchFamily="34" charset="-122"/>
                <a:ea typeface="Microsoft YaHei" panose="020B0503020204020204" pitchFamily="34" charset="-122"/>
              </a:rPr>
              <a:t>节假日需求高峰</a:t>
            </a:r>
            <a:r>
              <a:rPr lang="en-US" altLang="zh-TW" sz="1600" b="1" dirty="0" smtClean="0">
                <a:solidFill>
                  <a:srgbClr val="004080"/>
                </a:solidFill>
                <a:latin typeface="Microsoft YaHei" panose="020B0503020204020204" pitchFamily="34" charset="-122"/>
                <a:ea typeface="Microsoft YaHei" panose="020B0503020204020204" pitchFamily="34" charset="-122"/>
              </a:rPr>
              <a:t> </a:t>
            </a:r>
            <a:endParaRPr lang="en-US" altLang="zh-TW" sz="1600" b="1" dirty="0">
              <a:solidFill>
                <a:srgbClr val="004080"/>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五一劳动节</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高于平日</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80%</a:t>
            </a: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母亲节</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高于平日</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80%</a:t>
            </a: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端午节</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高于平日</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25%</a:t>
            </a:r>
          </a:p>
        </p:txBody>
      </p:sp>
      <p:sp>
        <p:nvSpPr>
          <p:cNvPr id="23" name="Text Box 3"/>
          <p:cNvSpPr txBox="1">
            <a:spLocks noChangeArrowheads="1"/>
          </p:cNvSpPr>
          <p:nvPr>
            <p:custDataLst>
              <p:tags r:id="rId11"/>
            </p:custDataLst>
          </p:nvPr>
        </p:nvSpPr>
        <p:spPr bwMode="gray">
          <a:xfrm>
            <a:off x="564920" y="4022467"/>
            <a:ext cx="940963" cy="877163"/>
          </a:xfrm>
          <a:prstGeom prst="rect">
            <a:avLst/>
          </a:prstGeom>
          <a:noFill/>
          <a:ln w="12700" algn="ctr">
            <a:noFill/>
            <a:miter lim="800000"/>
            <a:headEnd/>
            <a:tailEnd/>
          </a:ln>
          <a:effectLst/>
        </p:spPr>
        <p:txBody>
          <a:bodyPr wrap="none" lIns="0" tIns="0" rIns="0" bIns="0">
            <a:spAutoFit/>
          </a:bodyPr>
          <a:lstStyle/>
          <a:p>
            <a:pPr>
              <a:spcBef>
                <a:spcPts val="600"/>
              </a:spcBef>
              <a:buClr>
                <a:srgbClr val="11356F"/>
              </a:buClr>
            </a:pPr>
            <a:r>
              <a:rPr lang="zh-CN" altLang="en-US" sz="1600" b="1" dirty="0" smtClean="0">
                <a:solidFill>
                  <a:srgbClr val="004080"/>
                </a:solidFill>
                <a:latin typeface="Microsoft YaHei" panose="020B0503020204020204" pitchFamily="34" charset="-122"/>
                <a:ea typeface="Microsoft YaHei" panose="020B0503020204020204" pitchFamily="34" charset="-122"/>
              </a:rPr>
              <a:t>其他因素</a:t>
            </a:r>
            <a:r>
              <a:rPr lang="en-US" altLang="zh-TW" sz="1600" b="1" dirty="0" smtClean="0">
                <a:solidFill>
                  <a:srgbClr val="004080"/>
                </a:solidFill>
                <a:latin typeface="Microsoft YaHei" panose="020B0503020204020204" pitchFamily="34" charset="-122"/>
                <a:ea typeface="Microsoft YaHei" panose="020B0503020204020204" pitchFamily="34" charset="-122"/>
              </a:rPr>
              <a:t>: </a:t>
            </a:r>
            <a:endParaRPr lang="en-US" altLang="zh-TW" sz="1600" b="1" dirty="0">
              <a:solidFill>
                <a:srgbClr val="004080"/>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流行趋势</a:t>
            </a:r>
            <a:endParaRPr lang="en-US" altLang="zh-CN"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气候</a:t>
            </a:r>
            <a:endPar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spcBef>
                <a:spcPts val="200"/>
              </a:spcBef>
              <a:buClr>
                <a:srgbClr val="11356F"/>
              </a:buClr>
              <a:buFont typeface="Arial" pitchFamily="34" charset="0"/>
              <a:buChar cha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等等</a:t>
            </a:r>
            <a:r>
              <a:rPr lang="en-US" altLang="zh-TW"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p:txBody>
      </p:sp>
      <p:sp>
        <p:nvSpPr>
          <p:cNvPr id="24" name="Text Box 3"/>
          <p:cNvSpPr txBox="1">
            <a:spLocks noChangeArrowheads="1"/>
          </p:cNvSpPr>
          <p:nvPr>
            <p:custDataLst>
              <p:tags r:id="rId12"/>
            </p:custDataLst>
          </p:nvPr>
        </p:nvSpPr>
        <p:spPr bwMode="gray">
          <a:xfrm>
            <a:off x="5330551" y="4022467"/>
            <a:ext cx="1033937" cy="246221"/>
          </a:xfrm>
          <a:prstGeom prst="rect">
            <a:avLst/>
          </a:prstGeom>
          <a:noFill/>
          <a:ln w="12700" algn="ctr">
            <a:noFill/>
            <a:miter lim="800000"/>
            <a:headEnd/>
            <a:tailEnd/>
          </a:ln>
          <a:effectLst/>
        </p:spPr>
        <p:txBody>
          <a:bodyPr wrap="none" lIns="0" tIns="0" rIns="0" bIns="0">
            <a:spAutoFit/>
          </a:bodyPr>
          <a:lstStyle/>
          <a:p>
            <a:pPr>
              <a:spcBef>
                <a:spcPts val="600"/>
              </a:spcBef>
              <a:buClr>
                <a:srgbClr val="11356F"/>
              </a:buClr>
            </a:pPr>
            <a:r>
              <a:rPr lang="zh-CN" altLang="en-US" sz="1600" b="1" dirty="0" smtClean="0">
                <a:solidFill>
                  <a:srgbClr val="004080"/>
                </a:solidFill>
                <a:latin typeface="Microsoft YaHei" panose="020B0503020204020204" pitchFamily="34" charset="-122"/>
                <a:ea typeface="Microsoft YaHei" panose="020B0503020204020204" pitchFamily="34" charset="-122"/>
              </a:rPr>
              <a:t>预测的销量</a:t>
            </a:r>
            <a:endParaRPr lang="en-US" altLang="zh-TW" sz="1600" b="1" dirty="0" smtClean="0">
              <a:solidFill>
                <a:srgbClr val="004080"/>
              </a:solidFill>
              <a:latin typeface="Microsoft YaHei" panose="020B0503020204020204" pitchFamily="34" charset="-122"/>
              <a:ea typeface="Microsoft YaHei" panose="020B0503020204020204" pitchFamily="34" charset="-122"/>
            </a:endParaRPr>
          </a:p>
        </p:txBody>
      </p:sp>
      <p:pic>
        <p:nvPicPr>
          <p:cNvPr id="25" name="Picture 14"/>
          <p:cNvPicPr>
            <a:picLocks noChangeAspect="1" noChangeArrowheads="1"/>
          </p:cNvPicPr>
          <p:nvPr>
            <p:custDataLst>
              <p:tags r:id="rId13"/>
            </p:custDataLst>
          </p:nvPr>
        </p:nvPicPr>
        <p:blipFill>
          <a:blip r:embed="rId35" cstate="screen">
            <a:clrChange>
              <a:clrFrom>
                <a:srgbClr val="FFFFFF"/>
              </a:clrFrom>
              <a:clrTo>
                <a:srgbClr val="FFFFFF">
                  <a:alpha val="0"/>
                </a:srgbClr>
              </a:clrTo>
            </a:clrChange>
            <a:extLst>
              <a:ext uri="{28A0092B-C50C-407E-A947-70E740481C1C}">
                <a14:useLocalDpi xmlns:a14="http://schemas.microsoft.com/office/drawing/2010/main"/>
              </a:ext>
            </a:extLst>
          </a:blip>
          <a:srcRect l="1554" t="1670" r="1000" b="1716"/>
          <a:stretch>
            <a:fillRect/>
          </a:stretch>
        </p:blipFill>
        <p:spPr bwMode="gray">
          <a:xfrm>
            <a:off x="5260635" y="4504705"/>
            <a:ext cx="3677670" cy="1687643"/>
          </a:xfrm>
          <a:prstGeom prst="rect">
            <a:avLst/>
          </a:prstGeom>
          <a:noFill/>
          <a:ln w="9525">
            <a:noFill/>
            <a:miter lim="800000"/>
            <a:headEnd/>
            <a:tailEnd/>
          </a:ln>
          <a:effectLst/>
        </p:spPr>
      </p:pic>
      <p:graphicFrame>
        <p:nvGraphicFramePr>
          <p:cNvPr id="26" name="Object 25"/>
          <p:cNvGraphicFramePr>
            <a:graphicFrameLocks noChangeAspect="1"/>
          </p:cNvGraphicFramePr>
          <p:nvPr>
            <p:custDataLst>
              <p:tags r:id="rId14"/>
            </p:custDataLst>
            <p:extLst>
              <p:ext uri="{D42A27DB-BD31-4B8C-83A1-F6EECF244321}">
                <p14:modId xmlns:p14="http://schemas.microsoft.com/office/powerpoint/2010/main" val="3115313982"/>
              </p:ext>
            </p:extLst>
          </p:nvPr>
        </p:nvGraphicFramePr>
        <p:xfrm>
          <a:off x="1839390" y="5995280"/>
          <a:ext cx="2159000" cy="298450"/>
        </p:xfrm>
        <a:graphic>
          <a:graphicData uri="http://schemas.openxmlformats.org/presentationml/2006/ole">
            <mc:AlternateContent xmlns:mc="http://schemas.openxmlformats.org/markup-compatibility/2006">
              <mc:Choice xmlns:v="urn:schemas-microsoft-com:vml" Requires="v">
                <p:oleObj spid="_x0000_s146766" name="Equation" r:id="rId36" imgW="1638093" imgH="228738" progId="Equation.3">
                  <p:embed/>
                </p:oleObj>
              </mc:Choice>
              <mc:Fallback>
                <p:oleObj name="Equation" r:id="rId36" imgW="1638093" imgH="228738" progId="Equation.3">
                  <p:embed/>
                  <p:pic>
                    <p:nvPicPr>
                      <p:cNvPr id="0" name=""/>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1839390" y="5995280"/>
                        <a:ext cx="2159000"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Picture 26" descr="Daphne_dt2.png"/>
          <p:cNvPicPr>
            <a:picLocks noChangeAspect="1"/>
          </p:cNvPicPr>
          <p:nvPr>
            <p:custDataLst>
              <p:tags r:id="rId15"/>
            </p:custDataLst>
          </p:nvPr>
        </p:nvPicPr>
        <p:blipFill>
          <a:blip r:embed="rId38" cstate="screen">
            <a:extLst>
              <a:ext uri="{28A0092B-C50C-407E-A947-70E740481C1C}">
                <a14:useLocalDpi xmlns:a14="http://schemas.microsoft.com/office/drawing/2010/main"/>
              </a:ext>
            </a:extLst>
          </a:blip>
          <a:stretch>
            <a:fillRect/>
          </a:stretch>
        </p:blipFill>
        <p:spPr bwMode="gray">
          <a:xfrm>
            <a:off x="1605804" y="4515811"/>
            <a:ext cx="2793261" cy="1406536"/>
          </a:xfrm>
          <a:prstGeom prst="rect">
            <a:avLst/>
          </a:prstGeom>
        </p:spPr>
      </p:pic>
      <p:sp>
        <p:nvSpPr>
          <p:cNvPr id="28" name=" 3"/>
          <p:cNvSpPr/>
          <p:nvPr>
            <p:custDataLst>
              <p:tags r:id="rId16"/>
            </p:custDataLst>
          </p:nvPr>
        </p:nvSpPr>
        <p:spPr bwMode="gray">
          <a:xfrm rot="4317906">
            <a:off x="3457781" y="2770478"/>
            <a:ext cx="1308277" cy="1394263"/>
          </a:xfrm>
          <a:prstGeom prst="swooshArrow">
            <a:avLst>
              <a:gd name="adj1" fmla="val 19354"/>
              <a:gd name="adj2" fmla="val 32921"/>
            </a:avLst>
          </a:prstGeom>
          <a:gradFill flip="none" rotWithShape="1">
            <a:gsLst>
              <a:gs pos="0">
                <a:srgbClr val="004080"/>
              </a:gs>
              <a:gs pos="54000">
                <a:srgbClr val="0092D1">
                  <a:alpha val="49001"/>
                </a:srgbClr>
              </a:gs>
              <a:gs pos="91000">
                <a:schemeClr val="bg1">
                  <a:alpha val="0"/>
                </a:schemeClr>
              </a:gs>
              <a:gs pos="20000">
                <a:srgbClr val="004080"/>
              </a:gs>
            </a:gsLst>
            <a:lin ang="10080000" scaled="0"/>
            <a:tileRect/>
          </a:gradFill>
          <a:ln w="19050" cap="flat" cmpd="sng" algn="ctr">
            <a:noFill/>
            <a:prstDash val="solid"/>
            <a:round/>
            <a:headEnd type="none" w="med" len="med"/>
            <a:tailEnd type="none" w="med" len="med"/>
          </a:ln>
          <a:effectLst/>
        </p:spPr>
        <p:txBody>
          <a:bodyPr/>
          <a:lstStyle/>
          <a:p>
            <a:endParaRPr lang="en-US" altLang="en-US" sz="1000" dirty="0">
              <a:solidFill>
                <a:schemeClr val="tx1"/>
              </a:solidFill>
              <a:latin typeface="Microsoft YaHei" panose="020B0503020204020204" pitchFamily="34" charset="-122"/>
              <a:ea typeface="Microsoft YaHei" panose="020B0503020204020204" pitchFamily="34" charset="-122"/>
              <a:cs typeface="Arial" charset="0"/>
            </a:endParaRPr>
          </a:p>
        </p:txBody>
      </p:sp>
      <p:sp>
        <p:nvSpPr>
          <p:cNvPr id="29" name=" 3"/>
          <p:cNvSpPr/>
          <p:nvPr>
            <p:custDataLst>
              <p:tags r:id="rId17"/>
            </p:custDataLst>
          </p:nvPr>
        </p:nvSpPr>
        <p:spPr bwMode="gray">
          <a:xfrm rot="21359143">
            <a:off x="3226081" y="4060805"/>
            <a:ext cx="1501947" cy="1086323"/>
          </a:xfrm>
          <a:prstGeom prst="swooshArrow">
            <a:avLst>
              <a:gd name="adj1" fmla="val 27981"/>
              <a:gd name="adj2" fmla="val 39403"/>
            </a:avLst>
          </a:prstGeom>
          <a:gradFill flip="none" rotWithShape="1">
            <a:gsLst>
              <a:gs pos="0">
                <a:srgbClr val="004080"/>
              </a:gs>
              <a:gs pos="54000">
                <a:srgbClr val="0092D1">
                  <a:alpha val="49001"/>
                </a:srgbClr>
              </a:gs>
              <a:gs pos="91000">
                <a:schemeClr val="bg1">
                  <a:alpha val="0"/>
                </a:schemeClr>
              </a:gs>
              <a:gs pos="20000">
                <a:srgbClr val="004080"/>
              </a:gs>
            </a:gsLst>
            <a:lin ang="10080000" scaled="0"/>
            <a:tileRect/>
          </a:gradFill>
          <a:ln w="19050" cap="flat" cmpd="sng" algn="ctr">
            <a:noFill/>
            <a:prstDash val="solid"/>
            <a:round/>
            <a:headEnd type="none" w="med" len="med"/>
            <a:tailEnd type="none" w="med" len="med"/>
          </a:ln>
          <a:effectLst/>
        </p:spPr>
        <p:txBody>
          <a:bodyPr/>
          <a:lstStyle/>
          <a:p>
            <a:endParaRPr lang="en-US" altLang="en-US" sz="1000" dirty="0">
              <a:solidFill>
                <a:schemeClr val="tx1"/>
              </a:solidFill>
              <a:latin typeface="Microsoft YaHei" panose="020B0503020204020204" pitchFamily="34" charset="-122"/>
              <a:ea typeface="Microsoft YaHei" panose="020B0503020204020204" pitchFamily="34" charset="-122"/>
              <a:cs typeface="Arial" charset="0"/>
            </a:endParaRPr>
          </a:p>
        </p:txBody>
      </p:sp>
      <p:sp>
        <p:nvSpPr>
          <p:cNvPr id="30" name=" 3"/>
          <p:cNvSpPr/>
          <p:nvPr>
            <p:custDataLst>
              <p:tags r:id="rId18"/>
            </p:custDataLst>
          </p:nvPr>
        </p:nvSpPr>
        <p:spPr bwMode="gray">
          <a:xfrm rot="8316138">
            <a:off x="4714705" y="2756145"/>
            <a:ext cx="1154254" cy="1006867"/>
          </a:xfrm>
          <a:prstGeom prst="swooshArrow">
            <a:avLst>
              <a:gd name="adj1" fmla="val 27981"/>
              <a:gd name="adj2" fmla="val 32919"/>
            </a:avLst>
          </a:prstGeom>
          <a:gradFill flip="none" rotWithShape="1">
            <a:gsLst>
              <a:gs pos="0">
                <a:srgbClr val="004080"/>
              </a:gs>
              <a:gs pos="54000">
                <a:srgbClr val="0092D1">
                  <a:alpha val="49001"/>
                </a:srgbClr>
              </a:gs>
              <a:gs pos="91000">
                <a:schemeClr val="bg1">
                  <a:alpha val="0"/>
                </a:schemeClr>
              </a:gs>
              <a:gs pos="20000">
                <a:srgbClr val="004080"/>
              </a:gs>
            </a:gsLst>
            <a:lin ang="10080000" scaled="0"/>
            <a:tileRect/>
          </a:gradFill>
          <a:ln w="19050" cap="flat" cmpd="sng" algn="ctr">
            <a:noFill/>
            <a:prstDash val="solid"/>
            <a:round/>
            <a:headEnd type="none" w="med" len="med"/>
            <a:tailEnd type="none" w="med" len="med"/>
          </a:ln>
          <a:effectLst/>
        </p:spPr>
        <p:txBody>
          <a:bodyPr/>
          <a:lstStyle/>
          <a:p>
            <a:endParaRPr lang="en-US" altLang="en-US" sz="1000" dirty="0">
              <a:solidFill>
                <a:schemeClr val="tx1"/>
              </a:solidFill>
              <a:latin typeface="Microsoft YaHei" panose="020B0503020204020204" pitchFamily="34" charset="-122"/>
              <a:ea typeface="Microsoft YaHei" panose="020B0503020204020204" pitchFamily="34" charset="-122"/>
              <a:cs typeface="Arial" charset="0"/>
            </a:endParaRPr>
          </a:p>
        </p:txBody>
      </p:sp>
      <p:sp>
        <p:nvSpPr>
          <p:cNvPr id="31" name="TextBox 30"/>
          <p:cNvSpPr txBox="1"/>
          <p:nvPr>
            <p:custDataLst>
              <p:tags r:id="rId19"/>
            </p:custDataLst>
          </p:nvPr>
        </p:nvSpPr>
        <p:spPr bwMode="gray">
          <a:xfrm>
            <a:off x="-173036" y="1112204"/>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dirty="0" smtClean="0">
                <a:solidFill>
                  <a:schemeClr val="bg1">
                    <a:lumMod val="65000"/>
                    <a:alpha val="88000"/>
                  </a:schemeClr>
                </a:solidFill>
                <a:latin typeface="Microsoft YaHei" panose="020B0503020204020204" pitchFamily="34" charset="-122"/>
                <a:ea typeface="Microsoft YaHei" panose="020B0503020204020204" pitchFamily="34" charset="-122"/>
              </a:rPr>
              <a:t>3</a:t>
            </a:r>
            <a:endParaRPr lang="en-US" sz="6000"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sp>
        <p:nvSpPr>
          <p:cNvPr id="32" name="TextBox 31"/>
          <p:cNvSpPr txBox="1"/>
          <p:nvPr>
            <p:custDataLst>
              <p:tags r:id="rId20"/>
            </p:custDataLst>
          </p:nvPr>
        </p:nvSpPr>
        <p:spPr bwMode="gray">
          <a:xfrm>
            <a:off x="4546843" y="1112204"/>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dirty="0" smtClean="0">
                <a:solidFill>
                  <a:schemeClr val="bg1">
                    <a:lumMod val="65000"/>
                    <a:alpha val="88000"/>
                  </a:schemeClr>
                </a:solidFill>
                <a:latin typeface="Microsoft YaHei" panose="020B0503020204020204" pitchFamily="34" charset="-122"/>
                <a:ea typeface="Microsoft YaHei" panose="020B0503020204020204" pitchFamily="34" charset="-122"/>
              </a:rPr>
              <a:t>4</a:t>
            </a:r>
            <a:endParaRPr lang="en-US" sz="6000"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sp>
        <p:nvSpPr>
          <p:cNvPr id="33" name="TextBox 32"/>
          <p:cNvSpPr txBox="1"/>
          <p:nvPr>
            <p:custDataLst>
              <p:tags r:id="rId21"/>
            </p:custDataLst>
          </p:nvPr>
        </p:nvSpPr>
        <p:spPr bwMode="gray">
          <a:xfrm>
            <a:off x="-173036" y="3732395"/>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dirty="0" smtClean="0">
                <a:solidFill>
                  <a:schemeClr val="bg1">
                    <a:lumMod val="65000"/>
                    <a:alpha val="88000"/>
                  </a:schemeClr>
                </a:solidFill>
                <a:latin typeface="Microsoft YaHei" panose="020B0503020204020204" pitchFamily="34" charset="-122"/>
                <a:ea typeface="Microsoft YaHei" panose="020B0503020204020204" pitchFamily="34" charset="-122"/>
              </a:rPr>
              <a:t>5</a:t>
            </a:r>
            <a:endParaRPr lang="en-US" sz="6000"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sp>
        <p:nvSpPr>
          <p:cNvPr id="34" name="TextBox 33"/>
          <p:cNvSpPr txBox="1"/>
          <p:nvPr>
            <p:custDataLst>
              <p:tags r:id="rId22"/>
            </p:custDataLst>
          </p:nvPr>
        </p:nvSpPr>
        <p:spPr bwMode="gray">
          <a:xfrm>
            <a:off x="4546843" y="3732395"/>
            <a:ext cx="919019" cy="996162"/>
          </a:xfrm>
          <a:prstGeom prst="rect">
            <a:avLst/>
          </a:prstGeom>
          <a:noFill/>
        </p:spPr>
        <p:txBody>
          <a:bodyPr wrap="square" rtlCol="0" anchor="ctr">
            <a:noAutofit/>
          </a:bodyPr>
          <a:lstStyle>
            <a:defPPr>
              <a:defRPr lang="en-US"/>
            </a:defPPr>
            <a:lvl1pPr algn="r" defTabSz="914400" fontAlgn="base">
              <a:spcBef>
                <a:spcPct val="0"/>
              </a:spcBef>
              <a:spcAft>
                <a:spcPct val="0"/>
              </a:spcAft>
              <a:defRPr sz="4800" b="1">
                <a:gradFill flip="none" rotWithShape="1">
                  <a:gsLst>
                    <a:gs pos="0">
                      <a:srgbClr val="11356F">
                        <a:alpha val="88000"/>
                      </a:srgbClr>
                    </a:gs>
                    <a:gs pos="100000">
                      <a:srgbClr val="0099FF">
                        <a:alpha val="65000"/>
                      </a:srgbClr>
                    </a:gs>
                  </a:gsLst>
                  <a:lin ang="0" scaled="1"/>
                  <a:tileRect/>
                </a:gradFill>
                <a:latin typeface="Century Gothic" pitchFamily="34" charset="0"/>
                <a:cs typeface="Arial" pitchFamily="34" charset="0"/>
              </a:defRPr>
            </a:lvl1pPr>
          </a:lstStyle>
          <a:p>
            <a:pPr algn="ctr"/>
            <a:r>
              <a:rPr lang="en-US" sz="6000" i="1" dirty="0" smtClean="0">
                <a:solidFill>
                  <a:schemeClr val="bg1">
                    <a:lumMod val="65000"/>
                    <a:alpha val="88000"/>
                  </a:schemeClr>
                </a:solidFill>
                <a:latin typeface="Microsoft YaHei" panose="020B0503020204020204" pitchFamily="34" charset="-122"/>
                <a:ea typeface="Microsoft YaHei" panose="020B0503020204020204" pitchFamily="34" charset="-122"/>
              </a:rPr>
              <a:t>6</a:t>
            </a:r>
            <a:endParaRPr lang="en-US" sz="6000" i="1" dirty="0">
              <a:solidFill>
                <a:schemeClr val="bg1">
                  <a:lumMod val="65000"/>
                  <a:alpha val="88000"/>
                </a:schemeClr>
              </a:solidFill>
              <a:latin typeface="Microsoft YaHei" panose="020B0503020204020204" pitchFamily="34" charset="-122"/>
              <a:ea typeface="Microsoft YaHei" panose="020B0503020204020204" pitchFamily="34" charset="-122"/>
            </a:endParaRPr>
          </a:p>
        </p:txBody>
      </p:sp>
      <p:sp>
        <p:nvSpPr>
          <p:cNvPr id="40" name="Round Same Side Corner Rectangle 39"/>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47" name="Round Same Side Corner Rectangle 46"/>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8" name="Round Same Side Corner Rectangle 4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9" name="Round Same Side Corner Rectangle 4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0" name="Round Same Side Corner Rectangle 4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51" name="Straight Connector 5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2181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大数据</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优化定价</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smtClean="0">
                <a:solidFill>
                  <a:srgbClr val="002060"/>
                </a:solidFill>
                <a:latin typeface="Microsoft YaHei" panose="020B0503020204020204" pitchFamily="34" charset="-122"/>
                <a:ea typeface="Microsoft YaHei" panose="020B0503020204020204" pitchFamily="34" charset="-122"/>
              </a:rPr>
              <a:t>当销售季节开始后，用相关的</a:t>
            </a:r>
            <a:r>
              <a:rPr lang="zh-CN" altLang="en-US" sz="1200" dirty="0">
                <a:solidFill>
                  <a:srgbClr val="002060"/>
                </a:solidFill>
                <a:latin typeface="Microsoft YaHei" panose="020B0503020204020204" pitchFamily="34" charset="-122"/>
                <a:ea typeface="Microsoft YaHei" panose="020B0503020204020204" pitchFamily="34" charset="-122"/>
              </a:rPr>
              <a:t>工</a:t>
            </a:r>
            <a:r>
              <a:rPr lang="zh-CN" altLang="en-US" sz="1200" dirty="0" smtClean="0">
                <a:solidFill>
                  <a:srgbClr val="002060"/>
                </a:solidFill>
                <a:latin typeface="Microsoft YaHei" panose="020B0503020204020204" pitchFamily="34" charset="-122"/>
                <a:ea typeface="Microsoft YaHei" panose="020B0503020204020204" pitchFamily="34" charset="-122"/>
              </a:rPr>
              <a:t>具每周对销售跟踪和对定价优化，以达到毛利润的最大化和</a:t>
            </a:r>
            <a:r>
              <a:rPr lang="en-US" altLang="zh-CN" sz="1200" dirty="0" smtClean="0">
                <a:solidFill>
                  <a:srgbClr val="002060"/>
                </a:solidFill>
                <a:latin typeface="Microsoft YaHei" panose="020B0503020204020204" pitchFamily="34" charset="-122"/>
                <a:ea typeface="Microsoft YaHei" panose="020B0503020204020204" pitchFamily="34" charset="-122"/>
              </a:rPr>
              <a:t>/</a:t>
            </a:r>
            <a:r>
              <a:rPr lang="zh-CN" altLang="en-US" sz="1200" dirty="0">
                <a:solidFill>
                  <a:srgbClr val="002060"/>
                </a:solidFill>
                <a:latin typeface="Microsoft YaHei" panose="020B0503020204020204" pitchFamily="34" charset="-122"/>
                <a:ea typeface="Microsoft YaHei" panose="020B0503020204020204" pitchFamily="34" charset="-122"/>
              </a:rPr>
              <a:t>或寂寞库存最小化</a:t>
            </a:r>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custDataLst>
              <p:tags r:id="rId1"/>
            </p:custDataLst>
          </p:nvPr>
        </p:nvSpPr>
        <p:spPr bwMode="gray">
          <a:xfrm>
            <a:off x="4651861" y="1498665"/>
            <a:ext cx="4429128" cy="5078508"/>
          </a:xfrm>
          <a:prstGeom prst="roundRect">
            <a:avLst>
              <a:gd name="adj" fmla="val 2931"/>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p>
            <a:pPr marL="166688" marR="0" lvl="2" indent="-166688" defTabSz="914186" eaLnBrk="1" fontAlgn="auto" latinLnBrk="0" hangingPunct="1">
              <a:lnSpc>
                <a:spcPct val="100000"/>
              </a:lnSpc>
              <a:spcBef>
                <a:spcPts val="2400"/>
              </a:spcBef>
              <a:spcAft>
                <a:spcPts val="0"/>
              </a:spcAft>
              <a:buClr>
                <a:srgbClr val="11356F"/>
              </a:buClr>
              <a:buSzTx/>
              <a:tabLst/>
              <a:defRPr/>
            </a:pPr>
            <a:endParaRPr kumimoji="0" lang="en-US" sz="1600" b="0"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sp>
        <p:nvSpPr>
          <p:cNvPr id="5" name="AutoShape 18"/>
          <p:cNvSpPr>
            <a:spLocks noChangeArrowheads="1"/>
          </p:cNvSpPr>
          <p:nvPr>
            <p:custDataLst>
              <p:tags r:id="rId2"/>
            </p:custDataLst>
          </p:nvPr>
        </p:nvSpPr>
        <p:spPr bwMode="gray">
          <a:xfrm>
            <a:off x="53662" y="1498665"/>
            <a:ext cx="4429128" cy="5078508"/>
          </a:xfrm>
          <a:prstGeom prst="roundRect">
            <a:avLst>
              <a:gd name="adj" fmla="val 2931"/>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p>
            <a:pPr marL="166688" marR="0" lvl="2" indent="-166688" defTabSz="914186" eaLnBrk="1" fontAlgn="auto" latinLnBrk="0" hangingPunct="1">
              <a:lnSpc>
                <a:spcPct val="100000"/>
              </a:lnSpc>
              <a:spcBef>
                <a:spcPts val="2400"/>
              </a:spcBef>
              <a:spcAft>
                <a:spcPts val="0"/>
              </a:spcAft>
              <a:buClr>
                <a:srgbClr val="11356F"/>
              </a:buClr>
              <a:buSzTx/>
              <a:tabLst/>
              <a:defRPr/>
            </a:pPr>
            <a:endParaRPr kumimoji="0" lang="en-US" sz="1600" b="0"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graphicFrame>
        <p:nvGraphicFramePr>
          <p:cNvPr id="7" name="Table 6"/>
          <p:cNvGraphicFramePr>
            <a:graphicFrameLocks noGrp="1"/>
          </p:cNvGraphicFramePr>
          <p:nvPr>
            <p:extLst>
              <p:ext uri="{D42A27DB-BD31-4B8C-83A1-F6EECF244321}">
                <p14:modId xmlns:p14="http://schemas.microsoft.com/office/powerpoint/2010/main" val="2353498297"/>
              </p:ext>
            </p:extLst>
          </p:nvPr>
        </p:nvGraphicFramePr>
        <p:xfrm>
          <a:off x="4770239" y="4417428"/>
          <a:ext cx="4227288" cy="1302271"/>
        </p:xfrm>
        <a:graphic>
          <a:graphicData uri="http://schemas.openxmlformats.org/drawingml/2006/table">
            <a:tbl>
              <a:tblPr firstRow="1" bandRow="1">
                <a:tableStyleId>{5C22544A-7EE6-4342-B048-85BDC9FD1C3A}</a:tableStyleId>
              </a:tblPr>
              <a:tblGrid>
                <a:gridCol w="1175959"/>
                <a:gridCol w="969085"/>
                <a:gridCol w="1025422"/>
                <a:gridCol w="1056822"/>
              </a:tblGrid>
              <a:tr h="392056">
                <a:tc>
                  <a:txBody>
                    <a:bodyPr/>
                    <a:lstStyle/>
                    <a:p>
                      <a:pPr algn="ctr"/>
                      <a:r>
                        <a:rPr lang="zh-CN" altLang="en-US" sz="1400" dirty="0" smtClean="0">
                          <a:solidFill>
                            <a:schemeClr val="tx1">
                              <a:lumMod val="50000"/>
                              <a:lumOff val="50000"/>
                            </a:schemeClr>
                          </a:solidFill>
                        </a:rPr>
                        <a:t>定价线</a:t>
                      </a:r>
                      <a:endParaRPr lang="en-US" sz="1400" dirty="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lumMod val="50000"/>
                              <a:lumOff val="50000"/>
                            </a:schemeClr>
                          </a:solidFill>
                        </a:rPr>
                        <a:t>销售</a:t>
                      </a:r>
                      <a:endParaRPr lang="en-US" sz="1400" dirty="0" smtClean="0">
                        <a:solidFill>
                          <a:schemeClr val="tx1">
                            <a:lumMod val="50000"/>
                            <a:lumOff val="50000"/>
                          </a:schemeClr>
                        </a:solidFill>
                      </a:endParaRPr>
                    </a:p>
                    <a:p>
                      <a:pPr algn="ctr"/>
                      <a:r>
                        <a:rPr lang="en-US" sz="1400" dirty="0" smtClean="0">
                          <a:solidFill>
                            <a:schemeClr val="tx1">
                              <a:lumMod val="50000"/>
                              <a:lumOff val="50000"/>
                            </a:schemeClr>
                          </a:solidFill>
                        </a:rPr>
                        <a:t>(</a:t>
                      </a:r>
                      <a:r>
                        <a:rPr lang="zh-CN" altLang="en-US" sz="1400" dirty="0" smtClean="0">
                          <a:solidFill>
                            <a:schemeClr val="tx1">
                              <a:lumMod val="50000"/>
                              <a:lumOff val="50000"/>
                            </a:schemeClr>
                          </a:solidFill>
                        </a:rPr>
                        <a:t>双</a:t>
                      </a:r>
                      <a:r>
                        <a:rPr lang="en-US" sz="1400" dirty="0" smtClean="0">
                          <a:solidFill>
                            <a:schemeClr val="tx1">
                              <a:lumMod val="50000"/>
                              <a:lumOff val="50000"/>
                            </a:schemeClr>
                          </a:solidFill>
                        </a:rPr>
                        <a:t>)</a:t>
                      </a:r>
                      <a:endParaRPr lang="en-US" sz="1400" dirty="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lumMod val="50000"/>
                              <a:lumOff val="50000"/>
                            </a:schemeClr>
                          </a:solidFill>
                        </a:rPr>
                        <a:t>毛利润</a:t>
                      </a:r>
                      <a:endParaRPr lang="en-US" sz="1400" dirty="0" smtClean="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c>
                  <a:txBody>
                    <a:bodyPr/>
                    <a:lstStyle/>
                    <a:p>
                      <a:pPr algn="ctr"/>
                      <a:r>
                        <a:rPr lang="zh-CN" altLang="en-US" sz="1400" dirty="0" smtClean="0">
                          <a:solidFill>
                            <a:schemeClr val="tx1">
                              <a:lumMod val="50000"/>
                              <a:lumOff val="50000"/>
                            </a:schemeClr>
                          </a:solidFill>
                        </a:rPr>
                        <a:t>存货</a:t>
                      </a:r>
                      <a:endParaRPr lang="en-US" sz="1400" dirty="0" smtClean="0">
                        <a:solidFill>
                          <a:schemeClr val="tx1">
                            <a:lumMod val="50000"/>
                            <a:lumOff val="50000"/>
                          </a:schemeClr>
                        </a:solidFill>
                      </a:endParaRPr>
                    </a:p>
                    <a:p>
                      <a:pPr algn="ctr"/>
                      <a:r>
                        <a:rPr lang="en-US" sz="1400" dirty="0" smtClean="0">
                          <a:solidFill>
                            <a:schemeClr val="tx1">
                              <a:lumMod val="50000"/>
                              <a:lumOff val="50000"/>
                            </a:schemeClr>
                          </a:solidFill>
                        </a:rPr>
                        <a:t>(</a:t>
                      </a:r>
                      <a:r>
                        <a:rPr lang="zh-CN" altLang="en-US" sz="1400" dirty="0" smtClean="0">
                          <a:solidFill>
                            <a:schemeClr val="tx1">
                              <a:lumMod val="50000"/>
                              <a:lumOff val="50000"/>
                            </a:schemeClr>
                          </a:solidFill>
                        </a:rPr>
                        <a:t>双</a:t>
                      </a:r>
                      <a:r>
                        <a:rPr lang="en-US" sz="1400" dirty="0" smtClean="0">
                          <a:solidFill>
                            <a:schemeClr val="tx1">
                              <a:lumMod val="50000"/>
                              <a:lumOff val="50000"/>
                            </a:schemeClr>
                          </a:solidFill>
                        </a:rPr>
                        <a:t>)</a:t>
                      </a:r>
                      <a:endParaRPr lang="en-US" sz="1400" dirty="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solidFill>
                      <a:schemeClr val="bg1">
                        <a:lumMod val="85000"/>
                      </a:schemeClr>
                    </a:solidFill>
                  </a:tcPr>
                </a:tc>
              </a:tr>
              <a:tr h="392056">
                <a:tc>
                  <a:txBody>
                    <a:bodyPr/>
                    <a:lstStyle/>
                    <a:p>
                      <a:pPr algn="ct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原有</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175,000</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29,480</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r h="392056">
                <a:tc>
                  <a:txBody>
                    <a:bodyPr/>
                    <a:lstStyle/>
                    <a:p>
                      <a:pPr algn="ct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优化后</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175,000</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39,529</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c>
                  <a:txBody>
                    <a:bodyPr/>
                    <a:lstStyle/>
                    <a:p>
                      <a:pPr algn="ctr"/>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0</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noFill/>
                  </a:tcPr>
                </a:tc>
              </a:tr>
            </a:tbl>
          </a:graphicData>
        </a:graphic>
      </p:graphicFrame>
      <p:pic>
        <p:nvPicPr>
          <p:cNvPr id="8" name="图片 65" descr="123019715.JPG"/>
          <p:cNvPicPr>
            <a:picLocks/>
          </p:cNvPicPr>
          <p:nvPr>
            <p:custDataLst>
              <p:tags r:id="rId3"/>
            </p:custDataLst>
          </p:nvPr>
        </p:nvPicPr>
        <p:blipFill>
          <a:blip r:embed="rId13" cstate="screen">
            <a:extLst>
              <a:ext uri="{28A0092B-C50C-407E-A947-70E740481C1C}">
                <a14:useLocalDpi xmlns:a14="http://schemas.microsoft.com/office/drawing/2010/main"/>
              </a:ext>
            </a:extLst>
          </a:blip>
          <a:srcRect/>
          <a:stretch>
            <a:fillRect/>
          </a:stretch>
        </p:blipFill>
        <p:spPr>
          <a:xfrm>
            <a:off x="353669" y="4711691"/>
            <a:ext cx="1610667" cy="1015415"/>
          </a:xfrm>
          <a:prstGeom prst="rect">
            <a:avLst/>
          </a:prstGeom>
        </p:spPr>
      </p:pic>
      <p:graphicFrame>
        <p:nvGraphicFramePr>
          <p:cNvPr id="9" name="Table 8"/>
          <p:cNvGraphicFramePr>
            <a:graphicFrameLocks noGrp="1"/>
          </p:cNvGraphicFramePr>
          <p:nvPr>
            <p:custDataLst>
              <p:tags r:id="rId4"/>
            </p:custDataLst>
            <p:extLst>
              <p:ext uri="{D42A27DB-BD31-4B8C-83A1-F6EECF244321}">
                <p14:modId xmlns:p14="http://schemas.microsoft.com/office/powerpoint/2010/main" val="3955721531"/>
              </p:ext>
            </p:extLst>
          </p:nvPr>
        </p:nvGraphicFramePr>
        <p:xfrm>
          <a:off x="1845241" y="4764064"/>
          <a:ext cx="2514600" cy="955635"/>
        </p:xfrm>
        <a:graphic>
          <a:graphicData uri="http://schemas.openxmlformats.org/drawingml/2006/table">
            <a:tbl>
              <a:tblPr firstRow="1" bandRow="1">
                <a:tableStyleId>{5C22544A-7EE6-4342-B048-85BDC9FD1C3A}</a:tableStyleId>
              </a:tblPr>
              <a:tblGrid>
                <a:gridCol w="762000"/>
                <a:gridCol w="813227"/>
                <a:gridCol w="939373"/>
              </a:tblGrid>
              <a:tr h="318545">
                <a:tc>
                  <a:txBody>
                    <a:bodyPr/>
                    <a:lstStyle/>
                    <a:p>
                      <a:pPr algn="ctr"/>
                      <a:endParaRPr lang="en-US" sz="1400" dirty="0">
                        <a:solidFill>
                          <a:srgbClr val="0000CC"/>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400" dirty="0" smtClean="0">
                          <a:solidFill>
                            <a:schemeClr val="tx1">
                              <a:lumMod val="50000"/>
                              <a:lumOff val="50000"/>
                            </a:schemeClr>
                          </a:solidFill>
                        </a:rPr>
                        <a:t>需求</a:t>
                      </a:r>
                      <a:endParaRPr lang="en-US" sz="1400" dirty="0" smtClean="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pPr algn="ctr"/>
                      <a:r>
                        <a:rPr lang="zh-CN" altLang="en-US" sz="1400" dirty="0" smtClean="0">
                          <a:solidFill>
                            <a:schemeClr val="tx1">
                              <a:lumMod val="50000"/>
                              <a:lumOff val="50000"/>
                            </a:schemeClr>
                          </a:solidFill>
                        </a:rPr>
                        <a:t>存货</a:t>
                      </a:r>
                      <a:endParaRPr lang="en-US" sz="1400" dirty="0" smtClean="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318545">
                <a:tc>
                  <a:txBody>
                    <a:bodyPr/>
                    <a:lstStyle/>
                    <a:p>
                      <a:pPr algn="ctr"/>
                      <a:r>
                        <a:rPr lang="zh-CN" altLang="en-US" sz="1200" b="1" dirty="0" smtClean="0">
                          <a:solidFill>
                            <a:schemeClr val="tx1">
                              <a:lumMod val="50000"/>
                              <a:lumOff val="50000"/>
                            </a:schemeClr>
                          </a:solidFill>
                        </a:rPr>
                        <a:t>最初</a:t>
                      </a:r>
                      <a:endParaRPr lang="en-US" sz="1200" b="1" dirty="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tx1">
                              <a:lumMod val="65000"/>
                              <a:lumOff val="35000"/>
                            </a:schemeClr>
                          </a:solidFill>
                        </a:rPr>
                        <a:t>155,000</a:t>
                      </a:r>
                      <a:endParaRPr lang="en-US" sz="1200" dirty="0">
                        <a:solidFill>
                          <a:schemeClr val="tx1">
                            <a:lumMod val="65000"/>
                            <a:lumOff val="35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tx1">
                              <a:lumMod val="65000"/>
                              <a:lumOff val="35000"/>
                            </a:schemeClr>
                          </a:solidFill>
                        </a:rPr>
                        <a:t>175,000</a:t>
                      </a:r>
                      <a:endParaRPr lang="en-US" sz="1200" dirty="0">
                        <a:solidFill>
                          <a:schemeClr val="tx1">
                            <a:lumMod val="65000"/>
                            <a:lumOff val="35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r>
              <a:tr h="318545">
                <a:tc>
                  <a:txBody>
                    <a:bodyPr/>
                    <a:lstStyle/>
                    <a:p>
                      <a:pPr algn="ctr"/>
                      <a:r>
                        <a:rPr lang="zh-CN" altLang="en-US" sz="1200" b="1" dirty="0" smtClean="0">
                          <a:solidFill>
                            <a:schemeClr val="tx1">
                              <a:lumMod val="50000"/>
                              <a:lumOff val="50000"/>
                            </a:schemeClr>
                          </a:solidFill>
                        </a:rPr>
                        <a:t>修正后</a:t>
                      </a:r>
                      <a:endParaRPr lang="en-US" sz="1200" b="1" dirty="0">
                        <a:solidFill>
                          <a:schemeClr val="tx1">
                            <a:lumMod val="50000"/>
                            <a:lumOff val="50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tx1">
                              <a:lumMod val="65000"/>
                              <a:lumOff val="35000"/>
                            </a:schemeClr>
                          </a:solidFill>
                        </a:rPr>
                        <a:t>185,000</a:t>
                      </a:r>
                      <a:endParaRPr lang="en-US" sz="1200" dirty="0">
                        <a:solidFill>
                          <a:schemeClr val="tx1">
                            <a:lumMod val="65000"/>
                            <a:lumOff val="35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dirty="0" smtClean="0">
                          <a:solidFill>
                            <a:schemeClr val="tx1">
                              <a:lumMod val="65000"/>
                              <a:lumOff val="35000"/>
                            </a:schemeClr>
                          </a:solidFill>
                        </a:rPr>
                        <a:t>175,000</a:t>
                      </a:r>
                      <a:endParaRPr lang="en-US" sz="1200" dirty="0">
                        <a:solidFill>
                          <a:schemeClr val="tx1">
                            <a:lumMod val="65000"/>
                            <a:lumOff val="35000"/>
                          </a:schemeClr>
                        </a:solidFill>
                      </a:endParaRPr>
                    </a:p>
                  </a:txBody>
                  <a:tcPr anchor="ctr">
                    <a:lnL w="9525" cap="flat" cmpd="sng" algn="ctr">
                      <a:solidFill>
                        <a:schemeClr val="tx1">
                          <a:lumMod val="65000"/>
                          <a:lumOff val="35000"/>
                        </a:schemeClr>
                      </a:solidFill>
                      <a:prstDash val="sysDot"/>
                      <a:round/>
                      <a:headEnd type="none" w="med" len="med"/>
                      <a:tailEnd type="none" w="med" len="med"/>
                    </a:lnL>
                    <a:lnR w="9525" cap="flat" cmpd="sng" algn="ctr">
                      <a:solidFill>
                        <a:schemeClr val="tx1">
                          <a:lumMod val="65000"/>
                          <a:lumOff val="35000"/>
                        </a:schemeClr>
                      </a:solidFill>
                      <a:prstDash val="sysDot"/>
                      <a:round/>
                      <a:headEnd type="none" w="med" len="med"/>
                      <a:tailEnd type="none" w="med" len="med"/>
                    </a:lnR>
                    <a:lnT w="9525" cap="flat" cmpd="sng" algn="ctr">
                      <a:solidFill>
                        <a:schemeClr val="tx1">
                          <a:lumMod val="65000"/>
                          <a:lumOff val="35000"/>
                        </a:schemeClr>
                      </a:solidFill>
                      <a:prstDash val="sysDot"/>
                      <a:round/>
                      <a:headEnd type="none" w="med" len="med"/>
                      <a:tailEnd type="none" w="med" len="med"/>
                    </a:lnT>
                    <a:lnB w="9525" cap="flat" cmpd="sng" algn="ctr">
                      <a:solidFill>
                        <a:schemeClr val="tx1">
                          <a:lumMod val="65000"/>
                          <a:lumOff val="35000"/>
                        </a:schemeClr>
                      </a:solidFill>
                      <a:prstDash val="sysDot"/>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sp>
        <p:nvSpPr>
          <p:cNvPr id="10" name="TextBox 9"/>
          <p:cNvSpPr txBox="1"/>
          <p:nvPr/>
        </p:nvSpPr>
        <p:spPr>
          <a:xfrm>
            <a:off x="5075725" y="2058963"/>
            <a:ext cx="800219" cy="276999"/>
          </a:xfrm>
          <a:prstGeom prst="rect">
            <a:avLst/>
          </a:prstGeom>
          <a:noFill/>
        </p:spPr>
        <p:txBody>
          <a:bodyPr wrap="none" rtlCol="0">
            <a:spAutoFit/>
          </a:bodyPr>
          <a:lstStyle/>
          <a:p>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定价分析</a:t>
            </a:r>
          </a:p>
        </p:txBody>
      </p:sp>
      <p:sp>
        <p:nvSpPr>
          <p:cNvPr id="11" name="TextBox 10"/>
          <p:cNvSpPr txBox="1"/>
          <p:nvPr/>
        </p:nvSpPr>
        <p:spPr>
          <a:xfrm>
            <a:off x="278517" y="5881721"/>
            <a:ext cx="3953432" cy="461665"/>
          </a:xfrm>
          <a:prstGeom prst="rect">
            <a:avLst/>
          </a:prstGeom>
          <a:noFill/>
        </p:spPr>
        <p:txBody>
          <a:bodyPr wrap="square" rtlCol="0">
            <a:spAutoFit/>
          </a:bodyPr>
          <a:lstStyle/>
          <a:p>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通过跟踪销售，需求和存货，这个产品被认为有断货脱销的危险</a:t>
            </a:r>
            <a:endPar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TextBox 11"/>
          <p:cNvSpPr txBox="1"/>
          <p:nvPr>
            <p:custDataLst>
              <p:tags r:id="rId5"/>
            </p:custDataLst>
          </p:nvPr>
        </p:nvSpPr>
        <p:spPr>
          <a:xfrm>
            <a:off x="4954705" y="5909431"/>
            <a:ext cx="3573333" cy="276999"/>
          </a:xfrm>
          <a:prstGeom prst="rect">
            <a:avLst/>
          </a:prstGeom>
          <a:noFill/>
        </p:spPr>
        <p:txBody>
          <a:bodyPr wrap="square" rtlCol="0">
            <a:spAutoFit/>
          </a:bodyPr>
          <a:lstStyle/>
          <a:p>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rPr>
              <a:t>定价优化工具建议提升价格以增大毛利润</a:t>
            </a:r>
            <a:endPar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TextBox 12"/>
          <p:cNvSpPr txBox="1"/>
          <p:nvPr/>
        </p:nvSpPr>
        <p:spPr>
          <a:xfrm>
            <a:off x="626349" y="1633143"/>
            <a:ext cx="3401200" cy="307777"/>
          </a:xfrm>
          <a:prstGeom prst="rect">
            <a:avLst/>
          </a:prstGeom>
          <a:noFill/>
        </p:spPr>
        <p:txBody>
          <a:bodyPr wrap="square" rtlCol="0">
            <a:spAutoFit/>
          </a:bodyPr>
          <a:lstStyle/>
          <a:p>
            <a:r>
              <a:rPr lang="zh-CN" altLang="en-US" sz="1400" b="1" dirty="0" smtClean="0">
                <a:solidFill>
                  <a:schemeClr val="tx2"/>
                </a:solidFill>
                <a:latin typeface="Microsoft YaHei" panose="020B0503020204020204" pitchFamily="34" charset="-122"/>
                <a:ea typeface="Microsoft YaHei" panose="020B0503020204020204" pitchFamily="34" charset="-122"/>
              </a:rPr>
              <a:t>销售</a:t>
            </a:r>
            <a:r>
              <a:rPr lang="en-US" altLang="zh-CN" sz="1400" b="1" dirty="0" smtClean="0">
                <a:solidFill>
                  <a:schemeClr val="tx2"/>
                </a:solidFill>
                <a:latin typeface="Microsoft YaHei" panose="020B0503020204020204" pitchFamily="34" charset="-122"/>
                <a:ea typeface="Microsoft YaHei" panose="020B0503020204020204" pitchFamily="34" charset="-122"/>
              </a:rPr>
              <a:t>&amp; </a:t>
            </a:r>
            <a:r>
              <a:rPr lang="zh-CN" altLang="en-US" sz="1400" b="1" dirty="0" smtClean="0">
                <a:solidFill>
                  <a:schemeClr val="tx2"/>
                </a:solidFill>
                <a:latin typeface="Microsoft YaHei" panose="020B0503020204020204" pitchFamily="34" charset="-122"/>
                <a:ea typeface="Microsoft YaHei" panose="020B0503020204020204" pitchFamily="34" charset="-122"/>
              </a:rPr>
              <a:t>需求跟踪</a:t>
            </a:r>
            <a:r>
              <a:rPr lang="en-US" altLang="zh-CN" sz="1400" b="1" dirty="0" smtClean="0">
                <a:solidFill>
                  <a:schemeClr val="tx2"/>
                </a:solidFill>
                <a:latin typeface="Microsoft YaHei" panose="020B0503020204020204" pitchFamily="34" charset="-122"/>
                <a:ea typeface="Microsoft YaHei" panose="020B0503020204020204" pitchFamily="34" charset="-122"/>
              </a:rPr>
              <a:t>(</a:t>
            </a:r>
            <a:r>
              <a:rPr lang="zh-CN" altLang="en-US" sz="1400" b="1" dirty="0" smtClean="0">
                <a:solidFill>
                  <a:schemeClr val="tx2"/>
                </a:solidFill>
                <a:latin typeface="Microsoft YaHei" panose="020B0503020204020204" pitchFamily="34" charset="-122"/>
                <a:ea typeface="Microsoft YaHei" panose="020B0503020204020204" pitchFamily="34" charset="-122"/>
              </a:rPr>
              <a:t>每周</a:t>
            </a:r>
            <a:r>
              <a:rPr lang="en-US" altLang="zh-CN" sz="1400" b="1" dirty="0" smtClean="0">
                <a:solidFill>
                  <a:schemeClr val="tx2"/>
                </a:solidFill>
                <a:latin typeface="Microsoft YaHei" panose="020B0503020204020204" pitchFamily="34" charset="-122"/>
                <a:ea typeface="Microsoft YaHei" panose="020B0503020204020204" pitchFamily="34" charset="-122"/>
              </a:rPr>
              <a:t>)</a:t>
            </a:r>
            <a:endParaRPr lang="zh-CN" altLang="en-US" sz="1400" b="1" dirty="0">
              <a:solidFill>
                <a:schemeClr val="tx2"/>
              </a:solidFill>
              <a:latin typeface="Microsoft YaHei" panose="020B0503020204020204" pitchFamily="34" charset="-122"/>
              <a:ea typeface="Microsoft YaHei" panose="020B0503020204020204" pitchFamily="34" charset="-122"/>
            </a:endParaRPr>
          </a:p>
        </p:txBody>
      </p:sp>
      <p:sp>
        <p:nvSpPr>
          <p:cNvPr id="14" name="TextBox 13"/>
          <p:cNvSpPr txBox="1"/>
          <p:nvPr/>
        </p:nvSpPr>
        <p:spPr>
          <a:xfrm>
            <a:off x="5212897" y="1611627"/>
            <a:ext cx="1970430" cy="307777"/>
          </a:xfrm>
          <a:prstGeom prst="rect">
            <a:avLst/>
          </a:prstGeom>
          <a:noFill/>
        </p:spPr>
        <p:txBody>
          <a:bodyPr wrap="square" rtlCol="0">
            <a:spAutoFit/>
          </a:bodyPr>
          <a:lstStyle/>
          <a:p>
            <a:r>
              <a:rPr lang="zh-CN" altLang="en-US" sz="1400" b="1" dirty="0" smtClean="0">
                <a:solidFill>
                  <a:schemeClr val="tx2"/>
                </a:solidFill>
                <a:latin typeface="Microsoft YaHei" panose="020B0503020204020204" pitchFamily="34" charset="-122"/>
                <a:ea typeface="Microsoft YaHei" panose="020B0503020204020204" pitchFamily="34" charset="-122"/>
              </a:rPr>
              <a:t>优化定价</a:t>
            </a:r>
            <a:endParaRPr lang="zh-CN" altLang="en-US" sz="1400" b="1" dirty="0">
              <a:solidFill>
                <a:schemeClr val="tx2"/>
              </a:solidFill>
              <a:latin typeface="Microsoft YaHei" panose="020B0503020204020204" pitchFamily="34" charset="-122"/>
              <a:ea typeface="Microsoft YaHei" panose="020B0503020204020204" pitchFamily="34" charset="-122"/>
            </a:endParaRPr>
          </a:p>
        </p:txBody>
      </p:sp>
      <p:graphicFrame>
        <p:nvGraphicFramePr>
          <p:cNvPr id="15" name="Chart 45"/>
          <p:cNvGraphicFramePr/>
          <p:nvPr>
            <p:custDataLst>
              <p:tags r:id="rId6"/>
            </p:custDataLst>
            <p:extLst>
              <p:ext uri="{D42A27DB-BD31-4B8C-83A1-F6EECF244321}">
                <p14:modId xmlns:p14="http://schemas.microsoft.com/office/powerpoint/2010/main" val="925180524"/>
              </p:ext>
            </p:extLst>
          </p:nvPr>
        </p:nvGraphicFramePr>
        <p:xfrm>
          <a:off x="574307" y="2174280"/>
          <a:ext cx="3384141" cy="2631817"/>
        </p:xfrm>
        <a:graphic>
          <a:graphicData uri="http://schemas.openxmlformats.org/drawingml/2006/chart">
            <c:chart xmlns:c="http://schemas.openxmlformats.org/drawingml/2006/chart" xmlns:r="http://schemas.openxmlformats.org/officeDocument/2006/relationships" r:id="rId14"/>
          </a:graphicData>
        </a:graphic>
      </p:graphicFrame>
      <p:sp>
        <p:nvSpPr>
          <p:cNvPr id="16" name="TextBox 15"/>
          <p:cNvSpPr txBox="1"/>
          <p:nvPr>
            <p:custDataLst>
              <p:tags r:id="rId7"/>
            </p:custDataLst>
          </p:nvPr>
        </p:nvSpPr>
        <p:spPr>
          <a:xfrm>
            <a:off x="3254153" y="4214530"/>
            <a:ext cx="748146" cy="276999"/>
          </a:xfrm>
          <a:prstGeom prst="rect">
            <a:avLst/>
          </a:prstGeom>
          <a:noFill/>
        </p:spPr>
        <p:txBody>
          <a:bodyPr wrap="square" rtlCol="0">
            <a:spAutoFit/>
          </a:bodyPr>
          <a:lstStyle/>
          <a:p>
            <a:r>
              <a:rPr 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Time</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TextBox 16"/>
          <p:cNvSpPr txBox="1"/>
          <p:nvPr>
            <p:custDataLst>
              <p:tags r:id="rId8"/>
            </p:custDataLst>
          </p:nvPr>
        </p:nvSpPr>
        <p:spPr>
          <a:xfrm>
            <a:off x="309750" y="2051041"/>
            <a:ext cx="976746" cy="276999"/>
          </a:xfrm>
          <a:prstGeom prst="rect">
            <a:avLst/>
          </a:prstGeom>
          <a:noFill/>
        </p:spPr>
        <p:txBody>
          <a:bodyPr wrap="square" rtlCol="0">
            <a:spAutoFit/>
          </a:bodyPr>
          <a:lstStyle/>
          <a:p>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销售额</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Line Callout 1 35"/>
          <p:cNvSpPr/>
          <p:nvPr>
            <p:custDataLst>
              <p:tags r:id="rId9"/>
            </p:custDataLst>
          </p:nvPr>
        </p:nvSpPr>
        <p:spPr>
          <a:xfrm>
            <a:off x="2944469" y="3139357"/>
            <a:ext cx="1359946" cy="453868"/>
          </a:xfrm>
          <a:prstGeom prst="borderCallout1">
            <a:avLst>
              <a:gd name="adj1" fmla="val 51274"/>
              <a:gd name="adj2" fmla="val -903"/>
              <a:gd name="adj3" fmla="val 55924"/>
              <a:gd name="adj4" fmla="val -45280"/>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最初预测的市场需求</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sp>
        <p:nvSpPr>
          <p:cNvPr id="19" name="TextBox 18"/>
          <p:cNvSpPr txBox="1"/>
          <p:nvPr>
            <p:custDataLst>
              <p:tags r:id="rId10"/>
            </p:custDataLst>
          </p:nvPr>
        </p:nvSpPr>
        <p:spPr>
          <a:xfrm>
            <a:off x="821122" y="2813041"/>
            <a:ext cx="560439" cy="276999"/>
          </a:xfrm>
          <a:prstGeom prst="rect">
            <a:avLst/>
          </a:prstGeom>
          <a:noFill/>
        </p:spPr>
        <p:txBody>
          <a:bodyPr wrap="square" rtlCol="0">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现在</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Line Callout 1 19"/>
          <p:cNvSpPr/>
          <p:nvPr/>
        </p:nvSpPr>
        <p:spPr>
          <a:xfrm>
            <a:off x="2745667" y="2301951"/>
            <a:ext cx="1486282" cy="513971"/>
          </a:xfrm>
          <a:prstGeom prst="borderCallout1">
            <a:avLst>
              <a:gd name="adj1" fmla="val 15720"/>
              <a:gd name="adj2" fmla="val -1545"/>
              <a:gd name="adj3" fmla="val 110439"/>
              <a:gd name="adj4" fmla="val -32729"/>
            </a:avLst>
          </a:prstGeom>
          <a:noFill/>
          <a:ln>
            <a:solidFill>
              <a:schemeClr val="bg1">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修</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正后的市场需求</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sp>
        <p:nvSpPr>
          <p:cNvPr id="21" name="5-Point Star 20"/>
          <p:cNvSpPr/>
          <p:nvPr/>
        </p:nvSpPr>
        <p:spPr>
          <a:xfrm>
            <a:off x="1116987" y="3010685"/>
            <a:ext cx="214312" cy="214312"/>
          </a:xfrm>
          <a:prstGeom prst="star5">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2" name="Line Callout 1 35"/>
          <p:cNvSpPr/>
          <p:nvPr>
            <p:custDataLst>
              <p:tags r:id="rId11"/>
            </p:custDataLst>
          </p:nvPr>
        </p:nvSpPr>
        <p:spPr>
          <a:xfrm>
            <a:off x="1222057" y="3599244"/>
            <a:ext cx="1281882" cy="453868"/>
          </a:xfrm>
          <a:prstGeom prst="borderCallout1">
            <a:avLst>
              <a:gd name="adj1" fmla="val 4007"/>
              <a:gd name="adj2" fmla="val 47393"/>
              <a:gd name="adj3" fmla="val -95246"/>
              <a:gd name="adj4" fmla="val 1900"/>
            </a:avLst>
          </a:prstGeom>
          <a:solidFill>
            <a:schemeClr val="bg1">
              <a:lumMod val="7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定价策略</a:t>
            </a:r>
            <a:r>
              <a:rPr lang="en-US" altLang="zh-CN"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a:t>
            </a:r>
            <a:endParaRPr lang="en-US" sz="1200" b="1" dirty="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endParaRPr>
          </a:p>
        </p:txBody>
      </p:sp>
      <p:grpSp>
        <p:nvGrpSpPr>
          <p:cNvPr id="23" name="Group 4"/>
          <p:cNvGrpSpPr>
            <a:grpSpLocks noChangeAspect="1"/>
          </p:cNvGrpSpPr>
          <p:nvPr/>
        </p:nvGrpSpPr>
        <p:grpSpPr bwMode="auto">
          <a:xfrm>
            <a:off x="4751388" y="2128838"/>
            <a:ext cx="4210050" cy="2168525"/>
            <a:chOff x="2993" y="1341"/>
            <a:chExt cx="2652" cy="1366"/>
          </a:xfrm>
        </p:grpSpPr>
        <p:sp>
          <p:nvSpPr>
            <p:cNvPr id="24" name="AutoShape 3"/>
            <p:cNvSpPr>
              <a:spLocks noChangeAspect="1" noChangeArrowheads="1" noTextEdit="1"/>
            </p:cNvSpPr>
            <p:nvPr/>
          </p:nvSpPr>
          <p:spPr bwMode="auto">
            <a:xfrm>
              <a:off x="2993" y="1341"/>
              <a:ext cx="2652" cy="1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25" name="Rectangle 5"/>
            <p:cNvSpPr>
              <a:spLocks noChangeArrowheads="1"/>
            </p:cNvSpPr>
            <p:nvPr/>
          </p:nvSpPr>
          <p:spPr bwMode="auto">
            <a:xfrm>
              <a:off x="3187" y="1410"/>
              <a:ext cx="4" cy="1135"/>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26" name="Freeform 6"/>
            <p:cNvSpPr>
              <a:spLocks noEditPoints="1"/>
            </p:cNvSpPr>
            <p:nvPr/>
          </p:nvSpPr>
          <p:spPr bwMode="auto">
            <a:xfrm>
              <a:off x="3166" y="1408"/>
              <a:ext cx="23" cy="1139"/>
            </a:xfrm>
            <a:custGeom>
              <a:avLst/>
              <a:gdLst>
                <a:gd name="T0" fmla="*/ 0 w 23"/>
                <a:gd name="T1" fmla="*/ 1135 h 1139"/>
                <a:gd name="T2" fmla="*/ 23 w 23"/>
                <a:gd name="T3" fmla="*/ 1135 h 1139"/>
                <a:gd name="T4" fmla="*/ 23 w 23"/>
                <a:gd name="T5" fmla="*/ 1139 h 1139"/>
                <a:gd name="T6" fmla="*/ 0 w 23"/>
                <a:gd name="T7" fmla="*/ 1139 h 1139"/>
                <a:gd name="T8" fmla="*/ 0 w 23"/>
                <a:gd name="T9" fmla="*/ 1135 h 1139"/>
                <a:gd name="T10" fmla="*/ 0 w 23"/>
                <a:gd name="T11" fmla="*/ 1005 h 1139"/>
                <a:gd name="T12" fmla="*/ 23 w 23"/>
                <a:gd name="T13" fmla="*/ 1005 h 1139"/>
                <a:gd name="T14" fmla="*/ 23 w 23"/>
                <a:gd name="T15" fmla="*/ 1010 h 1139"/>
                <a:gd name="T16" fmla="*/ 0 w 23"/>
                <a:gd name="T17" fmla="*/ 1010 h 1139"/>
                <a:gd name="T18" fmla="*/ 0 w 23"/>
                <a:gd name="T19" fmla="*/ 1005 h 1139"/>
                <a:gd name="T20" fmla="*/ 0 w 23"/>
                <a:gd name="T21" fmla="*/ 880 h 1139"/>
                <a:gd name="T22" fmla="*/ 23 w 23"/>
                <a:gd name="T23" fmla="*/ 880 h 1139"/>
                <a:gd name="T24" fmla="*/ 23 w 23"/>
                <a:gd name="T25" fmla="*/ 885 h 1139"/>
                <a:gd name="T26" fmla="*/ 0 w 23"/>
                <a:gd name="T27" fmla="*/ 885 h 1139"/>
                <a:gd name="T28" fmla="*/ 0 w 23"/>
                <a:gd name="T29" fmla="*/ 880 h 1139"/>
                <a:gd name="T30" fmla="*/ 0 w 23"/>
                <a:gd name="T31" fmla="*/ 755 h 1139"/>
                <a:gd name="T32" fmla="*/ 23 w 23"/>
                <a:gd name="T33" fmla="*/ 755 h 1139"/>
                <a:gd name="T34" fmla="*/ 23 w 23"/>
                <a:gd name="T35" fmla="*/ 760 h 1139"/>
                <a:gd name="T36" fmla="*/ 0 w 23"/>
                <a:gd name="T37" fmla="*/ 760 h 1139"/>
                <a:gd name="T38" fmla="*/ 0 w 23"/>
                <a:gd name="T39" fmla="*/ 755 h 1139"/>
                <a:gd name="T40" fmla="*/ 0 w 23"/>
                <a:gd name="T41" fmla="*/ 630 h 1139"/>
                <a:gd name="T42" fmla="*/ 23 w 23"/>
                <a:gd name="T43" fmla="*/ 630 h 1139"/>
                <a:gd name="T44" fmla="*/ 23 w 23"/>
                <a:gd name="T45" fmla="*/ 635 h 1139"/>
                <a:gd name="T46" fmla="*/ 0 w 23"/>
                <a:gd name="T47" fmla="*/ 635 h 1139"/>
                <a:gd name="T48" fmla="*/ 0 w 23"/>
                <a:gd name="T49" fmla="*/ 630 h 1139"/>
                <a:gd name="T50" fmla="*/ 0 w 23"/>
                <a:gd name="T51" fmla="*/ 505 h 1139"/>
                <a:gd name="T52" fmla="*/ 23 w 23"/>
                <a:gd name="T53" fmla="*/ 505 h 1139"/>
                <a:gd name="T54" fmla="*/ 23 w 23"/>
                <a:gd name="T55" fmla="*/ 510 h 1139"/>
                <a:gd name="T56" fmla="*/ 0 w 23"/>
                <a:gd name="T57" fmla="*/ 510 h 1139"/>
                <a:gd name="T58" fmla="*/ 0 w 23"/>
                <a:gd name="T59" fmla="*/ 505 h 1139"/>
                <a:gd name="T60" fmla="*/ 0 w 23"/>
                <a:gd name="T61" fmla="*/ 380 h 1139"/>
                <a:gd name="T62" fmla="*/ 23 w 23"/>
                <a:gd name="T63" fmla="*/ 380 h 1139"/>
                <a:gd name="T64" fmla="*/ 23 w 23"/>
                <a:gd name="T65" fmla="*/ 384 h 1139"/>
                <a:gd name="T66" fmla="*/ 0 w 23"/>
                <a:gd name="T67" fmla="*/ 384 h 1139"/>
                <a:gd name="T68" fmla="*/ 0 w 23"/>
                <a:gd name="T69" fmla="*/ 380 h 1139"/>
                <a:gd name="T70" fmla="*/ 0 w 23"/>
                <a:gd name="T71" fmla="*/ 255 h 1139"/>
                <a:gd name="T72" fmla="*/ 23 w 23"/>
                <a:gd name="T73" fmla="*/ 255 h 1139"/>
                <a:gd name="T74" fmla="*/ 23 w 23"/>
                <a:gd name="T75" fmla="*/ 259 h 1139"/>
                <a:gd name="T76" fmla="*/ 0 w 23"/>
                <a:gd name="T77" fmla="*/ 259 h 1139"/>
                <a:gd name="T78" fmla="*/ 0 w 23"/>
                <a:gd name="T79" fmla="*/ 255 h 1139"/>
                <a:gd name="T80" fmla="*/ 0 w 23"/>
                <a:gd name="T81" fmla="*/ 125 h 1139"/>
                <a:gd name="T82" fmla="*/ 23 w 23"/>
                <a:gd name="T83" fmla="*/ 125 h 1139"/>
                <a:gd name="T84" fmla="*/ 23 w 23"/>
                <a:gd name="T85" fmla="*/ 130 h 1139"/>
                <a:gd name="T86" fmla="*/ 0 w 23"/>
                <a:gd name="T87" fmla="*/ 130 h 1139"/>
                <a:gd name="T88" fmla="*/ 0 w 23"/>
                <a:gd name="T89" fmla="*/ 125 h 1139"/>
                <a:gd name="T90" fmla="*/ 0 w 23"/>
                <a:gd name="T91" fmla="*/ 0 h 1139"/>
                <a:gd name="T92" fmla="*/ 23 w 23"/>
                <a:gd name="T93" fmla="*/ 0 h 1139"/>
                <a:gd name="T94" fmla="*/ 23 w 23"/>
                <a:gd name="T95" fmla="*/ 5 h 1139"/>
                <a:gd name="T96" fmla="*/ 0 w 23"/>
                <a:gd name="T97" fmla="*/ 5 h 1139"/>
                <a:gd name="T98" fmla="*/ 0 w 23"/>
                <a:gd name="T99" fmla="*/ 0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 h="1139">
                  <a:moveTo>
                    <a:pt x="0" y="1135"/>
                  </a:moveTo>
                  <a:lnTo>
                    <a:pt x="23" y="1135"/>
                  </a:lnTo>
                  <a:lnTo>
                    <a:pt x="23" y="1139"/>
                  </a:lnTo>
                  <a:lnTo>
                    <a:pt x="0" y="1139"/>
                  </a:lnTo>
                  <a:lnTo>
                    <a:pt x="0" y="1135"/>
                  </a:lnTo>
                  <a:close/>
                  <a:moveTo>
                    <a:pt x="0" y="1005"/>
                  </a:moveTo>
                  <a:lnTo>
                    <a:pt x="23" y="1005"/>
                  </a:lnTo>
                  <a:lnTo>
                    <a:pt x="23" y="1010"/>
                  </a:lnTo>
                  <a:lnTo>
                    <a:pt x="0" y="1010"/>
                  </a:lnTo>
                  <a:lnTo>
                    <a:pt x="0" y="1005"/>
                  </a:lnTo>
                  <a:close/>
                  <a:moveTo>
                    <a:pt x="0" y="880"/>
                  </a:moveTo>
                  <a:lnTo>
                    <a:pt x="23" y="880"/>
                  </a:lnTo>
                  <a:lnTo>
                    <a:pt x="23" y="885"/>
                  </a:lnTo>
                  <a:lnTo>
                    <a:pt x="0" y="885"/>
                  </a:lnTo>
                  <a:lnTo>
                    <a:pt x="0" y="880"/>
                  </a:lnTo>
                  <a:close/>
                  <a:moveTo>
                    <a:pt x="0" y="755"/>
                  </a:moveTo>
                  <a:lnTo>
                    <a:pt x="23" y="755"/>
                  </a:lnTo>
                  <a:lnTo>
                    <a:pt x="23" y="760"/>
                  </a:lnTo>
                  <a:lnTo>
                    <a:pt x="0" y="760"/>
                  </a:lnTo>
                  <a:lnTo>
                    <a:pt x="0" y="755"/>
                  </a:lnTo>
                  <a:close/>
                  <a:moveTo>
                    <a:pt x="0" y="630"/>
                  </a:moveTo>
                  <a:lnTo>
                    <a:pt x="23" y="630"/>
                  </a:lnTo>
                  <a:lnTo>
                    <a:pt x="23" y="635"/>
                  </a:lnTo>
                  <a:lnTo>
                    <a:pt x="0" y="635"/>
                  </a:lnTo>
                  <a:lnTo>
                    <a:pt x="0" y="630"/>
                  </a:lnTo>
                  <a:close/>
                  <a:moveTo>
                    <a:pt x="0" y="505"/>
                  </a:moveTo>
                  <a:lnTo>
                    <a:pt x="23" y="505"/>
                  </a:lnTo>
                  <a:lnTo>
                    <a:pt x="23" y="510"/>
                  </a:lnTo>
                  <a:lnTo>
                    <a:pt x="0" y="510"/>
                  </a:lnTo>
                  <a:lnTo>
                    <a:pt x="0" y="505"/>
                  </a:lnTo>
                  <a:close/>
                  <a:moveTo>
                    <a:pt x="0" y="380"/>
                  </a:moveTo>
                  <a:lnTo>
                    <a:pt x="23" y="380"/>
                  </a:lnTo>
                  <a:lnTo>
                    <a:pt x="23" y="384"/>
                  </a:lnTo>
                  <a:lnTo>
                    <a:pt x="0" y="384"/>
                  </a:lnTo>
                  <a:lnTo>
                    <a:pt x="0" y="380"/>
                  </a:lnTo>
                  <a:close/>
                  <a:moveTo>
                    <a:pt x="0" y="255"/>
                  </a:moveTo>
                  <a:lnTo>
                    <a:pt x="23" y="255"/>
                  </a:lnTo>
                  <a:lnTo>
                    <a:pt x="23" y="259"/>
                  </a:lnTo>
                  <a:lnTo>
                    <a:pt x="0" y="259"/>
                  </a:lnTo>
                  <a:lnTo>
                    <a:pt x="0" y="255"/>
                  </a:lnTo>
                  <a:close/>
                  <a:moveTo>
                    <a:pt x="0" y="125"/>
                  </a:moveTo>
                  <a:lnTo>
                    <a:pt x="23" y="125"/>
                  </a:lnTo>
                  <a:lnTo>
                    <a:pt x="23" y="130"/>
                  </a:lnTo>
                  <a:lnTo>
                    <a:pt x="0" y="130"/>
                  </a:lnTo>
                  <a:lnTo>
                    <a:pt x="0" y="125"/>
                  </a:lnTo>
                  <a:close/>
                  <a:moveTo>
                    <a:pt x="0" y="0"/>
                  </a:moveTo>
                  <a:lnTo>
                    <a:pt x="23" y="0"/>
                  </a:lnTo>
                  <a:lnTo>
                    <a:pt x="23" y="5"/>
                  </a:lnTo>
                  <a:lnTo>
                    <a:pt x="0" y="5"/>
                  </a:lnTo>
                  <a:lnTo>
                    <a:pt x="0" y="0"/>
                  </a:lnTo>
                  <a:close/>
                </a:path>
              </a:pathLst>
            </a:cu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27" name="Rectangle 7"/>
            <p:cNvSpPr>
              <a:spLocks noChangeArrowheads="1"/>
            </p:cNvSpPr>
            <p:nvPr/>
          </p:nvSpPr>
          <p:spPr bwMode="auto">
            <a:xfrm>
              <a:off x="3189" y="2543"/>
              <a:ext cx="2381" cy="4"/>
            </a:xfrm>
            <a:prstGeom prst="rect">
              <a:avLst/>
            </a:pr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28" name="Freeform 8"/>
            <p:cNvSpPr>
              <a:spLocks noEditPoints="1"/>
            </p:cNvSpPr>
            <p:nvPr/>
          </p:nvSpPr>
          <p:spPr bwMode="auto">
            <a:xfrm>
              <a:off x="3187" y="2545"/>
              <a:ext cx="2386" cy="18"/>
            </a:xfrm>
            <a:custGeom>
              <a:avLst/>
              <a:gdLst>
                <a:gd name="T0" fmla="*/ 4 w 2386"/>
                <a:gd name="T1" fmla="*/ 0 h 18"/>
                <a:gd name="T2" fmla="*/ 4 w 2386"/>
                <a:gd name="T3" fmla="*/ 18 h 18"/>
                <a:gd name="T4" fmla="*/ 0 w 2386"/>
                <a:gd name="T5" fmla="*/ 18 h 18"/>
                <a:gd name="T6" fmla="*/ 0 w 2386"/>
                <a:gd name="T7" fmla="*/ 0 h 18"/>
                <a:gd name="T8" fmla="*/ 4 w 2386"/>
                <a:gd name="T9" fmla="*/ 0 h 18"/>
                <a:gd name="T10" fmla="*/ 285 w 2386"/>
                <a:gd name="T11" fmla="*/ 0 h 18"/>
                <a:gd name="T12" fmla="*/ 285 w 2386"/>
                <a:gd name="T13" fmla="*/ 18 h 18"/>
                <a:gd name="T14" fmla="*/ 280 w 2386"/>
                <a:gd name="T15" fmla="*/ 18 h 18"/>
                <a:gd name="T16" fmla="*/ 280 w 2386"/>
                <a:gd name="T17" fmla="*/ 0 h 18"/>
                <a:gd name="T18" fmla="*/ 285 w 2386"/>
                <a:gd name="T19" fmla="*/ 0 h 18"/>
                <a:gd name="T20" fmla="*/ 593 w 2386"/>
                <a:gd name="T21" fmla="*/ 0 h 18"/>
                <a:gd name="T22" fmla="*/ 593 w 2386"/>
                <a:gd name="T23" fmla="*/ 18 h 18"/>
                <a:gd name="T24" fmla="*/ 588 w 2386"/>
                <a:gd name="T25" fmla="*/ 18 h 18"/>
                <a:gd name="T26" fmla="*/ 588 w 2386"/>
                <a:gd name="T27" fmla="*/ 0 h 18"/>
                <a:gd name="T28" fmla="*/ 593 w 2386"/>
                <a:gd name="T29" fmla="*/ 0 h 18"/>
                <a:gd name="T30" fmla="*/ 887 w 2386"/>
                <a:gd name="T31" fmla="*/ 0 h 18"/>
                <a:gd name="T32" fmla="*/ 887 w 2386"/>
                <a:gd name="T33" fmla="*/ 18 h 18"/>
                <a:gd name="T34" fmla="*/ 882 w 2386"/>
                <a:gd name="T35" fmla="*/ 18 h 18"/>
                <a:gd name="T36" fmla="*/ 882 w 2386"/>
                <a:gd name="T37" fmla="*/ 0 h 18"/>
                <a:gd name="T38" fmla="*/ 887 w 2386"/>
                <a:gd name="T39" fmla="*/ 0 h 18"/>
                <a:gd name="T40" fmla="*/ 1190 w 2386"/>
                <a:gd name="T41" fmla="*/ 0 h 18"/>
                <a:gd name="T42" fmla="*/ 1190 w 2386"/>
                <a:gd name="T43" fmla="*/ 18 h 18"/>
                <a:gd name="T44" fmla="*/ 1186 w 2386"/>
                <a:gd name="T45" fmla="*/ 18 h 18"/>
                <a:gd name="T46" fmla="*/ 1186 w 2386"/>
                <a:gd name="T47" fmla="*/ 0 h 18"/>
                <a:gd name="T48" fmla="*/ 1190 w 2386"/>
                <a:gd name="T49" fmla="*/ 0 h 18"/>
                <a:gd name="T50" fmla="*/ 1484 w 2386"/>
                <a:gd name="T51" fmla="*/ 0 h 18"/>
                <a:gd name="T52" fmla="*/ 1484 w 2386"/>
                <a:gd name="T53" fmla="*/ 18 h 18"/>
                <a:gd name="T54" fmla="*/ 1480 w 2386"/>
                <a:gd name="T55" fmla="*/ 18 h 18"/>
                <a:gd name="T56" fmla="*/ 1480 w 2386"/>
                <a:gd name="T57" fmla="*/ 0 h 18"/>
                <a:gd name="T58" fmla="*/ 1484 w 2386"/>
                <a:gd name="T59" fmla="*/ 0 h 18"/>
                <a:gd name="T60" fmla="*/ 1788 w 2386"/>
                <a:gd name="T61" fmla="*/ 0 h 18"/>
                <a:gd name="T62" fmla="*/ 1788 w 2386"/>
                <a:gd name="T63" fmla="*/ 18 h 18"/>
                <a:gd name="T64" fmla="*/ 1783 w 2386"/>
                <a:gd name="T65" fmla="*/ 18 h 18"/>
                <a:gd name="T66" fmla="*/ 1783 w 2386"/>
                <a:gd name="T67" fmla="*/ 0 h 18"/>
                <a:gd name="T68" fmla="*/ 1788 w 2386"/>
                <a:gd name="T69" fmla="*/ 0 h 18"/>
                <a:gd name="T70" fmla="*/ 2091 w 2386"/>
                <a:gd name="T71" fmla="*/ 0 h 18"/>
                <a:gd name="T72" fmla="*/ 2091 w 2386"/>
                <a:gd name="T73" fmla="*/ 18 h 18"/>
                <a:gd name="T74" fmla="*/ 2087 w 2386"/>
                <a:gd name="T75" fmla="*/ 18 h 18"/>
                <a:gd name="T76" fmla="*/ 2087 w 2386"/>
                <a:gd name="T77" fmla="*/ 0 h 18"/>
                <a:gd name="T78" fmla="*/ 2091 w 2386"/>
                <a:gd name="T79" fmla="*/ 0 h 18"/>
                <a:gd name="T80" fmla="*/ 2386 w 2386"/>
                <a:gd name="T81" fmla="*/ 0 h 18"/>
                <a:gd name="T82" fmla="*/ 2386 w 2386"/>
                <a:gd name="T83" fmla="*/ 18 h 18"/>
                <a:gd name="T84" fmla="*/ 2381 w 2386"/>
                <a:gd name="T85" fmla="*/ 18 h 18"/>
                <a:gd name="T86" fmla="*/ 2381 w 2386"/>
                <a:gd name="T87" fmla="*/ 0 h 18"/>
                <a:gd name="T88" fmla="*/ 2386 w 2386"/>
                <a:gd name="T8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386" h="18">
                  <a:moveTo>
                    <a:pt x="4" y="0"/>
                  </a:moveTo>
                  <a:lnTo>
                    <a:pt x="4" y="18"/>
                  </a:lnTo>
                  <a:lnTo>
                    <a:pt x="0" y="18"/>
                  </a:lnTo>
                  <a:lnTo>
                    <a:pt x="0" y="0"/>
                  </a:lnTo>
                  <a:lnTo>
                    <a:pt x="4" y="0"/>
                  </a:lnTo>
                  <a:close/>
                  <a:moveTo>
                    <a:pt x="285" y="0"/>
                  </a:moveTo>
                  <a:lnTo>
                    <a:pt x="285" y="18"/>
                  </a:lnTo>
                  <a:lnTo>
                    <a:pt x="280" y="18"/>
                  </a:lnTo>
                  <a:lnTo>
                    <a:pt x="280" y="0"/>
                  </a:lnTo>
                  <a:lnTo>
                    <a:pt x="285" y="0"/>
                  </a:lnTo>
                  <a:close/>
                  <a:moveTo>
                    <a:pt x="593" y="0"/>
                  </a:moveTo>
                  <a:lnTo>
                    <a:pt x="593" y="18"/>
                  </a:lnTo>
                  <a:lnTo>
                    <a:pt x="588" y="18"/>
                  </a:lnTo>
                  <a:lnTo>
                    <a:pt x="588" y="0"/>
                  </a:lnTo>
                  <a:lnTo>
                    <a:pt x="593" y="0"/>
                  </a:lnTo>
                  <a:close/>
                  <a:moveTo>
                    <a:pt x="887" y="0"/>
                  </a:moveTo>
                  <a:lnTo>
                    <a:pt x="887" y="18"/>
                  </a:lnTo>
                  <a:lnTo>
                    <a:pt x="882" y="18"/>
                  </a:lnTo>
                  <a:lnTo>
                    <a:pt x="882" y="0"/>
                  </a:lnTo>
                  <a:lnTo>
                    <a:pt x="887" y="0"/>
                  </a:lnTo>
                  <a:close/>
                  <a:moveTo>
                    <a:pt x="1190" y="0"/>
                  </a:moveTo>
                  <a:lnTo>
                    <a:pt x="1190" y="18"/>
                  </a:lnTo>
                  <a:lnTo>
                    <a:pt x="1186" y="18"/>
                  </a:lnTo>
                  <a:lnTo>
                    <a:pt x="1186" y="0"/>
                  </a:lnTo>
                  <a:lnTo>
                    <a:pt x="1190" y="0"/>
                  </a:lnTo>
                  <a:close/>
                  <a:moveTo>
                    <a:pt x="1484" y="0"/>
                  </a:moveTo>
                  <a:lnTo>
                    <a:pt x="1484" y="18"/>
                  </a:lnTo>
                  <a:lnTo>
                    <a:pt x="1480" y="18"/>
                  </a:lnTo>
                  <a:lnTo>
                    <a:pt x="1480" y="0"/>
                  </a:lnTo>
                  <a:lnTo>
                    <a:pt x="1484" y="0"/>
                  </a:lnTo>
                  <a:close/>
                  <a:moveTo>
                    <a:pt x="1788" y="0"/>
                  </a:moveTo>
                  <a:lnTo>
                    <a:pt x="1788" y="18"/>
                  </a:lnTo>
                  <a:lnTo>
                    <a:pt x="1783" y="18"/>
                  </a:lnTo>
                  <a:lnTo>
                    <a:pt x="1783" y="0"/>
                  </a:lnTo>
                  <a:lnTo>
                    <a:pt x="1788" y="0"/>
                  </a:lnTo>
                  <a:close/>
                  <a:moveTo>
                    <a:pt x="2091" y="0"/>
                  </a:moveTo>
                  <a:lnTo>
                    <a:pt x="2091" y="18"/>
                  </a:lnTo>
                  <a:lnTo>
                    <a:pt x="2087" y="18"/>
                  </a:lnTo>
                  <a:lnTo>
                    <a:pt x="2087" y="0"/>
                  </a:lnTo>
                  <a:lnTo>
                    <a:pt x="2091" y="0"/>
                  </a:lnTo>
                  <a:close/>
                  <a:moveTo>
                    <a:pt x="2386" y="0"/>
                  </a:moveTo>
                  <a:lnTo>
                    <a:pt x="2386" y="18"/>
                  </a:lnTo>
                  <a:lnTo>
                    <a:pt x="2381" y="18"/>
                  </a:lnTo>
                  <a:lnTo>
                    <a:pt x="2381" y="0"/>
                  </a:lnTo>
                  <a:lnTo>
                    <a:pt x="2386" y="0"/>
                  </a:lnTo>
                  <a:close/>
                </a:path>
              </a:pathLst>
            </a:custGeom>
            <a:solidFill>
              <a:srgbClr val="868686"/>
            </a:solidFill>
            <a:ln w="7938" cap="flat">
              <a:solidFill>
                <a:srgbClr val="868686"/>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29" name="Freeform 9"/>
            <p:cNvSpPr>
              <a:spLocks/>
            </p:cNvSpPr>
            <p:nvPr/>
          </p:nvSpPr>
          <p:spPr bwMode="auto">
            <a:xfrm>
              <a:off x="3163" y="1482"/>
              <a:ext cx="2354" cy="649"/>
            </a:xfrm>
            <a:custGeom>
              <a:avLst/>
              <a:gdLst>
                <a:gd name="T0" fmla="*/ 287 w 8067"/>
                <a:gd name="T1" fmla="*/ 15 h 2243"/>
                <a:gd name="T2" fmla="*/ 751 w 8067"/>
                <a:gd name="T3" fmla="*/ 625 h 2243"/>
                <a:gd name="T4" fmla="*/ 973 w 8067"/>
                <a:gd name="T5" fmla="*/ 833 h 2243"/>
                <a:gd name="T6" fmla="*/ 1433 w 8067"/>
                <a:gd name="T7" fmla="*/ 694 h 2243"/>
                <a:gd name="T8" fmla="*/ 1692 w 8067"/>
                <a:gd name="T9" fmla="*/ 714 h 2243"/>
                <a:gd name="T10" fmla="*/ 2154 w 8067"/>
                <a:gd name="T11" fmla="*/ 1041 h 2243"/>
                <a:gd name="T12" fmla="*/ 2389 w 8067"/>
                <a:gd name="T13" fmla="*/ 1169 h 2243"/>
                <a:gd name="T14" fmla="*/ 2873 w 8067"/>
                <a:gd name="T15" fmla="*/ 1367 h 2243"/>
                <a:gd name="T16" fmla="*/ 3113 w 8067"/>
                <a:gd name="T17" fmla="*/ 1511 h 2243"/>
                <a:gd name="T18" fmla="*/ 3554 w 8067"/>
                <a:gd name="T19" fmla="*/ 1649 h 2243"/>
                <a:gd name="T20" fmla="*/ 3785 w 8067"/>
                <a:gd name="T21" fmla="*/ 1670 h 2243"/>
                <a:gd name="T22" fmla="*/ 4281 w 8067"/>
                <a:gd name="T23" fmla="*/ 1687 h 2243"/>
                <a:gd name="T24" fmla="*/ 4517 w 8067"/>
                <a:gd name="T25" fmla="*/ 1684 h 2243"/>
                <a:gd name="T26" fmla="*/ 4970 w 8067"/>
                <a:gd name="T27" fmla="*/ 1841 h 2243"/>
                <a:gd name="T28" fmla="*/ 5208 w 8067"/>
                <a:gd name="T29" fmla="*/ 1632 h 2243"/>
                <a:gd name="T30" fmla="*/ 5912 w 8067"/>
                <a:gd name="T31" fmla="*/ 1632 h 2243"/>
                <a:gd name="T32" fmla="*/ 6152 w 8067"/>
                <a:gd name="T33" fmla="*/ 1824 h 2243"/>
                <a:gd name="T34" fmla="*/ 6629 w 8067"/>
                <a:gd name="T35" fmla="*/ 1828 h 2243"/>
                <a:gd name="T36" fmla="*/ 7101 w 8067"/>
                <a:gd name="T37" fmla="*/ 2017 h 2243"/>
                <a:gd name="T38" fmla="*/ 7331 w 8067"/>
                <a:gd name="T39" fmla="*/ 2161 h 2243"/>
                <a:gd name="T40" fmla="*/ 7790 w 8067"/>
                <a:gd name="T41" fmla="*/ 2003 h 2243"/>
                <a:gd name="T42" fmla="*/ 8059 w 8067"/>
                <a:gd name="T43" fmla="*/ 2231 h 2243"/>
                <a:gd name="T44" fmla="*/ 7811 w 8067"/>
                <a:gd name="T45" fmla="*/ 2046 h 2243"/>
                <a:gd name="T46" fmla="*/ 7341 w 8067"/>
                <a:gd name="T47" fmla="*/ 2208 h 2243"/>
                <a:gd name="T48" fmla="*/ 7092 w 8067"/>
                <a:gd name="T49" fmla="*/ 2064 h 2243"/>
                <a:gd name="T50" fmla="*/ 6604 w 8067"/>
                <a:gd name="T51" fmla="*/ 1869 h 2243"/>
                <a:gd name="T52" fmla="*/ 6152 w 8067"/>
                <a:gd name="T53" fmla="*/ 1872 h 2243"/>
                <a:gd name="T54" fmla="*/ 5912 w 8067"/>
                <a:gd name="T55" fmla="*/ 1680 h 2243"/>
                <a:gd name="T56" fmla="*/ 5208 w 8067"/>
                <a:gd name="T57" fmla="*/ 1680 h 2243"/>
                <a:gd name="T58" fmla="*/ 4967 w 8067"/>
                <a:gd name="T59" fmla="*/ 1888 h 2243"/>
                <a:gd name="T60" fmla="*/ 4492 w 8067"/>
                <a:gd name="T61" fmla="*/ 1725 h 2243"/>
                <a:gd name="T62" fmla="*/ 4247 w 8067"/>
                <a:gd name="T63" fmla="*/ 1721 h 2243"/>
                <a:gd name="T64" fmla="*/ 3816 w 8067"/>
                <a:gd name="T65" fmla="*/ 1707 h 2243"/>
                <a:gd name="T66" fmla="*/ 3567 w 8067"/>
                <a:gd name="T67" fmla="*/ 1696 h 2243"/>
                <a:gd name="T68" fmla="*/ 3080 w 8067"/>
                <a:gd name="T69" fmla="*/ 1546 h 2243"/>
                <a:gd name="T70" fmla="*/ 2840 w 8067"/>
                <a:gd name="T71" fmla="*/ 1402 h 2243"/>
                <a:gd name="T72" fmla="*/ 2396 w 8067"/>
                <a:gd name="T73" fmla="*/ 1216 h 2243"/>
                <a:gd name="T74" fmla="*/ 2151 w 8067"/>
                <a:gd name="T75" fmla="*/ 1088 h 2243"/>
                <a:gd name="T76" fmla="*/ 1653 w 8067"/>
                <a:gd name="T77" fmla="*/ 743 h 2243"/>
                <a:gd name="T78" fmla="*/ 1463 w 8067"/>
                <a:gd name="T79" fmla="*/ 731 h 2243"/>
                <a:gd name="T80" fmla="*/ 964 w 8067"/>
                <a:gd name="T81" fmla="*/ 880 h 2243"/>
                <a:gd name="T82" fmla="*/ 738 w 8067"/>
                <a:gd name="T83" fmla="*/ 672 h 2243"/>
                <a:gd name="T84" fmla="*/ 242 w 8067"/>
                <a:gd name="T85" fmla="*/ 34 h 2243"/>
                <a:gd name="T86" fmla="*/ 0 w 8067"/>
                <a:gd name="T87" fmla="*/ 24 h 2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067" h="2243">
                  <a:moveTo>
                    <a:pt x="24" y="0"/>
                  </a:moveTo>
                  <a:lnTo>
                    <a:pt x="264" y="0"/>
                  </a:lnTo>
                  <a:cubicBezTo>
                    <a:pt x="274" y="0"/>
                    <a:pt x="283" y="6"/>
                    <a:pt x="287" y="15"/>
                  </a:cubicBezTo>
                  <a:lnTo>
                    <a:pt x="527" y="575"/>
                  </a:lnTo>
                  <a:lnTo>
                    <a:pt x="511" y="561"/>
                  </a:lnTo>
                  <a:lnTo>
                    <a:pt x="751" y="625"/>
                  </a:lnTo>
                  <a:cubicBezTo>
                    <a:pt x="754" y="626"/>
                    <a:pt x="758" y="628"/>
                    <a:pt x="761" y="631"/>
                  </a:cubicBezTo>
                  <a:lnTo>
                    <a:pt x="985" y="839"/>
                  </a:lnTo>
                  <a:lnTo>
                    <a:pt x="973" y="833"/>
                  </a:lnTo>
                  <a:lnTo>
                    <a:pt x="1213" y="881"/>
                  </a:lnTo>
                  <a:lnTo>
                    <a:pt x="1193" y="886"/>
                  </a:lnTo>
                  <a:lnTo>
                    <a:pt x="1433" y="694"/>
                  </a:lnTo>
                  <a:cubicBezTo>
                    <a:pt x="1438" y="690"/>
                    <a:pt x="1444" y="688"/>
                    <a:pt x="1450" y="689"/>
                  </a:cubicBezTo>
                  <a:lnTo>
                    <a:pt x="1674" y="705"/>
                  </a:lnTo>
                  <a:cubicBezTo>
                    <a:pt x="1681" y="705"/>
                    <a:pt x="1687" y="709"/>
                    <a:pt x="1692" y="714"/>
                  </a:cubicBezTo>
                  <a:lnTo>
                    <a:pt x="1932" y="1034"/>
                  </a:lnTo>
                  <a:lnTo>
                    <a:pt x="1914" y="1025"/>
                  </a:lnTo>
                  <a:lnTo>
                    <a:pt x="2154" y="1041"/>
                  </a:lnTo>
                  <a:cubicBezTo>
                    <a:pt x="2157" y="1041"/>
                    <a:pt x="2161" y="1042"/>
                    <a:pt x="2164" y="1043"/>
                  </a:cubicBezTo>
                  <a:lnTo>
                    <a:pt x="2404" y="1171"/>
                  </a:lnTo>
                  <a:lnTo>
                    <a:pt x="2389" y="1169"/>
                  </a:lnTo>
                  <a:lnTo>
                    <a:pt x="2613" y="1137"/>
                  </a:lnTo>
                  <a:cubicBezTo>
                    <a:pt x="2620" y="1136"/>
                    <a:pt x="2628" y="1138"/>
                    <a:pt x="2633" y="1143"/>
                  </a:cubicBezTo>
                  <a:lnTo>
                    <a:pt x="2873" y="1367"/>
                  </a:lnTo>
                  <a:lnTo>
                    <a:pt x="2869" y="1364"/>
                  </a:lnTo>
                  <a:lnTo>
                    <a:pt x="3109" y="1508"/>
                  </a:lnTo>
                  <a:cubicBezTo>
                    <a:pt x="3110" y="1509"/>
                    <a:pt x="3112" y="1510"/>
                    <a:pt x="3113" y="1511"/>
                  </a:cubicBezTo>
                  <a:lnTo>
                    <a:pt x="3337" y="1719"/>
                  </a:lnTo>
                  <a:lnTo>
                    <a:pt x="3314" y="1713"/>
                  </a:lnTo>
                  <a:lnTo>
                    <a:pt x="3554" y="1649"/>
                  </a:lnTo>
                  <a:cubicBezTo>
                    <a:pt x="3557" y="1649"/>
                    <a:pt x="3559" y="1648"/>
                    <a:pt x="3562" y="1649"/>
                  </a:cubicBezTo>
                  <a:lnTo>
                    <a:pt x="3802" y="1665"/>
                  </a:lnTo>
                  <a:lnTo>
                    <a:pt x="3785" y="1670"/>
                  </a:lnTo>
                  <a:lnTo>
                    <a:pt x="4025" y="1462"/>
                  </a:lnTo>
                  <a:cubicBezTo>
                    <a:pt x="4034" y="1454"/>
                    <a:pt x="4049" y="1455"/>
                    <a:pt x="4057" y="1463"/>
                  </a:cubicBezTo>
                  <a:lnTo>
                    <a:pt x="4281" y="1687"/>
                  </a:lnTo>
                  <a:lnTo>
                    <a:pt x="4264" y="1680"/>
                  </a:lnTo>
                  <a:lnTo>
                    <a:pt x="4504" y="1680"/>
                  </a:lnTo>
                  <a:cubicBezTo>
                    <a:pt x="4509" y="1680"/>
                    <a:pt x="4513" y="1682"/>
                    <a:pt x="4517" y="1684"/>
                  </a:cubicBezTo>
                  <a:lnTo>
                    <a:pt x="4757" y="1828"/>
                  </a:lnTo>
                  <a:lnTo>
                    <a:pt x="4746" y="1825"/>
                  </a:lnTo>
                  <a:lnTo>
                    <a:pt x="4970" y="1841"/>
                  </a:lnTo>
                  <a:lnTo>
                    <a:pt x="4953" y="1846"/>
                  </a:lnTo>
                  <a:lnTo>
                    <a:pt x="5193" y="1638"/>
                  </a:lnTo>
                  <a:cubicBezTo>
                    <a:pt x="5197" y="1635"/>
                    <a:pt x="5203" y="1632"/>
                    <a:pt x="5208" y="1632"/>
                  </a:cubicBezTo>
                  <a:lnTo>
                    <a:pt x="5448" y="1632"/>
                  </a:lnTo>
                  <a:lnTo>
                    <a:pt x="5688" y="1632"/>
                  </a:lnTo>
                  <a:lnTo>
                    <a:pt x="5912" y="1632"/>
                  </a:lnTo>
                  <a:cubicBezTo>
                    <a:pt x="5918" y="1632"/>
                    <a:pt x="5923" y="1634"/>
                    <a:pt x="5927" y="1638"/>
                  </a:cubicBezTo>
                  <a:lnTo>
                    <a:pt x="6167" y="1830"/>
                  </a:lnTo>
                  <a:lnTo>
                    <a:pt x="6152" y="1824"/>
                  </a:lnTo>
                  <a:lnTo>
                    <a:pt x="6392" y="1824"/>
                  </a:lnTo>
                  <a:lnTo>
                    <a:pt x="6616" y="1824"/>
                  </a:lnTo>
                  <a:cubicBezTo>
                    <a:pt x="6621" y="1824"/>
                    <a:pt x="6625" y="1826"/>
                    <a:pt x="6629" y="1828"/>
                  </a:cubicBezTo>
                  <a:lnTo>
                    <a:pt x="6869" y="1972"/>
                  </a:lnTo>
                  <a:lnTo>
                    <a:pt x="6861" y="1969"/>
                  </a:lnTo>
                  <a:lnTo>
                    <a:pt x="7101" y="2017"/>
                  </a:lnTo>
                  <a:cubicBezTo>
                    <a:pt x="7104" y="2017"/>
                    <a:pt x="7106" y="2018"/>
                    <a:pt x="7109" y="2020"/>
                  </a:cubicBezTo>
                  <a:lnTo>
                    <a:pt x="7349" y="2164"/>
                  </a:lnTo>
                  <a:lnTo>
                    <a:pt x="7331" y="2161"/>
                  </a:lnTo>
                  <a:lnTo>
                    <a:pt x="7555" y="2113"/>
                  </a:lnTo>
                  <a:lnTo>
                    <a:pt x="7550" y="2115"/>
                  </a:lnTo>
                  <a:lnTo>
                    <a:pt x="7790" y="2003"/>
                  </a:lnTo>
                  <a:cubicBezTo>
                    <a:pt x="7799" y="1999"/>
                    <a:pt x="7808" y="2000"/>
                    <a:pt x="7815" y="2006"/>
                  </a:cubicBezTo>
                  <a:lnTo>
                    <a:pt x="8055" y="2198"/>
                  </a:lnTo>
                  <a:cubicBezTo>
                    <a:pt x="8066" y="2206"/>
                    <a:pt x="8067" y="2221"/>
                    <a:pt x="8059" y="2231"/>
                  </a:cubicBezTo>
                  <a:cubicBezTo>
                    <a:pt x="8051" y="2242"/>
                    <a:pt x="8036" y="2243"/>
                    <a:pt x="8025" y="2235"/>
                  </a:cubicBezTo>
                  <a:lnTo>
                    <a:pt x="7785" y="2043"/>
                  </a:lnTo>
                  <a:lnTo>
                    <a:pt x="7811" y="2046"/>
                  </a:lnTo>
                  <a:lnTo>
                    <a:pt x="7571" y="2158"/>
                  </a:lnTo>
                  <a:cubicBezTo>
                    <a:pt x="7569" y="2159"/>
                    <a:pt x="7567" y="2160"/>
                    <a:pt x="7565" y="2160"/>
                  </a:cubicBezTo>
                  <a:lnTo>
                    <a:pt x="7341" y="2208"/>
                  </a:lnTo>
                  <a:cubicBezTo>
                    <a:pt x="7336" y="2209"/>
                    <a:pt x="7329" y="2208"/>
                    <a:pt x="7324" y="2205"/>
                  </a:cubicBezTo>
                  <a:lnTo>
                    <a:pt x="7084" y="2061"/>
                  </a:lnTo>
                  <a:lnTo>
                    <a:pt x="7092" y="2064"/>
                  </a:lnTo>
                  <a:lnTo>
                    <a:pt x="6852" y="2016"/>
                  </a:lnTo>
                  <a:cubicBezTo>
                    <a:pt x="6849" y="2015"/>
                    <a:pt x="6846" y="2014"/>
                    <a:pt x="6844" y="2013"/>
                  </a:cubicBezTo>
                  <a:lnTo>
                    <a:pt x="6604" y="1869"/>
                  </a:lnTo>
                  <a:lnTo>
                    <a:pt x="6616" y="1872"/>
                  </a:lnTo>
                  <a:lnTo>
                    <a:pt x="6392" y="1872"/>
                  </a:lnTo>
                  <a:lnTo>
                    <a:pt x="6152" y="1872"/>
                  </a:lnTo>
                  <a:cubicBezTo>
                    <a:pt x="6147" y="1872"/>
                    <a:pt x="6142" y="1871"/>
                    <a:pt x="6137" y="1867"/>
                  </a:cubicBezTo>
                  <a:lnTo>
                    <a:pt x="5897" y="1675"/>
                  </a:lnTo>
                  <a:lnTo>
                    <a:pt x="5912" y="1680"/>
                  </a:lnTo>
                  <a:lnTo>
                    <a:pt x="5688" y="1680"/>
                  </a:lnTo>
                  <a:lnTo>
                    <a:pt x="5448" y="1680"/>
                  </a:lnTo>
                  <a:lnTo>
                    <a:pt x="5208" y="1680"/>
                  </a:lnTo>
                  <a:lnTo>
                    <a:pt x="5224" y="1675"/>
                  </a:lnTo>
                  <a:lnTo>
                    <a:pt x="4984" y="1883"/>
                  </a:lnTo>
                  <a:cubicBezTo>
                    <a:pt x="4979" y="1887"/>
                    <a:pt x="4973" y="1889"/>
                    <a:pt x="4967" y="1888"/>
                  </a:cubicBezTo>
                  <a:lnTo>
                    <a:pt x="4743" y="1872"/>
                  </a:lnTo>
                  <a:cubicBezTo>
                    <a:pt x="4739" y="1872"/>
                    <a:pt x="4735" y="1871"/>
                    <a:pt x="4732" y="1869"/>
                  </a:cubicBezTo>
                  <a:lnTo>
                    <a:pt x="4492" y="1725"/>
                  </a:lnTo>
                  <a:lnTo>
                    <a:pt x="4504" y="1728"/>
                  </a:lnTo>
                  <a:lnTo>
                    <a:pt x="4264" y="1728"/>
                  </a:lnTo>
                  <a:cubicBezTo>
                    <a:pt x="4258" y="1728"/>
                    <a:pt x="4252" y="1726"/>
                    <a:pt x="4247" y="1721"/>
                  </a:cubicBezTo>
                  <a:lnTo>
                    <a:pt x="4023" y="1497"/>
                  </a:lnTo>
                  <a:lnTo>
                    <a:pt x="4056" y="1499"/>
                  </a:lnTo>
                  <a:lnTo>
                    <a:pt x="3816" y="1707"/>
                  </a:lnTo>
                  <a:cubicBezTo>
                    <a:pt x="3811" y="1711"/>
                    <a:pt x="3805" y="1713"/>
                    <a:pt x="3799" y="1712"/>
                  </a:cubicBezTo>
                  <a:lnTo>
                    <a:pt x="3559" y="1696"/>
                  </a:lnTo>
                  <a:lnTo>
                    <a:pt x="3567" y="1696"/>
                  </a:lnTo>
                  <a:lnTo>
                    <a:pt x="3327" y="1760"/>
                  </a:lnTo>
                  <a:cubicBezTo>
                    <a:pt x="3319" y="1762"/>
                    <a:pt x="3310" y="1760"/>
                    <a:pt x="3304" y="1754"/>
                  </a:cubicBezTo>
                  <a:lnTo>
                    <a:pt x="3080" y="1546"/>
                  </a:lnTo>
                  <a:lnTo>
                    <a:pt x="3084" y="1549"/>
                  </a:lnTo>
                  <a:lnTo>
                    <a:pt x="2844" y="1405"/>
                  </a:lnTo>
                  <a:cubicBezTo>
                    <a:pt x="2843" y="1404"/>
                    <a:pt x="2841" y="1403"/>
                    <a:pt x="2840" y="1402"/>
                  </a:cubicBezTo>
                  <a:lnTo>
                    <a:pt x="2600" y="1178"/>
                  </a:lnTo>
                  <a:lnTo>
                    <a:pt x="2620" y="1184"/>
                  </a:lnTo>
                  <a:lnTo>
                    <a:pt x="2396" y="1216"/>
                  </a:lnTo>
                  <a:cubicBezTo>
                    <a:pt x="2391" y="1217"/>
                    <a:pt x="2386" y="1216"/>
                    <a:pt x="2381" y="1214"/>
                  </a:cubicBezTo>
                  <a:lnTo>
                    <a:pt x="2141" y="1086"/>
                  </a:lnTo>
                  <a:lnTo>
                    <a:pt x="2151" y="1088"/>
                  </a:lnTo>
                  <a:lnTo>
                    <a:pt x="1911" y="1072"/>
                  </a:lnTo>
                  <a:cubicBezTo>
                    <a:pt x="1904" y="1072"/>
                    <a:pt x="1897" y="1068"/>
                    <a:pt x="1893" y="1063"/>
                  </a:cubicBezTo>
                  <a:lnTo>
                    <a:pt x="1653" y="743"/>
                  </a:lnTo>
                  <a:lnTo>
                    <a:pt x="1671" y="752"/>
                  </a:lnTo>
                  <a:lnTo>
                    <a:pt x="1447" y="736"/>
                  </a:lnTo>
                  <a:lnTo>
                    <a:pt x="1463" y="731"/>
                  </a:lnTo>
                  <a:lnTo>
                    <a:pt x="1223" y="923"/>
                  </a:lnTo>
                  <a:cubicBezTo>
                    <a:pt x="1218" y="928"/>
                    <a:pt x="1211" y="929"/>
                    <a:pt x="1204" y="928"/>
                  </a:cubicBezTo>
                  <a:lnTo>
                    <a:pt x="964" y="880"/>
                  </a:lnTo>
                  <a:cubicBezTo>
                    <a:pt x="959" y="879"/>
                    <a:pt x="955" y="877"/>
                    <a:pt x="952" y="874"/>
                  </a:cubicBezTo>
                  <a:lnTo>
                    <a:pt x="728" y="666"/>
                  </a:lnTo>
                  <a:lnTo>
                    <a:pt x="738" y="672"/>
                  </a:lnTo>
                  <a:lnTo>
                    <a:pt x="498" y="608"/>
                  </a:lnTo>
                  <a:cubicBezTo>
                    <a:pt x="491" y="606"/>
                    <a:pt x="485" y="601"/>
                    <a:pt x="482" y="594"/>
                  </a:cubicBezTo>
                  <a:lnTo>
                    <a:pt x="242" y="34"/>
                  </a:lnTo>
                  <a:lnTo>
                    <a:pt x="264" y="48"/>
                  </a:lnTo>
                  <a:lnTo>
                    <a:pt x="24" y="48"/>
                  </a:lnTo>
                  <a:cubicBezTo>
                    <a:pt x="11" y="48"/>
                    <a:pt x="0" y="38"/>
                    <a:pt x="0" y="24"/>
                  </a:cubicBezTo>
                  <a:cubicBezTo>
                    <a:pt x="0" y="11"/>
                    <a:pt x="11" y="0"/>
                    <a:pt x="24" y="0"/>
                  </a:cubicBezTo>
                  <a:close/>
                </a:path>
              </a:pathLst>
            </a:custGeom>
            <a:solidFill>
              <a:srgbClr val="E40056"/>
            </a:solidFill>
            <a:ln w="7938" cap="flat">
              <a:solidFill>
                <a:srgbClr val="E40056"/>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30" name="Freeform 10"/>
            <p:cNvSpPr>
              <a:spLocks/>
            </p:cNvSpPr>
            <p:nvPr/>
          </p:nvSpPr>
          <p:spPr bwMode="auto">
            <a:xfrm>
              <a:off x="3163" y="1482"/>
              <a:ext cx="2354" cy="649"/>
            </a:xfrm>
            <a:custGeom>
              <a:avLst/>
              <a:gdLst>
                <a:gd name="T0" fmla="*/ 272 w 8064"/>
                <a:gd name="T1" fmla="*/ 0 h 2240"/>
                <a:gd name="T2" fmla="*/ 526 w 8064"/>
                <a:gd name="T3" fmla="*/ 581 h 2240"/>
                <a:gd name="T4" fmla="*/ 745 w 8064"/>
                <a:gd name="T5" fmla="*/ 626 h 2240"/>
                <a:gd name="T6" fmla="*/ 997 w 8064"/>
                <a:gd name="T7" fmla="*/ 840 h 2240"/>
                <a:gd name="T8" fmla="*/ 1207 w 8064"/>
                <a:gd name="T9" fmla="*/ 881 h 2240"/>
                <a:gd name="T10" fmla="*/ 1420 w 8064"/>
                <a:gd name="T11" fmla="*/ 695 h 2240"/>
                <a:gd name="T12" fmla="*/ 1680 w 8064"/>
                <a:gd name="T13" fmla="*/ 688 h 2240"/>
                <a:gd name="T14" fmla="*/ 1946 w 8064"/>
                <a:gd name="T15" fmla="*/ 1021 h 2240"/>
                <a:gd name="T16" fmla="*/ 2147 w 8064"/>
                <a:gd name="T17" fmla="*/ 1025 h 2240"/>
                <a:gd name="T18" fmla="*/ 2400 w 8064"/>
                <a:gd name="T19" fmla="*/ 1156 h 2240"/>
                <a:gd name="T20" fmla="*/ 2620 w 8064"/>
                <a:gd name="T21" fmla="*/ 1121 h 2240"/>
                <a:gd name="T22" fmla="*/ 2872 w 8064"/>
                <a:gd name="T23" fmla="*/ 1371 h 2240"/>
                <a:gd name="T24" fmla="*/ 3105 w 8064"/>
                <a:gd name="T25" fmla="*/ 1509 h 2240"/>
                <a:gd name="T26" fmla="*/ 3322 w 8064"/>
                <a:gd name="T27" fmla="*/ 1697 h 2240"/>
                <a:gd name="T28" fmla="*/ 3568 w 8064"/>
                <a:gd name="T29" fmla="*/ 1648 h 2240"/>
                <a:gd name="T30" fmla="*/ 3762 w 8064"/>
                <a:gd name="T31" fmla="*/ 1671 h 2240"/>
                <a:gd name="T32" fmla="*/ 4029 w 8064"/>
                <a:gd name="T33" fmla="*/ 865 h 2240"/>
                <a:gd name="T34" fmla="*/ 4300 w 8064"/>
                <a:gd name="T35" fmla="*/ 1313 h 2240"/>
                <a:gd name="T36" fmla="*/ 4512 w 8064"/>
                <a:gd name="T37" fmla="*/ 1296 h 2240"/>
                <a:gd name="T38" fmla="*/ 4766 w 8064"/>
                <a:gd name="T39" fmla="*/ 1828 h 2240"/>
                <a:gd name="T40" fmla="*/ 4979 w 8064"/>
                <a:gd name="T41" fmla="*/ 1825 h 2240"/>
                <a:gd name="T42" fmla="*/ 5187 w 8064"/>
                <a:gd name="T43" fmla="*/ 1315 h 2240"/>
                <a:gd name="T44" fmla="*/ 5245 w 8064"/>
                <a:gd name="T45" fmla="*/ 1314 h 2240"/>
                <a:gd name="T46" fmla="*/ 5440 w 8064"/>
                <a:gd name="T47" fmla="*/ 1744 h 2240"/>
                <a:gd name="T48" fmla="*/ 5920 w 8064"/>
                <a:gd name="T49" fmla="*/ 1744 h 2240"/>
                <a:gd name="T50" fmla="*/ 6384 w 8064"/>
                <a:gd name="T51" fmla="*/ 1744 h 2240"/>
                <a:gd name="T52" fmla="*/ 6864 w 8064"/>
                <a:gd name="T53" fmla="*/ 1744 h 2240"/>
                <a:gd name="T54" fmla="*/ 7116 w 8064"/>
                <a:gd name="T55" fmla="*/ 1761 h 2240"/>
                <a:gd name="T56" fmla="*/ 7328 w 8064"/>
                <a:gd name="T57" fmla="*/ 2176 h 2240"/>
                <a:gd name="T58" fmla="*/ 7808 w 8064"/>
                <a:gd name="T59" fmla="*/ 2176 h 2240"/>
                <a:gd name="T60" fmla="*/ 8064 w 8064"/>
                <a:gd name="T61" fmla="*/ 2208 h 2240"/>
                <a:gd name="T62" fmla="*/ 7808 w 8064"/>
                <a:gd name="T63" fmla="*/ 2240 h 2240"/>
                <a:gd name="T64" fmla="*/ 7328 w 8064"/>
                <a:gd name="T65" fmla="*/ 2240 h 2240"/>
                <a:gd name="T66" fmla="*/ 7060 w 8064"/>
                <a:gd name="T67" fmla="*/ 1792 h 2240"/>
                <a:gd name="T68" fmla="*/ 6864 w 8064"/>
                <a:gd name="T69" fmla="*/ 1808 h 2240"/>
                <a:gd name="T70" fmla="*/ 6384 w 8064"/>
                <a:gd name="T71" fmla="*/ 1808 h 2240"/>
                <a:gd name="T72" fmla="*/ 5920 w 8064"/>
                <a:gd name="T73" fmla="*/ 1808 h 2240"/>
                <a:gd name="T74" fmla="*/ 5440 w 8064"/>
                <a:gd name="T75" fmla="*/ 1808 h 2240"/>
                <a:gd name="T76" fmla="*/ 5188 w 8064"/>
                <a:gd name="T77" fmla="*/ 1343 h 2240"/>
                <a:gd name="T78" fmla="*/ 5006 w 8064"/>
                <a:gd name="T79" fmla="*/ 1870 h 2240"/>
                <a:gd name="T80" fmla="*/ 4734 w 8064"/>
                <a:gd name="T81" fmla="*/ 1872 h 2240"/>
                <a:gd name="T82" fmla="*/ 4483 w 8064"/>
                <a:gd name="T83" fmla="*/ 1341 h 2240"/>
                <a:gd name="T84" fmla="*/ 4272 w 8064"/>
                <a:gd name="T85" fmla="*/ 1360 h 2240"/>
                <a:gd name="T86" fmla="*/ 4004 w 8064"/>
                <a:gd name="T87" fmla="*/ 912 h 2240"/>
                <a:gd name="T88" fmla="*/ 3823 w 8064"/>
                <a:gd name="T89" fmla="*/ 1690 h 2240"/>
                <a:gd name="T90" fmla="*/ 3568 w 8064"/>
                <a:gd name="T91" fmla="*/ 1712 h 2240"/>
                <a:gd name="T92" fmla="*/ 3335 w 8064"/>
                <a:gd name="T93" fmla="*/ 1760 h 2240"/>
                <a:gd name="T94" fmla="*/ 3072 w 8064"/>
                <a:gd name="T95" fmla="*/ 1564 h 2240"/>
                <a:gd name="T96" fmla="*/ 2825 w 8064"/>
                <a:gd name="T97" fmla="*/ 1414 h 2240"/>
                <a:gd name="T98" fmla="*/ 2629 w 8064"/>
                <a:gd name="T99" fmla="*/ 1184 h 2240"/>
                <a:gd name="T100" fmla="*/ 2369 w 8064"/>
                <a:gd name="T101" fmla="*/ 1213 h 2240"/>
                <a:gd name="T102" fmla="*/ 2142 w 8064"/>
                <a:gd name="T103" fmla="*/ 1088 h 2240"/>
                <a:gd name="T104" fmla="*/ 1895 w 8064"/>
                <a:gd name="T105" fmla="*/ 1060 h 2240"/>
                <a:gd name="T106" fmla="*/ 1680 w 8064"/>
                <a:gd name="T107" fmla="*/ 752 h 2240"/>
                <a:gd name="T108" fmla="*/ 1460 w 8064"/>
                <a:gd name="T109" fmla="*/ 745 h 2240"/>
                <a:gd name="T110" fmla="*/ 1194 w 8064"/>
                <a:gd name="T111" fmla="*/ 944 h 2240"/>
                <a:gd name="T112" fmla="*/ 956 w 8064"/>
                <a:gd name="T113" fmla="*/ 889 h 2240"/>
                <a:gd name="T114" fmla="*/ 728 w 8064"/>
                <a:gd name="T115" fmla="*/ 687 h 2240"/>
                <a:gd name="T116" fmla="*/ 467 w 8064"/>
                <a:gd name="T117" fmla="*/ 604 h 2240"/>
                <a:gd name="T118" fmla="*/ 272 w 8064"/>
                <a:gd name="T119" fmla="*/ 64 h 2240"/>
                <a:gd name="T120" fmla="*/ 0 w 8064"/>
                <a:gd name="T121" fmla="*/ 32 h 2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64" h="2240">
                  <a:moveTo>
                    <a:pt x="32" y="0"/>
                  </a:moveTo>
                  <a:lnTo>
                    <a:pt x="272" y="0"/>
                  </a:lnTo>
                  <a:cubicBezTo>
                    <a:pt x="286" y="0"/>
                    <a:pt x="297" y="8"/>
                    <a:pt x="302" y="21"/>
                  </a:cubicBezTo>
                  <a:lnTo>
                    <a:pt x="526" y="581"/>
                  </a:lnTo>
                  <a:lnTo>
                    <a:pt x="505" y="562"/>
                  </a:lnTo>
                  <a:lnTo>
                    <a:pt x="745" y="626"/>
                  </a:lnTo>
                  <a:cubicBezTo>
                    <a:pt x="749" y="627"/>
                    <a:pt x="754" y="629"/>
                    <a:pt x="757" y="632"/>
                  </a:cubicBezTo>
                  <a:lnTo>
                    <a:pt x="997" y="840"/>
                  </a:lnTo>
                  <a:lnTo>
                    <a:pt x="983" y="833"/>
                  </a:lnTo>
                  <a:lnTo>
                    <a:pt x="1207" y="881"/>
                  </a:lnTo>
                  <a:lnTo>
                    <a:pt x="1180" y="887"/>
                  </a:lnTo>
                  <a:lnTo>
                    <a:pt x="1420" y="695"/>
                  </a:lnTo>
                  <a:cubicBezTo>
                    <a:pt x="1426" y="691"/>
                    <a:pt x="1433" y="688"/>
                    <a:pt x="1440" y="688"/>
                  </a:cubicBezTo>
                  <a:lnTo>
                    <a:pt x="1680" y="688"/>
                  </a:lnTo>
                  <a:cubicBezTo>
                    <a:pt x="1691" y="688"/>
                    <a:pt x="1700" y="693"/>
                    <a:pt x="1706" y="701"/>
                  </a:cubicBezTo>
                  <a:lnTo>
                    <a:pt x="1946" y="1021"/>
                  </a:lnTo>
                  <a:lnTo>
                    <a:pt x="1923" y="1009"/>
                  </a:lnTo>
                  <a:lnTo>
                    <a:pt x="2147" y="1025"/>
                  </a:lnTo>
                  <a:cubicBezTo>
                    <a:pt x="2151" y="1025"/>
                    <a:pt x="2156" y="1026"/>
                    <a:pt x="2160" y="1028"/>
                  </a:cubicBezTo>
                  <a:lnTo>
                    <a:pt x="2400" y="1156"/>
                  </a:lnTo>
                  <a:lnTo>
                    <a:pt x="2380" y="1153"/>
                  </a:lnTo>
                  <a:lnTo>
                    <a:pt x="2620" y="1121"/>
                  </a:lnTo>
                  <a:cubicBezTo>
                    <a:pt x="2631" y="1119"/>
                    <a:pt x="2641" y="1123"/>
                    <a:pt x="2648" y="1131"/>
                  </a:cubicBezTo>
                  <a:lnTo>
                    <a:pt x="2872" y="1371"/>
                  </a:lnTo>
                  <a:lnTo>
                    <a:pt x="2865" y="1365"/>
                  </a:lnTo>
                  <a:lnTo>
                    <a:pt x="3105" y="1509"/>
                  </a:lnTo>
                  <a:lnTo>
                    <a:pt x="3348" y="1703"/>
                  </a:lnTo>
                  <a:lnTo>
                    <a:pt x="3322" y="1697"/>
                  </a:lnTo>
                  <a:lnTo>
                    <a:pt x="3562" y="1649"/>
                  </a:lnTo>
                  <a:cubicBezTo>
                    <a:pt x="3564" y="1649"/>
                    <a:pt x="3566" y="1648"/>
                    <a:pt x="3568" y="1648"/>
                  </a:cubicBezTo>
                  <a:lnTo>
                    <a:pt x="3792" y="1648"/>
                  </a:lnTo>
                  <a:lnTo>
                    <a:pt x="3762" y="1671"/>
                  </a:lnTo>
                  <a:lnTo>
                    <a:pt x="4002" y="887"/>
                  </a:lnTo>
                  <a:cubicBezTo>
                    <a:pt x="4006" y="875"/>
                    <a:pt x="4016" y="866"/>
                    <a:pt x="4029" y="865"/>
                  </a:cubicBezTo>
                  <a:cubicBezTo>
                    <a:pt x="4042" y="863"/>
                    <a:pt x="4054" y="870"/>
                    <a:pt x="4060" y="881"/>
                  </a:cubicBezTo>
                  <a:lnTo>
                    <a:pt x="4300" y="1313"/>
                  </a:lnTo>
                  <a:lnTo>
                    <a:pt x="4272" y="1296"/>
                  </a:lnTo>
                  <a:lnTo>
                    <a:pt x="4512" y="1296"/>
                  </a:lnTo>
                  <a:cubicBezTo>
                    <a:pt x="4525" y="1296"/>
                    <a:pt x="4537" y="1304"/>
                    <a:pt x="4542" y="1316"/>
                  </a:cubicBezTo>
                  <a:lnTo>
                    <a:pt x="4766" y="1828"/>
                  </a:lnTo>
                  <a:lnTo>
                    <a:pt x="4739" y="1809"/>
                  </a:lnTo>
                  <a:lnTo>
                    <a:pt x="4979" y="1825"/>
                  </a:lnTo>
                  <a:lnTo>
                    <a:pt x="4947" y="1843"/>
                  </a:lnTo>
                  <a:lnTo>
                    <a:pt x="5187" y="1315"/>
                  </a:lnTo>
                  <a:cubicBezTo>
                    <a:pt x="5192" y="1304"/>
                    <a:pt x="5204" y="1297"/>
                    <a:pt x="5216" y="1296"/>
                  </a:cubicBezTo>
                  <a:cubicBezTo>
                    <a:pt x="5228" y="1296"/>
                    <a:pt x="5240" y="1303"/>
                    <a:pt x="5245" y="1314"/>
                  </a:cubicBezTo>
                  <a:lnTo>
                    <a:pt x="5469" y="1762"/>
                  </a:lnTo>
                  <a:lnTo>
                    <a:pt x="5440" y="1744"/>
                  </a:lnTo>
                  <a:lnTo>
                    <a:pt x="5680" y="1744"/>
                  </a:lnTo>
                  <a:lnTo>
                    <a:pt x="5920" y="1744"/>
                  </a:lnTo>
                  <a:lnTo>
                    <a:pt x="6160" y="1744"/>
                  </a:lnTo>
                  <a:lnTo>
                    <a:pt x="6384" y="1744"/>
                  </a:lnTo>
                  <a:lnTo>
                    <a:pt x="6624" y="1744"/>
                  </a:lnTo>
                  <a:lnTo>
                    <a:pt x="6864" y="1744"/>
                  </a:lnTo>
                  <a:lnTo>
                    <a:pt x="7088" y="1744"/>
                  </a:lnTo>
                  <a:cubicBezTo>
                    <a:pt x="7100" y="1744"/>
                    <a:pt x="7111" y="1751"/>
                    <a:pt x="7116" y="1761"/>
                  </a:cubicBezTo>
                  <a:lnTo>
                    <a:pt x="7356" y="2193"/>
                  </a:lnTo>
                  <a:lnTo>
                    <a:pt x="7328" y="2176"/>
                  </a:lnTo>
                  <a:lnTo>
                    <a:pt x="7568" y="2176"/>
                  </a:lnTo>
                  <a:lnTo>
                    <a:pt x="7808" y="2176"/>
                  </a:lnTo>
                  <a:lnTo>
                    <a:pt x="8032" y="2176"/>
                  </a:lnTo>
                  <a:cubicBezTo>
                    <a:pt x="8050" y="2176"/>
                    <a:pt x="8064" y="2191"/>
                    <a:pt x="8064" y="2208"/>
                  </a:cubicBezTo>
                  <a:cubicBezTo>
                    <a:pt x="8064" y="2226"/>
                    <a:pt x="8050" y="2240"/>
                    <a:pt x="8032" y="2240"/>
                  </a:cubicBezTo>
                  <a:lnTo>
                    <a:pt x="7808" y="2240"/>
                  </a:lnTo>
                  <a:lnTo>
                    <a:pt x="7568" y="2240"/>
                  </a:lnTo>
                  <a:lnTo>
                    <a:pt x="7328" y="2240"/>
                  </a:lnTo>
                  <a:cubicBezTo>
                    <a:pt x="7317" y="2240"/>
                    <a:pt x="7306" y="2234"/>
                    <a:pt x="7300" y="2224"/>
                  </a:cubicBezTo>
                  <a:lnTo>
                    <a:pt x="7060" y="1792"/>
                  </a:lnTo>
                  <a:lnTo>
                    <a:pt x="7088" y="1808"/>
                  </a:lnTo>
                  <a:lnTo>
                    <a:pt x="6864" y="1808"/>
                  </a:lnTo>
                  <a:lnTo>
                    <a:pt x="6624" y="1808"/>
                  </a:lnTo>
                  <a:lnTo>
                    <a:pt x="6384" y="1808"/>
                  </a:lnTo>
                  <a:lnTo>
                    <a:pt x="6160" y="1808"/>
                  </a:lnTo>
                  <a:lnTo>
                    <a:pt x="5920" y="1808"/>
                  </a:lnTo>
                  <a:lnTo>
                    <a:pt x="5680" y="1808"/>
                  </a:lnTo>
                  <a:lnTo>
                    <a:pt x="5440" y="1808"/>
                  </a:lnTo>
                  <a:cubicBezTo>
                    <a:pt x="5428" y="1808"/>
                    <a:pt x="5417" y="1802"/>
                    <a:pt x="5412" y="1791"/>
                  </a:cubicBezTo>
                  <a:lnTo>
                    <a:pt x="5188" y="1343"/>
                  </a:lnTo>
                  <a:lnTo>
                    <a:pt x="5246" y="1342"/>
                  </a:lnTo>
                  <a:lnTo>
                    <a:pt x="5006" y="1870"/>
                  </a:lnTo>
                  <a:cubicBezTo>
                    <a:pt x="5000" y="1882"/>
                    <a:pt x="4988" y="1889"/>
                    <a:pt x="4974" y="1888"/>
                  </a:cubicBezTo>
                  <a:lnTo>
                    <a:pt x="4734" y="1872"/>
                  </a:lnTo>
                  <a:cubicBezTo>
                    <a:pt x="4722" y="1872"/>
                    <a:pt x="4712" y="1864"/>
                    <a:pt x="4707" y="1853"/>
                  </a:cubicBezTo>
                  <a:lnTo>
                    <a:pt x="4483" y="1341"/>
                  </a:lnTo>
                  <a:lnTo>
                    <a:pt x="4512" y="1360"/>
                  </a:lnTo>
                  <a:lnTo>
                    <a:pt x="4272" y="1360"/>
                  </a:lnTo>
                  <a:cubicBezTo>
                    <a:pt x="4261" y="1360"/>
                    <a:pt x="4250" y="1354"/>
                    <a:pt x="4244" y="1344"/>
                  </a:cubicBezTo>
                  <a:lnTo>
                    <a:pt x="4004" y="912"/>
                  </a:lnTo>
                  <a:lnTo>
                    <a:pt x="4063" y="906"/>
                  </a:lnTo>
                  <a:lnTo>
                    <a:pt x="3823" y="1690"/>
                  </a:lnTo>
                  <a:cubicBezTo>
                    <a:pt x="3819" y="1703"/>
                    <a:pt x="3807" y="1712"/>
                    <a:pt x="3792" y="1712"/>
                  </a:cubicBezTo>
                  <a:lnTo>
                    <a:pt x="3568" y="1712"/>
                  </a:lnTo>
                  <a:lnTo>
                    <a:pt x="3575" y="1712"/>
                  </a:lnTo>
                  <a:lnTo>
                    <a:pt x="3335" y="1760"/>
                  </a:lnTo>
                  <a:cubicBezTo>
                    <a:pt x="3325" y="1762"/>
                    <a:pt x="3316" y="1759"/>
                    <a:pt x="3308" y="1753"/>
                  </a:cubicBezTo>
                  <a:lnTo>
                    <a:pt x="3072" y="1564"/>
                  </a:lnTo>
                  <a:lnTo>
                    <a:pt x="2832" y="1420"/>
                  </a:lnTo>
                  <a:cubicBezTo>
                    <a:pt x="2829" y="1418"/>
                    <a:pt x="2827" y="1416"/>
                    <a:pt x="2825" y="1414"/>
                  </a:cubicBezTo>
                  <a:lnTo>
                    <a:pt x="2601" y="1174"/>
                  </a:lnTo>
                  <a:lnTo>
                    <a:pt x="2629" y="1184"/>
                  </a:lnTo>
                  <a:lnTo>
                    <a:pt x="2389" y="1216"/>
                  </a:lnTo>
                  <a:cubicBezTo>
                    <a:pt x="2382" y="1217"/>
                    <a:pt x="2375" y="1216"/>
                    <a:pt x="2369" y="1213"/>
                  </a:cubicBezTo>
                  <a:lnTo>
                    <a:pt x="2129" y="1085"/>
                  </a:lnTo>
                  <a:lnTo>
                    <a:pt x="2142" y="1088"/>
                  </a:lnTo>
                  <a:lnTo>
                    <a:pt x="1918" y="1072"/>
                  </a:lnTo>
                  <a:cubicBezTo>
                    <a:pt x="1909" y="1072"/>
                    <a:pt x="1900" y="1067"/>
                    <a:pt x="1895" y="1060"/>
                  </a:cubicBezTo>
                  <a:lnTo>
                    <a:pt x="1655" y="740"/>
                  </a:lnTo>
                  <a:lnTo>
                    <a:pt x="1680" y="752"/>
                  </a:lnTo>
                  <a:lnTo>
                    <a:pt x="1440" y="752"/>
                  </a:lnTo>
                  <a:lnTo>
                    <a:pt x="1460" y="745"/>
                  </a:lnTo>
                  <a:lnTo>
                    <a:pt x="1220" y="937"/>
                  </a:lnTo>
                  <a:cubicBezTo>
                    <a:pt x="1213" y="943"/>
                    <a:pt x="1203" y="946"/>
                    <a:pt x="1194" y="944"/>
                  </a:cubicBezTo>
                  <a:lnTo>
                    <a:pt x="970" y="896"/>
                  </a:lnTo>
                  <a:cubicBezTo>
                    <a:pt x="964" y="895"/>
                    <a:pt x="960" y="892"/>
                    <a:pt x="956" y="889"/>
                  </a:cubicBezTo>
                  <a:lnTo>
                    <a:pt x="716" y="681"/>
                  </a:lnTo>
                  <a:lnTo>
                    <a:pt x="728" y="687"/>
                  </a:lnTo>
                  <a:lnTo>
                    <a:pt x="488" y="623"/>
                  </a:lnTo>
                  <a:cubicBezTo>
                    <a:pt x="478" y="621"/>
                    <a:pt x="471" y="614"/>
                    <a:pt x="467" y="604"/>
                  </a:cubicBezTo>
                  <a:lnTo>
                    <a:pt x="243" y="44"/>
                  </a:lnTo>
                  <a:lnTo>
                    <a:pt x="272" y="64"/>
                  </a:lnTo>
                  <a:lnTo>
                    <a:pt x="32" y="64"/>
                  </a:lnTo>
                  <a:cubicBezTo>
                    <a:pt x="15" y="64"/>
                    <a:pt x="0" y="50"/>
                    <a:pt x="0" y="32"/>
                  </a:cubicBezTo>
                  <a:cubicBezTo>
                    <a:pt x="0" y="15"/>
                    <a:pt x="15" y="0"/>
                    <a:pt x="32" y="0"/>
                  </a:cubicBezTo>
                  <a:close/>
                </a:path>
              </a:pathLst>
            </a:custGeom>
            <a:solidFill>
              <a:srgbClr val="0058D3"/>
            </a:solidFill>
            <a:ln w="7938" cap="flat">
              <a:solidFill>
                <a:srgbClr val="0058D3"/>
              </a:solidFill>
              <a:prstDash val="solid"/>
              <a:bevel/>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31" name="Rectangle 11"/>
            <p:cNvSpPr>
              <a:spLocks noChangeArrowheads="1"/>
            </p:cNvSpPr>
            <p:nvPr/>
          </p:nvSpPr>
          <p:spPr bwMode="auto">
            <a:xfrm>
              <a:off x="3099" y="2509"/>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2" name="Rectangle 12"/>
            <p:cNvSpPr>
              <a:spLocks noChangeArrowheads="1"/>
            </p:cNvSpPr>
            <p:nvPr/>
          </p:nvSpPr>
          <p:spPr bwMode="auto">
            <a:xfrm>
              <a:off x="3065" y="2384"/>
              <a:ext cx="77"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50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3" name="Rectangle 13"/>
            <p:cNvSpPr>
              <a:spLocks noChangeArrowheads="1"/>
            </p:cNvSpPr>
            <p:nvPr/>
          </p:nvSpPr>
          <p:spPr bwMode="auto">
            <a:xfrm>
              <a:off x="3035" y="2258"/>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100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4" name="Rectangle 14"/>
            <p:cNvSpPr>
              <a:spLocks noChangeArrowheads="1"/>
            </p:cNvSpPr>
            <p:nvPr/>
          </p:nvSpPr>
          <p:spPr bwMode="auto">
            <a:xfrm>
              <a:off x="3035" y="2131"/>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150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5" name="Rectangle 15"/>
            <p:cNvSpPr>
              <a:spLocks noChangeArrowheads="1"/>
            </p:cNvSpPr>
            <p:nvPr/>
          </p:nvSpPr>
          <p:spPr bwMode="auto">
            <a:xfrm>
              <a:off x="3035" y="2006"/>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200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6" name="Rectangle 16"/>
            <p:cNvSpPr>
              <a:spLocks noChangeArrowheads="1"/>
            </p:cNvSpPr>
            <p:nvPr/>
          </p:nvSpPr>
          <p:spPr bwMode="auto">
            <a:xfrm>
              <a:off x="3035" y="1881"/>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250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7" name="Rectangle 17"/>
            <p:cNvSpPr>
              <a:spLocks noChangeArrowheads="1"/>
            </p:cNvSpPr>
            <p:nvPr/>
          </p:nvSpPr>
          <p:spPr bwMode="auto">
            <a:xfrm>
              <a:off x="3035" y="1755"/>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300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8" name="Rectangle 18"/>
            <p:cNvSpPr>
              <a:spLocks noChangeArrowheads="1"/>
            </p:cNvSpPr>
            <p:nvPr/>
          </p:nvSpPr>
          <p:spPr bwMode="auto">
            <a:xfrm>
              <a:off x="3035" y="1628"/>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350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9" name="Rectangle 19"/>
            <p:cNvSpPr>
              <a:spLocks noChangeArrowheads="1"/>
            </p:cNvSpPr>
            <p:nvPr/>
          </p:nvSpPr>
          <p:spPr bwMode="auto">
            <a:xfrm>
              <a:off x="3035" y="1503"/>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400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0" name="Rectangle 20"/>
            <p:cNvSpPr>
              <a:spLocks noChangeArrowheads="1"/>
            </p:cNvSpPr>
            <p:nvPr/>
          </p:nvSpPr>
          <p:spPr bwMode="auto">
            <a:xfrm>
              <a:off x="3035" y="1378"/>
              <a:ext cx="11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450</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1" name="Rectangle 21"/>
            <p:cNvSpPr>
              <a:spLocks noChangeArrowheads="1"/>
            </p:cNvSpPr>
            <p:nvPr/>
          </p:nvSpPr>
          <p:spPr bwMode="auto">
            <a:xfrm>
              <a:off x="3148"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2</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2" name="Rectangle 22"/>
            <p:cNvSpPr>
              <a:spLocks noChangeArrowheads="1"/>
            </p:cNvSpPr>
            <p:nvPr/>
          </p:nvSpPr>
          <p:spPr bwMode="auto">
            <a:xfrm>
              <a:off x="3180"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3" name="Rectangle 23"/>
            <p:cNvSpPr>
              <a:spLocks noChangeArrowheads="1"/>
            </p:cNvSpPr>
            <p:nvPr/>
          </p:nvSpPr>
          <p:spPr bwMode="auto">
            <a:xfrm>
              <a:off x="3432"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3</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4" name="Rectangle 24"/>
            <p:cNvSpPr>
              <a:spLocks noChangeArrowheads="1"/>
            </p:cNvSpPr>
            <p:nvPr/>
          </p:nvSpPr>
          <p:spPr bwMode="auto">
            <a:xfrm>
              <a:off x="3465"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5" name="Rectangle 25"/>
            <p:cNvSpPr>
              <a:spLocks noChangeArrowheads="1"/>
            </p:cNvSpPr>
            <p:nvPr/>
          </p:nvSpPr>
          <p:spPr bwMode="auto">
            <a:xfrm>
              <a:off x="3737"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4</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6" name="Rectangle 26"/>
            <p:cNvSpPr>
              <a:spLocks noChangeArrowheads="1"/>
            </p:cNvSpPr>
            <p:nvPr/>
          </p:nvSpPr>
          <p:spPr bwMode="auto">
            <a:xfrm>
              <a:off x="3769"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7" name="Rectangle 27"/>
            <p:cNvSpPr>
              <a:spLocks noChangeArrowheads="1"/>
            </p:cNvSpPr>
            <p:nvPr/>
          </p:nvSpPr>
          <p:spPr bwMode="auto">
            <a:xfrm>
              <a:off x="4031"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5</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8" name="Rectangle 28"/>
            <p:cNvSpPr>
              <a:spLocks noChangeArrowheads="1"/>
            </p:cNvSpPr>
            <p:nvPr/>
          </p:nvSpPr>
          <p:spPr bwMode="auto">
            <a:xfrm>
              <a:off x="4064"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49" name="Rectangle 29"/>
            <p:cNvSpPr>
              <a:spLocks noChangeArrowheads="1"/>
            </p:cNvSpPr>
            <p:nvPr/>
          </p:nvSpPr>
          <p:spPr bwMode="auto">
            <a:xfrm>
              <a:off x="4336"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6</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0" name="Rectangle 30"/>
            <p:cNvSpPr>
              <a:spLocks noChangeArrowheads="1"/>
            </p:cNvSpPr>
            <p:nvPr/>
          </p:nvSpPr>
          <p:spPr bwMode="auto">
            <a:xfrm>
              <a:off x="4368"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1" name="Rectangle 31"/>
            <p:cNvSpPr>
              <a:spLocks noChangeArrowheads="1"/>
            </p:cNvSpPr>
            <p:nvPr/>
          </p:nvSpPr>
          <p:spPr bwMode="auto">
            <a:xfrm>
              <a:off x="4630"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7</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2" name="Rectangle 32"/>
            <p:cNvSpPr>
              <a:spLocks noChangeArrowheads="1"/>
            </p:cNvSpPr>
            <p:nvPr/>
          </p:nvSpPr>
          <p:spPr bwMode="auto">
            <a:xfrm>
              <a:off x="4663"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3" name="Rectangle 33"/>
            <p:cNvSpPr>
              <a:spLocks noChangeArrowheads="1"/>
            </p:cNvSpPr>
            <p:nvPr/>
          </p:nvSpPr>
          <p:spPr bwMode="auto">
            <a:xfrm>
              <a:off x="4934"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8</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4" name="Rectangle 34"/>
            <p:cNvSpPr>
              <a:spLocks noChangeArrowheads="1"/>
            </p:cNvSpPr>
            <p:nvPr/>
          </p:nvSpPr>
          <p:spPr bwMode="auto">
            <a:xfrm>
              <a:off x="4967"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5" name="Rectangle 35"/>
            <p:cNvSpPr>
              <a:spLocks noChangeArrowheads="1"/>
            </p:cNvSpPr>
            <p:nvPr/>
          </p:nvSpPr>
          <p:spPr bwMode="auto">
            <a:xfrm>
              <a:off x="5239" y="2590"/>
              <a:ext cx="38"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9</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6" name="Rectangle 36"/>
            <p:cNvSpPr>
              <a:spLocks noChangeArrowheads="1"/>
            </p:cNvSpPr>
            <p:nvPr/>
          </p:nvSpPr>
          <p:spPr bwMode="auto">
            <a:xfrm>
              <a:off x="5271" y="2594"/>
              <a:ext cx="65"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en-US" sz="800" b="0" i="0" u="none" strike="noStrike" cap="none" normalizeH="0" baseline="0" smtClean="0">
                  <a:ln>
                    <a:noFill/>
                  </a:ln>
                  <a:solidFill>
                    <a:srgbClr val="000000"/>
                  </a:solidFill>
                  <a:effectLst/>
                  <a:latin typeface="Microsoft YaHei" panose="020B0503020204020204" pitchFamily="34" charset="-122"/>
                  <a:ea typeface="Microsoft YaHei" panose="020B0503020204020204" pitchFamily="34" charset="-122"/>
                </a:rPr>
                <a:t>月</a:t>
              </a:r>
              <a:endParaRPr kumimoji="0" lang="en-US" altLang="en-US" sz="18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pic>
          <p:nvPicPr>
            <p:cNvPr id="33829" name="Picture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67" y="218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0" name="Picture 3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367" y="218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Rectangle 39"/>
            <p:cNvSpPr>
              <a:spLocks noChangeArrowheads="1"/>
            </p:cNvSpPr>
            <p:nvPr/>
          </p:nvSpPr>
          <p:spPr bwMode="auto">
            <a:xfrm>
              <a:off x="3390" y="2205"/>
              <a:ext cx="227" cy="14"/>
            </a:xfrm>
            <a:prstGeom prst="rect">
              <a:avLst/>
            </a:prstGeom>
            <a:solidFill>
              <a:srgbClr val="FF0000"/>
            </a:solidFill>
            <a:ln w="0" cap="flat">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pic>
          <p:nvPicPr>
            <p:cNvPr id="33832" name="Picture 4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371" y="237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33" name="Picture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71" y="2378"/>
              <a:ext cx="280" cy="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Rectangle 42"/>
            <p:cNvSpPr>
              <a:spLocks noChangeArrowheads="1"/>
            </p:cNvSpPr>
            <p:nvPr/>
          </p:nvSpPr>
          <p:spPr bwMode="auto">
            <a:xfrm>
              <a:off x="3395" y="2394"/>
              <a:ext cx="227" cy="14"/>
            </a:xfrm>
            <a:prstGeom prst="rect">
              <a:avLst/>
            </a:prstGeom>
            <a:solidFill>
              <a:srgbClr val="0000CC"/>
            </a:solidFill>
            <a:ln w="0" cap="flat">
              <a:solidFill>
                <a:srgbClr val="0000CC"/>
              </a:solidFill>
              <a:prstDash val="solid"/>
              <a:round/>
              <a:headEnd/>
              <a:tailEnd/>
            </a:ln>
          </p:spPr>
          <p:txBody>
            <a:bodyPr vert="horz" wrap="square" lIns="91440" tIns="45720" rIns="91440" bIns="45720" numCol="1" anchor="t" anchorCtr="0" compatLnSpc="1">
              <a:prstTxWarp prst="textNoShape">
                <a:avLst/>
              </a:prstTxWarp>
            </a:bodyPr>
            <a:lstStyle/>
            <a:p>
              <a:endParaRPr lang="en-US">
                <a:latin typeface="Microsoft YaHei" panose="020B0503020204020204" pitchFamily="34" charset="-122"/>
                <a:ea typeface="Microsoft YaHei" panose="020B0503020204020204" pitchFamily="34" charset="-122"/>
              </a:endParaRPr>
            </a:p>
          </p:txBody>
        </p:sp>
        <p:sp>
          <p:nvSpPr>
            <p:cNvPr id="59" name="Rectangle 43"/>
            <p:cNvSpPr>
              <a:spLocks noChangeArrowheads="1"/>
            </p:cNvSpPr>
            <p:nvPr/>
          </p:nvSpPr>
          <p:spPr bwMode="auto">
            <a:xfrm>
              <a:off x="3660" y="2153"/>
              <a:ext cx="533"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原定的定价线</a:t>
              </a:r>
              <a:endParaRPr kumimoji="0" lang="en-US" altLang="en-US" sz="1800" b="0" i="0"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60" name="Rectangle 44"/>
            <p:cNvSpPr>
              <a:spLocks noChangeArrowheads="1"/>
            </p:cNvSpPr>
            <p:nvPr/>
          </p:nvSpPr>
          <p:spPr bwMode="auto">
            <a:xfrm>
              <a:off x="3660" y="2338"/>
              <a:ext cx="622"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a:defRPr>
                  <a:solidFill>
                    <a:schemeClr val="tx1"/>
                  </a:solidFill>
                  <a:latin typeface="Arial" pitchFamily="34" charset="0"/>
                  <a:cs typeface="Arial" pitchFamily="34" charset="0"/>
                </a:defRPr>
              </a:lvl1pPr>
              <a:lvl2pPr>
                <a:defRPr>
                  <a:solidFill>
                    <a:schemeClr val="tx1"/>
                  </a:solidFill>
                  <a:latin typeface="Arial" pitchFamily="34" charset="0"/>
                  <a:cs typeface="Arial" pitchFamily="34" charset="0"/>
                </a:defRPr>
              </a:lvl2pPr>
              <a:lvl3pPr>
                <a:defRPr>
                  <a:solidFill>
                    <a:schemeClr val="tx1"/>
                  </a:solidFill>
                  <a:latin typeface="Arial" pitchFamily="34" charset="0"/>
                  <a:cs typeface="Arial" pitchFamily="34" charset="0"/>
                </a:defRPr>
              </a:lvl3pPr>
              <a:lvl4pPr>
                <a:defRPr>
                  <a:solidFill>
                    <a:schemeClr val="tx1"/>
                  </a:solidFill>
                  <a:latin typeface="Arial" pitchFamily="34" charset="0"/>
                  <a:cs typeface="Arial" pitchFamily="34" charset="0"/>
                </a:defRPr>
              </a:lvl4pPr>
              <a:lvl5pPr>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100" b="0" i="0"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优化后的定价线</a:t>
              </a:r>
              <a:endParaRPr kumimoji="0" lang="en-US" altLang="en-US" sz="1800" b="0" i="0"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grpSp>
      <p:sp>
        <p:nvSpPr>
          <p:cNvPr id="76" name="Round Same Side Corner Rectangle 75"/>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77" name="Round Same Side Corner Rectangle 76"/>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8" name="Round Same Side Corner Rectangle 7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9" name="Round Same Side Corner Rectangle 7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0" name="Round Same Side Corner Rectangle 7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81" name="Straight Connector 8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9545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8" name="Object 27"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69025" name="think-cell Slide" r:id="rId4" imgW="360" imgH="360" progId="">
                  <p:embed/>
                </p:oleObj>
              </mc:Choice>
              <mc:Fallback>
                <p:oleObj name="think-cell Slide" r:id="rId4" imgW="360" imgH="360"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85" name="Picture 84" descr="Cubes and Man.jpg"/>
          <p:cNvPicPr>
            <a:picLocks noChangeAspect="1"/>
          </p:cNvPicPr>
          <p:nvPr/>
        </p:nvPicPr>
        <p:blipFill>
          <a:blip r:embed="rId6" cstate="print"/>
          <a:stretch>
            <a:fillRect/>
          </a:stretch>
        </p:blipFill>
        <p:spPr>
          <a:xfrm>
            <a:off x="4576447" y="1700836"/>
            <a:ext cx="1800000" cy="1913733"/>
          </a:xfrm>
          <a:prstGeom prst="round2SameRect">
            <a:avLst>
              <a:gd name="adj1" fmla="val 12517"/>
              <a:gd name="adj2" fmla="val 0"/>
            </a:avLst>
          </a:prstGeom>
          <a:ln>
            <a:noFill/>
          </a:ln>
        </p:spPr>
      </p:pic>
      <p:pic>
        <p:nvPicPr>
          <p:cNvPr id="6" name="Picture 5" descr="1284675861E9axs2.jpg"/>
          <p:cNvPicPr>
            <a:picLocks noChangeAspect="1"/>
          </p:cNvPicPr>
          <p:nvPr/>
        </p:nvPicPr>
        <p:blipFill>
          <a:blip r:embed="rId7" cstate="print"/>
          <a:stretch>
            <a:fillRect/>
          </a:stretch>
        </p:blipFill>
        <p:spPr>
          <a:xfrm>
            <a:off x="6482061" y="1700836"/>
            <a:ext cx="1804651" cy="1859945"/>
          </a:xfrm>
          <a:prstGeom prst="roundRect">
            <a:avLst>
              <a:gd name="adj" fmla="val 11199"/>
            </a:avLst>
          </a:prstGeom>
        </p:spPr>
      </p:pic>
      <p:pic>
        <p:nvPicPr>
          <p:cNvPr id="78" name="Picture 77" descr="Deep examination due diligence.bmp"/>
          <p:cNvPicPr>
            <a:picLocks noChangeAspect="1"/>
          </p:cNvPicPr>
          <p:nvPr/>
        </p:nvPicPr>
        <p:blipFill>
          <a:blip r:embed="rId8" cstate="print"/>
          <a:stretch>
            <a:fillRect/>
          </a:stretch>
        </p:blipFill>
        <p:spPr>
          <a:xfrm>
            <a:off x="2660459" y="1700835"/>
            <a:ext cx="1802295" cy="2061540"/>
          </a:xfrm>
          <a:prstGeom prst="round2SameRect">
            <a:avLst>
              <a:gd name="adj1" fmla="val 9259"/>
              <a:gd name="adj2" fmla="val 0"/>
            </a:avLst>
          </a:prstGeom>
          <a:ln>
            <a:noFill/>
          </a:ln>
        </p:spPr>
      </p:pic>
      <p:pic>
        <p:nvPicPr>
          <p:cNvPr id="76" name="Picture 75" descr="Data hand.JPG"/>
          <p:cNvPicPr>
            <a:picLocks noChangeAspect="1"/>
          </p:cNvPicPr>
          <p:nvPr/>
        </p:nvPicPr>
        <p:blipFill>
          <a:blip r:embed="rId9" cstate="print"/>
          <a:stretch>
            <a:fillRect/>
          </a:stretch>
        </p:blipFill>
        <p:spPr>
          <a:xfrm>
            <a:off x="754624" y="1700835"/>
            <a:ext cx="1791388" cy="2053583"/>
          </a:xfrm>
          <a:prstGeom prst="round2SameRect">
            <a:avLst>
              <a:gd name="adj1" fmla="val 11093"/>
              <a:gd name="adj2" fmla="val 0"/>
            </a:avLst>
          </a:prstGeom>
          <a:ln>
            <a:noFill/>
          </a:ln>
        </p:spPr>
      </p:pic>
      <p:sp>
        <p:nvSpPr>
          <p:cNvPr id="30" name="Round Same Side Corner Rectangle 29"/>
          <p:cNvSpPr/>
          <p:nvPr/>
        </p:nvSpPr>
        <p:spPr bwMode="gray">
          <a:xfrm>
            <a:off x="4574208" y="1700836"/>
            <a:ext cx="1800000" cy="3193894"/>
          </a:xfrm>
          <a:prstGeom prst="round2SameRect">
            <a:avLst>
              <a:gd name="adj1" fmla="val 10214"/>
              <a:gd name="adj2" fmla="val 0"/>
            </a:avLst>
          </a:prstGeom>
          <a:gradFill flip="none" rotWithShape="1">
            <a:gsLst>
              <a:gs pos="0">
                <a:schemeClr val="bg1">
                  <a:lumMod val="85000"/>
                </a:schemeClr>
              </a:gs>
              <a:gs pos="87000">
                <a:schemeClr val="bg1">
                  <a:lumMod val="85000"/>
                  <a:alpha val="0"/>
                </a:schemeClr>
              </a:gs>
              <a:gs pos="44000">
                <a:schemeClr val="bg1">
                  <a:lumMod val="85000"/>
                </a:schemeClr>
              </a:gs>
            </a:gsLst>
            <a:lin ang="16200000" scaled="0"/>
            <a:tileRect/>
          </a:gra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endParaRPr lang="en-US" altLang="zh-CN" sz="1400" dirty="0">
              <a:latin typeface="Microsoft YaHei" panose="020B0503020204020204" pitchFamily="34" charset="-122"/>
              <a:ea typeface="Microsoft YaHei" panose="020B0503020204020204" pitchFamily="34" charset="-122"/>
            </a:endParaRPr>
          </a:p>
        </p:txBody>
      </p:sp>
      <p:sp>
        <p:nvSpPr>
          <p:cNvPr id="31" name="Rounded Rectangle 30"/>
          <p:cNvSpPr/>
          <p:nvPr/>
        </p:nvSpPr>
        <p:spPr bwMode="auto">
          <a:xfrm>
            <a:off x="4584187" y="3567737"/>
            <a:ext cx="1798777" cy="2293470"/>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hangingPunct="0">
              <a:buClr>
                <a:srgbClr val="009999"/>
              </a:buClr>
              <a:defRPr/>
            </a:pPr>
            <a:endParaRPr lang="en-US" dirty="0" smtClean="0">
              <a:solidFill>
                <a:srgbClr val="FFFFFF"/>
              </a:solidFill>
              <a:latin typeface="Microsoft YaHei" panose="020B0503020204020204" pitchFamily="34" charset="-122"/>
              <a:ea typeface="Microsoft YaHei" panose="020B0503020204020204" pitchFamily="34" charset="-122"/>
            </a:endParaRPr>
          </a:p>
        </p:txBody>
      </p:sp>
      <p:sp>
        <p:nvSpPr>
          <p:cNvPr id="32" name="Rectangle 31"/>
          <p:cNvSpPr/>
          <p:nvPr/>
        </p:nvSpPr>
        <p:spPr bwMode="gray">
          <a:xfrm>
            <a:off x="4699876" y="3763655"/>
            <a:ext cx="1586446" cy="1454244"/>
          </a:xfrm>
          <a:prstGeom prst="rect">
            <a:avLst/>
          </a:prstGeom>
        </p:spPr>
        <p:txBody>
          <a:bodyPr wrap="square" lIns="0" tIns="0" rIns="0" bIns="0">
            <a:spAutoFit/>
          </a:bodyPr>
          <a:lstStyle/>
          <a:p>
            <a:pPr algn="ctr">
              <a:spcBef>
                <a:spcPts val="0"/>
              </a:spcBef>
            </a:pPr>
            <a:r>
              <a:rPr lang="zh-CN" altLang="en-US" sz="1050" dirty="0" smtClean="0">
                <a:solidFill>
                  <a:srgbClr val="595959"/>
                </a:solidFill>
                <a:latin typeface="Microsoft YaHei" panose="020B0503020204020204" pitchFamily="34" charset="-122"/>
                <a:ea typeface="Microsoft YaHei" panose="020B0503020204020204" pitchFamily="34" charset="-122"/>
                <a:cs typeface="Arial" charset="0"/>
              </a:rPr>
              <a:t>模块式平台，高灵活性，高延展性，使用及其方便甚至无需安装，持续供给智能化解决方</a:t>
            </a:r>
            <a:r>
              <a:rPr lang="zh-CN" altLang="en-US" sz="1050" dirty="0">
                <a:solidFill>
                  <a:srgbClr val="595959"/>
                </a:solidFill>
                <a:latin typeface="Microsoft YaHei" panose="020B0503020204020204" pitchFamily="34" charset="-122"/>
                <a:ea typeface="Microsoft YaHei" panose="020B0503020204020204" pitchFamily="34" charset="-122"/>
                <a:cs typeface="Arial" charset="0"/>
              </a:rPr>
              <a:t>案</a:t>
            </a:r>
            <a:endParaRPr lang="en-US" altLang="zh-CN" sz="1050" dirty="0" smtClean="0">
              <a:solidFill>
                <a:srgbClr val="595959"/>
              </a:solidFill>
              <a:latin typeface="Microsoft YaHei" panose="020B0503020204020204" pitchFamily="34" charset="-122"/>
              <a:ea typeface="Microsoft YaHei" panose="020B0503020204020204" pitchFamily="34" charset="-122"/>
              <a:cs typeface="Arial" charset="0"/>
            </a:endParaRPr>
          </a:p>
          <a:p>
            <a:pPr algn="ctr">
              <a:spcBef>
                <a:spcPts val="0"/>
              </a:spcBef>
            </a:pPr>
            <a:endParaRPr lang="en-US" sz="1050" dirty="0">
              <a:solidFill>
                <a:srgbClr val="595959"/>
              </a:solidFill>
              <a:latin typeface="Microsoft YaHei" panose="020B0503020204020204" pitchFamily="34" charset="-122"/>
              <a:ea typeface="Microsoft YaHei" panose="020B0503020204020204" pitchFamily="34" charset="-122"/>
              <a:cs typeface="Arial" charset="0"/>
            </a:endParaRPr>
          </a:p>
          <a:p>
            <a:pPr algn="ctr">
              <a:spcBef>
                <a:spcPts val="0"/>
              </a:spcBef>
            </a:pPr>
            <a:r>
              <a:rPr lang="zh-CN" altLang="en-US" sz="1050" dirty="0">
                <a:solidFill>
                  <a:srgbClr val="595959"/>
                </a:solidFill>
                <a:latin typeface="Microsoft YaHei" panose="020B0503020204020204" pitchFamily="34" charset="-122"/>
                <a:ea typeface="Microsoft YaHei" panose="020B0503020204020204" pitchFamily="34" charset="-122"/>
                <a:cs typeface="Arial" charset="0"/>
              </a:rPr>
              <a:t>与</a:t>
            </a:r>
            <a:r>
              <a:rPr lang="zh-CN" altLang="en-US" sz="1050" dirty="0" smtClean="0">
                <a:solidFill>
                  <a:srgbClr val="595959"/>
                </a:solidFill>
                <a:latin typeface="Microsoft YaHei" panose="020B0503020204020204" pitchFamily="34" charset="-122"/>
                <a:ea typeface="Microsoft YaHei" panose="020B0503020204020204" pitchFamily="34" charset="-122"/>
                <a:cs typeface="Arial" charset="0"/>
              </a:rPr>
              <a:t>大多数的线上</a:t>
            </a:r>
            <a:r>
              <a:rPr lang="en-US" altLang="zh-CN" sz="1050" dirty="0" smtClean="0">
                <a:solidFill>
                  <a:srgbClr val="595959"/>
                </a:solidFill>
                <a:latin typeface="Microsoft YaHei" panose="020B0503020204020204" pitchFamily="34" charset="-122"/>
                <a:ea typeface="Microsoft YaHei" panose="020B0503020204020204" pitchFamily="34" charset="-122"/>
                <a:cs typeface="Arial" charset="0"/>
              </a:rPr>
              <a:t>/</a:t>
            </a:r>
            <a:r>
              <a:rPr lang="zh-CN" altLang="en-US" sz="1050" dirty="0" smtClean="0">
                <a:solidFill>
                  <a:srgbClr val="595959"/>
                </a:solidFill>
                <a:latin typeface="Microsoft YaHei" panose="020B0503020204020204" pitchFamily="34" charset="-122"/>
                <a:ea typeface="Microsoft YaHei" panose="020B0503020204020204" pitchFamily="34" charset="-122"/>
                <a:cs typeface="Arial" charset="0"/>
              </a:rPr>
              <a:t>线下，商业用途的</a:t>
            </a:r>
            <a:r>
              <a:rPr lang="en-US" altLang="zh-CN" sz="1050" dirty="0" smtClean="0">
                <a:solidFill>
                  <a:srgbClr val="595959"/>
                </a:solidFill>
                <a:latin typeface="Microsoft YaHei" panose="020B0503020204020204" pitchFamily="34" charset="-122"/>
                <a:ea typeface="Microsoft YaHei" panose="020B0503020204020204" pitchFamily="34" charset="-122"/>
                <a:cs typeface="Arial" charset="0"/>
              </a:rPr>
              <a:t>/</a:t>
            </a:r>
            <a:r>
              <a:rPr lang="zh-CN" altLang="en-US" sz="1050" dirty="0" smtClean="0">
                <a:solidFill>
                  <a:srgbClr val="595959"/>
                </a:solidFill>
                <a:latin typeface="Microsoft YaHei" panose="020B0503020204020204" pitchFamily="34" charset="-122"/>
                <a:ea typeface="Microsoft YaHei" panose="020B0503020204020204" pitchFamily="34" charset="-122"/>
                <a:cs typeface="Arial" charset="0"/>
              </a:rPr>
              <a:t>开放源码的管理系</a:t>
            </a:r>
            <a:r>
              <a:rPr lang="zh-CN" altLang="en-US" sz="1050" dirty="0">
                <a:solidFill>
                  <a:srgbClr val="595959"/>
                </a:solidFill>
                <a:latin typeface="Microsoft YaHei" panose="020B0503020204020204" pitchFamily="34" charset="-122"/>
                <a:ea typeface="Microsoft YaHei" panose="020B0503020204020204" pitchFamily="34" charset="-122"/>
                <a:cs typeface="Arial" charset="0"/>
              </a:rPr>
              <a:t>统均兼容</a:t>
            </a:r>
            <a:endParaRPr lang="en-US" sz="1050" dirty="0">
              <a:solidFill>
                <a:srgbClr val="595959"/>
              </a:solidFill>
              <a:latin typeface="Microsoft YaHei" panose="020B0503020204020204" pitchFamily="34" charset="-122"/>
              <a:ea typeface="Microsoft YaHei" panose="020B0503020204020204" pitchFamily="34" charset="-122"/>
              <a:cs typeface="Arial" charset="0"/>
            </a:endParaRPr>
          </a:p>
          <a:p>
            <a:pPr algn="ctr">
              <a:spcBef>
                <a:spcPts val="0"/>
              </a:spcBef>
            </a:pPr>
            <a:endParaRPr lang="en-US" sz="1050" dirty="0" smtClean="0">
              <a:solidFill>
                <a:srgbClr val="595959"/>
              </a:solidFill>
              <a:latin typeface="Microsoft YaHei" panose="020B0503020204020204" pitchFamily="34" charset="-122"/>
              <a:ea typeface="Microsoft YaHei" panose="020B0503020204020204" pitchFamily="34" charset="-122"/>
              <a:cs typeface="Arial" charset="0"/>
            </a:endParaRPr>
          </a:p>
        </p:txBody>
      </p:sp>
      <p:sp>
        <p:nvSpPr>
          <p:cNvPr id="35" name="Round Same Side Corner Rectangle 34"/>
          <p:cNvSpPr/>
          <p:nvPr/>
        </p:nvSpPr>
        <p:spPr bwMode="gray">
          <a:xfrm>
            <a:off x="6483310" y="1700836"/>
            <a:ext cx="1796701" cy="3107832"/>
          </a:xfrm>
          <a:prstGeom prst="round2SameRect">
            <a:avLst>
              <a:gd name="adj1" fmla="val 7494"/>
              <a:gd name="adj2" fmla="val 0"/>
            </a:avLst>
          </a:prstGeom>
          <a:gradFill flip="none" rotWithShape="1">
            <a:gsLst>
              <a:gs pos="0">
                <a:schemeClr val="bg1">
                  <a:lumMod val="85000"/>
                </a:schemeClr>
              </a:gs>
              <a:gs pos="87000">
                <a:schemeClr val="bg1">
                  <a:lumMod val="85000"/>
                  <a:alpha val="0"/>
                </a:schemeClr>
              </a:gs>
              <a:gs pos="44000">
                <a:schemeClr val="bg1">
                  <a:lumMod val="85000"/>
                </a:schemeClr>
              </a:gs>
            </a:gsLst>
            <a:lin ang="16200000" scaled="0"/>
            <a:tileRect/>
          </a:gra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endParaRPr lang="en-US" altLang="zh-CN" sz="1400" dirty="0">
              <a:latin typeface="Microsoft YaHei" panose="020B0503020204020204" pitchFamily="34" charset="-122"/>
              <a:ea typeface="Microsoft YaHei" panose="020B0503020204020204" pitchFamily="34" charset="-122"/>
            </a:endParaRPr>
          </a:p>
        </p:txBody>
      </p:sp>
      <p:sp>
        <p:nvSpPr>
          <p:cNvPr id="37" name="Rounded Rectangle 36"/>
          <p:cNvSpPr/>
          <p:nvPr/>
        </p:nvSpPr>
        <p:spPr bwMode="auto">
          <a:xfrm>
            <a:off x="6494523" y="3567737"/>
            <a:ext cx="1798777" cy="2293470"/>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hangingPunct="0">
              <a:buClr>
                <a:srgbClr val="009999"/>
              </a:buClr>
              <a:defRPr/>
            </a:pPr>
            <a:endParaRPr lang="en-US" dirty="0" smtClean="0">
              <a:solidFill>
                <a:srgbClr val="FFFFFF"/>
              </a:solidFill>
              <a:latin typeface="Microsoft YaHei" panose="020B0503020204020204" pitchFamily="34" charset="-122"/>
              <a:ea typeface="Microsoft YaHei" panose="020B0503020204020204" pitchFamily="34" charset="-122"/>
            </a:endParaRPr>
          </a:p>
        </p:txBody>
      </p:sp>
      <p:sp>
        <p:nvSpPr>
          <p:cNvPr id="38" name="Rectangle 37"/>
          <p:cNvSpPr/>
          <p:nvPr/>
        </p:nvSpPr>
        <p:spPr bwMode="gray">
          <a:xfrm>
            <a:off x="6573126" y="3782705"/>
            <a:ext cx="1641570" cy="1615827"/>
          </a:xfrm>
          <a:prstGeom prst="rect">
            <a:avLst/>
          </a:prstGeom>
        </p:spPr>
        <p:txBody>
          <a:bodyPr wrap="square" lIns="0" tIns="0" rIns="0" bIns="0">
            <a:spAutoFit/>
          </a:bodyPr>
          <a:lstStyle/>
          <a:p>
            <a:pPr algn="ct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根据您的数</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据提供全自动化的， 即时的，处方式的智能建议</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定期向管理层汇报，使得新政策推行能顺利展开</a:t>
            </a: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企</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业可以</a:t>
            </a:r>
            <a:r>
              <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rPr>
              <a:t>100%</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自主使用我们的平台服务，无需额外协助或咨询服务</a:t>
            </a: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1" name="Round Same Side Corner Rectangle 50"/>
          <p:cNvSpPr/>
          <p:nvPr/>
        </p:nvSpPr>
        <p:spPr bwMode="gray">
          <a:xfrm>
            <a:off x="749626" y="1700836"/>
            <a:ext cx="1796701" cy="2529477"/>
          </a:xfrm>
          <a:prstGeom prst="round2SameRect">
            <a:avLst>
              <a:gd name="adj1" fmla="val 10214"/>
              <a:gd name="adj2" fmla="val 0"/>
            </a:avLst>
          </a:prstGeom>
          <a:gradFill flip="none" rotWithShape="1">
            <a:gsLst>
              <a:gs pos="0">
                <a:schemeClr val="bg1">
                  <a:lumMod val="85000"/>
                </a:schemeClr>
              </a:gs>
              <a:gs pos="87000">
                <a:schemeClr val="bg1">
                  <a:lumMod val="85000"/>
                  <a:alpha val="0"/>
                </a:schemeClr>
              </a:gs>
              <a:gs pos="44000">
                <a:schemeClr val="bg1">
                  <a:lumMod val="85000"/>
                </a:schemeClr>
              </a:gs>
            </a:gsLst>
            <a:lin ang="16200000" scaled="0"/>
            <a:tileRect/>
          </a:gra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defRPr/>
            </a:pPr>
            <a:endParaRPr lang="en-US" altLang="zh-CN" sz="1400" dirty="0">
              <a:latin typeface="Microsoft YaHei" panose="020B0503020204020204" pitchFamily="34" charset="-122"/>
              <a:ea typeface="Microsoft YaHei" panose="020B0503020204020204" pitchFamily="34" charset="-122"/>
            </a:endParaRPr>
          </a:p>
        </p:txBody>
      </p:sp>
      <p:sp>
        <p:nvSpPr>
          <p:cNvPr id="52" name="Rounded Rectangle 51"/>
          <p:cNvSpPr/>
          <p:nvPr/>
        </p:nvSpPr>
        <p:spPr bwMode="auto">
          <a:xfrm>
            <a:off x="745510" y="3567737"/>
            <a:ext cx="1798777" cy="2293470"/>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hangingPunct="0">
              <a:buClr>
                <a:srgbClr val="009999"/>
              </a:buClr>
              <a:defRPr/>
            </a:pPr>
            <a:endParaRPr lang="en-US" dirty="0" smtClean="0">
              <a:solidFill>
                <a:srgbClr val="FFFFFF"/>
              </a:solidFill>
              <a:latin typeface="Microsoft YaHei" panose="020B0503020204020204" pitchFamily="34" charset="-122"/>
              <a:ea typeface="Microsoft YaHei" panose="020B0503020204020204" pitchFamily="34" charset="-122"/>
            </a:endParaRPr>
          </a:p>
        </p:txBody>
      </p:sp>
      <p:sp>
        <p:nvSpPr>
          <p:cNvPr id="53" name="Rectangle 52"/>
          <p:cNvSpPr/>
          <p:nvPr/>
        </p:nvSpPr>
        <p:spPr bwMode="gray">
          <a:xfrm>
            <a:off x="836268" y="3782705"/>
            <a:ext cx="1631282" cy="969496"/>
          </a:xfrm>
          <a:prstGeom prst="rect">
            <a:avLst/>
          </a:prstGeom>
        </p:spPr>
        <p:txBody>
          <a:bodyPr wrap="square" lIns="0" tIns="0" rIns="0" bIns="0">
            <a:spAutoFit/>
          </a:bodyPr>
          <a:lstStyle/>
          <a:p>
            <a:pPr algn="ct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自主研发所有的</a:t>
            </a: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科技</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和分析算法</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实</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践</a:t>
            </a: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证明</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对于发现各行业的</a:t>
            </a:r>
            <a:r>
              <a:rPr lang="zh-CN" altLang="en-US" sz="1050" dirty="0" smtClean="0">
                <a:solidFill>
                  <a:srgbClr val="FF0000"/>
                </a:solidFill>
                <a:latin typeface="Microsoft YaHei" panose="020B0503020204020204" pitchFamily="34" charset="-122"/>
                <a:ea typeface="Microsoft YaHei" panose="020B0503020204020204" pitchFamily="34" charset="-122"/>
              </a:rPr>
              <a:t>潜在问题</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及提供可行性</a:t>
            </a: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解决方案</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很有效</a:t>
            </a:r>
            <a:endParaRPr lang="en-US" sz="1050" dirty="0">
              <a:solidFill>
                <a:schemeClr val="accent6">
                  <a:lumMod val="75000"/>
                </a:schemeClr>
              </a:solidFill>
              <a:latin typeface="Microsoft YaHei" panose="020B0503020204020204" pitchFamily="34" charset="-122"/>
              <a:ea typeface="Microsoft YaHei" panose="020B0503020204020204" pitchFamily="34" charset="-122"/>
            </a:endParaRPr>
          </a:p>
        </p:txBody>
      </p:sp>
      <p:sp>
        <p:nvSpPr>
          <p:cNvPr id="54" name="Rectangle 53"/>
          <p:cNvSpPr/>
          <p:nvPr/>
        </p:nvSpPr>
        <p:spPr>
          <a:xfrm>
            <a:off x="842245" y="2914176"/>
            <a:ext cx="1602889" cy="548497"/>
          </a:xfrm>
          <a:prstGeom prst="rect">
            <a:avLst/>
          </a:prstGeom>
          <a:effectLst/>
        </p:spPr>
        <p:txBody>
          <a:bodyPr wrap="square" anchor="ctr">
            <a:noAutofit/>
          </a:bodyPr>
          <a:lstStyle/>
          <a:p>
            <a:pPr algn="ctr"/>
            <a:r>
              <a:rPr lang="zh-CN" altLang="en-US" sz="1400" b="1" dirty="0" smtClean="0">
                <a:solidFill>
                  <a:srgbClr val="004080"/>
                </a:solidFill>
                <a:latin typeface="Microsoft YaHei" panose="020B0503020204020204" pitchFamily="34" charset="-122"/>
                <a:ea typeface="Microsoft YaHei" panose="020B0503020204020204" pitchFamily="34" charset="-122"/>
              </a:rPr>
              <a:t>专利科技</a:t>
            </a:r>
            <a:endParaRPr lang="en-US" sz="1400" b="1" dirty="0">
              <a:solidFill>
                <a:srgbClr val="004080"/>
              </a:solidFill>
              <a:latin typeface="Microsoft YaHei" panose="020B0503020204020204" pitchFamily="34" charset="-122"/>
              <a:ea typeface="Microsoft YaHei" panose="020B0503020204020204" pitchFamily="34" charset="-122"/>
            </a:endParaRPr>
          </a:p>
        </p:txBody>
      </p:sp>
      <p:sp>
        <p:nvSpPr>
          <p:cNvPr id="62" name="Round Same Side Corner Rectangle 61"/>
          <p:cNvSpPr/>
          <p:nvPr/>
        </p:nvSpPr>
        <p:spPr bwMode="gray">
          <a:xfrm>
            <a:off x="2661764" y="1700836"/>
            <a:ext cx="1796701" cy="2711281"/>
          </a:xfrm>
          <a:prstGeom prst="round2SameRect">
            <a:avLst>
              <a:gd name="adj1" fmla="val 7494"/>
              <a:gd name="adj2" fmla="val 0"/>
            </a:avLst>
          </a:prstGeom>
          <a:gradFill flip="none" rotWithShape="1">
            <a:gsLst>
              <a:gs pos="0">
                <a:schemeClr val="bg1">
                  <a:lumMod val="85000"/>
                </a:schemeClr>
              </a:gs>
              <a:gs pos="87000">
                <a:schemeClr val="bg1">
                  <a:lumMod val="85000"/>
                  <a:alpha val="0"/>
                </a:schemeClr>
              </a:gs>
              <a:gs pos="44000">
                <a:schemeClr val="bg1">
                  <a:lumMod val="85000"/>
                </a:schemeClr>
              </a:gs>
            </a:gsLst>
            <a:lin ang="16200000" scaled="0"/>
            <a:tileRect/>
          </a:gra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indent="-120650" algn="ctr"/>
            <a:endParaRPr lang="en-US" altLang="zh-CN" sz="1400" dirty="0">
              <a:latin typeface="Microsoft YaHei" panose="020B0503020204020204" pitchFamily="34" charset="-122"/>
              <a:ea typeface="Microsoft YaHei" panose="020B0503020204020204" pitchFamily="34" charset="-122"/>
            </a:endParaRPr>
          </a:p>
        </p:txBody>
      </p:sp>
      <p:sp>
        <p:nvSpPr>
          <p:cNvPr id="64" name="Rounded Rectangle 63"/>
          <p:cNvSpPr/>
          <p:nvPr/>
        </p:nvSpPr>
        <p:spPr bwMode="auto">
          <a:xfrm>
            <a:off x="2662218" y="3567737"/>
            <a:ext cx="1798777" cy="2293470"/>
          </a:xfrm>
          <a:prstGeom prst="roundRect">
            <a:avLst>
              <a:gd name="adj" fmla="val 6701"/>
            </a:avLst>
          </a:prstGeom>
          <a:solidFill>
            <a:srgbClr val="FFFFFF"/>
          </a:solidFill>
          <a:ln>
            <a:noFill/>
          </a:ln>
          <a:effectLst>
            <a:outerShdw blurRad="88900" dist="23000" dir="5400000" rotWithShape="0">
              <a:schemeClr val="tx1">
                <a:lumMod val="75000"/>
                <a:lumOff val="2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hangingPunct="0">
              <a:buClr>
                <a:srgbClr val="009999"/>
              </a:buClr>
              <a:defRPr/>
            </a:pPr>
            <a:endParaRPr lang="en-US" dirty="0" smtClean="0">
              <a:solidFill>
                <a:srgbClr val="FFFFFF"/>
              </a:solidFill>
              <a:latin typeface="Microsoft YaHei" panose="020B0503020204020204" pitchFamily="34" charset="-122"/>
              <a:ea typeface="Microsoft YaHei" panose="020B0503020204020204" pitchFamily="34" charset="-122"/>
            </a:endParaRPr>
          </a:p>
        </p:txBody>
      </p:sp>
      <p:sp>
        <p:nvSpPr>
          <p:cNvPr id="65" name="Rectangle 64"/>
          <p:cNvSpPr/>
          <p:nvPr/>
        </p:nvSpPr>
        <p:spPr bwMode="gray">
          <a:xfrm>
            <a:off x="2757635" y="3796353"/>
            <a:ext cx="1607943" cy="646331"/>
          </a:xfrm>
          <a:prstGeom prst="rect">
            <a:avLst/>
          </a:prstGeom>
        </p:spPr>
        <p:txBody>
          <a:bodyPr wrap="square" lIns="0" tIns="0" rIns="0" bIns="0">
            <a:spAutoFit/>
          </a:bodyPr>
          <a:lstStyle/>
          <a:p>
            <a:pPr algn="ct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核心团队由来自各行各业的专家组成</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深</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入分析整个行业纵向跨度</a:t>
            </a: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70" name="Rectangle 69"/>
          <p:cNvSpPr/>
          <p:nvPr/>
        </p:nvSpPr>
        <p:spPr>
          <a:xfrm>
            <a:off x="2760162" y="2914176"/>
            <a:ext cx="1602889" cy="548497"/>
          </a:xfrm>
          <a:prstGeom prst="rect">
            <a:avLst/>
          </a:prstGeom>
          <a:effectLst/>
        </p:spPr>
        <p:txBody>
          <a:bodyPr wrap="square" anchor="ctr">
            <a:noAutofit/>
          </a:bodyPr>
          <a:lstStyle/>
          <a:p>
            <a:pPr algn="ctr"/>
            <a:r>
              <a:rPr lang="zh-CN" altLang="en-US" sz="1400" b="1" dirty="0" smtClean="0">
                <a:solidFill>
                  <a:srgbClr val="004080"/>
                </a:solidFill>
                <a:latin typeface="Microsoft YaHei" panose="020B0503020204020204" pitchFamily="34" charset="-122"/>
                <a:ea typeface="Microsoft YaHei" panose="020B0503020204020204" pitchFamily="34" charset="-122"/>
              </a:rPr>
              <a:t>专注人才</a:t>
            </a:r>
            <a:endParaRPr lang="en-US" sz="1400" b="1" dirty="0">
              <a:solidFill>
                <a:srgbClr val="004080"/>
              </a:solidFill>
              <a:latin typeface="Microsoft YaHei" panose="020B0503020204020204" pitchFamily="34" charset="-122"/>
              <a:ea typeface="Microsoft YaHei" panose="020B0503020204020204" pitchFamily="34" charset="-122"/>
            </a:endParaRPr>
          </a:p>
        </p:txBody>
      </p:sp>
      <p:sp>
        <p:nvSpPr>
          <p:cNvPr id="71" name="Rectangle 70"/>
          <p:cNvSpPr/>
          <p:nvPr/>
        </p:nvSpPr>
        <p:spPr>
          <a:xfrm>
            <a:off x="4682131" y="2914176"/>
            <a:ext cx="1602889" cy="548497"/>
          </a:xfrm>
          <a:prstGeom prst="rect">
            <a:avLst/>
          </a:prstGeom>
          <a:effectLst/>
        </p:spPr>
        <p:txBody>
          <a:bodyPr wrap="square" anchor="ctr">
            <a:noAutofit/>
          </a:bodyPr>
          <a:lstStyle/>
          <a:p>
            <a:pPr algn="ctr"/>
            <a:r>
              <a:rPr lang="zh-CN" altLang="en-US" sz="1400" b="1" dirty="0">
                <a:solidFill>
                  <a:srgbClr val="004080"/>
                </a:solidFill>
                <a:latin typeface="Microsoft YaHei" panose="020B0503020204020204" pitchFamily="34" charset="-122"/>
                <a:ea typeface="Microsoft YaHei" panose="020B0503020204020204" pitchFamily="34" charset="-122"/>
              </a:rPr>
              <a:t>专</a:t>
            </a:r>
            <a:r>
              <a:rPr lang="zh-CN" altLang="en-US" sz="1400" b="1" dirty="0" smtClean="0">
                <a:solidFill>
                  <a:srgbClr val="004080"/>
                </a:solidFill>
                <a:latin typeface="Microsoft YaHei" panose="020B0503020204020204" pitchFamily="34" charset="-122"/>
                <a:ea typeface="Microsoft YaHei" panose="020B0503020204020204" pitchFamily="34" charset="-122"/>
              </a:rPr>
              <a:t>有平台</a:t>
            </a:r>
            <a:endParaRPr lang="en-US" sz="1400" b="1" dirty="0">
              <a:solidFill>
                <a:srgbClr val="004080"/>
              </a:solidFill>
              <a:latin typeface="Microsoft YaHei" panose="020B0503020204020204" pitchFamily="34" charset="-122"/>
              <a:ea typeface="Microsoft YaHei" panose="020B0503020204020204" pitchFamily="34" charset="-122"/>
            </a:endParaRPr>
          </a:p>
        </p:txBody>
      </p:sp>
      <p:sp>
        <p:nvSpPr>
          <p:cNvPr id="72" name="Rectangle 71"/>
          <p:cNvSpPr/>
          <p:nvPr/>
        </p:nvSpPr>
        <p:spPr>
          <a:xfrm>
            <a:off x="6592467" y="2914176"/>
            <a:ext cx="1602889" cy="548497"/>
          </a:xfrm>
          <a:prstGeom prst="rect">
            <a:avLst/>
          </a:prstGeom>
          <a:effectLst/>
        </p:spPr>
        <p:txBody>
          <a:bodyPr wrap="square" anchor="ctr">
            <a:noAutofit/>
          </a:bodyPr>
          <a:lstStyle/>
          <a:p>
            <a:pPr algn="ctr"/>
            <a:r>
              <a:rPr lang="zh-CN" altLang="en-US" sz="1400" b="1" dirty="0" smtClean="0">
                <a:solidFill>
                  <a:srgbClr val="004080"/>
                </a:solidFill>
                <a:latin typeface="Microsoft YaHei" panose="020B0503020204020204" pitchFamily="34" charset="-122"/>
                <a:ea typeface="Microsoft YaHei" panose="020B0503020204020204" pitchFamily="34" charset="-122"/>
              </a:rPr>
              <a:t>专业贯彻</a:t>
            </a:r>
            <a:endParaRPr lang="en-US" sz="1400" b="1" dirty="0">
              <a:solidFill>
                <a:srgbClr val="004080"/>
              </a:solidFill>
              <a:latin typeface="Microsoft YaHei" panose="020B0503020204020204" pitchFamily="34" charset="-122"/>
              <a:ea typeface="Microsoft YaHei" panose="020B0503020204020204" pitchFamily="34" charset="-122"/>
            </a:endParaRPr>
          </a:p>
        </p:txBody>
      </p:sp>
      <p:sp>
        <p:nvSpPr>
          <p:cNvPr id="26" name="Title 31"/>
          <p:cNvSpPr txBox="1">
            <a:spLocks/>
          </p:cNvSpPr>
          <p:nvPr/>
        </p:nvSpPr>
        <p:spPr bwMode="auto">
          <a:xfrm>
            <a:off x="457199" y="838521"/>
            <a:ext cx="8407102" cy="30777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lvl1pPr algn="l" defTabSz="457200" rtl="0" eaLnBrk="0" fontAlgn="auto" hangingPunct="0">
              <a:spcBef>
                <a:spcPts val="0"/>
              </a:spcBef>
              <a:spcAft>
                <a:spcPts val="0"/>
              </a:spcAft>
              <a:defRPr lang="en-US" sz="2400" b="1" kern="1200" dirty="0" smtClean="0">
                <a:gradFill flip="none" rotWithShape="1">
                  <a:gsLst>
                    <a:gs pos="1000">
                      <a:srgbClr val="004080">
                        <a:alpha val="91000"/>
                      </a:srgbClr>
                    </a:gs>
                    <a:gs pos="100000">
                      <a:srgbClr val="0080FF">
                        <a:alpha val="66000"/>
                      </a:srgbClr>
                    </a:gs>
                  </a:gsLst>
                  <a:lin ang="18900000" scaled="0"/>
                  <a:tileRect/>
                </a:gradFill>
                <a:latin typeface="Calibri"/>
                <a:ea typeface="+mn-ea"/>
                <a:cs typeface="Calibri"/>
              </a:defRPr>
            </a:lvl1pPr>
            <a:lvl2pPr algn="r" defTabSz="457200" rtl="0" eaLnBrk="0" fontAlgn="base" hangingPunct="0">
              <a:spcBef>
                <a:spcPct val="0"/>
              </a:spcBef>
              <a:spcAft>
                <a:spcPct val="0"/>
              </a:spcAft>
              <a:defRPr>
                <a:solidFill>
                  <a:srgbClr val="004080"/>
                </a:solidFill>
                <a:latin typeface="Calibri" pitchFamily="34" charset="0"/>
              </a:defRPr>
            </a:lvl2pPr>
            <a:lvl3pPr algn="r" defTabSz="457200" rtl="0" eaLnBrk="0" fontAlgn="base" hangingPunct="0">
              <a:spcBef>
                <a:spcPct val="0"/>
              </a:spcBef>
              <a:spcAft>
                <a:spcPct val="0"/>
              </a:spcAft>
              <a:defRPr>
                <a:solidFill>
                  <a:srgbClr val="004080"/>
                </a:solidFill>
                <a:latin typeface="Calibri" pitchFamily="34" charset="0"/>
              </a:defRPr>
            </a:lvl3pPr>
            <a:lvl4pPr algn="r" defTabSz="457200" rtl="0" eaLnBrk="0" fontAlgn="base" hangingPunct="0">
              <a:spcBef>
                <a:spcPct val="0"/>
              </a:spcBef>
              <a:spcAft>
                <a:spcPct val="0"/>
              </a:spcAft>
              <a:defRPr>
                <a:solidFill>
                  <a:srgbClr val="004080"/>
                </a:solidFill>
                <a:latin typeface="Calibri" pitchFamily="34" charset="0"/>
              </a:defRPr>
            </a:lvl4pPr>
            <a:lvl5pPr algn="r" defTabSz="457200" rtl="0" eaLnBrk="0" fontAlgn="base" hangingPunct="0">
              <a:spcBef>
                <a:spcPct val="0"/>
              </a:spcBef>
              <a:spcAft>
                <a:spcPct val="0"/>
              </a:spcAft>
              <a:defRPr>
                <a:solidFill>
                  <a:srgbClr val="004080"/>
                </a:solidFill>
                <a:latin typeface="Calibri" pitchFamily="34" charset="0"/>
              </a:defRPr>
            </a:lvl5pPr>
            <a:lvl6pPr marL="457200" algn="r" defTabSz="457200" rtl="0" fontAlgn="base">
              <a:spcBef>
                <a:spcPct val="0"/>
              </a:spcBef>
              <a:spcAft>
                <a:spcPct val="0"/>
              </a:spcAft>
              <a:defRPr>
                <a:solidFill>
                  <a:srgbClr val="004080"/>
                </a:solidFill>
                <a:latin typeface="Calibri" pitchFamily="34" charset="0"/>
              </a:defRPr>
            </a:lvl6pPr>
            <a:lvl7pPr marL="914400" algn="r" defTabSz="457200" rtl="0" fontAlgn="base">
              <a:spcBef>
                <a:spcPct val="0"/>
              </a:spcBef>
              <a:spcAft>
                <a:spcPct val="0"/>
              </a:spcAft>
              <a:defRPr>
                <a:solidFill>
                  <a:srgbClr val="004080"/>
                </a:solidFill>
                <a:latin typeface="Calibri" pitchFamily="34" charset="0"/>
              </a:defRPr>
            </a:lvl7pPr>
            <a:lvl8pPr marL="1371600" algn="r" defTabSz="457200" rtl="0" fontAlgn="base">
              <a:spcBef>
                <a:spcPct val="0"/>
              </a:spcBef>
              <a:spcAft>
                <a:spcPct val="0"/>
              </a:spcAft>
              <a:defRPr>
                <a:solidFill>
                  <a:srgbClr val="004080"/>
                </a:solidFill>
                <a:latin typeface="Calibri" pitchFamily="34" charset="0"/>
              </a:defRPr>
            </a:lvl8pPr>
            <a:lvl9pPr marL="1828800" algn="r" defTabSz="457200" rtl="0" fontAlgn="base">
              <a:spcBef>
                <a:spcPct val="0"/>
              </a:spcBef>
              <a:spcAft>
                <a:spcPct val="0"/>
              </a:spcAft>
              <a:defRPr>
                <a:solidFill>
                  <a:srgbClr val="004080"/>
                </a:solidFill>
                <a:latin typeface="Calibri" pitchFamily="34" charset="0"/>
              </a:defRPr>
            </a:lvl9pPr>
          </a:lstStyle>
          <a:p>
            <a:r>
              <a:rPr lang="zh-CN" altLang="en-US" sz="1400" b="0" i="1" dirty="0" smtClean="0">
                <a:solidFill>
                  <a:schemeClr val="accent1">
                    <a:lumMod val="50000"/>
                  </a:schemeClr>
                </a:solidFill>
                <a:latin typeface="Microsoft YaHei" panose="020B0503020204020204" pitchFamily="34" charset="-122"/>
                <a:ea typeface="Microsoft YaHei" panose="020B0503020204020204" pitchFamily="34" charset="-122"/>
              </a:rPr>
              <a:t>智慧盒子的数据分析算法，无论是</a:t>
            </a:r>
            <a:r>
              <a:rPr lang="zh-CN" altLang="en-US" sz="1400" b="0" i="1" dirty="0">
                <a:solidFill>
                  <a:schemeClr val="accent1">
                    <a:lumMod val="50000"/>
                  </a:schemeClr>
                </a:solidFill>
                <a:latin typeface="Microsoft YaHei" panose="020B0503020204020204" pitchFamily="34" charset="-122"/>
                <a:ea typeface="Microsoft YaHei" panose="020B0503020204020204" pitchFamily="34" charset="-122"/>
              </a:rPr>
              <a:t>其先</a:t>
            </a:r>
            <a:r>
              <a:rPr lang="zh-CN" altLang="en-US" sz="1400" b="0" i="1" dirty="0" smtClean="0">
                <a:solidFill>
                  <a:schemeClr val="accent1">
                    <a:lumMod val="50000"/>
                  </a:schemeClr>
                </a:solidFill>
                <a:latin typeface="Microsoft YaHei" panose="020B0503020204020204" pitchFamily="34" charset="-122"/>
                <a:ea typeface="Microsoft YaHei" panose="020B0503020204020204" pitchFamily="34" charset="-122"/>
              </a:rPr>
              <a:t>进的科技还是巨大的应用范围，均属世界一流</a:t>
            </a:r>
            <a:endParaRPr lang="en-US" sz="1400" b="0" i="1"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27" name="Title 27"/>
          <p:cNvSpPr>
            <a:spLocks noGrp="1"/>
          </p:cNvSpPr>
          <p:nvPr>
            <p:ph type="title"/>
          </p:nvPr>
        </p:nvSpPr>
        <p:spPr>
          <a:xfrm>
            <a:off x="451558" y="167061"/>
            <a:ext cx="8235244" cy="563562"/>
          </a:xfrm>
        </p:spPr>
        <p:txBody>
          <a:bodyPr/>
          <a:lstStyle/>
          <a:p>
            <a:r>
              <a:rPr lang="zh-CN" altLang="en-US" sz="1800" b="1" dirty="0" smtClean="0">
                <a:latin typeface="Microsoft YaHei" panose="020B0503020204020204" pitchFamily="34" charset="-122"/>
                <a:ea typeface="Microsoft YaHei" panose="020B0503020204020204" pitchFamily="34" charset="-122"/>
              </a:rPr>
              <a:t>核心竞争力</a:t>
            </a:r>
            <a:endParaRPr lang="en-US" sz="18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64878157"/>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需求预测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采购</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组准确地把我未来需求</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更</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早、更快、更准地找出未来畅销产品，并使得客户得以对需求及定价定出</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灵</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活的策略</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nvSpPr>
        <p:spPr bwMode="gray">
          <a:xfrm>
            <a:off x="110849" y="1905000"/>
            <a:ext cx="8958263" cy="4575472"/>
          </a:xfrm>
          <a:prstGeom prst="roundRect">
            <a:avLst>
              <a:gd name="adj" fmla="val 4078"/>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p>
            <a:pPr marL="166688" marR="0" lvl="2" indent="-166688" defTabSz="914186" eaLnBrk="1" fontAlgn="auto" latinLnBrk="0" hangingPunct="1">
              <a:lnSpc>
                <a:spcPct val="100000"/>
              </a:lnSpc>
              <a:spcBef>
                <a:spcPts val="2400"/>
              </a:spcBef>
              <a:spcAft>
                <a:spcPts val="0"/>
              </a:spcAft>
              <a:buClr>
                <a:srgbClr val="11356F"/>
              </a:buClr>
              <a:buSzTx/>
              <a:tabLst/>
              <a:defRPr/>
            </a:pPr>
            <a:endParaRPr kumimoji="0" lang="en-US" sz="1600" b="0" i="0" u="none" strike="noStrike" kern="0" cap="none" spc="0" normalizeH="0" baseline="0" noProof="0" dirty="0" smtClean="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graphicFrame>
        <p:nvGraphicFramePr>
          <p:cNvPr id="5" name="Table 4"/>
          <p:cNvGraphicFramePr>
            <a:graphicFrameLocks noGrp="1"/>
          </p:cNvGraphicFramePr>
          <p:nvPr>
            <p:extLst>
              <p:ext uri="{D42A27DB-BD31-4B8C-83A1-F6EECF244321}">
                <p14:modId xmlns:p14="http://schemas.microsoft.com/office/powerpoint/2010/main" val="2924846192"/>
              </p:ext>
            </p:extLst>
          </p:nvPr>
        </p:nvGraphicFramePr>
        <p:xfrm>
          <a:off x="112731" y="2747294"/>
          <a:ext cx="8946445" cy="3627521"/>
        </p:xfrm>
        <a:graphic>
          <a:graphicData uri="http://schemas.openxmlformats.org/drawingml/2006/table">
            <a:tbl>
              <a:tblPr firstRow="1" bandRow="1"/>
              <a:tblGrid>
                <a:gridCol w="2445926"/>
                <a:gridCol w="3283186"/>
                <a:gridCol w="3217333"/>
              </a:tblGrid>
              <a:tr h="502253">
                <a:tc>
                  <a:txBody>
                    <a:bodyPr/>
                    <a:lstStyle>
                      <a:defPPr>
                        <a:defRPr lang="en-US"/>
                      </a:defPPr>
                      <a:lvl1pPr marL="0" algn="l" defTabSz="457200" rtl="0" eaLnBrk="1" latinLnBrk="0" hangingPunct="1">
                        <a:defRPr sz="1800" b="1" kern="1200">
                          <a:solidFill>
                            <a:schemeClr val="tx1"/>
                          </a:solidFill>
                          <a:latin typeface="Calibri"/>
                        </a:defRPr>
                      </a:lvl1pPr>
                      <a:lvl2pPr marL="457200" algn="l" defTabSz="457200" rtl="0" eaLnBrk="1" latinLnBrk="0" hangingPunct="1">
                        <a:defRPr sz="1800" b="1" kern="1200">
                          <a:solidFill>
                            <a:schemeClr val="tx1"/>
                          </a:solidFill>
                          <a:latin typeface="Calibri"/>
                        </a:defRPr>
                      </a:lvl2pPr>
                      <a:lvl3pPr marL="914400" algn="l" defTabSz="457200" rtl="0" eaLnBrk="1" latinLnBrk="0" hangingPunct="1">
                        <a:defRPr sz="1800" b="1" kern="1200">
                          <a:solidFill>
                            <a:schemeClr val="tx1"/>
                          </a:solidFill>
                          <a:latin typeface="Calibri"/>
                        </a:defRPr>
                      </a:lvl3pPr>
                      <a:lvl4pPr marL="1371600" algn="l" defTabSz="457200" rtl="0" eaLnBrk="1" latinLnBrk="0" hangingPunct="1">
                        <a:defRPr sz="1800" b="1" kern="1200">
                          <a:solidFill>
                            <a:schemeClr val="tx1"/>
                          </a:solidFill>
                          <a:latin typeface="Calibri"/>
                        </a:defRPr>
                      </a:lvl4pPr>
                      <a:lvl5pPr marL="1828800" algn="l" defTabSz="457200" rtl="0" eaLnBrk="1" latinLnBrk="0" hangingPunct="1">
                        <a:defRPr sz="1800" b="1" kern="1200">
                          <a:solidFill>
                            <a:schemeClr val="tx1"/>
                          </a:solidFill>
                          <a:latin typeface="Calibri"/>
                        </a:defRPr>
                      </a:lvl5pPr>
                      <a:lvl6pPr marL="2286000" algn="l" defTabSz="457200" rtl="0" eaLnBrk="1" latinLnBrk="0" hangingPunct="1">
                        <a:defRPr sz="1800" b="1" kern="1200">
                          <a:solidFill>
                            <a:schemeClr val="tx1"/>
                          </a:solidFill>
                          <a:latin typeface="Calibri"/>
                        </a:defRPr>
                      </a:lvl6pPr>
                      <a:lvl7pPr marL="2743200" algn="l" defTabSz="457200" rtl="0" eaLnBrk="1" latinLnBrk="0" hangingPunct="1">
                        <a:defRPr sz="1800" b="1" kern="1200">
                          <a:solidFill>
                            <a:schemeClr val="tx1"/>
                          </a:solidFill>
                          <a:latin typeface="Calibri"/>
                        </a:defRPr>
                      </a:lvl7pPr>
                      <a:lvl8pPr marL="3200400" algn="l" defTabSz="457200" rtl="0" eaLnBrk="1" latinLnBrk="0" hangingPunct="1">
                        <a:defRPr sz="1800" b="1" kern="1200">
                          <a:solidFill>
                            <a:schemeClr val="tx1"/>
                          </a:solidFill>
                          <a:latin typeface="Calibri"/>
                        </a:defRPr>
                      </a:lvl8pPr>
                      <a:lvl9pPr marL="3657600" algn="l" defTabSz="457200" rtl="0" eaLnBrk="1" latinLnBrk="0" hangingPunct="1">
                        <a:defRPr sz="1800" b="1" kern="1200">
                          <a:solidFill>
                            <a:schemeClr val="tx1"/>
                          </a:solidFill>
                          <a:latin typeface="Calibri"/>
                        </a:defRPr>
                      </a:lvl9pPr>
                    </a:lstStyle>
                    <a:p>
                      <a:pPr>
                        <a:buClr>
                          <a:srgbClr val="11356F"/>
                        </a:buClr>
                      </a:pPr>
                      <a:endParaRPr lang="en-US" sz="1600" b="0" dirty="0">
                        <a:solidFill>
                          <a:schemeClr val="tx1">
                            <a:lumMod val="65000"/>
                            <a:lumOff val="35000"/>
                          </a:schemeClr>
                        </a:solidFill>
                      </a:endParaRPr>
                    </a:p>
                  </a:txBody>
                  <a:tcPr marL="99060" marR="99060" anchor="ctr">
                    <a:lnL w="9525"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defPPr>
                        <a:defRPr lang="en-US"/>
                      </a:defPPr>
                      <a:lvl1pPr marL="0" algn="l" defTabSz="457200" rtl="0" eaLnBrk="1" latinLnBrk="0" hangingPunct="1">
                        <a:defRPr sz="1800" b="1" kern="1200">
                          <a:solidFill>
                            <a:schemeClr val="tx1"/>
                          </a:solidFill>
                          <a:latin typeface="Calibri"/>
                        </a:defRPr>
                      </a:lvl1pPr>
                      <a:lvl2pPr marL="457200" algn="l" defTabSz="457200" rtl="0" eaLnBrk="1" latinLnBrk="0" hangingPunct="1">
                        <a:defRPr sz="1800" b="1" kern="1200">
                          <a:solidFill>
                            <a:schemeClr val="tx1"/>
                          </a:solidFill>
                          <a:latin typeface="Calibri"/>
                        </a:defRPr>
                      </a:lvl2pPr>
                      <a:lvl3pPr marL="914400" algn="l" defTabSz="457200" rtl="0" eaLnBrk="1" latinLnBrk="0" hangingPunct="1">
                        <a:defRPr sz="1800" b="1" kern="1200">
                          <a:solidFill>
                            <a:schemeClr val="tx1"/>
                          </a:solidFill>
                          <a:latin typeface="Calibri"/>
                        </a:defRPr>
                      </a:lvl3pPr>
                      <a:lvl4pPr marL="1371600" algn="l" defTabSz="457200" rtl="0" eaLnBrk="1" latinLnBrk="0" hangingPunct="1">
                        <a:defRPr sz="1800" b="1" kern="1200">
                          <a:solidFill>
                            <a:schemeClr val="tx1"/>
                          </a:solidFill>
                          <a:latin typeface="Calibri"/>
                        </a:defRPr>
                      </a:lvl4pPr>
                      <a:lvl5pPr marL="1828800" algn="l" defTabSz="457200" rtl="0" eaLnBrk="1" latinLnBrk="0" hangingPunct="1">
                        <a:defRPr sz="1800" b="1" kern="1200">
                          <a:solidFill>
                            <a:schemeClr val="tx1"/>
                          </a:solidFill>
                          <a:latin typeface="Calibri"/>
                        </a:defRPr>
                      </a:lvl5pPr>
                      <a:lvl6pPr marL="2286000" algn="l" defTabSz="457200" rtl="0" eaLnBrk="1" latinLnBrk="0" hangingPunct="1">
                        <a:defRPr sz="1800" b="1" kern="1200">
                          <a:solidFill>
                            <a:schemeClr val="tx1"/>
                          </a:solidFill>
                          <a:latin typeface="Calibri"/>
                        </a:defRPr>
                      </a:lvl6pPr>
                      <a:lvl7pPr marL="2743200" algn="l" defTabSz="457200" rtl="0" eaLnBrk="1" latinLnBrk="0" hangingPunct="1">
                        <a:defRPr sz="1800" b="1" kern="1200">
                          <a:solidFill>
                            <a:schemeClr val="tx1"/>
                          </a:solidFill>
                          <a:latin typeface="Calibri"/>
                        </a:defRPr>
                      </a:lvl7pPr>
                      <a:lvl8pPr marL="3200400" algn="l" defTabSz="457200" rtl="0" eaLnBrk="1" latinLnBrk="0" hangingPunct="1">
                        <a:defRPr sz="1800" b="1" kern="1200">
                          <a:solidFill>
                            <a:schemeClr val="tx1"/>
                          </a:solidFill>
                          <a:latin typeface="Calibri"/>
                        </a:defRPr>
                      </a:lvl8pPr>
                      <a:lvl9pPr marL="3657600" algn="l" defTabSz="457200" rtl="0" eaLnBrk="1" latinLnBrk="0" hangingPunct="1">
                        <a:defRPr sz="1800" b="1" kern="1200">
                          <a:solidFill>
                            <a:schemeClr val="tx1"/>
                          </a:solidFill>
                          <a:latin typeface="Calibri"/>
                        </a:defRPr>
                      </a:lvl9pPr>
                    </a:lstStyle>
                    <a:p>
                      <a:pPr algn="ctr">
                        <a:buClr>
                          <a:srgbClr val="11356F"/>
                        </a:buClr>
                      </a:pPr>
                      <a:r>
                        <a:rPr lang="en-US" sz="1800" b="1" dirty="0" smtClean="0">
                          <a:solidFill>
                            <a:srgbClr val="11356F"/>
                          </a:solidFill>
                        </a:rPr>
                        <a:t>2011</a:t>
                      </a:r>
                      <a:endParaRPr lang="en-US" sz="1200" b="1" dirty="0">
                        <a:solidFill>
                          <a:srgbClr val="11356F"/>
                        </a:solidFill>
                      </a:endParaRPr>
                    </a:p>
                  </a:txBody>
                  <a:tcPr marL="99060" marR="9906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defPPr>
                        <a:defRPr lang="en-US"/>
                      </a:defPPr>
                      <a:lvl1pPr marL="0" algn="l" defTabSz="457200" rtl="0" eaLnBrk="1" latinLnBrk="0" hangingPunct="1">
                        <a:defRPr sz="1800" b="1" kern="1200">
                          <a:solidFill>
                            <a:schemeClr val="tx1"/>
                          </a:solidFill>
                          <a:latin typeface="Calibri"/>
                        </a:defRPr>
                      </a:lvl1pPr>
                      <a:lvl2pPr marL="457200" algn="l" defTabSz="457200" rtl="0" eaLnBrk="1" latinLnBrk="0" hangingPunct="1">
                        <a:defRPr sz="1800" b="1" kern="1200">
                          <a:solidFill>
                            <a:schemeClr val="tx1"/>
                          </a:solidFill>
                          <a:latin typeface="Calibri"/>
                        </a:defRPr>
                      </a:lvl2pPr>
                      <a:lvl3pPr marL="914400" algn="l" defTabSz="457200" rtl="0" eaLnBrk="1" latinLnBrk="0" hangingPunct="1">
                        <a:defRPr sz="1800" b="1" kern="1200">
                          <a:solidFill>
                            <a:schemeClr val="tx1"/>
                          </a:solidFill>
                          <a:latin typeface="Calibri"/>
                        </a:defRPr>
                      </a:lvl3pPr>
                      <a:lvl4pPr marL="1371600" algn="l" defTabSz="457200" rtl="0" eaLnBrk="1" latinLnBrk="0" hangingPunct="1">
                        <a:defRPr sz="1800" b="1" kern="1200">
                          <a:solidFill>
                            <a:schemeClr val="tx1"/>
                          </a:solidFill>
                          <a:latin typeface="Calibri"/>
                        </a:defRPr>
                      </a:lvl4pPr>
                      <a:lvl5pPr marL="1828800" algn="l" defTabSz="457200" rtl="0" eaLnBrk="1" latinLnBrk="0" hangingPunct="1">
                        <a:defRPr sz="1800" b="1" kern="1200">
                          <a:solidFill>
                            <a:schemeClr val="tx1"/>
                          </a:solidFill>
                          <a:latin typeface="Calibri"/>
                        </a:defRPr>
                      </a:lvl5pPr>
                      <a:lvl6pPr marL="2286000" algn="l" defTabSz="457200" rtl="0" eaLnBrk="1" latinLnBrk="0" hangingPunct="1">
                        <a:defRPr sz="1800" b="1" kern="1200">
                          <a:solidFill>
                            <a:schemeClr val="tx1"/>
                          </a:solidFill>
                          <a:latin typeface="Calibri"/>
                        </a:defRPr>
                      </a:lvl6pPr>
                      <a:lvl7pPr marL="2743200" algn="l" defTabSz="457200" rtl="0" eaLnBrk="1" latinLnBrk="0" hangingPunct="1">
                        <a:defRPr sz="1800" b="1" kern="1200">
                          <a:solidFill>
                            <a:schemeClr val="tx1"/>
                          </a:solidFill>
                          <a:latin typeface="Calibri"/>
                        </a:defRPr>
                      </a:lvl7pPr>
                      <a:lvl8pPr marL="3200400" algn="l" defTabSz="457200" rtl="0" eaLnBrk="1" latinLnBrk="0" hangingPunct="1">
                        <a:defRPr sz="1800" b="1" kern="1200">
                          <a:solidFill>
                            <a:schemeClr val="tx1"/>
                          </a:solidFill>
                          <a:latin typeface="Calibri"/>
                        </a:defRPr>
                      </a:lvl8pPr>
                      <a:lvl9pPr marL="3657600" algn="l" defTabSz="457200" rtl="0" eaLnBrk="1" latinLnBrk="0" hangingPunct="1">
                        <a:defRPr sz="1800" b="1" kern="1200">
                          <a:solidFill>
                            <a:schemeClr val="tx1"/>
                          </a:solidFill>
                          <a:latin typeface="Calibri"/>
                        </a:defRPr>
                      </a:lvl9pPr>
                    </a:lstStyle>
                    <a:p>
                      <a:pPr algn="ctr">
                        <a:buClr>
                          <a:srgbClr val="11356F"/>
                        </a:buClr>
                      </a:pPr>
                      <a:r>
                        <a:rPr lang="en-US" sz="2800" b="1" dirty="0" smtClean="0">
                          <a:solidFill>
                            <a:schemeClr val="tx1">
                              <a:lumMod val="65000"/>
                              <a:lumOff val="35000"/>
                            </a:schemeClr>
                          </a:solidFill>
                        </a:rPr>
                        <a:t>2012</a:t>
                      </a:r>
                    </a:p>
                  </a:txBody>
                  <a:tcPr marL="99060" marR="99060" anchor="ctr">
                    <a:lnL w="12700"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12700" cap="flat" cmpd="sng" algn="ctr">
                      <a:noFill/>
                      <a:prstDash val="sysDot"/>
                      <a:round/>
                      <a:headEnd type="none" w="med" len="med"/>
                      <a:tailEnd type="none" w="med" len="med"/>
                    </a:lnB>
                    <a:lnTlToBr w="12700" cmpd="sng">
                      <a:noFill/>
                      <a:prstDash val="solid"/>
                    </a:lnTlToBr>
                    <a:lnBlToTr w="12700" cmpd="sng">
                      <a:noFill/>
                      <a:prstDash val="solid"/>
                    </a:lnBlToTr>
                    <a:solidFill>
                      <a:schemeClr val="bg1">
                        <a:lumMod val="85000"/>
                      </a:schemeClr>
                    </a:solidFill>
                  </a:tcPr>
                </a:tc>
              </a:tr>
              <a:tr h="1585861">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396875" lvl="1" indent="0">
                        <a:spcBef>
                          <a:spcPts val="600"/>
                        </a:spcBef>
                        <a:buClr>
                          <a:srgbClr val="11356F"/>
                        </a:buClr>
                        <a:buNone/>
                      </a:pPr>
                      <a:r>
                        <a:rPr lang="zh-CN" altLang="en-US" sz="1800" b="1" dirty="0" smtClean="0">
                          <a:solidFill>
                            <a:schemeClr val="tx1">
                              <a:lumMod val="65000"/>
                              <a:lumOff val="35000"/>
                            </a:schemeClr>
                          </a:solidFill>
                        </a:rPr>
                        <a:t>季度前</a:t>
                      </a:r>
                      <a:r>
                        <a:rPr lang="en-US" sz="1800" b="1" baseline="0" dirty="0" smtClean="0">
                          <a:solidFill>
                            <a:schemeClr val="tx1">
                              <a:lumMod val="65000"/>
                              <a:lumOff val="35000"/>
                            </a:schemeClr>
                          </a:solidFill>
                        </a:rPr>
                        <a:t> </a:t>
                      </a:r>
                    </a:p>
                    <a:p>
                      <a:pPr marL="396875" lvl="1" indent="0">
                        <a:spcBef>
                          <a:spcPts val="600"/>
                        </a:spcBef>
                        <a:buClr>
                          <a:srgbClr val="11356F"/>
                        </a:buClr>
                        <a:buNone/>
                      </a:pPr>
                      <a:r>
                        <a:rPr lang="en-US" sz="1400" b="0" baseline="0" dirty="0" smtClean="0">
                          <a:solidFill>
                            <a:schemeClr val="tx1">
                              <a:lumMod val="65000"/>
                              <a:lumOff val="35000"/>
                            </a:schemeClr>
                          </a:solidFill>
                        </a:rPr>
                        <a:t>(</a:t>
                      </a:r>
                      <a:r>
                        <a:rPr lang="zh-CN" altLang="en-US" sz="1400" b="0" baseline="0" dirty="0" smtClean="0">
                          <a:solidFill>
                            <a:schemeClr val="tx1">
                              <a:lumMod val="65000"/>
                              <a:lumOff val="35000"/>
                            </a:schemeClr>
                          </a:solidFill>
                        </a:rPr>
                        <a:t>基于历史数据</a:t>
                      </a:r>
                      <a:r>
                        <a:rPr lang="en-US" sz="1400" b="0" baseline="0" dirty="0" smtClean="0">
                          <a:solidFill>
                            <a:schemeClr val="tx1">
                              <a:lumMod val="65000"/>
                              <a:lumOff val="35000"/>
                            </a:schemeClr>
                          </a:solidFill>
                        </a:rPr>
                        <a:t>)</a:t>
                      </a:r>
                      <a:endParaRPr lang="en-US" sz="1400" b="0" dirty="0">
                        <a:solidFill>
                          <a:schemeClr val="tx1">
                            <a:lumMod val="65000"/>
                            <a:lumOff val="35000"/>
                          </a:schemeClr>
                        </a:solidFill>
                      </a:endParaRPr>
                    </a:p>
                  </a:txBody>
                  <a:tcPr marL="99060" marR="99060" anchor="ctr">
                    <a:lnL w="9525"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457200" lvl="1" indent="-287338" algn="l">
                        <a:spcBef>
                          <a:spcPts val="600"/>
                        </a:spcBef>
                        <a:buClr>
                          <a:srgbClr val="11356F"/>
                        </a:buClr>
                        <a:buFont typeface="Arial"/>
                        <a:buChar char="•"/>
                      </a:pPr>
                      <a:r>
                        <a:rPr lang="zh-CN" altLang="en-US" sz="1600" b="0" u="none" baseline="0" dirty="0" smtClean="0">
                          <a:solidFill>
                            <a:schemeClr val="tx1">
                              <a:lumMod val="65000"/>
                              <a:lumOff val="35000"/>
                            </a:schemeClr>
                          </a:solidFill>
                        </a:rPr>
                        <a:t>找出了</a:t>
                      </a:r>
                      <a:r>
                        <a:rPr lang="en-US" sz="1600" b="1" u="none" baseline="0" dirty="0" smtClean="0">
                          <a:solidFill>
                            <a:schemeClr val="tx1">
                              <a:lumMod val="65000"/>
                              <a:lumOff val="35000"/>
                            </a:schemeClr>
                          </a:solidFill>
                        </a:rPr>
                        <a:t>80% </a:t>
                      </a:r>
                      <a:r>
                        <a:rPr lang="zh-CN" altLang="en-US" sz="1600" b="0" u="none" baseline="0" dirty="0" smtClean="0">
                          <a:solidFill>
                            <a:schemeClr val="tx1">
                              <a:lumMod val="65000"/>
                              <a:lumOff val="35000"/>
                            </a:schemeClr>
                          </a:solidFill>
                        </a:rPr>
                        <a:t>的畅销款</a:t>
                      </a:r>
                      <a:endParaRPr lang="en-US" sz="1600" b="0" u="none" baseline="0" dirty="0" smtClean="0">
                        <a:solidFill>
                          <a:schemeClr val="tx1">
                            <a:lumMod val="65000"/>
                            <a:lumOff val="35000"/>
                          </a:schemeClr>
                        </a:solidFill>
                      </a:endParaRPr>
                    </a:p>
                    <a:p>
                      <a:pPr marL="457200" lvl="1" indent="-287338" algn="l">
                        <a:spcBef>
                          <a:spcPts val="600"/>
                        </a:spcBef>
                        <a:buClr>
                          <a:srgbClr val="11356F"/>
                        </a:buClr>
                        <a:buFont typeface="Arial"/>
                        <a:buChar char="•"/>
                      </a:pPr>
                      <a:r>
                        <a:rPr lang="zh-CN" altLang="en-US" sz="1600" b="0" u="none" baseline="0" dirty="0" smtClean="0">
                          <a:solidFill>
                            <a:schemeClr val="tx1">
                              <a:lumMod val="65000"/>
                              <a:lumOff val="35000"/>
                            </a:schemeClr>
                          </a:solidFill>
                        </a:rPr>
                        <a:t>找出了</a:t>
                      </a:r>
                      <a:r>
                        <a:rPr lang="en-US" sz="1600" b="1" u="none" baseline="0" dirty="0" smtClean="0">
                          <a:solidFill>
                            <a:srgbClr val="595959"/>
                          </a:solidFill>
                        </a:rPr>
                        <a:t>9</a:t>
                      </a:r>
                      <a:r>
                        <a:rPr lang="en-US" sz="1600" u="none" baseline="0" dirty="0" smtClean="0">
                          <a:solidFill>
                            <a:schemeClr val="tx1">
                              <a:lumMod val="50000"/>
                              <a:lumOff val="50000"/>
                            </a:schemeClr>
                          </a:solidFill>
                        </a:rPr>
                        <a:t> </a:t>
                      </a:r>
                      <a:r>
                        <a:rPr lang="zh-CN" altLang="en-US" sz="1600" u="none" baseline="0" dirty="0" smtClean="0">
                          <a:solidFill>
                            <a:schemeClr val="tx1">
                              <a:lumMod val="50000"/>
                              <a:lumOff val="50000"/>
                            </a:schemeClr>
                          </a:solidFill>
                        </a:rPr>
                        <a:t>款误判的畅销款</a:t>
                      </a:r>
                      <a:endParaRPr lang="en-US" sz="1600" u="none" baseline="0" dirty="0" smtClean="0">
                        <a:solidFill>
                          <a:schemeClr val="tx1">
                            <a:lumMod val="50000"/>
                            <a:lumOff val="50000"/>
                          </a:schemeClr>
                        </a:solidFill>
                      </a:endParaRPr>
                    </a:p>
                    <a:p>
                      <a:pPr marL="457200" lvl="1" indent="-287338" algn="l">
                        <a:spcBef>
                          <a:spcPts val="600"/>
                        </a:spcBef>
                        <a:buClr>
                          <a:srgbClr val="11356F"/>
                        </a:buClr>
                        <a:buFont typeface="Arial"/>
                        <a:buChar char="•"/>
                      </a:pPr>
                      <a:r>
                        <a:rPr lang="zh-CN" altLang="en-US" sz="1600" u="none" baseline="0" dirty="0" smtClean="0">
                          <a:solidFill>
                            <a:schemeClr val="tx1">
                              <a:lumMod val="50000"/>
                              <a:lumOff val="50000"/>
                            </a:schemeClr>
                          </a:solidFill>
                        </a:rPr>
                        <a:t>需求预测的准确率为</a:t>
                      </a:r>
                      <a:r>
                        <a:rPr lang="en-US" sz="1600" u="none" baseline="0" dirty="0" smtClean="0">
                          <a:solidFill>
                            <a:schemeClr val="tx1">
                              <a:lumMod val="50000"/>
                              <a:lumOff val="50000"/>
                            </a:schemeClr>
                          </a:solidFill>
                        </a:rPr>
                        <a:t> </a:t>
                      </a:r>
                      <a:r>
                        <a:rPr lang="en-US" sz="1600" b="1" u="none" baseline="0" dirty="0" smtClean="0">
                          <a:solidFill>
                            <a:srgbClr val="595959"/>
                          </a:solidFill>
                        </a:rPr>
                        <a:t>50%</a:t>
                      </a:r>
                      <a:endParaRPr lang="en-US" sz="1600" b="1" u="none" dirty="0">
                        <a:solidFill>
                          <a:srgbClr val="595959"/>
                        </a:solidFill>
                      </a:endParaRPr>
                    </a:p>
                  </a:txBody>
                  <a:tcPr marL="99060" marR="9906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455612" lvl="1" indent="-285750" algn="l">
                        <a:spcBef>
                          <a:spcPts val="600"/>
                        </a:spcBef>
                        <a:buClr>
                          <a:srgbClr val="11356F"/>
                        </a:buClr>
                        <a:buFont typeface="Arial"/>
                        <a:buChar char="•"/>
                      </a:pPr>
                      <a:r>
                        <a:rPr lang="zh-CN" altLang="en-US" sz="1600" b="0" u="none" baseline="0" dirty="0" smtClean="0">
                          <a:solidFill>
                            <a:schemeClr val="tx1">
                              <a:lumMod val="65000"/>
                              <a:lumOff val="35000"/>
                            </a:schemeClr>
                          </a:solidFill>
                        </a:rPr>
                        <a:t>找出了</a:t>
                      </a:r>
                      <a:r>
                        <a:rPr lang="en-US" sz="1600" b="1" u="none" baseline="0" dirty="0" smtClean="0">
                          <a:solidFill>
                            <a:schemeClr val="tx1">
                              <a:lumMod val="65000"/>
                              <a:lumOff val="35000"/>
                            </a:schemeClr>
                          </a:solidFill>
                        </a:rPr>
                        <a:t>90%</a:t>
                      </a:r>
                      <a:r>
                        <a:rPr lang="en-US" sz="1600" b="1" u="none" baseline="0" dirty="0" smtClean="0">
                          <a:solidFill>
                            <a:schemeClr val="bg2"/>
                          </a:solidFill>
                        </a:rPr>
                        <a:t> </a:t>
                      </a:r>
                      <a:r>
                        <a:rPr lang="zh-CN" altLang="en-US" sz="1600" u="none" baseline="0" dirty="0" smtClean="0">
                          <a:solidFill>
                            <a:schemeClr val="tx1">
                              <a:lumMod val="65000"/>
                              <a:lumOff val="35000"/>
                            </a:schemeClr>
                          </a:solidFill>
                        </a:rPr>
                        <a:t>的畅销款</a:t>
                      </a:r>
                      <a:endParaRPr lang="en-US" altLang="zh-CN" sz="1600" u="none" baseline="0" dirty="0" smtClean="0">
                        <a:solidFill>
                          <a:schemeClr val="tx1">
                            <a:lumMod val="65000"/>
                            <a:lumOff val="35000"/>
                          </a:schemeClr>
                        </a:solidFill>
                      </a:endParaRPr>
                    </a:p>
                    <a:p>
                      <a:pPr marL="455612" lvl="1" indent="-285750" algn="l">
                        <a:spcBef>
                          <a:spcPts val="600"/>
                        </a:spcBef>
                        <a:buClr>
                          <a:srgbClr val="11356F"/>
                        </a:buClr>
                        <a:buFont typeface="Arial"/>
                        <a:buChar char="•"/>
                      </a:pPr>
                      <a:r>
                        <a:rPr lang="zh-CN" altLang="en-US" sz="1600" b="1" u="none" baseline="0" dirty="0" smtClean="0">
                          <a:solidFill>
                            <a:schemeClr val="tx1">
                              <a:lumMod val="65000"/>
                              <a:lumOff val="35000"/>
                            </a:schemeClr>
                          </a:solidFill>
                        </a:rPr>
                        <a:t>没有</a:t>
                      </a:r>
                      <a:r>
                        <a:rPr lang="zh-CN" altLang="en-US" sz="1600" b="0" u="none" baseline="0" dirty="0" smtClean="0">
                          <a:solidFill>
                            <a:schemeClr val="tx1">
                              <a:lumMod val="65000"/>
                              <a:lumOff val="35000"/>
                            </a:schemeClr>
                          </a:solidFill>
                        </a:rPr>
                        <a:t>被误判的</a:t>
                      </a:r>
                      <a:r>
                        <a:rPr lang="zh-CN" altLang="en-US" sz="1600" u="none" baseline="0" dirty="0" smtClean="0">
                          <a:solidFill>
                            <a:schemeClr val="tx1">
                              <a:lumMod val="50000"/>
                              <a:lumOff val="50000"/>
                            </a:schemeClr>
                          </a:solidFill>
                        </a:rPr>
                        <a:t>畅销款</a:t>
                      </a:r>
                      <a:endParaRPr lang="en-US" sz="1600" u="none" baseline="0" dirty="0" smtClean="0">
                        <a:solidFill>
                          <a:schemeClr val="tx1">
                            <a:lumMod val="50000"/>
                            <a:lumOff val="50000"/>
                          </a:schemeClr>
                        </a:solidFill>
                      </a:endParaRPr>
                    </a:p>
                    <a:p>
                      <a:pPr marL="455612" lvl="1" indent="-285750" algn="l">
                        <a:spcBef>
                          <a:spcPts val="600"/>
                        </a:spcBef>
                        <a:buClr>
                          <a:srgbClr val="11356F"/>
                        </a:buClr>
                        <a:buFont typeface="Arial"/>
                        <a:buChar char="•"/>
                      </a:pPr>
                      <a:r>
                        <a:rPr lang="zh-CN" altLang="en-US" sz="1600" u="none" baseline="0" dirty="0" smtClean="0">
                          <a:solidFill>
                            <a:schemeClr val="tx1">
                              <a:lumMod val="50000"/>
                              <a:lumOff val="50000"/>
                            </a:schemeClr>
                          </a:solidFill>
                        </a:rPr>
                        <a:t>需求预测的准确率为</a:t>
                      </a:r>
                      <a:r>
                        <a:rPr lang="en-US" sz="1600" u="none" baseline="0" dirty="0" smtClean="0">
                          <a:solidFill>
                            <a:schemeClr val="tx1">
                              <a:lumMod val="50000"/>
                              <a:lumOff val="50000"/>
                            </a:schemeClr>
                          </a:solidFill>
                        </a:rPr>
                        <a:t> </a:t>
                      </a:r>
                      <a:r>
                        <a:rPr lang="en-US" sz="1600" b="1" u="none" baseline="0" dirty="0" smtClean="0">
                          <a:solidFill>
                            <a:srgbClr val="0091D0"/>
                          </a:solidFill>
                        </a:rPr>
                        <a:t>65%</a:t>
                      </a:r>
                      <a:endParaRPr lang="en-US" sz="1600" b="1" u="none" dirty="0">
                        <a:solidFill>
                          <a:srgbClr val="0091D0"/>
                        </a:solidFill>
                      </a:endParaRPr>
                    </a:p>
                  </a:txBody>
                  <a:tcPr marL="99060" marR="99060" anchor="ctr">
                    <a:lnL w="12700" cap="flat" cmpd="sng" algn="ctr">
                      <a:noFill/>
                      <a:prstDash val="sysDot"/>
                      <a:round/>
                      <a:headEnd type="none" w="med" len="med"/>
                      <a:tailEnd type="none" w="med" len="med"/>
                    </a:lnL>
                    <a:lnR w="9525" cap="flat" cmpd="sng" algn="ctr">
                      <a:noFill/>
                      <a:prstDash val="sysDot"/>
                      <a:round/>
                      <a:headEnd type="none" w="med" len="med"/>
                      <a:tailEnd type="none" w="med" len="med"/>
                    </a:lnR>
                    <a:lnT w="12700" cap="flat" cmpd="sng" algn="ctr">
                      <a:noFill/>
                      <a:prstDash val="sysDot"/>
                      <a:round/>
                      <a:headEnd type="none" w="med" len="med"/>
                      <a:tailEnd type="none" w="med" len="med"/>
                    </a:lnT>
                    <a:lnB w="12700" cap="flat" cmpd="sng" algn="ctr">
                      <a:solidFill>
                        <a:prstClr val="white">
                          <a:lumMod val="50000"/>
                        </a:prstClr>
                      </a:solidFill>
                      <a:prstDash val="sysDot"/>
                      <a:round/>
                      <a:headEnd type="none" w="med" len="med"/>
                      <a:tailEnd type="none" w="med" len="med"/>
                    </a:lnB>
                    <a:lnTlToBr w="12700" cmpd="sng">
                      <a:noFill/>
                      <a:prstDash val="solid"/>
                    </a:lnTlToBr>
                    <a:lnBlToTr w="12700" cmpd="sng">
                      <a:noFill/>
                      <a:prstDash val="solid"/>
                    </a:lnBlToTr>
                    <a:noFill/>
                  </a:tcPr>
                </a:tc>
              </a:tr>
              <a:tr h="1523501">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404813" indent="4763">
                        <a:spcBef>
                          <a:spcPts val="600"/>
                        </a:spcBef>
                        <a:buClr>
                          <a:srgbClr val="11356F"/>
                        </a:buClr>
                      </a:pPr>
                      <a:r>
                        <a:rPr lang="zh-CN" altLang="en-US" sz="1800" b="1" dirty="0" smtClean="0">
                          <a:solidFill>
                            <a:schemeClr val="tx1">
                              <a:lumMod val="65000"/>
                              <a:lumOff val="35000"/>
                            </a:schemeClr>
                          </a:solidFill>
                        </a:rPr>
                        <a:t>季度中</a:t>
                      </a:r>
                      <a:endParaRPr lang="en-US" sz="1800" b="1" dirty="0" smtClean="0">
                        <a:solidFill>
                          <a:schemeClr val="tx1">
                            <a:lumMod val="65000"/>
                            <a:lumOff val="35000"/>
                          </a:schemeClr>
                        </a:solidFill>
                      </a:endParaRPr>
                    </a:p>
                    <a:p>
                      <a:pPr marL="404813" indent="4763">
                        <a:spcBef>
                          <a:spcPts val="600"/>
                        </a:spcBef>
                        <a:buClr>
                          <a:srgbClr val="11356F"/>
                        </a:buClr>
                      </a:pPr>
                      <a:r>
                        <a:rPr lang="en-US" sz="1400" b="0" dirty="0" smtClean="0">
                          <a:solidFill>
                            <a:schemeClr val="tx1">
                              <a:lumMod val="65000"/>
                              <a:lumOff val="35000"/>
                            </a:schemeClr>
                          </a:solidFill>
                        </a:rPr>
                        <a:t>(</a:t>
                      </a:r>
                      <a:r>
                        <a:rPr lang="zh-CN" altLang="en-US" sz="1400" b="0" dirty="0" smtClean="0">
                          <a:solidFill>
                            <a:schemeClr val="tx1">
                              <a:lumMod val="65000"/>
                              <a:lumOff val="35000"/>
                            </a:schemeClr>
                          </a:solidFill>
                        </a:rPr>
                        <a:t>基于实际销量</a:t>
                      </a:r>
                      <a:r>
                        <a:rPr lang="en-US" sz="1400" b="0" dirty="0" smtClean="0">
                          <a:solidFill>
                            <a:schemeClr val="tx1">
                              <a:lumMod val="65000"/>
                              <a:lumOff val="35000"/>
                            </a:schemeClr>
                          </a:solidFill>
                        </a:rPr>
                        <a:t>)</a:t>
                      </a:r>
                    </a:p>
                  </a:txBody>
                  <a:tcPr marL="99060" marR="99060" anchor="ctr">
                    <a:lnL w="9525"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prstClr val="white">
                          <a:lumMod val="50000"/>
                        </a:prstClr>
                      </a:solid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463550" lvl="1" indent="-285750" algn="l">
                        <a:spcBef>
                          <a:spcPts val="600"/>
                        </a:spcBef>
                        <a:buClr>
                          <a:srgbClr val="11356F"/>
                        </a:buClr>
                        <a:buFont typeface="Arial"/>
                        <a:buChar char="•"/>
                      </a:pPr>
                      <a:r>
                        <a:rPr lang="zh-CN" altLang="en-US" sz="1600" u="none" kern="1200" baseline="0" dirty="0" smtClean="0">
                          <a:solidFill>
                            <a:schemeClr val="tx1">
                              <a:lumMod val="50000"/>
                              <a:lumOff val="50000"/>
                            </a:schemeClr>
                          </a:solidFill>
                          <a:latin typeface="Calibri"/>
                          <a:ea typeface="+mn-ea"/>
                          <a:cs typeface="+mn-cs"/>
                        </a:rPr>
                        <a:t>畅销款在</a:t>
                      </a:r>
                      <a:r>
                        <a:rPr lang="en-US" altLang="zh-CN" sz="1600" u="none" kern="1200" baseline="0" dirty="0" smtClean="0">
                          <a:solidFill>
                            <a:schemeClr val="tx1">
                              <a:lumMod val="50000"/>
                              <a:lumOff val="50000"/>
                            </a:schemeClr>
                          </a:solidFill>
                          <a:latin typeface="Calibri"/>
                          <a:ea typeface="+mn-ea"/>
                          <a:cs typeface="+mn-cs"/>
                        </a:rPr>
                        <a:t>5</a:t>
                      </a:r>
                      <a:r>
                        <a:rPr lang="zh-CN" altLang="en-US" sz="1600" u="none" kern="1200" baseline="0" dirty="0" smtClean="0">
                          <a:solidFill>
                            <a:schemeClr val="tx1">
                              <a:lumMod val="50000"/>
                              <a:lumOff val="50000"/>
                            </a:schemeClr>
                          </a:solidFill>
                          <a:latin typeface="Calibri"/>
                          <a:ea typeface="+mn-ea"/>
                          <a:cs typeface="+mn-cs"/>
                        </a:rPr>
                        <a:t>月被确认（劳动节后）</a:t>
                      </a:r>
                      <a:endParaRPr lang="en-US" sz="1600" u="none" kern="1200" baseline="0" dirty="0" smtClean="0">
                        <a:solidFill>
                          <a:schemeClr val="tx1">
                            <a:lumMod val="50000"/>
                            <a:lumOff val="50000"/>
                          </a:schemeClr>
                        </a:solidFill>
                        <a:latin typeface="Calibri"/>
                        <a:ea typeface="+mn-ea"/>
                        <a:cs typeface="+mn-cs"/>
                      </a:endParaRPr>
                    </a:p>
                    <a:p>
                      <a:pPr marL="463550" lvl="1" indent="-285750" algn="l">
                        <a:spcBef>
                          <a:spcPts val="600"/>
                        </a:spcBef>
                        <a:buClr>
                          <a:srgbClr val="11356F"/>
                        </a:buClr>
                        <a:buFont typeface="Arial"/>
                        <a:buChar char="•"/>
                      </a:pPr>
                      <a:r>
                        <a:rPr lang="zh-CN" altLang="en-US" sz="1600" u="none" baseline="0" dirty="0" smtClean="0">
                          <a:solidFill>
                            <a:schemeClr val="tx1">
                              <a:lumMod val="65000"/>
                              <a:lumOff val="35000"/>
                            </a:schemeClr>
                          </a:solidFill>
                        </a:rPr>
                        <a:t>劳动节后，</a:t>
                      </a:r>
                      <a:r>
                        <a:rPr lang="zh-CN" altLang="en-US" sz="1600" u="none" baseline="0" dirty="0" smtClean="0">
                          <a:solidFill>
                            <a:schemeClr val="tx1">
                              <a:lumMod val="50000"/>
                              <a:lumOff val="50000"/>
                            </a:schemeClr>
                          </a:solidFill>
                        </a:rPr>
                        <a:t>需求预测的准确率为</a:t>
                      </a:r>
                      <a:r>
                        <a:rPr lang="en-US" sz="1600" b="1" u="none" baseline="0" dirty="0" smtClean="0">
                          <a:solidFill>
                            <a:srgbClr val="595959"/>
                          </a:solidFill>
                        </a:rPr>
                        <a:t>80%</a:t>
                      </a:r>
                      <a:endParaRPr lang="en-US" sz="1600" b="1" u="none" dirty="0">
                        <a:solidFill>
                          <a:srgbClr val="595959"/>
                        </a:solidFill>
                      </a:endParaRPr>
                    </a:p>
                  </a:txBody>
                  <a:tcPr marL="99060" marR="99060" anchor="ctr">
                    <a:lnL w="12700" cap="flat" cmpd="sng" algn="ctr">
                      <a:noFill/>
                      <a:prstDash val="sysDot"/>
                      <a:round/>
                      <a:headEnd type="none" w="med" len="med"/>
                      <a:tailEnd type="none" w="med" len="med"/>
                    </a:lnL>
                    <a:lnR w="12700" cap="flat" cmpd="sng" algn="ctr">
                      <a:noFill/>
                      <a:prstDash val="sysDot"/>
                      <a:round/>
                      <a:headEnd type="none" w="med" len="med"/>
                      <a:tailEnd type="none" w="med" len="med"/>
                    </a:lnR>
                    <a:lnT w="12700" cap="flat" cmpd="sng" algn="ctr">
                      <a:solidFill>
                        <a:prstClr val="white">
                          <a:lumMod val="50000"/>
                        </a:prstClr>
                      </a:solid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defPPr>
                        <a:defRPr lang="en-US"/>
                      </a:defPPr>
                      <a:lvl1pPr marL="0" algn="l" defTabSz="457200" rtl="0" eaLnBrk="1" latinLnBrk="0" hangingPunct="1">
                        <a:defRPr sz="1800" kern="1200">
                          <a:solidFill>
                            <a:schemeClr val="tx1"/>
                          </a:solidFill>
                          <a:latin typeface="Calibri"/>
                        </a:defRPr>
                      </a:lvl1pPr>
                      <a:lvl2pPr marL="457200" algn="l" defTabSz="457200" rtl="0" eaLnBrk="1" latinLnBrk="0" hangingPunct="1">
                        <a:defRPr sz="1800" kern="1200">
                          <a:solidFill>
                            <a:schemeClr val="tx1"/>
                          </a:solidFill>
                          <a:latin typeface="Calibri"/>
                        </a:defRPr>
                      </a:lvl2pPr>
                      <a:lvl3pPr marL="914400" algn="l" defTabSz="457200" rtl="0" eaLnBrk="1" latinLnBrk="0" hangingPunct="1">
                        <a:defRPr sz="1800" kern="1200">
                          <a:solidFill>
                            <a:schemeClr val="tx1"/>
                          </a:solidFill>
                          <a:latin typeface="Calibri"/>
                        </a:defRPr>
                      </a:lvl3pPr>
                      <a:lvl4pPr marL="1371600" algn="l" defTabSz="457200" rtl="0" eaLnBrk="1" latinLnBrk="0" hangingPunct="1">
                        <a:defRPr sz="1800" kern="1200">
                          <a:solidFill>
                            <a:schemeClr val="tx1"/>
                          </a:solidFill>
                          <a:latin typeface="Calibri"/>
                        </a:defRPr>
                      </a:lvl4pPr>
                      <a:lvl5pPr marL="1828800" algn="l" defTabSz="457200" rtl="0" eaLnBrk="1" latinLnBrk="0" hangingPunct="1">
                        <a:defRPr sz="1800" kern="1200">
                          <a:solidFill>
                            <a:schemeClr val="tx1"/>
                          </a:solidFill>
                          <a:latin typeface="Calibri"/>
                        </a:defRPr>
                      </a:lvl5pPr>
                      <a:lvl6pPr marL="2286000" algn="l" defTabSz="457200" rtl="0" eaLnBrk="1" latinLnBrk="0" hangingPunct="1">
                        <a:defRPr sz="1800" kern="1200">
                          <a:solidFill>
                            <a:schemeClr val="tx1"/>
                          </a:solidFill>
                          <a:latin typeface="Calibri"/>
                        </a:defRPr>
                      </a:lvl6pPr>
                      <a:lvl7pPr marL="2743200" algn="l" defTabSz="457200" rtl="0" eaLnBrk="1" latinLnBrk="0" hangingPunct="1">
                        <a:defRPr sz="1800" kern="1200">
                          <a:solidFill>
                            <a:schemeClr val="tx1"/>
                          </a:solidFill>
                          <a:latin typeface="Calibri"/>
                        </a:defRPr>
                      </a:lvl7pPr>
                      <a:lvl8pPr marL="3200400" algn="l" defTabSz="457200" rtl="0" eaLnBrk="1" latinLnBrk="0" hangingPunct="1">
                        <a:defRPr sz="1800" kern="1200">
                          <a:solidFill>
                            <a:schemeClr val="tx1"/>
                          </a:solidFill>
                          <a:latin typeface="Calibri"/>
                        </a:defRPr>
                      </a:lvl8pPr>
                      <a:lvl9pPr marL="3657600" algn="l" defTabSz="457200" rtl="0" eaLnBrk="1" latinLnBrk="0" hangingPunct="1">
                        <a:defRPr sz="1800" kern="1200">
                          <a:solidFill>
                            <a:schemeClr val="tx1"/>
                          </a:solidFill>
                          <a:latin typeface="Calibri"/>
                        </a:defRPr>
                      </a:lvl9pPr>
                    </a:lstStyle>
                    <a:p>
                      <a:pPr marL="463550" indent="-285750" algn="l">
                        <a:spcBef>
                          <a:spcPts val="600"/>
                        </a:spcBef>
                        <a:buClr>
                          <a:srgbClr val="11356F"/>
                        </a:buClr>
                        <a:buFont typeface="Arial"/>
                        <a:buChar char="•"/>
                      </a:pPr>
                      <a:r>
                        <a:rPr lang="zh-CN" altLang="en-US" sz="1600" u="none" kern="1200" baseline="0" dirty="0" smtClean="0">
                          <a:solidFill>
                            <a:schemeClr val="tx1">
                              <a:lumMod val="50000"/>
                              <a:lumOff val="50000"/>
                            </a:schemeClr>
                          </a:solidFill>
                          <a:latin typeface="Calibri"/>
                          <a:ea typeface="+mn-ea"/>
                          <a:cs typeface="+mn-cs"/>
                        </a:rPr>
                        <a:t>畅销款在</a:t>
                      </a:r>
                      <a:r>
                        <a:rPr lang="en-US" altLang="zh-CN" sz="1600" u="none" kern="1200" baseline="0" dirty="0" smtClean="0">
                          <a:solidFill>
                            <a:schemeClr val="tx1">
                              <a:lumMod val="50000"/>
                              <a:lumOff val="50000"/>
                            </a:schemeClr>
                          </a:solidFill>
                          <a:latin typeface="Calibri"/>
                          <a:ea typeface="+mn-ea"/>
                          <a:cs typeface="+mn-cs"/>
                        </a:rPr>
                        <a:t>3</a:t>
                      </a:r>
                      <a:r>
                        <a:rPr lang="zh-CN" altLang="en-US" sz="1600" u="none" kern="1200" baseline="0" dirty="0" smtClean="0">
                          <a:solidFill>
                            <a:schemeClr val="tx1">
                              <a:lumMod val="50000"/>
                              <a:lumOff val="50000"/>
                            </a:schemeClr>
                          </a:solidFill>
                          <a:latin typeface="Calibri"/>
                          <a:ea typeface="+mn-ea"/>
                          <a:cs typeface="+mn-cs"/>
                        </a:rPr>
                        <a:t>月中旬被确认；此时需求预测的准确率为</a:t>
                      </a:r>
                      <a:r>
                        <a:rPr lang="en-US" sz="1600" u="none" kern="1200" baseline="0" dirty="0" smtClean="0">
                          <a:solidFill>
                            <a:schemeClr val="tx1">
                              <a:lumMod val="50000"/>
                              <a:lumOff val="50000"/>
                            </a:schemeClr>
                          </a:solidFill>
                          <a:latin typeface="Calibri"/>
                          <a:ea typeface="+mn-ea"/>
                          <a:cs typeface="+mn-cs"/>
                        </a:rPr>
                        <a:t> </a:t>
                      </a:r>
                      <a:r>
                        <a:rPr lang="en-US" sz="1600" b="1" u="none" kern="1200" baseline="0" dirty="0" smtClean="0">
                          <a:solidFill>
                            <a:srgbClr val="0091D0"/>
                          </a:solidFill>
                          <a:latin typeface="Calibri"/>
                          <a:ea typeface="+mn-ea"/>
                          <a:cs typeface="+mn-cs"/>
                        </a:rPr>
                        <a:t>80%</a:t>
                      </a:r>
                    </a:p>
                    <a:p>
                      <a:pPr marL="463550" indent="-285750" algn="l">
                        <a:spcBef>
                          <a:spcPts val="600"/>
                        </a:spcBef>
                        <a:buClr>
                          <a:srgbClr val="11356F"/>
                        </a:buClr>
                        <a:buFont typeface="Arial"/>
                        <a:buChar char="•"/>
                      </a:pPr>
                      <a:r>
                        <a:rPr lang="zh-CN" altLang="en-US" sz="1600" u="none" baseline="0" dirty="0" smtClean="0">
                          <a:solidFill>
                            <a:schemeClr val="tx1">
                              <a:lumMod val="65000"/>
                              <a:lumOff val="35000"/>
                            </a:schemeClr>
                          </a:solidFill>
                        </a:rPr>
                        <a:t>劳动节后，</a:t>
                      </a:r>
                      <a:r>
                        <a:rPr lang="zh-CN" altLang="en-US" sz="1600" u="none" baseline="0" dirty="0" smtClean="0">
                          <a:solidFill>
                            <a:schemeClr val="tx1">
                              <a:lumMod val="50000"/>
                              <a:lumOff val="50000"/>
                            </a:schemeClr>
                          </a:solidFill>
                        </a:rPr>
                        <a:t>需求预测的准确率为</a:t>
                      </a:r>
                      <a:r>
                        <a:rPr lang="en-US" sz="1600" b="1" u="none" baseline="0" dirty="0" smtClean="0">
                          <a:solidFill>
                            <a:srgbClr val="0091D0"/>
                          </a:solidFill>
                        </a:rPr>
                        <a:t>90%</a:t>
                      </a:r>
                      <a:endParaRPr lang="en-US" sz="1600" b="1" u="none" dirty="0" smtClean="0">
                        <a:solidFill>
                          <a:srgbClr val="0091D0"/>
                        </a:solidFill>
                      </a:endParaRPr>
                    </a:p>
                  </a:txBody>
                  <a:tcPr marL="99060" marR="99060" anchor="ctr">
                    <a:lnL w="12700" cap="flat" cmpd="sng" algn="ctr">
                      <a:noFill/>
                      <a:prstDash val="sysDot"/>
                      <a:round/>
                      <a:headEnd type="none" w="med" len="med"/>
                      <a:tailEnd type="none" w="med" len="med"/>
                    </a:lnL>
                    <a:lnR w="9525" cap="flat" cmpd="sng" algn="ctr">
                      <a:noFill/>
                      <a:prstDash val="sysDot"/>
                      <a:round/>
                      <a:headEnd type="none" w="med" len="med"/>
                      <a:tailEnd type="none" w="med" len="med"/>
                    </a:lnR>
                    <a:lnT w="12700" cap="flat" cmpd="sng" algn="ctr">
                      <a:solidFill>
                        <a:prstClr val="white">
                          <a:lumMod val="50000"/>
                        </a:prstClr>
                      </a:solid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 name="TextBox 5"/>
          <p:cNvSpPr txBox="1"/>
          <p:nvPr/>
        </p:nvSpPr>
        <p:spPr bwMode="gray">
          <a:xfrm>
            <a:off x="328084" y="2028898"/>
            <a:ext cx="4320093" cy="538609"/>
          </a:xfrm>
          <a:prstGeom prst="rect">
            <a:avLst/>
          </a:prstGeom>
          <a:noFill/>
        </p:spPr>
        <p:txBody>
          <a:bodyPr wrap="none" lIns="0" tIns="0" rIns="0" bIns="0" rtlCol="0">
            <a:spAutoFit/>
          </a:bodyPr>
          <a:lstStyle/>
          <a:p>
            <a:pPr marR="0" lvl="0" defTabSz="914400" eaLnBrk="1" fontAlgn="auto" latinLnBrk="0" hangingPunct="1">
              <a:lnSpc>
                <a:spcPct val="100000"/>
              </a:lnSpc>
              <a:spcBef>
                <a:spcPts val="600"/>
              </a:spcBef>
              <a:spcAft>
                <a:spcPts val="0"/>
              </a:spcAft>
              <a:buClrTx/>
              <a:buSzTx/>
              <a:buFontTx/>
              <a:buNone/>
              <a:tabLst/>
              <a:defRPr/>
            </a:pPr>
            <a:r>
              <a:rPr kumimoji="0" 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a:t>
            </a:r>
            <a:r>
              <a:rPr kumimoji="0" lang="zh-CN" alt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大数据</a:t>
            </a:r>
            <a:r>
              <a:rPr kumimoji="0" 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 </a:t>
            </a:r>
            <a:r>
              <a:rPr kumimoji="0" lang="zh-CN" alt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提高了</a:t>
            </a:r>
            <a:r>
              <a:rPr lang="zh-CN" altLang="en-US" sz="1600" b="1" kern="0" spc="200" noProof="0" dirty="0" smtClean="0">
                <a:solidFill>
                  <a:srgbClr val="FF0000"/>
                </a:solidFill>
                <a:latin typeface="Microsoft YaHei" panose="020B0503020204020204" pitchFamily="34" charset="-122"/>
                <a:ea typeface="Microsoft YaHei" panose="020B0503020204020204" pitchFamily="34" charset="-122"/>
              </a:rPr>
              <a:t>市场能见度</a:t>
            </a:r>
            <a:r>
              <a:rPr kumimoji="0" 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 – </a:t>
            </a:r>
            <a:r>
              <a:rPr lang="zh-CN" altLang="en-US" sz="1600" b="1" kern="0" spc="200" dirty="0">
                <a:solidFill>
                  <a:schemeClr val="tx2"/>
                </a:solidFill>
                <a:latin typeface="Microsoft YaHei" panose="020B0503020204020204" pitchFamily="34" charset="-122"/>
                <a:ea typeface="Microsoft YaHei" panose="020B0503020204020204" pitchFamily="34" charset="-122"/>
              </a:rPr>
              <a:t>需求预测</a:t>
            </a:r>
            <a:endParaRPr kumimoji="0" lang="en-US" sz="1600" b="1"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endParaRPr>
          </a:p>
          <a:p>
            <a:pPr marR="0" lvl="0" defTabSz="914400" eaLnBrk="1" fontAlgn="auto" latinLnBrk="0" hangingPunct="1">
              <a:lnSpc>
                <a:spcPct val="100000"/>
              </a:lnSpc>
              <a:spcBef>
                <a:spcPts val="600"/>
              </a:spcBef>
              <a:spcAft>
                <a:spcPts val="0"/>
              </a:spcAft>
              <a:buClrTx/>
              <a:buSzTx/>
              <a:buFontTx/>
              <a:buNone/>
              <a:tabLst/>
              <a:defRPr/>
            </a:pPr>
            <a:r>
              <a:rPr lang="zh-CN" altLang="en-US" sz="1400" kern="0" spc="200" dirty="0" smtClean="0">
                <a:solidFill>
                  <a:schemeClr val="tx2"/>
                </a:solidFill>
                <a:latin typeface="Microsoft YaHei" panose="020B0503020204020204" pitchFamily="34" charset="-122"/>
                <a:ea typeface="Microsoft YaHei" panose="020B0503020204020204" pitchFamily="34" charset="-122"/>
              </a:rPr>
              <a:t>  夏季度</a:t>
            </a:r>
            <a:r>
              <a:rPr kumimoji="0" lang="en-US" sz="1400" i="0" u="none" strike="noStrike" kern="0" cap="none" spc="200" normalizeH="0" noProof="0" dirty="0" smtClean="0">
                <a:ln>
                  <a:noFill/>
                </a:ln>
                <a:solidFill>
                  <a:schemeClr val="tx2"/>
                </a:solidFill>
                <a:effectLst/>
                <a:uLnTx/>
                <a:uFillTx/>
                <a:latin typeface="Microsoft YaHei" panose="020B0503020204020204" pitchFamily="34" charset="-122"/>
                <a:ea typeface="Microsoft YaHei" panose="020B0503020204020204" pitchFamily="34" charset="-122"/>
              </a:rPr>
              <a:t> 2011 vs. 2012 </a:t>
            </a:r>
          </a:p>
        </p:txBody>
      </p:sp>
      <p:sp>
        <p:nvSpPr>
          <p:cNvPr id="9" name="AutoShape 6"/>
          <p:cNvSpPr>
            <a:spLocks noChangeArrowheads="1"/>
          </p:cNvSpPr>
          <p:nvPr/>
        </p:nvSpPr>
        <p:spPr bwMode="auto">
          <a:xfrm rot="16200000" flipH="1">
            <a:off x="5384291" y="1759543"/>
            <a:ext cx="501181" cy="2502370"/>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4" name="Round Same Side Corner Rectangle 13"/>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5" name="Round Same Side Corner Rectangle 1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2" name="Round Same Side Corner Rectangle 2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3" name="Round Same Side Corner Rectangle 22"/>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4" name="Round Same Side Corner Rectangle 23"/>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25" name="Straight Connector 24"/>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1392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减少断货和脱销</a:t>
            </a:r>
            <a:endParaRPr lang="en-SG" dirty="0">
              <a:latin typeface="Microsoft YaHei" panose="020B0503020204020204" pitchFamily="34" charset="-122"/>
              <a:ea typeface="Microsoft YaHei" panose="020B0503020204020204" pitchFamily="34" charset="-122"/>
            </a:endParaRPr>
          </a:p>
        </p:txBody>
      </p:sp>
      <p:sp>
        <p:nvSpPr>
          <p:cNvPr id="4" name="Rounded Rectangle 3"/>
          <p:cNvSpPr/>
          <p:nvPr>
            <p:custDataLst>
              <p:tags r:id="rId1"/>
            </p:custDataLst>
          </p:nvPr>
        </p:nvSpPr>
        <p:spPr bwMode="auto">
          <a:xfrm>
            <a:off x="6563872" y="2231280"/>
            <a:ext cx="837248" cy="332568"/>
          </a:xfrm>
          <a:prstGeom prst="roundRect">
            <a:avLst/>
          </a:prstGeom>
          <a:gradFill>
            <a:gsLst>
              <a:gs pos="0">
                <a:srgbClr val="C6C2A2"/>
              </a:gs>
              <a:gs pos="100000">
                <a:srgbClr val="FFFFFF">
                  <a:alpha val="0"/>
                </a:srgbClr>
              </a:gs>
            </a:gsLst>
            <a:lin ang="16200000" scaled="0"/>
          </a:gradFill>
          <a:ln w="9525" cap="flat" cmpd="sng" algn="ctr">
            <a:no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 name="Round Same Side Corner Rectangle 4"/>
          <p:cNvSpPr/>
          <p:nvPr>
            <p:custDataLst>
              <p:tags r:id="rId2"/>
            </p:custDataLst>
          </p:nvPr>
        </p:nvSpPr>
        <p:spPr bwMode="auto">
          <a:xfrm rot="16200000" flipH="1">
            <a:off x="-197731" y="1610161"/>
            <a:ext cx="5486400" cy="4343400"/>
          </a:xfrm>
          <a:prstGeom prst="round2SameRect">
            <a:avLst>
              <a:gd name="adj1" fmla="val 9672"/>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l" rtl="0" fontAlgn="base">
              <a:spcBef>
                <a:spcPct val="0"/>
              </a:spcBef>
              <a:spcAft>
                <a:spcPct val="0"/>
              </a:spcAft>
            </a:pPr>
            <a:endParaRPr lang="en-US" sz="1000" kern="1200" dirty="0">
              <a:solidFill>
                <a:srgbClr val="000000"/>
              </a:solidFill>
              <a:latin typeface="Microsoft YaHei" panose="020B0503020204020204" pitchFamily="34" charset="-122"/>
              <a:ea typeface="Microsoft YaHei" panose="020B0503020204020204" pitchFamily="34" charset="-122"/>
            </a:endParaRPr>
          </a:p>
        </p:txBody>
      </p:sp>
      <p:sp>
        <p:nvSpPr>
          <p:cNvPr id="6" name="Round Same Side Corner Rectangle 5"/>
          <p:cNvSpPr/>
          <p:nvPr>
            <p:custDataLst>
              <p:tags r:id="rId3"/>
            </p:custDataLst>
          </p:nvPr>
        </p:nvSpPr>
        <p:spPr bwMode="auto">
          <a:xfrm rot="16200000" flipH="1">
            <a:off x="3487604" y="1411917"/>
            <a:ext cx="1198952" cy="1214600"/>
          </a:xfrm>
          <a:prstGeom prst="round2SameRect">
            <a:avLst>
              <a:gd name="adj1" fmla="val 13498"/>
              <a:gd name="adj2" fmla="val 0"/>
            </a:avLst>
          </a:prstGeom>
          <a:gradFill flip="none" rotWithShape="1">
            <a:gsLst>
              <a:gs pos="0">
                <a:schemeClr val="bg1">
                  <a:lumMod val="6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000" dirty="0" smtClean="0">
              <a:latin typeface="Microsoft YaHei" panose="020B0503020204020204" pitchFamily="34" charset="-122"/>
              <a:ea typeface="Microsoft YaHei" panose="020B0503020204020204" pitchFamily="34" charset="-122"/>
            </a:endParaRPr>
          </a:p>
        </p:txBody>
      </p:sp>
      <p:sp>
        <p:nvSpPr>
          <p:cNvPr id="7" name="Pentagon 6"/>
          <p:cNvSpPr/>
          <p:nvPr>
            <p:custDataLst>
              <p:tags r:id="rId4"/>
            </p:custDataLst>
          </p:nvPr>
        </p:nvSpPr>
        <p:spPr bwMode="auto">
          <a:xfrm>
            <a:off x="6335923" y="2894219"/>
            <a:ext cx="626654" cy="1842105"/>
          </a:xfrm>
          <a:prstGeom prst="homePlate">
            <a:avLst>
              <a:gd name="adj" fmla="val 19017"/>
            </a:avLst>
          </a:prstGeom>
          <a:gradFill flip="none" rotWithShape="1">
            <a:gsLst>
              <a:gs pos="2000">
                <a:schemeClr val="bg1"/>
              </a:gs>
              <a:gs pos="64000">
                <a:schemeClr val="bg2">
                  <a:lumMod val="20000"/>
                  <a:lumOff val="80000"/>
                </a:schemeClr>
              </a:gs>
            </a:gsLst>
            <a:lin ang="0" scaled="1"/>
            <a:tileRect/>
          </a:gradFill>
          <a:ln w="12700" cap="flat" cmpd="sng" algn="ctr">
            <a:noFill/>
            <a:prstDash val="solid"/>
            <a:round/>
            <a:headEnd type="none" w="med" len="med"/>
            <a:tailEnd type="none" w="med" len="med"/>
          </a:ln>
          <a:effectLst>
            <a:outerShdw blurRad="101600" dist="38100">
              <a:schemeClr val="bg2">
                <a:lumMod val="50000"/>
                <a:alpha val="54000"/>
              </a:schemeClr>
            </a:outerShdw>
          </a:effectLst>
        </p:spPr>
        <p:txBody>
          <a:bodyPr/>
          <a:lstStyle/>
          <a:p>
            <a:pPr>
              <a:defRPr/>
            </a:pPr>
            <a:endParaRPr lang="en-US" sz="1000">
              <a:latin typeface="Microsoft YaHei" panose="020B0503020204020204" pitchFamily="34" charset="-122"/>
              <a:ea typeface="Microsoft YaHei" panose="020B0503020204020204" pitchFamily="34" charset="-122"/>
            </a:endParaRPr>
          </a:p>
        </p:txBody>
      </p:sp>
      <p:sp>
        <p:nvSpPr>
          <p:cNvPr id="8" name="Rounded Rectangle 7"/>
          <p:cNvSpPr/>
          <p:nvPr>
            <p:custDataLst>
              <p:tags r:id="rId5"/>
            </p:custDataLst>
          </p:nvPr>
        </p:nvSpPr>
        <p:spPr bwMode="auto">
          <a:xfrm>
            <a:off x="3113755" y="1034940"/>
            <a:ext cx="5620754" cy="5485792"/>
          </a:xfrm>
          <a:prstGeom prst="roundRect">
            <a:avLst>
              <a:gd name="adj" fmla="val 6095"/>
            </a:avLst>
          </a:prstGeom>
          <a:noFill/>
          <a:ln>
            <a:solidFill>
              <a:srgbClr val="9C935E"/>
            </a:solidFill>
          </a:ln>
          <a:effectLst>
            <a:outerShdw blurRad="88900" dist="23000" dir="5400000" rotWithShape="0">
              <a:schemeClr val="tx2">
                <a:lumMod val="65000"/>
                <a:lumOff val="3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hangingPunct="0">
              <a:buClr>
                <a:srgbClr val="009999"/>
              </a:buClr>
              <a:defRPr/>
            </a:pPr>
            <a:endParaRPr lang="en-US" dirty="0">
              <a:latin typeface="Microsoft YaHei" panose="020B0503020204020204" pitchFamily="34" charset="-122"/>
              <a:ea typeface="Microsoft YaHei" panose="020B0503020204020204" pitchFamily="34" charset="-122"/>
            </a:endParaRPr>
          </a:p>
        </p:txBody>
      </p:sp>
      <p:sp>
        <p:nvSpPr>
          <p:cNvPr id="9" name="Rounded Rectangle 8"/>
          <p:cNvSpPr/>
          <p:nvPr>
            <p:custDataLst>
              <p:tags r:id="rId6"/>
            </p:custDataLst>
          </p:nvPr>
        </p:nvSpPr>
        <p:spPr bwMode="auto">
          <a:xfrm>
            <a:off x="458849" y="3625740"/>
            <a:ext cx="2547256" cy="2263775"/>
          </a:xfrm>
          <a:prstGeom prst="roundRect">
            <a:avLst>
              <a:gd name="adj" fmla="val 10933"/>
            </a:avLst>
          </a:prstGeom>
          <a:gradFill flip="none" rotWithShape="1">
            <a:gsLst>
              <a:gs pos="2000">
                <a:schemeClr val="bg1"/>
              </a:gs>
              <a:gs pos="100000">
                <a:srgbClr val="E6E6E6"/>
              </a:gs>
            </a:gsLst>
            <a:lin ang="20040000" scaled="0"/>
            <a:tileRect/>
          </a:gradFill>
          <a:ln w="9525" cap="flat" cmpd="sng" algn="ctr">
            <a:noFill/>
            <a:prstDash val="solid"/>
            <a:round/>
            <a:headEnd type="none" w="med" len="med"/>
            <a:tailEnd type="none" w="med" len="med"/>
          </a:ln>
          <a:effectLst>
            <a:outerShdw blurRad="50800" dist="38100" dir="2700000" algn="tl" rotWithShape="0">
              <a:srgbClr val="000000">
                <a:alpha val="43000"/>
              </a:srgbClr>
            </a:outerShdw>
          </a:effectLst>
        </p:spPr>
        <p:txBody>
          <a:bodyPr vert="horz" wrap="square" lIns="91440" tIns="45720" rIns="91440" bIns="45720" numCol="1" rtlCol="0" anchor="ctr" anchorCtr="0" compatLnSpc="1">
            <a:prstTxWarp prst="textNoShape">
              <a:avLst/>
            </a:prstTxWarp>
          </a:bodyPr>
          <a:lstStyle/>
          <a:p>
            <a:pPr defTabSz="912813" eaLnBrk="0" hangingPunct="0">
              <a:buClr>
                <a:srgbClr val="009999"/>
              </a:buClr>
              <a:defRPr/>
            </a:pPr>
            <a:endParaRPr lang="en-US" altLang="en-US" dirty="0" smtClean="0">
              <a:solidFill>
                <a:schemeClr val="bg2">
                  <a:lumMod val="75000"/>
                </a:schemeClr>
              </a:solidFill>
              <a:latin typeface="Microsoft YaHei" panose="020B0503020204020204" pitchFamily="34" charset="-122"/>
              <a:ea typeface="Microsoft YaHei" panose="020B0503020204020204" pitchFamily="34" charset="-122"/>
            </a:endParaRPr>
          </a:p>
        </p:txBody>
      </p:sp>
      <p:sp>
        <p:nvSpPr>
          <p:cNvPr id="10" name="Rectangle 43"/>
          <p:cNvSpPr>
            <a:spLocks noChangeArrowheads="1"/>
          </p:cNvSpPr>
          <p:nvPr>
            <p:custDataLst>
              <p:tags r:id="rId7"/>
            </p:custDataLst>
          </p:nvPr>
        </p:nvSpPr>
        <p:spPr bwMode="auto">
          <a:xfrm>
            <a:off x="454559" y="1916031"/>
            <a:ext cx="2551546" cy="1274195"/>
          </a:xfrm>
          <a:prstGeom prst="rect">
            <a:avLst/>
          </a:prstGeom>
          <a:noFill/>
          <a:ln w="9525">
            <a:noFill/>
            <a:miter lim="800000"/>
            <a:headEnd/>
            <a:tailEnd/>
          </a:ln>
        </p:spPr>
        <p:txBody>
          <a:bodyPr wrap="square">
            <a:spAutoFit/>
          </a:bodyPr>
          <a:lstStyle/>
          <a:p>
            <a:pPr algn="ctr" defTabSz="957263" rtl="0" eaLnBrk="0" fontAlgn="base" hangingPunct="0">
              <a:spcBef>
                <a:spcPct val="70000"/>
              </a:spcBef>
              <a:spcAft>
                <a:spcPct val="0"/>
              </a:spcAft>
              <a:buClr>
                <a:srgbClr val="143C8D"/>
              </a:buClr>
              <a:buSzPct val="100000"/>
            </a:pPr>
            <a:r>
              <a:rPr lang="zh-CN" altLang="en-US" sz="1200" b="1" kern="1200" dirty="0" smtClean="0">
                <a:solidFill>
                  <a:srgbClr val="606060"/>
                </a:solidFill>
                <a:latin typeface="Microsoft YaHei" panose="020B0503020204020204" pitchFamily="34" charset="-122"/>
                <a:ea typeface="Microsoft YaHei" panose="020B0503020204020204" pitchFamily="34" charset="-122"/>
                <a:cs typeface="Tahoma" pitchFamily="34" charset="0"/>
              </a:rPr>
              <a:t>利用</a:t>
            </a:r>
            <a:r>
              <a:rPr lang="zh-CN" altLang="en-US" b="1" dirty="0">
                <a:solidFill>
                  <a:srgbClr val="606060"/>
                </a:solidFill>
                <a:latin typeface="Microsoft YaHei" panose="020B0503020204020204" pitchFamily="34" charset="-122"/>
                <a:ea typeface="Microsoft YaHei" panose="020B0503020204020204" pitchFamily="34" charset="-122"/>
                <a:cs typeface="Tahoma" pitchFamily="34" charset="0"/>
              </a:rPr>
              <a:t>先</a:t>
            </a:r>
            <a:r>
              <a:rPr lang="zh-CN" altLang="en-US" b="1" dirty="0" smtClean="0">
                <a:solidFill>
                  <a:srgbClr val="606060"/>
                </a:solidFill>
                <a:latin typeface="Microsoft YaHei" panose="020B0503020204020204" pitchFamily="34" charset="-122"/>
                <a:ea typeface="Microsoft YaHei" panose="020B0503020204020204" pitchFamily="34" charset="-122"/>
                <a:cs typeface="Tahoma" pitchFamily="34" charset="0"/>
              </a:rPr>
              <a:t>进的</a:t>
            </a:r>
            <a:r>
              <a:rPr lang="zh-CN" altLang="en-US" sz="1200" b="1" kern="1200" dirty="0" smtClean="0">
                <a:solidFill>
                  <a:srgbClr val="606060"/>
                </a:solidFill>
                <a:latin typeface="Microsoft YaHei" panose="020B0503020204020204" pitchFamily="34" charset="-122"/>
                <a:ea typeface="Microsoft YaHei" panose="020B0503020204020204" pitchFamily="34" charset="-122"/>
                <a:cs typeface="Tahoma" pitchFamily="34" charset="0"/>
              </a:rPr>
              <a:t>分析算法迅速检测并减少断货的情况，从而提高利润</a:t>
            </a:r>
            <a:endParaRPr lang="en-US" altLang="zh-CN" b="1" dirty="0">
              <a:solidFill>
                <a:srgbClr val="606060"/>
              </a:solidFill>
              <a:latin typeface="Microsoft YaHei" panose="020B0503020204020204" pitchFamily="34" charset="-122"/>
              <a:ea typeface="Microsoft YaHei" panose="020B0503020204020204" pitchFamily="34" charset="-122"/>
              <a:cs typeface="Tahoma" pitchFamily="34" charset="0"/>
            </a:endParaRPr>
          </a:p>
          <a:p>
            <a:pPr algn="ctr" defTabSz="957263" rtl="0" eaLnBrk="0" fontAlgn="base" hangingPunct="0">
              <a:spcBef>
                <a:spcPct val="70000"/>
              </a:spcBef>
              <a:spcAft>
                <a:spcPct val="0"/>
              </a:spcAft>
              <a:buClr>
                <a:srgbClr val="143C8D"/>
              </a:buClr>
              <a:buSzPct val="100000"/>
            </a:pPr>
            <a:endParaRPr lang="en-US" sz="1200" b="1" kern="12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a:p>
            <a:pPr marL="111125" indent="-111125" algn="l" defTabSz="957263" rtl="0" eaLnBrk="0" fontAlgn="base" hangingPunct="0">
              <a:spcBef>
                <a:spcPct val="70000"/>
              </a:spcBef>
              <a:spcAft>
                <a:spcPct val="0"/>
              </a:spcAft>
              <a:buClr>
                <a:srgbClr val="004080"/>
              </a:buClr>
              <a:buSzPct val="100000"/>
              <a:buFont typeface="Wingdings" pitchFamily="2" charset="2"/>
              <a:buChar char="§"/>
            </a:pPr>
            <a:r>
              <a:rPr lang="zh-CN" altLang="en-US" sz="1200" kern="1200" dirty="0" smtClean="0">
                <a:solidFill>
                  <a:srgbClr val="606060"/>
                </a:solidFill>
                <a:latin typeface="Microsoft YaHei" panose="020B0503020204020204" pitchFamily="34" charset="-122"/>
                <a:ea typeface="Microsoft YaHei" panose="020B0503020204020204" pitchFamily="34" charset="-122"/>
                <a:cs typeface="Tahoma" pitchFamily="34" charset="0"/>
              </a:rPr>
              <a:t>国际范维内的零售行业的平均断货率约为</a:t>
            </a:r>
            <a:r>
              <a:rPr lang="en-US" sz="1200" kern="1200" dirty="0" smtClean="0">
                <a:solidFill>
                  <a:srgbClr val="606060"/>
                </a:solidFill>
                <a:latin typeface="Microsoft YaHei" panose="020B0503020204020204" pitchFamily="34" charset="-122"/>
                <a:ea typeface="Microsoft YaHei" panose="020B0503020204020204" pitchFamily="34" charset="-122"/>
                <a:cs typeface="Tahoma" pitchFamily="34" charset="0"/>
              </a:rPr>
              <a:t> 8% </a:t>
            </a:r>
          </a:p>
        </p:txBody>
      </p:sp>
      <p:sp>
        <p:nvSpPr>
          <p:cNvPr id="11" name="Rectangle 10"/>
          <p:cNvSpPr/>
          <p:nvPr>
            <p:custDataLst>
              <p:tags r:id="rId8"/>
            </p:custDataLst>
          </p:nvPr>
        </p:nvSpPr>
        <p:spPr>
          <a:xfrm>
            <a:off x="924061" y="1060340"/>
            <a:ext cx="1710726" cy="329321"/>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1400" b="1" i="1" spc="300" dirty="0">
                <a:solidFill>
                  <a:srgbClr val="004080"/>
                </a:solidFill>
                <a:latin typeface="Microsoft YaHei" panose="020B0503020204020204" pitchFamily="34" charset="-122"/>
                <a:ea typeface="Microsoft YaHei" panose="020B0503020204020204" pitchFamily="34" charset="-122"/>
              </a:rPr>
              <a:t>提高利</a:t>
            </a:r>
            <a:r>
              <a:rPr lang="zh-CN" altLang="en-US" sz="1400" b="1" i="1" spc="300" dirty="0" smtClean="0">
                <a:solidFill>
                  <a:srgbClr val="004080"/>
                </a:solidFill>
                <a:latin typeface="Microsoft YaHei" panose="020B0503020204020204" pitchFamily="34" charset="-122"/>
                <a:ea typeface="Microsoft YaHei" panose="020B0503020204020204" pitchFamily="34" charset="-122"/>
              </a:rPr>
              <a:t>润的</a:t>
            </a:r>
            <a:r>
              <a:rPr lang="zh-CN" altLang="en-US" sz="1400" b="1" i="1" kern="1200" spc="300" dirty="0" smtClean="0">
                <a:solidFill>
                  <a:srgbClr val="004080"/>
                </a:solidFill>
                <a:latin typeface="Microsoft YaHei" panose="020B0503020204020204" pitchFamily="34" charset="-122"/>
                <a:ea typeface="Microsoft YaHei" panose="020B0503020204020204" pitchFamily="34" charset="-122"/>
              </a:rPr>
              <a:t>机会</a:t>
            </a:r>
            <a:endParaRPr lang="en-US" altLang="en-US" sz="1400" b="1" i="1" kern="1200" spc="300" dirty="0">
              <a:solidFill>
                <a:srgbClr val="004080"/>
              </a:solidFill>
              <a:latin typeface="Microsoft YaHei" panose="020B0503020204020204" pitchFamily="34" charset="-122"/>
              <a:ea typeface="Microsoft YaHei" panose="020B0503020204020204" pitchFamily="34" charset="-122"/>
            </a:endParaRPr>
          </a:p>
        </p:txBody>
      </p:sp>
      <p:cxnSp>
        <p:nvCxnSpPr>
          <p:cNvPr id="12" name="Straight Connector 11"/>
          <p:cNvCxnSpPr/>
          <p:nvPr>
            <p:custDataLst>
              <p:tags r:id="rId9"/>
            </p:custDataLst>
          </p:nvPr>
        </p:nvCxnSpPr>
        <p:spPr>
          <a:xfrm rot="10800000">
            <a:off x="461025" y="1414352"/>
            <a:ext cx="2468880" cy="0"/>
          </a:xfrm>
          <a:prstGeom prst="line">
            <a:avLst/>
          </a:prstGeom>
          <a:ln w="19050" cap="flat" cmpd="sng" algn="ctr">
            <a:gradFill flip="none" rotWithShape="1">
              <a:gsLst>
                <a:gs pos="0">
                  <a:srgbClr val="FFFFFF">
                    <a:alpha val="0"/>
                  </a:srgbClr>
                </a:gs>
                <a:gs pos="82000">
                  <a:schemeClr val="bg1"/>
                </a:gs>
                <a:gs pos="100000">
                  <a:schemeClr val="bg1">
                    <a:alpha val="0"/>
                  </a:schemeClr>
                </a:gs>
                <a:gs pos="18000">
                  <a:srgbClr val="FFFFFF"/>
                </a:gs>
              </a:gsLst>
              <a:lin ang="0" scaled="1"/>
              <a:tileRect/>
            </a:gra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3" name="Rounded Rectangle 12"/>
          <p:cNvSpPr/>
          <p:nvPr>
            <p:custDataLst>
              <p:tags r:id="rId10"/>
            </p:custDataLst>
          </p:nvPr>
        </p:nvSpPr>
        <p:spPr bwMode="auto">
          <a:xfrm>
            <a:off x="3193130" y="1136540"/>
            <a:ext cx="301752" cy="297457"/>
          </a:xfrm>
          <a:prstGeom prst="roundRect">
            <a:avLst>
              <a:gd name="adj" fmla="val 48077"/>
            </a:avLst>
          </a:prstGeom>
          <a:solidFill>
            <a:srgbClr val="004080"/>
          </a:solidFill>
          <a:ln>
            <a:noFill/>
          </a:ln>
          <a:effectLst>
            <a:outerShdw blurRad="114300" dist="38100" dir="2700000">
              <a:srgbClr val="000000">
                <a:alpha val="54000"/>
              </a:srgbClr>
            </a:outerShdw>
          </a:effectLst>
          <a:scene3d>
            <a:camera prst="orthographicFront"/>
            <a:lightRig rig="soft" dir="t"/>
          </a:scene3d>
          <a:sp3d prstMaterial="matte">
            <a:bevelT h="63500"/>
            <a:bevelB/>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91440" tIns="45720" rIns="91440" bIns="45720" numCol="1" rtlCol="0" anchor="ctr" anchorCtr="0" compatLnSpc="1">
            <a:prstTxWarp prst="textNoShape">
              <a:avLst/>
            </a:prstTxWarp>
          </a:bodyPr>
          <a:lstStyle/>
          <a:p>
            <a:pPr algn="ctr" rtl="0" fontAlgn="base">
              <a:spcBef>
                <a:spcPct val="0"/>
              </a:spcBef>
              <a:spcAft>
                <a:spcPct val="0"/>
              </a:spcAft>
            </a:pPr>
            <a:endParaRPr lang="en-US" sz="2300" kern="1200" dirty="0">
              <a:solidFill>
                <a:srgbClr val="FFFFFF"/>
              </a:solidFill>
              <a:latin typeface="Microsoft YaHei" panose="020B0503020204020204" pitchFamily="34" charset="-122"/>
              <a:ea typeface="Microsoft YaHei" panose="020B0503020204020204" pitchFamily="34" charset="-122"/>
              <a:cs typeface="Arial" pitchFamily="34" charset="0"/>
            </a:endParaRPr>
          </a:p>
        </p:txBody>
      </p:sp>
      <p:sp>
        <p:nvSpPr>
          <p:cNvPr id="14" name="Rectangle 13"/>
          <p:cNvSpPr/>
          <p:nvPr>
            <p:custDataLst>
              <p:tags r:id="rId11"/>
            </p:custDataLst>
          </p:nvPr>
        </p:nvSpPr>
        <p:spPr>
          <a:xfrm>
            <a:off x="3175590" y="1088915"/>
            <a:ext cx="304892" cy="338554"/>
          </a:xfrm>
          <a:prstGeom prst="rect">
            <a:avLst/>
          </a:prstGeom>
        </p:spPr>
        <p:txBody>
          <a:bodyPr wrap="none" anchor="ctr">
            <a:spAutoFit/>
          </a:bodyPr>
          <a:lstStyle/>
          <a:p>
            <a:pPr algn="ctr" rtl="0" fontAlgn="base">
              <a:spcBef>
                <a:spcPct val="0"/>
              </a:spcBef>
              <a:spcAft>
                <a:spcPct val="0"/>
              </a:spcAft>
            </a:pPr>
            <a:r>
              <a:rPr lang="en-US" sz="1600" kern="1200" dirty="0">
                <a:solidFill>
                  <a:srgbClr val="FFFFFF"/>
                </a:solidFill>
                <a:latin typeface="Microsoft YaHei" panose="020B0503020204020204" pitchFamily="34" charset="-122"/>
                <a:ea typeface="Microsoft YaHei" panose="020B0503020204020204" pitchFamily="34" charset="-122"/>
              </a:rPr>
              <a:t>1</a:t>
            </a:r>
          </a:p>
        </p:txBody>
      </p:sp>
      <p:sp>
        <p:nvSpPr>
          <p:cNvPr id="15" name="Rounded Rectangle 14"/>
          <p:cNvSpPr/>
          <p:nvPr>
            <p:custDataLst>
              <p:tags r:id="rId12"/>
            </p:custDataLst>
          </p:nvPr>
        </p:nvSpPr>
        <p:spPr bwMode="auto">
          <a:xfrm>
            <a:off x="3191542" y="2668795"/>
            <a:ext cx="301752" cy="297457"/>
          </a:xfrm>
          <a:prstGeom prst="roundRect">
            <a:avLst>
              <a:gd name="adj" fmla="val 48077"/>
            </a:avLst>
          </a:prstGeom>
          <a:solidFill>
            <a:srgbClr val="004080"/>
          </a:solidFill>
          <a:ln>
            <a:noFill/>
          </a:ln>
          <a:effectLst>
            <a:outerShdw blurRad="114300" dist="38100" dir="2700000">
              <a:srgbClr val="000000">
                <a:alpha val="54000"/>
              </a:srgbClr>
            </a:outerShdw>
          </a:effectLst>
          <a:scene3d>
            <a:camera prst="orthographicFront"/>
            <a:lightRig rig="soft" dir="t"/>
          </a:scene3d>
          <a:sp3d prstMaterial="matte">
            <a:bevelT h="63500"/>
            <a:bevelB/>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91440" tIns="45720" rIns="91440" bIns="45720" numCol="1" rtlCol="0" anchor="ctr" anchorCtr="0" compatLnSpc="1">
            <a:prstTxWarp prst="textNoShape">
              <a:avLst/>
            </a:prstTxWarp>
          </a:bodyPr>
          <a:lstStyle/>
          <a:p>
            <a:pPr algn="ctr" rtl="0" fontAlgn="base">
              <a:spcBef>
                <a:spcPct val="0"/>
              </a:spcBef>
              <a:spcAft>
                <a:spcPct val="0"/>
              </a:spcAft>
            </a:pPr>
            <a:endParaRPr lang="en-US" sz="2300" kern="1200" dirty="0">
              <a:solidFill>
                <a:srgbClr val="FFFFFF"/>
              </a:solidFill>
              <a:latin typeface="Microsoft YaHei" panose="020B0503020204020204" pitchFamily="34" charset="-122"/>
              <a:ea typeface="Microsoft YaHei" panose="020B0503020204020204" pitchFamily="34" charset="-122"/>
              <a:cs typeface="Arial" pitchFamily="34" charset="0"/>
            </a:endParaRPr>
          </a:p>
        </p:txBody>
      </p:sp>
      <p:sp>
        <p:nvSpPr>
          <p:cNvPr id="16" name="Rectangle 15"/>
          <p:cNvSpPr/>
          <p:nvPr>
            <p:custDataLst>
              <p:tags r:id="rId13"/>
            </p:custDataLst>
          </p:nvPr>
        </p:nvSpPr>
        <p:spPr>
          <a:xfrm>
            <a:off x="3198716" y="2655752"/>
            <a:ext cx="304892" cy="338554"/>
          </a:xfrm>
          <a:prstGeom prst="rect">
            <a:avLst/>
          </a:prstGeom>
        </p:spPr>
        <p:txBody>
          <a:bodyPr wrap="none" anchor="ctr">
            <a:spAutoFit/>
          </a:bodyPr>
          <a:lstStyle/>
          <a:p>
            <a:pPr algn="ctr" rtl="0" fontAlgn="base">
              <a:spcBef>
                <a:spcPct val="0"/>
              </a:spcBef>
              <a:spcAft>
                <a:spcPct val="0"/>
              </a:spcAft>
            </a:pPr>
            <a:r>
              <a:rPr lang="en-US" sz="1600" kern="1200" dirty="0">
                <a:solidFill>
                  <a:srgbClr val="FFFFFF"/>
                </a:solidFill>
                <a:latin typeface="Microsoft YaHei" panose="020B0503020204020204" pitchFamily="34" charset="-122"/>
                <a:ea typeface="Microsoft YaHei" panose="020B0503020204020204" pitchFamily="34" charset="-122"/>
              </a:rPr>
              <a:t>2</a:t>
            </a:r>
          </a:p>
        </p:txBody>
      </p:sp>
      <p:sp>
        <p:nvSpPr>
          <p:cNvPr id="17" name="Rounded Rectangle 16"/>
          <p:cNvSpPr/>
          <p:nvPr>
            <p:custDataLst>
              <p:tags r:id="rId14"/>
            </p:custDataLst>
          </p:nvPr>
        </p:nvSpPr>
        <p:spPr bwMode="auto">
          <a:xfrm>
            <a:off x="3191542" y="4797315"/>
            <a:ext cx="301752" cy="297457"/>
          </a:xfrm>
          <a:prstGeom prst="roundRect">
            <a:avLst>
              <a:gd name="adj" fmla="val 48077"/>
            </a:avLst>
          </a:prstGeom>
          <a:solidFill>
            <a:srgbClr val="004080"/>
          </a:solidFill>
          <a:ln>
            <a:noFill/>
          </a:ln>
          <a:effectLst>
            <a:outerShdw blurRad="114300" dist="38100" dir="2700000">
              <a:srgbClr val="000000">
                <a:alpha val="54000"/>
              </a:srgbClr>
            </a:outerShdw>
          </a:effectLst>
          <a:scene3d>
            <a:camera prst="orthographicFront"/>
            <a:lightRig rig="soft" dir="t"/>
          </a:scene3d>
          <a:sp3d prstMaterial="matte">
            <a:bevelT h="63500"/>
            <a:bevelB/>
          </a:sp3d>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vert="horz" wrap="square" lIns="91440" tIns="45720" rIns="91440" bIns="45720" numCol="1" rtlCol="0" anchor="ctr" anchorCtr="0" compatLnSpc="1">
            <a:prstTxWarp prst="textNoShape">
              <a:avLst/>
            </a:prstTxWarp>
          </a:bodyPr>
          <a:lstStyle/>
          <a:p>
            <a:pPr algn="ctr" rtl="0" fontAlgn="base">
              <a:spcBef>
                <a:spcPct val="0"/>
              </a:spcBef>
              <a:spcAft>
                <a:spcPct val="0"/>
              </a:spcAft>
            </a:pPr>
            <a:endParaRPr lang="en-US" sz="2300" kern="1200" dirty="0">
              <a:solidFill>
                <a:srgbClr val="FFFFFF"/>
              </a:solidFill>
              <a:latin typeface="Microsoft YaHei" panose="020B0503020204020204" pitchFamily="34" charset="-122"/>
              <a:ea typeface="Microsoft YaHei" panose="020B0503020204020204" pitchFamily="34" charset="-122"/>
              <a:cs typeface="Arial" pitchFamily="34" charset="0"/>
            </a:endParaRPr>
          </a:p>
        </p:txBody>
      </p:sp>
      <p:sp>
        <p:nvSpPr>
          <p:cNvPr id="18" name="Rectangle 17"/>
          <p:cNvSpPr/>
          <p:nvPr>
            <p:custDataLst>
              <p:tags r:id="rId15"/>
            </p:custDataLst>
          </p:nvPr>
        </p:nvSpPr>
        <p:spPr>
          <a:xfrm>
            <a:off x="3198716" y="4774404"/>
            <a:ext cx="304892" cy="338554"/>
          </a:xfrm>
          <a:prstGeom prst="rect">
            <a:avLst/>
          </a:prstGeom>
        </p:spPr>
        <p:txBody>
          <a:bodyPr wrap="none" anchor="ctr">
            <a:spAutoFit/>
          </a:bodyPr>
          <a:lstStyle/>
          <a:p>
            <a:pPr algn="ctr" rtl="0" fontAlgn="base">
              <a:spcBef>
                <a:spcPct val="0"/>
              </a:spcBef>
              <a:spcAft>
                <a:spcPct val="0"/>
              </a:spcAft>
            </a:pPr>
            <a:r>
              <a:rPr lang="en-US" sz="1600" kern="1200" dirty="0">
                <a:solidFill>
                  <a:srgbClr val="FFFFFF"/>
                </a:solidFill>
                <a:latin typeface="Microsoft YaHei" panose="020B0503020204020204" pitchFamily="34" charset="-122"/>
                <a:ea typeface="Microsoft YaHei" panose="020B0503020204020204" pitchFamily="34" charset="-122"/>
              </a:rPr>
              <a:t>3</a:t>
            </a:r>
          </a:p>
        </p:txBody>
      </p:sp>
      <p:graphicFrame>
        <p:nvGraphicFramePr>
          <p:cNvPr id="19" name="Chart 18"/>
          <p:cNvGraphicFramePr/>
          <p:nvPr>
            <p:custDataLst>
              <p:tags r:id="rId16"/>
            </p:custDataLst>
            <p:extLst>
              <p:ext uri="{D42A27DB-BD31-4B8C-83A1-F6EECF244321}">
                <p14:modId xmlns:p14="http://schemas.microsoft.com/office/powerpoint/2010/main" val="2803370465"/>
              </p:ext>
            </p:extLst>
          </p:nvPr>
        </p:nvGraphicFramePr>
        <p:xfrm>
          <a:off x="839849" y="4403615"/>
          <a:ext cx="1600200" cy="1447800"/>
        </p:xfrm>
        <a:graphic>
          <a:graphicData uri="http://schemas.openxmlformats.org/drawingml/2006/chart">
            <c:chart xmlns:c="http://schemas.openxmlformats.org/drawingml/2006/chart" xmlns:r="http://schemas.openxmlformats.org/officeDocument/2006/relationships" r:id="rId107"/>
          </a:graphicData>
        </a:graphic>
      </p:graphicFrame>
      <p:sp>
        <p:nvSpPr>
          <p:cNvPr id="20" name="Line Callout 2 (No Border) 19"/>
          <p:cNvSpPr/>
          <p:nvPr>
            <p:custDataLst>
              <p:tags r:id="rId17"/>
            </p:custDataLst>
          </p:nvPr>
        </p:nvSpPr>
        <p:spPr bwMode="auto">
          <a:xfrm>
            <a:off x="2363849" y="4403615"/>
            <a:ext cx="642256" cy="304800"/>
          </a:xfrm>
          <a:prstGeom prst="callout2">
            <a:avLst>
              <a:gd name="adj1" fmla="val 33185"/>
              <a:gd name="adj2" fmla="val 2754"/>
              <a:gd name="adj3" fmla="val 32738"/>
              <a:gd name="adj4" fmla="val -14706"/>
              <a:gd name="adj5" fmla="val 101451"/>
              <a:gd name="adj6" fmla="val -41494"/>
            </a:avLst>
          </a:prstGeom>
          <a:noFill/>
          <a:ln w="317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31% </a:t>
            </a:r>
            <a:r>
              <a:rPr kumimoji="0" lang="zh-CN" alt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在另一家店购买</a:t>
            </a:r>
            <a:endParaRPr kumimoji="0" lang="en-US" sz="10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21" name="Line Callout 2 (No Border) 20"/>
          <p:cNvSpPr/>
          <p:nvPr>
            <p:custDataLst>
              <p:tags r:id="rId18"/>
            </p:custDataLst>
          </p:nvPr>
        </p:nvSpPr>
        <p:spPr bwMode="auto">
          <a:xfrm>
            <a:off x="2059049" y="5454540"/>
            <a:ext cx="718456" cy="304800"/>
          </a:xfrm>
          <a:prstGeom prst="callout2">
            <a:avLst>
              <a:gd name="adj1" fmla="val 27083"/>
              <a:gd name="adj2" fmla="val -1389"/>
              <a:gd name="adj3" fmla="val 27083"/>
              <a:gd name="adj4" fmla="val -12564"/>
              <a:gd name="adj5" fmla="val -17709"/>
              <a:gd name="adj6" fmla="val -20972"/>
            </a:avLst>
          </a:prstGeom>
          <a:noFill/>
          <a:ln w="317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26% </a:t>
            </a:r>
            <a:r>
              <a:rPr kumimoji="0" lang="zh-CN" alt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用其他品牌的产品代替</a:t>
            </a:r>
            <a:endParaRPr kumimoji="0" lang="en-US" sz="10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22" name="Line Callout 2 (No Border) 21"/>
          <p:cNvSpPr/>
          <p:nvPr>
            <p:custDataLst>
              <p:tags r:id="rId19"/>
            </p:custDataLst>
          </p:nvPr>
        </p:nvSpPr>
        <p:spPr bwMode="auto">
          <a:xfrm>
            <a:off x="535049" y="5470415"/>
            <a:ext cx="914400" cy="304800"/>
          </a:xfrm>
          <a:prstGeom prst="callout2">
            <a:avLst>
              <a:gd name="adj1" fmla="val 10417"/>
              <a:gd name="adj2" fmla="val 56250"/>
              <a:gd name="adj3" fmla="val -45833"/>
              <a:gd name="adj4" fmla="val 56186"/>
              <a:gd name="adj5" fmla="val -70834"/>
              <a:gd name="adj6" fmla="val 65487"/>
            </a:avLst>
          </a:prstGeom>
          <a:noFill/>
          <a:ln w="317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rPr>
              <a:t>19</a:t>
            </a:r>
            <a:r>
              <a:rPr kumimoji="0" 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 </a:t>
            </a:r>
            <a:r>
              <a:rPr kumimoji="0" lang="zh-CN" alt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用相同品牌的产品代替</a:t>
            </a:r>
            <a:endParaRPr kumimoji="0" lang="en-US" sz="10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23" name="Line Callout 2 (No Border) 22"/>
          <p:cNvSpPr/>
          <p:nvPr>
            <p:custDataLst>
              <p:tags r:id="rId20"/>
            </p:custDataLst>
          </p:nvPr>
        </p:nvSpPr>
        <p:spPr bwMode="auto">
          <a:xfrm>
            <a:off x="458849" y="4251215"/>
            <a:ext cx="914400" cy="304800"/>
          </a:xfrm>
          <a:prstGeom prst="callout2">
            <a:avLst>
              <a:gd name="adj1" fmla="val 81250"/>
              <a:gd name="adj2" fmla="val 56250"/>
              <a:gd name="adj3" fmla="val 112500"/>
              <a:gd name="adj4" fmla="val 56186"/>
              <a:gd name="adj5" fmla="val 173958"/>
              <a:gd name="adj6" fmla="val 83543"/>
            </a:avLst>
          </a:prstGeom>
          <a:noFill/>
          <a:ln w="317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rPr>
              <a:t>15</a:t>
            </a:r>
            <a:r>
              <a:rPr kumimoji="0" 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 </a:t>
            </a:r>
            <a:r>
              <a:rPr kumimoji="0" lang="zh-CN" alt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延迟购买</a:t>
            </a:r>
            <a:endParaRPr kumimoji="0" lang="en-US" sz="10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24" name="Line Callout 2 (No Border) 23"/>
          <p:cNvSpPr/>
          <p:nvPr>
            <p:custDataLst>
              <p:tags r:id="rId21"/>
            </p:custDataLst>
          </p:nvPr>
        </p:nvSpPr>
        <p:spPr bwMode="auto">
          <a:xfrm>
            <a:off x="1525649" y="4098815"/>
            <a:ext cx="685800" cy="304800"/>
          </a:xfrm>
          <a:prstGeom prst="callout2">
            <a:avLst>
              <a:gd name="adj1" fmla="val 49324"/>
              <a:gd name="adj2" fmla="val 7547"/>
              <a:gd name="adj3" fmla="val 50000"/>
              <a:gd name="adj4" fmla="val -12518"/>
              <a:gd name="adj5" fmla="val 192552"/>
              <a:gd name="adj6" fmla="val 3149"/>
            </a:avLst>
          </a:prstGeom>
          <a:noFill/>
          <a:ln w="3175" cap="flat" cmpd="sng" algn="ctr">
            <a:solidFill>
              <a:schemeClr val="tx1">
                <a:lumMod val="50000"/>
                <a:lumOff val="50000"/>
              </a:schemeClr>
            </a:solid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rPr>
              <a:t>9</a:t>
            </a:r>
            <a:r>
              <a:rPr kumimoji="0" 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 </a:t>
            </a:r>
            <a:r>
              <a:rPr kumimoji="0" lang="zh-CN" altLang="en-US" sz="8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rPr>
              <a:t>放弃购买</a:t>
            </a:r>
            <a:endParaRPr kumimoji="0" lang="en-US" sz="1000"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25" name="Rectangle 10"/>
          <p:cNvSpPr>
            <a:spLocks noChangeArrowheads="1"/>
          </p:cNvSpPr>
          <p:nvPr>
            <p:custDataLst>
              <p:tags r:id="rId22"/>
            </p:custDataLst>
          </p:nvPr>
        </p:nvSpPr>
        <p:spPr bwMode="gray">
          <a:xfrm flipH="1">
            <a:off x="680190" y="3726130"/>
            <a:ext cx="2116612" cy="169277"/>
          </a:xfrm>
          <a:prstGeom prst="rect">
            <a:avLst/>
          </a:prstGeom>
          <a:noFill/>
          <a:ln w="12700" algn="ctr">
            <a:noFill/>
            <a:miter lim="800000"/>
            <a:headEnd/>
            <a:tailEnd/>
          </a:ln>
        </p:spPr>
        <p:txBody>
          <a:bodyPr wrap="square" lIns="0" tIns="0" rIns="0" bIns="0">
            <a:spAutoFit/>
          </a:bodyPr>
          <a:lstStyle/>
          <a:p>
            <a:pPr algn="ctr" rtl="0" eaLnBrk="0" fontAlgn="base" hangingPunct="0">
              <a:spcBef>
                <a:spcPct val="0"/>
              </a:spcBef>
              <a:spcAft>
                <a:spcPct val="0"/>
              </a:spcAft>
            </a:pPr>
            <a:r>
              <a:rPr lang="zh-CN" altLang="en-US" sz="1100" b="1" kern="1200" cap="all" dirty="0" smtClean="0">
                <a:solidFill>
                  <a:srgbClr val="004080"/>
                </a:solidFill>
                <a:latin typeface="Microsoft YaHei" panose="020B0503020204020204" pitchFamily="34" charset="-122"/>
                <a:ea typeface="Microsoft YaHei" panose="020B0503020204020204" pitchFamily="34" charset="-122"/>
                <a:cs typeface="SimSun"/>
              </a:rPr>
              <a:t>顾客对断货的反应</a:t>
            </a:r>
            <a:endParaRPr lang="en-US" altLang="zh-CN" sz="1100" b="1" kern="1200" cap="all" dirty="0">
              <a:solidFill>
                <a:srgbClr val="004080"/>
              </a:solidFill>
              <a:latin typeface="Microsoft YaHei" panose="020B0503020204020204" pitchFamily="34" charset="-122"/>
              <a:ea typeface="Microsoft YaHei" panose="020B0503020204020204" pitchFamily="34" charset="-122"/>
              <a:cs typeface="SimSun"/>
            </a:endParaRPr>
          </a:p>
        </p:txBody>
      </p:sp>
      <p:sp>
        <p:nvSpPr>
          <p:cNvPr id="26" name="Rectangle 43"/>
          <p:cNvSpPr>
            <a:spLocks noChangeArrowheads="1"/>
          </p:cNvSpPr>
          <p:nvPr>
            <p:custDataLst>
              <p:tags r:id="rId23"/>
            </p:custDataLst>
          </p:nvPr>
        </p:nvSpPr>
        <p:spPr bwMode="auto">
          <a:xfrm>
            <a:off x="3466573" y="1078839"/>
            <a:ext cx="5029200" cy="400110"/>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利用</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先</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进的分析算法为每个店的每个</a:t>
            </a:r>
            <a:r>
              <a:rPr lang="en-US" altLang="zh-CN" sz="1000" dirty="0" smtClean="0">
                <a:solidFill>
                  <a:srgbClr val="606060"/>
                </a:solidFill>
                <a:latin typeface="Microsoft YaHei" panose="020B0503020204020204" pitchFamily="34" charset="-122"/>
                <a:ea typeface="Microsoft YaHei" panose="020B0503020204020204" pitchFamily="34" charset="-122"/>
                <a:cs typeface="Tahoma" pitchFamily="34" charset="0"/>
              </a:rPr>
              <a:t>SKU </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建立每天的销售量底线，并与实际销量对比，找出可能</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代</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表断货情况的异常</a:t>
            </a: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曲线</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7" name="Rectangle 43"/>
          <p:cNvSpPr>
            <a:spLocks noChangeArrowheads="1"/>
          </p:cNvSpPr>
          <p:nvPr>
            <p:custDataLst>
              <p:tags r:id="rId24"/>
            </p:custDataLst>
          </p:nvPr>
        </p:nvSpPr>
        <p:spPr bwMode="auto">
          <a:xfrm>
            <a:off x="3456655" y="2640220"/>
            <a:ext cx="5029200" cy="246221"/>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分析</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根本原因，理解断货现象</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8" name="Rectangle 43"/>
          <p:cNvSpPr>
            <a:spLocks noChangeArrowheads="1"/>
          </p:cNvSpPr>
          <p:nvPr>
            <p:custDataLst>
              <p:tags r:id="rId25"/>
            </p:custDataLst>
          </p:nvPr>
        </p:nvSpPr>
        <p:spPr bwMode="auto">
          <a:xfrm>
            <a:off x="3409532" y="4785294"/>
            <a:ext cx="5029200" cy="246221"/>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1000" dirty="0">
                <a:solidFill>
                  <a:srgbClr val="606060"/>
                </a:solidFill>
                <a:latin typeface="Microsoft YaHei" panose="020B0503020204020204" pitchFamily="34" charset="-122"/>
                <a:ea typeface="Microsoft YaHei" panose="020B0503020204020204" pitchFamily="34" charset="-122"/>
                <a:cs typeface="Tahoma" pitchFamily="34" charset="0"/>
              </a:rPr>
              <a:t>研</a:t>
            </a:r>
            <a:r>
              <a:rPr lang="zh-CN" alt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rPr>
              <a:t>究并寻找可行的建议来减少未来的断货情况</a:t>
            </a:r>
            <a:endParaRPr lang="en-US" sz="10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cxnSp>
        <p:nvCxnSpPr>
          <p:cNvPr id="29" name="Straight Connector 28"/>
          <p:cNvCxnSpPr/>
          <p:nvPr>
            <p:custDataLst>
              <p:tags r:id="rId26"/>
            </p:custDataLst>
          </p:nvPr>
        </p:nvCxnSpPr>
        <p:spPr>
          <a:xfrm rot="10800000">
            <a:off x="4604081" y="2237410"/>
            <a:ext cx="2926080" cy="0"/>
          </a:xfrm>
          <a:prstGeom prst="line">
            <a:avLst/>
          </a:prstGeom>
          <a:ln w="3175" cap="flat" cmpd="sng" algn="ctr">
            <a:solidFill>
              <a:schemeClr val="bg2">
                <a:lumMod val="60000"/>
                <a:lumOff val="40000"/>
              </a:schemeClr>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custDataLst>
              <p:tags r:id="rId27"/>
            </p:custDataLst>
          </p:nvPr>
        </p:nvCxnSpPr>
        <p:spPr>
          <a:xfrm rot="5400000">
            <a:off x="4278980" y="1915783"/>
            <a:ext cx="640080" cy="0"/>
          </a:xfrm>
          <a:prstGeom prst="line">
            <a:avLst/>
          </a:prstGeom>
          <a:ln w="3175" cap="flat" cmpd="sng" algn="ctr">
            <a:solidFill>
              <a:schemeClr val="bg2">
                <a:lumMod val="60000"/>
                <a:lumOff val="40000"/>
              </a:schemeClr>
            </a:solidFill>
            <a:prstDash val="solid"/>
            <a:round/>
            <a:headEnd type="triangl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1" name="Rectangle 43"/>
          <p:cNvSpPr>
            <a:spLocks noChangeArrowheads="1"/>
          </p:cNvSpPr>
          <p:nvPr>
            <p:custDataLst>
              <p:tags r:id="rId28"/>
            </p:custDataLst>
          </p:nvPr>
        </p:nvSpPr>
        <p:spPr bwMode="auto">
          <a:xfrm>
            <a:off x="7418099" y="2231694"/>
            <a:ext cx="490699" cy="230832"/>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900" dirty="0" smtClean="0">
                <a:solidFill>
                  <a:srgbClr val="606060"/>
                </a:solidFill>
                <a:latin typeface="Microsoft YaHei" panose="020B0503020204020204" pitchFamily="34" charset="-122"/>
                <a:ea typeface="Microsoft YaHei" panose="020B0503020204020204" pitchFamily="34" charset="-122"/>
                <a:cs typeface="Tahoma" pitchFamily="34" charset="0"/>
              </a:rPr>
              <a:t>时间</a:t>
            </a:r>
            <a:endParaRPr lang="en-US" sz="9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2" name="Rectangle 43"/>
          <p:cNvSpPr>
            <a:spLocks noChangeArrowheads="1"/>
          </p:cNvSpPr>
          <p:nvPr>
            <p:custDataLst>
              <p:tags r:id="rId29"/>
            </p:custDataLst>
          </p:nvPr>
        </p:nvSpPr>
        <p:spPr bwMode="auto">
          <a:xfrm>
            <a:off x="4401535" y="1406503"/>
            <a:ext cx="610870" cy="230832"/>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900" dirty="0" smtClean="0">
                <a:solidFill>
                  <a:srgbClr val="606060"/>
                </a:solidFill>
                <a:latin typeface="Microsoft YaHei" panose="020B0503020204020204" pitchFamily="34" charset="-122"/>
                <a:ea typeface="Microsoft YaHei" panose="020B0503020204020204" pitchFamily="34" charset="-122"/>
                <a:cs typeface="Tahoma" pitchFamily="34" charset="0"/>
              </a:rPr>
              <a:t>销售量</a:t>
            </a:r>
            <a:endParaRPr lang="en-US" sz="900"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graphicFrame>
        <p:nvGraphicFramePr>
          <p:cNvPr id="33" name="Object 3"/>
          <p:cNvGraphicFramePr>
            <a:graphicFrameLocks noChangeAspect="1"/>
          </p:cNvGraphicFramePr>
          <p:nvPr>
            <p:custDataLst>
              <p:tags r:id="rId30"/>
            </p:custDataLst>
            <p:extLst>
              <p:ext uri="{D42A27DB-BD31-4B8C-83A1-F6EECF244321}">
                <p14:modId xmlns:p14="http://schemas.microsoft.com/office/powerpoint/2010/main" val="802325267"/>
              </p:ext>
            </p:extLst>
          </p:nvPr>
        </p:nvGraphicFramePr>
        <p:xfrm>
          <a:off x="6979390" y="3174675"/>
          <a:ext cx="1381201" cy="1476579"/>
        </p:xfrm>
        <a:graphic>
          <a:graphicData uri="http://schemas.openxmlformats.org/drawingml/2006/chart">
            <c:chart xmlns:c="http://schemas.openxmlformats.org/drawingml/2006/chart" xmlns:r="http://schemas.openxmlformats.org/officeDocument/2006/relationships" r:id="rId108"/>
          </a:graphicData>
        </a:graphic>
      </p:graphicFrame>
      <p:cxnSp>
        <p:nvCxnSpPr>
          <p:cNvPr id="34" name="Straight Connector 33"/>
          <p:cNvCxnSpPr/>
          <p:nvPr>
            <p:custDataLst>
              <p:tags r:id="rId31"/>
            </p:custDataLst>
          </p:nvPr>
        </p:nvCxnSpPr>
        <p:spPr bwMode="auto">
          <a:xfrm flipV="1">
            <a:off x="7427065" y="3851615"/>
            <a:ext cx="200025" cy="66675"/>
          </a:xfrm>
          <a:prstGeom prst="line">
            <a:avLst/>
          </a:prstGeom>
          <a:solidFill>
            <a:schemeClr val="accent1"/>
          </a:solidFill>
          <a:ln w="3175" cap="flat" cmpd="sng" algn="ctr">
            <a:solidFill>
              <a:schemeClr val="tx1"/>
            </a:solidFill>
            <a:prstDash val="sysDot"/>
            <a:round/>
            <a:headEnd type="none" w="med" len="med"/>
            <a:tailEnd type="none" w="med" len="med"/>
          </a:ln>
          <a:effectLst/>
        </p:spPr>
      </p:cxnSp>
      <p:cxnSp>
        <p:nvCxnSpPr>
          <p:cNvPr id="35" name="Straight Connector 34"/>
          <p:cNvCxnSpPr/>
          <p:nvPr>
            <p:custDataLst>
              <p:tags r:id="rId32"/>
            </p:custDataLst>
          </p:nvPr>
        </p:nvCxnSpPr>
        <p:spPr bwMode="auto">
          <a:xfrm>
            <a:off x="7427065" y="3251540"/>
            <a:ext cx="200025" cy="0"/>
          </a:xfrm>
          <a:prstGeom prst="line">
            <a:avLst/>
          </a:prstGeom>
          <a:solidFill>
            <a:schemeClr val="accent1"/>
          </a:solidFill>
          <a:ln w="3175" cap="flat" cmpd="sng" algn="ctr">
            <a:solidFill>
              <a:schemeClr val="tx1"/>
            </a:solidFill>
            <a:prstDash val="sysDot"/>
            <a:round/>
            <a:headEnd type="none" w="med" len="med"/>
            <a:tailEnd type="none" w="med" len="med"/>
          </a:ln>
          <a:effectLst/>
        </p:spPr>
      </p:cxnSp>
      <p:cxnSp>
        <p:nvCxnSpPr>
          <p:cNvPr id="36" name="Straight Connector 35"/>
          <p:cNvCxnSpPr/>
          <p:nvPr>
            <p:custDataLst>
              <p:tags r:id="rId33"/>
            </p:custDataLst>
          </p:nvPr>
        </p:nvCxnSpPr>
        <p:spPr bwMode="auto">
          <a:xfrm flipV="1">
            <a:off x="7427065" y="3432515"/>
            <a:ext cx="200025" cy="171450"/>
          </a:xfrm>
          <a:prstGeom prst="line">
            <a:avLst/>
          </a:prstGeom>
          <a:solidFill>
            <a:schemeClr val="accent1"/>
          </a:solidFill>
          <a:ln w="3175" cap="flat" cmpd="sng" algn="ctr">
            <a:solidFill>
              <a:schemeClr val="tx1"/>
            </a:solidFill>
            <a:prstDash val="sysDot"/>
            <a:round/>
            <a:headEnd type="none" w="med" len="med"/>
            <a:tailEnd type="none" w="med" len="med"/>
          </a:ln>
          <a:effectLst/>
        </p:spPr>
      </p:cxnSp>
      <p:sp>
        <p:nvSpPr>
          <p:cNvPr id="37" name="Rectangle 36"/>
          <p:cNvSpPr/>
          <p:nvPr>
            <p:custDataLst>
              <p:tags r:id="rId34"/>
            </p:custDataLst>
          </p:nvPr>
        </p:nvSpPr>
        <p:spPr bwMode="auto">
          <a:xfrm>
            <a:off x="7666386" y="4623754"/>
            <a:ext cx="206375" cy="122237"/>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base">
              <a:spcBef>
                <a:spcPct val="0"/>
              </a:spcBef>
              <a:spcAft>
                <a:spcPct val="0"/>
              </a:spcAft>
            </a:pPr>
            <a:fld id="{DCB3C6DD-8039-4152-9930-71268ADA48D6}" type="datetime'H''''''''''''''''''''''e''''''s''''''''s'''''''''">
              <a:rPr kumimoji="0" lang="en-US" sz="600" strike="noStrike" cap="none" normalizeH="0" smtClean="0">
                <a:ln>
                  <a:noFill/>
                </a:ln>
                <a:effectLst/>
                <a:latin typeface="Microsoft YaHei" panose="020B0503020204020204" pitchFamily="34" charset="-122"/>
                <a:ea typeface="Microsoft YaHei" panose="020B0503020204020204" pitchFamily="34" charset="-122"/>
                <a:cs typeface="Arial"/>
                <a:sym typeface="Calibri"/>
              </a:rPr>
              <a:pPr algn="ctr" fontAlgn="base">
                <a:spcBef>
                  <a:spcPct val="0"/>
                </a:spcBef>
                <a:spcAft>
                  <a:spcPct val="0"/>
                </a:spcAft>
              </a:pPr>
              <a:t>Hess</a:t>
            </a:fld>
            <a:endParaRPr kumimoji="0" lang="en-US" sz="600" strike="noStrike" cap="none" normalizeH="0" dirty="0" smtClean="0">
              <a:ln>
                <a:noFill/>
              </a:ln>
              <a:effectLst/>
              <a:latin typeface="Microsoft YaHei" panose="020B0503020204020204" pitchFamily="34" charset="-122"/>
              <a:ea typeface="Microsoft YaHei" panose="020B0503020204020204" pitchFamily="34" charset="-122"/>
              <a:cs typeface="Arial"/>
              <a:sym typeface="Calibri"/>
            </a:endParaRPr>
          </a:p>
        </p:txBody>
      </p:sp>
      <p:sp>
        <p:nvSpPr>
          <p:cNvPr id="38" name="Rectangle 37"/>
          <p:cNvSpPr/>
          <p:nvPr>
            <p:custDataLst>
              <p:tags r:id="rId35"/>
            </p:custDataLst>
          </p:nvPr>
        </p:nvSpPr>
        <p:spPr bwMode="gray">
          <a:xfrm>
            <a:off x="7633440" y="4108790"/>
            <a:ext cx="244475"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r>
              <a:rPr kumimoji="0" lang="en-US" sz="900" strike="noStrike" cap="none" normalizeH="0" dirty="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rPr>
              <a:t>TBD</a:t>
            </a:r>
          </a:p>
        </p:txBody>
      </p:sp>
      <p:sp>
        <p:nvSpPr>
          <p:cNvPr id="39" name="Rectangle 38"/>
          <p:cNvSpPr/>
          <p:nvPr>
            <p:custDataLst>
              <p:tags r:id="rId36"/>
            </p:custDataLst>
          </p:nvPr>
        </p:nvSpPr>
        <p:spPr bwMode="auto">
          <a:xfrm>
            <a:off x="7633440" y="3565865"/>
            <a:ext cx="244475"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r>
              <a:rPr kumimoji="0" lang="en-US" sz="900" strike="noStrike" cap="none" normalizeH="0" dirty="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rPr>
              <a:t>TBD</a:t>
            </a:r>
          </a:p>
        </p:txBody>
      </p:sp>
      <p:sp>
        <p:nvSpPr>
          <p:cNvPr id="40" name="Rectangle 39"/>
          <p:cNvSpPr/>
          <p:nvPr>
            <p:custDataLst>
              <p:tags r:id="rId37"/>
            </p:custDataLst>
          </p:nvPr>
        </p:nvSpPr>
        <p:spPr bwMode="gray">
          <a:xfrm>
            <a:off x="7633440" y="3265827"/>
            <a:ext cx="244475"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r>
              <a:rPr kumimoji="0" lang="en-US" sz="900" strike="noStrike" cap="none" normalizeH="0" dirty="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rPr>
              <a:t>TBD</a:t>
            </a:r>
          </a:p>
        </p:txBody>
      </p:sp>
      <p:sp>
        <p:nvSpPr>
          <p:cNvPr id="41" name="Rectangle 40"/>
          <p:cNvSpPr/>
          <p:nvPr>
            <p:custDataLst>
              <p:tags r:id="rId38"/>
            </p:custDataLst>
          </p:nvPr>
        </p:nvSpPr>
        <p:spPr bwMode="auto">
          <a:xfrm>
            <a:off x="7043207" y="4562635"/>
            <a:ext cx="493712" cy="244475"/>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noAutofit/>
          </a:bodyPr>
          <a:lstStyle/>
          <a:p>
            <a:pPr algn="ctr" fontAlgn="base">
              <a:spcBef>
                <a:spcPct val="0"/>
              </a:spcBef>
              <a:spcAft>
                <a:spcPct val="0"/>
              </a:spcAft>
            </a:pPr>
            <a:r>
              <a:rPr kumimoji="0" lang="zh-CN" altLang="en-US" sz="600" strike="noStrike" cap="none" normalizeH="0" dirty="0" smtClean="0">
                <a:ln>
                  <a:noFill/>
                </a:ln>
                <a:effectLst/>
                <a:latin typeface="Microsoft YaHei" panose="020B0503020204020204" pitchFamily="34" charset="-122"/>
                <a:ea typeface="Microsoft YaHei" panose="020B0503020204020204" pitchFamily="34" charset="-122"/>
                <a:cs typeface="Arial"/>
                <a:sym typeface="Calibri"/>
              </a:rPr>
              <a:t>全球零售商</a:t>
            </a:r>
            <a:endParaRPr kumimoji="0" lang="en-US" sz="600" strike="noStrike" cap="none" normalizeH="0" dirty="0" smtClean="0">
              <a:ln>
                <a:noFill/>
              </a:ln>
              <a:effectLst/>
              <a:latin typeface="Microsoft YaHei" panose="020B0503020204020204" pitchFamily="34" charset="-122"/>
              <a:ea typeface="Microsoft YaHei" panose="020B0503020204020204" pitchFamily="34" charset="-122"/>
              <a:cs typeface="Arial"/>
              <a:sym typeface="Calibri"/>
            </a:endParaRPr>
          </a:p>
        </p:txBody>
      </p:sp>
      <p:sp>
        <p:nvSpPr>
          <p:cNvPr id="42" name="Rectangle 41"/>
          <p:cNvSpPr/>
          <p:nvPr>
            <p:custDataLst>
              <p:tags r:id="rId39"/>
            </p:custDataLst>
          </p:nvPr>
        </p:nvSpPr>
        <p:spPr bwMode="gray">
          <a:xfrm>
            <a:off x="7145700" y="4142127"/>
            <a:ext cx="255587"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fld id="{3F955DA8-48A1-4276-BF23-2B0721BC12C1}" type="datetime'''''4''''''''''''7''''%'''''''''''">
              <a:rPr kumimoji="0" lang="en-US" sz="900" strike="noStrike" cap="none" normalizeH="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rPr>
              <a:pPr algn="ctr" fontAlgn="base">
                <a:spcBef>
                  <a:spcPct val="0"/>
                </a:spcBef>
                <a:spcAft>
                  <a:spcPct val="0"/>
                </a:spcAft>
              </a:pPr>
              <a:t>47%</a:t>
            </a:fld>
            <a:endParaRPr kumimoji="0" lang="en-US" sz="900" strike="noStrike" cap="none" normalizeH="0" dirty="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endParaRPr>
          </a:p>
        </p:txBody>
      </p:sp>
      <p:sp>
        <p:nvSpPr>
          <p:cNvPr id="43" name="Rectangle 42"/>
          <p:cNvSpPr/>
          <p:nvPr>
            <p:custDataLst>
              <p:tags r:id="rId40"/>
            </p:custDataLst>
          </p:nvPr>
        </p:nvSpPr>
        <p:spPr bwMode="auto">
          <a:xfrm>
            <a:off x="7145700" y="3684927"/>
            <a:ext cx="255587"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fld id="{5954A54E-10D5-4611-9563-4E81E87CB346}" type="datetime'''''''''''''''''''''''''''2''''''''5''%'''''''''''''''''''''">
              <a:rPr kumimoji="0" lang="en-US" sz="900" strike="noStrike" cap="none" normalizeH="0" smtClean="0">
                <a:ln>
                  <a:noFill/>
                </a:ln>
                <a:solidFill>
                  <a:srgbClr val="FFFFFF"/>
                </a:solidFill>
                <a:effectLst/>
                <a:latin typeface="Microsoft YaHei" panose="020B0503020204020204" pitchFamily="34" charset="-122"/>
                <a:ea typeface="Microsoft YaHei" panose="020B0503020204020204" pitchFamily="34" charset="-122"/>
                <a:cs typeface="Arial"/>
                <a:sym typeface="Calibri"/>
              </a:rPr>
              <a:pPr algn="ctr" fontAlgn="base">
                <a:spcBef>
                  <a:spcPct val="0"/>
                </a:spcBef>
                <a:spcAft>
                  <a:spcPct val="0"/>
                </a:spcAft>
              </a:pPr>
              <a:t>25%</a:t>
            </a:fld>
            <a:endParaRPr kumimoji="0" lang="en-US" sz="900" strike="noStrike" cap="none" normalizeH="0" dirty="0" smtClean="0">
              <a:ln>
                <a:noFill/>
              </a:ln>
              <a:solidFill>
                <a:srgbClr val="FFFFFF"/>
              </a:solidFill>
              <a:effectLst/>
              <a:latin typeface="Microsoft YaHei" panose="020B0503020204020204" pitchFamily="34" charset="-122"/>
              <a:ea typeface="Microsoft YaHei" panose="020B0503020204020204" pitchFamily="34" charset="-122"/>
              <a:cs typeface="Arial"/>
              <a:sym typeface="Calibri"/>
            </a:endParaRPr>
          </a:p>
        </p:txBody>
      </p:sp>
      <p:sp>
        <p:nvSpPr>
          <p:cNvPr id="44" name="Rectangle 43"/>
          <p:cNvSpPr/>
          <p:nvPr>
            <p:custDataLst>
              <p:tags r:id="rId41"/>
            </p:custDataLst>
          </p:nvPr>
        </p:nvSpPr>
        <p:spPr bwMode="gray">
          <a:xfrm>
            <a:off x="7145700" y="3351552"/>
            <a:ext cx="255587" cy="152400"/>
          </a:xfrm>
          <a:prstGeom prst="rect">
            <a:avLst/>
          </a:prstGeom>
          <a:noFill/>
          <a:ln w="9525" cap="flat" cmpd="sng" algn="ctr">
            <a:noFill/>
            <a:prstDash val="solid"/>
            <a:round/>
            <a:headEnd type="none" w="med" len="med"/>
            <a:tailEnd type="none" w="med" len="med"/>
          </a:ln>
          <a:effectLst/>
        </p:spPr>
        <p:txBody>
          <a:bodyPr vert="horz" wrap="none" lIns="17462" tIns="0" rIns="17462" bIns="0" numCol="1" rtlCol="0" anchor="ctr" anchorCtr="0" compatLnSpc="1">
            <a:prstTxWarp prst="textNoShape">
              <a:avLst/>
            </a:prstTxWarp>
            <a:noAutofit/>
          </a:bodyPr>
          <a:lstStyle/>
          <a:p>
            <a:pPr algn="ctr" fontAlgn="base">
              <a:spcBef>
                <a:spcPct val="0"/>
              </a:spcBef>
              <a:spcAft>
                <a:spcPct val="0"/>
              </a:spcAft>
            </a:pPr>
            <a:fld id="{60D14B3A-9DCF-4E1A-BDB3-2B1986E15EF4}" type="datetime'''''''''''''''''''2''''''''''''''''8''''''''''''''''''''''%'''">
              <a:rPr kumimoji="0" lang="en-US" sz="900" strike="noStrike" cap="none" normalizeH="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rPr>
              <a:pPr algn="ctr" fontAlgn="base">
                <a:spcBef>
                  <a:spcPct val="0"/>
                </a:spcBef>
                <a:spcAft>
                  <a:spcPct val="0"/>
                </a:spcAft>
              </a:pPr>
              <a:t>28%</a:t>
            </a:fld>
            <a:endParaRPr kumimoji="0" lang="en-US" sz="900" strike="noStrike" cap="none" normalizeH="0" smtClean="0">
              <a:ln>
                <a:noFill/>
              </a:ln>
              <a:solidFill>
                <a:schemeClr val="bg1"/>
              </a:solidFill>
              <a:effectLst/>
              <a:latin typeface="Microsoft YaHei" panose="020B0503020204020204" pitchFamily="34" charset="-122"/>
              <a:ea typeface="Microsoft YaHei" panose="020B0503020204020204" pitchFamily="34" charset="-122"/>
              <a:cs typeface="Arial"/>
              <a:sym typeface="Calibri"/>
            </a:endParaRPr>
          </a:p>
        </p:txBody>
      </p:sp>
      <p:graphicFrame>
        <p:nvGraphicFramePr>
          <p:cNvPr id="45" name="Table 44"/>
          <p:cNvGraphicFramePr>
            <a:graphicFrameLocks noGrp="1"/>
          </p:cNvGraphicFramePr>
          <p:nvPr>
            <p:custDataLst>
              <p:tags r:id="rId42"/>
            </p:custDataLst>
            <p:extLst>
              <p:ext uri="{D42A27DB-BD31-4B8C-83A1-F6EECF244321}">
                <p14:modId xmlns:p14="http://schemas.microsoft.com/office/powerpoint/2010/main" val="180873641"/>
              </p:ext>
            </p:extLst>
          </p:nvPr>
        </p:nvGraphicFramePr>
        <p:xfrm>
          <a:off x="3631915" y="5178470"/>
          <a:ext cx="3200400" cy="1011513"/>
        </p:xfrm>
        <a:graphic>
          <a:graphicData uri="http://schemas.openxmlformats.org/drawingml/2006/table">
            <a:tbl>
              <a:tblPr firstRow="1" bandRow="1">
                <a:tableStyleId>{2A488322-F2BA-4B5B-9748-0D474271808F}</a:tableStyleId>
              </a:tblPr>
              <a:tblGrid>
                <a:gridCol w="791293"/>
                <a:gridCol w="732707"/>
                <a:gridCol w="1676400"/>
              </a:tblGrid>
              <a:tr h="137583">
                <a:tc>
                  <a:txBody>
                    <a:bodyPr/>
                    <a:lstStyle/>
                    <a:p>
                      <a:pPr marL="0" algn="l" defTabSz="914400" rtl="0" eaLnBrk="1" latinLnBrk="0" hangingPunct="1"/>
                      <a:r>
                        <a:rPr lang="zh-CN" altLang="en-US" sz="800" b="1" kern="1200" dirty="0" smtClean="0">
                          <a:solidFill>
                            <a:srgbClr val="595959"/>
                          </a:solidFill>
                          <a:latin typeface="Calibri" pitchFamily="34" charset="0"/>
                          <a:ea typeface="+mn-ea"/>
                          <a:cs typeface="+mn-cs"/>
                        </a:rPr>
                        <a:t>根本原因</a:t>
                      </a:r>
                      <a:endParaRPr lang="en-US" sz="800" b="1" kern="1200" dirty="0">
                        <a:solidFill>
                          <a:srgbClr val="595959"/>
                        </a:solidFill>
                        <a:latin typeface="Calibri" pitchFamily="34" charset="0"/>
                        <a:ea typeface="+mn-ea"/>
                        <a:cs typeface="+mn-cs"/>
                      </a:endParaRPr>
                    </a:p>
                  </a:txBody>
                  <a:tcPr marL="18288" marR="18288" marT="18288" marB="18288" anchor="ctr" anchorCtr="1">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zh-CN" altLang="en-US" sz="800" b="1" kern="1200" dirty="0" smtClean="0">
                          <a:solidFill>
                            <a:srgbClr val="595959"/>
                          </a:solidFill>
                          <a:latin typeface="Calibri" pitchFamily="34" charset="0"/>
                          <a:ea typeface="+mn-ea"/>
                          <a:cs typeface="+mn-cs"/>
                        </a:rPr>
                        <a:t>负责人</a:t>
                      </a:r>
                      <a:endParaRPr lang="en-US" sz="800" b="1" kern="1200" dirty="0">
                        <a:solidFill>
                          <a:srgbClr val="595959"/>
                        </a:solidFill>
                        <a:latin typeface="Calibri" pitchFamily="34" charset="0"/>
                        <a:ea typeface="+mn-ea"/>
                        <a:cs typeface="+mn-cs"/>
                      </a:endParaRPr>
                    </a:p>
                  </a:txBody>
                  <a:tcPr marL="18288" marR="18288" marT="18288" marB="18288" anchor="ctr" anchorCtr="1">
                    <a:lnL>
                      <a:noFill/>
                    </a:lnL>
                    <a:lnR>
                      <a:noFill/>
                    </a:lnR>
                    <a:lnT w="25400" cmpd="sng">
                      <a:noFill/>
                    </a:lnT>
                    <a:lnB w="25400" cmpd="sng">
                      <a:noFill/>
                    </a:lnB>
                    <a:lnTlToBr w="12700" cmpd="sng">
                      <a:noFill/>
                      <a:prstDash val="solid"/>
                    </a:lnTlToBr>
                    <a:lnBlToTr w="12700" cmpd="sng">
                      <a:noFill/>
                      <a:prstDash val="solid"/>
                    </a:lnBlToTr>
                    <a:solidFill>
                      <a:schemeClr val="bg2"/>
                    </a:solidFill>
                  </a:tcPr>
                </a:tc>
                <a:tc>
                  <a:txBody>
                    <a:bodyPr/>
                    <a:lstStyle/>
                    <a:p>
                      <a:pPr marL="0" algn="l" defTabSz="914400" rtl="0" eaLnBrk="1" latinLnBrk="0" hangingPunct="1"/>
                      <a:r>
                        <a:rPr lang="zh-CN" altLang="en-US" sz="800" b="1" kern="1200" dirty="0" smtClean="0">
                          <a:solidFill>
                            <a:srgbClr val="595959"/>
                          </a:solidFill>
                          <a:latin typeface="Calibri" pitchFamily="34" charset="0"/>
                          <a:ea typeface="+mn-ea"/>
                          <a:cs typeface="+mn-cs"/>
                        </a:rPr>
                        <a:t>推荐采取的行动</a:t>
                      </a:r>
                      <a:endParaRPr lang="en-US" sz="800" b="1" kern="1200" dirty="0">
                        <a:solidFill>
                          <a:srgbClr val="595959"/>
                        </a:solidFill>
                        <a:latin typeface="Calibri" pitchFamily="34" charset="0"/>
                        <a:ea typeface="+mn-ea"/>
                        <a:cs typeface="+mn-cs"/>
                      </a:endParaRPr>
                    </a:p>
                  </a:txBody>
                  <a:tcPr marL="18288" marR="18288" marT="18288" marB="18288" anchor="ctr" anchorCtr="1">
                    <a:lnL>
                      <a:noFill/>
                    </a:lnL>
                    <a:lnR>
                      <a:noFill/>
                    </a:lnR>
                    <a:lnT w="25400" cmpd="sng">
                      <a:noFill/>
                    </a:lnT>
                    <a:lnB w="25400" cmpd="sng">
                      <a:noFill/>
                    </a:lnB>
                    <a:lnTlToBr w="12700" cmpd="sng">
                      <a:noFill/>
                      <a:prstDash val="solid"/>
                    </a:lnTlToBr>
                    <a:lnBlToTr w="12700" cmpd="sng">
                      <a:noFill/>
                      <a:prstDash val="solid"/>
                    </a:lnBlToTr>
                    <a:solidFill>
                      <a:schemeClr val="bg2"/>
                    </a:solidFill>
                  </a:tcPr>
                </a:tc>
              </a:tr>
              <a:tr h="284339">
                <a:tc>
                  <a:txBody>
                    <a:bodyPr/>
                    <a:lstStyle/>
                    <a:p>
                      <a:pPr algn="ctr"/>
                      <a:r>
                        <a:rPr lang="zh-CN" altLang="en-US" sz="800" b="0" dirty="0" smtClean="0">
                          <a:solidFill>
                            <a:srgbClr val="595959"/>
                          </a:solidFill>
                          <a:latin typeface="Calibri" pitchFamily="34" charset="0"/>
                        </a:rPr>
                        <a:t>不足的货架空间</a:t>
                      </a:r>
                      <a:endParaRPr lang="en-US" sz="800" b="0" dirty="0">
                        <a:solidFill>
                          <a:srgbClr val="595959"/>
                        </a:solidFill>
                        <a:latin typeface="Calibri" pitchFamily="34" charset="0"/>
                      </a:endParaRPr>
                    </a:p>
                  </a:txBody>
                  <a:tcPr marL="18288" marR="18288" marT="18288" marB="18288" anchor="ctr" anchorCtr="1">
                    <a:lnL>
                      <a:noFill/>
                    </a:lnL>
                    <a:lnR>
                      <a:noFill/>
                    </a:lnR>
                    <a:lnT w="25400" cmpd="sng">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zh-CN" altLang="en-US" sz="800" b="0" dirty="0" smtClean="0">
                          <a:solidFill>
                            <a:srgbClr val="595959"/>
                          </a:solidFill>
                          <a:latin typeface="Calibri" pitchFamily="34" charset="0"/>
                        </a:rPr>
                        <a:t>总部</a:t>
                      </a:r>
                      <a:endParaRPr lang="en-US" sz="800" b="0" dirty="0">
                        <a:solidFill>
                          <a:srgbClr val="595959"/>
                        </a:solidFill>
                        <a:latin typeface="Calibri" pitchFamily="34" charset="0"/>
                      </a:endParaRPr>
                    </a:p>
                  </a:txBody>
                  <a:tcPr marL="18288" marR="18288" marT="18288" marB="18288" anchor="ctr" anchorCtr="1">
                    <a:lnL>
                      <a:noFill/>
                    </a:lnL>
                    <a:lnR>
                      <a:noFill/>
                    </a:lnR>
                    <a:lnT w="25400" cmpd="sng">
                      <a:noFill/>
                    </a:lnT>
                    <a:lnB>
                      <a:noFill/>
                    </a:lnB>
                    <a:lnTlToBr w="12700" cmpd="sng">
                      <a:noFill/>
                      <a:prstDash val="solid"/>
                    </a:lnTlToBr>
                    <a:lnBlToTr w="12700" cmpd="sng">
                      <a:noFill/>
                      <a:prstDash val="solid"/>
                    </a:lnBlToTr>
                    <a:solidFill>
                      <a:schemeClr val="bg2">
                        <a:lumMod val="40000"/>
                        <a:lumOff val="60000"/>
                      </a:schemeClr>
                    </a:solidFill>
                  </a:tcPr>
                </a:tc>
                <a:tc>
                  <a:txBody>
                    <a:bodyPr/>
                    <a:lstStyle/>
                    <a:p>
                      <a:pPr marL="114300" indent="-114300" algn="l">
                        <a:buFont typeface="Wingdings" pitchFamily="2" charset="2"/>
                        <a:buChar char="§"/>
                      </a:pPr>
                      <a:r>
                        <a:rPr lang="zh-CN" altLang="en-US" sz="800" b="0" dirty="0" smtClean="0">
                          <a:solidFill>
                            <a:srgbClr val="595959"/>
                          </a:solidFill>
                          <a:latin typeface="Calibri" pitchFamily="34" charset="0"/>
                        </a:rPr>
                        <a:t>优化店铺平面结构</a:t>
                      </a:r>
                      <a:endParaRPr lang="en-US" altLang="zh-CN" sz="800" b="0" dirty="0" smtClean="0">
                        <a:solidFill>
                          <a:srgbClr val="595959"/>
                        </a:solidFill>
                        <a:latin typeface="Calibri" pitchFamily="34" charset="0"/>
                      </a:endParaRPr>
                    </a:p>
                    <a:p>
                      <a:pPr marL="114300" indent="-114300" algn="l">
                        <a:buFont typeface="Wingdings" pitchFamily="2" charset="2"/>
                        <a:buChar char="§"/>
                      </a:pPr>
                      <a:r>
                        <a:rPr lang="zh-CN" altLang="en-US" sz="800" b="0" dirty="0" smtClean="0">
                          <a:solidFill>
                            <a:srgbClr val="595959"/>
                          </a:solidFill>
                          <a:latin typeface="Calibri" pitchFamily="34" charset="0"/>
                        </a:rPr>
                        <a:t>检查商品品类</a:t>
                      </a:r>
                      <a:endParaRPr lang="en-US" altLang="zh-CN" sz="800" b="0" dirty="0" smtClean="0">
                        <a:solidFill>
                          <a:srgbClr val="595959"/>
                        </a:solidFill>
                        <a:latin typeface="Calibri" pitchFamily="34" charset="0"/>
                      </a:endParaRPr>
                    </a:p>
                  </a:txBody>
                  <a:tcPr marL="18288" marR="18288" marT="18288" marB="18288" anchor="ctr">
                    <a:lnL>
                      <a:noFill/>
                    </a:lnL>
                    <a:lnR>
                      <a:noFill/>
                    </a:lnR>
                    <a:lnT w="25400" cmpd="sng">
                      <a:noFill/>
                    </a:lnT>
                    <a:lnB>
                      <a:noFill/>
                    </a:lnB>
                    <a:lnTlToBr w="12700" cmpd="sng">
                      <a:noFill/>
                      <a:prstDash val="solid"/>
                    </a:lnTlToBr>
                    <a:lnBlToTr w="12700" cmpd="sng">
                      <a:noFill/>
                      <a:prstDash val="solid"/>
                    </a:lnBlToTr>
                    <a:solidFill>
                      <a:schemeClr val="bg2">
                        <a:lumMod val="40000"/>
                        <a:lumOff val="60000"/>
                      </a:schemeClr>
                    </a:solidFill>
                  </a:tcPr>
                </a:tc>
              </a:tr>
              <a:tr h="284339">
                <a:tc>
                  <a:txBody>
                    <a:bodyPr/>
                    <a:lstStyle/>
                    <a:p>
                      <a:pPr algn="ctr"/>
                      <a:r>
                        <a:rPr lang="zh-CN" altLang="en-US" sz="800" b="0" dirty="0" smtClean="0">
                          <a:solidFill>
                            <a:srgbClr val="595959"/>
                          </a:solidFill>
                          <a:latin typeface="Calibri" pitchFamily="34" charset="0"/>
                        </a:rPr>
                        <a:t>订单效率低</a:t>
                      </a:r>
                      <a:endParaRPr lang="en-US" sz="800" b="0" dirty="0" smtClean="0">
                        <a:solidFill>
                          <a:srgbClr val="595959"/>
                        </a:solidFill>
                        <a:latin typeface="Calibri" pitchFamily="34" charset="0"/>
                      </a:endParaRPr>
                    </a:p>
                  </a:txBody>
                  <a:tcPr marL="18288" marR="18288" marT="18288" marB="18288" anchor="ctr" anchorCtr="1">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zh-CN" altLang="en-US" sz="800" b="0" dirty="0" smtClean="0">
                          <a:solidFill>
                            <a:srgbClr val="595959"/>
                          </a:solidFill>
                          <a:latin typeface="Calibri" pitchFamily="34" charset="0"/>
                        </a:rPr>
                        <a:t>店面</a:t>
                      </a:r>
                      <a:endParaRPr lang="en-US" sz="800" b="0" dirty="0">
                        <a:solidFill>
                          <a:srgbClr val="595959"/>
                        </a:solidFill>
                        <a:latin typeface="Calibri" pitchFamily="34" charset="0"/>
                      </a:endParaRPr>
                    </a:p>
                  </a:txBody>
                  <a:tcPr marL="18288" marR="18288" marT="18288" marB="18288" anchor="ctr" anchorCtr="1">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marL="114300" marR="0" indent="-114300" algn="l" defTabSz="914400" rtl="0" eaLnBrk="1" fontAlgn="auto" latinLnBrk="0" hangingPunct="1">
                        <a:lnSpc>
                          <a:spcPct val="100000"/>
                        </a:lnSpc>
                        <a:spcBef>
                          <a:spcPts val="0"/>
                        </a:spcBef>
                        <a:spcAft>
                          <a:spcPts val="0"/>
                        </a:spcAft>
                        <a:buClrTx/>
                        <a:buSzTx/>
                        <a:buFont typeface="Wingdings" pitchFamily="2" charset="2"/>
                        <a:buChar char="§"/>
                        <a:tabLst/>
                        <a:defRPr/>
                      </a:pPr>
                      <a:r>
                        <a:rPr lang="zh-CN" altLang="en-US" sz="800" b="0" dirty="0" smtClean="0">
                          <a:solidFill>
                            <a:srgbClr val="595959"/>
                          </a:solidFill>
                          <a:latin typeface="Calibri" pitchFamily="34" charset="0"/>
                        </a:rPr>
                        <a:t>调整每个商品的订单数量和流程</a:t>
                      </a:r>
                      <a:endParaRPr lang="en-US" sz="800" b="0" dirty="0" smtClean="0">
                        <a:solidFill>
                          <a:srgbClr val="FF0000"/>
                        </a:solidFill>
                        <a:latin typeface="Calibri" pitchFamily="34" charset="0"/>
                      </a:endParaRPr>
                    </a:p>
                  </a:txBody>
                  <a:tcPr marL="18288" marR="18288" marT="18288" marB="18288" anchor="ctr">
                    <a:lnL>
                      <a:noFill/>
                    </a:lnL>
                    <a:lnR>
                      <a:noFill/>
                    </a:lnR>
                    <a:lnT>
                      <a:noFill/>
                    </a:lnT>
                    <a:lnB>
                      <a:noFill/>
                    </a:lnB>
                    <a:lnTlToBr w="12700" cmpd="sng">
                      <a:noFill/>
                      <a:prstDash val="solid"/>
                    </a:lnTlToBr>
                    <a:lnBlToTr w="12700" cmpd="sng">
                      <a:noFill/>
                      <a:prstDash val="solid"/>
                    </a:lnBlToTr>
                    <a:solidFill>
                      <a:schemeClr val="bg1"/>
                    </a:solidFill>
                  </a:tcPr>
                </a:tc>
              </a:tr>
              <a:tr h="284339">
                <a:tc>
                  <a:txBody>
                    <a:bodyPr/>
                    <a:lstStyle/>
                    <a:p>
                      <a:pPr algn="ctr"/>
                      <a:r>
                        <a:rPr lang="zh-CN" altLang="en-US" sz="800" b="0" dirty="0" smtClean="0">
                          <a:solidFill>
                            <a:srgbClr val="595959"/>
                          </a:solidFill>
                          <a:latin typeface="Calibri" pitchFamily="34" charset="0"/>
                        </a:rPr>
                        <a:t>促销计划与店铺的订货情况冲突</a:t>
                      </a:r>
                      <a:endParaRPr lang="en-US" sz="800" b="0" dirty="0">
                        <a:solidFill>
                          <a:srgbClr val="595959"/>
                        </a:solidFill>
                        <a:latin typeface="Calibri" pitchFamily="34" charset="0"/>
                      </a:endParaRPr>
                    </a:p>
                  </a:txBody>
                  <a:tcPr marL="18288" marR="18288" marT="18288" marB="18288" anchor="ctr" anchorCtr="1">
                    <a:lnL>
                      <a:noFill/>
                    </a:lnL>
                    <a:lnR>
                      <a:noFill/>
                    </a:lnR>
                    <a:lnT>
                      <a:noFill/>
                    </a:lnT>
                    <a:lnB w="254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algn="ctr"/>
                      <a:r>
                        <a:rPr lang="zh-CN" altLang="en-US" sz="800" b="0" dirty="0" smtClean="0">
                          <a:solidFill>
                            <a:srgbClr val="595959"/>
                          </a:solidFill>
                          <a:latin typeface="Calibri" pitchFamily="34" charset="0"/>
                        </a:rPr>
                        <a:t>总部</a:t>
                      </a:r>
                      <a:endParaRPr lang="en-US" sz="800" b="0" dirty="0">
                        <a:solidFill>
                          <a:srgbClr val="595959"/>
                        </a:solidFill>
                        <a:latin typeface="Calibri" pitchFamily="34" charset="0"/>
                      </a:endParaRPr>
                    </a:p>
                  </a:txBody>
                  <a:tcPr marL="18288" marR="18288" marT="18288" marB="18288" anchor="ctr" anchorCtr="1">
                    <a:lnL>
                      <a:noFill/>
                    </a:lnL>
                    <a:lnR>
                      <a:noFill/>
                    </a:lnR>
                    <a:lnT>
                      <a:noFill/>
                    </a:lnT>
                    <a:lnB w="25400" cmpd="sng">
                      <a:noFill/>
                    </a:lnB>
                    <a:lnTlToBr w="12700" cmpd="sng">
                      <a:noFill/>
                      <a:prstDash val="solid"/>
                    </a:lnTlToBr>
                    <a:lnBlToTr w="12700" cmpd="sng">
                      <a:noFill/>
                      <a:prstDash val="solid"/>
                    </a:lnBlToTr>
                    <a:solidFill>
                      <a:schemeClr val="bg2">
                        <a:lumMod val="40000"/>
                        <a:lumOff val="60000"/>
                      </a:schemeClr>
                    </a:solidFill>
                  </a:tcPr>
                </a:tc>
                <a:tc>
                  <a:txBody>
                    <a:bodyPr/>
                    <a:lstStyle/>
                    <a:p>
                      <a:pPr marL="114300" indent="-114300" algn="l">
                        <a:buFont typeface="Wingdings" pitchFamily="2" charset="2"/>
                        <a:buChar char="§"/>
                      </a:pPr>
                      <a:r>
                        <a:rPr lang="zh-CN" altLang="en-US" sz="800" b="0" baseline="0" dirty="0" smtClean="0">
                          <a:solidFill>
                            <a:srgbClr val="595959"/>
                          </a:solidFill>
                          <a:latin typeface="Calibri" pitchFamily="34" charset="0"/>
                        </a:rPr>
                        <a:t>改进与商店之间的交流</a:t>
                      </a:r>
                      <a:endParaRPr lang="en-US" sz="800" b="0" baseline="0" dirty="0" smtClean="0">
                        <a:solidFill>
                          <a:srgbClr val="595959"/>
                        </a:solidFill>
                        <a:latin typeface="Calibri" pitchFamily="34" charset="0"/>
                      </a:endParaRPr>
                    </a:p>
                    <a:p>
                      <a:pPr marL="114300" indent="-114300" algn="l">
                        <a:buFont typeface="Wingdings" pitchFamily="2" charset="2"/>
                        <a:buChar char="§"/>
                      </a:pPr>
                      <a:r>
                        <a:rPr lang="zh-CN" altLang="en-US" sz="800" b="0" kern="1200" baseline="0" dirty="0" smtClean="0">
                          <a:solidFill>
                            <a:srgbClr val="595959"/>
                          </a:solidFill>
                          <a:latin typeface="Calibri" pitchFamily="34" charset="0"/>
                          <a:ea typeface="+mn-ea"/>
                          <a:cs typeface="+mn-cs"/>
                        </a:rPr>
                        <a:t>在促销期调整商店货架</a:t>
                      </a:r>
                      <a:endParaRPr lang="en-US" sz="800" b="0" dirty="0">
                        <a:solidFill>
                          <a:srgbClr val="595959"/>
                        </a:solidFill>
                        <a:latin typeface="Calibri" pitchFamily="34" charset="0"/>
                      </a:endParaRPr>
                    </a:p>
                  </a:txBody>
                  <a:tcPr marL="18288" marR="18288" marT="18288" marB="18288" anchor="ctr">
                    <a:lnL>
                      <a:noFill/>
                    </a:lnL>
                    <a:lnR>
                      <a:noFill/>
                    </a:lnR>
                    <a:lnT>
                      <a:noFill/>
                    </a:lnT>
                    <a:lnB w="25400" cmpd="sng">
                      <a:noFill/>
                    </a:lnB>
                    <a:lnTlToBr w="12700" cmpd="sng">
                      <a:noFill/>
                      <a:prstDash val="solid"/>
                    </a:lnTlToBr>
                    <a:lnBlToTr w="12700" cmpd="sng">
                      <a:noFill/>
                      <a:prstDash val="solid"/>
                    </a:lnBlToTr>
                    <a:solidFill>
                      <a:schemeClr val="bg2">
                        <a:lumMod val="40000"/>
                        <a:lumOff val="60000"/>
                      </a:schemeClr>
                    </a:solidFill>
                  </a:tcPr>
                </a:tc>
              </a:tr>
            </a:tbl>
          </a:graphicData>
        </a:graphic>
      </p:graphicFrame>
      <p:sp>
        <p:nvSpPr>
          <p:cNvPr id="46" name="Rectangle 43"/>
          <p:cNvSpPr>
            <a:spLocks noChangeArrowheads="1"/>
          </p:cNvSpPr>
          <p:nvPr>
            <p:custDataLst>
              <p:tags r:id="rId43"/>
            </p:custDataLst>
          </p:nvPr>
        </p:nvSpPr>
        <p:spPr bwMode="auto">
          <a:xfrm>
            <a:off x="3635725" y="3406348"/>
            <a:ext cx="822960" cy="438150"/>
          </a:xfrm>
          <a:prstGeom prst="diamond">
            <a:avLst/>
          </a:prstGeom>
          <a:solidFill>
            <a:schemeClr val="bg2">
              <a:lumMod val="40000"/>
              <a:lumOff val="60000"/>
            </a:schemeClr>
          </a:solidFill>
          <a:ln w="9525">
            <a:noFill/>
            <a:miter lim="800000"/>
            <a:headEnd/>
            <a:tailEnd/>
          </a:ln>
        </p:spPr>
        <p:txBody>
          <a:bodyPr wrap="square" lIns="9144" tIns="9144" rIns="9144" bIns="9144"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是否有实际的存货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47" name="Rectangle 43"/>
          <p:cNvSpPr>
            <a:spLocks noChangeArrowheads="1"/>
          </p:cNvSpPr>
          <p:nvPr>
            <p:custDataLst>
              <p:tags r:id="rId44"/>
            </p:custDataLst>
          </p:nvPr>
        </p:nvSpPr>
        <p:spPr bwMode="auto">
          <a:xfrm>
            <a:off x="4637755" y="3406348"/>
            <a:ext cx="822960" cy="438150"/>
          </a:xfrm>
          <a:prstGeom prst="diamond">
            <a:avLst/>
          </a:prstGeom>
          <a:solidFill>
            <a:schemeClr val="bg2">
              <a:lumMod val="40000"/>
              <a:lumOff val="60000"/>
            </a:schemeClr>
          </a:solidFill>
          <a:ln w="9525">
            <a:noFill/>
            <a:miter lim="800000"/>
            <a:headEnd/>
            <a:tailEnd/>
          </a:ln>
        </p:spPr>
        <p:txBody>
          <a:bodyPr wrap="square" lIns="9144" tIns="9144" rIns="9144" bIns="9144"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生成订单</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48" name="Rectangle 43"/>
          <p:cNvSpPr>
            <a:spLocks noChangeArrowheads="1"/>
          </p:cNvSpPr>
          <p:nvPr>
            <p:custDataLst>
              <p:tags r:id="rId45"/>
            </p:custDataLst>
          </p:nvPr>
        </p:nvSpPr>
        <p:spPr bwMode="auto">
          <a:xfrm>
            <a:off x="5628355" y="3406348"/>
            <a:ext cx="822960" cy="438150"/>
          </a:xfrm>
          <a:prstGeom prst="diamond">
            <a:avLst/>
          </a:prstGeom>
          <a:solidFill>
            <a:schemeClr val="bg2">
              <a:lumMod val="40000"/>
              <a:lumOff val="60000"/>
            </a:schemeClr>
          </a:solidFill>
          <a:ln w="9525">
            <a:noFill/>
            <a:miter lim="800000"/>
            <a:headEnd/>
            <a:tailEnd/>
          </a:ln>
        </p:spPr>
        <p:txBody>
          <a:bodyPr wrap="square" lIns="9144" tIns="9144" rIns="9144" bIns="9144"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是否有系统存货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49" name="Rectangle 43"/>
          <p:cNvSpPr>
            <a:spLocks noChangeArrowheads="1"/>
          </p:cNvSpPr>
          <p:nvPr>
            <p:custDataLst>
              <p:tags r:id="rId46"/>
            </p:custDataLst>
          </p:nvPr>
        </p:nvSpPr>
        <p:spPr bwMode="auto">
          <a:xfrm>
            <a:off x="4637755" y="3924508"/>
            <a:ext cx="822960" cy="438150"/>
          </a:xfrm>
          <a:prstGeom prst="diamond">
            <a:avLst/>
          </a:prstGeom>
          <a:solidFill>
            <a:schemeClr val="bg2">
              <a:lumMod val="40000"/>
              <a:lumOff val="60000"/>
            </a:schemeClr>
          </a:solidFill>
          <a:ln w="9525">
            <a:noFill/>
            <a:miter lim="800000"/>
            <a:headEnd/>
            <a:tailEnd/>
          </a:ln>
        </p:spPr>
        <p:txBody>
          <a:bodyPr wrap="square" lIns="9144" tIns="9144" rIns="9144" bIns="9144"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是否到期</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cxnSp>
        <p:nvCxnSpPr>
          <p:cNvPr id="50" name="Straight Arrow Connector 49"/>
          <p:cNvCxnSpPr>
            <a:stCxn id="46" idx="3"/>
            <a:endCxn id="47" idx="1"/>
          </p:cNvCxnSpPr>
          <p:nvPr>
            <p:custDataLst>
              <p:tags r:id="rId47"/>
            </p:custDataLst>
          </p:nvPr>
        </p:nvCxnSpPr>
        <p:spPr bwMode="auto">
          <a:xfrm>
            <a:off x="4458685" y="3625423"/>
            <a:ext cx="17907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cxnSp>
        <p:nvCxnSpPr>
          <p:cNvPr id="51" name="Straight Arrow Connector 50"/>
          <p:cNvCxnSpPr>
            <a:stCxn id="47" idx="3"/>
            <a:endCxn id="48" idx="1"/>
          </p:cNvCxnSpPr>
          <p:nvPr>
            <p:custDataLst>
              <p:tags r:id="rId48"/>
            </p:custDataLst>
          </p:nvPr>
        </p:nvCxnSpPr>
        <p:spPr bwMode="auto">
          <a:xfrm>
            <a:off x="5460715" y="3625423"/>
            <a:ext cx="16764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cxnSp>
        <p:nvCxnSpPr>
          <p:cNvPr id="52" name="Straight Arrow Connector 51"/>
          <p:cNvCxnSpPr>
            <a:stCxn id="47" idx="2"/>
            <a:endCxn id="49" idx="0"/>
          </p:cNvCxnSpPr>
          <p:nvPr>
            <p:custDataLst>
              <p:tags r:id="rId49"/>
            </p:custDataLst>
          </p:nvPr>
        </p:nvCxnSpPr>
        <p:spPr bwMode="auto">
          <a:xfrm rot="5400000">
            <a:off x="5009230" y="3884503"/>
            <a:ext cx="8001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sp>
        <p:nvSpPr>
          <p:cNvPr id="53" name="Rectangle 43"/>
          <p:cNvSpPr>
            <a:spLocks noChangeArrowheads="1"/>
          </p:cNvSpPr>
          <p:nvPr>
            <p:custDataLst>
              <p:tags r:id="rId50"/>
            </p:custDataLst>
          </p:nvPr>
        </p:nvSpPr>
        <p:spPr bwMode="auto">
          <a:xfrm>
            <a:off x="3666205" y="4023568"/>
            <a:ext cx="762000" cy="262890"/>
          </a:xfrm>
          <a:prstGeom prst="ellipse">
            <a:avLst/>
          </a:prstGeom>
          <a:solidFill>
            <a:schemeClr val="bg1">
              <a:lumMod val="75000"/>
              <a:alpha val="53000"/>
            </a:schemeClr>
          </a:solidFill>
          <a:ln w="9525">
            <a:no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货架补货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4" name="Rectangle 43"/>
          <p:cNvSpPr>
            <a:spLocks noChangeArrowheads="1"/>
          </p:cNvSpPr>
          <p:nvPr>
            <p:custDataLst>
              <p:tags r:id="rId51"/>
            </p:custDataLst>
          </p:nvPr>
        </p:nvSpPr>
        <p:spPr bwMode="auto">
          <a:xfrm>
            <a:off x="3666205" y="4445208"/>
            <a:ext cx="762000" cy="262890"/>
          </a:xfrm>
          <a:prstGeom prst="ellipse">
            <a:avLst/>
          </a:prstGeom>
          <a:solidFill>
            <a:schemeClr val="bg1">
              <a:lumMod val="75000"/>
              <a:alpha val="53000"/>
            </a:schemeClr>
          </a:solidFill>
          <a:ln w="9525">
            <a:no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店铺订货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5" name="Rectangle 43"/>
          <p:cNvSpPr>
            <a:spLocks noChangeArrowheads="1"/>
          </p:cNvSpPr>
          <p:nvPr>
            <p:custDataLst>
              <p:tags r:id="rId52"/>
            </p:custDataLst>
          </p:nvPr>
        </p:nvSpPr>
        <p:spPr bwMode="auto">
          <a:xfrm>
            <a:off x="5658835" y="3052018"/>
            <a:ext cx="762000" cy="262890"/>
          </a:xfrm>
          <a:prstGeom prst="ellipse">
            <a:avLst/>
          </a:prstGeom>
          <a:solidFill>
            <a:schemeClr val="bg1">
              <a:lumMod val="65000"/>
              <a:alpha val="53000"/>
            </a:schemeClr>
          </a:solidFill>
          <a:ln w="9525">
            <a:no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zh-CN" altLang="en-US" sz="700" dirty="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商</a:t>
            </a: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店预测</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6" name="Rectangle 43"/>
          <p:cNvSpPr>
            <a:spLocks noChangeArrowheads="1"/>
          </p:cNvSpPr>
          <p:nvPr>
            <p:custDataLst>
              <p:tags r:id="rId53"/>
            </p:custDataLst>
          </p:nvPr>
        </p:nvSpPr>
        <p:spPr bwMode="auto">
          <a:xfrm>
            <a:off x="5658835" y="4023568"/>
            <a:ext cx="762000" cy="262890"/>
          </a:xfrm>
          <a:prstGeom prst="ellipse">
            <a:avLst/>
          </a:prstGeom>
          <a:solidFill>
            <a:schemeClr val="bg1">
              <a:lumMod val="75000"/>
              <a:alpha val="53000"/>
            </a:schemeClr>
          </a:solidFill>
          <a:ln w="9525">
            <a:no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厂商供应链</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7" name="Rectangle 43"/>
          <p:cNvSpPr>
            <a:spLocks noChangeArrowheads="1"/>
          </p:cNvSpPr>
          <p:nvPr>
            <p:custDataLst>
              <p:tags r:id="rId54"/>
            </p:custDataLst>
          </p:nvPr>
        </p:nvSpPr>
        <p:spPr bwMode="auto">
          <a:xfrm>
            <a:off x="4668235" y="4445208"/>
            <a:ext cx="762000" cy="262890"/>
          </a:xfrm>
          <a:prstGeom prst="ellipse">
            <a:avLst/>
          </a:prstGeom>
          <a:solidFill>
            <a:schemeClr val="bg1">
              <a:lumMod val="75000"/>
              <a:alpha val="53000"/>
            </a:schemeClr>
          </a:solidFill>
          <a:ln w="9525">
            <a:no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D/C </a:t>
            </a: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补货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8" name="Rectangle 43"/>
          <p:cNvSpPr>
            <a:spLocks noChangeArrowheads="1"/>
          </p:cNvSpPr>
          <p:nvPr>
            <p:custDataLst>
              <p:tags r:id="rId55"/>
            </p:custDataLst>
          </p:nvPr>
        </p:nvSpPr>
        <p:spPr bwMode="auto">
          <a:xfrm>
            <a:off x="4393915" y="3404264"/>
            <a:ext cx="304800" cy="21544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否</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59" name="Rectangle 43"/>
          <p:cNvSpPr>
            <a:spLocks noChangeArrowheads="1"/>
          </p:cNvSpPr>
          <p:nvPr>
            <p:custDataLst>
              <p:tags r:id="rId56"/>
            </p:custDataLst>
          </p:nvPr>
        </p:nvSpPr>
        <p:spPr bwMode="auto">
          <a:xfrm>
            <a:off x="5399755" y="3404264"/>
            <a:ext cx="304800" cy="21544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否</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cxnSp>
        <p:nvCxnSpPr>
          <p:cNvPr id="60" name="Straight Arrow Connector 59"/>
          <p:cNvCxnSpPr>
            <a:stCxn id="46" idx="2"/>
            <a:endCxn id="53" idx="0"/>
          </p:cNvCxnSpPr>
          <p:nvPr>
            <p:custDataLst>
              <p:tags r:id="rId57"/>
            </p:custDataLst>
          </p:nvPr>
        </p:nvCxnSpPr>
        <p:spPr bwMode="auto">
          <a:xfrm rot="5400000">
            <a:off x="3957670" y="3934033"/>
            <a:ext cx="17907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sp>
        <p:nvSpPr>
          <p:cNvPr id="61" name="Rectangle 43"/>
          <p:cNvSpPr>
            <a:spLocks noChangeArrowheads="1"/>
          </p:cNvSpPr>
          <p:nvPr>
            <p:custDataLst>
              <p:tags r:id="rId58"/>
            </p:custDataLst>
          </p:nvPr>
        </p:nvSpPr>
        <p:spPr bwMode="auto">
          <a:xfrm>
            <a:off x="3990055" y="3781861"/>
            <a:ext cx="381000" cy="21544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62" name="Rectangle 43"/>
          <p:cNvSpPr>
            <a:spLocks noChangeArrowheads="1"/>
          </p:cNvSpPr>
          <p:nvPr>
            <p:custDataLst>
              <p:tags r:id="rId59"/>
            </p:custDataLst>
          </p:nvPr>
        </p:nvSpPr>
        <p:spPr bwMode="auto">
          <a:xfrm>
            <a:off x="5012405" y="3781861"/>
            <a:ext cx="381000" cy="21544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cxnSp>
        <p:nvCxnSpPr>
          <p:cNvPr id="63" name="Straight Arrow Connector 62"/>
          <p:cNvCxnSpPr>
            <a:stCxn id="48" idx="2"/>
            <a:endCxn id="56" idx="0"/>
          </p:cNvCxnSpPr>
          <p:nvPr>
            <p:custDataLst>
              <p:tags r:id="rId60"/>
            </p:custDataLst>
          </p:nvPr>
        </p:nvCxnSpPr>
        <p:spPr bwMode="auto">
          <a:xfrm rot="5400000">
            <a:off x="5950300" y="3934033"/>
            <a:ext cx="17907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cxnSp>
        <p:nvCxnSpPr>
          <p:cNvPr id="64" name="Straight Arrow Connector 63"/>
          <p:cNvCxnSpPr>
            <a:stCxn id="48" idx="0"/>
            <a:endCxn id="55" idx="4"/>
          </p:cNvCxnSpPr>
          <p:nvPr>
            <p:custDataLst>
              <p:tags r:id="rId61"/>
            </p:custDataLst>
          </p:nvPr>
        </p:nvCxnSpPr>
        <p:spPr bwMode="auto">
          <a:xfrm rot="5400000" flipH="1" flipV="1">
            <a:off x="5994115" y="3360628"/>
            <a:ext cx="9144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cxnSp>
        <p:nvCxnSpPr>
          <p:cNvPr id="65" name="Straight Arrow Connector 64"/>
          <p:cNvCxnSpPr>
            <a:stCxn id="49" idx="2"/>
            <a:endCxn id="57" idx="0"/>
          </p:cNvCxnSpPr>
          <p:nvPr>
            <p:custDataLst>
              <p:tags r:id="rId62"/>
            </p:custDataLst>
          </p:nvPr>
        </p:nvCxnSpPr>
        <p:spPr bwMode="auto">
          <a:xfrm rot="5400000">
            <a:off x="5007960" y="4403933"/>
            <a:ext cx="82550"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cxnSp>
        <p:nvCxnSpPr>
          <p:cNvPr id="66" name="Straight Arrow Connector 65"/>
          <p:cNvCxnSpPr>
            <a:stCxn id="49" idx="1"/>
            <a:endCxn id="54" idx="7"/>
          </p:cNvCxnSpPr>
          <p:nvPr>
            <p:custDataLst>
              <p:tags r:id="rId63"/>
            </p:custDataLst>
          </p:nvPr>
        </p:nvCxnSpPr>
        <p:spPr bwMode="auto">
          <a:xfrm rot="10800000" flipV="1">
            <a:off x="4316613" y="4143583"/>
            <a:ext cx="321142" cy="340124"/>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sp>
        <p:nvSpPr>
          <p:cNvPr id="67" name="Rectangle 43"/>
          <p:cNvSpPr>
            <a:spLocks noChangeArrowheads="1"/>
          </p:cNvSpPr>
          <p:nvPr>
            <p:custDataLst>
              <p:tags r:id="rId64"/>
            </p:custDataLst>
          </p:nvPr>
        </p:nvSpPr>
        <p:spPr bwMode="auto">
          <a:xfrm>
            <a:off x="3666205" y="3107263"/>
            <a:ext cx="762000" cy="152400"/>
          </a:xfrm>
          <a:prstGeom prst="roundRect">
            <a:avLst/>
          </a:prstGeom>
          <a:noFill/>
          <a:ln w="9525">
            <a:solidFill>
              <a:schemeClr val="accent2">
                <a:lumMod val="60000"/>
                <a:lumOff val="40000"/>
              </a:schemeClr>
            </a:solidFill>
            <a:miter lim="800000"/>
            <a:headEnd/>
            <a:tailEnd/>
          </a:ln>
        </p:spPr>
        <p:txBody>
          <a:bodyPr wrap="square" lIns="0" tIns="0" rIns="0" bIns="0" anchor="ctr" anchorCtr="1">
            <a:noAutofit/>
          </a:bodyPr>
          <a:lstStyle/>
          <a:p>
            <a:pPr algn="ctr" defTabSz="957263" eaLnBrk="0" hangingPunct="0">
              <a:spcBef>
                <a:spcPct val="70000"/>
              </a:spcBef>
              <a:buClr>
                <a:srgbClr val="143C8D"/>
              </a:buClr>
              <a:buSzPct val="100000"/>
            </a:pPr>
            <a:r>
              <a:rPr lang="zh-CN" alt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检测到店面断货</a:t>
            </a:r>
            <a:endParaRPr lang="en-US" sz="7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cxnSp>
        <p:nvCxnSpPr>
          <p:cNvPr id="68" name="Straight Arrow Connector 67"/>
          <p:cNvCxnSpPr>
            <a:stCxn id="67" idx="2"/>
            <a:endCxn id="46" idx="0"/>
          </p:cNvCxnSpPr>
          <p:nvPr>
            <p:custDataLst>
              <p:tags r:id="rId65"/>
            </p:custDataLst>
          </p:nvPr>
        </p:nvCxnSpPr>
        <p:spPr bwMode="auto">
          <a:xfrm rot="5400000">
            <a:off x="3973863" y="3333005"/>
            <a:ext cx="146685" cy="1588"/>
          </a:xfrm>
          <a:prstGeom prst="straightConnector1">
            <a:avLst/>
          </a:prstGeom>
          <a:solidFill>
            <a:schemeClr val="accent1"/>
          </a:solidFill>
          <a:ln w="9525" cap="flat" cmpd="sng" algn="ctr">
            <a:solidFill>
              <a:schemeClr val="bg2"/>
            </a:solidFill>
            <a:prstDash val="solid"/>
            <a:round/>
            <a:headEnd type="none" w="med" len="med"/>
            <a:tailEnd type="triangle" w="sm" len="med"/>
          </a:ln>
          <a:effectLst/>
        </p:spPr>
      </p:cxnSp>
      <p:sp>
        <p:nvSpPr>
          <p:cNvPr id="69" name="Rectangle 43"/>
          <p:cNvSpPr>
            <a:spLocks noChangeArrowheads="1"/>
          </p:cNvSpPr>
          <p:nvPr>
            <p:custDataLst>
              <p:tags r:id="rId66"/>
            </p:custDataLst>
          </p:nvPr>
        </p:nvSpPr>
        <p:spPr bwMode="auto">
          <a:xfrm>
            <a:off x="5012405" y="4295983"/>
            <a:ext cx="381000" cy="21544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0" name="Rectangle 43"/>
          <p:cNvSpPr>
            <a:spLocks noChangeArrowheads="1"/>
          </p:cNvSpPr>
          <p:nvPr>
            <p:custDataLst>
              <p:tags r:id="rId67"/>
            </p:custDataLst>
          </p:nvPr>
        </p:nvSpPr>
        <p:spPr bwMode="auto">
          <a:xfrm>
            <a:off x="4347027" y="4313645"/>
            <a:ext cx="381000" cy="21544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否</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1" name="Rectangle 43"/>
          <p:cNvSpPr>
            <a:spLocks noChangeArrowheads="1"/>
          </p:cNvSpPr>
          <p:nvPr>
            <p:custDataLst>
              <p:tags r:id="rId68"/>
            </p:custDataLst>
          </p:nvPr>
        </p:nvSpPr>
        <p:spPr bwMode="auto">
          <a:xfrm>
            <a:off x="6015705" y="3781861"/>
            <a:ext cx="381000" cy="21544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否</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2" name="Rectangle 43"/>
          <p:cNvSpPr>
            <a:spLocks noChangeArrowheads="1"/>
          </p:cNvSpPr>
          <p:nvPr>
            <p:custDataLst>
              <p:tags r:id="rId69"/>
            </p:custDataLst>
          </p:nvPr>
        </p:nvSpPr>
        <p:spPr bwMode="auto">
          <a:xfrm>
            <a:off x="6015705" y="3270458"/>
            <a:ext cx="381000" cy="21544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rPr>
              <a:t>是</a:t>
            </a:r>
            <a:endParaRPr lang="en-US" sz="800" dirty="0" smtClean="0">
              <a:solidFill>
                <a:schemeClr val="bg2">
                  <a:lumMod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3" name="Rounded Rectangle 72"/>
          <p:cNvSpPr/>
          <p:nvPr>
            <p:custDataLst>
              <p:tags r:id="rId70"/>
            </p:custDataLst>
          </p:nvPr>
        </p:nvSpPr>
        <p:spPr bwMode="auto">
          <a:xfrm>
            <a:off x="3570955" y="2895932"/>
            <a:ext cx="2971800" cy="1838202"/>
          </a:xfrm>
          <a:prstGeom prst="roundRect">
            <a:avLst>
              <a:gd name="adj" fmla="val 6701"/>
            </a:avLst>
          </a:prstGeom>
          <a:noFill/>
          <a:ln>
            <a:solidFill>
              <a:schemeClr val="bg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smtClean="0">
              <a:solidFill>
                <a:srgbClr val="FFFFFF"/>
              </a:solidFill>
              <a:latin typeface="Microsoft YaHei" panose="020B0503020204020204" pitchFamily="34" charset="-122"/>
              <a:ea typeface="Microsoft YaHei" panose="020B0503020204020204" pitchFamily="34" charset="-122"/>
            </a:endParaRPr>
          </a:p>
        </p:txBody>
      </p:sp>
      <p:sp>
        <p:nvSpPr>
          <p:cNvPr id="74" name="Rectangle 73"/>
          <p:cNvSpPr/>
          <p:nvPr>
            <p:custDataLst>
              <p:tags r:id="rId71"/>
            </p:custDataLst>
          </p:nvPr>
        </p:nvSpPr>
        <p:spPr>
          <a:xfrm>
            <a:off x="4485823" y="2845960"/>
            <a:ext cx="1107997" cy="244682"/>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900" b="1" i="1" kern="1200" dirty="0" smtClean="0">
                <a:solidFill>
                  <a:srgbClr val="004080"/>
                </a:solidFill>
                <a:latin typeface="Microsoft YaHei" panose="020B0503020204020204" pitchFamily="34" charset="-122"/>
                <a:ea typeface="Microsoft YaHei" panose="020B0503020204020204" pitchFamily="34" charset="-122"/>
              </a:rPr>
              <a:t>根本原因分析样例</a:t>
            </a:r>
            <a:endParaRPr lang="en-US" altLang="en-US" sz="900" b="1" i="1" kern="1200" dirty="0">
              <a:solidFill>
                <a:srgbClr val="004080"/>
              </a:solidFill>
              <a:latin typeface="Microsoft YaHei" panose="020B0503020204020204" pitchFamily="34" charset="-122"/>
              <a:ea typeface="Microsoft YaHei" panose="020B0503020204020204" pitchFamily="34" charset="-122"/>
            </a:endParaRPr>
          </a:p>
        </p:txBody>
      </p:sp>
      <p:sp>
        <p:nvSpPr>
          <p:cNvPr id="75" name="Rectangle 43"/>
          <p:cNvSpPr>
            <a:spLocks noChangeArrowheads="1"/>
          </p:cNvSpPr>
          <p:nvPr>
            <p:custDataLst>
              <p:tags r:id="rId72"/>
            </p:custDataLst>
          </p:nvPr>
        </p:nvSpPr>
        <p:spPr bwMode="auto">
          <a:xfrm>
            <a:off x="7862040" y="3244443"/>
            <a:ext cx="933450" cy="21544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rPr>
              <a:t>上游部门原因</a:t>
            </a:r>
            <a:endPar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6" name="Rectangle 43"/>
          <p:cNvSpPr>
            <a:spLocks noChangeArrowheads="1"/>
          </p:cNvSpPr>
          <p:nvPr>
            <p:custDataLst>
              <p:tags r:id="rId73"/>
            </p:custDataLst>
          </p:nvPr>
        </p:nvSpPr>
        <p:spPr bwMode="auto">
          <a:xfrm>
            <a:off x="7862040" y="3439408"/>
            <a:ext cx="933450" cy="338554"/>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rPr>
              <a:t>货物在后台，并未上架</a:t>
            </a:r>
            <a:endPar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7" name="Rectangle 43"/>
          <p:cNvSpPr>
            <a:spLocks noChangeArrowheads="1"/>
          </p:cNvSpPr>
          <p:nvPr>
            <p:custDataLst>
              <p:tags r:id="rId74"/>
            </p:custDataLst>
          </p:nvPr>
        </p:nvSpPr>
        <p:spPr bwMode="auto">
          <a:xfrm>
            <a:off x="7862040" y="3987393"/>
            <a:ext cx="933450" cy="461665"/>
          </a:xfrm>
          <a:prstGeom prst="rect">
            <a:avLst/>
          </a:prstGeom>
          <a:noFill/>
          <a:ln w="9525">
            <a:noFill/>
            <a:miter lim="800000"/>
            <a:headEnd/>
            <a:tailEnd/>
          </a:ln>
        </p:spPr>
        <p:txBody>
          <a:bodyPr wrap="square">
            <a:spAutoFit/>
          </a:bodyPr>
          <a:lstStyle/>
          <a:p>
            <a:pPr defTabSz="957263" eaLnBrk="0" hangingPunct="0">
              <a:spcBef>
                <a:spcPct val="70000"/>
              </a:spcBef>
              <a:buClr>
                <a:srgbClr val="143C8D"/>
              </a:buClr>
              <a:buSzPct val="100000"/>
            </a:pPr>
            <a:r>
              <a:rPr lang="zh-CN" alt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rPr>
              <a:t>订货错误、无法对需求做出准确预测</a:t>
            </a:r>
            <a:endParaRPr lang="en-US" sz="800"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Tahoma" pitchFamily="34" charset="0"/>
            </a:endParaRPr>
          </a:p>
        </p:txBody>
      </p:sp>
      <p:sp>
        <p:nvSpPr>
          <p:cNvPr id="78" name="Rectangle 77"/>
          <p:cNvSpPr/>
          <p:nvPr>
            <p:custDataLst>
              <p:tags r:id="rId75"/>
            </p:custDataLst>
          </p:nvPr>
        </p:nvSpPr>
        <p:spPr>
          <a:xfrm>
            <a:off x="7405590" y="2863830"/>
            <a:ext cx="877163" cy="244682"/>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900" b="1" i="1" kern="1200" dirty="0" smtClean="0">
                <a:solidFill>
                  <a:srgbClr val="004080"/>
                </a:solidFill>
                <a:latin typeface="Microsoft YaHei" panose="020B0503020204020204" pitchFamily="34" charset="-122"/>
                <a:ea typeface="Microsoft YaHei" panose="020B0503020204020204" pitchFamily="34" charset="-122"/>
              </a:rPr>
              <a:t>根本原因分布</a:t>
            </a:r>
            <a:endParaRPr lang="en-US" altLang="en-US" sz="900" b="1" i="1" kern="1200" dirty="0">
              <a:solidFill>
                <a:srgbClr val="004080"/>
              </a:solidFill>
              <a:latin typeface="Microsoft YaHei" panose="020B0503020204020204" pitchFamily="34" charset="-122"/>
              <a:ea typeface="Microsoft YaHei" panose="020B0503020204020204" pitchFamily="34" charset="-122"/>
            </a:endParaRPr>
          </a:p>
        </p:txBody>
      </p:sp>
      <p:sp>
        <p:nvSpPr>
          <p:cNvPr id="79" name="Rectangle 78"/>
          <p:cNvSpPr/>
          <p:nvPr>
            <p:custDataLst>
              <p:tags r:id="rId76"/>
            </p:custDataLst>
          </p:nvPr>
        </p:nvSpPr>
        <p:spPr>
          <a:xfrm>
            <a:off x="3664437" y="4972575"/>
            <a:ext cx="415498" cy="244682"/>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900" b="1" i="1" kern="1200" dirty="0" smtClean="0">
                <a:solidFill>
                  <a:srgbClr val="004080"/>
                </a:solidFill>
                <a:latin typeface="Microsoft YaHei" panose="020B0503020204020204" pitchFamily="34" charset="-122"/>
                <a:ea typeface="Microsoft YaHei" panose="020B0503020204020204" pitchFamily="34" charset="-122"/>
              </a:rPr>
              <a:t>例子</a:t>
            </a:r>
            <a:endParaRPr lang="en-US" altLang="en-US" sz="900" b="1" i="1" kern="1200" dirty="0">
              <a:solidFill>
                <a:srgbClr val="004080"/>
              </a:solidFill>
              <a:latin typeface="Microsoft YaHei" panose="020B0503020204020204" pitchFamily="34" charset="-122"/>
              <a:ea typeface="Microsoft YaHei" panose="020B0503020204020204" pitchFamily="34" charset="-122"/>
            </a:endParaRPr>
          </a:p>
        </p:txBody>
      </p:sp>
      <p:sp>
        <p:nvSpPr>
          <p:cNvPr id="80" name="Freeform 79"/>
          <p:cNvSpPr/>
          <p:nvPr>
            <p:custDataLst>
              <p:tags r:id="rId77"/>
            </p:custDataLst>
          </p:nvPr>
        </p:nvSpPr>
        <p:spPr bwMode="auto">
          <a:xfrm flipV="1">
            <a:off x="6466555" y="5225940"/>
            <a:ext cx="734599" cy="1039906"/>
          </a:xfrm>
          <a:custGeom>
            <a:avLst/>
            <a:gdLst>
              <a:gd name="connsiteX0" fmla="*/ 10886 w 1719943"/>
              <a:gd name="connsiteY0" fmla="*/ 1393371 h 5236028"/>
              <a:gd name="connsiteX1" fmla="*/ 1709057 w 1719943"/>
              <a:gd name="connsiteY1" fmla="*/ 0 h 5236028"/>
              <a:gd name="connsiteX2" fmla="*/ 1719943 w 1719943"/>
              <a:gd name="connsiteY2" fmla="*/ 5236028 h 5236028"/>
              <a:gd name="connsiteX3" fmla="*/ 0 w 1719943"/>
              <a:gd name="connsiteY3" fmla="*/ 1774371 h 5236028"/>
              <a:gd name="connsiteX0" fmla="*/ 10886 w 1719943"/>
              <a:gd name="connsiteY0" fmla="*/ 1393371 h 5236028"/>
              <a:gd name="connsiteX1" fmla="*/ 1709057 w 1719943"/>
              <a:gd name="connsiteY1" fmla="*/ 0 h 5236028"/>
              <a:gd name="connsiteX2" fmla="*/ 1719943 w 1719943"/>
              <a:gd name="connsiteY2" fmla="*/ 5236028 h 5236028"/>
              <a:gd name="connsiteX3" fmla="*/ 1534886 w 1719943"/>
              <a:gd name="connsiteY3" fmla="*/ 5072743 h 5236028"/>
              <a:gd name="connsiteX4" fmla="*/ 0 w 1719943"/>
              <a:gd name="connsiteY4" fmla="*/ 1774371 h 5236028"/>
              <a:gd name="connsiteX0" fmla="*/ 10886 w 1719943"/>
              <a:gd name="connsiteY0" fmla="*/ 1393371 h 5236028"/>
              <a:gd name="connsiteX1" fmla="*/ 1709057 w 1719943"/>
              <a:gd name="connsiteY1" fmla="*/ 0 h 5236028"/>
              <a:gd name="connsiteX2" fmla="*/ 1719943 w 1719943"/>
              <a:gd name="connsiteY2" fmla="*/ 5236028 h 5236028"/>
              <a:gd name="connsiteX3" fmla="*/ 1534886 w 1719943"/>
              <a:gd name="connsiteY3" fmla="*/ 5072743 h 5236028"/>
              <a:gd name="connsiteX4" fmla="*/ 0 w 1719943"/>
              <a:gd name="connsiteY4" fmla="*/ 3335405 h 5236028"/>
              <a:gd name="connsiteX0" fmla="*/ 0 w 1709057"/>
              <a:gd name="connsiteY0" fmla="*/ 1393371 h 5236028"/>
              <a:gd name="connsiteX1" fmla="*/ 1698171 w 1709057"/>
              <a:gd name="connsiteY1" fmla="*/ 0 h 5236028"/>
              <a:gd name="connsiteX2" fmla="*/ 1709057 w 1709057"/>
              <a:gd name="connsiteY2" fmla="*/ 5236028 h 5236028"/>
              <a:gd name="connsiteX3" fmla="*/ 1524000 w 1709057"/>
              <a:gd name="connsiteY3" fmla="*/ 5072743 h 5236028"/>
              <a:gd name="connsiteX4" fmla="*/ 284627 w 1709057"/>
              <a:gd name="connsiteY4" fmla="*/ 3745413 h 5236028"/>
              <a:gd name="connsiteX0" fmla="*/ 10886 w 1424430"/>
              <a:gd name="connsiteY0" fmla="*/ 2954404 h 5236028"/>
              <a:gd name="connsiteX1" fmla="*/ 1413544 w 1424430"/>
              <a:gd name="connsiteY1" fmla="*/ 0 h 5236028"/>
              <a:gd name="connsiteX2" fmla="*/ 1424430 w 1424430"/>
              <a:gd name="connsiteY2" fmla="*/ 5236028 h 5236028"/>
              <a:gd name="connsiteX3" fmla="*/ 1239373 w 1424430"/>
              <a:gd name="connsiteY3" fmla="*/ 5072743 h 5236028"/>
              <a:gd name="connsiteX4" fmla="*/ 0 w 1424430"/>
              <a:gd name="connsiteY4" fmla="*/ 3745413 h 5236028"/>
              <a:gd name="connsiteX0" fmla="*/ 10886 w 1424430"/>
              <a:gd name="connsiteY0" fmla="*/ 2954404 h 5236028"/>
              <a:gd name="connsiteX1" fmla="*/ 1413544 w 1424430"/>
              <a:gd name="connsiteY1" fmla="*/ 0 h 5236028"/>
              <a:gd name="connsiteX2" fmla="*/ 1424430 w 1424430"/>
              <a:gd name="connsiteY2" fmla="*/ 5236028 h 5236028"/>
              <a:gd name="connsiteX3" fmla="*/ 1239373 w 1424430"/>
              <a:gd name="connsiteY3" fmla="*/ 5072743 h 5236028"/>
              <a:gd name="connsiteX4" fmla="*/ 0 w 1424430"/>
              <a:gd name="connsiteY4" fmla="*/ 4377348 h 5236028"/>
              <a:gd name="connsiteX0" fmla="*/ 10886 w 1424430"/>
              <a:gd name="connsiteY0" fmla="*/ 3970013 h 5236028"/>
              <a:gd name="connsiteX1" fmla="*/ 1413544 w 1424430"/>
              <a:gd name="connsiteY1" fmla="*/ 0 h 5236028"/>
              <a:gd name="connsiteX2" fmla="*/ 1424430 w 1424430"/>
              <a:gd name="connsiteY2" fmla="*/ 5236028 h 5236028"/>
              <a:gd name="connsiteX3" fmla="*/ 1239373 w 1424430"/>
              <a:gd name="connsiteY3" fmla="*/ 5072743 h 5236028"/>
              <a:gd name="connsiteX4" fmla="*/ 0 w 1424430"/>
              <a:gd name="connsiteY4" fmla="*/ 4377348 h 52360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4430" h="5236028">
                <a:moveTo>
                  <a:pt x="10886" y="3970013"/>
                </a:moveTo>
                <a:lnTo>
                  <a:pt x="1413544" y="0"/>
                </a:lnTo>
                <a:cubicBezTo>
                  <a:pt x="1417173" y="1745343"/>
                  <a:pt x="1420801" y="3490685"/>
                  <a:pt x="1424430" y="5236028"/>
                </a:cubicBezTo>
                <a:lnTo>
                  <a:pt x="1239373" y="5072743"/>
                </a:lnTo>
                <a:lnTo>
                  <a:pt x="0" y="4377348"/>
                </a:lnTo>
              </a:path>
            </a:pathLst>
          </a:custGeom>
          <a:gradFill flip="none" rotWithShape="1">
            <a:gsLst>
              <a:gs pos="0">
                <a:schemeClr val="bg1">
                  <a:alpha val="0"/>
                </a:schemeClr>
              </a:gs>
              <a:gs pos="100000">
                <a:schemeClr val="bg1">
                  <a:lumMod val="75000"/>
                </a:schemeClr>
              </a:gs>
              <a:gs pos="66000">
                <a:schemeClr val="bg1">
                  <a:lumMod val="85000"/>
                </a:schemeClr>
              </a:gs>
            </a:gsLst>
            <a:lin ang="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sz="1200" smtClean="0">
              <a:latin typeface="Microsoft YaHei" panose="020B0503020204020204" pitchFamily="34" charset="-122"/>
              <a:ea typeface="Microsoft YaHei" panose="020B0503020204020204" pitchFamily="34" charset="-122"/>
            </a:endParaRPr>
          </a:p>
        </p:txBody>
      </p:sp>
      <p:sp>
        <p:nvSpPr>
          <p:cNvPr id="81" name="Rounded Rectangle 80"/>
          <p:cNvSpPr/>
          <p:nvPr>
            <p:custDataLst>
              <p:tags r:id="rId78"/>
            </p:custDataLst>
          </p:nvPr>
        </p:nvSpPr>
        <p:spPr bwMode="auto">
          <a:xfrm>
            <a:off x="7079514" y="5140215"/>
            <a:ext cx="1552575" cy="1200150"/>
          </a:xfrm>
          <a:prstGeom prst="roundRect">
            <a:avLst>
              <a:gd name="adj" fmla="val 10801"/>
            </a:avLst>
          </a:prstGeom>
          <a:solidFill>
            <a:schemeClr val="bg2">
              <a:lumMod val="60000"/>
              <a:lumOff val="40000"/>
            </a:schemeClr>
          </a:solidFill>
          <a:ln w="9525" cap="flat" cmpd="sng" algn="ctr">
            <a:noFill/>
            <a:prstDash val="solid"/>
            <a:round/>
            <a:headEnd type="none" w="med" len="med"/>
            <a:tailEnd type="none" w="med" len="med"/>
          </a:ln>
          <a:effectLst>
            <a:outerShdw blurRad="1143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defTabSz="895350" eaLnBrk="0" hangingPunct="0">
              <a:lnSpc>
                <a:spcPct val="90000"/>
              </a:lnSpc>
              <a:spcBef>
                <a:spcPct val="50000"/>
              </a:spcBef>
              <a:buClr>
                <a:srgbClr val="002060"/>
              </a:buClr>
              <a:buSzPct val="100000"/>
              <a:defRPr/>
            </a:pPr>
            <a:endParaRPr lang="en-US" sz="1200" dirty="0">
              <a:solidFill>
                <a:srgbClr val="606060"/>
              </a:solidFill>
              <a:latin typeface="Microsoft YaHei" panose="020B0503020204020204" pitchFamily="34" charset="-122"/>
              <a:ea typeface="Microsoft YaHei" panose="020B0503020204020204" pitchFamily="34" charset="-122"/>
              <a:cs typeface="Arial" charset="0"/>
            </a:endParaRPr>
          </a:p>
        </p:txBody>
      </p:sp>
      <p:pic>
        <p:nvPicPr>
          <p:cNvPr id="82" name="Picture 3"/>
          <p:cNvPicPr>
            <a:picLocks noChangeAspect="1" noChangeArrowheads="1"/>
          </p:cNvPicPr>
          <p:nvPr>
            <p:custDataLst>
              <p:tags r:id="rId79"/>
            </p:custDataLst>
          </p:nvPr>
        </p:nvPicPr>
        <p:blipFill>
          <a:blip r:embed="rId109" cstate="print">
            <a:duotone>
              <a:schemeClr val="accent6">
                <a:shade val="45000"/>
                <a:satMod val="135000"/>
              </a:schemeClr>
              <a:prstClr val="white"/>
            </a:duotone>
          </a:blip>
          <a:srcRect/>
          <a:stretch>
            <a:fillRect/>
          </a:stretch>
        </p:blipFill>
        <p:spPr bwMode="auto">
          <a:xfrm>
            <a:off x="7133039" y="5208463"/>
            <a:ext cx="1463675" cy="1074736"/>
          </a:xfrm>
          <a:prstGeom prst="rect">
            <a:avLst/>
          </a:prstGeom>
          <a:noFill/>
          <a:ln w="9525">
            <a:noFill/>
            <a:miter lim="800000"/>
            <a:headEnd/>
            <a:tailEnd/>
          </a:ln>
        </p:spPr>
      </p:pic>
      <p:sp>
        <p:nvSpPr>
          <p:cNvPr id="83" name="Rectangle 82"/>
          <p:cNvSpPr/>
          <p:nvPr>
            <p:custDataLst>
              <p:tags r:id="rId80"/>
            </p:custDataLst>
          </p:nvPr>
        </p:nvSpPr>
        <p:spPr bwMode="auto">
          <a:xfrm>
            <a:off x="8067396" y="5236810"/>
            <a:ext cx="217714" cy="293914"/>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smtClean="0">
              <a:solidFill>
                <a:srgbClr val="000000"/>
              </a:solidFill>
              <a:latin typeface="Microsoft YaHei" panose="020B0503020204020204" pitchFamily="34" charset="-122"/>
              <a:ea typeface="Microsoft YaHei" panose="020B0503020204020204" pitchFamily="34" charset="-122"/>
            </a:endParaRPr>
          </a:p>
        </p:txBody>
      </p:sp>
      <p:sp>
        <p:nvSpPr>
          <p:cNvPr id="84" name="Rectangle 83"/>
          <p:cNvSpPr/>
          <p:nvPr>
            <p:custDataLst>
              <p:tags r:id="rId81"/>
            </p:custDataLst>
          </p:nvPr>
        </p:nvSpPr>
        <p:spPr bwMode="auto">
          <a:xfrm>
            <a:off x="7240082" y="5585152"/>
            <a:ext cx="500742" cy="293915"/>
          </a:xfrm>
          <a:prstGeom prst="rect">
            <a:avLst/>
          </a:prstGeom>
          <a:noFill/>
          <a:ln w="1905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sz="1000" smtClean="0">
              <a:solidFill>
                <a:srgbClr val="000000"/>
              </a:solidFill>
              <a:latin typeface="Microsoft YaHei" panose="020B0503020204020204" pitchFamily="34" charset="-122"/>
              <a:ea typeface="Microsoft YaHei" panose="020B0503020204020204" pitchFamily="34" charset="-122"/>
            </a:endParaRPr>
          </a:p>
        </p:txBody>
      </p:sp>
      <p:sp>
        <p:nvSpPr>
          <p:cNvPr id="85" name="Rectangle 84"/>
          <p:cNvSpPr/>
          <p:nvPr>
            <p:custDataLst>
              <p:tags r:id="rId82"/>
            </p:custDataLst>
          </p:nvPr>
        </p:nvSpPr>
        <p:spPr>
          <a:xfrm>
            <a:off x="7530374" y="4921140"/>
            <a:ext cx="761747" cy="244682"/>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900" b="1" i="1" dirty="0">
                <a:solidFill>
                  <a:srgbClr val="004080"/>
                </a:solidFill>
                <a:latin typeface="Microsoft YaHei" panose="020B0503020204020204" pitchFamily="34" charset="-122"/>
                <a:ea typeface="Microsoft YaHei" panose="020B0503020204020204" pitchFamily="34" charset="-122"/>
              </a:rPr>
              <a:t>平面</a:t>
            </a:r>
            <a:r>
              <a:rPr lang="zh-CN" altLang="en-US" sz="900" b="1" i="1" dirty="0" smtClean="0">
                <a:solidFill>
                  <a:srgbClr val="004080"/>
                </a:solidFill>
                <a:latin typeface="Microsoft YaHei" panose="020B0503020204020204" pitchFamily="34" charset="-122"/>
                <a:ea typeface="Microsoft YaHei" panose="020B0503020204020204" pitchFamily="34" charset="-122"/>
              </a:rPr>
              <a:t>图样例</a:t>
            </a:r>
            <a:endParaRPr lang="en-US" altLang="en-US" sz="900" b="1" i="1" kern="1200" dirty="0">
              <a:solidFill>
                <a:srgbClr val="004080"/>
              </a:solidFill>
              <a:latin typeface="Microsoft YaHei" panose="020B0503020204020204" pitchFamily="34" charset="-122"/>
              <a:ea typeface="Microsoft YaHei" panose="020B0503020204020204" pitchFamily="34" charset="-122"/>
            </a:endParaRPr>
          </a:p>
        </p:txBody>
      </p:sp>
      <p:sp>
        <p:nvSpPr>
          <p:cNvPr id="86" name="Rounded Rectangle 85"/>
          <p:cNvSpPr/>
          <p:nvPr>
            <p:custDataLst>
              <p:tags r:id="rId83"/>
            </p:custDataLst>
          </p:nvPr>
        </p:nvSpPr>
        <p:spPr bwMode="auto">
          <a:xfrm>
            <a:off x="5130032" y="1508005"/>
            <a:ext cx="406093" cy="727024"/>
          </a:xfrm>
          <a:prstGeom prst="roundRect">
            <a:avLst>
              <a:gd name="adj" fmla="val 10933"/>
            </a:avLst>
          </a:prstGeom>
          <a:solidFill>
            <a:srgbClr val="FFCC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indent="0" algn="ctr" defTabSz="911225" eaLnBrk="0" latinLnBrk="0" hangingPunct="0">
              <a:lnSpc>
                <a:spcPct val="100000"/>
              </a:lnSpc>
              <a:buClr>
                <a:srgbClr val="009999"/>
              </a:buClr>
              <a:buSzTx/>
              <a:buFontTx/>
              <a:buNone/>
              <a:tabLst/>
              <a:defRPr/>
            </a:pPr>
            <a:endParaRPr lang="en-US" dirty="0" smtClean="0">
              <a:solidFill>
                <a:schemeClr val="lt1"/>
              </a:solidFill>
              <a:latin typeface="Microsoft YaHei" panose="020B0503020204020204" pitchFamily="34" charset="-122"/>
              <a:ea typeface="Microsoft YaHei" panose="020B0503020204020204" pitchFamily="34" charset="-122"/>
            </a:endParaRPr>
          </a:p>
        </p:txBody>
      </p:sp>
      <p:sp>
        <p:nvSpPr>
          <p:cNvPr id="87" name="Rectangle 43"/>
          <p:cNvSpPr>
            <a:spLocks noChangeArrowheads="1"/>
          </p:cNvSpPr>
          <p:nvPr>
            <p:custDataLst>
              <p:tags r:id="rId84"/>
            </p:custDataLst>
          </p:nvPr>
        </p:nvSpPr>
        <p:spPr bwMode="auto">
          <a:xfrm>
            <a:off x="5621314" y="1455277"/>
            <a:ext cx="1240362" cy="123111"/>
          </a:xfrm>
          <a:prstGeom prst="rect">
            <a:avLst/>
          </a:prstGeom>
          <a:noFill/>
          <a:ln w="9525">
            <a:noFill/>
            <a:miter lim="800000"/>
            <a:headEnd/>
            <a:tailEnd/>
          </a:ln>
        </p:spPr>
        <p:txBody>
          <a:bodyPr wrap="square" lIns="0" tIns="0" rIns="0" bIns="0">
            <a:spAutoFit/>
          </a:bodyPr>
          <a:lstStyle/>
          <a:p>
            <a:pPr algn="ctr" defTabSz="957263" eaLnBrk="0" hangingPunct="0">
              <a:spcBef>
                <a:spcPct val="70000"/>
              </a:spcBef>
              <a:buClr>
                <a:srgbClr val="143C8D"/>
              </a:buClr>
              <a:buSzPct val="100000"/>
            </a:pPr>
            <a:r>
              <a:rPr lang="zh-CN" altLang="en-US" sz="800" i="1" dirty="0">
                <a:solidFill>
                  <a:srgbClr val="FF6600"/>
                </a:solidFill>
                <a:latin typeface="Microsoft YaHei" panose="020B0503020204020204" pitchFamily="34" charset="-122"/>
                <a:ea typeface="Microsoft YaHei" panose="020B0503020204020204" pitchFamily="34" charset="-122"/>
                <a:cs typeface="Tahoma" pitchFamily="34" charset="0"/>
              </a:rPr>
              <a:t>很</a:t>
            </a:r>
            <a:r>
              <a:rPr lang="zh-CN" altLang="en-US" sz="800" i="1" dirty="0" smtClean="0">
                <a:solidFill>
                  <a:srgbClr val="FF6600"/>
                </a:solidFill>
                <a:latin typeface="Microsoft YaHei" panose="020B0503020204020204" pitchFamily="34" charset="-122"/>
                <a:ea typeface="Microsoft YaHei" panose="020B0503020204020204" pitchFamily="34" charset="-122"/>
                <a:cs typeface="Tahoma" pitchFamily="34" charset="0"/>
              </a:rPr>
              <a:t>可能是脱销的情况</a:t>
            </a:r>
            <a:endParaRPr lang="en-US" sz="800" i="1" dirty="0" smtClean="0">
              <a:solidFill>
                <a:srgbClr val="FF6600"/>
              </a:solidFill>
              <a:latin typeface="Microsoft YaHei" panose="020B0503020204020204" pitchFamily="34" charset="-122"/>
              <a:ea typeface="Microsoft YaHei" panose="020B0503020204020204" pitchFamily="34" charset="-122"/>
              <a:cs typeface="Tahoma" pitchFamily="34" charset="0"/>
            </a:endParaRPr>
          </a:p>
        </p:txBody>
      </p:sp>
      <p:sp>
        <p:nvSpPr>
          <p:cNvPr id="88" name="Rounded Rectangle 87"/>
          <p:cNvSpPr/>
          <p:nvPr>
            <p:custDataLst>
              <p:tags r:id="rId85"/>
            </p:custDataLst>
          </p:nvPr>
        </p:nvSpPr>
        <p:spPr bwMode="auto">
          <a:xfrm>
            <a:off x="4374075" y="1419740"/>
            <a:ext cx="4243388" cy="1182063"/>
          </a:xfrm>
          <a:prstGeom prst="roundRect">
            <a:avLst>
              <a:gd name="adj" fmla="val 10794"/>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marL="0" marR="0" indent="0" algn="ctr" defTabSz="911225" eaLnBrk="0" latinLnBrk="0" hangingPunct="0">
              <a:lnSpc>
                <a:spcPct val="100000"/>
              </a:lnSpc>
              <a:buClr>
                <a:srgbClr val="009999"/>
              </a:buClr>
              <a:buSzTx/>
              <a:buFontTx/>
              <a:buNone/>
              <a:tabLst/>
              <a:defRPr/>
            </a:pPr>
            <a:endParaRPr lang="en-US" dirty="0" smtClean="0">
              <a:solidFill>
                <a:schemeClr val="lt1"/>
              </a:solidFill>
              <a:latin typeface="Microsoft YaHei" panose="020B0503020204020204" pitchFamily="34" charset="-122"/>
              <a:ea typeface="Microsoft YaHei" panose="020B0503020204020204" pitchFamily="34" charset="-122"/>
            </a:endParaRPr>
          </a:p>
        </p:txBody>
      </p:sp>
      <p:sp>
        <p:nvSpPr>
          <p:cNvPr id="89" name="Rectangle 88"/>
          <p:cNvSpPr/>
          <p:nvPr>
            <p:custDataLst>
              <p:tags r:id="rId86"/>
            </p:custDataLst>
          </p:nvPr>
        </p:nvSpPr>
        <p:spPr>
          <a:xfrm>
            <a:off x="3655060" y="1486625"/>
            <a:ext cx="646331" cy="244682"/>
          </a:xfrm>
          <a:prstGeom prst="rect">
            <a:avLst/>
          </a:prstGeom>
        </p:spPr>
        <p:txBody>
          <a:bodyPr wrap="none">
            <a:spAutoFit/>
          </a:bodyPr>
          <a:lstStyle/>
          <a:p>
            <a:pPr marL="3175" indent="-3175" algn="ctr" rtl="0" fontAlgn="base">
              <a:lnSpc>
                <a:spcPct val="110000"/>
              </a:lnSpc>
              <a:spcBef>
                <a:spcPct val="25000"/>
              </a:spcBef>
              <a:spcAft>
                <a:spcPct val="0"/>
              </a:spcAft>
              <a:buClr>
                <a:srgbClr val="009999"/>
              </a:buClr>
            </a:pPr>
            <a:r>
              <a:rPr lang="zh-CN" altLang="en-US" sz="900" b="1" i="1" dirty="0">
                <a:solidFill>
                  <a:srgbClr val="004080"/>
                </a:solidFill>
                <a:latin typeface="Microsoft YaHei" panose="020B0503020204020204" pitchFamily="34" charset="-122"/>
                <a:ea typeface="Microsoft YaHei" panose="020B0503020204020204" pitchFamily="34" charset="-122"/>
              </a:rPr>
              <a:t>断</a:t>
            </a:r>
            <a:r>
              <a:rPr lang="zh-CN" altLang="en-US" sz="900" b="1" i="1" dirty="0" smtClean="0">
                <a:solidFill>
                  <a:srgbClr val="004080"/>
                </a:solidFill>
                <a:latin typeface="Microsoft YaHei" panose="020B0503020204020204" pitchFamily="34" charset="-122"/>
                <a:ea typeface="Microsoft YaHei" panose="020B0503020204020204" pitchFamily="34" charset="-122"/>
              </a:rPr>
              <a:t>货分析</a:t>
            </a:r>
            <a:endParaRPr lang="en-US" altLang="en-US" sz="900" b="1" i="1" kern="1200" dirty="0">
              <a:solidFill>
                <a:srgbClr val="004080"/>
              </a:solidFill>
              <a:latin typeface="Microsoft YaHei" panose="020B0503020204020204" pitchFamily="34" charset="-122"/>
              <a:ea typeface="Microsoft YaHei" panose="020B0503020204020204" pitchFamily="34" charset="-122"/>
            </a:endParaRPr>
          </a:p>
        </p:txBody>
      </p:sp>
      <p:sp>
        <p:nvSpPr>
          <p:cNvPr id="90" name="Rectangle 43"/>
          <p:cNvSpPr>
            <a:spLocks noChangeArrowheads="1"/>
          </p:cNvSpPr>
          <p:nvPr>
            <p:custDataLst>
              <p:tags r:id="rId87"/>
            </p:custDataLst>
          </p:nvPr>
        </p:nvSpPr>
        <p:spPr bwMode="auto">
          <a:xfrm>
            <a:off x="3516340" y="1883925"/>
            <a:ext cx="854715" cy="670953"/>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1078</a:t>
            </a: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号店</a:t>
            </a:r>
            <a:r>
              <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
            </a:r>
            <a:br>
              <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br>
            <a:r>
              <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SKU 243</a:t>
            </a:r>
          </a:p>
          <a:p>
            <a:pPr algn="ctr" defTabSz="957263" eaLnBrk="0" hangingPunct="0">
              <a:spcBef>
                <a:spcPct val="70000"/>
              </a:spcBef>
              <a:buClr>
                <a:srgbClr val="143C8D"/>
              </a:buClr>
              <a:buSzPct val="100000"/>
            </a:pPr>
            <a:r>
              <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2009</a:t>
            </a: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年</a:t>
            </a:r>
            <a:r>
              <a:rPr lang="en-US" altLang="zh-CN"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8</a:t>
            </a: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月</a:t>
            </a:r>
            <a:r>
              <a:rPr lang="en-US" altLang="zh-CN"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24-30</a:t>
            </a: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日</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1" name="Rectangle 43"/>
          <p:cNvSpPr>
            <a:spLocks noChangeArrowheads="1"/>
          </p:cNvSpPr>
          <p:nvPr>
            <p:custDataLst>
              <p:tags r:id="rId88"/>
            </p:custDataLst>
          </p:nvPr>
        </p:nvSpPr>
        <p:spPr bwMode="auto">
          <a:xfrm>
            <a:off x="4636156"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周一</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2" name="Rectangle 43"/>
          <p:cNvSpPr>
            <a:spLocks noChangeArrowheads="1"/>
          </p:cNvSpPr>
          <p:nvPr>
            <p:custDataLst>
              <p:tags r:id="rId89"/>
            </p:custDataLst>
          </p:nvPr>
        </p:nvSpPr>
        <p:spPr bwMode="auto">
          <a:xfrm>
            <a:off x="5026048"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周二</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3" name="Rectangle 43"/>
          <p:cNvSpPr>
            <a:spLocks noChangeArrowheads="1"/>
          </p:cNvSpPr>
          <p:nvPr>
            <p:custDataLst>
              <p:tags r:id="rId90"/>
            </p:custDataLst>
          </p:nvPr>
        </p:nvSpPr>
        <p:spPr bwMode="auto">
          <a:xfrm>
            <a:off x="5415940"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周三</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4" name="Rectangle 43"/>
          <p:cNvSpPr>
            <a:spLocks noChangeArrowheads="1"/>
          </p:cNvSpPr>
          <p:nvPr>
            <p:custDataLst>
              <p:tags r:id="rId91"/>
            </p:custDataLst>
          </p:nvPr>
        </p:nvSpPr>
        <p:spPr bwMode="auto">
          <a:xfrm>
            <a:off x="5805832"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周四</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5" name="Rectangle 43"/>
          <p:cNvSpPr>
            <a:spLocks noChangeArrowheads="1"/>
          </p:cNvSpPr>
          <p:nvPr>
            <p:custDataLst>
              <p:tags r:id="rId92"/>
            </p:custDataLst>
          </p:nvPr>
        </p:nvSpPr>
        <p:spPr bwMode="auto">
          <a:xfrm>
            <a:off x="6195723"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rPr>
              <a:t>周五</a:t>
            </a:r>
            <a:endParaRPr lang="en-US" sz="800" b="1" i="1" dirty="0" smtClean="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96" name="Rectangle 43"/>
          <p:cNvSpPr>
            <a:spLocks noChangeArrowheads="1"/>
          </p:cNvSpPr>
          <p:nvPr>
            <p:custDataLst>
              <p:tags r:id="rId93"/>
            </p:custDataLst>
          </p:nvPr>
        </p:nvSpPr>
        <p:spPr bwMode="auto">
          <a:xfrm>
            <a:off x="6585614"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chemeClr val="accent2">
                    <a:lumMod val="75000"/>
                  </a:schemeClr>
                </a:solidFill>
                <a:latin typeface="Microsoft YaHei" panose="020B0503020204020204" pitchFamily="34" charset="-122"/>
                <a:ea typeface="Microsoft YaHei" panose="020B0503020204020204" pitchFamily="34" charset="-122"/>
                <a:cs typeface="Tahoma" pitchFamily="34" charset="0"/>
              </a:rPr>
              <a:t>周六</a:t>
            </a:r>
            <a:endParaRPr lang="en-US" sz="800" b="1" i="1" dirty="0" smtClean="0">
              <a:solidFill>
                <a:schemeClr val="accent2">
                  <a:lumMod val="75000"/>
                </a:schemeClr>
              </a:solidFill>
              <a:latin typeface="Microsoft YaHei" panose="020B0503020204020204" pitchFamily="34" charset="-122"/>
              <a:ea typeface="Microsoft YaHei" panose="020B0503020204020204" pitchFamily="34" charset="-122"/>
              <a:cs typeface="Tahoma" pitchFamily="34" charset="0"/>
            </a:endParaRPr>
          </a:p>
        </p:txBody>
      </p:sp>
      <p:sp>
        <p:nvSpPr>
          <p:cNvPr id="97" name="Rectangle 43"/>
          <p:cNvSpPr>
            <a:spLocks noChangeArrowheads="1"/>
          </p:cNvSpPr>
          <p:nvPr>
            <p:custDataLst>
              <p:tags r:id="rId94"/>
            </p:custDataLst>
          </p:nvPr>
        </p:nvSpPr>
        <p:spPr bwMode="auto">
          <a:xfrm>
            <a:off x="6975505" y="2239388"/>
            <a:ext cx="382750" cy="338554"/>
          </a:xfrm>
          <a:prstGeom prst="rect">
            <a:avLst/>
          </a:prstGeom>
          <a:noFill/>
          <a:ln w="9525">
            <a:noFill/>
            <a:miter lim="800000"/>
            <a:headEnd/>
            <a:tailEnd/>
          </a:ln>
        </p:spPr>
        <p:txBody>
          <a:bodyPr wrap="square">
            <a:spAutoFit/>
          </a:bodyPr>
          <a:lstStyle/>
          <a:p>
            <a:pPr algn="ctr" defTabSz="957263" eaLnBrk="0" hangingPunct="0">
              <a:spcBef>
                <a:spcPct val="70000"/>
              </a:spcBef>
              <a:buClr>
                <a:srgbClr val="143C8D"/>
              </a:buClr>
              <a:buSzPct val="100000"/>
            </a:pPr>
            <a:r>
              <a:rPr lang="zh-CN" altLang="en-US" sz="800" b="1" i="1" dirty="0" smtClean="0">
                <a:solidFill>
                  <a:schemeClr val="accent2">
                    <a:lumMod val="75000"/>
                  </a:schemeClr>
                </a:solidFill>
                <a:latin typeface="Microsoft YaHei" panose="020B0503020204020204" pitchFamily="34" charset="-122"/>
                <a:ea typeface="Microsoft YaHei" panose="020B0503020204020204" pitchFamily="34" charset="-122"/>
                <a:cs typeface="Tahoma" pitchFamily="34" charset="0"/>
              </a:rPr>
              <a:t>周日</a:t>
            </a:r>
            <a:endParaRPr lang="en-US" sz="800" b="1" i="1" dirty="0" smtClean="0">
              <a:solidFill>
                <a:schemeClr val="accent2">
                  <a:lumMod val="75000"/>
                </a:schemeClr>
              </a:solidFill>
              <a:latin typeface="Microsoft YaHei" panose="020B0503020204020204" pitchFamily="34" charset="-122"/>
              <a:ea typeface="Microsoft YaHei" panose="020B0503020204020204" pitchFamily="34" charset="-122"/>
              <a:cs typeface="Tahoma" pitchFamily="34" charset="0"/>
            </a:endParaRPr>
          </a:p>
        </p:txBody>
      </p:sp>
      <p:sp>
        <p:nvSpPr>
          <p:cNvPr id="98" name="Rectangle 97"/>
          <p:cNvSpPr/>
          <p:nvPr>
            <p:custDataLst>
              <p:tags r:id="rId95"/>
            </p:custDataLst>
          </p:nvPr>
        </p:nvSpPr>
        <p:spPr bwMode="auto">
          <a:xfrm>
            <a:off x="7438930" y="1930329"/>
            <a:ext cx="628466" cy="123505"/>
          </a:xfrm>
          <a:prstGeom prst="rect">
            <a:avLst/>
          </a:prstGeom>
          <a:noFill/>
          <a:ln w="3175"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kumimoji="0" lang="zh-CN" altLang="en-US" sz="1000" b="1" i="1" u="none" strike="noStrike" cap="none" normalizeH="0" baseline="0" dirty="0" smtClean="0">
                <a:ln>
                  <a:noFill/>
                </a:ln>
                <a:solidFill>
                  <a:schemeClr val="accent2"/>
                </a:solidFill>
                <a:effectLst/>
                <a:latin typeface="Microsoft YaHei" panose="020B0503020204020204" pitchFamily="34" charset="-122"/>
                <a:ea typeface="Microsoft YaHei" panose="020B0503020204020204" pitchFamily="34" charset="-122"/>
              </a:rPr>
              <a:t>实际销量</a:t>
            </a:r>
            <a:endParaRPr kumimoji="0" lang="en-US" sz="1000" b="1" i="1" u="none" strike="noStrike" cap="none" normalizeH="0" baseline="0" dirty="0" smtClean="0">
              <a:ln>
                <a:noFill/>
              </a:ln>
              <a:solidFill>
                <a:schemeClr val="accent2"/>
              </a:solidFill>
              <a:effectLst/>
              <a:latin typeface="Microsoft YaHei" panose="020B0503020204020204" pitchFamily="34" charset="-122"/>
              <a:ea typeface="Microsoft YaHei" panose="020B0503020204020204" pitchFamily="34" charset="-122"/>
            </a:endParaRPr>
          </a:p>
        </p:txBody>
      </p:sp>
      <p:sp>
        <p:nvSpPr>
          <p:cNvPr id="99" name="Rectangle 98"/>
          <p:cNvSpPr/>
          <p:nvPr>
            <p:custDataLst>
              <p:tags r:id="rId96"/>
            </p:custDataLst>
          </p:nvPr>
        </p:nvSpPr>
        <p:spPr bwMode="auto">
          <a:xfrm>
            <a:off x="7408711" y="1831893"/>
            <a:ext cx="1219202" cy="98436"/>
          </a:xfrm>
          <a:prstGeom prst="rect">
            <a:avLst/>
          </a:prstGeom>
          <a:noFill/>
          <a:ln w="127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zh-CN" altLang="en-US" sz="800" b="1" i="1" dirty="0">
                <a:solidFill>
                  <a:schemeClr val="tx1">
                    <a:lumMod val="50000"/>
                    <a:lumOff val="50000"/>
                  </a:schemeClr>
                </a:solidFill>
                <a:latin typeface="Microsoft YaHei" panose="020B0503020204020204" pitchFamily="34" charset="-122"/>
                <a:ea typeface="Microsoft YaHei" panose="020B0503020204020204" pitchFamily="34" charset="-122"/>
              </a:rPr>
              <a:t>预</a:t>
            </a:r>
            <a:r>
              <a:rPr lang="zh-CN" altLang="en-US" sz="800" b="1" i="1" dirty="0" smtClean="0">
                <a:solidFill>
                  <a:schemeClr val="tx1">
                    <a:lumMod val="50000"/>
                    <a:lumOff val="50000"/>
                  </a:schemeClr>
                </a:solidFill>
                <a:latin typeface="Microsoft YaHei" panose="020B0503020204020204" pitchFamily="34" charset="-122"/>
                <a:ea typeface="Microsoft YaHei" panose="020B0503020204020204" pitchFamily="34" charset="-122"/>
              </a:rPr>
              <a:t>期的促销销量</a:t>
            </a:r>
            <a:endParaRPr kumimoji="0" lang="en-US" sz="1000" b="1"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100" name="Freeform 99"/>
          <p:cNvSpPr/>
          <p:nvPr>
            <p:custDataLst>
              <p:tags r:id="rId97"/>
            </p:custDataLst>
          </p:nvPr>
        </p:nvSpPr>
        <p:spPr bwMode="auto">
          <a:xfrm>
            <a:off x="4624265" y="1605900"/>
            <a:ext cx="2743200" cy="333904"/>
          </a:xfrm>
          <a:custGeom>
            <a:avLst/>
            <a:gdLst>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87475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16075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35325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95650 w 3387725"/>
              <a:gd name="connsiteY23" fmla="*/ 443971 h 444500"/>
              <a:gd name="connsiteX24" fmla="*/ 3387725 w 3387725"/>
              <a:gd name="connsiteY24" fmla="*/ 434446 h 444500"/>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336800 w 3387725"/>
              <a:gd name="connsiteY18" fmla="*/ 234421 h 434446"/>
              <a:gd name="connsiteX19" fmla="*/ 2514600 w 3387725"/>
              <a:gd name="connsiteY19" fmla="*/ 259821 h 434446"/>
              <a:gd name="connsiteX20" fmla="*/ 2641600 w 3387725"/>
              <a:gd name="connsiteY20" fmla="*/ 310621 h 434446"/>
              <a:gd name="connsiteX21" fmla="*/ 2809875 w 3387725"/>
              <a:gd name="connsiteY21" fmla="*/ 355071 h 434446"/>
              <a:gd name="connsiteX22" fmla="*/ 2971800 w 3387725"/>
              <a:gd name="connsiteY22" fmla="*/ 383646 h 434446"/>
              <a:gd name="connsiteX23" fmla="*/ 3206750 w 3387725"/>
              <a:gd name="connsiteY23" fmla="*/ 399521 h 434446"/>
              <a:gd name="connsiteX24" fmla="*/ 3387725 w 3387725"/>
              <a:gd name="connsiteY24"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514600 w 3387725"/>
              <a:gd name="connsiteY18" fmla="*/ 259821 h 434446"/>
              <a:gd name="connsiteX19" fmla="*/ 2641600 w 3387725"/>
              <a:gd name="connsiteY19" fmla="*/ 310621 h 434446"/>
              <a:gd name="connsiteX20" fmla="*/ 2809875 w 3387725"/>
              <a:gd name="connsiteY20" fmla="*/ 355071 h 434446"/>
              <a:gd name="connsiteX21" fmla="*/ 2971800 w 3387725"/>
              <a:gd name="connsiteY21" fmla="*/ 383646 h 434446"/>
              <a:gd name="connsiteX22" fmla="*/ 3206750 w 3387725"/>
              <a:gd name="connsiteY22" fmla="*/ 399521 h 434446"/>
              <a:gd name="connsiteX23" fmla="*/ 3387725 w 3387725"/>
              <a:gd name="connsiteY23"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3169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316971 h 434446"/>
              <a:gd name="connsiteX1" fmla="*/ 117475 w 3387725"/>
              <a:gd name="connsiteY1" fmla="*/ 196321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316971 h 434446"/>
              <a:gd name="connsiteX1" fmla="*/ 117475 w 3387725"/>
              <a:gd name="connsiteY1" fmla="*/ 196321 h 434446"/>
              <a:gd name="connsiteX2" fmla="*/ 279400 w 3387725"/>
              <a:gd name="connsiteY2" fmla="*/ 40746 h 434446"/>
              <a:gd name="connsiteX3" fmla="*/ 438150 w 3387725"/>
              <a:gd name="connsiteY3" fmla="*/ 582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596900 w 3387725"/>
              <a:gd name="connsiteY4" fmla="*/ 529 h 451379"/>
              <a:gd name="connsiteX5" fmla="*/ 736600 w 3387725"/>
              <a:gd name="connsiteY5" fmla="*/ 19579 h 451379"/>
              <a:gd name="connsiteX6" fmla="*/ 863600 w 3387725"/>
              <a:gd name="connsiteY6" fmla="*/ 25929 h 451379"/>
              <a:gd name="connsiteX7" fmla="*/ 1022350 w 3387725"/>
              <a:gd name="connsiteY7" fmla="*/ 38629 h 451379"/>
              <a:gd name="connsiteX8" fmla="*/ 1152525 w 3387725"/>
              <a:gd name="connsiteY8" fmla="*/ 70379 h 451379"/>
              <a:gd name="connsiteX9" fmla="*/ 1222375 w 3387725"/>
              <a:gd name="connsiteY9" fmla="*/ 108479 h 451379"/>
              <a:gd name="connsiteX10" fmla="*/ 1333500 w 3387725"/>
              <a:gd name="connsiteY10" fmla="*/ 184679 h 451379"/>
              <a:gd name="connsiteX11" fmla="*/ 1517650 w 3387725"/>
              <a:gd name="connsiteY11" fmla="*/ 216429 h 451379"/>
              <a:gd name="connsiteX12" fmla="*/ 1657350 w 3387725"/>
              <a:gd name="connsiteY12" fmla="*/ 241829 h 451379"/>
              <a:gd name="connsiteX13" fmla="*/ 1841500 w 3387725"/>
              <a:gd name="connsiteY13" fmla="*/ 276754 h 451379"/>
              <a:gd name="connsiteX14" fmla="*/ 1993900 w 3387725"/>
              <a:gd name="connsiteY14" fmla="*/ 254529 h 451379"/>
              <a:gd name="connsiteX15" fmla="*/ 2117725 w 3387725"/>
              <a:gd name="connsiteY15" fmla="*/ 270404 h 451379"/>
              <a:gd name="connsiteX16" fmla="*/ 2336800 w 3387725"/>
              <a:gd name="connsiteY16" fmla="*/ 248179 h 451379"/>
              <a:gd name="connsiteX17" fmla="*/ 2514600 w 3387725"/>
              <a:gd name="connsiteY17" fmla="*/ 276754 h 451379"/>
              <a:gd name="connsiteX18" fmla="*/ 2641600 w 3387725"/>
              <a:gd name="connsiteY18" fmla="*/ 327554 h 451379"/>
              <a:gd name="connsiteX19" fmla="*/ 2809875 w 3387725"/>
              <a:gd name="connsiteY19" fmla="*/ 372004 h 451379"/>
              <a:gd name="connsiteX20" fmla="*/ 2971800 w 3387725"/>
              <a:gd name="connsiteY20" fmla="*/ 400579 h 451379"/>
              <a:gd name="connsiteX21" fmla="*/ 3206750 w 3387725"/>
              <a:gd name="connsiteY21" fmla="*/ 416454 h 451379"/>
              <a:gd name="connsiteX22" fmla="*/ 3387725 w 3387725"/>
              <a:gd name="connsiteY22" fmla="*/ 451379 h 451379"/>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596900 w 3387725"/>
              <a:gd name="connsiteY4" fmla="*/ 26458 h 477308"/>
              <a:gd name="connsiteX5" fmla="*/ 949325 w 3387725"/>
              <a:gd name="connsiteY5" fmla="*/ 4233 h 477308"/>
              <a:gd name="connsiteX6" fmla="*/ 863600 w 3387725"/>
              <a:gd name="connsiteY6" fmla="*/ 51858 h 477308"/>
              <a:gd name="connsiteX7" fmla="*/ 1022350 w 3387725"/>
              <a:gd name="connsiteY7" fmla="*/ 64558 h 477308"/>
              <a:gd name="connsiteX8" fmla="*/ 1152525 w 3387725"/>
              <a:gd name="connsiteY8" fmla="*/ 96308 h 477308"/>
              <a:gd name="connsiteX9" fmla="*/ 1222375 w 3387725"/>
              <a:gd name="connsiteY9" fmla="*/ 134408 h 477308"/>
              <a:gd name="connsiteX10" fmla="*/ 1333500 w 3387725"/>
              <a:gd name="connsiteY10" fmla="*/ 210608 h 477308"/>
              <a:gd name="connsiteX11" fmla="*/ 1517650 w 3387725"/>
              <a:gd name="connsiteY11" fmla="*/ 242358 h 477308"/>
              <a:gd name="connsiteX12" fmla="*/ 1657350 w 3387725"/>
              <a:gd name="connsiteY12" fmla="*/ 267758 h 477308"/>
              <a:gd name="connsiteX13" fmla="*/ 1841500 w 3387725"/>
              <a:gd name="connsiteY13" fmla="*/ 302683 h 477308"/>
              <a:gd name="connsiteX14" fmla="*/ 1993900 w 3387725"/>
              <a:gd name="connsiteY14" fmla="*/ 280458 h 477308"/>
              <a:gd name="connsiteX15" fmla="*/ 2117725 w 3387725"/>
              <a:gd name="connsiteY15" fmla="*/ 296333 h 477308"/>
              <a:gd name="connsiteX16" fmla="*/ 2336800 w 3387725"/>
              <a:gd name="connsiteY16" fmla="*/ 274108 h 477308"/>
              <a:gd name="connsiteX17" fmla="*/ 2514600 w 3387725"/>
              <a:gd name="connsiteY17" fmla="*/ 302683 h 477308"/>
              <a:gd name="connsiteX18" fmla="*/ 2641600 w 3387725"/>
              <a:gd name="connsiteY18" fmla="*/ 353483 h 477308"/>
              <a:gd name="connsiteX19" fmla="*/ 2809875 w 3387725"/>
              <a:gd name="connsiteY19" fmla="*/ 397933 h 477308"/>
              <a:gd name="connsiteX20" fmla="*/ 2971800 w 3387725"/>
              <a:gd name="connsiteY20" fmla="*/ 426508 h 477308"/>
              <a:gd name="connsiteX21" fmla="*/ 3206750 w 3387725"/>
              <a:gd name="connsiteY21" fmla="*/ 442383 h 477308"/>
              <a:gd name="connsiteX22" fmla="*/ 3387725 w 3387725"/>
              <a:gd name="connsiteY22" fmla="*/ 477308 h 477308"/>
              <a:gd name="connsiteX0" fmla="*/ 0 w 3387725"/>
              <a:gd name="connsiteY0" fmla="*/ 361950 h 479425"/>
              <a:gd name="connsiteX1" fmla="*/ 117475 w 3387725"/>
              <a:gd name="connsiteY1" fmla="*/ 241300 h 479425"/>
              <a:gd name="connsiteX2" fmla="*/ 279400 w 3387725"/>
              <a:gd name="connsiteY2" fmla="*/ 85725 h 479425"/>
              <a:gd name="connsiteX3" fmla="*/ 438150 w 3387725"/>
              <a:gd name="connsiteY3" fmla="*/ 50800 h 479425"/>
              <a:gd name="connsiteX4" fmla="*/ 596900 w 3387725"/>
              <a:gd name="connsiteY4" fmla="*/ 28575 h 479425"/>
              <a:gd name="connsiteX5" fmla="*/ 949325 w 3387725"/>
              <a:gd name="connsiteY5" fmla="*/ 6350 h 479425"/>
              <a:gd name="connsiteX6" fmla="*/ 1022350 w 3387725"/>
              <a:gd name="connsiteY6" fmla="*/ 66675 h 479425"/>
              <a:gd name="connsiteX7" fmla="*/ 1152525 w 3387725"/>
              <a:gd name="connsiteY7" fmla="*/ 98425 h 479425"/>
              <a:gd name="connsiteX8" fmla="*/ 1222375 w 3387725"/>
              <a:gd name="connsiteY8" fmla="*/ 136525 h 479425"/>
              <a:gd name="connsiteX9" fmla="*/ 1333500 w 3387725"/>
              <a:gd name="connsiteY9" fmla="*/ 212725 h 479425"/>
              <a:gd name="connsiteX10" fmla="*/ 1517650 w 3387725"/>
              <a:gd name="connsiteY10" fmla="*/ 244475 h 479425"/>
              <a:gd name="connsiteX11" fmla="*/ 1657350 w 3387725"/>
              <a:gd name="connsiteY11" fmla="*/ 269875 h 479425"/>
              <a:gd name="connsiteX12" fmla="*/ 1841500 w 3387725"/>
              <a:gd name="connsiteY12" fmla="*/ 304800 h 479425"/>
              <a:gd name="connsiteX13" fmla="*/ 1993900 w 3387725"/>
              <a:gd name="connsiteY13" fmla="*/ 282575 h 479425"/>
              <a:gd name="connsiteX14" fmla="*/ 2117725 w 3387725"/>
              <a:gd name="connsiteY14" fmla="*/ 298450 h 479425"/>
              <a:gd name="connsiteX15" fmla="*/ 2336800 w 3387725"/>
              <a:gd name="connsiteY15" fmla="*/ 276225 h 479425"/>
              <a:gd name="connsiteX16" fmla="*/ 2514600 w 3387725"/>
              <a:gd name="connsiteY16" fmla="*/ 304800 h 479425"/>
              <a:gd name="connsiteX17" fmla="*/ 2641600 w 3387725"/>
              <a:gd name="connsiteY17" fmla="*/ 355600 h 479425"/>
              <a:gd name="connsiteX18" fmla="*/ 2809875 w 3387725"/>
              <a:gd name="connsiteY18" fmla="*/ 400050 h 479425"/>
              <a:gd name="connsiteX19" fmla="*/ 2971800 w 3387725"/>
              <a:gd name="connsiteY19" fmla="*/ 428625 h 479425"/>
              <a:gd name="connsiteX20" fmla="*/ 3206750 w 3387725"/>
              <a:gd name="connsiteY20" fmla="*/ 444500 h 479425"/>
              <a:gd name="connsiteX21" fmla="*/ 3387725 w 3387725"/>
              <a:gd name="connsiteY21" fmla="*/ 479425 h 479425"/>
              <a:gd name="connsiteX0" fmla="*/ 0 w 3387725"/>
              <a:gd name="connsiteY0" fmla="*/ 367242 h 484717"/>
              <a:gd name="connsiteX1" fmla="*/ 117475 w 3387725"/>
              <a:gd name="connsiteY1" fmla="*/ 246592 h 484717"/>
              <a:gd name="connsiteX2" fmla="*/ 279400 w 3387725"/>
              <a:gd name="connsiteY2" fmla="*/ 91017 h 484717"/>
              <a:gd name="connsiteX3" fmla="*/ 438150 w 3387725"/>
              <a:gd name="connsiteY3" fmla="*/ 56092 h 484717"/>
              <a:gd name="connsiteX4" fmla="*/ 596900 w 3387725"/>
              <a:gd name="connsiteY4" fmla="*/ 33867 h 484717"/>
              <a:gd name="connsiteX5" fmla="*/ 949325 w 3387725"/>
              <a:gd name="connsiteY5" fmla="*/ 11642 h 484717"/>
              <a:gd name="connsiteX6" fmla="*/ 1152525 w 3387725"/>
              <a:gd name="connsiteY6" fmla="*/ 103717 h 484717"/>
              <a:gd name="connsiteX7" fmla="*/ 1222375 w 3387725"/>
              <a:gd name="connsiteY7" fmla="*/ 141817 h 484717"/>
              <a:gd name="connsiteX8" fmla="*/ 1333500 w 3387725"/>
              <a:gd name="connsiteY8" fmla="*/ 218017 h 484717"/>
              <a:gd name="connsiteX9" fmla="*/ 1517650 w 3387725"/>
              <a:gd name="connsiteY9" fmla="*/ 249767 h 484717"/>
              <a:gd name="connsiteX10" fmla="*/ 1657350 w 3387725"/>
              <a:gd name="connsiteY10" fmla="*/ 275167 h 484717"/>
              <a:gd name="connsiteX11" fmla="*/ 1841500 w 3387725"/>
              <a:gd name="connsiteY11" fmla="*/ 310092 h 484717"/>
              <a:gd name="connsiteX12" fmla="*/ 1993900 w 3387725"/>
              <a:gd name="connsiteY12" fmla="*/ 287867 h 484717"/>
              <a:gd name="connsiteX13" fmla="*/ 2117725 w 3387725"/>
              <a:gd name="connsiteY13" fmla="*/ 303742 h 484717"/>
              <a:gd name="connsiteX14" fmla="*/ 2336800 w 3387725"/>
              <a:gd name="connsiteY14" fmla="*/ 281517 h 484717"/>
              <a:gd name="connsiteX15" fmla="*/ 2514600 w 3387725"/>
              <a:gd name="connsiteY15" fmla="*/ 310092 h 484717"/>
              <a:gd name="connsiteX16" fmla="*/ 2641600 w 3387725"/>
              <a:gd name="connsiteY16" fmla="*/ 360892 h 484717"/>
              <a:gd name="connsiteX17" fmla="*/ 2809875 w 3387725"/>
              <a:gd name="connsiteY17" fmla="*/ 405342 h 484717"/>
              <a:gd name="connsiteX18" fmla="*/ 2971800 w 3387725"/>
              <a:gd name="connsiteY18" fmla="*/ 433917 h 484717"/>
              <a:gd name="connsiteX19" fmla="*/ 3206750 w 3387725"/>
              <a:gd name="connsiteY19" fmla="*/ 449792 h 484717"/>
              <a:gd name="connsiteX20" fmla="*/ 3387725 w 3387725"/>
              <a:gd name="connsiteY20" fmla="*/ 484717 h 484717"/>
              <a:gd name="connsiteX0" fmla="*/ 0 w 3387725"/>
              <a:gd name="connsiteY0" fmla="*/ 367242 h 484717"/>
              <a:gd name="connsiteX1" fmla="*/ 117475 w 3387725"/>
              <a:gd name="connsiteY1" fmla="*/ 246592 h 484717"/>
              <a:gd name="connsiteX2" fmla="*/ 279400 w 3387725"/>
              <a:gd name="connsiteY2" fmla="*/ 91017 h 484717"/>
              <a:gd name="connsiteX3" fmla="*/ 438150 w 3387725"/>
              <a:gd name="connsiteY3" fmla="*/ 56092 h 484717"/>
              <a:gd name="connsiteX4" fmla="*/ 596900 w 3387725"/>
              <a:gd name="connsiteY4" fmla="*/ 33867 h 484717"/>
              <a:gd name="connsiteX5" fmla="*/ 949325 w 3387725"/>
              <a:gd name="connsiteY5" fmla="*/ 11642 h 484717"/>
              <a:gd name="connsiteX6" fmla="*/ 1152525 w 3387725"/>
              <a:gd name="connsiteY6" fmla="*/ 103717 h 484717"/>
              <a:gd name="connsiteX7" fmla="*/ 1222375 w 3387725"/>
              <a:gd name="connsiteY7" fmla="*/ 141817 h 484717"/>
              <a:gd name="connsiteX8" fmla="*/ 1333500 w 3387725"/>
              <a:gd name="connsiteY8" fmla="*/ 218017 h 484717"/>
              <a:gd name="connsiteX9" fmla="*/ 1517650 w 3387725"/>
              <a:gd name="connsiteY9" fmla="*/ 249767 h 484717"/>
              <a:gd name="connsiteX10" fmla="*/ 1657350 w 3387725"/>
              <a:gd name="connsiteY10" fmla="*/ 275167 h 484717"/>
              <a:gd name="connsiteX11" fmla="*/ 1841500 w 3387725"/>
              <a:gd name="connsiteY11" fmla="*/ 310092 h 484717"/>
              <a:gd name="connsiteX12" fmla="*/ 1993900 w 3387725"/>
              <a:gd name="connsiteY12" fmla="*/ 287867 h 484717"/>
              <a:gd name="connsiteX13" fmla="*/ 2117725 w 3387725"/>
              <a:gd name="connsiteY13" fmla="*/ 303742 h 484717"/>
              <a:gd name="connsiteX14" fmla="*/ 2336800 w 3387725"/>
              <a:gd name="connsiteY14" fmla="*/ 281517 h 484717"/>
              <a:gd name="connsiteX15" fmla="*/ 2514600 w 3387725"/>
              <a:gd name="connsiteY15" fmla="*/ 310092 h 484717"/>
              <a:gd name="connsiteX16" fmla="*/ 2641600 w 3387725"/>
              <a:gd name="connsiteY16" fmla="*/ 360892 h 484717"/>
              <a:gd name="connsiteX17" fmla="*/ 2809875 w 3387725"/>
              <a:gd name="connsiteY17" fmla="*/ 405342 h 484717"/>
              <a:gd name="connsiteX18" fmla="*/ 2971800 w 3387725"/>
              <a:gd name="connsiteY18" fmla="*/ 433917 h 484717"/>
              <a:gd name="connsiteX19" fmla="*/ 3206750 w 3387725"/>
              <a:gd name="connsiteY19" fmla="*/ 449792 h 484717"/>
              <a:gd name="connsiteX20" fmla="*/ 3387725 w 3387725"/>
              <a:gd name="connsiteY20" fmla="*/ 484717 h 484717"/>
              <a:gd name="connsiteX0" fmla="*/ 0 w 3387725"/>
              <a:gd name="connsiteY0" fmla="*/ 367242 h 484717"/>
              <a:gd name="connsiteX1" fmla="*/ 117475 w 3387725"/>
              <a:gd name="connsiteY1" fmla="*/ 246592 h 484717"/>
              <a:gd name="connsiteX2" fmla="*/ 279400 w 3387725"/>
              <a:gd name="connsiteY2" fmla="*/ 91017 h 484717"/>
              <a:gd name="connsiteX3" fmla="*/ 438150 w 3387725"/>
              <a:gd name="connsiteY3" fmla="*/ 56092 h 484717"/>
              <a:gd name="connsiteX4" fmla="*/ 596900 w 3387725"/>
              <a:gd name="connsiteY4" fmla="*/ 33867 h 484717"/>
              <a:gd name="connsiteX5" fmla="*/ 892175 w 3387725"/>
              <a:gd name="connsiteY5" fmla="*/ 11642 h 484717"/>
              <a:gd name="connsiteX6" fmla="*/ 1152525 w 3387725"/>
              <a:gd name="connsiteY6" fmla="*/ 103717 h 484717"/>
              <a:gd name="connsiteX7" fmla="*/ 1222375 w 3387725"/>
              <a:gd name="connsiteY7" fmla="*/ 141817 h 484717"/>
              <a:gd name="connsiteX8" fmla="*/ 1333500 w 3387725"/>
              <a:gd name="connsiteY8" fmla="*/ 218017 h 484717"/>
              <a:gd name="connsiteX9" fmla="*/ 1517650 w 3387725"/>
              <a:gd name="connsiteY9" fmla="*/ 249767 h 484717"/>
              <a:gd name="connsiteX10" fmla="*/ 1657350 w 3387725"/>
              <a:gd name="connsiteY10" fmla="*/ 275167 h 484717"/>
              <a:gd name="connsiteX11" fmla="*/ 1841500 w 3387725"/>
              <a:gd name="connsiteY11" fmla="*/ 310092 h 484717"/>
              <a:gd name="connsiteX12" fmla="*/ 1993900 w 3387725"/>
              <a:gd name="connsiteY12" fmla="*/ 287867 h 484717"/>
              <a:gd name="connsiteX13" fmla="*/ 2117725 w 3387725"/>
              <a:gd name="connsiteY13" fmla="*/ 303742 h 484717"/>
              <a:gd name="connsiteX14" fmla="*/ 2336800 w 3387725"/>
              <a:gd name="connsiteY14" fmla="*/ 281517 h 484717"/>
              <a:gd name="connsiteX15" fmla="*/ 2514600 w 3387725"/>
              <a:gd name="connsiteY15" fmla="*/ 310092 h 484717"/>
              <a:gd name="connsiteX16" fmla="*/ 2641600 w 3387725"/>
              <a:gd name="connsiteY16" fmla="*/ 360892 h 484717"/>
              <a:gd name="connsiteX17" fmla="*/ 2809875 w 3387725"/>
              <a:gd name="connsiteY17" fmla="*/ 405342 h 484717"/>
              <a:gd name="connsiteX18" fmla="*/ 2971800 w 3387725"/>
              <a:gd name="connsiteY18" fmla="*/ 433917 h 484717"/>
              <a:gd name="connsiteX19" fmla="*/ 3206750 w 3387725"/>
              <a:gd name="connsiteY19" fmla="*/ 449792 h 484717"/>
              <a:gd name="connsiteX20" fmla="*/ 3387725 w 3387725"/>
              <a:gd name="connsiteY20" fmla="*/ 484717 h 484717"/>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596900 w 3387725"/>
              <a:gd name="connsiteY4" fmla="*/ 26458 h 477308"/>
              <a:gd name="connsiteX5" fmla="*/ 892175 w 3387725"/>
              <a:gd name="connsiteY5" fmla="*/ 4233 h 477308"/>
              <a:gd name="connsiteX6" fmla="*/ 1152525 w 3387725"/>
              <a:gd name="connsiteY6" fmla="*/ 51858 h 477308"/>
              <a:gd name="connsiteX7" fmla="*/ 1222375 w 3387725"/>
              <a:gd name="connsiteY7" fmla="*/ 134408 h 477308"/>
              <a:gd name="connsiteX8" fmla="*/ 1333500 w 3387725"/>
              <a:gd name="connsiteY8" fmla="*/ 210608 h 477308"/>
              <a:gd name="connsiteX9" fmla="*/ 1517650 w 3387725"/>
              <a:gd name="connsiteY9" fmla="*/ 242358 h 477308"/>
              <a:gd name="connsiteX10" fmla="*/ 1657350 w 3387725"/>
              <a:gd name="connsiteY10" fmla="*/ 267758 h 477308"/>
              <a:gd name="connsiteX11" fmla="*/ 1841500 w 3387725"/>
              <a:gd name="connsiteY11" fmla="*/ 302683 h 477308"/>
              <a:gd name="connsiteX12" fmla="*/ 1993900 w 3387725"/>
              <a:gd name="connsiteY12" fmla="*/ 280458 h 477308"/>
              <a:gd name="connsiteX13" fmla="*/ 2117725 w 3387725"/>
              <a:gd name="connsiteY13" fmla="*/ 296333 h 477308"/>
              <a:gd name="connsiteX14" fmla="*/ 2336800 w 3387725"/>
              <a:gd name="connsiteY14" fmla="*/ 274108 h 477308"/>
              <a:gd name="connsiteX15" fmla="*/ 2514600 w 3387725"/>
              <a:gd name="connsiteY15" fmla="*/ 302683 h 477308"/>
              <a:gd name="connsiteX16" fmla="*/ 2641600 w 3387725"/>
              <a:gd name="connsiteY16" fmla="*/ 353483 h 477308"/>
              <a:gd name="connsiteX17" fmla="*/ 2809875 w 3387725"/>
              <a:gd name="connsiteY17" fmla="*/ 397933 h 477308"/>
              <a:gd name="connsiteX18" fmla="*/ 2971800 w 3387725"/>
              <a:gd name="connsiteY18" fmla="*/ 426508 h 477308"/>
              <a:gd name="connsiteX19" fmla="*/ 3206750 w 3387725"/>
              <a:gd name="connsiteY19" fmla="*/ 442383 h 477308"/>
              <a:gd name="connsiteX20" fmla="*/ 3387725 w 3387725"/>
              <a:gd name="connsiteY20"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596900 w 3387725"/>
              <a:gd name="connsiteY4" fmla="*/ 26458 h 477308"/>
              <a:gd name="connsiteX5" fmla="*/ 892175 w 3387725"/>
              <a:gd name="connsiteY5" fmla="*/ 4233 h 477308"/>
              <a:gd name="connsiteX6" fmla="*/ 1152525 w 3387725"/>
              <a:gd name="connsiteY6" fmla="*/ 51858 h 477308"/>
              <a:gd name="connsiteX7" fmla="*/ 1222375 w 3387725"/>
              <a:gd name="connsiteY7" fmla="*/ 134408 h 477308"/>
              <a:gd name="connsiteX8" fmla="*/ 1333500 w 3387725"/>
              <a:gd name="connsiteY8" fmla="*/ 210608 h 477308"/>
              <a:gd name="connsiteX9" fmla="*/ 1517650 w 3387725"/>
              <a:gd name="connsiteY9" fmla="*/ 242358 h 477308"/>
              <a:gd name="connsiteX10" fmla="*/ 1657350 w 3387725"/>
              <a:gd name="connsiteY10" fmla="*/ 267758 h 477308"/>
              <a:gd name="connsiteX11" fmla="*/ 1841500 w 3387725"/>
              <a:gd name="connsiteY11" fmla="*/ 302683 h 477308"/>
              <a:gd name="connsiteX12" fmla="*/ 1993900 w 3387725"/>
              <a:gd name="connsiteY12" fmla="*/ 280458 h 477308"/>
              <a:gd name="connsiteX13" fmla="*/ 2117725 w 3387725"/>
              <a:gd name="connsiteY13" fmla="*/ 296333 h 477308"/>
              <a:gd name="connsiteX14" fmla="*/ 2336800 w 3387725"/>
              <a:gd name="connsiteY14" fmla="*/ 274108 h 477308"/>
              <a:gd name="connsiteX15" fmla="*/ 2514600 w 3387725"/>
              <a:gd name="connsiteY15" fmla="*/ 302683 h 477308"/>
              <a:gd name="connsiteX16" fmla="*/ 2641600 w 3387725"/>
              <a:gd name="connsiteY16" fmla="*/ 353483 h 477308"/>
              <a:gd name="connsiteX17" fmla="*/ 2809875 w 3387725"/>
              <a:gd name="connsiteY17" fmla="*/ 397933 h 477308"/>
              <a:gd name="connsiteX18" fmla="*/ 2971800 w 3387725"/>
              <a:gd name="connsiteY18" fmla="*/ 426508 h 477308"/>
              <a:gd name="connsiteX19" fmla="*/ 3206750 w 3387725"/>
              <a:gd name="connsiteY19" fmla="*/ 442383 h 477308"/>
              <a:gd name="connsiteX20" fmla="*/ 3387725 w 3387725"/>
              <a:gd name="connsiteY20"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279400 w 3387725"/>
              <a:gd name="connsiteY3" fmla="*/ 77259 h 477308"/>
              <a:gd name="connsiteX4" fmla="*/ 438150 w 3387725"/>
              <a:gd name="connsiteY4" fmla="*/ 48683 h 477308"/>
              <a:gd name="connsiteX5" fmla="*/ 596900 w 3387725"/>
              <a:gd name="connsiteY5" fmla="*/ 26458 h 477308"/>
              <a:gd name="connsiteX6" fmla="*/ 892175 w 3387725"/>
              <a:gd name="connsiteY6" fmla="*/ 4233 h 477308"/>
              <a:gd name="connsiteX7" fmla="*/ 1152525 w 3387725"/>
              <a:gd name="connsiteY7" fmla="*/ 51858 h 477308"/>
              <a:gd name="connsiteX8" fmla="*/ 1222375 w 3387725"/>
              <a:gd name="connsiteY8" fmla="*/ 134408 h 477308"/>
              <a:gd name="connsiteX9" fmla="*/ 1333500 w 3387725"/>
              <a:gd name="connsiteY9" fmla="*/ 210608 h 477308"/>
              <a:gd name="connsiteX10" fmla="*/ 1517650 w 3387725"/>
              <a:gd name="connsiteY10" fmla="*/ 242358 h 477308"/>
              <a:gd name="connsiteX11" fmla="*/ 1657350 w 3387725"/>
              <a:gd name="connsiteY11" fmla="*/ 267758 h 477308"/>
              <a:gd name="connsiteX12" fmla="*/ 1841500 w 3387725"/>
              <a:gd name="connsiteY12" fmla="*/ 302683 h 477308"/>
              <a:gd name="connsiteX13" fmla="*/ 1993900 w 3387725"/>
              <a:gd name="connsiteY13" fmla="*/ 280458 h 477308"/>
              <a:gd name="connsiteX14" fmla="*/ 2117725 w 3387725"/>
              <a:gd name="connsiteY14" fmla="*/ 296333 h 477308"/>
              <a:gd name="connsiteX15" fmla="*/ 2336800 w 3387725"/>
              <a:gd name="connsiteY15" fmla="*/ 274108 h 477308"/>
              <a:gd name="connsiteX16" fmla="*/ 2514600 w 3387725"/>
              <a:gd name="connsiteY16" fmla="*/ 302683 h 477308"/>
              <a:gd name="connsiteX17" fmla="*/ 2641600 w 3387725"/>
              <a:gd name="connsiteY17" fmla="*/ 353483 h 477308"/>
              <a:gd name="connsiteX18" fmla="*/ 2809875 w 3387725"/>
              <a:gd name="connsiteY18" fmla="*/ 397933 h 477308"/>
              <a:gd name="connsiteX19" fmla="*/ 2971800 w 3387725"/>
              <a:gd name="connsiteY19" fmla="*/ 426508 h 477308"/>
              <a:gd name="connsiteX20" fmla="*/ 3206750 w 3387725"/>
              <a:gd name="connsiteY20" fmla="*/ 442383 h 477308"/>
              <a:gd name="connsiteX21" fmla="*/ 3387725 w 3387725"/>
              <a:gd name="connsiteY21"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279400 w 3387725"/>
              <a:gd name="connsiteY3" fmla="*/ 77259 h 477308"/>
              <a:gd name="connsiteX4" fmla="*/ 438150 w 3387725"/>
              <a:gd name="connsiteY4" fmla="*/ 48683 h 477308"/>
              <a:gd name="connsiteX5" fmla="*/ 596900 w 3387725"/>
              <a:gd name="connsiteY5" fmla="*/ 26458 h 477308"/>
              <a:gd name="connsiteX6" fmla="*/ 892175 w 3387725"/>
              <a:gd name="connsiteY6" fmla="*/ 4233 h 477308"/>
              <a:gd name="connsiteX7" fmla="*/ 1152525 w 3387725"/>
              <a:gd name="connsiteY7" fmla="*/ 51858 h 477308"/>
              <a:gd name="connsiteX8" fmla="*/ 1222375 w 3387725"/>
              <a:gd name="connsiteY8" fmla="*/ 134408 h 477308"/>
              <a:gd name="connsiteX9" fmla="*/ 1333500 w 3387725"/>
              <a:gd name="connsiteY9" fmla="*/ 210608 h 477308"/>
              <a:gd name="connsiteX10" fmla="*/ 1517650 w 3387725"/>
              <a:gd name="connsiteY10" fmla="*/ 242358 h 477308"/>
              <a:gd name="connsiteX11" fmla="*/ 1657350 w 3387725"/>
              <a:gd name="connsiteY11" fmla="*/ 267758 h 477308"/>
              <a:gd name="connsiteX12" fmla="*/ 1841500 w 3387725"/>
              <a:gd name="connsiteY12" fmla="*/ 302683 h 477308"/>
              <a:gd name="connsiteX13" fmla="*/ 1993900 w 3387725"/>
              <a:gd name="connsiteY13" fmla="*/ 280458 h 477308"/>
              <a:gd name="connsiteX14" fmla="*/ 2117725 w 3387725"/>
              <a:gd name="connsiteY14" fmla="*/ 296333 h 477308"/>
              <a:gd name="connsiteX15" fmla="*/ 2336800 w 3387725"/>
              <a:gd name="connsiteY15" fmla="*/ 274108 h 477308"/>
              <a:gd name="connsiteX16" fmla="*/ 2514600 w 3387725"/>
              <a:gd name="connsiteY16" fmla="*/ 302683 h 477308"/>
              <a:gd name="connsiteX17" fmla="*/ 2641600 w 3387725"/>
              <a:gd name="connsiteY17" fmla="*/ 353483 h 477308"/>
              <a:gd name="connsiteX18" fmla="*/ 2809875 w 3387725"/>
              <a:gd name="connsiteY18" fmla="*/ 397933 h 477308"/>
              <a:gd name="connsiteX19" fmla="*/ 2971800 w 3387725"/>
              <a:gd name="connsiteY19" fmla="*/ 426508 h 477308"/>
              <a:gd name="connsiteX20" fmla="*/ 3206750 w 3387725"/>
              <a:gd name="connsiteY20" fmla="*/ 442383 h 477308"/>
              <a:gd name="connsiteX21" fmla="*/ 3387725 w 3387725"/>
              <a:gd name="connsiteY21"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596900 w 3387725"/>
              <a:gd name="connsiteY4" fmla="*/ 26458 h 477308"/>
              <a:gd name="connsiteX5" fmla="*/ 892175 w 3387725"/>
              <a:gd name="connsiteY5" fmla="*/ 4233 h 477308"/>
              <a:gd name="connsiteX6" fmla="*/ 1152525 w 3387725"/>
              <a:gd name="connsiteY6" fmla="*/ 51858 h 477308"/>
              <a:gd name="connsiteX7" fmla="*/ 1222375 w 3387725"/>
              <a:gd name="connsiteY7" fmla="*/ 134408 h 477308"/>
              <a:gd name="connsiteX8" fmla="*/ 1333500 w 3387725"/>
              <a:gd name="connsiteY8" fmla="*/ 210608 h 477308"/>
              <a:gd name="connsiteX9" fmla="*/ 1517650 w 3387725"/>
              <a:gd name="connsiteY9" fmla="*/ 242358 h 477308"/>
              <a:gd name="connsiteX10" fmla="*/ 1657350 w 3387725"/>
              <a:gd name="connsiteY10" fmla="*/ 267758 h 477308"/>
              <a:gd name="connsiteX11" fmla="*/ 1841500 w 3387725"/>
              <a:gd name="connsiteY11" fmla="*/ 302683 h 477308"/>
              <a:gd name="connsiteX12" fmla="*/ 1993900 w 3387725"/>
              <a:gd name="connsiteY12" fmla="*/ 280458 h 477308"/>
              <a:gd name="connsiteX13" fmla="*/ 2117725 w 3387725"/>
              <a:gd name="connsiteY13" fmla="*/ 296333 h 477308"/>
              <a:gd name="connsiteX14" fmla="*/ 2336800 w 3387725"/>
              <a:gd name="connsiteY14" fmla="*/ 274108 h 477308"/>
              <a:gd name="connsiteX15" fmla="*/ 2514600 w 3387725"/>
              <a:gd name="connsiteY15" fmla="*/ 302683 h 477308"/>
              <a:gd name="connsiteX16" fmla="*/ 2641600 w 3387725"/>
              <a:gd name="connsiteY16" fmla="*/ 353483 h 477308"/>
              <a:gd name="connsiteX17" fmla="*/ 2809875 w 3387725"/>
              <a:gd name="connsiteY17" fmla="*/ 397933 h 477308"/>
              <a:gd name="connsiteX18" fmla="*/ 2971800 w 3387725"/>
              <a:gd name="connsiteY18" fmla="*/ 426508 h 477308"/>
              <a:gd name="connsiteX19" fmla="*/ 3206750 w 3387725"/>
              <a:gd name="connsiteY19" fmla="*/ 442383 h 477308"/>
              <a:gd name="connsiteX20" fmla="*/ 3387725 w 3387725"/>
              <a:gd name="connsiteY20"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654050 w 3387725"/>
              <a:gd name="connsiteY4" fmla="*/ 26458 h 477308"/>
              <a:gd name="connsiteX5" fmla="*/ 892175 w 3387725"/>
              <a:gd name="connsiteY5" fmla="*/ 4233 h 477308"/>
              <a:gd name="connsiteX6" fmla="*/ 1152525 w 3387725"/>
              <a:gd name="connsiteY6" fmla="*/ 51858 h 477308"/>
              <a:gd name="connsiteX7" fmla="*/ 1222375 w 3387725"/>
              <a:gd name="connsiteY7" fmla="*/ 134408 h 477308"/>
              <a:gd name="connsiteX8" fmla="*/ 1333500 w 3387725"/>
              <a:gd name="connsiteY8" fmla="*/ 210608 h 477308"/>
              <a:gd name="connsiteX9" fmla="*/ 1517650 w 3387725"/>
              <a:gd name="connsiteY9" fmla="*/ 242358 h 477308"/>
              <a:gd name="connsiteX10" fmla="*/ 1657350 w 3387725"/>
              <a:gd name="connsiteY10" fmla="*/ 267758 h 477308"/>
              <a:gd name="connsiteX11" fmla="*/ 1841500 w 3387725"/>
              <a:gd name="connsiteY11" fmla="*/ 302683 h 477308"/>
              <a:gd name="connsiteX12" fmla="*/ 1993900 w 3387725"/>
              <a:gd name="connsiteY12" fmla="*/ 280458 h 477308"/>
              <a:gd name="connsiteX13" fmla="*/ 2117725 w 3387725"/>
              <a:gd name="connsiteY13" fmla="*/ 296333 h 477308"/>
              <a:gd name="connsiteX14" fmla="*/ 2336800 w 3387725"/>
              <a:gd name="connsiteY14" fmla="*/ 274108 h 477308"/>
              <a:gd name="connsiteX15" fmla="*/ 2514600 w 3387725"/>
              <a:gd name="connsiteY15" fmla="*/ 302683 h 477308"/>
              <a:gd name="connsiteX16" fmla="*/ 2641600 w 3387725"/>
              <a:gd name="connsiteY16" fmla="*/ 353483 h 477308"/>
              <a:gd name="connsiteX17" fmla="*/ 2809875 w 3387725"/>
              <a:gd name="connsiteY17" fmla="*/ 397933 h 477308"/>
              <a:gd name="connsiteX18" fmla="*/ 2971800 w 3387725"/>
              <a:gd name="connsiteY18" fmla="*/ 426508 h 477308"/>
              <a:gd name="connsiteX19" fmla="*/ 3206750 w 3387725"/>
              <a:gd name="connsiteY19" fmla="*/ 442383 h 477308"/>
              <a:gd name="connsiteX20" fmla="*/ 3387725 w 3387725"/>
              <a:gd name="connsiteY20" fmla="*/ 477308 h 477308"/>
              <a:gd name="connsiteX0" fmla="*/ 0 w 3387725"/>
              <a:gd name="connsiteY0" fmla="*/ 359833 h 477308"/>
              <a:gd name="connsiteX1" fmla="*/ 117475 w 3387725"/>
              <a:gd name="connsiteY1" fmla="*/ 239183 h 477308"/>
              <a:gd name="connsiteX2" fmla="*/ 279400 w 3387725"/>
              <a:gd name="connsiteY2" fmla="*/ 83608 h 477308"/>
              <a:gd name="connsiteX3" fmla="*/ 438150 w 3387725"/>
              <a:gd name="connsiteY3" fmla="*/ 48683 h 477308"/>
              <a:gd name="connsiteX4" fmla="*/ 654050 w 3387725"/>
              <a:gd name="connsiteY4" fmla="*/ 26458 h 477308"/>
              <a:gd name="connsiteX5" fmla="*/ 892175 w 3387725"/>
              <a:gd name="connsiteY5" fmla="*/ 4233 h 477308"/>
              <a:gd name="connsiteX6" fmla="*/ 1152525 w 3387725"/>
              <a:gd name="connsiteY6" fmla="*/ 51858 h 477308"/>
              <a:gd name="connsiteX7" fmla="*/ 1222375 w 3387725"/>
              <a:gd name="connsiteY7" fmla="*/ 134408 h 477308"/>
              <a:gd name="connsiteX8" fmla="*/ 1333500 w 3387725"/>
              <a:gd name="connsiteY8" fmla="*/ 210608 h 477308"/>
              <a:gd name="connsiteX9" fmla="*/ 1517650 w 3387725"/>
              <a:gd name="connsiteY9" fmla="*/ 242358 h 477308"/>
              <a:gd name="connsiteX10" fmla="*/ 1657350 w 3387725"/>
              <a:gd name="connsiteY10" fmla="*/ 267758 h 477308"/>
              <a:gd name="connsiteX11" fmla="*/ 1841500 w 3387725"/>
              <a:gd name="connsiteY11" fmla="*/ 302683 h 477308"/>
              <a:gd name="connsiteX12" fmla="*/ 1993900 w 3387725"/>
              <a:gd name="connsiteY12" fmla="*/ 280458 h 477308"/>
              <a:gd name="connsiteX13" fmla="*/ 2117725 w 3387725"/>
              <a:gd name="connsiteY13" fmla="*/ 296333 h 477308"/>
              <a:gd name="connsiteX14" fmla="*/ 2336800 w 3387725"/>
              <a:gd name="connsiteY14" fmla="*/ 274108 h 477308"/>
              <a:gd name="connsiteX15" fmla="*/ 2514600 w 3387725"/>
              <a:gd name="connsiteY15" fmla="*/ 302683 h 477308"/>
              <a:gd name="connsiteX16" fmla="*/ 2641600 w 3387725"/>
              <a:gd name="connsiteY16" fmla="*/ 353483 h 477308"/>
              <a:gd name="connsiteX17" fmla="*/ 2809875 w 3387725"/>
              <a:gd name="connsiteY17" fmla="*/ 397933 h 477308"/>
              <a:gd name="connsiteX18" fmla="*/ 2971800 w 3387725"/>
              <a:gd name="connsiteY18" fmla="*/ 426508 h 477308"/>
              <a:gd name="connsiteX19" fmla="*/ 3206750 w 3387725"/>
              <a:gd name="connsiteY19" fmla="*/ 442383 h 477308"/>
              <a:gd name="connsiteX20" fmla="*/ 3387725 w 3387725"/>
              <a:gd name="connsiteY20" fmla="*/ 477308 h 477308"/>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152525 w 3387725"/>
              <a:gd name="connsiteY5" fmla="*/ 25929 h 451379"/>
              <a:gd name="connsiteX6" fmla="*/ 1222375 w 3387725"/>
              <a:gd name="connsiteY6" fmla="*/ 108479 h 451379"/>
              <a:gd name="connsiteX7" fmla="*/ 1333500 w 3387725"/>
              <a:gd name="connsiteY7" fmla="*/ 184679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641600 w 3387725"/>
              <a:gd name="connsiteY15" fmla="*/ 327554 h 451379"/>
              <a:gd name="connsiteX16" fmla="*/ 2809875 w 3387725"/>
              <a:gd name="connsiteY16" fmla="*/ 372004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108479 h 451379"/>
              <a:gd name="connsiteX7" fmla="*/ 1333500 w 3387725"/>
              <a:gd name="connsiteY7" fmla="*/ 184679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641600 w 3387725"/>
              <a:gd name="connsiteY15" fmla="*/ 327554 h 451379"/>
              <a:gd name="connsiteX16" fmla="*/ 2809875 w 3387725"/>
              <a:gd name="connsiteY16" fmla="*/ 372004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84679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641600 w 3387725"/>
              <a:gd name="connsiteY15" fmla="*/ 327554 h 451379"/>
              <a:gd name="connsiteX16" fmla="*/ 2809875 w 3387725"/>
              <a:gd name="connsiteY16" fmla="*/ 372004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43404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641600 w 3387725"/>
              <a:gd name="connsiteY15" fmla="*/ 327554 h 451379"/>
              <a:gd name="connsiteX16" fmla="*/ 2809875 w 3387725"/>
              <a:gd name="connsiteY16" fmla="*/ 372004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43404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730500 w 3387725"/>
              <a:gd name="connsiteY15" fmla="*/ 289454 h 451379"/>
              <a:gd name="connsiteX16" fmla="*/ 2809875 w 3387725"/>
              <a:gd name="connsiteY16" fmla="*/ 372004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43404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730500 w 3387725"/>
              <a:gd name="connsiteY15" fmla="*/ 289454 h 451379"/>
              <a:gd name="connsiteX16" fmla="*/ 2974975 w 3387725"/>
              <a:gd name="connsiteY16" fmla="*/ 292629 h 451379"/>
              <a:gd name="connsiteX17" fmla="*/ 2971800 w 3387725"/>
              <a:gd name="connsiteY17" fmla="*/ 400579 h 451379"/>
              <a:gd name="connsiteX18" fmla="*/ 3206750 w 3387725"/>
              <a:gd name="connsiteY18" fmla="*/ 416454 h 451379"/>
              <a:gd name="connsiteX19" fmla="*/ 3387725 w 3387725"/>
              <a:gd name="connsiteY19"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43404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730500 w 3387725"/>
              <a:gd name="connsiteY15" fmla="*/ 289454 h 451379"/>
              <a:gd name="connsiteX16" fmla="*/ 2974975 w 3387725"/>
              <a:gd name="connsiteY16" fmla="*/ 292629 h 451379"/>
              <a:gd name="connsiteX17" fmla="*/ 3206750 w 3387725"/>
              <a:gd name="connsiteY17" fmla="*/ 416454 h 451379"/>
              <a:gd name="connsiteX18" fmla="*/ 3387725 w 3387725"/>
              <a:gd name="connsiteY18" fmla="*/ 451379 h 451379"/>
              <a:gd name="connsiteX0" fmla="*/ 0 w 3387725"/>
              <a:gd name="connsiteY0" fmla="*/ 333904 h 451379"/>
              <a:gd name="connsiteX1" fmla="*/ 117475 w 3387725"/>
              <a:gd name="connsiteY1" fmla="*/ 213254 h 451379"/>
              <a:gd name="connsiteX2" fmla="*/ 279400 w 3387725"/>
              <a:gd name="connsiteY2" fmla="*/ 57679 h 451379"/>
              <a:gd name="connsiteX3" fmla="*/ 438150 w 3387725"/>
              <a:gd name="connsiteY3" fmla="*/ 22754 h 451379"/>
              <a:gd name="connsiteX4" fmla="*/ 654050 w 3387725"/>
              <a:gd name="connsiteY4" fmla="*/ 529 h 451379"/>
              <a:gd name="connsiteX5" fmla="*/ 1079500 w 3387725"/>
              <a:gd name="connsiteY5" fmla="*/ 25929 h 451379"/>
              <a:gd name="connsiteX6" fmla="*/ 1222375 w 3387725"/>
              <a:gd name="connsiteY6" fmla="*/ 67204 h 451379"/>
              <a:gd name="connsiteX7" fmla="*/ 1333500 w 3387725"/>
              <a:gd name="connsiteY7" fmla="*/ 143404 h 451379"/>
              <a:gd name="connsiteX8" fmla="*/ 1517650 w 3387725"/>
              <a:gd name="connsiteY8" fmla="*/ 216429 h 451379"/>
              <a:gd name="connsiteX9" fmla="*/ 1657350 w 3387725"/>
              <a:gd name="connsiteY9" fmla="*/ 241829 h 451379"/>
              <a:gd name="connsiteX10" fmla="*/ 1841500 w 3387725"/>
              <a:gd name="connsiteY10" fmla="*/ 276754 h 451379"/>
              <a:gd name="connsiteX11" fmla="*/ 1993900 w 3387725"/>
              <a:gd name="connsiteY11" fmla="*/ 254529 h 451379"/>
              <a:gd name="connsiteX12" fmla="*/ 2117725 w 3387725"/>
              <a:gd name="connsiteY12" fmla="*/ 270404 h 451379"/>
              <a:gd name="connsiteX13" fmla="*/ 2336800 w 3387725"/>
              <a:gd name="connsiteY13" fmla="*/ 248179 h 451379"/>
              <a:gd name="connsiteX14" fmla="*/ 2514600 w 3387725"/>
              <a:gd name="connsiteY14" fmla="*/ 276754 h 451379"/>
              <a:gd name="connsiteX15" fmla="*/ 2730500 w 3387725"/>
              <a:gd name="connsiteY15" fmla="*/ 289454 h 451379"/>
              <a:gd name="connsiteX16" fmla="*/ 2974975 w 3387725"/>
              <a:gd name="connsiteY16" fmla="*/ 292629 h 451379"/>
              <a:gd name="connsiteX17" fmla="*/ 3206750 w 3387725"/>
              <a:gd name="connsiteY17" fmla="*/ 321204 h 451379"/>
              <a:gd name="connsiteX18" fmla="*/ 3387725 w 3387725"/>
              <a:gd name="connsiteY18" fmla="*/ 451379 h 451379"/>
              <a:gd name="connsiteX0" fmla="*/ 0 w 3387725"/>
              <a:gd name="connsiteY0" fmla="*/ 333904 h 333904"/>
              <a:gd name="connsiteX1" fmla="*/ 117475 w 3387725"/>
              <a:gd name="connsiteY1" fmla="*/ 213254 h 333904"/>
              <a:gd name="connsiteX2" fmla="*/ 279400 w 3387725"/>
              <a:gd name="connsiteY2" fmla="*/ 57679 h 333904"/>
              <a:gd name="connsiteX3" fmla="*/ 438150 w 3387725"/>
              <a:gd name="connsiteY3" fmla="*/ 22754 h 333904"/>
              <a:gd name="connsiteX4" fmla="*/ 654050 w 3387725"/>
              <a:gd name="connsiteY4" fmla="*/ 529 h 333904"/>
              <a:gd name="connsiteX5" fmla="*/ 1079500 w 3387725"/>
              <a:gd name="connsiteY5" fmla="*/ 25929 h 333904"/>
              <a:gd name="connsiteX6" fmla="*/ 1222375 w 3387725"/>
              <a:gd name="connsiteY6" fmla="*/ 67204 h 333904"/>
              <a:gd name="connsiteX7" fmla="*/ 1333500 w 3387725"/>
              <a:gd name="connsiteY7" fmla="*/ 143404 h 333904"/>
              <a:gd name="connsiteX8" fmla="*/ 1517650 w 3387725"/>
              <a:gd name="connsiteY8" fmla="*/ 216429 h 333904"/>
              <a:gd name="connsiteX9" fmla="*/ 1657350 w 3387725"/>
              <a:gd name="connsiteY9" fmla="*/ 241829 h 333904"/>
              <a:gd name="connsiteX10" fmla="*/ 1841500 w 3387725"/>
              <a:gd name="connsiteY10" fmla="*/ 276754 h 333904"/>
              <a:gd name="connsiteX11" fmla="*/ 1993900 w 3387725"/>
              <a:gd name="connsiteY11" fmla="*/ 254529 h 333904"/>
              <a:gd name="connsiteX12" fmla="*/ 2117725 w 3387725"/>
              <a:gd name="connsiteY12" fmla="*/ 270404 h 333904"/>
              <a:gd name="connsiteX13" fmla="*/ 2336800 w 3387725"/>
              <a:gd name="connsiteY13" fmla="*/ 248179 h 333904"/>
              <a:gd name="connsiteX14" fmla="*/ 2514600 w 3387725"/>
              <a:gd name="connsiteY14" fmla="*/ 276754 h 333904"/>
              <a:gd name="connsiteX15" fmla="*/ 2730500 w 3387725"/>
              <a:gd name="connsiteY15" fmla="*/ 289454 h 333904"/>
              <a:gd name="connsiteX16" fmla="*/ 2974975 w 3387725"/>
              <a:gd name="connsiteY16" fmla="*/ 292629 h 333904"/>
              <a:gd name="connsiteX17" fmla="*/ 3206750 w 3387725"/>
              <a:gd name="connsiteY17" fmla="*/ 321204 h 333904"/>
              <a:gd name="connsiteX18" fmla="*/ 3387725 w 3387725"/>
              <a:gd name="connsiteY18" fmla="*/ 333904 h 3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387725" h="333904">
                <a:moveTo>
                  <a:pt x="0" y="333904"/>
                </a:moveTo>
                <a:cubicBezTo>
                  <a:pt x="44979" y="302683"/>
                  <a:pt x="70908" y="259291"/>
                  <a:pt x="117475" y="213254"/>
                </a:cubicBezTo>
                <a:cubicBezTo>
                  <a:pt x="164042" y="167217"/>
                  <a:pt x="225954" y="89429"/>
                  <a:pt x="279400" y="57679"/>
                </a:cubicBezTo>
                <a:cubicBezTo>
                  <a:pt x="332846" y="25929"/>
                  <a:pt x="375708" y="32279"/>
                  <a:pt x="438150" y="22754"/>
                </a:cubicBezTo>
                <a:cubicBezTo>
                  <a:pt x="500592" y="13229"/>
                  <a:pt x="547158" y="0"/>
                  <a:pt x="654050" y="529"/>
                </a:cubicBezTo>
                <a:cubicBezTo>
                  <a:pt x="760942" y="1058"/>
                  <a:pt x="984779" y="14817"/>
                  <a:pt x="1079500" y="25929"/>
                </a:cubicBezTo>
                <a:cubicBezTo>
                  <a:pt x="1174221" y="37042"/>
                  <a:pt x="1180042" y="47625"/>
                  <a:pt x="1222375" y="67204"/>
                </a:cubicBezTo>
                <a:cubicBezTo>
                  <a:pt x="1264708" y="86783"/>
                  <a:pt x="1284288" y="118533"/>
                  <a:pt x="1333500" y="143404"/>
                </a:cubicBezTo>
                <a:cubicBezTo>
                  <a:pt x="1382712" y="168275"/>
                  <a:pt x="1463675" y="206904"/>
                  <a:pt x="1517650" y="216429"/>
                </a:cubicBezTo>
                <a:lnTo>
                  <a:pt x="1657350" y="241829"/>
                </a:lnTo>
                <a:cubicBezTo>
                  <a:pt x="1711325" y="251883"/>
                  <a:pt x="1785408" y="274637"/>
                  <a:pt x="1841500" y="276754"/>
                </a:cubicBezTo>
                <a:cubicBezTo>
                  <a:pt x="1897592" y="278871"/>
                  <a:pt x="1947863" y="255587"/>
                  <a:pt x="1993900" y="254529"/>
                </a:cubicBezTo>
                <a:cubicBezTo>
                  <a:pt x="2039937" y="253471"/>
                  <a:pt x="2060575" y="271462"/>
                  <a:pt x="2117725" y="270404"/>
                </a:cubicBezTo>
                <a:cubicBezTo>
                  <a:pt x="2174875" y="269346"/>
                  <a:pt x="2270654" y="247121"/>
                  <a:pt x="2336800" y="248179"/>
                </a:cubicBezTo>
                <a:cubicBezTo>
                  <a:pt x="2402946" y="249237"/>
                  <a:pt x="2463800" y="263525"/>
                  <a:pt x="2514600" y="276754"/>
                </a:cubicBezTo>
                <a:cubicBezTo>
                  <a:pt x="2565400" y="289454"/>
                  <a:pt x="2672821" y="267229"/>
                  <a:pt x="2730500" y="289454"/>
                </a:cubicBezTo>
                <a:lnTo>
                  <a:pt x="2974975" y="292629"/>
                </a:lnTo>
                <a:cubicBezTo>
                  <a:pt x="3054350" y="313796"/>
                  <a:pt x="3137958" y="294746"/>
                  <a:pt x="3206750" y="321204"/>
                </a:cubicBezTo>
                <a:cubicBezTo>
                  <a:pt x="3232150" y="321733"/>
                  <a:pt x="3374496" y="313796"/>
                  <a:pt x="3387725" y="333904"/>
                </a:cubicBezTo>
              </a:path>
            </a:pathLst>
          </a:custGeom>
          <a:noFill/>
          <a:ln w="12700" cap="flat" cmpd="sng" algn="ctr">
            <a:solidFill>
              <a:schemeClr val="bg2">
                <a:lumMod val="50000"/>
              </a:schemeClr>
            </a:solidFill>
            <a:prstDash val="sysDot"/>
            <a:round/>
            <a:headEnd type="none" w="med" len="med"/>
            <a:tailEnd type="none" w="med" len="med"/>
          </a:ln>
          <a:effectLst/>
        </p:spPr>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1" name="Freeform 100"/>
          <p:cNvSpPr/>
          <p:nvPr>
            <p:custDataLst>
              <p:tags r:id="rId98"/>
            </p:custDataLst>
          </p:nvPr>
        </p:nvSpPr>
        <p:spPr bwMode="auto">
          <a:xfrm>
            <a:off x="4624265" y="1759360"/>
            <a:ext cx="2743200" cy="415396"/>
          </a:xfrm>
          <a:custGeom>
            <a:avLst/>
            <a:gdLst>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87475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16075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35325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95650 w 3387725"/>
              <a:gd name="connsiteY23" fmla="*/ 443971 h 444500"/>
              <a:gd name="connsiteX24" fmla="*/ 3387725 w 3387725"/>
              <a:gd name="connsiteY24" fmla="*/ 434446 h 444500"/>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336800 w 3387725"/>
              <a:gd name="connsiteY18" fmla="*/ 234421 h 434446"/>
              <a:gd name="connsiteX19" fmla="*/ 2514600 w 3387725"/>
              <a:gd name="connsiteY19" fmla="*/ 259821 h 434446"/>
              <a:gd name="connsiteX20" fmla="*/ 2641600 w 3387725"/>
              <a:gd name="connsiteY20" fmla="*/ 310621 h 434446"/>
              <a:gd name="connsiteX21" fmla="*/ 2809875 w 3387725"/>
              <a:gd name="connsiteY21" fmla="*/ 355071 h 434446"/>
              <a:gd name="connsiteX22" fmla="*/ 2971800 w 3387725"/>
              <a:gd name="connsiteY22" fmla="*/ 383646 h 434446"/>
              <a:gd name="connsiteX23" fmla="*/ 3206750 w 3387725"/>
              <a:gd name="connsiteY23" fmla="*/ 399521 h 434446"/>
              <a:gd name="connsiteX24" fmla="*/ 3387725 w 3387725"/>
              <a:gd name="connsiteY24"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514600 w 3387725"/>
              <a:gd name="connsiteY18" fmla="*/ 259821 h 434446"/>
              <a:gd name="connsiteX19" fmla="*/ 2641600 w 3387725"/>
              <a:gd name="connsiteY19" fmla="*/ 310621 h 434446"/>
              <a:gd name="connsiteX20" fmla="*/ 2809875 w 3387725"/>
              <a:gd name="connsiteY20" fmla="*/ 355071 h 434446"/>
              <a:gd name="connsiteX21" fmla="*/ 2971800 w 3387725"/>
              <a:gd name="connsiteY21" fmla="*/ 383646 h 434446"/>
              <a:gd name="connsiteX22" fmla="*/ 3206750 w 3387725"/>
              <a:gd name="connsiteY22" fmla="*/ 399521 h 434446"/>
              <a:gd name="connsiteX23" fmla="*/ 3387725 w 3387725"/>
              <a:gd name="connsiteY23"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3052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83646 h 434446"/>
              <a:gd name="connsiteX20" fmla="*/ 3206750 w 3387725"/>
              <a:gd name="connsiteY20" fmla="*/ 399521 h 434446"/>
              <a:gd name="connsiteX21" fmla="*/ 3387725 w 3387725"/>
              <a:gd name="connsiteY21"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36021 h 434446"/>
              <a:gd name="connsiteX20" fmla="*/ 3206750 w 3387725"/>
              <a:gd name="connsiteY20" fmla="*/ 399521 h 434446"/>
              <a:gd name="connsiteX21" fmla="*/ 3387725 w 3387725"/>
              <a:gd name="connsiteY21"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36021 h 434446"/>
              <a:gd name="connsiteX20" fmla="*/ 3206750 w 3387725"/>
              <a:gd name="connsiteY20" fmla="*/ 351896 h 434446"/>
              <a:gd name="connsiteX21" fmla="*/ 3387725 w 3387725"/>
              <a:gd name="connsiteY21" fmla="*/ 434446 h 434446"/>
              <a:gd name="connsiteX0" fmla="*/ 0 w 3387725"/>
              <a:gd name="connsiteY0" fmla="*/ 253471 h 370946"/>
              <a:gd name="connsiteX1" fmla="*/ 117475 w 3387725"/>
              <a:gd name="connsiteY1" fmla="*/ 148696 h 370946"/>
              <a:gd name="connsiteX2" fmla="*/ 279400 w 3387725"/>
              <a:gd name="connsiteY2" fmla="*/ 40746 h 370946"/>
              <a:gd name="connsiteX3" fmla="*/ 438150 w 3387725"/>
              <a:gd name="connsiteY3" fmla="*/ 50271 h 370946"/>
              <a:gd name="connsiteX4" fmla="*/ 596900 w 3387725"/>
              <a:gd name="connsiteY4" fmla="*/ 24871 h 370946"/>
              <a:gd name="connsiteX5" fmla="*/ 736600 w 3387725"/>
              <a:gd name="connsiteY5" fmla="*/ 2646 h 370946"/>
              <a:gd name="connsiteX6" fmla="*/ 863600 w 3387725"/>
              <a:gd name="connsiteY6" fmla="*/ 8996 h 370946"/>
              <a:gd name="connsiteX7" fmla="*/ 1022350 w 3387725"/>
              <a:gd name="connsiteY7" fmla="*/ 21696 h 370946"/>
              <a:gd name="connsiteX8" fmla="*/ 1152525 w 3387725"/>
              <a:gd name="connsiteY8" fmla="*/ 53446 h 370946"/>
              <a:gd name="connsiteX9" fmla="*/ 1222375 w 3387725"/>
              <a:gd name="connsiteY9" fmla="*/ 91546 h 370946"/>
              <a:gd name="connsiteX10" fmla="*/ 1333500 w 3387725"/>
              <a:gd name="connsiteY10" fmla="*/ 167746 h 370946"/>
              <a:gd name="connsiteX11" fmla="*/ 1517650 w 3387725"/>
              <a:gd name="connsiteY11" fmla="*/ 199496 h 370946"/>
              <a:gd name="connsiteX12" fmla="*/ 1657350 w 3387725"/>
              <a:gd name="connsiteY12" fmla="*/ 224896 h 370946"/>
              <a:gd name="connsiteX13" fmla="*/ 1841500 w 3387725"/>
              <a:gd name="connsiteY13" fmla="*/ 259821 h 370946"/>
              <a:gd name="connsiteX14" fmla="*/ 1993900 w 3387725"/>
              <a:gd name="connsiteY14" fmla="*/ 237596 h 370946"/>
              <a:gd name="connsiteX15" fmla="*/ 2117725 w 3387725"/>
              <a:gd name="connsiteY15" fmla="*/ 253471 h 370946"/>
              <a:gd name="connsiteX16" fmla="*/ 2336800 w 3387725"/>
              <a:gd name="connsiteY16" fmla="*/ 231246 h 370946"/>
              <a:gd name="connsiteX17" fmla="*/ 2514600 w 3387725"/>
              <a:gd name="connsiteY17" fmla="*/ 259821 h 370946"/>
              <a:gd name="connsiteX18" fmla="*/ 2641600 w 3387725"/>
              <a:gd name="connsiteY18" fmla="*/ 310621 h 370946"/>
              <a:gd name="connsiteX19" fmla="*/ 2971800 w 3387725"/>
              <a:gd name="connsiteY19" fmla="*/ 336021 h 370946"/>
              <a:gd name="connsiteX20" fmla="*/ 3206750 w 3387725"/>
              <a:gd name="connsiteY20" fmla="*/ 351896 h 370946"/>
              <a:gd name="connsiteX21" fmla="*/ 3387725 w 3387725"/>
              <a:gd name="connsiteY21" fmla="*/ 370946 h 370946"/>
              <a:gd name="connsiteX0" fmla="*/ 0 w 3387725"/>
              <a:gd name="connsiteY0" fmla="*/ 253471 h 370946"/>
              <a:gd name="connsiteX1" fmla="*/ 117475 w 3387725"/>
              <a:gd name="connsiteY1" fmla="*/ 148696 h 370946"/>
              <a:gd name="connsiteX2" fmla="*/ 279400 w 3387725"/>
              <a:gd name="connsiteY2" fmla="*/ 40746 h 370946"/>
              <a:gd name="connsiteX3" fmla="*/ 438150 w 3387725"/>
              <a:gd name="connsiteY3" fmla="*/ 50271 h 370946"/>
              <a:gd name="connsiteX4" fmla="*/ 596900 w 3387725"/>
              <a:gd name="connsiteY4" fmla="*/ 24871 h 370946"/>
              <a:gd name="connsiteX5" fmla="*/ 736600 w 3387725"/>
              <a:gd name="connsiteY5" fmla="*/ 2646 h 370946"/>
              <a:gd name="connsiteX6" fmla="*/ 863600 w 3387725"/>
              <a:gd name="connsiteY6" fmla="*/ 8996 h 370946"/>
              <a:gd name="connsiteX7" fmla="*/ 1022350 w 3387725"/>
              <a:gd name="connsiteY7" fmla="*/ 21696 h 370946"/>
              <a:gd name="connsiteX8" fmla="*/ 1152525 w 3387725"/>
              <a:gd name="connsiteY8" fmla="*/ 53446 h 370946"/>
              <a:gd name="connsiteX9" fmla="*/ 1222375 w 3387725"/>
              <a:gd name="connsiteY9" fmla="*/ 91546 h 370946"/>
              <a:gd name="connsiteX10" fmla="*/ 1333500 w 3387725"/>
              <a:gd name="connsiteY10" fmla="*/ 167746 h 370946"/>
              <a:gd name="connsiteX11" fmla="*/ 1517650 w 3387725"/>
              <a:gd name="connsiteY11" fmla="*/ 199496 h 370946"/>
              <a:gd name="connsiteX12" fmla="*/ 1657350 w 3387725"/>
              <a:gd name="connsiteY12" fmla="*/ 224896 h 370946"/>
              <a:gd name="connsiteX13" fmla="*/ 1841500 w 3387725"/>
              <a:gd name="connsiteY13" fmla="*/ 259821 h 370946"/>
              <a:gd name="connsiteX14" fmla="*/ 1993900 w 3387725"/>
              <a:gd name="connsiteY14" fmla="*/ 237596 h 370946"/>
              <a:gd name="connsiteX15" fmla="*/ 2117725 w 3387725"/>
              <a:gd name="connsiteY15" fmla="*/ 253471 h 370946"/>
              <a:gd name="connsiteX16" fmla="*/ 2336800 w 3387725"/>
              <a:gd name="connsiteY16" fmla="*/ 231246 h 370946"/>
              <a:gd name="connsiteX17" fmla="*/ 2514600 w 3387725"/>
              <a:gd name="connsiteY17" fmla="*/ 259821 h 370946"/>
              <a:gd name="connsiteX18" fmla="*/ 2641600 w 3387725"/>
              <a:gd name="connsiteY18" fmla="*/ 364596 h 370946"/>
              <a:gd name="connsiteX19" fmla="*/ 2971800 w 3387725"/>
              <a:gd name="connsiteY19" fmla="*/ 336021 h 370946"/>
              <a:gd name="connsiteX20" fmla="*/ 3206750 w 3387725"/>
              <a:gd name="connsiteY20" fmla="*/ 351896 h 370946"/>
              <a:gd name="connsiteX21" fmla="*/ 3387725 w 3387725"/>
              <a:gd name="connsiteY21" fmla="*/ 370946 h 370946"/>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387725 w 3387725"/>
              <a:gd name="connsiteY21"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206750 w 3387725"/>
              <a:gd name="connsiteY21" fmla="*/ 355071 h 380471"/>
              <a:gd name="connsiteX22" fmla="*/ 3387725 w 3387725"/>
              <a:gd name="connsiteY22"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206750 w 3387725"/>
              <a:gd name="connsiteY21" fmla="*/ 355071 h 380471"/>
              <a:gd name="connsiteX22" fmla="*/ 3387725 w 3387725"/>
              <a:gd name="connsiteY22"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387725 w 3387725"/>
              <a:gd name="connsiteY21" fmla="*/ 370946 h 380471"/>
              <a:gd name="connsiteX0" fmla="*/ 0 w 3387725"/>
              <a:gd name="connsiteY0" fmla="*/ 253471 h 389996"/>
              <a:gd name="connsiteX1" fmla="*/ 117475 w 3387725"/>
              <a:gd name="connsiteY1" fmla="*/ 148696 h 389996"/>
              <a:gd name="connsiteX2" fmla="*/ 279400 w 3387725"/>
              <a:gd name="connsiteY2" fmla="*/ 40746 h 389996"/>
              <a:gd name="connsiteX3" fmla="*/ 438150 w 3387725"/>
              <a:gd name="connsiteY3" fmla="*/ 50271 h 389996"/>
              <a:gd name="connsiteX4" fmla="*/ 596900 w 3387725"/>
              <a:gd name="connsiteY4" fmla="*/ 24871 h 389996"/>
              <a:gd name="connsiteX5" fmla="*/ 736600 w 3387725"/>
              <a:gd name="connsiteY5" fmla="*/ 2646 h 389996"/>
              <a:gd name="connsiteX6" fmla="*/ 863600 w 3387725"/>
              <a:gd name="connsiteY6" fmla="*/ 8996 h 389996"/>
              <a:gd name="connsiteX7" fmla="*/ 1022350 w 3387725"/>
              <a:gd name="connsiteY7" fmla="*/ 21696 h 389996"/>
              <a:gd name="connsiteX8" fmla="*/ 1152525 w 3387725"/>
              <a:gd name="connsiteY8" fmla="*/ 53446 h 389996"/>
              <a:gd name="connsiteX9" fmla="*/ 1222375 w 3387725"/>
              <a:gd name="connsiteY9" fmla="*/ 91546 h 389996"/>
              <a:gd name="connsiteX10" fmla="*/ 1333500 w 3387725"/>
              <a:gd name="connsiteY10" fmla="*/ 167746 h 389996"/>
              <a:gd name="connsiteX11" fmla="*/ 1517650 w 3387725"/>
              <a:gd name="connsiteY11" fmla="*/ 199496 h 389996"/>
              <a:gd name="connsiteX12" fmla="*/ 1657350 w 3387725"/>
              <a:gd name="connsiteY12" fmla="*/ 224896 h 389996"/>
              <a:gd name="connsiteX13" fmla="*/ 1841500 w 3387725"/>
              <a:gd name="connsiteY13" fmla="*/ 259821 h 389996"/>
              <a:gd name="connsiteX14" fmla="*/ 1993900 w 3387725"/>
              <a:gd name="connsiteY14" fmla="*/ 237596 h 389996"/>
              <a:gd name="connsiteX15" fmla="*/ 2117725 w 3387725"/>
              <a:gd name="connsiteY15" fmla="*/ 253471 h 389996"/>
              <a:gd name="connsiteX16" fmla="*/ 2336800 w 3387725"/>
              <a:gd name="connsiteY16" fmla="*/ 231246 h 389996"/>
              <a:gd name="connsiteX17" fmla="*/ 2514600 w 3387725"/>
              <a:gd name="connsiteY17" fmla="*/ 259821 h 389996"/>
              <a:gd name="connsiteX18" fmla="*/ 2641600 w 3387725"/>
              <a:gd name="connsiteY18" fmla="*/ 364596 h 389996"/>
              <a:gd name="connsiteX19" fmla="*/ 2971800 w 3387725"/>
              <a:gd name="connsiteY19" fmla="*/ 380471 h 389996"/>
              <a:gd name="connsiteX20" fmla="*/ 3206750 w 3387725"/>
              <a:gd name="connsiteY20" fmla="*/ 389996 h 389996"/>
              <a:gd name="connsiteX21" fmla="*/ 3387725 w 3387725"/>
              <a:gd name="connsiteY21" fmla="*/ 370946 h 389996"/>
              <a:gd name="connsiteX0" fmla="*/ 0 w 3387725"/>
              <a:gd name="connsiteY0" fmla="*/ 253471 h 415396"/>
              <a:gd name="connsiteX1" fmla="*/ 117475 w 3387725"/>
              <a:gd name="connsiteY1" fmla="*/ 148696 h 415396"/>
              <a:gd name="connsiteX2" fmla="*/ 279400 w 3387725"/>
              <a:gd name="connsiteY2" fmla="*/ 40746 h 415396"/>
              <a:gd name="connsiteX3" fmla="*/ 438150 w 3387725"/>
              <a:gd name="connsiteY3" fmla="*/ 50271 h 415396"/>
              <a:gd name="connsiteX4" fmla="*/ 596900 w 3387725"/>
              <a:gd name="connsiteY4" fmla="*/ 24871 h 415396"/>
              <a:gd name="connsiteX5" fmla="*/ 736600 w 3387725"/>
              <a:gd name="connsiteY5" fmla="*/ 2646 h 415396"/>
              <a:gd name="connsiteX6" fmla="*/ 863600 w 3387725"/>
              <a:gd name="connsiteY6" fmla="*/ 8996 h 415396"/>
              <a:gd name="connsiteX7" fmla="*/ 1022350 w 3387725"/>
              <a:gd name="connsiteY7" fmla="*/ 21696 h 415396"/>
              <a:gd name="connsiteX8" fmla="*/ 1152525 w 3387725"/>
              <a:gd name="connsiteY8" fmla="*/ 53446 h 415396"/>
              <a:gd name="connsiteX9" fmla="*/ 1222375 w 3387725"/>
              <a:gd name="connsiteY9" fmla="*/ 91546 h 415396"/>
              <a:gd name="connsiteX10" fmla="*/ 1333500 w 3387725"/>
              <a:gd name="connsiteY10" fmla="*/ 167746 h 415396"/>
              <a:gd name="connsiteX11" fmla="*/ 1517650 w 3387725"/>
              <a:gd name="connsiteY11" fmla="*/ 199496 h 415396"/>
              <a:gd name="connsiteX12" fmla="*/ 1657350 w 3387725"/>
              <a:gd name="connsiteY12" fmla="*/ 224896 h 415396"/>
              <a:gd name="connsiteX13" fmla="*/ 1841500 w 3387725"/>
              <a:gd name="connsiteY13" fmla="*/ 259821 h 415396"/>
              <a:gd name="connsiteX14" fmla="*/ 1993900 w 3387725"/>
              <a:gd name="connsiteY14" fmla="*/ 237596 h 415396"/>
              <a:gd name="connsiteX15" fmla="*/ 2117725 w 3387725"/>
              <a:gd name="connsiteY15" fmla="*/ 253471 h 415396"/>
              <a:gd name="connsiteX16" fmla="*/ 2336800 w 3387725"/>
              <a:gd name="connsiteY16" fmla="*/ 231246 h 415396"/>
              <a:gd name="connsiteX17" fmla="*/ 2514600 w 3387725"/>
              <a:gd name="connsiteY17" fmla="*/ 259821 h 415396"/>
              <a:gd name="connsiteX18" fmla="*/ 2641600 w 3387725"/>
              <a:gd name="connsiteY18" fmla="*/ 364596 h 415396"/>
              <a:gd name="connsiteX19" fmla="*/ 2971800 w 3387725"/>
              <a:gd name="connsiteY19" fmla="*/ 380471 h 415396"/>
              <a:gd name="connsiteX20" fmla="*/ 3206750 w 3387725"/>
              <a:gd name="connsiteY20" fmla="*/ 389996 h 415396"/>
              <a:gd name="connsiteX21" fmla="*/ 3387725 w 3387725"/>
              <a:gd name="connsiteY21" fmla="*/ 415396 h 415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387725" h="415396">
                <a:moveTo>
                  <a:pt x="0" y="253471"/>
                </a:moveTo>
                <a:cubicBezTo>
                  <a:pt x="44979" y="222250"/>
                  <a:pt x="70908" y="184150"/>
                  <a:pt x="117475" y="148696"/>
                </a:cubicBezTo>
                <a:cubicBezTo>
                  <a:pt x="164042" y="113242"/>
                  <a:pt x="225954" y="57150"/>
                  <a:pt x="279400" y="40746"/>
                </a:cubicBezTo>
                <a:cubicBezTo>
                  <a:pt x="332846" y="24342"/>
                  <a:pt x="385234" y="52917"/>
                  <a:pt x="438150" y="50271"/>
                </a:cubicBezTo>
                <a:cubicBezTo>
                  <a:pt x="491066" y="47625"/>
                  <a:pt x="547158" y="32809"/>
                  <a:pt x="596900" y="24871"/>
                </a:cubicBezTo>
                <a:cubicBezTo>
                  <a:pt x="646642" y="16933"/>
                  <a:pt x="692150" y="5292"/>
                  <a:pt x="736600" y="2646"/>
                </a:cubicBezTo>
                <a:cubicBezTo>
                  <a:pt x="781050" y="0"/>
                  <a:pt x="815975" y="5821"/>
                  <a:pt x="863600" y="8996"/>
                </a:cubicBezTo>
                <a:cubicBezTo>
                  <a:pt x="911225" y="12171"/>
                  <a:pt x="974196" y="14288"/>
                  <a:pt x="1022350" y="21696"/>
                </a:cubicBezTo>
                <a:cubicBezTo>
                  <a:pt x="1070504" y="29104"/>
                  <a:pt x="1119188" y="41804"/>
                  <a:pt x="1152525" y="53446"/>
                </a:cubicBezTo>
                <a:cubicBezTo>
                  <a:pt x="1185862" y="65088"/>
                  <a:pt x="1192213" y="72496"/>
                  <a:pt x="1222375" y="91546"/>
                </a:cubicBezTo>
                <a:cubicBezTo>
                  <a:pt x="1252538" y="110596"/>
                  <a:pt x="1284288" y="149754"/>
                  <a:pt x="1333500" y="167746"/>
                </a:cubicBezTo>
                <a:cubicBezTo>
                  <a:pt x="1382712" y="185738"/>
                  <a:pt x="1463675" y="189971"/>
                  <a:pt x="1517650" y="199496"/>
                </a:cubicBezTo>
                <a:lnTo>
                  <a:pt x="1657350" y="224896"/>
                </a:lnTo>
                <a:cubicBezTo>
                  <a:pt x="1711325" y="234950"/>
                  <a:pt x="1785408" y="257704"/>
                  <a:pt x="1841500" y="259821"/>
                </a:cubicBezTo>
                <a:cubicBezTo>
                  <a:pt x="1897592" y="261938"/>
                  <a:pt x="1947863" y="238654"/>
                  <a:pt x="1993900" y="237596"/>
                </a:cubicBezTo>
                <a:cubicBezTo>
                  <a:pt x="2039937" y="236538"/>
                  <a:pt x="2060575" y="254529"/>
                  <a:pt x="2117725" y="253471"/>
                </a:cubicBezTo>
                <a:cubicBezTo>
                  <a:pt x="2174875" y="252413"/>
                  <a:pt x="2270654" y="230188"/>
                  <a:pt x="2336800" y="231246"/>
                </a:cubicBezTo>
                <a:cubicBezTo>
                  <a:pt x="2402946" y="232304"/>
                  <a:pt x="2463800" y="246592"/>
                  <a:pt x="2514600" y="259821"/>
                </a:cubicBezTo>
                <a:cubicBezTo>
                  <a:pt x="2565400" y="272521"/>
                  <a:pt x="2583921" y="342371"/>
                  <a:pt x="2641600" y="364596"/>
                </a:cubicBezTo>
                <a:lnTo>
                  <a:pt x="2971800" y="380471"/>
                </a:lnTo>
                <a:lnTo>
                  <a:pt x="3206750" y="389996"/>
                </a:lnTo>
                <a:cubicBezTo>
                  <a:pt x="3276071" y="388409"/>
                  <a:pt x="3350022" y="411427"/>
                  <a:pt x="3387725" y="415396"/>
                </a:cubicBezTo>
              </a:path>
            </a:pathLst>
          </a:custGeom>
          <a:noFill/>
          <a:ln w="12700" cap="flat" cmpd="sng" algn="ctr">
            <a:solidFill>
              <a:schemeClr val="bg2">
                <a:lumMod val="50000"/>
              </a:schemeClr>
            </a:solidFill>
            <a:prstDash val="solid"/>
            <a:round/>
            <a:headEnd type="none" w="med" len="med"/>
            <a:tailEnd type="none" w="med" len="med"/>
          </a:ln>
          <a:effectLst/>
        </p:spPr>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2" name="Freeform 101"/>
          <p:cNvSpPr/>
          <p:nvPr>
            <p:custDataLst>
              <p:tags r:id="rId99"/>
            </p:custDataLst>
          </p:nvPr>
        </p:nvSpPr>
        <p:spPr bwMode="auto">
          <a:xfrm>
            <a:off x="4624265" y="1762179"/>
            <a:ext cx="2755576" cy="484187"/>
          </a:xfrm>
          <a:custGeom>
            <a:avLst/>
            <a:gdLst>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96321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370946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596900 w 3387725"/>
              <a:gd name="connsiteY4" fmla="*/ 24871 h 444500"/>
              <a:gd name="connsiteX5" fmla="*/ 736600 w 3387725"/>
              <a:gd name="connsiteY5" fmla="*/ 2646 h 444500"/>
              <a:gd name="connsiteX6" fmla="*/ 863600 w 3387725"/>
              <a:gd name="connsiteY6" fmla="*/ 8996 h 444500"/>
              <a:gd name="connsiteX7" fmla="*/ 1022350 w 3387725"/>
              <a:gd name="connsiteY7" fmla="*/ 21696 h 444500"/>
              <a:gd name="connsiteX8" fmla="*/ 1152525 w 3387725"/>
              <a:gd name="connsiteY8" fmla="*/ 53446 h 444500"/>
              <a:gd name="connsiteX9" fmla="*/ 1222375 w 3387725"/>
              <a:gd name="connsiteY9" fmla="*/ 91546 h 444500"/>
              <a:gd name="connsiteX10" fmla="*/ 1387475 w 3387725"/>
              <a:gd name="connsiteY10" fmla="*/ 167746 h 444500"/>
              <a:gd name="connsiteX11" fmla="*/ 1517650 w 3387725"/>
              <a:gd name="connsiteY11" fmla="*/ 237596 h 444500"/>
              <a:gd name="connsiteX12" fmla="*/ 1568450 w 3387725"/>
              <a:gd name="connsiteY12" fmla="*/ 25664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87475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2375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568450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16075 w 3387725"/>
              <a:gd name="connsiteY13" fmla="*/ 256646 h 444500"/>
              <a:gd name="connsiteX14" fmla="*/ 1657350 w 3387725"/>
              <a:gd name="connsiteY14" fmla="*/ 262996 h 444500"/>
              <a:gd name="connsiteX15" fmla="*/ 1765300 w 3387725"/>
              <a:gd name="connsiteY15" fmla="*/ 262996 h 444500"/>
              <a:gd name="connsiteX16" fmla="*/ 1879600 w 3387725"/>
              <a:gd name="connsiteY16" fmla="*/ 259821 h 444500"/>
              <a:gd name="connsiteX17" fmla="*/ 1993900 w 3387725"/>
              <a:gd name="connsiteY17" fmla="*/ 237596 h 444500"/>
              <a:gd name="connsiteX18" fmla="*/ 2117725 w 3387725"/>
              <a:gd name="connsiteY18" fmla="*/ 253471 h 444500"/>
              <a:gd name="connsiteX19" fmla="*/ 2336800 w 3387725"/>
              <a:gd name="connsiteY19" fmla="*/ 231246 h 444500"/>
              <a:gd name="connsiteX20" fmla="*/ 2616200 w 3387725"/>
              <a:gd name="connsiteY20" fmla="*/ 297921 h 444500"/>
              <a:gd name="connsiteX21" fmla="*/ 2768600 w 3387725"/>
              <a:gd name="connsiteY21" fmla="*/ 355071 h 444500"/>
              <a:gd name="connsiteX22" fmla="*/ 2860675 w 3387725"/>
              <a:gd name="connsiteY22" fmla="*/ 393171 h 444500"/>
              <a:gd name="connsiteX23" fmla="*/ 2971800 w 3387725"/>
              <a:gd name="connsiteY23" fmla="*/ 431271 h 444500"/>
              <a:gd name="connsiteX24" fmla="*/ 3098800 w 3387725"/>
              <a:gd name="connsiteY24" fmla="*/ 431271 h 444500"/>
              <a:gd name="connsiteX25" fmla="*/ 3295650 w 3387725"/>
              <a:gd name="connsiteY25" fmla="*/ 443971 h 444500"/>
              <a:gd name="connsiteX26" fmla="*/ 3387725 w 3387725"/>
              <a:gd name="connsiteY26"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629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765300 w 3387725"/>
              <a:gd name="connsiteY14" fmla="*/ 262996 h 444500"/>
              <a:gd name="connsiteX15" fmla="*/ 1879600 w 3387725"/>
              <a:gd name="connsiteY15" fmla="*/ 259821 h 444500"/>
              <a:gd name="connsiteX16" fmla="*/ 1993900 w 3387725"/>
              <a:gd name="connsiteY16" fmla="*/ 237596 h 444500"/>
              <a:gd name="connsiteX17" fmla="*/ 2117725 w 3387725"/>
              <a:gd name="connsiteY17" fmla="*/ 253471 h 444500"/>
              <a:gd name="connsiteX18" fmla="*/ 2336800 w 3387725"/>
              <a:gd name="connsiteY18" fmla="*/ 231246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796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616200 w 3387725"/>
              <a:gd name="connsiteY18" fmla="*/ 297921 h 444500"/>
              <a:gd name="connsiteX19" fmla="*/ 2768600 w 3387725"/>
              <a:gd name="connsiteY19" fmla="*/ 355071 h 444500"/>
              <a:gd name="connsiteX20" fmla="*/ 2860675 w 3387725"/>
              <a:gd name="connsiteY20" fmla="*/ 393171 h 444500"/>
              <a:gd name="connsiteX21" fmla="*/ 2971800 w 3387725"/>
              <a:gd name="connsiteY21" fmla="*/ 431271 h 444500"/>
              <a:gd name="connsiteX22" fmla="*/ 3098800 w 3387725"/>
              <a:gd name="connsiteY22" fmla="*/ 431271 h 444500"/>
              <a:gd name="connsiteX23" fmla="*/ 3295650 w 3387725"/>
              <a:gd name="connsiteY23" fmla="*/ 443971 h 444500"/>
              <a:gd name="connsiteX24" fmla="*/ 3387725 w 3387725"/>
              <a:gd name="connsiteY24"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616200 w 3387725"/>
              <a:gd name="connsiteY19" fmla="*/ 2979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768600 w 3387725"/>
              <a:gd name="connsiteY20" fmla="*/ 35507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60675 w 3387725"/>
              <a:gd name="connsiteY21" fmla="*/ 3931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431271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098800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35325 w 3387725"/>
              <a:gd name="connsiteY23" fmla="*/ 431271 h 444500"/>
              <a:gd name="connsiteX24" fmla="*/ 3295650 w 3387725"/>
              <a:gd name="connsiteY24" fmla="*/ 443971 h 444500"/>
              <a:gd name="connsiteX25" fmla="*/ 3387725 w 3387725"/>
              <a:gd name="connsiteY25" fmla="*/ 434446 h 444500"/>
              <a:gd name="connsiteX0" fmla="*/ 0 w 3387725"/>
              <a:gd name="connsiteY0" fmla="*/ 253471 h 444500"/>
              <a:gd name="connsiteX1" fmla="*/ 117475 w 3387725"/>
              <a:gd name="connsiteY1" fmla="*/ 148696 h 444500"/>
              <a:gd name="connsiteX2" fmla="*/ 279400 w 3387725"/>
              <a:gd name="connsiteY2" fmla="*/ 40746 h 444500"/>
              <a:gd name="connsiteX3" fmla="*/ 438150 w 3387725"/>
              <a:gd name="connsiteY3" fmla="*/ 50271 h 444500"/>
              <a:gd name="connsiteX4" fmla="*/ 438150 w 3387725"/>
              <a:gd name="connsiteY4" fmla="*/ 43921 h 444500"/>
              <a:gd name="connsiteX5" fmla="*/ 596900 w 3387725"/>
              <a:gd name="connsiteY5" fmla="*/ 24871 h 444500"/>
              <a:gd name="connsiteX6" fmla="*/ 736600 w 3387725"/>
              <a:gd name="connsiteY6" fmla="*/ 2646 h 444500"/>
              <a:gd name="connsiteX7" fmla="*/ 863600 w 3387725"/>
              <a:gd name="connsiteY7" fmla="*/ 8996 h 444500"/>
              <a:gd name="connsiteX8" fmla="*/ 1022350 w 3387725"/>
              <a:gd name="connsiteY8" fmla="*/ 21696 h 444500"/>
              <a:gd name="connsiteX9" fmla="*/ 1152525 w 3387725"/>
              <a:gd name="connsiteY9" fmla="*/ 53446 h 444500"/>
              <a:gd name="connsiteX10" fmla="*/ 1222375 w 3387725"/>
              <a:gd name="connsiteY10" fmla="*/ 91546 h 444500"/>
              <a:gd name="connsiteX11" fmla="*/ 1333500 w 3387725"/>
              <a:gd name="connsiteY11" fmla="*/ 167746 h 444500"/>
              <a:gd name="connsiteX12" fmla="*/ 1517650 w 3387725"/>
              <a:gd name="connsiteY12" fmla="*/ 199496 h 444500"/>
              <a:gd name="connsiteX13" fmla="*/ 1657350 w 3387725"/>
              <a:gd name="connsiteY13" fmla="*/ 224896 h 444500"/>
              <a:gd name="connsiteX14" fmla="*/ 1841500 w 3387725"/>
              <a:gd name="connsiteY14" fmla="*/ 259821 h 444500"/>
              <a:gd name="connsiteX15" fmla="*/ 1993900 w 3387725"/>
              <a:gd name="connsiteY15" fmla="*/ 237596 h 444500"/>
              <a:gd name="connsiteX16" fmla="*/ 2117725 w 3387725"/>
              <a:gd name="connsiteY16" fmla="*/ 253471 h 444500"/>
              <a:gd name="connsiteX17" fmla="*/ 2336800 w 3387725"/>
              <a:gd name="connsiteY17" fmla="*/ 231246 h 444500"/>
              <a:gd name="connsiteX18" fmla="*/ 2336800 w 3387725"/>
              <a:gd name="connsiteY18" fmla="*/ 234421 h 444500"/>
              <a:gd name="connsiteX19" fmla="*/ 2514600 w 3387725"/>
              <a:gd name="connsiteY19" fmla="*/ 259821 h 444500"/>
              <a:gd name="connsiteX20" fmla="*/ 2641600 w 3387725"/>
              <a:gd name="connsiteY20" fmla="*/ 310621 h 444500"/>
              <a:gd name="connsiteX21" fmla="*/ 2809875 w 3387725"/>
              <a:gd name="connsiteY21" fmla="*/ 355071 h 444500"/>
              <a:gd name="connsiteX22" fmla="*/ 2971800 w 3387725"/>
              <a:gd name="connsiteY22" fmla="*/ 383646 h 444500"/>
              <a:gd name="connsiteX23" fmla="*/ 3295650 w 3387725"/>
              <a:gd name="connsiteY23" fmla="*/ 443971 h 444500"/>
              <a:gd name="connsiteX24" fmla="*/ 3387725 w 3387725"/>
              <a:gd name="connsiteY24" fmla="*/ 434446 h 444500"/>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336800 w 3387725"/>
              <a:gd name="connsiteY18" fmla="*/ 234421 h 434446"/>
              <a:gd name="connsiteX19" fmla="*/ 2514600 w 3387725"/>
              <a:gd name="connsiteY19" fmla="*/ 259821 h 434446"/>
              <a:gd name="connsiteX20" fmla="*/ 2641600 w 3387725"/>
              <a:gd name="connsiteY20" fmla="*/ 310621 h 434446"/>
              <a:gd name="connsiteX21" fmla="*/ 2809875 w 3387725"/>
              <a:gd name="connsiteY21" fmla="*/ 355071 h 434446"/>
              <a:gd name="connsiteX22" fmla="*/ 2971800 w 3387725"/>
              <a:gd name="connsiteY22" fmla="*/ 383646 h 434446"/>
              <a:gd name="connsiteX23" fmla="*/ 3206750 w 3387725"/>
              <a:gd name="connsiteY23" fmla="*/ 399521 h 434446"/>
              <a:gd name="connsiteX24" fmla="*/ 3387725 w 3387725"/>
              <a:gd name="connsiteY24"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438150 w 3387725"/>
              <a:gd name="connsiteY4" fmla="*/ 43921 h 434446"/>
              <a:gd name="connsiteX5" fmla="*/ 596900 w 3387725"/>
              <a:gd name="connsiteY5" fmla="*/ 24871 h 434446"/>
              <a:gd name="connsiteX6" fmla="*/ 736600 w 3387725"/>
              <a:gd name="connsiteY6" fmla="*/ 2646 h 434446"/>
              <a:gd name="connsiteX7" fmla="*/ 863600 w 3387725"/>
              <a:gd name="connsiteY7" fmla="*/ 8996 h 434446"/>
              <a:gd name="connsiteX8" fmla="*/ 1022350 w 3387725"/>
              <a:gd name="connsiteY8" fmla="*/ 21696 h 434446"/>
              <a:gd name="connsiteX9" fmla="*/ 1152525 w 3387725"/>
              <a:gd name="connsiteY9" fmla="*/ 53446 h 434446"/>
              <a:gd name="connsiteX10" fmla="*/ 1222375 w 3387725"/>
              <a:gd name="connsiteY10" fmla="*/ 91546 h 434446"/>
              <a:gd name="connsiteX11" fmla="*/ 1333500 w 3387725"/>
              <a:gd name="connsiteY11" fmla="*/ 167746 h 434446"/>
              <a:gd name="connsiteX12" fmla="*/ 1517650 w 3387725"/>
              <a:gd name="connsiteY12" fmla="*/ 199496 h 434446"/>
              <a:gd name="connsiteX13" fmla="*/ 1657350 w 3387725"/>
              <a:gd name="connsiteY13" fmla="*/ 224896 h 434446"/>
              <a:gd name="connsiteX14" fmla="*/ 1841500 w 3387725"/>
              <a:gd name="connsiteY14" fmla="*/ 259821 h 434446"/>
              <a:gd name="connsiteX15" fmla="*/ 1993900 w 3387725"/>
              <a:gd name="connsiteY15" fmla="*/ 237596 h 434446"/>
              <a:gd name="connsiteX16" fmla="*/ 2117725 w 3387725"/>
              <a:gd name="connsiteY16" fmla="*/ 253471 h 434446"/>
              <a:gd name="connsiteX17" fmla="*/ 2336800 w 3387725"/>
              <a:gd name="connsiteY17" fmla="*/ 231246 h 434446"/>
              <a:gd name="connsiteX18" fmla="*/ 2514600 w 3387725"/>
              <a:gd name="connsiteY18" fmla="*/ 259821 h 434446"/>
              <a:gd name="connsiteX19" fmla="*/ 2641600 w 3387725"/>
              <a:gd name="connsiteY19" fmla="*/ 310621 h 434446"/>
              <a:gd name="connsiteX20" fmla="*/ 2809875 w 3387725"/>
              <a:gd name="connsiteY20" fmla="*/ 355071 h 434446"/>
              <a:gd name="connsiteX21" fmla="*/ 2971800 w 3387725"/>
              <a:gd name="connsiteY21" fmla="*/ 383646 h 434446"/>
              <a:gd name="connsiteX22" fmla="*/ 3206750 w 3387725"/>
              <a:gd name="connsiteY22" fmla="*/ 399521 h 434446"/>
              <a:gd name="connsiteX23" fmla="*/ 3387725 w 3387725"/>
              <a:gd name="connsiteY23"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80987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30525 w 3387725"/>
              <a:gd name="connsiteY19" fmla="*/ 355071 h 434446"/>
              <a:gd name="connsiteX20" fmla="*/ 2971800 w 3387725"/>
              <a:gd name="connsiteY20" fmla="*/ 383646 h 434446"/>
              <a:gd name="connsiteX21" fmla="*/ 3206750 w 3387725"/>
              <a:gd name="connsiteY21" fmla="*/ 399521 h 434446"/>
              <a:gd name="connsiteX22" fmla="*/ 3387725 w 3387725"/>
              <a:gd name="connsiteY22"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83646 h 434446"/>
              <a:gd name="connsiteX20" fmla="*/ 3206750 w 3387725"/>
              <a:gd name="connsiteY20" fmla="*/ 399521 h 434446"/>
              <a:gd name="connsiteX21" fmla="*/ 3387725 w 3387725"/>
              <a:gd name="connsiteY21"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36021 h 434446"/>
              <a:gd name="connsiteX20" fmla="*/ 3206750 w 3387725"/>
              <a:gd name="connsiteY20" fmla="*/ 399521 h 434446"/>
              <a:gd name="connsiteX21" fmla="*/ 3387725 w 3387725"/>
              <a:gd name="connsiteY21" fmla="*/ 434446 h 434446"/>
              <a:gd name="connsiteX0" fmla="*/ 0 w 3387725"/>
              <a:gd name="connsiteY0" fmla="*/ 253471 h 434446"/>
              <a:gd name="connsiteX1" fmla="*/ 117475 w 3387725"/>
              <a:gd name="connsiteY1" fmla="*/ 148696 h 434446"/>
              <a:gd name="connsiteX2" fmla="*/ 279400 w 3387725"/>
              <a:gd name="connsiteY2" fmla="*/ 40746 h 434446"/>
              <a:gd name="connsiteX3" fmla="*/ 438150 w 3387725"/>
              <a:gd name="connsiteY3" fmla="*/ 50271 h 434446"/>
              <a:gd name="connsiteX4" fmla="*/ 596900 w 3387725"/>
              <a:gd name="connsiteY4" fmla="*/ 24871 h 434446"/>
              <a:gd name="connsiteX5" fmla="*/ 736600 w 3387725"/>
              <a:gd name="connsiteY5" fmla="*/ 2646 h 434446"/>
              <a:gd name="connsiteX6" fmla="*/ 863600 w 3387725"/>
              <a:gd name="connsiteY6" fmla="*/ 8996 h 434446"/>
              <a:gd name="connsiteX7" fmla="*/ 1022350 w 3387725"/>
              <a:gd name="connsiteY7" fmla="*/ 21696 h 434446"/>
              <a:gd name="connsiteX8" fmla="*/ 1152525 w 3387725"/>
              <a:gd name="connsiteY8" fmla="*/ 53446 h 434446"/>
              <a:gd name="connsiteX9" fmla="*/ 1222375 w 3387725"/>
              <a:gd name="connsiteY9" fmla="*/ 91546 h 434446"/>
              <a:gd name="connsiteX10" fmla="*/ 1333500 w 3387725"/>
              <a:gd name="connsiteY10" fmla="*/ 167746 h 434446"/>
              <a:gd name="connsiteX11" fmla="*/ 1517650 w 3387725"/>
              <a:gd name="connsiteY11" fmla="*/ 199496 h 434446"/>
              <a:gd name="connsiteX12" fmla="*/ 1657350 w 3387725"/>
              <a:gd name="connsiteY12" fmla="*/ 224896 h 434446"/>
              <a:gd name="connsiteX13" fmla="*/ 1841500 w 3387725"/>
              <a:gd name="connsiteY13" fmla="*/ 259821 h 434446"/>
              <a:gd name="connsiteX14" fmla="*/ 1993900 w 3387725"/>
              <a:gd name="connsiteY14" fmla="*/ 237596 h 434446"/>
              <a:gd name="connsiteX15" fmla="*/ 2117725 w 3387725"/>
              <a:gd name="connsiteY15" fmla="*/ 253471 h 434446"/>
              <a:gd name="connsiteX16" fmla="*/ 2336800 w 3387725"/>
              <a:gd name="connsiteY16" fmla="*/ 231246 h 434446"/>
              <a:gd name="connsiteX17" fmla="*/ 2514600 w 3387725"/>
              <a:gd name="connsiteY17" fmla="*/ 259821 h 434446"/>
              <a:gd name="connsiteX18" fmla="*/ 2641600 w 3387725"/>
              <a:gd name="connsiteY18" fmla="*/ 310621 h 434446"/>
              <a:gd name="connsiteX19" fmla="*/ 2971800 w 3387725"/>
              <a:gd name="connsiteY19" fmla="*/ 336021 h 434446"/>
              <a:gd name="connsiteX20" fmla="*/ 3206750 w 3387725"/>
              <a:gd name="connsiteY20" fmla="*/ 351896 h 434446"/>
              <a:gd name="connsiteX21" fmla="*/ 3387725 w 3387725"/>
              <a:gd name="connsiteY21" fmla="*/ 434446 h 434446"/>
              <a:gd name="connsiteX0" fmla="*/ 0 w 3387725"/>
              <a:gd name="connsiteY0" fmla="*/ 253471 h 370946"/>
              <a:gd name="connsiteX1" fmla="*/ 117475 w 3387725"/>
              <a:gd name="connsiteY1" fmla="*/ 148696 h 370946"/>
              <a:gd name="connsiteX2" fmla="*/ 279400 w 3387725"/>
              <a:gd name="connsiteY2" fmla="*/ 40746 h 370946"/>
              <a:gd name="connsiteX3" fmla="*/ 438150 w 3387725"/>
              <a:gd name="connsiteY3" fmla="*/ 50271 h 370946"/>
              <a:gd name="connsiteX4" fmla="*/ 596900 w 3387725"/>
              <a:gd name="connsiteY4" fmla="*/ 24871 h 370946"/>
              <a:gd name="connsiteX5" fmla="*/ 736600 w 3387725"/>
              <a:gd name="connsiteY5" fmla="*/ 2646 h 370946"/>
              <a:gd name="connsiteX6" fmla="*/ 863600 w 3387725"/>
              <a:gd name="connsiteY6" fmla="*/ 8996 h 370946"/>
              <a:gd name="connsiteX7" fmla="*/ 1022350 w 3387725"/>
              <a:gd name="connsiteY7" fmla="*/ 21696 h 370946"/>
              <a:gd name="connsiteX8" fmla="*/ 1152525 w 3387725"/>
              <a:gd name="connsiteY8" fmla="*/ 53446 h 370946"/>
              <a:gd name="connsiteX9" fmla="*/ 1222375 w 3387725"/>
              <a:gd name="connsiteY9" fmla="*/ 91546 h 370946"/>
              <a:gd name="connsiteX10" fmla="*/ 1333500 w 3387725"/>
              <a:gd name="connsiteY10" fmla="*/ 167746 h 370946"/>
              <a:gd name="connsiteX11" fmla="*/ 1517650 w 3387725"/>
              <a:gd name="connsiteY11" fmla="*/ 199496 h 370946"/>
              <a:gd name="connsiteX12" fmla="*/ 1657350 w 3387725"/>
              <a:gd name="connsiteY12" fmla="*/ 224896 h 370946"/>
              <a:gd name="connsiteX13" fmla="*/ 1841500 w 3387725"/>
              <a:gd name="connsiteY13" fmla="*/ 259821 h 370946"/>
              <a:gd name="connsiteX14" fmla="*/ 1993900 w 3387725"/>
              <a:gd name="connsiteY14" fmla="*/ 237596 h 370946"/>
              <a:gd name="connsiteX15" fmla="*/ 2117725 w 3387725"/>
              <a:gd name="connsiteY15" fmla="*/ 253471 h 370946"/>
              <a:gd name="connsiteX16" fmla="*/ 2336800 w 3387725"/>
              <a:gd name="connsiteY16" fmla="*/ 231246 h 370946"/>
              <a:gd name="connsiteX17" fmla="*/ 2514600 w 3387725"/>
              <a:gd name="connsiteY17" fmla="*/ 259821 h 370946"/>
              <a:gd name="connsiteX18" fmla="*/ 2641600 w 3387725"/>
              <a:gd name="connsiteY18" fmla="*/ 310621 h 370946"/>
              <a:gd name="connsiteX19" fmla="*/ 2971800 w 3387725"/>
              <a:gd name="connsiteY19" fmla="*/ 336021 h 370946"/>
              <a:gd name="connsiteX20" fmla="*/ 3206750 w 3387725"/>
              <a:gd name="connsiteY20" fmla="*/ 351896 h 370946"/>
              <a:gd name="connsiteX21" fmla="*/ 3387725 w 3387725"/>
              <a:gd name="connsiteY21" fmla="*/ 370946 h 370946"/>
              <a:gd name="connsiteX0" fmla="*/ 0 w 3387725"/>
              <a:gd name="connsiteY0" fmla="*/ 253471 h 370946"/>
              <a:gd name="connsiteX1" fmla="*/ 117475 w 3387725"/>
              <a:gd name="connsiteY1" fmla="*/ 148696 h 370946"/>
              <a:gd name="connsiteX2" fmla="*/ 279400 w 3387725"/>
              <a:gd name="connsiteY2" fmla="*/ 40746 h 370946"/>
              <a:gd name="connsiteX3" fmla="*/ 438150 w 3387725"/>
              <a:gd name="connsiteY3" fmla="*/ 50271 h 370946"/>
              <a:gd name="connsiteX4" fmla="*/ 596900 w 3387725"/>
              <a:gd name="connsiteY4" fmla="*/ 24871 h 370946"/>
              <a:gd name="connsiteX5" fmla="*/ 736600 w 3387725"/>
              <a:gd name="connsiteY5" fmla="*/ 2646 h 370946"/>
              <a:gd name="connsiteX6" fmla="*/ 863600 w 3387725"/>
              <a:gd name="connsiteY6" fmla="*/ 8996 h 370946"/>
              <a:gd name="connsiteX7" fmla="*/ 1022350 w 3387725"/>
              <a:gd name="connsiteY7" fmla="*/ 21696 h 370946"/>
              <a:gd name="connsiteX8" fmla="*/ 1152525 w 3387725"/>
              <a:gd name="connsiteY8" fmla="*/ 53446 h 370946"/>
              <a:gd name="connsiteX9" fmla="*/ 1222375 w 3387725"/>
              <a:gd name="connsiteY9" fmla="*/ 91546 h 370946"/>
              <a:gd name="connsiteX10" fmla="*/ 1333500 w 3387725"/>
              <a:gd name="connsiteY10" fmla="*/ 167746 h 370946"/>
              <a:gd name="connsiteX11" fmla="*/ 1517650 w 3387725"/>
              <a:gd name="connsiteY11" fmla="*/ 199496 h 370946"/>
              <a:gd name="connsiteX12" fmla="*/ 1657350 w 3387725"/>
              <a:gd name="connsiteY12" fmla="*/ 224896 h 370946"/>
              <a:gd name="connsiteX13" fmla="*/ 1841500 w 3387725"/>
              <a:gd name="connsiteY13" fmla="*/ 259821 h 370946"/>
              <a:gd name="connsiteX14" fmla="*/ 1993900 w 3387725"/>
              <a:gd name="connsiteY14" fmla="*/ 237596 h 370946"/>
              <a:gd name="connsiteX15" fmla="*/ 2117725 w 3387725"/>
              <a:gd name="connsiteY15" fmla="*/ 253471 h 370946"/>
              <a:gd name="connsiteX16" fmla="*/ 2336800 w 3387725"/>
              <a:gd name="connsiteY16" fmla="*/ 231246 h 370946"/>
              <a:gd name="connsiteX17" fmla="*/ 2514600 w 3387725"/>
              <a:gd name="connsiteY17" fmla="*/ 259821 h 370946"/>
              <a:gd name="connsiteX18" fmla="*/ 2641600 w 3387725"/>
              <a:gd name="connsiteY18" fmla="*/ 364596 h 370946"/>
              <a:gd name="connsiteX19" fmla="*/ 2971800 w 3387725"/>
              <a:gd name="connsiteY19" fmla="*/ 336021 h 370946"/>
              <a:gd name="connsiteX20" fmla="*/ 3206750 w 3387725"/>
              <a:gd name="connsiteY20" fmla="*/ 351896 h 370946"/>
              <a:gd name="connsiteX21" fmla="*/ 3387725 w 3387725"/>
              <a:gd name="connsiteY21" fmla="*/ 370946 h 370946"/>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387725 w 3387725"/>
              <a:gd name="connsiteY21"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206750 w 3387725"/>
              <a:gd name="connsiteY21" fmla="*/ 355071 h 380471"/>
              <a:gd name="connsiteX22" fmla="*/ 3387725 w 3387725"/>
              <a:gd name="connsiteY22"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206750 w 3387725"/>
              <a:gd name="connsiteY21" fmla="*/ 355071 h 380471"/>
              <a:gd name="connsiteX22" fmla="*/ 3387725 w 3387725"/>
              <a:gd name="connsiteY22" fmla="*/ 370946 h 380471"/>
              <a:gd name="connsiteX0" fmla="*/ 0 w 3387725"/>
              <a:gd name="connsiteY0" fmla="*/ 253471 h 380471"/>
              <a:gd name="connsiteX1" fmla="*/ 117475 w 3387725"/>
              <a:gd name="connsiteY1" fmla="*/ 148696 h 380471"/>
              <a:gd name="connsiteX2" fmla="*/ 279400 w 3387725"/>
              <a:gd name="connsiteY2" fmla="*/ 40746 h 380471"/>
              <a:gd name="connsiteX3" fmla="*/ 438150 w 3387725"/>
              <a:gd name="connsiteY3" fmla="*/ 50271 h 380471"/>
              <a:gd name="connsiteX4" fmla="*/ 596900 w 3387725"/>
              <a:gd name="connsiteY4" fmla="*/ 24871 h 380471"/>
              <a:gd name="connsiteX5" fmla="*/ 736600 w 3387725"/>
              <a:gd name="connsiteY5" fmla="*/ 2646 h 380471"/>
              <a:gd name="connsiteX6" fmla="*/ 863600 w 3387725"/>
              <a:gd name="connsiteY6" fmla="*/ 8996 h 380471"/>
              <a:gd name="connsiteX7" fmla="*/ 1022350 w 3387725"/>
              <a:gd name="connsiteY7" fmla="*/ 21696 h 380471"/>
              <a:gd name="connsiteX8" fmla="*/ 1152525 w 3387725"/>
              <a:gd name="connsiteY8" fmla="*/ 53446 h 380471"/>
              <a:gd name="connsiteX9" fmla="*/ 1222375 w 3387725"/>
              <a:gd name="connsiteY9" fmla="*/ 91546 h 380471"/>
              <a:gd name="connsiteX10" fmla="*/ 1333500 w 3387725"/>
              <a:gd name="connsiteY10" fmla="*/ 167746 h 380471"/>
              <a:gd name="connsiteX11" fmla="*/ 1517650 w 3387725"/>
              <a:gd name="connsiteY11" fmla="*/ 199496 h 380471"/>
              <a:gd name="connsiteX12" fmla="*/ 1657350 w 3387725"/>
              <a:gd name="connsiteY12" fmla="*/ 224896 h 380471"/>
              <a:gd name="connsiteX13" fmla="*/ 1841500 w 3387725"/>
              <a:gd name="connsiteY13" fmla="*/ 259821 h 380471"/>
              <a:gd name="connsiteX14" fmla="*/ 1993900 w 3387725"/>
              <a:gd name="connsiteY14" fmla="*/ 237596 h 380471"/>
              <a:gd name="connsiteX15" fmla="*/ 2117725 w 3387725"/>
              <a:gd name="connsiteY15" fmla="*/ 253471 h 380471"/>
              <a:gd name="connsiteX16" fmla="*/ 2336800 w 3387725"/>
              <a:gd name="connsiteY16" fmla="*/ 231246 h 380471"/>
              <a:gd name="connsiteX17" fmla="*/ 2514600 w 3387725"/>
              <a:gd name="connsiteY17" fmla="*/ 259821 h 380471"/>
              <a:gd name="connsiteX18" fmla="*/ 2641600 w 3387725"/>
              <a:gd name="connsiteY18" fmla="*/ 364596 h 380471"/>
              <a:gd name="connsiteX19" fmla="*/ 2971800 w 3387725"/>
              <a:gd name="connsiteY19" fmla="*/ 380471 h 380471"/>
              <a:gd name="connsiteX20" fmla="*/ 3206750 w 3387725"/>
              <a:gd name="connsiteY20" fmla="*/ 351896 h 380471"/>
              <a:gd name="connsiteX21" fmla="*/ 3387725 w 3387725"/>
              <a:gd name="connsiteY21" fmla="*/ 370946 h 380471"/>
              <a:gd name="connsiteX0" fmla="*/ 0 w 3387725"/>
              <a:gd name="connsiteY0" fmla="*/ 253471 h 389996"/>
              <a:gd name="connsiteX1" fmla="*/ 117475 w 3387725"/>
              <a:gd name="connsiteY1" fmla="*/ 148696 h 389996"/>
              <a:gd name="connsiteX2" fmla="*/ 279400 w 3387725"/>
              <a:gd name="connsiteY2" fmla="*/ 40746 h 389996"/>
              <a:gd name="connsiteX3" fmla="*/ 438150 w 3387725"/>
              <a:gd name="connsiteY3" fmla="*/ 50271 h 389996"/>
              <a:gd name="connsiteX4" fmla="*/ 596900 w 3387725"/>
              <a:gd name="connsiteY4" fmla="*/ 24871 h 389996"/>
              <a:gd name="connsiteX5" fmla="*/ 736600 w 3387725"/>
              <a:gd name="connsiteY5" fmla="*/ 2646 h 389996"/>
              <a:gd name="connsiteX6" fmla="*/ 863600 w 3387725"/>
              <a:gd name="connsiteY6" fmla="*/ 8996 h 389996"/>
              <a:gd name="connsiteX7" fmla="*/ 1022350 w 3387725"/>
              <a:gd name="connsiteY7" fmla="*/ 21696 h 389996"/>
              <a:gd name="connsiteX8" fmla="*/ 1152525 w 3387725"/>
              <a:gd name="connsiteY8" fmla="*/ 53446 h 389996"/>
              <a:gd name="connsiteX9" fmla="*/ 1222375 w 3387725"/>
              <a:gd name="connsiteY9" fmla="*/ 91546 h 389996"/>
              <a:gd name="connsiteX10" fmla="*/ 1333500 w 3387725"/>
              <a:gd name="connsiteY10" fmla="*/ 167746 h 389996"/>
              <a:gd name="connsiteX11" fmla="*/ 1517650 w 3387725"/>
              <a:gd name="connsiteY11" fmla="*/ 199496 h 389996"/>
              <a:gd name="connsiteX12" fmla="*/ 1657350 w 3387725"/>
              <a:gd name="connsiteY12" fmla="*/ 224896 h 389996"/>
              <a:gd name="connsiteX13" fmla="*/ 1841500 w 3387725"/>
              <a:gd name="connsiteY13" fmla="*/ 259821 h 389996"/>
              <a:gd name="connsiteX14" fmla="*/ 1993900 w 3387725"/>
              <a:gd name="connsiteY14" fmla="*/ 237596 h 389996"/>
              <a:gd name="connsiteX15" fmla="*/ 2117725 w 3387725"/>
              <a:gd name="connsiteY15" fmla="*/ 253471 h 389996"/>
              <a:gd name="connsiteX16" fmla="*/ 2336800 w 3387725"/>
              <a:gd name="connsiteY16" fmla="*/ 231246 h 389996"/>
              <a:gd name="connsiteX17" fmla="*/ 2514600 w 3387725"/>
              <a:gd name="connsiteY17" fmla="*/ 259821 h 389996"/>
              <a:gd name="connsiteX18" fmla="*/ 2641600 w 3387725"/>
              <a:gd name="connsiteY18" fmla="*/ 364596 h 389996"/>
              <a:gd name="connsiteX19" fmla="*/ 2971800 w 3387725"/>
              <a:gd name="connsiteY19" fmla="*/ 380471 h 389996"/>
              <a:gd name="connsiteX20" fmla="*/ 3206750 w 3387725"/>
              <a:gd name="connsiteY20" fmla="*/ 389996 h 389996"/>
              <a:gd name="connsiteX21" fmla="*/ 3387725 w 3387725"/>
              <a:gd name="connsiteY21" fmla="*/ 370946 h 389996"/>
              <a:gd name="connsiteX0" fmla="*/ 0 w 3387725"/>
              <a:gd name="connsiteY0" fmla="*/ 253471 h 415396"/>
              <a:gd name="connsiteX1" fmla="*/ 117475 w 3387725"/>
              <a:gd name="connsiteY1" fmla="*/ 148696 h 415396"/>
              <a:gd name="connsiteX2" fmla="*/ 279400 w 3387725"/>
              <a:gd name="connsiteY2" fmla="*/ 40746 h 415396"/>
              <a:gd name="connsiteX3" fmla="*/ 438150 w 3387725"/>
              <a:gd name="connsiteY3" fmla="*/ 50271 h 415396"/>
              <a:gd name="connsiteX4" fmla="*/ 596900 w 3387725"/>
              <a:gd name="connsiteY4" fmla="*/ 24871 h 415396"/>
              <a:gd name="connsiteX5" fmla="*/ 736600 w 3387725"/>
              <a:gd name="connsiteY5" fmla="*/ 2646 h 415396"/>
              <a:gd name="connsiteX6" fmla="*/ 863600 w 3387725"/>
              <a:gd name="connsiteY6" fmla="*/ 8996 h 415396"/>
              <a:gd name="connsiteX7" fmla="*/ 1022350 w 3387725"/>
              <a:gd name="connsiteY7" fmla="*/ 21696 h 415396"/>
              <a:gd name="connsiteX8" fmla="*/ 1152525 w 3387725"/>
              <a:gd name="connsiteY8" fmla="*/ 53446 h 415396"/>
              <a:gd name="connsiteX9" fmla="*/ 1222375 w 3387725"/>
              <a:gd name="connsiteY9" fmla="*/ 91546 h 415396"/>
              <a:gd name="connsiteX10" fmla="*/ 1333500 w 3387725"/>
              <a:gd name="connsiteY10" fmla="*/ 167746 h 415396"/>
              <a:gd name="connsiteX11" fmla="*/ 1517650 w 3387725"/>
              <a:gd name="connsiteY11" fmla="*/ 199496 h 415396"/>
              <a:gd name="connsiteX12" fmla="*/ 1657350 w 3387725"/>
              <a:gd name="connsiteY12" fmla="*/ 224896 h 415396"/>
              <a:gd name="connsiteX13" fmla="*/ 1841500 w 3387725"/>
              <a:gd name="connsiteY13" fmla="*/ 259821 h 415396"/>
              <a:gd name="connsiteX14" fmla="*/ 1993900 w 3387725"/>
              <a:gd name="connsiteY14" fmla="*/ 237596 h 415396"/>
              <a:gd name="connsiteX15" fmla="*/ 2117725 w 3387725"/>
              <a:gd name="connsiteY15" fmla="*/ 253471 h 415396"/>
              <a:gd name="connsiteX16" fmla="*/ 2336800 w 3387725"/>
              <a:gd name="connsiteY16" fmla="*/ 231246 h 415396"/>
              <a:gd name="connsiteX17" fmla="*/ 2514600 w 3387725"/>
              <a:gd name="connsiteY17" fmla="*/ 259821 h 415396"/>
              <a:gd name="connsiteX18" fmla="*/ 2641600 w 3387725"/>
              <a:gd name="connsiteY18" fmla="*/ 364596 h 415396"/>
              <a:gd name="connsiteX19" fmla="*/ 2971800 w 3387725"/>
              <a:gd name="connsiteY19" fmla="*/ 380471 h 415396"/>
              <a:gd name="connsiteX20" fmla="*/ 3206750 w 3387725"/>
              <a:gd name="connsiteY20" fmla="*/ 389996 h 415396"/>
              <a:gd name="connsiteX21" fmla="*/ 3387725 w 3387725"/>
              <a:gd name="connsiteY21" fmla="*/ 415396 h 415396"/>
              <a:gd name="connsiteX0" fmla="*/ 0 w 3387725"/>
              <a:gd name="connsiteY0" fmla="*/ 253471 h 415396"/>
              <a:gd name="connsiteX1" fmla="*/ 117475 w 3387725"/>
              <a:gd name="connsiteY1" fmla="*/ 101071 h 415396"/>
              <a:gd name="connsiteX2" fmla="*/ 279400 w 3387725"/>
              <a:gd name="connsiteY2" fmla="*/ 40746 h 415396"/>
              <a:gd name="connsiteX3" fmla="*/ 438150 w 3387725"/>
              <a:gd name="connsiteY3" fmla="*/ 50271 h 415396"/>
              <a:gd name="connsiteX4" fmla="*/ 596900 w 3387725"/>
              <a:gd name="connsiteY4" fmla="*/ 24871 h 415396"/>
              <a:gd name="connsiteX5" fmla="*/ 736600 w 3387725"/>
              <a:gd name="connsiteY5" fmla="*/ 2646 h 415396"/>
              <a:gd name="connsiteX6" fmla="*/ 863600 w 3387725"/>
              <a:gd name="connsiteY6" fmla="*/ 8996 h 415396"/>
              <a:gd name="connsiteX7" fmla="*/ 1022350 w 3387725"/>
              <a:gd name="connsiteY7" fmla="*/ 21696 h 415396"/>
              <a:gd name="connsiteX8" fmla="*/ 1152525 w 3387725"/>
              <a:gd name="connsiteY8" fmla="*/ 53446 h 415396"/>
              <a:gd name="connsiteX9" fmla="*/ 1222375 w 3387725"/>
              <a:gd name="connsiteY9" fmla="*/ 91546 h 415396"/>
              <a:gd name="connsiteX10" fmla="*/ 1333500 w 3387725"/>
              <a:gd name="connsiteY10" fmla="*/ 167746 h 415396"/>
              <a:gd name="connsiteX11" fmla="*/ 1517650 w 3387725"/>
              <a:gd name="connsiteY11" fmla="*/ 199496 h 415396"/>
              <a:gd name="connsiteX12" fmla="*/ 1657350 w 3387725"/>
              <a:gd name="connsiteY12" fmla="*/ 224896 h 415396"/>
              <a:gd name="connsiteX13" fmla="*/ 1841500 w 3387725"/>
              <a:gd name="connsiteY13" fmla="*/ 259821 h 415396"/>
              <a:gd name="connsiteX14" fmla="*/ 1993900 w 3387725"/>
              <a:gd name="connsiteY14" fmla="*/ 237596 h 415396"/>
              <a:gd name="connsiteX15" fmla="*/ 2117725 w 3387725"/>
              <a:gd name="connsiteY15" fmla="*/ 253471 h 415396"/>
              <a:gd name="connsiteX16" fmla="*/ 2336800 w 3387725"/>
              <a:gd name="connsiteY16" fmla="*/ 231246 h 415396"/>
              <a:gd name="connsiteX17" fmla="*/ 2514600 w 3387725"/>
              <a:gd name="connsiteY17" fmla="*/ 259821 h 415396"/>
              <a:gd name="connsiteX18" fmla="*/ 2641600 w 3387725"/>
              <a:gd name="connsiteY18" fmla="*/ 364596 h 415396"/>
              <a:gd name="connsiteX19" fmla="*/ 2971800 w 3387725"/>
              <a:gd name="connsiteY19" fmla="*/ 380471 h 415396"/>
              <a:gd name="connsiteX20" fmla="*/ 3206750 w 3387725"/>
              <a:gd name="connsiteY20" fmla="*/ 389996 h 415396"/>
              <a:gd name="connsiteX21" fmla="*/ 3387725 w 3387725"/>
              <a:gd name="connsiteY21" fmla="*/ 415396 h 415396"/>
              <a:gd name="connsiteX0" fmla="*/ 0 w 3387725"/>
              <a:gd name="connsiteY0" fmla="*/ 253471 h 415396"/>
              <a:gd name="connsiteX1" fmla="*/ 117475 w 3387725"/>
              <a:gd name="connsiteY1" fmla="*/ 101071 h 415396"/>
              <a:gd name="connsiteX2" fmla="*/ 279400 w 3387725"/>
              <a:gd name="connsiteY2" fmla="*/ 40746 h 415396"/>
              <a:gd name="connsiteX3" fmla="*/ 438150 w 3387725"/>
              <a:gd name="connsiteY3" fmla="*/ 5821 h 415396"/>
              <a:gd name="connsiteX4" fmla="*/ 596900 w 3387725"/>
              <a:gd name="connsiteY4" fmla="*/ 24871 h 415396"/>
              <a:gd name="connsiteX5" fmla="*/ 736600 w 3387725"/>
              <a:gd name="connsiteY5" fmla="*/ 2646 h 415396"/>
              <a:gd name="connsiteX6" fmla="*/ 863600 w 3387725"/>
              <a:gd name="connsiteY6" fmla="*/ 8996 h 415396"/>
              <a:gd name="connsiteX7" fmla="*/ 1022350 w 3387725"/>
              <a:gd name="connsiteY7" fmla="*/ 21696 h 415396"/>
              <a:gd name="connsiteX8" fmla="*/ 1152525 w 3387725"/>
              <a:gd name="connsiteY8" fmla="*/ 53446 h 415396"/>
              <a:gd name="connsiteX9" fmla="*/ 1222375 w 3387725"/>
              <a:gd name="connsiteY9" fmla="*/ 91546 h 415396"/>
              <a:gd name="connsiteX10" fmla="*/ 1333500 w 3387725"/>
              <a:gd name="connsiteY10" fmla="*/ 167746 h 415396"/>
              <a:gd name="connsiteX11" fmla="*/ 1517650 w 3387725"/>
              <a:gd name="connsiteY11" fmla="*/ 199496 h 415396"/>
              <a:gd name="connsiteX12" fmla="*/ 1657350 w 3387725"/>
              <a:gd name="connsiteY12" fmla="*/ 224896 h 415396"/>
              <a:gd name="connsiteX13" fmla="*/ 1841500 w 3387725"/>
              <a:gd name="connsiteY13" fmla="*/ 259821 h 415396"/>
              <a:gd name="connsiteX14" fmla="*/ 1993900 w 3387725"/>
              <a:gd name="connsiteY14" fmla="*/ 237596 h 415396"/>
              <a:gd name="connsiteX15" fmla="*/ 2117725 w 3387725"/>
              <a:gd name="connsiteY15" fmla="*/ 253471 h 415396"/>
              <a:gd name="connsiteX16" fmla="*/ 2336800 w 3387725"/>
              <a:gd name="connsiteY16" fmla="*/ 231246 h 415396"/>
              <a:gd name="connsiteX17" fmla="*/ 2514600 w 3387725"/>
              <a:gd name="connsiteY17" fmla="*/ 259821 h 415396"/>
              <a:gd name="connsiteX18" fmla="*/ 2641600 w 3387725"/>
              <a:gd name="connsiteY18" fmla="*/ 364596 h 415396"/>
              <a:gd name="connsiteX19" fmla="*/ 2971800 w 3387725"/>
              <a:gd name="connsiteY19" fmla="*/ 380471 h 415396"/>
              <a:gd name="connsiteX20" fmla="*/ 3206750 w 3387725"/>
              <a:gd name="connsiteY20" fmla="*/ 389996 h 415396"/>
              <a:gd name="connsiteX21" fmla="*/ 3387725 w 3387725"/>
              <a:gd name="connsiteY21" fmla="*/ 415396 h 415396"/>
              <a:gd name="connsiteX0" fmla="*/ 0 w 3387725"/>
              <a:gd name="connsiteY0" fmla="*/ 273579 h 435504"/>
              <a:gd name="connsiteX1" fmla="*/ 117475 w 3387725"/>
              <a:gd name="connsiteY1" fmla="*/ 121179 h 435504"/>
              <a:gd name="connsiteX2" fmla="*/ 279400 w 3387725"/>
              <a:gd name="connsiteY2" fmla="*/ 60854 h 435504"/>
              <a:gd name="connsiteX3" fmla="*/ 438150 w 3387725"/>
              <a:gd name="connsiteY3" fmla="*/ 25929 h 435504"/>
              <a:gd name="connsiteX4" fmla="*/ 596900 w 3387725"/>
              <a:gd name="connsiteY4" fmla="*/ 529 h 435504"/>
              <a:gd name="connsiteX5" fmla="*/ 736600 w 3387725"/>
              <a:gd name="connsiteY5" fmla="*/ 22754 h 435504"/>
              <a:gd name="connsiteX6" fmla="*/ 863600 w 3387725"/>
              <a:gd name="connsiteY6" fmla="*/ 29104 h 435504"/>
              <a:gd name="connsiteX7" fmla="*/ 1022350 w 3387725"/>
              <a:gd name="connsiteY7" fmla="*/ 41804 h 435504"/>
              <a:gd name="connsiteX8" fmla="*/ 1152525 w 3387725"/>
              <a:gd name="connsiteY8" fmla="*/ 73554 h 435504"/>
              <a:gd name="connsiteX9" fmla="*/ 1222375 w 3387725"/>
              <a:gd name="connsiteY9" fmla="*/ 111654 h 435504"/>
              <a:gd name="connsiteX10" fmla="*/ 1333500 w 3387725"/>
              <a:gd name="connsiteY10" fmla="*/ 187854 h 435504"/>
              <a:gd name="connsiteX11" fmla="*/ 1517650 w 3387725"/>
              <a:gd name="connsiteY11" fmla="*/ 219604 h 435504"/>
              <a:gd name="connsiteX12" fmla="*/ 1657350 w 3387725"/>
              <a:gd name="connsiteY12" fmla="*/ 245004 h 435504"/>
              <a:gd name="connsiteX13" fmla="*/ 1841500 w 3387725"/>
              <a:gd name="connsiteY13" fmla="*/ 279929 h 435504"/>
              <a:gd name="connsiteX14" fmla="*/ 1993900 w 3387725"/>
              <a:gd name="connsiteY14" fmla="*/ 257704 h 435504"/>
              <a:gd name="connsiteX15" fmla="*/ 2117725 w 3387725"/>
              <a:gd name="connsiteY15" fmla="*/ 273579 h 435504"/>
              <a:gd name="connsiteX16" fmla="*/ 2336800 w 3387725"/>
              <a:gd name="connsiteY16" fmla="*/ 251354 h 435504"/>
              <a:gd name="connsiteX17" fmla="*/ 2514600 w 3387725"/>
              <a:gd name="connsiteY17" fmla="*/ 279929 h 435504"/>
              <a:gd name="connsiteX18" fmla="*/ 2641600 w 3387725"/>
              <a:gd name="connsiteY18" fmla="*/ 384704 h 435504"/>
              <a:gd name="connsiteX19" fmla="*/ 2971800 w 3387725"/>
              <a:gd name="connsiteY19" fmla="*/ 400579 h 435504"/>
              <a:gd name="connsiteX20" fmla="*/ 3206750 w 3387725"/>
              <a:gd name="connsiteY20" fmla="*/ 410104 h 435504"/>
              <a:gd name="connsiteX21" fmla="*/ 3387725 w 3387725"/>
              <a:gd name="connsiteY21" fmla="*/ 435504 h 435504"/>
              <a:gd name="connsiteX0" fmla="*/ 0 w 3387725"/>
              <a:gd name="connsiteY0" fmla="*/ 273579 h 435504"/>
              <a:gd name="connsiteX1" fmla="*/ 117475 w 3387725"/>
              <a:gd name="connsiteY1" fmla="*/ 121179 h 435504"/>
              <a:gd name="connsiteX2" fmla="*/ 279400 w 3387725"/>
              <a:gd name="connsiteY2" fmla="*/ 60854 h 435504"/>
              <a:gd name="connsiteX3" fmla="*/ 438150 w 3387725"/>
              <a:gd name="connsiteY3" fmla="*/ 25929 h 435504"/>
              <a:gd name="connsiteX4" fmla="*/ 596900 w 3387725"/>
              <a:gd name="connsiteY4" fmla="*/ 529 h 435504"/>
              <a:gd name="connsiteX5" fmla="*/ 736600 w 3387725"/>
              <a:gd name="connsiteY5" fmla="*/ 22754 h 435504"/>
              <a:gd name="connsiteX6" fmla="*/ 736600 w 3387725"/>
              <a:gd name="connsiteY6" fmla="*/ 124353 h 435504"/>
              <a:gd name="connsiteX7" fmla="*/ 863600 w 3387725"/>
              <a:gd name="connsiteY7" fmla="*/ 29104 h 435504"/>
              <a:gd name="connsiteX8" fmla="*/ 1022350 w 3387725"/>
              <a:gd name="connsiteY8" fmla="*/ 41804 h 435504"/>
              <a:gd name="connsiteX9" fmla="*/ 1152525 w 3387725"/>
              <a:gd name="connsiteY9" fmla="*/ 73554 h 435504"/>
              <a:gd name="connsiteX10" fmla="*/ 1222375 w 3387725"/>
              <a:gd name="connsiteY10" fmla="*/ 111654 h 435504"/>
              <a:gd name="connsiteX11" fmla="*/ 1333500 w 3387725"/>
              <a:gd name="connsiteY11" fmla="*/ 187854 h 435504"/>
              <a:gd name="connsiteX12" fmla="*/ 1517650 w 3387725"/>
              <a:gd name="connsiteY12" fmla="*/ 219604 h 435504"/>
              <a:gd name="connsiteX13" fmla="*/ 1657350 w 3387725"/>
              <a:gd name="connsiteY13" fmla="*/ 245004 h 435504"/>
              <a:gd name="connsiteX14" fmla="*/ 1841500 w 3387725"/>
              <a:gd name="connsiteY14" fmla="*/ 279929 h 435504"/>
              <a:gd name="connsiteX15" fmla="*/ 1993900 w 3387725"/>
              <a:gd name="connsiteY15" fmla="*/ 257704 h 435504"/>
              <a:gd name="connsiteX16" fmla="*/ 2117725 w 3387725"/>
              <a:gd name="connsiteY16" fmla="*/ 273579 h 435504"/>
              <a:gd name="connsiteX17" fmla="*/ 2336800 w 3387725"/>
              <a:gd name="connsiteY17" fmla="*/ 251354 h 435504"/>
              <a:gd name="connsiteX18" fmla="*/ 2514600 w 3387725"/>
              <a:gd name="connsiteY18" fmla="*/ 279929 h 435504"/>
              <a:gd name="connsiteX19" fmla="*/ 2641600 w 3387725"/>
              <a:gd name="connsiteY19" fmla="*/ 384704 h 435504"/>
              <a:gd name="connsiteX20" fmla="*/ 2971800 w 3387725"/>
              <a:gd name="connsiteY20" fmla="*/ 400579 h 435504"/>
              <a:gd name="connsiteX21" fmla="*/ 3206750 w 3387725"/>
              <a:gd name="connsiteY21" fmla="*/ 410104 h 435504"/>
              <a:gd name="connsiteX22" fmla="*/ 3387725 w 3387725"/>
              <a:gd name="connsiteY22" fmla="*/ 435504 h 435504"/>
              <a:gd name="connsiteX0" fmla="*/ 0 w 3387725"/>
              <a:gd name="connsiteY0" fmla="*/ 273579 h 435504"/>
              <a:gd name="connsiteX1" fmla="*/ 117475 w 3387725"/>
              <a:gd name="connsiteY1" fmla="*/ 121179 h 435504"/>
              <a:gd name="connsiteX2" fmla="*/ 279400 w 3387725"/>
              <a:gd name="connsiteY2" fmla="*/ 60854 h 435504"/>
              <a:gd name="connsiteX3" fmla="*/ 438150 w 3387725"/>
              <a:gd name="connsiteY3" fmla="*/ 25929 h 435504"/>
              <a:gd name="connsiteX4" fmla="*/ 596900 w 3387725"/>
              <a:gd name="connsiteY4" fmla="*/ 529 h 435504"/>
              <a:gd name="connsiteX5" fmla="*/ 736600 w 3387725"/>
              <a:gd name="connsiteY5" fmla="*/ 22754 h 435504"/>
              <a:gd name="connsiteX6" fmla="*/ 863600 w 3387725"/>
              <a:gd name="connsiteY6" fmla="*/ 29104 h 435504"/>
              <a:gd name="connsiteX7" fmla="*/ 1022350 w 3387725"/>
              <a:gd name="connsiteY7" fmla="*/ 41804 h 435504"/>
              <a:gd name="connsiteX8" fmla="*/ 1152525 w 3387725"/>
              <a:gd name="connsiteY8" fmla="*/ 73554 h 435504"/>
              <a:gd name="connsiteX9" fmla="*/ 1222375 w 3387725"/>
              <a:gd name="connsiteY9" fmla="*/ 111654 h 435504"/>
              <a:gd name="connsiteX10" fmla="*/ 1333500 w 3387725"/>
              <a:gd name="connsiteY10" fmla="*/ 187854 h 435504"/>
              <a:gd name="connsiteX11" fmla="*/ 1517650 w 3387725"/>
              <a:gd name="connsiteY11" fmla="*/ 219604 h 435504"/>
              <a:gd name="connsiteX12" fmla="*/ 1657350 w 3387725"/>
              <a:gd name="connsiteY12" fmla="*/ 245004 h 435504"/>
              <a:gd name="connsiteX13" fmla="*/ 1841500 w 3387725"/>
              <a:gd name="connsiteY13" fmla="*/ 279929 h 435504"/>
              <a:gd name="connsiteX14" fmla="*/ 1993900 w 3387725"/>
              <a:gd name="connsiteY14" fmla="*/ 257704 h 435504"/>
              <a:gd name="connsiteX15" fmla="*/ 2117725 w 3387725"/>
              <a:gd name="connsiteY15" fmla="*/ 273579 h 435504"/>
              <a:gd name="connsiteX16" fmla="*/ 2336800 w 3387725"/>
              <a:gd name="connsiteY16" fmla="*/ 251354 h 435504"/>
              <a:gd name="connsiteX17" fmla="*/ 2514600 w 3387725"/>
              <a:gd name="connsiteY17" fmla="*/ 279929 h 435504"/>
              <a:gd name="connsiteX18" fmla="*/ 2641600 w 3387725"/>
              <a:gd name="connsiteY18" fmla="*/ 384704 h 435504"/>
              <a:gd name="connsiteX19" fmla="*/ 2971800 w 3387725"/>
              <a:gd name="connsiteY19" fmla="*/ 400579 h 435504"/>
              <a:gd name="connsiteX20" fmla="*/ 3206750 w 3387725"/>
              <a:gd name="connsiteY20" fmla="*/ 410104 h 435504"/>
              <a:gd name="connsiteX21" fmla="*/ 3387725 w 3387725"/>
              <a:gd name="connsiteY21" fmla="*/ 435504 h 435504"/>
              <a:gd name="connsiteX0" fmla="*/ 0 w 3387725"/>
              <a:gd name="connsiteY0" fmla="*/ 286808 h 448733"/>
              <a:gd name="connsiteX1" fmla="*/ 117475 w 3387725"/>
              <a:gd name="connsiteY1" fmla="*/ 134408 h 448733"/>
              <a:gd name="connsiteX2" fmla="*/ 279400 w 3387725"/>
              <a:gd name="connsiteY2" fmla="*/ 74083 h 448733"/>
              <a:gd name="connsiteX3" fmla="*/ 438150 w 3387725"/>
              <a:gd name="connsiteY3" fmla="*/ 39158 h 448733"/>
              <a:gd name="connsiteX4" fmla="*/ 596900 w 3387725"/>
              <a:gd name="connsiteY4" fmla="*/ 13758 h 448733"/>
              <a:gd name="connsiteX5" fmla="*/ 682625 w 3387725"/>
              <a:gd name="connsiteY5" fmla="*/ 121708 h 448733"/>
              <a:gd name="connsiteX6" fmla="*/ 863600 w 3387725"/>
              <a:gd name="connsiteY6" fmla="*/ 42333 h 448733"/>
              <a:gd name="connsiteX7" fmla="*/ 1022350 w 3387725"/>
              <a:gd name="connsiteY7" fmla="*/ 55033 h 448733"/>
              <a:gd name="connsiteX8" fmla="*/ 1152525 w 3387725"/>
              <a:gd name="connsiteY8" fmla="*/ 86783 h 448733"/>
              <a:gd name="connsiteX9" fmla="*/ 1222375 w 3387725"/>
              <a:gd name="connsiteY9" fmla="*/ 124883 h 448733"/>
              <a:gd name="connsiteX10" fmla="*/ 1333500 w 3387725"/>
              <a:gd name="connsiteY10" fmla="*/ 201083 h 448733"/>
              <a:gd name="connsiteX11" fmla="*/ 1517650 w 3387725"/>
              <a:gd name="connsiteY11" fmla="*/ 232833 h 448733"/>
              <a:gd name="connsiteX12" fmla="*/ 1657350 w 3387725"/>
              <a:gd name="connsiteY12" fmla="*/ 258233 h 448733"/>
              <a:gd name="connsiteX13" fmla="*/ 1841500 w 3387725"/>
              <a:gd name="connsiteY13" fmla="*/ 293158 h 448733"/>
              <a:gd name="connsiteX14" fmla="*/ 1993900 w 3387725"/>
              <a:gd name="connsiteY14" fmla="*/ 270933 h 448733"/>
              <a:gd name="connsiteX15" fmla="*/ 2117725 w 3387725"/>
              <a:gd name="connsiteY15" fmla="*/ 286808 h 448733"/>
              <a:gd name="connsiteX16" fmla="*/ 2336800 w 3387725"/>
              <a:gd name="connsiteY16" fmla="*/ 264583 h 448733"/>
              <a:gd name="connsiteX17" fmla="*/ 2514600 w 3387725"/>
              <a:gd name="connsiteY17" fmla="*/ 293158 h 448733"/>
              <a:gd name="connsiteX18" fmla="*/ 2641600 w 3387725"/>
              <a:gd name="connsiteY18" fmla="*/ 397933 h 448733"/>
              <a:gd name="connsiteX19" fmla="*/ 2971800 w 3387725"/>
              <a:gd name="connsiteY19" fmla="*/ 413808 h 448733"/>
              <a:gd name="connsiteX20" fmla="*/ 3206750 w 3387725"/>
              <a:gd name="connsiteY20" fmla="*/ 423333 h 448733"/>
              <a:gd name="connsiteX21" fmla="*/ 3387725 w 3387725"/>
              <a:gd name="connsiteY21" fmla="*/ 448733 h 448733"/>
              <a:gd name="connsiteX0" fmla="*/ 0 w 3387725"/>
              <a:gd name="connsiteY0" fmla="*/ 314854 h 518583"/>
              <a:gd name="connsiteX1" fmla="*/ 117475 w 3387725"/>
              <a:gd name="connsiteY1" fmla="*/ 162454 h 518583"/>
              <a:gd name="connsiteX2" fmla="*/ 279400 w 3387725"/>
              <a:gd name="connsiteY2" fmla="*/ 102129 h 518583"/>
              <a:gd name="connsiteX3" fmla="*/ 438150 w 3387725"/>
              <a:gd name="connsiteY3" fmla="*/ 67204 h 518583"/>
              <a:gd name="connsiteX4" fmla="*/ 596900 w 3387725"/>
              <a:gd name="connsiteY4" fmla="*/ 41804 h 518583"/>
              <a:gd name="connsiteX5" fmla="*/ 682625 w 3387725"/>
              <a:gd name="connsiteY5" fmla="*/ 149754 h 518583"/>
              <a:gd name="connsiteX6" fmla="*/ 742950 w 3387725"/>
              <a:gd name="connsiteY6" fmla="*/ 505354 h 518583"/>
              <a:gd name="connsiteX7" fmla="*/ 863600 w 3387725"/>
              <a:gd name="connsiteY7" fmla="*/ 70379 h 518583"/>
              <a:gd name="connsiteX8" fmla="*/ 1022350 w 3387725"/>
              <a:gd name="connsiteY8" fmla="*/ 83079 h 518583"/>
              <a:gd name="connsiteX9" fmla="*/ 1152525 w 3387725"/>
              <a:gd name="connsiteY9" fmla="*/ 114829 h 518583"/>
              <a:gd name="connsiteX10" fmla="*/ 1222375 w 3387725"/>
              <a:gd name="connsiteY10" fmla="*/ 152929 h 518583"/>
              <a:gd name="connsiteX11" fmla="*/ 1333500 w 3387725"/>
              <a:gd name="connsiteY11" fmla="*/ 229129 h 518583"/>
              <a:gd name="connsiteX12" fmla="*/ 1517650 w 3387725"/>
              <a:gd name="connsiteY12" fmla="*/ 260879 h 518583"/>
              <a:gd name="connsiteX13" fmla="*/ 1657350 w 3387725"/>
              <a:gd name="connsiteY13" fmla="*/ 286279 h 518583"/>
              <a:gd name="connsiteX14" fmla="*/ 1841500 w 3387725"/>
              <a:gd name="connsiteY14" fmla="*/ 321204 h 518583"/>
              <a:gd name="connsiteX15" fmla="*/ 1993900 w 3387725"/>
              <a:gd name="connsiteY15" fmla="*/ 298979 h 518583"/>
              <a:gd name="connsiteX16" fmla="*/ 2117725 w 3387725"/>
              <a:gd name="connsiteY16" fmla="*/ 314854 h 518583"/>
              <a:gd name="connsiteX17" fmla="*/ 2336800 w 3387725"/>
              <a:gd name="connsiteY17" fmla="*/ 292629 h 518583"/>
              <a:gd name="connsiteX18" fmla="*/ 2514600 w 3387725"/>
              <a:gd name="connsiteY18" fmla="*/ 321204 h 518583"/>
              <a:gd name="connsiteX19" fmla="*/ 2641600 w 3387725"/>
              <a:gd name="connsiteY19" fmla="*/ 425979 h 518583"/>
              <a:gd name="connsiteX20" fmla="*/ 2971800 w 3387725"/>
              <a:gd name="connsiteY20" fmla="*/ 441854 h 518583"/>
              <a:gd name="connsiteX21" fmla="*/ 3206750 w 3387725"/>
              <a:gd name="connsiteY21" fmla="*/ 451379 h 518583"/>
              <a:gd name="connsiteX22" fmla="*/ 3387725 w 3387725"/>
              <a:gd name="connsiteY22" fmla="*/ 476779 h 518583"/>
              <a:gd name="connsiteX0" fmla="*/ 0 w 3387725"/>
              <a:gd name="connsiteY0" fmla="*/ 286808 h 488420"/>
              <a:gd name="connsiteX1" fmla="*/ 117475 w 3387725"/>
              <a:gd name="connsiteY1" fmla="*/ 134408 h 488420"/>
              <a:gd name="connsiteX2" fmla="*/ 279400 w 3387725"/>
              <a:gd name="connsiteY2" fmla="*/ 74083 h 488420"/>
              <a:gd name="connsiteX3" fmla="*/ 438150 w 3387725"/>
              <a:gd name="connsiteY3" fmla="*/ 39158 h 488420"/>
              <a:gd name="connsiteX4" fmla="*/ 596900 w 3387725"/>
              <a:gd name="connsiteY4" fmla="*/ 13758 h 488420"/>
              <a:gd name="connsiteX5" fmla="*/ 682625 w 3387725"/>
              <a:gd name="connsiteY5" fmla="*/ 121708 h 488420"/>
              <a:gd name="connsiteX6" fmla="*/ 742950 w 3387725"/>
              <a:gd name="connsiteY6" fmla="*/ 477308 h 488420"/>
              <a:gd name="connsiteX7" fmla="*/ 968375 w 3387725"/>
              <a:gd name="connsiteY7" fmla="*/ 188383 h 488420"/>
              <a:gd name="connsiteX8" fmla="*/ 1022350 w 3387725"/>
              <a:gd name="connsiteY8" fmla="*/ 55033 h 488420"/>
              <a:gd name="connsiteX9" fmla="*/ 1152525 w 3387725"/>
              <a:gd name="connsiteY9" fmla="*/ 86783 h 488420"/>
              <a:gd name="connsiteX10" fmla="*/ 1222375 w 3387725"/>
              <a:gd name="connsiteY10" fmla="*/ 124883 h 488420"/>
              <a:gd name="connsiteX11" fmla="*/ 1333500 w 3387725"/>
              <a:gd name="connsiteY11" fmla="*/ 201083 h 488420"/>
              <a:gd name="connsiteX12" fmla="*/ 1517650 w 3387725"/>
              <a:gd name="connsiteY12" fmla="*/ 232833 h 488420"/>
              <a:gd name="connsiteX13" fmla="*/ 1657350 w 3387725"/>
              <a:gd name="connsiteY13" fmla="*/ 258233 h 488420"/>
              <a:gd name="connsiteX14" fmla="*/ 1841500 w 3387725"/>
              <a:gd name="connsiteY14" fmla="*/ 293158 h 488420"/>
              <a:gd name="connsiteX15" fmla="*/ 1993900 w 3387725"/>
              <a:gd name="connsiteY15" fmla="*/ 270933 h 488420"/>
              <a:gd name="connsiteX16" fmla="*/ 2117725 w 3387725"/>
              <a:gd name="connsiteY16" fmla="*/ 286808 h 488420"/>
              <a:gd name="connsiteX17" fmla="*/ 2336800 w 3387725"/>
              <a:gd name="connsiteY17" fmla="*/ 264583 h 488420"/>
              <a:gd name="connsiteX18" fmla="*/ 2514600 w 3387725"/>
              <a:gd name="connsiteY18" fmla="*/ 293158 h 488420"/>
              <a:gd name="connsiteX19" fmla="*/ 2641600 w 3387725"/>
              <a:gd name="connsiteY19" fmla="*/ 397933 h 488420"/>
              <a:gd name="connsiteX20" fmla="*/ 2971800 w 3387725"/>
              <a:gd name="connsiteY20" fmla="*/ 413808 h 488420"/>
              <a:gd name="connsiteX21" fmla="*/ 3206750 w 3387725"/>
              <a:gd name="connsiteY21" fmla="*/ 423333 h 488420"/>
              <a:gd name="connsiteX22" fmla="*/ 3387725 w 3387725"/>
              <a:gd name="connsiteY22" fmla="*/ 448733 h 488420"/>
              <a:gd name="connsiteX0" fmla="*/ 0 w 3387725"/>
              <a:gd name="connsiteY0" fmla="*/ 286808 h 520170"/>
              <a:gd name="connsiteX1" fmla="*/ 117475 w 3387725"/>
              <a:gd name="connsiteY1" fmla="*/ 134408 h 520170"/>
              <a:gd name="connsiteX2" fmla="*/ 279400 w 3387725"/>
              <a:gd name="connsiteY2" fmla="*/ 74083 h 520170"/>
              <a:gd name="connsiteX3" fmla="*/ 438150 w 3387725"/>
              <a:gd name="connsiteY3" fmla="*/ 39158 h 520170"/>
              <a:gd name="connsiteX4" fmla="*/ 596900 w 3387725"/>
              <a:gd name="connsiteY4" fmla="*/ 13758 h 520170"/>
              <a:gd name="connsiteX5" fmla="*/ 682625 w 3387725"/>
              <a:gd name="connsiteY5" fmla="*/ 121708 h 520170"/>
              <a:gd name="connsiteX6" fmla="*/ 742950 w 3387725"/>
              <a:gd name="connsiteY6" fmla="*/ 477308 h 520170"/>
              <a:gd name="connsiteX7" fmla="*/ 939800 w 3387725"/>
              <a:gd name="connsiteY7" fmla="*/ 378883 h 520170"/>
              <a:gd name="connsiteX8" fmla="*/ 968375 w 3387725"/>
              <a:gd name="connsiteY8" fmla="*/ 188383 h 520170"/>
              <a:gd name="connsiteX9" fmla="*/ 1022350 w 3387725"/>
              <a:gd name="connsiteY9" fmla="*/ 55033 h 520170"/>
              <a:gd name="connsiteX10" fmla="*/ 1152525 w 3387725"/>
              <a:gd name="connsiteY10" fmla="*/ 86783 h 520170"/>
              <a:gd name="connsiteX11" fmla="*/ 1222375 w 3387725"/>
              <a:gd name="connsiteY11" fmla="*/ 124883 h 520170"/>
              <a:gd name="connsiteX12" fmla="*/ 1333500 w 3387725"/>
              <a:gd name="connsiteY12" fmla="*/ 201083 h 520170"/>
              <a:gd name="connsiteX13" fmla="*/ 1517650 w 3387725"/>
              <a:gd name="connsiteY13" fmla="*/ 232833 h 520170"/>
              <a:gd name="connsiteX14" fmla="*/ 1657350 w 3387725"/>
              <a:gd name="connsiteY14" fmla="*/ 258233 h 520170"/>
              <a:gd name="connsiteX15" fmla="*/ 1841500 w 3387725"/>
              <a:gd name="connsiteY15" fmla="*/ 293158 h 520170"/>
              <a:gd name="connsiteX16" fmla="*/ 1993900 w 3387725"/>
              <a:gd name="connsiteY16" fmla="*/ 270933 h 520170"/>
              <a:gd name="connsiteX17" fmla="*/ 2117725 w 3387725"/>
              <a:gd name="connsiteY17" fmla="*/ 286808 h 520170"/>
              <a:gd name="connsiteX18" fmla="*/ 2336800 w 3387725"/>
              <a:gd name="connsiteY18" fmla="*/ 264583 h 520170"/>
              <a:gd name="connsiteX19" fmla="*/ 2514600 w 3387725"/>
              <a:gd name="connsiteY19" fmla="*/ 293158 h 520170"/>
              <a:gd name="connsiteX20" fmla="*/ 2641600 w 3387725"/>
              <a:gd name="connsiteY20" fmla="*/ 397933 h 520170"/>
              <a:gd name="connsiteX21" fmla="*/ 2971800 w 3387725"/>
              <a:gd name="connsiteY21" fmla="*/ 413808 h 520170"/>
              <a:gd name="connsiteX22" fmla="*/ 3206750 w 3387725"/>
              <a:gd name="connsiteY22" fmla="*/ 423333 h 520170"/>
              <a:gd name="connsiteX23" fmla="*/ 3387725 w 3387725"/>
              <a:gd name="connsiteY23" fmla="*/ 448733 h 520170"/>
              <a:gd name="connsiteX0" fmla="*/ 0 w 3387725"/>
              <a:gd name="connsiteY0" fmla="*/ 286808 h 520170"/>
              <a:gd name="connsiteX1" fmla="*/ 117475 w 3387725"/>
              <a:gd name="connsiteY1" fmla="*/ 134408 h 520170"/>
              <a:gd name="connsiteX2" fmla="*/ 279400 w 3387725"/>
              <a:gd name="connsiteY2" fmla="*/ 74083 h 520170"/>
              <a:gd name="connsiteX3" fmla="*/ 438150 w 3387725"/>
              <a:gd name="connsiteY3" fmla="*/ 39158 h 520170"/>
              <a:gd name="connsiteX4" fmla="*/ 596900 w 3387725"/>
              <a:gd name="connsiteY4" fmla="*/ 13758 h 520170"/>
              <a:gd name="connsiteX5" fmla="*/ 682625 w 3387725"/>
              <a:gd name="connsiteY5" fmla="*/ 121708 h 520170"/>
              <a:gd name="connsiteX6" fmla="*/ 742950 w 3387725"/>
              <a:gd name="connsiteY6" fmla="*/ 477308 h 520170"/>
              <a:gd name="connsiteX7" fmla="*/ 939800 w 3387725"/>
              <a:gd name="connsiteY7" fmla="*/ 378883 h 520170"/>
              <a:gd name="connsiteX8" fmla="*/ 968375 w 3387725"/>
              <a:gd name="connsiteY8" fmla="*/ 188383 h 520170"/>
              <a:gd name="connsiteX9" fmla="*/ 1022350 w 3387725"/>
              <a:gd name="connsiteY9" fmla="*/ 55033 h 520170"/>
              <a:gd name="connsiteX10" fmla="*/ 1152525 w 3387725"/>
              <a:gd name="connsiteY10" fmla="*/ 86783 h 520170"/>
              <a:gd name="connsiteX11" fmla="*/ 1222375 w 3387725"/>
              <a:gd name="connsiteY11" fmla="*/ 124883 h 520170"/>
              <a:gd name="connsiteX12" fmla="*/ 1333500 w 3387725"/>
              <a:gd name="connsiteY12" fmla="*/ 201083 h 520170"/>
              <a:gd name="connsiteX13" fmla="*/ 1517650 w 3387725"/>
              <a:gd name="connsiteY13" fmla="*/ 232833 h 520170"/>
              <a:gd name="connsiteX14" fmla="*/ 1657350 w 3387725"/>
              <a:gd name="connsiteY14" fmla="*/ 258233 h 520170"/>
              <a:gd name="connsiteX15" fmla="*/ 1841500 w 3387725"/>
              <a:gd name="connsiteY15" fmla="*/ 293158 h 520170"/>
              <a:gd name="connsiteX16" fmla="*/ 1993900 w 3387725"/>
              <a:gd name="connsiteY16" fmla="*/ 270933 h 520170"/>
              <a:gd name="connsiteX17" fmla="*/ 2117725 w 3387725"/>
              <a:gd name="connsiteY17" fmla="*/ 286808 h 520170"/>
              <a:gd name="connsiteX18" fmla="*/ 2336800 w 3387725"/>
              <a:gd name="connsiteY18" fmla="*/ 264583 h 520170"/>
              <a:gd name="connsiteX19" fmla="*/ 2514600 w 3387725"/>
              <a:gd name="connsiteY19" fmla="*/ 293158 h 520170"/>
              <a:gd name="connsiteX20" fmla="*/ 2641600 w 3387725"/>
              <a:gd name="connsiteY20" fmla="*/ 397933 h 520170"/>
              <a:gd name="connsiteX21" fmla="*/ 2971800 w 3387725"/>
              <a:gd name="connsiteY21" fmla="*/ 413808 h 520170"/>
              <a:gd name="connsiteX22" fmla="*/ 3206750 w 3387725"/>
              <a:gd name="connsiteY22" fmla="*/ 423333 h 520170"/>
              <a:gd name="connsiteX23" fmla="*/ 3387725 w 3387725"/>
              <a:gd name="connsiteY23" fmla="*/ 448733 h 520170"/>
              <a:gd name="connsiteX0" fmla="*/ 0 w 3387725"/>
              <a:gd name="connsiteY0" fmla="*/ 286808 h 520170"/>
              <a:gd name="connsiteX1" fmla="*/ 117475 w 3387725"/>
              <a:gd name="connsiteY1" fmla="*/ 134408 h 520170"/>
              <a:gd name="connsiteX2" fmla="*/ 279400 w 3387725"/>
              <a:gd name="connsiteY2" fmla="*/ 74083 h 520170"/>
              <a:gd name="connsiteX3" fmla="*/ 438150 w 3387725"/>
              <a:gd name="connsiteY3" fmla="*/ 39158 h 520170"/>
              <a:gd name="connsiteX4" fmla="*/ 596900 w 3387725"/>
              <a:gd name="connsiteY4" fmla="*/ 13758 h 520170"/>
              <a:gd name="connsiteX5" fmla="*/ 682625 w 3387725"/>
              <a:gd name="connsiteY5" fmla="*/ 121708 h 520170"/>
              <a:gd name="connsiteX6" fmla="*/ 742950 w 3387725"/>
              <a:gd name="connsiteY6" fmla="*/ 477308 h 520170"/>
              <a:gd name="connsiteX7" fmla="*/ 939800 w 3387725"/>
              <a:gd name="connsiteY7" fmla="*/ 378883 h 520170"/>
              <a:gd name="connsiteX8" fmla="*/ 968375 w 3387725"/>
              <a:gd name="connsiteY8" fmla="*/ 188383 h 520170"/>
              <a:gd name="connsiteX9" fmla="*/ 1022350 w 3387725"/>
              <a:gd name="connsiteY9" fmla="*/ 55033 h 520170"/>
              <a:gd name="connsiteX10" fmla="*/ 1152525 w 3387725"/>
              <a:gd name="connsiteY10" fmla="*/ 86783 h 520170"/>
              <a:gd name="connsiteX11" fmla="*/ 1222375 w 3387725"/>
              <a:gd name="connsiteY11" fmla="*/ 124883 h 520170"/>
              <a:gd name="connsiteX12" fmla="*/ 1333500 w 3387725"/>
              <a:gd name="connsiteY12" fmla="*/ 201083 h 520170"/>
              <a:gd name="connsiteX13" fmla="*/ 1517650 w 3387725"/>
              <a:gd name="connsiteY13" fmla="*/ 232833 h 520170"/>
              <a:gd name="connsiteX14" fmla="*/ 1657350 w 3387725"/>
              <a:gd name="connsiteY14" fmla="*/ 258233 h 520170"/>
              <a:gd name="connsiteX15" fmla="*/ 1841500 w 3387725"/>
              <a:gd name="connsiteY15" fmla="*/ 293158 h 520170"/>
              <a:gd name="connsiteX16" fmla="*/ 1993900 w 3387725"/>
              <a:gd name="connsiteY16" fmla="*/ 270933 h 520170"/>
              <a:gd name="connsiteX17" fmla="*/ 2117725 w 3387725"/>
              <a:gd name="connsiteY17" fmla="*/ 286808 h 520170"/>
              <a:gd name="connsiteX18" fmla="*/ 2336800 w 3387725"/>
              <a:gd name="connsiteY18" fmla="*/ 264583 h 520170"/>
              <a:gd name="connsiteX19" fmla="*/ 2514600 w 3387725"/>
              <a:gd name="connsiteY19" fmla="*/ 293158 h 520170"/>
              <a:gd name="connsiteX20" fmla="*/ 2641600 w 3387725"/>
              <a:gd name="connsiteY20" fmla="*/ 397933 h 520170"/>
              <a:gd name="connsiteX21" fmla="*/ 2971800 w 3387725"/>
              <a:gd name="connsiteY21" fmla="*/ 413808 h 520170"/>
              <a:gd name="connsiteX22" fmla="*/ 3206750 w 3387725"/>
              <a:gd name="connsiteY22" fmla="*/ 423333 h 520170"/>
              <a:gd name="connsiteX23" fmla="*/ 3387725 w 3387725"/>
              <a:gd name="connsiteY23" fmla="*/ 448733 h 520170"/>
              <a:gd name="connsiteX0" fmla="*/ 0 w 3387725"/>
              <a:gd name="connsiteY0" fmla="*/ 286808 h 488420"/>
              <a:gd name="connsiteX1" fmla="*/ 117475 w 3387725"/>
              <a:gd name="connsiteY1" fmla="*/ 134408 h 488420"/>
              <a:gd name="connsiteX2" fmla="*/ 279400 w 3387725"/>
              <a:gd name="connsiteY2" fmla="*/ 74083 h 488420"/>
              <a:gd name="connsiteX3" fmla="*/ 438150 w 3387725"/>
              <a:gd name="connsiteY3" fmla="*/ 39158 h 488420"/>
              <a:gd name="connsiteX4" fmla="*/ 596900 w 3387725"/>
              <a:gd name="connsiteY4" fmla="*/ 13758 h 488420"/>
              <a:gd name="connsiteX5" fmla="*/ 682625 w 3387725"/>
              <a:gd name="connsiteY5" fmla="*/ 121708 h 488420"/>
              <a:gd name="connsiteX6" fmla="*/ 742950 w 3387725"/>
              <a:gd name="connsiteY6" fmla="*/ 477308 h 488420"/>
              <a:gd name="connsiteX7" fmla="*/ 939800 w 3387725"/>
              <a:gd name="connsiteY7" fmla="*/ 378883 h 488420"/>
              <a:gd name="connsiteX8" fmla="*/ 968375 w 3387725"/>
              <a:gd name="connsiteY8" fmla="*/ 188383 h 488420"/>
              <a:gd name="connsiteX9" fmla="*/ 1022350 w 3387725"/>
              <a:gd name="connsiteY9" fmla="*/ 55033 h 488420"/>
              <a:gd name="connsiteX10" fmla="*/ 1152525 w 3387725"/>
              <a:gd name="connsiteY10" fmla="*/ 86783 h 488420"/>
              <a:gd name="connsiteX11" fmla="*/ 1222375 w 3387725"/>
              <a:gd name="connsiteY11" fmla="*/ 124883 h 488420"/>
              <a:gd name="connsiteX12" fmla="*/ 1333500 w 3387725"/>
              <a:gd name="connsiteY12" fmla="*/ 201083 h 488420"/>
              <a:gd name="connsiteX13" fmla="*/ 1517650 w 3387725"/>
              <a:gd name="connsiteY13" fmla="*/ 232833 h 488420"/>
              <a:gd name="connsiteX14" fmla="*/ 1657350 w 3387725"/>
              <a:gd name="connsiteY14" fmla="*/ 258233 h 488420"/>
              <a:gd name="connsiteX15" fmla="*/ 1841500 w 3387725"/>
              <a:gd name="connsiteY15" fmla="*/ 293158 h 488420"/>
              <a:gd name="connsiteX16" fmla="*/ 1993900 w 3387725"/>
              <a:gd name="connsiteY16" fmla="*/ 270933 h 488420"/>
              <a:gd name="connsiteX17" fmla="*/ 2117725 w 3387725"/>
              <a:gd name="connsiteY17" fmla="*/ 286808 h 488420"/>
              <a:gd name="connsiteX18" fmla="*/ 2336800 w 3387725"/>
              <a:gd name="connsiteY18" fmla="*/ 264583 h 488420"/>
              <a:gd name="connsiteX19" fmla="*/ 2514600 w 3387725"/>
              <a:gd name="connsiteY19" fmla="*/ 293158 h 488420"/>
              <a:gd name="connsiteX20" fmla="*/ 2641600 w 3387725"/>
              <a:gd name="connsiteY20" fmla="*/ 397933 h 488420"/>
              <a:gd name="connsiteX21" fmla="*/ 2971800 w 3387725"/>
              <a:gd name="connsiteY21" fmla="*/ 413808 h 488420"/>
              <a:gd name="connsiteX22" fmla="*/ 3206750 w 3387725"/>
              <a:gd name="connsiteY22" fmla="*/ 423333 h 488420"/>
              <a:gd name="connsiteX23" fmla="*/ 3387725 w 3387725"/>
              <a:gd name="connsiteY23" fmla="*/ 448733 h 488420"/>
              <a:gd name="connsiteX0" fmla="*/ 0 w 3387725"/>
              <a:gd name="connsiteY0" fmla="*/ 286808 h 531812"/>
              <a:gd name="connsiteX1" fmla="*/ 117475 w 3387725"/>
              <a:gd name="connsiteY1" fmla="*/ 134408 h 531812"/>
              <a:gd name="connsiteX2" fmla="*/ 279400 w 3387725"/>
              <a:gd name="connsiteY2" fmla="*/ 74083 h 531812"/>
              <a:gd name="connsiteX3" fmla="*/ 438150 w 3387725"/>
              <a:gd name="connsiteY3" fmla="*/ 39158 h 531812"/>
              <a:gd name="connsiteX4" fmla="*/ 596900 w 3387725"/>
              <a:gd name="connsiteY4" fmla="*/ 13758 h 531812"/>
              <a:gd name="connsiteX5" fmla="*/ 682625 w 3387725"/>
              <a:gd name="connsiteY5" fmla="*/ 121708 h 531812"/>
              <a:gd name="connsiteX6" fmla="*/ 742950 w 3387725"/>
              <a:gd name="connsiteY6" fmla="*/ 477308 h 531812"/>
              <a:gd name="connsiteX7" fmla="*/ 917575 w 3387725"/>
              <a:gd name="connsiteY7" fmla="*/ 448733 h 531812"/>
              <a:gd name="connsiteX8" fmla="*/ 939800 w 3387725"/>
              <a:gd name="connsiteY8" fmla="*/ 378883 h 531812"/>
              <a:gd name="connsiteX9" fmla="*/ 968375 w 3387725"/>
              <a:gd name="connsiteY9" fmla="*/ 188383 h 531812"/>
              <a:gd name="connsiteX10" fmla="*/ 1022350 w 3387725"/>
              <a:gd name="connsiteY10" fmla="*/ 55033 h 531812"/>
              <a:gd name="connsiteX11" fmla="*/ 1152525 w 3387725"/>
              <a:gd name="connsiteY11" fmla="*/ 86783 h 531812"/>
              <a:gd name="connsiteX12" fmla="*/ 1222375 w 3387725"/>
              <a:gd name="connsiteY12" fmla="*/ 124883 h 531812"/>
              <a:gd name="connsiteX13" fmla="*/ 1333500 w 3387725"/>
              <a:gd name="connsiteY13" fmla="*/ 201083 h 531812"/>
              <a:gd name="connsiteX14" fmla="*/ 1517650 w 3387725"/>
              <a:gd name="connsiteY14" fmla="*/ 232833 h 531812"/>
              <a:gd name="connsiteX15" fmla="*/ 1657350 w 3387725"/>
              <a:gd name="connsiteY15" fmla="*/ 258233 h 531812"/>
              <a:gd name="connsiteX16" fmla="*/ 1841500 w 3387725"/>
              <a:gd name="connsiteY16" fmla="*/ 293158 h 531812"/>
              <a:gd name="connsiteX17" fmla="*/ 1993900 w 3387725"/>
              <a:gd name="connsiteY17" fmla="*/ 270933 h 531812"/>
              <a:gd name="connsiteX18" fmla="*/ 2117725 w 3387725"/>
              <a:gd name="connsiteY18" fmla="*/ 286808 h 531812"/>
              <a:gd name="connsiteX19" fmla="*/ 2336800 w 3387725"/>
              <a:gd name="connsiteY19" fmla="*/ 264583 h 531812"/>
              <a:gd name="connsiteX20" fmla="*/ 2514600 w 3387725"/>
              <a:gd name="connsiteY20" fmla="*/ 293158 h 531812"/>
              <a:gd name="connsiteX21" fmla="*/ 2641600 w 3387725"/>
              <a:gd name="connsiteY21" fmla="*/ 397933 h 531812"/>
              <a:gd name="connsiteX22" fmla="*/ 2971800 w 3387725"/>
              <a:gd name="connsiteY22" fmla="*/ 413808 h 531812"/>
              <a:gd name="connsiteX23" fmla="*/ 3206750 w 3387725"/>
              <a:gd name="connsiteY23" fmla="*/ 423333 h 531812"/>
              <a:gd name="connsiteX24" fmla="*/ 3387725 w 3387725"/>
              <a:gd name="connsiteY24" fmla="*/ 448733 h 531812"/>
              <a:gd name="connsiteX0" fmla="*/ 0 w 3387725"/>
              <a:gd name="connsiteY0" fmla="*/ 286808 h 531812"/>
              <a:gd name="connsiteX1" fmla="*/ 117475 w 3387725"/>
              <a:gd name="connsiteY1" fmla="*/ 134408 h 531812"/>
              <a:gd name="connsiteX2" fmla="*/ 279400 w 3387725"/>
              <a:gd name="connsiteY2" fmla="*/ 74083 h 531812"/>
              <a:gd name="connsiteX3" fmla="*/ 438150 w 3387725"/>
              <a:gd name="connsiteY3" fmla="*/ 39158 h 531812"/>
              <a:gd name="connsiteX4" fmla="*/ 596900 w 3387725"/>
              <a:gd name="connsiteY4" fmla="*/ 13758 h 531812"/>
              <a:gd name="connsiteX5" fmla="*/ 682625 w 3387725"/>
              <a:gd name="connsiteY5" fmla="*/ 121708 h 531812"/>
              <a:gd name="connsiteX6" fmla="*/ 742950 w 3387725"/>
              <a:gd name="connsiteY6" fmla="*/ 477308 h 531812"/>
              <a:gd name="connsiteX7" fmla="*/ 917575 w 3387725"/>
              <a:gd name="connsiteY7" fmla="*/ 448733 h 531812"/>
              <a:gd name="connsiteX8" fmla="*/ 939800 w 3387725"/>
              <a:gd name="connsiteY8" fmla="*/ 378883 h 531812"/>
              <a:gd name="connsiteX9" fmla="*/ 968375 w 3387725"/>
              <a:gd name="connsiteY9" fmla="*/ 188383 h 531812"/>
              <a:gd name="connsiteX10" fmla="*/ 1022350 w 3387725"/>
              <a:gd name="connsiteY10" fmla="*/ 55033 h 531812"/>
              <a:gd name="connsiteX11" fmla="*/ 1152525 w 3387725"/>
              <a:gd name="connsiteY11" fmla="*/ 86783 h 531812"/>
              <a:gd name="connsiteX12" fmla="*/ 1222375 w 3387725"/>
              <a:gd name="connsiteY12" fmla="*/ 124883 h 531812"/>
              <a:gd name="connsiteX13" fmla="*/ 1333500 w 3387725"/>
              <a:gd name="connsiteY13" fmla="*/ 201083 h 531812"/>
              <a:gd name="connsiteX14" fmla="*/ 1517650 w 3387725"/>
              <a:gd name="connsiteY14" fmla="*/ 232833 h 531812"/>
              <a:gd name="connsiteX15" fmla="*/ 1657350 w 3387725"/>
              <a:gd name="connsiteY15" fmla="*/ 258233 h 531812"/>
              <a:gd name="connsiteX16" fmla="*/ 1841500 w 3387725"/>
              <a:gd name="connsiteY16" fmla="*/ 293158 h 531812"/>
              <a:gd name="connsiteX17" fmla="*/ 1993900 w 3387725"/>
              <a:gd name="connsiteY17" fmla="*/ 270933 h 531812"/>
              <a:gd name="connsiteX18" fmla="*/ 2117725 w 3387725"/>
              <a:gd name="connsiteY18" fmla="*/ 286808 h 531812"/>
              <a:gd name="connsiteX19" fmla="*/ 2336800 w 3387725"/>
              <a:gd name="connsiteY19" fmla="*/ 264583 h 531812"/>
              <a:gd name="connsiteX20" fmla="*/ 2514600 w 3387725"/>
              <a:gd name="connsiteY20" fmla="*/ 293158 h 531812"/>
              <a:gd name="connsiteX21" fmla="*/ 2641600 w 3387725"/>
              <a:gd name="connsiteY21" fmla="*/ 397933 h 531812"/>
              <a:gd name="connsiteX22" fmla="*/ 2971800 w 3387725"/>
              <a:gd name="connsiteY22" fmla="*/ 413808 h 531812"/>
              <a:gd name="connsiteX23" fmla="*/ 3206750 w 3387725"/>
              <a:gd name="connsiteY23" fmla="*/ 423333 h 531812"/>
              <a:gd name="connsiteX24" fmla="*/ 3387725 w 3387725"/>
              <a:gd name="connsiteY24" fmla="*/ 448733 h 531812"/>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939800 w 3387725"/>
              <a:gd name="connsiteY8" fmla="*/ 378883 h 484187"/>
              <a:gd name="connsiteX9" fmla="*/ 968375 w 3387725"/>
              <a:gd name="connsiteY9" fmla="*/ 188383 h 484187"/>
              <a:gd name="connsiteX10" fmla="*/ 1022350 w 3387725"/>
              <a:gd name="connsiteY10" fmla="*/ 55033 h 484187"/>
              <a:gd name="connsiteX11" fmla="*/ 1152525 w 3387725"/>
              <a:gd name="connsiteY11" fmla="*/ 86783 h 484187"/>
              <a:gd name="connsiteX12" fmla="*/ 1222375 w 3387725"/>
              <a:gd name="connsiteY12" fmla="*/ 124883 h 484187"/>
              <a:gd name="connsiteX13" fmla="*/ 1333500 w 3387725"/>
              <a:gd name="connsiteY13" fmla="*/ 201083 h 484187"/>
              <a:gd name="connsiteX14" fmla="*/ 1517650 w 3387725"/>
              <a:gd name="connsiteY14" fmla="*/ 232833 h 484187"/>
              <a:gd name="connsiteX15" fmla="*/ 1657350 w 3387725"/>
              <a:gd name="connsiteY15" fmla="*/ 258233 h 484187"/>
              <a:gd name="connsiteX16" fmla="*/ 1841500 w 3387725"/>
              <a:gd name="connsiteY16" fmla="*/ 293158 h 484187"/>
              <a:gd name="connsiteX17" fmla="*/ 1993900 w 3387725"/>
              <a:gd name="connsiteY17" fmla="*/ 270933 h 484187"/>
              <a:gd name="connsiteX18" fmla="*/ 2117725 w 3387725"/>
              <a:gd name="connsiteY18" fmla="*/ 286808 h 484187"/>
              <a:gd name="connsiteX19" fmla="*/ 2336800 w 3387725"/>
              <a:gd name="connsiteY19" fmla="*/ 264583 h 484187"/>
              <a:gd name="connsiteX20" fmla="*/ 2514600 w 3387725"/>
              <a:gd name="connsiteY20" fmla="*/ 293158 h 484187"/>
              <a:gd name="connsiteX21" fmla="*/ 2641600 w 3387725"/>
              <a:gd name="connsiteY21" fmla="*/ 397933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939800 w 3387725"/>
              <a:gd name="connsiteY8" fmla="*/ 378883 h 484187"/>
              <a:gd name="connsiteX9" fmla="*/ 968375 w 3387725"/>
              <a:gd name="connsiteY9" fmla="*/ 188383 h 484187"/>
              <a:gd name="connsiteX10" fmla="*/ 1022350 w 3387725"/>
              <a:gd name="connsiteY10" fmla="*/ 55033 h 484187"/>
              <a:gd name="connsiteX11" fmla="*/ 1152525 w 3387725"/>
              <a:gd name="connsiteY11" fmla="*/ 86783 h 484187"/>
              <a:gd name="connsiteX12" fmla="*/ 1222375 w 3387725"/>
              <a:gd name="connsiteY12" fmla="*/ 124883 h 484187"/>
              <a:gd name="connsiteX13" fmla="*/ 1333500 w 3387725"/>
              <a:gd name="connsiteY13" fmla="*/ 201083 h 484187"/>
              <a:gd name="connsiteX14" fmla="*/ 1517650 w 3387725"/>
              <a:gd name="connsiteY14" fmla="*/ 232833 h 484187"/>
              <a:gd name="connsiteX15" fmla="*/ 1657350 w 3387725"/>
              <a:gd name="connsiteY15" fmla="*/ 258233 h 484187"/>
              <a:gd name="connsiteX16" fmla="*/ 1841500 w 3387725"/>
              <a:gd name="connsiteY16" fmla="*/ 293158 h 484187"/>
              <a:gd name="connsiteX17" fmla="*/ 1993900 w 3387725"/>
              <a:gd name="connsiteY17" fmla="*/ 270933 h 484187"/>
              <a:gd name="connsiteX18" fmla="*/ 2117725 w 3387725"/>
              <a:gd name="connsiteY18" fmla="*/ 286808 h 484187"/>
              <a:gd name="connsiteX19" fmla="*/ 2336800 w 3387725"/>
              <a:gd name="connsiteY19" fmla="*/ 264583 h 484187"/>
              <a:gd name="connsiteX20" fmla="*/ 2514600 w 3387725"/>
              <a:gd name="connsiteY20" fmla="*/ 293158 h 484187"/>
              <a:gd name="connsiteX21" fmla="*/ 2641600 w 3387725"/>
              <a:gd name="connsiteY21" fmla="*/ 397933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968375 w 3387725"/>
              <a:gd name="connsiteY8" fmla="*/ 188383 h 484187"/>
              <a:gd name="connsiteX9" fmla="*/ 1022350 w 3387725"/>
              <a:gd name="connsiteY9" fmla="*/ 55033 h 484187"/>
              <a:gd name="connsiteX10" fmla="*/ 1152525 w 3387725"/>
              <a:gd name="connsiteY10" fmla="*/ 86783 h 484187"/>
              <a:gd name="connsiteX11" fmla="*/ 1222375 w 3387725"/>
              <a:gd name="connsiteY11" fmla="*/ 124883 h 484187"/>
              <a:gd name="connsiteX12" fmla="*/ 1333500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22350 w 3387725"/>
              <a:gd name="connsiteY9" fmla="*/ 55033 h 484187"/>
              <a:gd name="connsiteX10" fmla="*/ 1152525 w 3387725"/>
              <a:gd name="connsiteY10" fmla="*/ 86783 h 484187"/>
              <a:gd name="connsiteX11" fmla="*/ 1222375 w 3387725"/>
              <a:gd name="connsiteY11" fmla="*/ 124883 h 484187"/>
              <a:gd name="connsiteX12" fmla="*/ 1333500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152525 w 3387725"/>
              <a:gd name="connsiteY10" fmla="*/ 86783 h 484187"/>
              <a:gd name="connsiteX11" fmla="*/ 1222375 w 3387725"/>
              <a:gd name="connsiteY11" fmla="*/ 124883 h 484187"/>
              <a:gd name="connsiteX12" fmla="*/ 1333500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222375 w 3387725"/>
              <a:gd name="connsiteY11" fmla="*/ 124883 h 484187"/>
              <a:gd name="connsiteX12" fmla="*/ 1333500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33500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41500 w 3387725"/>
              <a:gd name="connsiteY15" fmla="*/ 293158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868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343150 w 3387725"/>
              <a:gd name="connsiteY19" fmla="*/ 261409 h 484187"/>
              <a:gd name="connsiteX20" fmla="*/ 2514600 w 3387725"/>
              <a:gd name="connsiteY20" fmla="*/ 293158 h 484187"/>
              <a:gd name="connsiteX21" fmla="*/ 2641600 w 3387725"/>
              <a:gd name="connsiteY21" fmla="*/ 397933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343150 w 3387725"/>
              <a:gd name="connsiteY19" fmla="*/ 261409 h 484187"/>
              <a:gd name="connsiteX20" fmla="*/ 2514600 w 3387725"/>
              <a:gd name="connsiteY20" fmla="*/ 293158 h 484187"/>
              <a:gd name="connsiteX21" fmla="*/ 2641600 w 3387725"/>
              <a:gd name="connsiteY21" fmla="*/ 397933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971800 w 3387725"/>
              <a:gd name="connsiteY21" fmla="*/ 413808 h 484187"/>
              <a:gd name="connsiteX22" fmla="*/ 3206750 w 3387725"/>
              <a:gd name="connsiteY22" fmla="*/ 423333 h 484187"/>
              <a:gd name="connsiteX23" fmla="*/ 3387725 w 3387725"/>
              <a:gd name="connsiteY23"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242359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242359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242359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242359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971800 w 3387725"/>
              <a:gd name="connsiteY22" fmla="*/ 413808 h 484187"/>
              <a:gd name="connsiteX23" fmla="*/ 3206750 w 3387725"/>
              <a:gd name="connsiteY23" fmla="*/ 423333 h 484187"/>
              <a:gd name="connsiteX24" fmla="*/ 3387725 w 3387725"/>
              <a:gd name="connsiteY24"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71800 w 3387725"/>
              <a:gd name="connsiteY23" fmla="*/ 413808 h 484187"/>
              <a:gd name="connsiteX24" fmla="*/ 3206750 w 3387725"/>
              <a:gd name="connsiteY24" fmla="*/ 423333 h 484187"/>
              <a:gd name="connsiteX25" fmla="*/ 3387725 w 3387725"/>
              <a:gd name="connsiteY25"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2971800 w 3387725"/>
              <a:gd name="connsiteY24" fmla="*/ 413808 h 484187"/>
              <a:gd name="connsiteX25" fmla="*/ 3206750 w 3387725"/>
              <a:gd name="connsiteY25" fmla="*/ 423333 h 484187"/>
              <a:gd name="connsiteX26" fmla="*/ 3387725 w 3387725"/>
              <a:gd name="connsiteY26"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204259 h 484187"/>
              <a:gd name="connsiteX25" fmla="*/ 2971800 w 3387725"/>
              <a:gd name="connsiteY25" fmla="*/ 413808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204259 h 484187"/>
              <a:gd name="connsiteX25" fmla="*/ 2971800 w 3387725"/>
              <a:gd name="connsiteY25" fmla="*/ 413808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204259 h 484187"/>
              <a:gd name="connsiteX25" fmla="*/ 3124200 w 3387725"/>
              <a:gd name="connsiteY25" fmla="*/ 286808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286808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286808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328083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328083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328083 h 484187"/>
              <a:gd name="connsiteX26" fmla="*/ 3206750 w 3387725"/>
              <a:gd name="connsiteY26" fmla="*/ 4233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172509 h 484187"/>
              <a:gd name="connsiteX22" fmla="*/ 2860675 w 3387725"/>
              <a:gd name="connsiteY22" fmla="*/ 156634 h 484187"/>
              <a:gd name="connsiteX23" fmla="*/ 2949575 w 3387725"/>
              <a:gd name="connsiteY23" fmla="*/ 140759 h 484187"/>
              <a:gd name="connsiteX24" fmla="*/ 3006725 w 3387725"/>
              <a:gd name="connsiteY24" fmla="*/ 162984 h 484187"/>
              <a:gd name="connsiteX25" fmla="*/ 3124200 w 3387725"/>
              <a:gd name="connsiteY25" fmla="*/ 328083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172509 h 484187"/>
              <a:gd name="connsiteX23" fmla="*/ 2860675 w 3387725"/>
              <a:gd name="connsiteY23" fmla="*/ 156634 h 484187"/>
              <a:gd name="connsiteX24" fmla="*/ 2949575 w 3387725"/>
              <a:gd name="connsiteY24" fmla="*/ 140759 h 484187"/>
              <a:gd name="connsiteX25" fmla="*/ 3006725 w 3387725"/>
              <a:gd name="connsiteY25" fmla="*/ 162984 h 484187"/>
              <a:gd name="connsiteX26" fmla="*/ 3124200 w 3387725"/>
              <a:gd name="connsiteY26" fmla="*/ 328083 h 484187"/>
              <a:gd name="connsiteX27" fmla="*/ 3206750 w 3387725"/>
              <a:gd name="connsiteY27" fmla="*/ 461433 h 484187"/>
              <a:gd name="connsiteX28" fmla="*/ 3387725 w 3387725"/>
              <a:gd name="connsiteY28"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860675 w 3387725"/>
              <a:gd name="connsiteY23" fmla="*/ 156634 h 484187"/>
              <a:gd name="connsiteX24" fmla="*/ 2949575 w 3387725"/>
              <a:gd name="connsiteY24" fmla="*/ 140759 h 484187"/>
              <a:gd name="connsiteX25" fmla="*/ 3006725 w 3387725"/>
              <a:gd name="connsiteY25" fmla="*/ 162984 h 484187"/>
              <a:gd name="connsiteX26" fmla="*/ 3124200 w 3387725"/>
              <a:gd name="connsiteY26" fmla="*/ 328083 h 484187"/>
              <a:gd name="connsiteX27" fmla="*/ 3206750 w 3387725"/>
              <a:gd name="connsiteY27" fmla="*/ 461433 h 484187"/>
              <a:gd name="connsiteX28" fmla="*/ 3387725 w 3387725"/>
              <a:gd name="connsiteY28"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860675 w 3387725"/>
              <a:gd name="connsiteY23" fmla="*/ 96309 h 484187"/>
              <a:gd name="connsiteX24" fmla="*/ 2949575 w 3387725"/>
              <a:gd name="connsiteY24" fmla="*/ 140759 h 484187"/>
              <a:gd name="connsiteX25" fmla="*/ 3006725 w 3387725"/>
              <a:gd name="connsiteY25" fmla="*/ 162984 h 484187"/>
              <a:gd name="connsiteX26" fmla="*/ 3124200 w 3387725"/>
              <a:gd name="connsiteY26" fmla="*/ 328083 h 484187"/>
              <a:gd name="connsiteX27" fmla="*/ 3206750 w 3387725"/>
              <a:gd name="connsiteY27" fmla="*/ 461433 h 484187"/>
              <a:gd name="connsiteX28" fmla="*/ 3387725 w 3387725"/>
              <a:gd name="connsiteY28"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2949575 w 3387725"/>
              <a:gd name="connsiteY24" fmla="*/ 140759 h 484187"/>
              <a:gd name="connsiteX25" fmla="*/ 3006725 w 3387725"/>
              <a:gd name="connsiteY25" fmla="*/ 162984 h 484187"/>
              <a:gd name="connsiteX26" fmla="*/ 3124200 w 3387725"/>
              <a:gd name="connsiteY26" fmla="*/ 328083 h 484187"/>
              <a:gd name="connsiteX27" fmla="*/ 3206750 w 3387725"/>
              <a:gd name="connsiteY27" fmla="*/ 461433 h 484187"/>
              <a:gd name="connsiteX28" fmla="*/ 3387725 w 3387725"/>
              <a:gd name="connsiteY28"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162984 h 484187"/>
              <a:gd name="connsiteX25" fmla="*/ 3124200 w 3387725"/>
              <a:gd name="connsiteY25" fmla="*/ 328083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274109 h 484187"/>
              <a:gd name="connsiteX25" fmla="*/ 3124200 w 3387725"/>
              <a:gd name="connsiteY25" fmla="*/ 328083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124200 w 3387725"/>
              <a:gd name="connsiteY25" fmla="*/ 328083 h 484187"/>
              <a:gd name="connsiteX26" fmla="*/ 3206750 w 3387725"/>
              <a:gd name="connsiteY26" fmla="*/ 461433 h 484187"/>
              <a:gd name="connsiteX27" fmla="*/ 3387725 w 3387725"/>
              <a:gd name="connsiteY27" fmla="*/ 448733 h 484187"/>
              <a:gd name="connsiteX0" fmla="*/ 0 w 3387725"/>
              <a:gd name="connsiteY0" fmla="*/ 286808 h 505883"/>
              <a:gd name="connsiteX1" fmla="*/ 117475 w 3387725"/>
              <a:gd name="connsiteY1" fmla="*/ 134408 h 505883"/>
              <a:gd name="connsiteX2" fmla="*/ 279400 w 3387725"/>
              <a:gd name="connsiteY2" fmla="*/ 74083 h 505883"/>
              <a:gd name="connsiteX3" fmla="*/ 438150 w 3387725"/>
              <a:gd name="connsiteY3" fmla="*/ 39158 h 505883"/>
              <a:gd name="connsiteX4" fmla="*/ 596900 w 3387725"/>
              <a:gd name="connsiteY4" fmla="*/ 13758 h 505883"/>
              <a:gd name="connsiteX5" fmla="*/ 682625 w 3387725"/>
              <a:gd name="connsiteY5" fmla="*/ 121708 h 505883"/>
              <a:gd name="connsiteX6" fmla="*/ 742950 w 3387725"/>
              <a:gd name="connsiteY6" fmla="*/ 477308 h 505883"/>
              <a:gd name="connsiteX7" fmla="*/ 917575 w 3387725"/>
              <a:gd name="connsiteY7" fmla="*/ 448733 h 505883"/>
              <a:gd name="connsiteX8" fmla="*/ 1006475 w 3387725"/>
              <a:gd name="connsiteY8" fmla="*/ 229658 h 505883"/>
              <a:gd name="connsiteX9" fmla="*/ 1079500 w 3387725"/>
              <a:gd name="connsiteY9" fmla="*/ 55033 h 505883"/>
              <a:gd name="connsiteX10" fmla="*/ 1203325 w 3387725"/>
              <a:gd name="connsiteY10" fmla="*/ 86783 h 505883"/>
              <a:gd name="connsiteX11" fmla="*/ 1311275 w 3387725"/>
              <a:gd name="connsiteY11" fmla="*/ 124883 h 505883"/>
              <a:gd name="connsiteX12" fmla="*/ 1387475 w 3387725"/>
              <a:gd name="connsiteY12" fmla="*/ 201083 h 505883"/>
              <a:gd name="connsiteX13" fmla="*/ 1517650 w 3387725"/>
              <a:gd name="connsiteY13" fmla="*/ 232833 h 505883"/>
              <a:gd name="connsiteX14" fmla="*/ 1657350 w 3387725"/>
              <a:gd name="connsiteY14" fmla="*/ 258233 h 505883"/>
              <a:gd name="connsiteX15" fmla="*/ 1882775 w 3387725"/>
              <a:gd name="connsiteY15" fmla="*/ 245533 h 505883"/>
              <a:gd name="connsiteX16" fmla="*/ 1993900 w 3387725"/>
              <a:gd name="connsiteY16" fmla="*/ 270933 h 505883"/>
              <a:gd name="connsiteX17" fmla="*/ 2117725 w 3387725"/>
              <a:gd name="connsiteY17" fmla="*/ 248708 h 505883"/>
              <a:gd name="connsiteX18" fmla="*/ 2336800 w 3387725"/>
              <a:gd name="connsiteY18" fmla="*/ 264583 h 505883"/>
              <a:gd name="connsiteX19" fmla="*/ 2514600 w 3387725"/>
              <a:gd name="connsiteY19" fmla="*/ 293158 h 505883"/>
              <a:gd name="connsiteX20" fmla="*/ 2641600 w 3387725"/>
              <a:gd name="connsiteY20" fmla="*/ 397933 h 505883"/>
              <a:gd name="connsiteX21" fmla="*/ 2679700 w 3387725"/>
              <a:gd name="connsiteY21" fmla="*/ 375709 h 505883"/>
              <a:gd name="connsiteX22" fmla="*/ 2768600 w 3387725"/>
              <a:gd name="connsiteY22" fmla="*/ 74084 h 505883"/>
              <a:gd name="connsiteX23" fmla="*/ 2914650 w 3387725"/>
              <a:gd name="connsiteY23" fmla="*/ 96309 h 505883"/>
              <a:gd name="connsiteX24" fmla="*/ 3006725 w 3387725"/>
              <a:gd name="connsiteY24" fmla="*/ 334434 h 505883"/>
              <a:gd name="connsiteX25" fmla="*/ 3086100 w 3387725"/>
              <a:gd name="connsiteY25" fmla="*/ 445558 h 505883"/>
              <a:gd name="connsiteX26" fmla="*/ 3206750 w 3387725"/>
              <a:gd name="connsiteY26" fmla="*/ 461433 h 505883"/>
              <a:gd name="connsiteX27" fmla="*/ 3387725 w 3387725"/>
              <a:gd name="connsiteY27" fmla="*/ 448733 h 505883"/>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6750 w 3387725"/>
              <a:gd name="connsiteY26" fmla="*/ 461433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57550 w 3387725"/>
              <a:gd name="connsiteY26" fmla="*/ 299508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57550 w 3387725"/>
              <a:gd name="connsiteY26" fmla="*/ 299508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387725 w 3387725"/>
              <a:gd name="connsiteY27"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16959 h 484187"/>
              <a:gd name="connsiteX28" fmla="*/ 3387725 w 3387725"/>
              <a:gd name="connsiteY28" fmla="*/ 4487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169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169334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169334 h 484187"/>
              <a:gd name="connsiteX28" fmla="*/ 3387725 w 3387725"/>
              <a:gd name="connsiteY28" fmla="*/ 2201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679700 w 3387725"/>
              <a:gd name="connsiteY21" fmla="*/ 375709 h 484187"/>
              <a:gd name="connsiteX22" fmla="*/ 2768600 w 3387725"/>
              <a:gd name="connsiteY22" fmla="*/ 74084 h 484187"/>
              <a:gd name="connsiteX23" fmla="*/ 2914650 w 3387725"/>
              <a:gd name="connsiteY23" fmla="*/ 9630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169334 h 484187"/>
              <a:gd name="connsiteX28" fmla="*/ 3387725 w 3387725"/>
              <a:gd name="connsiteY28" fmla="*/ 2201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74084 h 484187"/>
              <a:gd name="connsiteX22" fmla="*/ 2914650 w 3387725"/>
              <a:gd name="connsiteY22" fmla="*/ 963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169334 h 484187"/>
              <a:gd name="connsiteX27" fmla="*/ 3387725 w 3387725"/>
              <a:gd name="connsiteY27" fmla="*/ 2201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74084 h 484187"/>
              <a:gd name="connsiteX22" fmla="*/ 2914650 w 3387725"/>
              <a:gd name="connsiteY22" fmla="*/ 963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229659 h 484187"/>
              <a:gd name="connsiteX27" fmla="*/ 3387725 w 3387725"/>
              <a:gd name="connsiteY27" fmla="*/ 2201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74084 h 484187"/>
              <a:gd name="connsiteX22" fmla="*/ 2914650 w 3387725"/>
              <a:gd name="connsiteY22" fmla="*/ 963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267759 h 484187"/>
              <a:gd name="connsiteX27" fmla="*/ 3387725 w 3387725"/>
              <a:gd name="connsiteY27" fmla="*/ 220133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0 w 3387725"/>
              <a:gd name="connsiteY21" fmla="*/ 74084 h 484187"/>
              <a:gd name="connsiteX22" fmla="*/ 2914650 w 3387725"/>
              <a:gd name="connsiteY22" fmla="*/ 963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267759 h 484187"/>
              <a:gd name="connsiteX27" fmla="*/ 3387725 w 3387725"/>
              <a:gd name="connsiteY27"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1 w 3387725"/>
              <a:gd name="connsiteY21" fmla="*/ 128059 h 484187"/>
              <a:gd name="connsiteX22" fmla="*/ 2914650 w 3387725"/>
              <a:gd name="connsiteY22" fmla="*/ 963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267759 h 484187"/>
              <a:gd name="connsiteX27" fmla="*/ 3387725 w 3387725"/>
              <a:gd name="connsiteY27"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1 w 3387725"/>
              <a:gd name="connsiteY21" fmla="*/ 128059 h 484187"/>
              <a:gd name="connsiteX22" fmla="*/ 2867598 w 3387725"/>
              <a:gd name="connsiteY22" fmla="*/ 159809 h 484187"/>
              <a:gd name="connsiteX23" fmla="*/ 3006725 w 3387725"/>
              <a:gd name="connsiteY23" fmla="*/ 334434 h 484187"/>
              <a:gd name="connsiteX24" fmla="*/ 3086100 w 3387725"/>
              <a:gd name="connsiteY24" fmla="*/ 445558 h 484187"/>
              <a:gd name="connsiteX25" fmla="*/ 3203575 w 3387725"/>
              <a:gd name="connsiteY25" fmla="*/ 299508 h 484187"/>
              <a:gd name="connsiteX26" fmla="*/ 3289300 w 3387725"/>
              <a:gd name="connsiteY26" fmla="*/ 267759 h 484187"/>
              <a:gd name="connsiteX27" fmla="*/ 3387725 w 3387725"/>
              <a:gd name="connsiteY27"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1 w 3387725"/>
              <a:gd name="connsiteY21" fmla="*/ 128059 h 484187"/>
              <a:gd name="connsiteX22" fmla="*/ 2867598 w 3387725"/>
              <a:gd name="connsiteY22" fmla="*/ 159809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293158 h 484187"/>
              <a:gd name="connsiteX20" fmla="*/ 2641600 w 3387725"/>
              <a:gd name="connsiteY20" fmla="*/ 397933 h 484187"/>
              <a:gd name="connsiteX21" fmla="*/ 2768601 w 3387725"/>
              <a:gd name="connsiteY21" fmla="*/ 128059 h 484187"/>
              <a:gd name="connsiteX22" fmla="*/ 2867598 w 3387725"/>
              <a:gd name="connsiteY22" fmla="*/ 159809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641600 w 3387725"/>
              <a:gd name="connsiteY20" fmla="*/ 397933 h 484187"/>
              <a:gd name="connsiteX21" fmla="*/ 2768601 w 3387725"/>
              <a:gd name="connsiteY21" fmla="*/ 128059 h 484187"/>
              <a:gd name="connsiteX22" fmla="*/ 2867598 w 3387725"/>
              <a:gd name="connsiteY22" fmla="*/ 159809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68601 w 3387725"/>
              <a:gd name="connsiteY21" fmla="*/ 128059 h 484187"/>
              <a:gd name="connsiteX22" fmla="*/ 2867598 w 3387725"/>
              <a:gd name="connsiteY22" fmla="*/ 159809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67598 w 3387725"/>
              <a:gd name="connsiteY22" fmla="*/ 159809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3 w 3387725"/>
              <a:gd name="connsiteY23" fmla="*/ 159819 h 484187"/>
              <a:gd name="connsiteX24" fmla="*/ 3006725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3 w 3387725"/>
              <a:gd name="connsiteY23" fmla="*/ 159819 h 484187"/>
              <a:gd name="connsiteX24" fmla="*/ 3006726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4 w 3387725"/>
              <a:gd name="connsiteY23" fmla="*/ 236019 h 484187"/>
              <a:gd name="connsiteX24" fmla="*/ 3006726 w 3387725"/>
              <a:gd name="connsiteY24" fmla="*/ 334434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4 w 3387725"/>
              <a:gd name="connsiteY23" fmla="*/ 236019 h 484187"/>
              <a:gd name="connsiteX24" fmla="*/ 3006726 w 3387725"/>
              <a:gd name="connsiteY24" fmla="*/ 394759 h 484187"/>
              <a:gd name="connsiteX25" fmla="*/ 3086100 w 3387725"/>
              <a:gd name="connsiteY25" fmla="*/ 445558 h 484187"/>
              <a:gd name="connsiteX26" fmla="*/ 3203575 w 3387725"/>
              <a:gd name="connsiteY26" fmla="*/ 299508 h 484187"/>
              <a:gd name="connsiteX27" fmla="*/ 3289300 w 3387725"/>
              <a:gd name="connsiteY27" fmla="*/ 267759 h 484187"/>
              <a:gd name="connsiteX28" fmla="*/ 3387725 w 3387725"/>
              <a:gd name="connsiteY28" fmla="*/ 267758 h 484187"/>
              <a:gd name="connsiteX0" fmla="*/ 0 w 3387725"/>
              <a:gd name="connsiteY0" fmla="*/ 286808 h 484187"/>
              <a:gd name="connsiteX1" fmla="*/ 117475 w 3387725"/>
              <a:gd name="connsiteY1" fmla="*/ 134408 h 484187"/>
              <a:gd name="connsiteX2" fmla="*/ 279400 w 3387725"/>
              <a:gd name="connsiteY2" fmla="*/ 74083 h 484187"/>
              <a:gd name="connsiteX3" fmla="*/ 438150 w 3387725"/>
              <a:gd name="connsiteY3" fmla="*/ 39158 h 484187"/>
              <a:gd name="connsiteX4" fmla="*/ 596900 w 3387725"/>
              <a:gd name="connsiteY4" fmla="*/ 13758 h 484187"/>
              <a:gd name="connsiteX5" fmla="*/ 682625 w 3387725"/>
              <a:gd name="connsiteY5" fmla="*/ 121708 h 484187"/>
              <a:gd name="connsiteX6" fmla="*/ 742950 w 3387725"/>
              <a:gd name="connsiteY6" fmla="*/ 477308 h 484187"/>
              <a:gd name="connsiteX7" fmla="*/ 917575 w 3387725"/>
              <a:gd name="connsiteY7" fmla="*/ 448733 h 484187"/>
              <a:gd name="connsiteX8" fmla="*/ 1006475 w 3387725"/>
              <a:gd name="connsiteY8" fmla="*/ 229658 h 484187"/>
              <a:gd name="connsiteX9" fmla="*/ 1079500 w 3387725"/>
              <a:gd name="connsiteY9" fmla="*/ 55033 h 484187"/>
              <a:gd name="connsiteX10" fmla="*/ 1203325 w 3387725"/>
              <a:gd name="connsiteY10" fmla="*/ 86783 h 484187"/>
              <a:gd name="connsiteX11" fmla="*/ 1311275 w 3387725"/>
              <a:gd name="connsiteY11" fmla="*/ 124883 h 484187"/>
              <a:gd name="connsiteX12" fmla="*/ 1387475 w 3387725"/>
              <a:gd name="connsiteY12" fmla="*/ 201083 h 484187"/>
              <a:gd name="connsiteX13" fmla="*/ 1517650 w 3387725"/>
              <a:gd name="connsiteY13" fmla="*/ 232833 h 484187"/>
              <a:gd name="connsiteX14" fmla="*/ 1657350 w 3387725"/>
              <a:gd name="connsiteY14" fmla="*/ 258233 h 484187"/>
              <a:gd name="connsiteX15" fmla="*/ 1882775 w 3387725"/>
              <a:gd name="connsiteY15" fmla="*/ 245533 h 484187"/>
              <a:gd name="connsiteX16" fmla="*/ 1993900 w 3387725"/>
              <a:gd name="connsiteY16" fmla="*/ 270933 h 484187"/>
              <a:gd name="connsiteX17" fmla="*/ 2117725 w 3387725"/>
              <a:gd name="connsiteY17" fmla="*/ 248708 h 484187"/>
              <a:gd name="connsiteX18" fmla="*/ 2336800 w 3387725"/>
              <a:gd name="connsiteY18" fmla="*/ 264583 h 484187"/>
              <a:gd name="connsiteX19" fmla="*/ 2514600 w 3387725"/>
              <a:gd name="connsiteY19" fmla="*/ 140758 h 484187"/>
              <a:gd name="connsiteX20" fmla="*/ 2582786 w 3387725"/>
              <a:gd name="connsiteY20" fmla="*/ 109008 h 484187"/>
              <a:gd name="connsiteX21" fmla="*/ 2721549 w 3387725"/>
              <a:gd name="connsiteY21" fmla="*/ 166159 h 484187"/>
              <a:gd name="connsiteX22" fmla="*/ 2808784 w 3387725"/>
              <a:gd name="connsiteY22" fmla="*/ 118534 h 484187"/>
              <a:gd name="connsiteX23" fmla="*/ 2961124 w 3387725"/>
              <a:gd name="connsiteY23" fmla="*/ 236019 h 484187"/>
              <a:gd name="connsiteX24" fmla="*/ 3006726 w 3387725"/>
              <a:gd name="connsiteY24" fmla="*/ 394759 h 484187"/>
              <a:gd name="connsiteX25" fmla="*/ 3086100 w 3387725"/>
              <a:gd name="connsiteY25" fmla="*/ 445558 h 484187"/>
              <a:gd name="connsiteX26" fmla="*/ 3203575 w 3387725"/>
              <a:gd name="connsiteY26" fmla="*/ 223308 h 484187"/>
              <a:gd name="connsiteX27" fmla="*/ 3289300 w 3387725"/>
              <a:gd name="connsiteY27" fmla="*/ 267759 h 484187"/>
              <a:gd name="connsiteX28" fmla="*/ 3387725 w 3387725"/>
              <a:gd name="connsiteY28" fmla="*/ 267758 h 484187"/>
              <a:gd name="connsiteX0" fmla="*/ 0 w 3433701"/>
              <a:gd name="connsiteY0" fmla="*/ 286808 h 484187"/>
              <a:gd name="connsiteX1" fmla="*/ 117475 w 3433701"/>
              <a:gd name="connsiteY1" fmla="*/ 134408 h 484187"/>
              <a:gd name="connsiteX2" fmla="*/ 279400 w 3433701"/>
              <a:gd name="connsiteY2" fmla="*/ 74083 h 484187"/>
              <a:gd name="connsiteX3" fmla="*/ 438150 w 3433701"/>
              <a:gd name="connsiteY3" fmla="*/ 39158 h 484187"/>
              <a:gd name="connsiteX4" fmla="*/ 596900 w 3433701"/>
              <a:gd name="connsiteY4" fmla="*/ 13758 h 484187"/>
              <a:gd name="connsiteX5" fmla="*/ 682625 w 3433701"/>
              <a:gd name="connsiteY5" fmla="*/ 121708 h 484187"/>
              <a:gd name="connsiteX6" fmla="*/ 742950 w 3433701"/>
              <a:gd name="connsiteY6" fmla="*/ 477308 h 484187"/>
              <a:gd name="connsiteX7" fmla="*/ 917575 w 3433701"/>
              <a:gd name="connsiteY7" fmla="*/ 448733 h 484187"/>
              <a:gd name="connsiteX8" fmla="*/ 1006475 w 3433701"/>
              <a:gd name="connsiteY8" fmla="*/ 229658 h 484187"/>
              <a:gd name="connsiteX9" fmla="*/ 1079500 w 3433701"/>
              <a:gd name="connsiteY9" fmla="*/ 55033 h 484187"/>
              <a:gd name="connsiteX10" fmla="*/ 1203325 w 3433701"/>
              <a:gd name="connsiteY10" fmla="*/ 86783 h 484187"/>
              <a:gd name="connsiteX11" fmla="*/ 1311275 w 3433701"/>
              <a:gd name="connsiteY11" fmla="*/ 124883 h 484187"/>
              <a:gd name="connsiteX12" fmla="*/ 1387475 w 3433701"/>
              <a:gd name="connsiteY12" fmla="*/ 201083 h 484187"/>
              <a:gd name="connsiteX13" fmla="*/ 1517650 w 3433701"/>
              <a:gd name="connsiteY13" fmla="*/ 232833 h 484187"/>
              <a:gd name="connsiteX14" fmla="*/ 1657350 w 3433701"/>
              <a:gd name="connsiteY14" fmla="*/ 258233 h 484187"/>
              <a:gd name="connsiteX15" fmla="*/ 1882775 w 3433701"/>
              <a:gd name="connsiteY15" fmla="*/ 245533 h 484187"/>
              <a:gd name="connsiteX16" fmla="*/ 1993900 w 3433701"/>
              <a:gd name="connsiteY16" fmla="*/ 270933 h 484187"/>
              <a:gd name="connsiteX17" fmla="*/ 2117725 w 3433701"/>
              <a:gd name="connsiteY17" fmla="*/ 248708 h 484187"/>
              <a:gd name="connsiteX18" fmla="*/ 2336800 w 3433701"/>
              <a:gd name="connsiteY18" fmla="*/ 264583 h 484187"/>
              <a:gd name="connsiteX19" fmla="*/ 2514600 w 3433701"/>
              <a:gd name="connsiteY19" fmla="*/ 140758 h 484187"/>
              <a:gd name="connsiteX20" fmla="*/ 2582786 w 3433701"/>
              <a:gd name="connsiteY20" fmla="*/ 109008 h 484187"/>
              <a:gd name="connsiteX21" fmla="*/ 2721549 w 3433701"/>
              <a:gd name="connsiteY21" fmla="*/ 166159 h 484187"/>
              <a:gd name="connsiteX22" fmla="*/ 2808784 w 3433701"/>
              <a:gd name="connsiteY22" fmla="*/ 118534 h 484187"/>
              <a:gd name="connsiteX23" fmla="*/ 2961124 w 3433701"/>
              <a:gd name="connsiteY23" fmla="*/ 236019 h 484187"/>
              <a:gd name="connsiteX24" fmla="*/ 3006726 w 3433701"/>
              <a:gd name="connsiteY24" fmla="*/ 394759 h 484187"/>
              <a:gd name="connsiteX25" fmla="*/ 3086100 w 3433701"/>
              <a:gd name="connsiteY25" fmla="*/ 445558 h 484187"/>
              <a:gd name="connsiteX26" fmla="*/ 3203575 w 3433701"/>
              <a:gd name="connsiteY26" fmla="*/ 223308 h 484187"/>
              <a:gd name="connsiteX27" fmla="*/ 3403009 w 3433701"/>
              <a:gd name="connsiteY27" fmla="*/ 216959 h 484187"/>
              <a:gd name="connsiteX28" fmla="*/ 3387725 w 3433701"/>
              <a:gd name="connsiteY28" fmla="*/ 267758 h 484187"/>
              <a:gd name="connsiteX0" fmla="*/ 0 w 3403009"/>
              <a:gd name="connsiteY0" fmla="*/ 286808 h 484187"/>
              <a:gd name="connsiteX1" fmla="*/ 117475 w 3403009"/>
              <a:gd name="connsiteY1" fmla="*/ 134408 h 484187"/>
              <a:gd name="connsiteX2" fmla="*/ 279400 w 3403009"/>
              <a:gd name="connsiteY2" fmla="*/ 74083 h 484187"/>
              <a:gd name="connsiteX3" fmla="*/ 438150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286808 h 484187"/>
              <a:gd name="connsiteX1" fmla="*/ 117475 w 3403009"/>
              <a:gd name="connsiteY1" fmla="*/ 134408 h 484187"/>
              <a:gd name="connsiteX2" fmla="*/ 279400 w 3403009"/>
              <a:gd name="connsiteY2" fmla="*/ 74083 h 484187"/>
              <a:gd name="connsiteX3" fmla="*/ 438150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286808 h 484187"/>
              <a:gd name="connsiteX1" fmla="*/ 117475 w 3403009"/>
              <a:gd name="connsiteY1" fmla="*/ 134408 h 484187"/>
              <a:gd name="connsiteX2" fmla="*/ 279400 w 3403009"/>
              <a:gd name="connsiteY2" fmla="*/ 74083 h 484187"/>
              <a:gd name="connsiteX3" fmla="*/ 438150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0 w 3403009"/>
              <a:gd name="connsiteY2" fmla="*/ 74083 h 484187"/>
              <a:gd name="connsiteX3" fmla="*/ 438150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438150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96900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86783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5 w 3403009"/>
              <a:gd name="connsiteY12" fmla="*/ 201083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58233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4553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0 w 3403009"/>
              <a:gd name="connsiteY16" fmla="*/ 2709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20133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487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514600 w 3403009"/>
              <a:gd name="connsiteY19" fmla="*/ 140758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444023 w 3403009"/>
              <a:gd name="connsiteY19" fmla="*/ 207433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444023 w 3403009"/>
              <a:gd name="connsiteY19" fmla="*/ 207433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444023 w 3403009"/>
              <a:gd name="connsiteY19" fmla="*/ 207433 h 484187"/>
              <a:gd name="connsiteX20" fmla="*/ 2582786 w 3403009"/>
              <a:gd name="connsiteY20" fmla="*/ 109008 h 484187"/>
              <a:gd name="connsiteX21" fmla="*/ 2721549 w 3403009"/>
              <a:gd name="connsiteY21" fmla="*/ 166159 h 484187"/>
              <a:gd name="connsiteX22" fmla="*/ 2808784 w 3403009"/>
              <a:gd name="connsiteY22" fmla="*/ 11853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444023 w 3403009"/>
              <a:gd name="connsiteY19" fmla="*/ 207433 h 484187"/>
              <a:gd name="connsiteX20" fmla="*/ 2582786 w 3403009"/>
              <a:gd name="connsiteY20" fmla="*/ 109008 h 484187"/>
              <a:gd name="connsiteX21" fmla="*/ 2721549 w 3403009"/>
              <a:gd name="connsiteY21" fmla="*/ 166159 h 484187"/>
              <a:gd name="connsiteX22" fmla="*/ 2808784 w 3403009"/>
              <a:gd name="connsiteY22" fmla="*/ 18838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 name="connsiteX0" fmla="*/ 0 w 3403009"/>
              <a:gd name="connsiteY0" fmla="*/ 350308 h 484187"/>
              <a:gd name="connsiteX1" fmla="*/ 117475 w 3403009"/>
              <a:gd name="connsiteY1" fmla="*/ 134408 h 484187"/>
              <a:gd name="connsiteX2" fmla="*/ 279401 w 3403009"/>
              <a:gd name="connsiteY2" fmla="*/ 112183 h 484187"/>
              <a:gd name="connsiteX3" fmla="*/ 391099 w 3403009"/>
              <a:gd name="connsiteY3" fmla="*/ 39158 h 484187"/>
              <a:gd name="connsiteX4" fmla="*/ 534164 w 3403009"/>
              <a:gd name="connsiteY4" fmla="*/ 13758 h 484187"/>
              <a:gd name="connsiteX5" fmla="*/ 682625 w 3403009"/>
              <a:gd name="connsiteY5" fmla="*/ 121708 h 484187"/>
              <a:gd name="connsiteX6" fmla="*/ 742950 w 3403009"/>
              <a:gd name="connsiteY6" fmla="*/ 477308 h 484187"/>
              <a:gd name="connsiteX7" fmla="*/ 917575 w 3403009"/>
              <a:gd name="connsiteY7" fmla="*/ 448733 h 484187"/>
              <a:gd name="connsiteX8" fmla="*/ 1006475 w 3403009"/>
              <a:gd name="connsiteY8" fmla="*/ 229658 h 484187"/>
              <a:gd name="connsiteX9" fmla="*/ 1079500 w 3403009"/>
              <a:gd name="connsiteY9" fmla="*/ 55033 h 484187"/>
              <a:gd name="connsiteX10" fmla="*/ 1203325 w 3403009"/>
              <a:gd name="connsiteY10" fmla="*/ 39158 h 484187"/>
              <a:gd name="connsiteX11" fmla="*/ 1311275 w 3403009"/>
              <a:gd name="connsiteY11" fmla="*/ 124883 h 484187"/>
              <a:gd name="connsiteX12" fmla="*/ 1387476 w 3403009"/>
              <a:gd name="connsiteY12" fmla="*/ 159808 h 484187"/>
              <a:gd name="connsiteX13" fmla="*/ 1517650 w 3403009"/>
              <a:gd name="connsiteY13" fmla="*/ 232833 h 484187"/>
              <a:gd name="connsiteX14" fmla="*/ 1657350 w 3403009"/>
              <a:gd name="connsiteY14" fmla="*/ 299508 h 484187"/>
              <a:gd name="connsiteX15" fmla="*/ 1882775 w 3403009"/>
              <a:gd name="connsiteY15" fmla="*/ 201083 h 484187"/>
              <a:gd name="connsiteX16" fmla="*/ 1993901 w 3403009"/>
              <a:gd name="connsiteY16" fmla="*/ 286808 h 484187"/>
              <a:gd name="connsiteX17" fmla="*/ 2117725 w 3403009"/>
              <a:gd name="connsiteY17" fmla="*/ 299508 h 484187"/>
              <a:gd name="connsiteX18" fmla="*/ 2336800 w 3403009"/>
              <a:gd name="connsiteY18" fmla="*/ 264583 h 484187"/>
              <a:gd name="connsiteX19" fmla="*/ 2444023 w 3403009"/>
              <a:gd name="connsiteY19" fmla="*/ 207433 h 484187"/>
              <a:gd name="connsiteX20" fmla="*/ 2582786 w 3403009"/>
              <a:gd name="connsiteY20" fmla="*/ 109008 h 484187"/>
              <a:gd name="connsiteX21" fmla="*/ 2721549 w 3403009"/>
              <a:gd name="connsiteY21" fmla="*/ 166159 h 484187"/>
              <a:gd name="connsiteX22" fmla="*/ 2808784 w 3403009"/>
              <a:gd name="connsiteY22" fmla="*/ 188384 h 484187"/>
              <a:gd name="connsiteX23" fmla="*/ 2961124 w 3403009"/>
              <a:gd name="connsiteY23" fmla="*/ 236019 h 484187"/>
              <a:gd name="connsiteX24" fmla="*/ 3006726 w 3403009"/>
              <a:gd name="connsiteY24" fmla="*/ 394759 h 484187"/>
              <a:gd name="connsiteX25" fmla="*/ 3086100 w 3403009"/>
              <a:gd name="connsiteY25" fmla="*/ 445558 h 484187"/>
              <a:gd name="connsiteX26" fmla="*/ 3203575 w 3403009"/>
              <a:gd name="connsiteY26" fmla="*/ 223308 h 484187"/>
              <a:gd name="connsiteX27" fmla="*/ 3403009 w 3403009"/>
              <a:gd name="connsiteY27" fmla="*/ 216959 h 484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403009" h="484187">
                <a:moveTo>
                  <a:pt x="0" y="350308"/>
                </a:moveTo>
                <a:cubicBezTo>
                  <a:pt x="44979" y="319087"/>
                  <a:pt x="70908" y="174095"/>
                  <a:pt x="117475" y="134408"/>
                </a:cubicBezTo>
                <a:cubicBezTo>
                  <a:pt x="164042" y="94721"/>
                  <a:pt x="233797" y="128058"/>
                  <a:pt x="279401" y="112183"/>
                </a:cubicBezTo>
                <a:cubicBezTo>
                  <a:pt x="325005" y="96308"/>
                  <a:pt x="348639" y="55562"/>
                  <a:pt x="391099" y="39158"/>
                </a:cubicBezTo>
                <a:cubicBezTo>
                  <a:pt x="433559" y="22754"/>
                  <a:pt x="485576" y="0"/>
                  <a:pt x="534164" y="13758"/>
                </a:cubicBezTo>
                <a:cubicBezTo>
                  <a:pt x="582752" y="27516"/>
                  <a:pt x="647827" y="44450"/>
                  <a:pt x="682625" y="121708"/>
                </a:cubicBezTo>
                <a:cubicBezTo>
                  <a:pt x="717423" y="198966"/>
                  <a:pt x="703792" y="422804"/>
                  <a:pt x="742950" y="477308"/>
                </a:cubicBezTo>
                <a:cubicBezTo>
                  <a:pt x="839258" y="484187"/>
                  <a:pt x="881592" y="458787"/>
                  <a:pt x="917575" y="448733"/>
                </a:cubicBezTo>
                <a:cubicBezTo>
                  <a:pt x="955146" y="400579"/>
                  <a:pt x="979488" y="295275"/>
                  <a:pt x="1006475" y="229658"/>
                </a:cubicBezTo>
                <a:cubicBezTo>
                  <a:pt x="1033462" y="164041"/>
                  <a:pt x="1046692" y="86783"/>
                  <a:pt x="1079500" y="55033"/>
                </a:cubicBezTo>
                <a:cubicBezTo>
                  <a:pt x="1112308" y="23283"/>
                  <a:pt x="1164696" y="27516"/>
                  <a:pt x="1203325" y="39158"/>
                </a:cubicBezTo>
                <a:cubicBezTo>
                  <a:pt x="1241954" y="50800"/>
                  <a:pt x="1280583" y="104775"/>
                  <a:pt x="1311275" y="124883"/>
                </a:cubicBezTo>
                <a:cubicBezTo>
                  <a:pt x="1341967" y="144991"/>
                  <a:pt x="1353080" y="141816"/>
                  <a:pt x="1387476" y="159808"/>
                </a:cubicBezTo>
                <a:cubicBezTo>
                  <a:pt x="1421872" y="177800"/>
                  <a:pt x="1463675" y="223308"/>
                  <a:pt x="1517650" y="232833"/>
                </a:cubicBezTo>
                <a:lnTo>
                  <a:pt x="1657350" y="299508"/>
                </a:lnTo>
                <a:cubicBezTo>
                  <a:pt x="1711325" y="309562"/>
                  <a:pt x="1826683" y="203200"/>
                  <a:pt x="1882775" y="201083"/>
                </a:cubicBezTo>
                <a:cubicBezTo>
                  <a:pt x="1938867" y="198966"/>
                  <a:pt x="1954743" y="270404"/>
                  <a:pt x="1993901" y="286808"/>
                </a:cubicBezTo>
                <a:cubicBezTo>
                  <a:pt x="2033059" y="303212"/>
                  <a:pt x="2060575" y="303212"/>
                  <a:pt x="2117725" y="299508"/>
                </a:cubicBezTo>
                <a:cubicBezTo>
                  <a:pt x="2174875" y="295804"/>
                  <a:pt x="2282417" y="279929"/>
                  <a:pt x="2336800" y="264583"/>
                </a:cubicBezTo>
                <a:cubicBezTo>
                  <a:pt x="2391183" y="249237"/>
                  <a:pt x="2389302" y="236008"/>
                  <a:pt x="2444023" y="207433"/>
                </a:cubicBezTo>
                <a:cubicBezTo>
                  <a:pt x="2498744" y="175683"/>
                  <a:pt x="2525107" y="86783"/>
                  <a:pt x="2582786" y="109008"/>
                </a:cubicBezTo>
                <a:cubicBezTo>
                  <a:pt x="2625119" y="72496"/>
                  <a:pt x="2676041" y="216430"/>
                  <a:pt x="2721549" y="166159"/>
                </a:cubicBezTo>
                <a:cubicBezTo>
                  <a:pt x="2758061" y="139701"/>
                  <a:pt x="2755313" y="167218"/>
                  <a:pt x="2808784" y="188384"/>
                </a:cubicBezTo>
                <a:cubicBezTo>
                  <a:pt x="2887270" y="207965"/>
                  <a:pt x="2928134" y="201623"/>
                  <a:pt x="2961124" y="236019"/>
                </a:cubicBezTo>
                <a:cubicBezTo>
                  <a:pt x="2994114" y="270415"/>
                  <a:pt x="2977401" y="355073"/>
                  <a:pt x="3006726" y="394759"/>
                </a:cubicBezTo>
                <a:cubicBezTo>
                  <a:pt x="3010430" y="440267"/>
                  <a:pt x="3043767" y="425979"/>
                  <a:pt x="3086100" y="445558"/>
                </a:cubicBezTo>
                <a:cubicBezTo>
                  <a:pt x="3132667" y="474133"/>
                  <a:pt x="3169708" y="245533"/>
                  <a:pt x="3203575" y="223308"/>
                </a:cubicBezTo>
                <a:cubicBezTo>
                  <a:pt x="3237442" y="207962"/>
                  <a:pt x="3372317" y="209551"/>
                  <a:pt x="3403009" y="216959"/>
                </a:cubicBezTo>
              </a:path>
            </a:pathLst>
          </a:custGeom>
          <a:noFill/>
          <a:ln w="12700" cap="flat" cmpd="sng" algn="ctr">
            <a:solidFill>
              <a:schemeClr val="accent2"/>
            </a:solidFill>
            <a:prstDash val="sysDash"/>
            <a:round/>
            <a:headEnd type="none" w="med" len="med"/>
            <a:tailEnd type="none" w="med" len="med"/>
          </a:ln>
          <a:effectLst/>
        </p:spPr>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3" name="Rounded Rectangle 102"/>
          <p:cNvSpPr/>
          <p:nvPr>
            <p:custDataLst>
              <p:tags r:id="rId100"/>
            </p:custDataLst>
          </p:nvPr>
        </p:nvSpPr>
        <p:spPr bwMode="auto">
          <a:xfrm>
            <a:off x="6910901" y="1511180"/>
            <a:ext cx="349250" cy="727024"/>
          </a:xfrm>
          <a:prstGeom prst="roundRect">
            <a:avLst>
              <a:gd name="adj" fmla="val 10933"/>
            </a:avLst>
          </a:prstGeom>
          <a:solidFill>
            <a:srgbClr val="FFCC00">
              <a:alpha val="38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indent="0" algn="ctr" defTabSz="911225" eaLnBrk="0" latinLnBrk="0" hangingPunct="0">
              <a:lnSpc>
                <a:spcPct val="100000"/>
              </a:lnSpc>
              <a:buClr>
                <a:srgbClr val="009999"/>
              </a:buClr>
              <a:buSzTx/>
              <a:buFontTx/>
              <a:buNone/>
              <a:tabLst/>
              <a:defRPr/>
            </a:pPr>
            <a:endParaRPr lang="en-US" dirty="0" smtClean="0">
              <a:solidFill>
                <a:schemeClr val="lt1"/>
              </a:solidFill>
              <a:latin typeface="Microsoft YaHei" panose="020B0503020204020204" pitchFamily="34" charset="-122"/>
              <a:ea typeface="Microsoft YaHei" panose="020B0503020204020204" pitchFamily="34" charset="-122"/>
            </a:endParaRPr>
          </a:p>
        </p:txBody>
      </p:sp>
      <p:cxnSp>
        <p:nvCxnSpPr>
          <p:cNvPr id="104" name="Straight Connector 103"/>
          <p:cNvCxnSpPr/>
          <p:nvPr>
            <p:custDataLst>
              <p:tags r:id="rId101"/>
            </p:custDataLst>
          </p:nvPr>
        </p:nvCxnSpPr>
        <p:spPr>
          <a:xfrm rot="10800000" flipV="1">
            <a:off x="5398322" y="1524796"/>
            <a:ext cx="369127" cy="65164"/>
          </a:xfrm>
          <a:prstGeom prst="line">
            <a:avLst/>
          </a:prstGeom>
          <a:ln w="3175" cap="flat" cmpd="sng" algn="ctr">
            <a:solidFill>
              <a:srgbClr val="FFC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custDataLst>
              <p:tags r:id="rId102"/>
            </p:custDataLst>
          </p:nvPr>
        </p:nvCxnSpPr>
        <p:spPr>
          <a:xfrm rot="10800000">
            <a:off x="6691191" y="1522298"/>
            <a:ext cx="289961" cy="58743"/>
          </a:xfrm>
          <a:prstGeom prst="line">
            <a:avLst/>
          </a:prstGeom>
          <a:ln w="3175" cap="flat" cmpd="sng" algn="ctr">
            <a:solidFill>
              <a:srgbClr val="FFC000"/>
            </a:solidFill>
            <a:prstDash val="sys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06" name="Rectangle 105"/>
          <p:cNvSpPr/>
          <p:nvPr>
            <p:custDataLst>
              <p:tags r:id="rId103"/>
            </p:custDataLst>
          </p:nvPr>
        </p:nvSpPr>
        <p:spPr bwMode="auto">
          <a:xfrm>
            <a:off x="7399215" y="2087448"/>
            <a:ext cx="976466" cy="100478"/>
          </a:xfrm>
          <a:prstGeom prst="rect">
            <a:avLst/>
          </a:prstGeom>
          <a:noFill/>
          <a:ln w="1270" cap="flat" cmpd="sng" algn="ctr">
            <a:noFill/>
            <a:prstDash val="solid"/>
            <a:round/>
            <a:headEnd type="none" w="med" len="med"/>
            <a:tailEnd type="none" w="med" len="med"/>
          </a:ln>
          <a:effectLst/>
        </p:spPr>
        <p:txBody>
          <a:bodyPr vert="horz" wrap="square" lIns="0" tIns="0" rIns="0" bIns="0" numCol="1" rtlCol="0" anchor="ctr"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r>
              <a:rPr lang="zh-CN" altLang="en-US" sz="800" b="1" i="1" dirty="0">
                <a:solidFill>
                  <a:schemeClr val="tx1">
                    <a:lumMod val="50000"/>
                    <a:lumOff val="50000"/>
                  </a:schemeClr>
                </a:solidFill>
                <a:latin typeface="Microsoft YaHei" panose="020B0503020204020204" pitchFamily="34" charset="-122"/>
                <a:ea typeface="Microsoft YaHei" panose="020B0503020204020204" pitchFamily="34" charset="-122"/>
              </a:rPr>
              <a:t>预</a:t>
            </a:r>
            <a:r>
              <a:rPr lang="zh-CN" altLang="en-US" sz="800" b="1" i="1" dirty="0" smtClean="0">
                <a:solidFill>
                  <a:schemeClr val="tx1">
                    <a:lumMod val="50000"/>
                    <a:lumOff val="50000"/>
                  </a:schemeClr>
                </a:solidFill>
                <a:latin typeface="Microsoft YaHei" panose="020B0503020204020204" pitchFamily="34" charset="-122"/>
                <a:ea typeface="Microsoft YaHei" panose="020B0503020204020204" pitchFamily="34" charset="-122"/>
              </a:rPr>
              <a:t>期的正常销售</a:t>
            </a:r>
            <a:endParaRPr kumimoji="0" lang="en-US" sz="1000" b="1" i="1" u="none" strike="noStrike" cap="none" normalizeH="0" baseline="0" dirty="0" smtClean="0">
              <a:ln>
                <a:noFill/>
              </a:ln>
              <a:solidFill>
                <a:schemeClr val="tx1">
                  <a:lumMod val="50000"/>
                  <a:lumOff val="50000"/>
                </a:schemeClr>
              </a:solidFill>
              <a:effectLst/>
              <a:latin typeface="Microsoft YaHei" panose="020B0503020204020204" pitchFamily="34" charset="-122"/>
              <a:ea typeface="Microsoft YaHei" panose="020B0503020204020204" pitchFamily="34" charset="-122"/>
            </a:endParaRPr>
          </a:p>
        </p:txBody>
      </p:sp>
      <p:sp>
        <p:nvSpPr>
          <p:cNvPr id="107" name="Rectangle 106"/>
          <p:cNvSpPr/>
          <p:nvPr>
            <p:custDataLst>
              <p:tags r:id="rId104"/>
            </p:custDataLst>
          </p:nvPr>
        </p:nvSpPr>
        <p:spPr bwMode="auto">
          <a:xfrm>
            <a:off x="6527676" y="2422368"/>
            <a:ext cx="895346" cy="95902"/>
          </a:xfrm>
          <a:prstGeom prst="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900" b="1" i="1" u="none" strike="noStrike" cap="none" normalizeH="0" baseline="0" dirty="0" smtClean="0">
                <a:ln>
                  <a:noFill/>
                </a:ln>
                <a:solidFill>
                  <a:srgbClr val="800000"/>
                </a:solidFill>
                <a:effectLst/>
                <a:latin typeface="Microsoft YaHei" panose="020B0503020204020204" pitchFamily="34" charset="-122"/>
                <a:ea typeface="Microsoft YaHei" panose="020B0503020204020204" pitchFamily="34" charset="-122"/>
              </a:rPr>
              <a:t>促销</a:t>
            </a:r>
            <a:endParaRPr kumimoji="0" lang="en-US" sz="900" b="1" i="1" u="none" strike="noStrike" cap="none" normalizeH="0" baseline="0" dirty="0" smtClean="0">
              <a:ln>
                <a:noFill/>
              </a:ln>
              <a:solidFill>
                <a:srgbClr val="800000"/>
              </a:solidFill>
              <a:effectLst/>
              <a:latin typeface="Microsoft YaHei" panose="020B0503020204020204" pitchFamily="34" charset="-122"/>
              <a:ea typeface="Microsoft YaHei" panose="020B0503020204020204" pitchFamily="34" charset="-122"/>
            </a:endParaRPr>
          </a:p>
        </p:txBody>
      </p:sp>
      <p:sp>
        <p:nvSpPr>
          <p:cNvPr id="114" name="Round Same Side Corner Rectangle 113"/>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15" name="Round Same Side Corner Rectangle 11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6" name="Round Same Side Corner Rectangle 11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7" name="Round Same Side Corner Rectangle 11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18" name="Round Same Side Corner Rectangle 11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19" name="Straight Connector 11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8318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其他采购和定价策略的有用发现</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a:solidFill>
                  <a:srgbClr val="002060"/>
                </a:solidFill>
                <a:latin typeface="Microsoft YaHei" panose="020B0503020204020204" pitchFamily="34" charset="-122"/>
                <a:ea typeface="Microsoft YaHei" panose="020B0503020204020204" pitchFamily="34" charset="-122"/>
              </a:rPr>
              <a:t>此</a:t>
            </a:r>
            <a:r>
              <a:rPr lang="zh-CN" altLang="en-US" sz="1200" dirty="0" smtClean="0">
                <a:solidFill>
                  <a:srgbClr val="002060"/>
                </a:solidFill>
                <a:latin typeface="Microsoft YaHei" panose="020B0503020204020204" pitchFamily="34" charset="-122"/>
                <a:ea typeface="Microsoft YaHei" panose="020B0503020204020204" pitchFamily="34" charset="-122"/>
              </a:rPr>
              <a:t>“大数据”方案还发现了其他一些可以进一步提高客户</a:t>
            </a:r>
            <a:r>
              <a:rPr lang="zh-CN" altLang="en-US" sz="1200" dirty="0">
                <a:solidFill>
                  <a:srgbClr val="002060"/>
                </a:solidFill>
                <a:latin typeface="Microsoft YaHei" panose="020B0503020204020204" pitchFamily="34" charset="-122"/>
                <a:ea typeface="Microsoft YaHei" panose="020B0503020204020204" pitchFamily="34" charset="-122"/>
              </a:rPr>
              <a:t>采购</a:t>
            </a:r>
            <a:r>
              <a:rPr lang="zh-CN" altLang="en-US" sz="1200" dirty="0" smtClean="0">
                <a:solidFill>
                  <a:srgbClr val="002060"/>
                </a:solidFill>
                <a:latin typeface="Microsoft YaHei" panose="020B0503020204020204" pitchFamily="34" charset="-122"/>
                <a:ea typeface="Microsoft YaHei" panose="020B0503020204020204" pitchFamily="34" charset="-122"/>
              </a:rPr>
              <a:t>和定价策略的方法</a:t>
            </a:r>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4" name="TextBox 3"/>
          <p:cNvSpPr txBox="1"/>
          <p:nvPr/>
        </p:nvSpPr>
        <p:spPr bwMode="gray">
          <a:xfrm>
            <a:off x="113688" y="1608667"/>
            <a:ext cx="2863114" cy="4896035"/>
          </a:xfrm>
          <a:prstGeom prst="roundRect">
            <a:avLst>
              <a:gd name="adj" fmla="val 5317"/>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defPPr>
              <a:defRPr lang="en-US"/>
            </a:defPPr>
            <a:lvl3pPr marL="166688" marR="0" lvl="2" indent="-166688" defTabSz="914186" fontAlgn="auto">
              <a:lnSpc>
                <a:spcPct val="100000"/>
              </a:lnSpc>
              <a:spcBef>
                <a:spcPts val="2400"/>
              </a:spcBef>
              <a:spcAft>
                <a:spcPts val="0"/>
              </a:spcAft>
              <a:buClr>
                <a:srgbClr val="11356F"/>
              </a:buClr>
              <a:buSzTx/>
              <a:tabLst/>
              <a:defRPr kumimoji="0" sz="1600" b="0" i="0" u="none" strike="noStrike" kern="0" cap="none" spc="0" normalizeH="0" baseline="0">
                <a:ln>
                  <a:noFill/>
                </a:ln>
                <a:solidFill>
                  <a:sysClr val="windowText" lastClr="000000">
                    <a:lumMod val="65000"/>
                    <a:lumOff val="35000"/>
                  </a:sysClr>
                </a:solidFill>
                <a:effectLst/>
                <a:uLnTx/>
                <a:uFillTx/>
              </a:defRPr>
            </a:lvl3pPr>
          </a:lstStyle>
          <a:p>
            <a:pPr lvl="2"/>
            <a:endParaRPr lang="en-US" altLang="zh-CN" dirty="0">
              <a:latin typeface="Microsoft YaHei" panose="020B0503020204020204" pitchFamily="34" charset="-122"/>
              <a:ea typeface="Microsoft YaHei" panose="020B0503020204020204" pitchFamily="34" charset="-122"/>
            </a:endParaRPr>
          </a:p>
        </p:txBody>
      </p:sp>
      <p:sp>
        <p:nvSpPr>
          <p:cNvPr id="5" name="Text Placeholder 12"/>
          <p:cNvSpPr txBox="1">
            <a:spLocks/>
          </p:cNvSpPr>
          <p:nvPr/>
        </p:nvSpPr>
        <p:spPr bwMode="gray">
          <a:xfrm>
            <a:off x="517932" y="1644364"/>
            <a:ext cx="2384328" cy="800205"/>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zh-CN" altLang="en-US" sz="2000" b="1" cap="none" dirty="0" smtClean="0">
                <a:solidFill>
                  <a:srgbClr val="004080"/>
                </a:solidFill>
                <a:latin typeface="Microsoft YaHei" panose="020B0503020204020204" pitchFamily="34" charset="-122"/>
                <a:ea typeface="Microsoft YaHei" panose="020B0503020204020204" pitchFamily="34" charset="-122"/>
              </a:rPr>
              <a:t>畅销产品的重要性</a:t>
            </a:r>
            <a:endParaRPr lang="en-US" sz="2000" b="1" cap="none" dirty="0">
              <a:solidFill>
                <a:srgbClr val="004080"/>
              </a:solidFill>
              <a:latin typeface="Microsoft YaHei" panose="020B0503020204020204" pitchFamily="34" charset="-122"/>
              <a:ea typeface="Microsoft YaHei" panose="020B0503020204020204" pitchFamily="34" charset="-122"/>
            </a:endParaRPr>
          </a:p>
        </p:txBody>
      </p:sp>
      <p:sp>
        <p:nvSpPr>
          <p:cNvPr id="6" name="Text Placeholder 22"/>
          <p:cNvSpPr txBox="1">
            <a:spLocks/>
          </p:cNvSpPr>
          <p:nvPr/>
        </p:nvSpPr>
        <p:spPr bwMode="gray">
          <a:xfrm>
            <a:off x="244676" y="2468352"/>
            <a:ext cx="2658228" cy="1652484"/>
          </a:xfrm>
          <a:prstGeom prst="rect">
            <a:avLst/>
          </a:prstGeom>
        </p:spPr>
        <p:txBody>
          <a:bodyPr lIns="91429" tIns="45714" rIns="91429" bIns="45714" anchor="t">
            <a:noAutofit/>
          </a:bodyPr>
          <a:lstStyle>
            <a:defPPr>
              <a:defRPr lang="en-US"/>
            </a:defPPr>
            <a:lvl1pPr indent="0">
              <a:spcBef>
                <a:spcPct val="20000"/>
              </a:spcBef>
              <a:buFont typeface="Arial"/>
              <a:buNone/>
              <a:defRPr sz="1400" b="0" i="0">
                <a:solidFill>
                  <a:schemeClr val="tx1">
                    <a:lumMod val="65000"/>
                    <a:lumOff val="35000"/>
                  </a:schemeClr>
                </a:solidFill>
                <a:latin typeface="Calibri"/>
                <a:cs typeface="Calibri"/>
              </a:defRPr>
            </a:lvl1pPr>
            <a:lvl2pPr marL="120650" lvl="1" indent="-120650">
              <a:spcBef>
                <a:spcPct val="20000"/>
              </a:spcBef>
              <a:buClr>
                <a:srgbClr val="004080"/>
              </a:buClr>
              <a:buFont typeface="Arial"/>
              <a:buChar char="•"/>
              <a:defRPr sz="1200">
                <a:solidFill>
                  <a:schemeClr val="bg1">
                    <a:lumMod val="50000"/>
                  </a:schemeClr>
                </a:solidFill>
                <a:latin typeface="Calibri"/>
                <a:cs typeface="Calibri"/>
              </a:defRPr>
            </a:lvl2pPr>
            <a:lvl3pPr marL="288925" lvl="2" indent="-173038">
              <a:spcBef>
                <a:spcPct val="20000"/>
              </a:spcBef>
              <a:buClr>
                <a:srgbClr val="004080"/>
              </a:buClr>
              <a:buFont typeface="Lucida Grande"/>
              <a:buChar char="−"/>
              <a:defRPr sz="1200">
                <a:solidFill>
                  <a:schemeClr val="bg1">
                    <a:lumMod val="50000"/>
                  </a:schemeClr>
                </a:solidFill>
                <a:latin typeface="Calibri"/>
                <a:cs typeface="Calibri"/>
              </a:defRPr>
            </a:lvl3pPr>
            <a:lvl4pPr marL="404813" lvl="3" indent="-115888">
              <a:spcBef>
                <a:spcPct val="20000"/>
              </a:spcBef>
              <a:buFont typeface="Arial"/>
              <a:buChar char="–"/>
              <a:defRPr sz="1100">
                <a:solidFill>
                  <a:schemeClr val="bg1">
                    <a:lumMod val="50000"/>
                  </a:schemeClr>
                </a:solidFill>
                <a:latin typeface="Calibri"/>
                <a:cs typeface="Calibri"/>
              </a:defRPr>
            </a:lvl4pPr>
            <a:lvl5pPr marL="519113" lvl="4" indent="-114300">
              <a:spcBef>
                <a:spcPct val="20000"/>
              </a:spcBef>
              <a:buFont typeface="Arial"/>
              <a:buChar char="»"/>
              <a:defRPr sz="1100">
                <a:solidFill>
                  <a:schemeClr val="bg1">
                    <a:lumMod val="50000"/>
                  </a:schemeClr>
                </a:solidFill>
                <a:latin typeface="Calibri"/>
                <a:cs typeface="Calibri"/>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buClr>
                <a:srgbClr val="11356F"/>
              </a:buClr>
            </a:pPr>
            <a:r>
              <a:rPr lang="zh-CN" altLang="en-US"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前</a:t>
            </a:r>
            <a:r>
              <a:rPr lang="en-US" altLang="zh-CN"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30%</a:t>
            </a:r>
            <a:r>
              <a:rPr lang="zh-CN" altLang="en-US"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的畅销产品创造了</a:t>
            </a:r>
            <a:r>
              <a:rPr lang="en-US" altLang="zh-CN"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65%</a:t>
            </a:r>
            <a:r>
              <a:rPr lang="zh-CN" altLang="en-US"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的</a:t>
            </a:r>
            <a:r>
              <a:rPr lang="zh-CN" altLang="en-US" sz="1600" dirty="0">
                <a:solidFill>
                  <a:schemeClr val="tx2">
                    <a:lumMod val="60000"/>
                    <a:lumOff val="40000"/>
                  </a:schemeClr>
                </a:solidFill>
                <a:latin typeface="Microsoft YaHei" panose="020B0503020204020204" pitchFamily="34" charset="-122"/>
                <a:ea typeface="Microsoft YaHei" panose="020B0503020204020204" pitchFamily="34" charset="-122"/>
              </a:rPr>
              <a:t>应收</a:t>
            </a:r>
            <a:r>
              <a:rPr lang="zh-CN" altLang="en-US"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，即</a:t>
            </a:r>
            <a:r>
              <a:rPr lang="en-US" altLang="zh-CN"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90+%</a:t>
            </a:r>
            <a:r>
              <a:rPr lang="zh-CN" altLang="en-US" sz="1600" dirty="0" smtClean="0">
                <a:solidFill>
                  <a:schemeClr val="tx2">
                    <a:lumMod val="60000"/>
                    <a:lumOff val="40000"/>
                  </a:schemeClr>
                </a:solidFill>
                <a:latin typeface="Microsoft YaHei" panose="020B0503020204020204" pitchFamily="34" charset="-122"/>
                <a:ea typeface="Microsoft YaHei" panose="020B0503020204020204" pitchFamily="34" charset="-122"/>
              </a:rPr>
              <a:t>的利润</a:t>
            </a:r>
            <a:endParaRPr lang="en-US" altLang="zh-CN" sz="1600" dirty="0" smtClean="0">
              <a:solidFill>
                <a:schemeClr val="tx2">
                  <a:lumMod val="60000"/>
                  <a:lumOff val="40000"/>
                </a:schemeClr>
              </a:solidFill>
              <a:latin typeface="Microsoft YaHei" panose="020B0503020204020204" pitchFamily="34" charset="-122"/>
              <a:ea typeface="Microsoft YaHei" panose="020B0503020204020204" pitchFamily="34" charset="-122"/>
            </a:endParaRPr>
          </a:p>
          <a:p>
            <a:pPr marL="0" lvl="1" indent="0">
              <a:spcBef>
                <a:spcPts val="1200"/>
              </a:spcBef>
              <a:buClr>
                <a:srgbClr val="11356F"/>
              </a:buClr>
              <a:buNone/>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前</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25% </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的畅销产品均在全国范围内畅销，剩下</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5% </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为地区范围内的畅销产品</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p:txBody>
      </p:sp>
      <p:sp>
        <p:nvSpPr>
          <p:cNvPr id="7" name="TextBox 6"/>
          <p:cNvSpPr txBox="1"/>
          <p:nvPr>
            <p:custDataLst>
              <p:tags r:id="rId1"/>
            </p:custDataLst>
          </p:nvPr>
        </p:nvSpPr>
        <p:spPr bwMode="gray">
          <a:xfrm>
            <a:off x="16866" y="1760912"/>
            <a:ext cx="813035" cy="567109"/>
          </a:xfrm>
          <a:prstGeom prst="rect">
            <a:avLst/>
          </a:prstGeom>
          <a:noFill/>
        </p:spPr>
        <p:txBody>
          <a:bodyPr wrap="square" lIns="91429" tIns="45714" rIns="91429" bIns="45714" rtlCol="0" anchor="ctr">
            <a:noAutofit/>
          </a:bodyPr>
          <a:lstStyle/>
          <a:p>
            <a:r>
              <a:rPr lang="en-US" sz="6600" b="1" dirty="0" smtClean="0">
                <a:solidFill>
                  <a:schemeClr val="bg1">
                    <a:lumMod val="85000"/>
                  </a:schemeClr>
                </a:solidFill>
                <a:latin typeface="Microsoft YaHei" panose="020B0503020204020204" pitchFamily="34" charset="-122"/>
                <a:ea typeface="Microsoft YaHei" panose="020B0503020204020204" pitchFamily="34" charset="-122"/>
              </a:rPr>
              <a:t>1</a:t>
            </a:r>
            <a:endParaRPr lang="en-US" sz="6600" b="1"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8" name="TextBox 7"/>
          <p:cNvSpPr txBox="1"/>
          <p:nvPr/>
        </p:nvSpPr>
        <p:spPr bwMode="gray">
          <a:xfrm>
            <a:off x="3130792" y="1608667"/>
            <a:ext cx="2863112" cy="4896035"/>
          </a:xfrm>
          <a:prstGeom prst="roundRect">
            <a:avLst>
              <a:gd name="adj" fmla="val 5317"/>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defPPr>
              <a:defRPr lang="en-US"/>
            </a:defPPr>
            <a:lvl3pPr marL="166688" marR="0" lvl="2" indent="-166688" defTabSz="914186" fontAlgn="auto">
              <a:lnSpc>
                <a:spcPct val="100000"/>
              </a:lnSpc>
              <a:spcBef>
                <a:spcPts val="2400"/>
              </a:spcBef>
              <a:spcAft>
                <a:spcPts val="0"/>
              </a:spcAft>
              <a:buClr>
                <a:srgbClr val="11356F"/>
              </a:buClr>
              <a:buSzTx/>
              <a:tabLst/>
              <a:defRPr kumimoji="0" sz="1600" b="0" i="0" u="none" strike="noStrike" kern="0" cap="none" spc="0" normalizeH="0" baseline="0">
                <a:ln>
                  <a:noFill/>
                </a:ln>
                <a:solidFill>
                  <a:sysClr val="windowText" lastClr="000000">
                    <a:lumMod val="65000"/>
                    <a:lumOff val="35000"/>
                  </a:sysClr>
                </a:solidFill>
                <a:effectLst/>
                <a:uLnTx/>
                <a:uFillTx/>
              </a:defRPr>
            </a:lvl3pPr>
          </a:lstStyle>
          <a:p>
            <a:pPr lvl="2"/>
            <a:endParaRPr lang="en-US" altLang="zh-CN" dirty="0">
              <a:latin typeface="Microsoft YaHei" panose="020B0503020204020204" pitchFamily="34" charset="-122"/>
              <a:ea typeface="Microsoft YaHei" panose="020B0503020204020204" pitchFamily="34" charset="-122"/>
            </a:endParaRPr>
          </a:p>
        </p:txBody>
      </p:sp>
      <p:sp>
        <p:nvSpPr>
          <p:cNvPr id="9" name="Text Placeholder 22"/>
          <p:cNvSpPr txBox="1">
            <a:spLocks/>
          </p:cNvSpPr>
          <p:nvPr/>
        </p:nvSpPr>
        <p:spPr bwMode="gray">
          <a:xfrm>
            <a:off x="3242966" y="2468352"/>
            <a:ext cx="2674780" cy="1758875"/>
          </a:xfrm>
          <a:prstGeom prst="rect">
            <a:avLst/>
          </a:prstGeom>
        </p:spPr>
        <p:txBody>
          <a:bodyPr lIns="91429" tIns="45714" rIns="91429" bIns="45714" anchor="t">
            <a:noAutofit/>
          </a:bodyPr>
          <a:lstStyle>
            <a:defPPr>
              <a:defRPr lang="en-US"/>
            </a:defPPr>
            <a:lvl1pPr indent="0">
              <a:spcBef>
                <a:spcPct val="20000"/>
              </a:spcBef>
              <a:buFont typeface="Arial"/>
              <a:buNone/>
              <a:defRPr sz="1400" b="0" i="0">
                <a:solidFill>
                  <a:schemeClr val="tx1">
                    <a:lumMod val="65000"/>
                    <a:lumOff val="35000"/>
                  </a:schemeClr>
                </a:solidFill>
                <a:latin typeface="Calibri"/>
                <a:cs typeface="Calibri"/>
              </a:defRPr>
            </a:lvl1pPr>
            <a:lvl2pPr marL="120650" lvl="1" indent="-120650">
              <a:spcBef>
                <a:spcPct val="20000"/>
              </a:spcBef>
              <a:buClr>
                <a:srgbClr val="004080"/>
              </a:buClr>
              <a:buFont typeface="Arial"/>
              <a:buChar char="•"/>
              <a:defRPr sz="1200">
                <a:solidFill>
                  <a:schemeClr val="bg1">
                    <a:lumMod val="50000"/>
                  </a:schemeClr>
                </a:solidFill>
                <a:latin typeface="Calibri"/>
                <a:cs typeface="Calibri"/>
              </a:defRPr>
            </a:lvl2pPr>
            <a:lvl3pPr marL="288925" lvl="2" indent="-173038">
              <a:spcBef>
                <a:spcPct val="20000"/>
              </a:spcBef>
              <a:buClr>
                <a:srgbClr val="004080"/>
              </a:buClr>
              <a:buFont typeface="Lucida Grande"/>
              <a:buChar char="−"/>
              <a:defRPr sz="1200">
                <a:solidFill>
                  <a:schemeClr val="bg1">
                    <a:lumMod val="50000"/>
                  </a:schemeClr>
                </a:solidFill>
                <a:latin typeface="Calibri"/>
                <a:cs typeface="Calibri"/>
              </a:defRPr>
            </a:lvl3pPr>
            <a:lvl4pPr marL="404813" lvl="3" indent="-115888">
              <a:spcBef>
                <a:spcPct val="20000"/>
              </a:spcBef>
              <a:buFont typeface="Arial"/>
              <a:buChar char="–"/>
              <a:defRPr sz="1100">
                <a:solidFill>
                  <a:schemeClr val="bg1">
                    <a:lumMod val="50000"/>
                  </a:schemeClr>
                </a:solidFill>
                <a:latin typeface="Calibri"/>
                <a:cs typeface="Calibri"/>
              </a:defRPr>
            </a:lvl4pPr>
            <a:lvl5pPr marL="519113" lvl="4" indent="-114300">
              <a:spcBef>
                <a:spcPct val="20000"/>
              </a:spcBef>
              <a:buFont typeface="Arial"/>
              <a:buChar char="»"/>
              <a:defRPr sz="1100">
                <a:solidFill>
                  <a:schemeClr val="bg1">
                    <a:lumMod val="50000"/>
                  </a:schemeClr>
                </a:solidFill>
                <a:latin typeface="Calibri"/>
                <a:cs typeface="Calibri"/>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buClr>
                <a:srgbClr val="11356F"/>
              </a:buClr>
            </a:pPr>
            <a:r>
              <a:rPr lang="zh-CN" altLang="en-US" sz="1600" dirty="0" smtClean="0">
                <a:solidFill>
                  <a:srgbClr val="0091D0"/>
                </a:solidFill>
                <a:latin typeface="Microsoft YaHei" panose="020B0503020204020204" pitchFamily="34" charset="-122"/>
                <a:ea typeface="Microsoft YaHei" panose="020B0503020204020204" pitchFamily="34" charset="-122"/>
              </a:rPr>
              <a:t>不同地区往往会有不同的价格敏感度</a:t>
            </a:r>
            <a:endParaRPr lang="en-US" altLang="zh-CN" sz="1600" dirty="0" smtClean="0">
              <a:solidFill>
                <a:srgbClr val="0091D0"/>
              </a:solidFill>
              <a:latin typeface="Microsoft YaHei" panose="020B0503020204020204" pitchFamily="34" charset="-122"/>
              <a:ea typeface="Microsoft YaHei" panose="020B0503020204020204" pitchFamily="34" charset="-122"/>
            </a:endParaRPr>
          </a:p>
          <a:p>
            <a:pPr>
              <a:buClr>
                <a:srgbClr val="11356F"/>
              </a:buClr>
            </a:pPr>
            <a:endParaRPr lang="en-US" sz="1600" dirty="0">
              <a:solidFill>
                <a:srgbClr val="0091D0"/>
              </a:solidFill>
              <a:latin typeface="Microsoft YaHei" panose="020B0503020204020204" pitchFamily="34" charset="-122"/>
              <a:ea typeface="Microsoft YaHei" panose="020B0503020204020204" pitchFamily="34" charset="-122"/>
            </a:endParaRPr>
          </a:p>
          <a:p>
            <a:pPr marL="0" lvl="1" indent="0">
              <a:spcBef>
                <a:spcPts val="1200"/>
              </a:spcBef>
              <a:buClr>
                <a:srgbClr val="11356F"/>
              </a:buClr>
              <a:buNone/>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在不同地域采取不同</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定</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价的方案可以提高</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销量</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和利润</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spcBef>
                <a:spcPts val="1200"/>
              </a:spcBef>
              <a:buClr>
                <a:srgbClr val="11356F"/>
              </a:buClr>
            </a:pPr>
            <a:endParaRPr lang="en-US"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TextBox 9"/>
          <p:cNvSpPr txBox="1"/>
          <p:nvPr>
            <p:custDataLst>
              <p:tags r:id="rId2"/>
            </p:custDataLst>
          </p:nvPr>
        </p:nvSpPr>
        <p:spPr bwMode="gray">
          <a:xfrm>
            <a:off x="3180483" y="1760912"/>
            <a:ext cx="885343" cy="567109"/>
          </a:xfrm>
          <a:prstGeom prst="rect">
            <a:avLst/>
          </a:prstGeom>
          <a:noFill/>
        </p:spPr>
        <p:txBody>
          <a:bodyPr wrap="square" lIns="91429" tIns="45714" rIns="91429" bIns="45714" rtlCol="0" anchor="ctr">
            <a:noAutofit/>
          </a:bodyPr>
          <a:lstStyle/>
          <a:p>
            <a:r>
              <a:rPr lang="en-US" sz="6600" b="1" dirty="0" smtClean="0">
                <a:solidFill>
                  <a:schemeClr val="bg1">
                    <a:lumMod val="85000"/>
                  </a:schemeClr>
                </a:solidFill>
                <a:latin typeface="Microsoft YaHei" panose="020B0503020204020204" pitchFamily="34" charset="-122"/>
                <a:ea typeface="Microsoft YaHei" panose="020B0503020204020204" pitchFamily="34" charset="-122"/>
              </a:rPr>
              <a:t>2</a:t>
            </a:r>
            <a:endParaRPr lang="en-US" sz="6600" b="1"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11" name="Text Placeholder 12"/>
          <p:cNvSpPr txBox="1">
            <a:spLocks/>
          </p:cNvSpPr>
          <p:nvPr/>
        </p:nvSpPr>
        <p:spPr bwMode="gray">
          <a:xfrm>
            <a:off x="3760906" y="1644364"/>
            <a:ext cx="2156840" cy="800205"/>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zh-CN" altLang="en-US" sz="2000" b="1" cap="none" dirty="0" smtClean="0">
                <a:solidFill>
                  <a:srgbClr val="004080"/>
                </a:solidFill>
                <a:latin typeface="Microsoft YaHei" panose="020B0503020204020204" pitchFamily="34" charset="-122"/>
                <a:ea typeface="Microsoft YaHei" panose="020B0503020204020204" pitchFamily="34" charset="-122"/>
              </a:rPr>
              <a:t>不同地区不同定价</a:t>
            </a:r>
            <a:endParaRPr lang="en-US" sz="2000" b="1" cap="none" dirty="0">
              <a:solidFill>
                <a:srgbClr val="004080"/>
              </a:solidFill>
              <a:latin typeface="Microsoft YaHei" panose="020B0503020204020204" pitchFamily="34" charset="-122"/>
              <a:ea typeface="Microsoft YaHei" panose="020B0503020204020204" pitchFamily="34" charset="-122"/>
            </a:endParaRPr>
          </a:p>
        </p:txBody>
      </p:sp>
      <p:sp>
        <p:nvSpPr>
          <p:cNvPr id="12" name="TextBox 11"/>
          <p:cNvSpPr txBox="1"/>
          <p:nvPr/>
        </p:nvSpPr>
        <p:spPr bwMode="gray">
          <a:xfrm>
            <a:off x="6158653" y="1608667"/>
            <a:ext cx="2863111" cy="4896035"/>
          </a:xfrm>
          <a:prstGeom prst="roundRect">
            <a:avLst>
              <a:gd name="adj" fmla="val 5317"/>
            </a:avLst>
          </a:prstGeom>
          <a:solidFill>
            <a:sysClr val="window" lastClr="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bIns="91440"/>
          <a:lstStyle>
            <a:defPPr>
              <a:defRPr lang="en-US"/>
            </a:defPPr>
            <a:lvl3pPr marL="166688" marR="0" lvl="2" indent="-166688" defTabSz="914186" fontAlgn="auto">
              <a:lnSpc>
                <a:spcPct val="100000"/>
              </a:lnSpc>
              <a:spcBef>
                <a:spcPts val="2400"/>
              </a:spcBef>
              <a:spcAft>
                <a:spcPts val="0"/>
              </a:spcAft>
              <a:buClr>
                <a:srgbClr val="11356F"/>
              </a:buClr>
              <a:buSzTx/>
              <a:tabLst/>
              <a:defRPr kumimoji="0" sz="1600" b="0" i="0" u="none" strike="noStrike" kern="0" cap="none" spc="0" normalizeH="0" baseline="0">
                <a:ln>
                  <a:noFill/>
                </a:ln>
                <a:solidFill>
                  <a:sysClr val="windowText" lastClr="000000">
                    <a:lumMod val="65000"/>
                    <a:lumOff val="35000"/>
                  </a:sysClr>
                </a:solidFill>
                <a:effectLst/>
                <a:uLnTx/>
                <a:uFillTx/>
              </a:defRPr>
            </a:lvl3pPr>
          </a:lstStyle>
          <a:p>
            <a:pPr lvl="2"/>
            <a:endParaRPr lang="en-US" altLang="zh-CN" dirty="0">
              <a:latin typeface="Microsoft YaHei" panose="020B0503020204020204" pitchFamily="34" charset="-122"/>
              <a:ea typeface="Microsoft YaHei" panose="020B0503020204020204" pitchFamily="34" charset="-122"/>
            </a:endParaRPr>
          </a:p>
        </p:txBody>
      </p:sp>
      <p:sp>
        <p:nvSpPr>
          <p:cNvPr id="13" name="Text Placeholder 22"/>
          <p:cNvSpPr txBox="1">
            <a:spLocks/>
          </p:cNvSpPr>
          <p:nvPr/>
        </p:nvSpPr>
        <p:spPr bwMode="gray">
          <a:xfrm>
            <a:off x="6264644" y="2479110"/>
            <a:ext cx="2816124" cy="1855694"/>
          </a:xfrm>
          <a:prstGeom prst="rect">
            <a:avLst/>
          </a:prstGeom>
        </p:spPr>
        <p:txBody>
          <a:bodyPr lIns="91429" tIns="45714" rIns="91429" bIns="45714" anchor="t">
            <a:noAutofit/>
          </a:bodyPr>
          <a:lstStyle>
            <a:defPPr>
              <a:defRPr lang="en-US"/>
            </a:defPPr>
            <a:lvl1pPr indent="0">
              <a:spcBef>
                <a:spcPct val="20000"/>
              </a:spcBef>
              <a:buFont typeface="Arial"/>
              <a:buNone/>
              <a:defRPr sz="1400" b="0" i="0">
                <a:solidFill>
                  <a:schemeClr val="tx1">
                    <a:lumMod val="65000"/>
                    <a:lumOff val="35000"/>
                  </a:schemeClr>
                </a:solidFill>
                <a:latin typeface="Calibri"/>
                <a:cs typeface="Calibri"/>
              </a:defRPr>
            </a:lvl1pPr>
            <a:lvl2pPr marL="120650" lvl="1" indent="-120650">
              <a:spcBef>
                <a:spcPct val="20000"/>
              </a:spcBef>
              <a:buClr>
                <a:srgbClr val="004080"/>
              </a:buClr>
              <a:buFont typeface="Arial"/>
              <a:buChar char="•"/>
              <a:defRPr sz="1200">
                <a:solidFill>
                  <a:schemeClr val="bg1">
                    <a:lumMod val="50000"/>
                  </a:schemeClr>
                </a:solidFill>
                <a:latin typeface="Calibri"/>
                <a:cs typeface="Calibri"/>
              </a:defRPr>
            </a:lvl2pPr>
            <a:lvl3pPr marL="288925" lvl="2" indent="-173038">
              <a:spcBef>
                <a:spcPct val="20000"/>
              </a:spcBef>
              <a:buClr>
                <a:srgbClr val="004080"/>
              </a:buClr>
              <a:buFont typeface="Lucida Grande"/>
              <a:buChar char="−"/>
              <a:defRPr sz="1200">
                <a:solidFill>
                  <a:schemeClr val="bg1">
                    <a:lumMod val="50000"/>
                  </a:schemeClr>
                </a:solidFill>
                <a:latin typeface="Calibri"/>
                <a:cs typeface="Calibri"/>
              </a:defRPr>
            </a:lvl3pPr>
            <a:lvl4pPr marL="404813" lvl="3" indent="-115888">
              <a:spcBef>
                <a:spcPct val="20000"/>
              </a:spcBef>
              <a:buFont typeface="Arial"/>
              <a:buChar char="–"/>
              <a:defRPr sz="1100">
                <a:solidFill>
                  <a:schemeClr val="bg1">
                    <a:lumMod val="50000"/>
                  </a:schemeClr>
                </a:solidFill>
                <a:latin typeface="Calibri"/>
                <a:cs typeface="Calibri"/>
              </a:defRPr>
            </a:lvl4pPr>
            <a:lvl5pPr marL="519113" lvl="4" indent="-114300">
              <a:spcBef>
                <a:spcPct val="20000"/>
              </a:spcBef>
              <a:buFont typeface="Arial"/>
              <a:buChar char="»"/>
              <a:defRPr sz="1100">
                <a:solidFill>
                  <a:schemeClr val="bg1">
                    <a:lumMod val="50000"/>
                  </a:schemeClr>
                </a:solidFill>
                <a:latin typeface="Calibri"/>
                <a:cs typeface="Calibri"/>
              </a:defRPr>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a:buClr>
                <a:srgbClr val="11356F"/>
              </a:buClr>
            </a:pPr>
            <a:r>
              <a:rPr lang="zh-CN" altLang="en-US" sz="1600" dirty="0" smtClean="0">
                <a:solidFill>
                  <a:srgbClr val="0091D0"/>
                </a:solidFill>
                <a:latin typeface="Microsoft YaHei" panose="020B0503020204020204" pitchFamily="34" charset="-122"/>
                <a:ea typeface="Microsoft YaHei" panose="020B0503020204020204" pitchFamily="34" charset="-122"/>
              </a:rPr>
              <a:t>节假日的影响可被量化，并被用来更大程度地提高销售额</a:t>
            </a:r>
            <a:r>
              <a:rPr lang="en-US" sz="1600" dirty="0" smtClean="0">
                <a:solidFill>
                  <a:srgbClr val="0091D0"/>
                </a:solidFill>
                <a:latin typeface="Microsoft YaHei" panose="020B0503020204020204" pitchFamily="34" charset="-122"/>
                <a:ea typeface="Microsoft YaHei" panose="020B0503020204020204" pitchFamily="34" charset="-122"/>
              </a:rPr>
              <a:t>:</a:t>
            </a:r>
            <a:endParaRPr lang="en-US" sz="1600" dirty="0">
              <a:solidFill>
                <a:srgbClr val="0091D0"/>
              </a:solidFill>
              <a:latin typeface="Microsoft YaHei" panose="020B0503020204020204" pitchFamily="34" charset="-122"/>
              <a:ea typeface="Microsoft YaHei" panose="020B0503020204020204" pitchFamily="34" charset="-122"/>
            </a:endParaRPr>
          </a:p>
          <a:p>
            <a:pPr marL="0" lvl="1" indent="0">
              <a:spcBef>
                <a:spcPts val="1200"/>
              </a:spcBef>
              <a:buClr>
                <a:srgbClr val="11356F"/>
              </a:buClr>
              <a:buNone/>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五一劳动节</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+80%</a:t>
            </a:r>
          </a:p>
          <a:p>
            <a:pPr marL="0" lvl="1" indent="0">
              <a:spcBef>
                <a:spcPts val="0"/>
              </a:spcBef>
              <a:buClr>
                <a:srgbClr val="11356F"/>
              </a:buClr>
              <a:buNone/>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母亲节</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+80%</a:t>
            </a:r>
          </a:p>
          <a:p>
            <a:pPr marL="0" lvl="1" indent="0">
              <a:spcBef>
                <a:spcPts val="0"/>
              </a:spcBef>
              <a:buClr>
                <a:srgbClr val="11356F"/>
              </a:buClr>
              <a:buNone/>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端午节</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+25%</a:t>
            </a:r>
          </a:p>
        </p:txBody>
      </p:sp>
      <p:sp>
        <p:nvSpPr>
          <p:cNvPr id="14" name="TextBox 13"/>
          <p:cNvSpPr txBox="1"/>
          <p:nvPr>
            <p:custDataLst>
              <p:tags r:id="rId3"/>
            </p:custDataLst>
          </p:nvPr>
        </p:nvSpPr>
        <p:spPr bwMode="gray">
          <a:xfrm>
            <a:off x="6192700" y="1760912"/>
            <a:ext cx="1061082" cy="567109"/>
          </a:xfrm>
          <a:prstGeom prst="rect">
            <a:avLst/>
          </a:prstGeom>
          <a:noFill/>
        </p:spPr>
        <p:txBody>
          <a:bodyPr wrap="square" lIns="91429" tIns="45714" rIns="91429" bIns="45714" rtlCol="0" anchor="ctr">
            <a:noAutofit/>
          </a:bodyPr>
          <a:lstStyle/>
          <a:p>
            <a:r>
              <a:rPr lang="en-US" sz="6600" b="1" dirty="0" smtClean="0">
                <a:solidFill>
                  <a:schemeClr val="bg1">
                    <a:lumMod val="85000"/>
                  </a:schemeClr>
                </a:solidFill>
                <a:latin typeface="Microsoft YaHei" panose="020B0503020204020204" pitchFamily="34" charset="-122"/>
                <a:ea typeface="Microsoft YaHei" panose="020B0503020204020204" pitchFamily="34" charset="-122"/>
              </a:rPr>
              <a:t>3</a:t>
            </a:r>
            <a:endParaRPr lang="en-US" sz="6600" b="1" dirty="0">
              <a:solidFill>
                <a:schemeClr val="bg1">
                  <a:lumMod val="85000"/>
                </a:schemeClr>
              </a:solidFill>
              <a:latin typeface="Microsoft YaHei" panose="020B0503020204020204" pitchFamily="34" charset="-122"/>
              <a:ea typeface="Microsoft YaHei" panose="020B0503020204020204" pitchFamily="34" charset="-122"/>
            </a:endParaRPr>
          </a:p>
        </p:txBody>
      </p:sp>
      <p:sp>
        <p:nvSpPr>
          <p:cNvPr id="15" name="Text Placeholder 12"/>
          <p:cNvSpPr txBox="1">
            <a:spLocks/>
          </p:cNvSpPr>
          <p:nvPr/>
        </p:nvSpPr>
        <p:spPr bwMode="gray">
          <a:xfrm>
            <a:off x="6749889" y="1644364"/>
            <a:ext cx="2134333" cy="800205"/>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pPr>
            <a:r>
              <a:rPr lang="zh-CN" altLang="en-US" sz="2000" b="1" cap="none" dirty="0" smtClean="0">
                <a:solidFill>
                  <a:srgbClr val="004080"/>
                </a:solidFill>
                <a:latin typeface="Microsoft YaHei" panose="020B0503020204020204" pitchFamily="34" charset="-122"/>
                <a:ea typeface="Microsoft YaHei" panose="020B0503020204020204" pitchFamily="34" charset="-122"/>
              </a:rPr>
              <a:t>节假日拉大销量</a:t>
            </a:r>
            <a:endParaRPr lang="en-US" sz="2000" b="1" cap="none" dirty="0">
              <a:solidFill>
                <a:srgbClr val="004080"/>
              </a:solidFill>
              <a:latin typeface="Microsoft YaHei" panose="020B0503020204020204" pitchFamily="34" charset="-122"/>
              <a:ea typeface="Microsoft YaHei" panose="020B0503020204020204" pitchFamily="34" charset="-122"/>
            </a:endParaRPr>
          </a:p>
        </p:txBody>
      </p:sp>
      <p:graphicFrame>
        <p:nvGraphicFramePr>
          <p:cNvPr id="16" name="Diagram 15"/>
          <p:cNvGraphicFramePr/>
          <p:nvPr>
            <p:extLst>
              <p:ext uri="{D42A27DB-BD31-4B8C-83A1-F6EECF244321}">
                <p14:modId xmlns:p14="http://schemas.microsoft.com/office/powerpoint/2010/main" val="3682068124"/>
              </p:ext>
            </p:extLst>
          </p:nvPr>
        </p:nvGraphicFramePr>
        <p:xfrm>
          <a:off x="-220338" y="4561095"/>
          <a:ext cx="2605572" cy="1737048"/>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7" name="TextBox 16"/>
          <p:cNvSpPr txBox="1"/>
          <p:nvPr/>
        </p:nvSpPr>
        <p:spPr bwMode="gray">
          <a:xfrm>
            <a:off x="2034948" y="5658219"/>
            <a:ext cx="954107"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全国畅销款</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TextBox 17"/>
          <p:cNvSpPr txBox="1"/>
          <p:nvPr/>
        </p:nvSpPr>
        <p:spPr bwMode="gray">
          <a:xfrm>
            <a:off x="2052499" y="5153183"/>
            <a:ext cx="954107" cy="276999"/>
          </a:xfrm>
          <a:prstGeom prst="rect">
            <a:avLst/>
          </a:prstGeom>
          <a:noFill/>
        </p:spPr>
        <p:txBody>
          <a:bodyPr wrap="none" rtlCol="0">
            <a:spAutoFit/>
          </a:bodyPr>
          <a:lstStyle/>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rPr>
              <a:t>地区畅销款</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9" name="Straight Connector 18"/>
          <p:cNvCxnSpPr/>
          <p:nvPr/>
        </p:nvCxnSpPr>
        <p:spPr bwMode="gray">
          <a:xfrm flipV="1">
            <a:off x="1349148" y="5306711"/>
            <a:ext cx="703351"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endCxn id="17" idx="1"/>
          </p:cNvCxnSpPr>
          <p:nvPr/>
        </p:nvCxnSpPr>
        <p:spPr bwMode="gray">
          <a:xfrm flipV="1">
            <a:off x="1349148" y="5796719"/>
            <a:ext cx="685800" cy="92332"/>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aphicFrame>
        <p:nvGraphicFramePr>
          <p:cNvPr id="21" name="Chart 20"/>
          <p:cNvGraphicFramePr/>
          <p:nvPr>
            <p:custDataLst>
              <p:tags r:id="rId4"/>
            </p:custDataLst>
            <p:extLst>
              <p:ext uri="{D42A27DB-BD31-4B8C-83A1-F6EECF244321}">
                <p14:modId xmlns:p14="http://schemas.microsoft.com/office/powerpoint/2010/main" val="4234156653"/>
              </p:ext>
            </p:extLst>
          </p:nvPr>
        </p:nvGraphicFramePr>
        <p:xfrm>
          <a:off x="6328316" y="4492218"/>
          <a:ext cx="2631140" cy="1948598"/>
        </p:xfrm>
        <a:graphic>
          <a:graphicData uri="http://schemas.openxmlformats.org/drawingml/2006/chart">
            <c:chart xmlns:c="http://schemas.openxmlformats.org/drawingml/2006/chart" xmlns:r="http://schemas.openxmlformats.org/officeDocument/2006/relationships" r:id="rId14"/>
          </a:graphicData>
        </a:graphic>
      </p:graphicFrame>
      <p:sp>
        <p:nvSpPr>
          <p:cNvPr id="22" name="Oval 21"/>
          <p:cNvSpPr/>
          <p:nvPr/>
        </p:nvSpPr>
        <p:spPr bwMode="gray">
          <a:xfrm>
            <a:off x="7082015" y="4613082"/>
            <a:ext cx="226445" cy="2667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endParaRPr lang="en-US" sz="11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Oval 22"/>
          <p:cNvSpPr/>
          <p:nvPr/>
        </p:nvSpPr>
        <p:spPr bwMode="gray">
          <a:xfrm>
            <a:off x="7443956" y="4589332"/>
            <a:ext cx="226445" cy="2667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100" b="1" dirty="0">
                <a:solidFill>
                  <a:schemeClr val="tx1">
                    <a:lumMod val="65000"/>
                    <a:lumOff val="35000"/>
                  </a:schemeClr>
                </a:solidFill>
                <a:latin typeface="Microsoft YaHei" panose="020B0503020204020204" pitchFamily="34" charset="-122"/>
                <a:ea typeface="Microsoft YaHei" panose="020B0503020204020204" pitchFamily="34" charset="-122"/>
              </a:rPr>
              <a:t>2</a:t>
            </a:r>
          </a:p>
        </p:txBody>
      </p:sp>
      <p:sp>
        <p:nvSpPr>
          <p:cNvPr id="24" name="Oval 23"/>
          <p:cNvSpPr/>
          <p:nvPr/>
        </p:nvSpPr>
        <p:spPr bwMode="gray">
          <a:xfrm>
            <a:off x="7832363" y="4765482"/>
            <a:ext cx="226445" cy="266765"/>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oAutofit/>
          </a:bodyPr>
          <a:lstStyle/>
          <a:p>
            <a:pPr algn="ctr"/>
            <a:r>
              <a:rPr lang="en-US" sz="1100" b="1" dirty="0">
                <a:solidFill>
                  <a:schemeClr val="tx1">
                    <a:lumMod val="65000"/>
                    <a:lumOff val="35000"/>
                  </a:schemeClr>
                </a:solidFill>
                <a:latin typeface="Microsoft YaHei" panose="020B0503020204020204" pitchFamily="34" charset="-122"/>
                <a:ea typeface="Microsoft YaHei" panose="020B0503020204020204" pitchFamily="34" charset="-122"/>
              </a:rPr>
              <a:t>3</a:t>
            </a:r>
          </a:p>
        </p:txBody>
      </p:sp>
      <p:graphicFrame>
        <p:nvGraphicFramePr>
          <p:cNvPr id="25" name="Chart 24"/>
          <p:cNvGraphicFramePr/>
          <p:nvPr>
            <p:extLst>
              <p:ext uri="{D42A27DB-BD31-4B8C-83A1-F6EECF244321}">
                <p14:modId xmlns:p14="http://schemas.microsoft.com/office/powerpoint/2010/main" val="4035550630"/>
              </p:ext>
            </p:extLst>
          </p:nvPr>
        </p:nvGraphicFramePr>
        <p:xfrm>
          <a:off x="3192465" y="4538298"/>
          <a:ext cx="2667000" cy="1998561"/>
        </p:xfrm>
        <a:graphic>
          <a:graphicData uri="http://schemas.openxmlformats.org/drawingml/2006/chart">
            <c:chart xmlns:c="http://schemas.openxmlformats.org/drawingml/2006/chart" xmlns:r="http://schemas.openxmlformats.org/officeDocument/2006/relationships" r:id="rId15"/>
          </a:graphicData>
        </a:graphic>
      </p:graphicFrame>
      <p:sp>
        <p:nvSpPr>
          <p:cNvPr id="26" name="TextBox 25"/>
          <p:cNvSpPr txBox="1"/>
          <p:nvPr>
            <p:custDataLst>
              <p:tags r:id="rId5"/>
            </p:custDataLst>
          </p:nvPr>
        </p:nvSpPr>
        <p:spPr bwMode="gray">
          <a:xfrm>
            <a:off x="7154635" y="4237384"/>
            <a:ext cx="769442" cy="184666"/>
          </a:xfrm>
          <a:prstGeom prst="rect">
            <a:avLst/>
          </a:prstGeom>
          <a:noFill/>
        </p:spPr>
        <p:txBody>
          <a:bodyPr wrap="none" lIns="0" tIns="0" rIns="0" bIns="0" rtlCol="0">
            <a:spAutoFit/>
          </a:bodyPr>
          <a:lstStyle/>
          <a:p>
            <a:pPr algn="ctr">
              <a:spcBef>
                <a:spcPts val="600"/>
              </a:spcBef>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需求曲线</a:t>
            </a:r>
            <a:endParaRPr lang="en-US" sz="1200" b="1" kern="0" spc="300" dirty="0">
              <a:solidFill>
                <a:srgbClr val="11356F"/>
              </a:solidFill>
              <a:latin typeface="Microsoft YaHei" panose="020B0503020204020204" pitchFamily="34" charset="-122"/>
              <a:ea typeface="Microsoft YaHei" panose="020B0503020204020204" pitchFamily="34" charset="-122"/>
            </a:endParaRPr>
          </a:p>
        </p:txBody>
      </p:sp>
      <p:sp>
        <p:nvSpPr>
          <p:cNvPr id="27" name="TextBox 26"/>
          <p:cNvSpPr txBox="1"/>
          <p:nvPr>
            <p:custDataLst>
              <p:tags r:id="rId6"/>
            </p:custDataLst>
          </p:nvPr>
        </p:nvSpPr>
        <p:spPr bwMode="gray">
          <a:xfrm>
            <a:off x="4039807" y="4237384"/>
            <a:ext cx="961802" cy="184666"/>
          </a:xfrm>
          <a:prstGeom prst="rect">
            <a:avLst/>
          </a:prstGeom>
          <a:noFill/>
        </p:spPr>
        <p:txBody>
          <a:bodyPr wrap="none" lIns="0" tIns="0" rIns="0" bIns="0" rtlCol="0">
            <a:spAutoFit/>
          </a:bodyPr>
          <a:lstStyle/>
          <a:p>
            <a:pPr algn="ctr">
              <a:spcBef>
                <a:spcPts val="600"/>
              </a:spcBef>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价格敏感度</a:t>
            </a:r>
            <a:endParaRPr lang="en-US" sz="1200" b="1" kern="0" spc="300" dirty="0">
              <a:solidFill>
                <a:srgbClr val="11356F"/>
              </a:solidFill>
              <a:latin typeface="Microsoft YaHei" panose="020B0503020204020204" pitchFamily="34" charset="-122"/>
              <a:ea typeface="Microsoft YaHei" panose="020B0503020204020204" pitchFamily="34" charset="-122"/>
            </a:endParaRPr>
          </a:p>
        </p:txBody>
      </p:sp>
      <p:sp>
        <p:nvSpPr>
          <p:cNvPr id="28" name="TextBox 27"/>
          <p:cNvSpPr txBox="1"/>
          <p:nvPr>
            <p:custDataLst>
              <p:tags r:id="rId7"/>
            </p:custDataLst>
          </p:nvPr>
        </p:nvSpPr>
        <p:spPr bwMode="gray">
          <a:xfrm>
            <a:off x="947103" y="4237384"/>
            <a:ext cx="769442" cy="184666"/>
          </a:xfrm>
          <a:prstGeom prst="rect">
            <a:avLst/>
          </a:prstGeom>
          <a:noFill/>
        </p:spPr>
        <p:txBody>
          <a:bodyPr wrap="none" lIns="0" tIns="0" rIns="0" bIns="0" rtlCol="0">
            <a:spAutoFit/>
          </a:bodyPr>
          <a:lstStyle/>
          <a:p>
            <a:pPr algn="ctr">
              <a:spcBef>
                <a:spcPts val="600"/>
              </a:spcBef>
              <a:defRPr/>
            </a:pPr>
            <a:r>
              <a:rPr lang="zh-CN" altLang="en-US" sz="1200" b="1" kern="0" spc="300" dirty="0" smtClean="0">
                <a:solidFill>
                  <a:srgbClr val="11356F"/>
                </a:solidFill>
                <a:latin typeface="Microsoft YaHei" panose="020B0503020204020204" pitchFamily="34" charset="-122"/>
                <a:ea typeface="Microsoft YaHei" panose="020B0503020204020204" pitchFamily="34" charset="-122"/>
              </a:rPr>
              <a:t>畅销产品</a:t>
            </a:r>
            <a:endParaRPr lang="en-US" sz="1200" b="1" kern="0" spc="300" dirty="0">
              <a:solidFill>
                <a:srgbClr val="11356F"/>
              </a:solidFill>
              <a:latin typeface="Microsoft YaHei" panose="020B0503020204020204" pitchFamily="34" charset="-122"/>
              <a:ea typeface="Microsoft YaHei" panose="020B0503020204020204" pitchFamily="34" charset="-122"/>
            </a:endParaRPr>
          </a:p>
        </p:txBody>
      </p:sp>
      <p:sp>
        <p:nvSpPr>
          <p:cNvPr id="41" name="Round Same Side Corner Rectangle 40"/>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42" name="Round Same Side Corner Rectangle 4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3" name="Round Same Side Corner Rectangle 4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4" name="Round Same Side Corner Rectangle 43"/>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5" name="Round Same Side Corner Rectangle 44"/>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6" name="Straight Connector 4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212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 3"/>
          <p:cNvSpPr/>
          <p:nvPr/>
        </p:nvSpPr>
        <p:spPr>
          <a:xfrm rot="3754089">
            <a:off x="1844508" y="1463693"/>
            <a:ext cx="905794" cy="993683"/>
          </a:xfrm>
          <a:prstGeom prst="swooshArrow">
            <a:avLst>
              <a:gd name="adj1" fmla="val 27981"/>
              <a:gd name="adj2" fmla="val 32793"/>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defRPr/>
            </a:pPr>
            <a:endParaRPr lang="en-US" altLang="zh-CN" sz="1000" dirty="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51" name="TextBox 50"/>
          <p:cNvSpPr txBox="1"/>
          <p:nvPr/>
        </p:nvSpPr>
        <p:spPr>
          <a:xfrm>
            <a:off x="7728359" y="2739014"/>
            <a:ext cx="1230920" cy="1953816"/>
          </a:xfrm>
          <a:prstGeom prst="roundRect">
            <a:avLst/>
          </a:prstGeom>
          <a:solidFill>
            <a:srgbClr val="65D7FF">
              <a:alpha val="30000"/>
            </a:srgbClr>
          </a:solidFill>
          <a:ln w="9525">
            <a:solidFill>
              <a:srgbClr val="65D7FF"/>
            </a:solidFill>
          </a:ln>
        </p:spPr>
        <p:style>
          <a:lnRef idx="2">
            <a:schemeClr val="dk1"/>
          </a:lnRef>
          <a:fillRef idx="1">
            <a:schemeClr val="lt1"/>
          </a:fillRef>
          <a:effectRef idx="0">
            <a:schemeClr val="dk1"/>
          </a:effectRef>
          <a:fontRef idx="minor">
            <a:schemeClr val="dk1"/>
          </a:fontRef>
        </p:style>
        <p:txBody>
          <a:bodyPr wrap="square" rtlCol="0" anchor="ctr">
            <a:spAutoFit/>
          </a:bodyPr>
          <a:lstStyle/>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43C8D"/>
              </a:buClr>
              <a:buFont typeface="Wingdings" pitchFamily="2" charset="2"/>
              <a:buChar char="§"/>
              <a:defRPr/>
            </a:pPr>
            <a:endParaRPr lang="en-US" sz="1200" dirty="0" smtClean="0">
              <a:solidFill>
                <a:prstClr val="white">
                  <a:lumMod val="50000"/>
                </a:prstClr>
              </a:solidFill>
              <a:latin typeface="Microsoft YaHei" panose="020B0503020204020204" pitchFamily="34" charset="-122"/>
              <a:ea typeface="Microsoft YaHei" panose="020B0503020204020204" pitchFamily="34" charset="-122"/>
              <a:cs typeface="Calibri"/>
            </a:endParaRPr>
          </a:p>
        </p:txBody>
      </p:sp>
      <p:sp>
        <p:nvSpPr>
          <p:cNvPr id="52" name="TextBox 51"/>
          <p:cNvSpPr txBox="1"/>
          <p:nvPr/>
        </p:nvSpPr>
        <p:spPr bwMode="gray">
          <a:xfrm>
            <a:off x="7707350" y="2926783"/>
            <a:ext cx="1347197" cy="1661993"/>
          </a:xfrm>
          <a:prstGeom prst="rect">
            <a:avLst/>
          </a:prstGeom>
          <a:noFill/>
        </p:spPr>
        <p:txBody>
          <a:bodyPr wrap="square" rtlCol="0">
            <a:spAutoFit/>
          </a:bodyPr>
          <a:lstStyle/>
          <a:p>
            <a:pPr marL="177800" lvl="1" indent="-171450" fontAlgn="base">
              <a:spcBef>
                <a:spcPts val="600"/>
              </a:spcBef>
              <a:spcAft>
                <a:spcPct val="0"/>
              </a:spcAft>
              <a:buClr>
                <a:srgbClr val="11356F"/>
              </a:buClr>
              <a:buFont typeface="Arial" panose="020B0604020202020204"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定价范围</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1356F"/>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销售</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销售增长</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1356F"/>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市场占有率</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1356F"/>
              </a:buClr>
              <a:buFont typeface="Arial" pitchFamily="34" charset="0"/>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客户终身价值</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1450" lvl="1" indent="-165100" fontAlgn="base">
              <a:spcBef>
                <a:spcPts val="600"/>
              </a:spcBef>
              <a:spcAft>
                <a:spcPct val="0"/>
              </a:spcAft>
              <a:buClr>
                <a:srgbClr val="11356F"/>
              </a:buClr>
              <a:buFont typeface="Arial" pitchFamily="34" charset="0"/>
              <a:buChar char="•"/>
              <a:defRP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 </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可持续发展性</a:t>
            </a: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 </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风险指数</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6350" lvl="1" fontAlgn="base">
              <a:spcBef>
                <a:spcPts val="600"/>
              </a:spcBef>
              <a:spcAft>
                <a:spcPct val="0"/>
              </a:spcAft>
              <a:buClr>
                <a:srgbClr val="11356F"/>
              </a:buClr>
              <a:defRPr/>
            </a:pP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53" name="AutoShape 11"/>
          <p:cNvSpPr>
            <a:spLocks noChangeArrowheads="1"/>
          </p:cNvSpPr>
          <p:nvPr/>
        </p:nvSpPr>
        <p:spPr bwMode="auto">
          <a:xfrm rot="16200000" flipH="1">
            <a:off x="7274586" y="3461654"/>
            <a:ext cx="447241" cy="522125"/>
          </a:xfrm>
          <a:prstGeom prst="downArrow">
            <a:avLst>
              <a:gd name="adj1" fmla="val 56028"/>
              <a:gd name="adj2" fmla="val 43861"/>
            </a:avLst>
          </a:prstGeom>
          <a:gradFill flip="none" rotWithShape="1">
            <a:gsLst>
              <a:gs pos="13000">
                <a:srgbClr val="004080"/>
              </a:gs>
              <a:gs pos="98000">
                <a:srgbClr val="EED89D">
                  <a:alpha val="0"/>
                </a:srgbClr>
              </a:gs>
            </a:gsLst>
            <a:lin ang="16200000" scaled="1"/>
            <a:tileRect/>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defRPr/>
            </a:pPr>
            <a:endParaRPr lang="fr-FR" altLang="zh-CN" sz="1000" dirty="0">
              <a:solidFill>
                <a:srgbClr val="FFFFFF"/>
              </a:solidFill>
              <a:latin typeface="Microsoft YaHei" panose="020B0503020204020204" pitchFamily="34" charset="-122"/>
              <a:ea typeface="Microsoft YaHei" panose="020B0503020204020204" pitchFamily="34" charset="-122"/>
              <a:cs typeface="Arial" charset="0"/>
            </a:endParaRPr>
          </a:p>
        </p:txBody>
      </p:sp>
      <p:graphicFrame>
        <p:nvGraphicFramePr>
          <p:cNvPr id="133" name="Object 132"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1490" name="think-cell Slide" r:id="rId10" imgW="270" imgH="270" progId="TCLayout.ActiveDocument.1">
                  <p:embed/>
                </p:oleObj>
              </mc:Choice>
              <mc:Fallback>
                <p:oleObj name="think-cell Slide" r:id="rId10" imgW="270" imgH="270" progId="TCLayout.ActiveDocument.1">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8" name="Oval 107"/>
          <p:cNvSpPr/>
          <p:nvPr/>
        </p:nvSpPr>
        <p:spPr bwMode="gray">
          <a:xfrm>
            <a:off x="2033875" y="1886149"/>
            <a:ext cx="5459748" cy="3581401"/>
          </a:xfrm>
          <a:prstGeom prst="ellipse">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fontAlgn="base">
              <a:spcBef>
                <a:spcPts val="1200"/>
              </a:spcBef>
              <a:spcAft>
                <a:spcPct val="0"/>
              </a:spcAft>
              <a:buClr>
                <a:srgbClr val="134385"/>
              </a:buClr>
              <a:defRPr/>
            </a:pP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07" name="Rounded Rectangle 106"/>
          <p:cNvSpPr/>
          <p:nvPr/>
        </p:nvSpPr>
        <p:spPr>
          <a:xfrm>
            <a:off x="2412377" y="3638494"/>
            <a:ext cx="4724427" cy="762000"/>
          </a:xfrm>
          <a:prstGeom prst="roundRect">
            <a:avLst/>
          </a:prstGeom>
          <a:solidFill>
            <a:schemeClr val="accent1">
              <a:lumMod val="40000"/>
              <a:lumOff val="60000"/>
              <a:alpha val="49000"/>
            </a:schemeClr>
          </a:solidFill>
          <a:ln w="12700" cap="flat" cmpd="sng" algn="ctr">
            <a:solidFill>
              <a:schemeClr val="accent1">
                <a:lumMod val="40000"/>
                <a:lumOff val="60000"/>
              </a:schemeClr>
            </a:solidFill>
            <a:prstDash val="solid"/>
            <a:round/>
            <a:headEnd type="none" w="med" len="med"/>
            <a:tailEnd type="none" w="med" len="med"/>
          </a:ln>
          <a:effectLst/>
        </p:spPr>
        <p:txBody>
          <a:bodyPr tIns="45720" anchor="ctr"/>
          <a:lstStyle/>
          <a:p>
            <a:pPr indent="-171450" algn="ctr" defTabSz="895350" fontAlgn="base">
              <a:spcBef>
                <a:spcPct val="0"/>
              </a:spcBef>
              <a:spcAft>
                <a:spcPct val="0"/>
              </a:spcAft>
              <a:buClr>
                <a:srgbClr val="11356F"/>
              </a:buClr>
              <a:buSzPct val="100000"/>
              <a:defRPr/>
            </a:pPr>
            <a:endParaRPr lang="en-US" sz="1100" b="1" dirty="0">
              <a:solidFill>
                <a:srgbClr val="4F81BD">
                  <a:lumMod val="75000"/>
                </a:srgbClr>
              </a:solidFill>
              <a:latin typeface="Microsoft YaHei" panose="020B0503020204020204" pitchFamily="34" charset="-122"/>
              <a:ea typeface="Microsoft YaHei" panose="020B0503020204020204" pitchFamily="34" charset="-122"/>
            </a:endParaRPr>
          </a:p>
        </p:txBody>
      </p:sp>
      <p:sp>
        <p:nvSpPr>
          <p:cNvPr id="149" name="Up Arrow 148"/>
          <p:cNvSpPr>
            <a:spLocks noChangeArrowheads="1"/>
          </p:cNvSpPr>
          <p:nvPr/>
        </p:nvSpPr>
        <p:spPr bwMode="gray">
          <a:xfrm>
            <a:off x="3544185" y="5549255"/>
            <a:ext cx="274320" cy="283981"/>
          </a:xfrm>
          <a:prstGeom prst="upArrow">
            <a:avLst>
              <a:gd name="adj1" fmla="val 50000"/>
              <a:gd name="adj2" fmla="val 50000"/>
            </a:avLst>
          </a:prstGeom>
          <a:solidFill>
            <a:schemeClr val="accent6">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rot="10800000" vert="eaVert"/>
          <a:lstStyle/>
          <a:p>
            <a:pPr fontAlgn="base">
              <a:spcBef>
                <a:spcPct val="0"/>
              </a:spcBef>
              <a:spcAft>
                <a:spcPct val="0"/>
              </a:spcAft>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endParaRPr>
          </a:p>
        </p:txBody>
      </p:sp>
      <p:sp>
        <p:nvSpPr>
          <p:cNvPr id="30" name="TextBox 29"/>
          <p:cNvSpPr txBox="1"/>
          <p:nvPr/>
        </p:nvSpPr>
        <p:spPr>
          <a:xfrm>
            <a:off x="292533" y="3453773"/>
            <a:ext cx="1645920" cy="721900"/>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fontAlgn="base">
              <a:spcBef>
                <a:spcPct val="0"/>
              </a:spcBef>
              <a:spcAft>
                <a:spcPct val="0"/>
              </a:spcAft>
            </a:pP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rPr>
              <a:t>竞争</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者情况</a:t>
            </a:r>
            <a:endParaRPr lang="en-US" altLang="zh-CN"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广告</a:t>
            </a:r>
            <a:r>
              <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公关</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网</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页</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其</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他营销活动</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9" name="TextBox 28"/>
          <p:cNvSpPr txBox="1"/>
          <p:nvPr/>
        </p:nvSpPr>
        <p:spPr>
          <a:xfrm>
            <a:off x="292533" y="2712978"/>
            <a:ext cx="1645920" cy="721900"/>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fontAlgn="base">
              <a:spcBef>
                <a:spcPct val="0"/>
              </a:spcBef>
              <a:spcAft>
                <a:spcPct val="0"/>
              </a:spcAft>
            </a:pP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rPr>
              <a:t>其</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他接触点</a:t>
            </a:r>
            <a:endParaRPr lang="en-US" altLang="zh-CN" sz="1000" b="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客户管理系</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统</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邮件</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简报等等</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职工</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TextBox 54"/>
          <p:cNvSpPr txBox="1"/>
          <p:nvPr/>
        </p:nvSpPr>
        <p:spPr>
          <a:xfrm>
            <a:off x="3338726" y="4694729"/>
            <a:ext cx="3058886" cy="340519"/>
          </a:xfrm>
          <a:prstGeom prst="round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marL="91440" indent="-117475" algn="ctr" fontAlgn="base">
              <a:spcBef>
                <a:spcPct val="0"/>
              </a:spcBef>
              <a:spcAft>
                <a:spcPct val="0"/>
              </a:spcAft>
            </a:pPr>
            <a:r>
              <a:rPr lang="zh-CN" altLang="en-US" sz="1400" b="1" spc="200" dirty="0" smtClean="0">
                <a:solidFill>
                  <a:srgbClr val="11356F"/>
                </a:solidFill>
                <a:latin typeface="Microsoft YaHei" panose="020B0503020204020204" pitchFamily="34" charset="-122"/>
                <a:ea typeface="Microsoft YaHei" panose="020B0503020204020204" pitchFamily="34" charset="-122"/>
              </a:rPr>
              <a:t>不同客户群</a:t>
            </a:r>
            <a:endParaRPr lang="en-US" sz="1400" b="1" spc="200" dirty="0">
              <a:solidFill>
                <a:srgbClr val="11356F"/>
              </a:solidFill>
              <a:latin typeface="Microsoft YaHei" panose="020B0503020204020204" pitchFamily="34" charset="-122"/>
              <a:ea typeface="Microsoft YaHei" panose="020B0503020204020204" pitchFamily="34" charset="-122"/>
            </a:endParaRPr>
          </a:p>
        </p:txBody>
      </p:sp>
      <p:sp>
        <p:nvSpPr>
          <p:cNvPr id="59" name="TextBox 58"/>
          <p:cNvSpPr txBox="1"/>
          <p:nvPr/>
        </p:nvSpPr>
        <p:spPr>
          <a:xfrm>
            <a:off x="292533" y="4194568"/>
            <a:ext cx="1645920" cy="551640"/>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fontAlgn="base">
              <a:spcBef>
                <a:spcPct val="0"/>
              </a:spcBef>
              <a:spcAft>
                <a:spcPct val="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大众媒体</a:t>
            </a:r>
            <a:endParaRPr lang="en-US" altLang="zh-CN"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fontAlgn="base">
              <a:spcBef>
                <a:spcPct val="0"/>
              </a:spcBef>
              <a:spcAft>
                <a:spcPct val="0"/>
              </a:spcAft>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传</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统和数字媒体上的新闻</a:t>
            </a:r>
            <a:r>
              <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信息</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1" name="TextBox 60"/>
          <p:cNvSpPr txBox="1"/>
          <p:nvPr/>
        </p:nvSpPr>
        <p:spPr>
          <a:xfrm>
            <a:off x="292533" y="5505903"/>
            <a:ext cx="1645920" cy="892159"/>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fontAlgn="base">
              <a:spcBef>
                <a:spcPct val="0"/>
              </a:spcBef>
              <a:spcAft>
                <a:spcPct val="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零售商和合作伙伴</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口头建议</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商店内的通信</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广</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告</a:t>
            </a:r>
            <a:r>
              <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营销</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数字媒体</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3" name="Rectangle 62"/>
          <p:cNvSpPr/>
          <p:nvPr/>
        </p:nvSpPr>
        <p:spPr>
          <a:xfrm>
            <a:off x="206299" y="6447409"/>
            <a:ext cx="3854301" cy="215444"/>
          </a:xfrm>
          <a:prstGeom prst="rect">
            <a:avLst/>
          </a:prstGeom>
          <a:solidFill>
            <a:schemeClr val="bg1"/>
          </a:solidFill>
        </p:spPr>
        <p:txBody>
          <a:bodyPr wrap="square">
            <a:spAutoFit/>
          </a:bodyPr>
          <a:lstStyle/>
          <a:p>
            <a:pPr marL="166688" indent="-166688" fontAlgn="base">
              <a:spcBef>
                <a:spcPct val="0"/>
              </a:spcBef>
              <a:spcAft>
                <a:spcPct val="0"/>
              </a:spcAft>
              <a:buClr>
                <a:srgbClr val="11356F"/>
              </a:buClr>
              <a:buFont typeface="+mj-lt"/>
              <a:buAutoNum type="arabicParenR"/>
            </a:pP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朋友，博主，社交媒体用户等</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9" name="TextBox 68"/>
          <p:cNvSpPr txBox="1"/>
          <p:nvPr/>
        </p:nvSpPr>
        <p:spPr>
          <a:xfrm>
            <a:off x="3352800" y="6040172"/>
            <a:ext cx="3165022" cy="340519"/>
          </a:xfrm>
          <a:prstGeom prst="roundRect">
            <a:avLst/>
          </a:prstGeom>
          <a:noFill/>
          <a:ln w="9525">
            <a:noFill/>
          </a:ln>
        </p:spPr>
        <p:style>
          <a:lnRef idx="2">
            <a:schemeClr val="dk1"/>
          </a:lnRef>
          <a:fillRef idx="1">
            <a:schemeClr val="lt1"/>
          </a:fillRef>
          <a:effectRef idx="0">
            <a:schemeClr val="dk1"/>
          </a:effectRef>
          <a:fontRef idx="minor">
            <a:schemeClr val="dk1"/>
          </a:fontRef>
        </p:style>
        <p:txBody>
          <a:bodyPr wrap="square" rtlCol="0">
            <a:spAutoFit/>
          </a:bodyPr>
          <a:lstStyle/>
          <a:p>
            <a:pPr marL="91440" indent="-117475" algn="ctr" fontAlgn="base">
              <a:spcBef>
                <a:spcPct val="0"/>
              </a:spcBef>
              <a:spcAft>
                <a:spcPct val="0"/>
              </a:spcAft>
            </a:pPr>
            <a:r>
              <a:rPr lang="zh-CN" altLang="en-US" sz="1400" b="1" dirty="0" smtClean="0">
                <a:solidFill>
                  <a:srgbClr val="FF9300">
                    <a:lumMod val="60000"/>
                    <a:lumOff val="40000"/>
                  </a:srgbClr>
                </a:solidFill>
                <a:latin typeface="Microsoft YaHei" panose="020B0503020204020204" pitchFamily="34" charset="-122"/>
                <a:ea typeface="Microsoft YaHei" panose="020B0503020204020204" pitchFamily="34" charset="-122"/>
              </a:rPr>
              <a:t>宏观因素</a:t>
            </a:r>
            <a:endParaRPr lang="en-US" sz="1400" b="1" dirty="0">
              <a:solidFill>
                <a:srgbClr val="FF9300">
                  <a:lumMod val="60000"/>
                  <a:lumOff val="40000"/>
                </a:srgbClr>
              </a:solidFill>
              <a:latin typeface="Microsoft YaHei" panose="020B0503020204020204" pitchFamily="34" charset="-122"/>
              <a:ea typeface="Microsoft YaHei" panose="020B0503020204020204" pitchFamily="34" charset="-122"/>
            </a:endParaRPr>
          </a:p>
        </p:txBody>
      </p:sp>
      <p:sp>
        <p:nvSpPr>
          <p:cNvPr id="150" name="Up Arrow 149"/>
          <p:cNvSpPr>
            <a:spLocks noChangeArrowheads="1"/>
          </p:cNvSpPr>
          <p:nvPr/>
        </p:nvSpPr>
        <p:spPr bwMode="gray">
          <a:xfrm>
            <a:off x="6015968" y="5549255"/>
            <a:ext cx="274320" cy="283981"/>
          </a:xfrm>
          <a:prstGeom prst="upArrow">
            <a:avLst>
              <a:gd name="adj1" fmla="val 50000"/>
              <a:gd name="adj2" fmla="val 50000"/>
            </a:avLst>
          </a:prstGeom>
          <a:solidFill>
            <a:schemeClr val="accent6">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rot="10800000" vert="eaVert"/>
          <a:lstStyle/>
          <a:p>
            <a:pPr fontAlgn="base">
              <a:spcBef>
                <a:spcPct val="0"/>
              </a:spcBef>
              <a:spcAft>
                <a:spcPct val="0"/>
              </a:spcAft>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endParaRPr>
          </a:p>
        </p:txBody>
      </p:sp>
      <p:sp>
        <p:nvSpPr>
          <p:cNvPr id="152" name="Up Arrow 151"/>
          <p:cNvSpPr>
            <a:spLocks noChangeArrowheads="1"/>
          </p:cNvSpPr>
          <p:nvPr/>
        </p:nvSpPr>
        <p:spPr bwMode="gray">
          <a:xfrm>
            <a:off x="4780076" y="5549255"/>
            <a:ext cx="274320" cy="283981"/>
          </a:xfrm>
          <a:prstGeom prst="upArrow">
            <a:avLst>
              <a:gd name="adj1" fmla="val 50000"/>
              <a:gd name="adj2" fmla="val 50000"/>
            </a:avLst>
          </a:prstGeom>
          <a:solidFill>
            <a:schemeClr val="accent6">
              <a:lumMod val="40000"/>
              <a:lumOff val="60000"/>
            </a:schemeClr>
          </a:solidFill>
          <a:ln w="9525" algn="ctr">
            <a:noFill/>
            <a:miter lim="800000"/>
            <a:headEnd/>
            <a:tailEnd/>
          </a:ln>
          <a:effectLst>
            <a:outerShdw blurRad="50800" dist="38100" dir="2700000" algn="tl" rotWithShape="0">
              <a:prstClr val="black">
                <a:alpha val="40000"/>
              </a:prstClr>
            </a:outerShdw>
          </a:effectLst>
        </p:spPr>
        <p:txBody>
          <a:bodyPr rot="10800000" vert="eaVert"/>
          <a:lstStyle/>
          <a:p>
            <a:pPr fontAlgn="base">
              <a:spcBef>
                <a:spcPct val="0"/>
              </a:spcBef>
              <a:spcAft>
                <a:spcPct val="0"/>
              </a:spcAft>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2" name="Group 72"/>
          <p:cNvGrpSpPr/>
          <p:nvPr/>
        </p:nvGrpSpPr>
        <p:grpSpPr>
          <a:xfrm>
            <a:off x="3086985" y="5749844"/>
            <a:ext cx="1188720" cy="274320"/>
            <a:chOff x="3086985" y="5749844"/>
            <a:chExt cx="1188720" cy="274320"/>
          </a:xfrm>
        </p:grpSpPr>
        <p:sp>
          <p:nvSpPr>
            <p:cNvPr id="72" name="Rounded Rectangle 71"/>
            <p:cNvSpPr/>
            <p:nvPr>
              <p:custDataLst>
                <p:tags r:id="rId7"/>
              </p:custDataLst>
            </p:nvPr>
          </p:nvSpPr>
          <p:spPr>
            <a:xfrm>
              <a:off x="3086985" y="5749844"/>
              <a:ext cx="1188720" cy="274320"/>
            </a:xfrm>
            <a:prstGeom prst="roundRect">
              <a:avLst>
                <a:gd name="adj" fmla="val 11564"/>
              </a:avLst>
            </a:prstGeom>
            <a:solidFill>
              <a:schemeClr val="accent6">
                <a:lumMod val="20000"/>
                <a:lumOff val="80000"/>
              </a:schemeClr>
            </a:solidFill>
            <a:ln w="6350" cap="flat" cmpd="sng" algn="ctr">
              <a:solidFill>
                <a:schemeClr val="accent6"/>
              </a:solidFill>
              <a:prstDash val="solid"/>
              <a:round/>
              <a:headEnd type="none" w="med" len="med"/>
              <a:tailEnd type="none" w="med" len="med"/>
            </a:ln>
            <a:effectLst/>
          </p:spPr>
          <p:txBody>
            <a:bodyPr/>
            <a:lstStyle/>
            <a:p>
              <a:pPr algn="ctr" fontAlgn="base">
                <a:spcBef>
                  <a:spcPct val="0"/>
                </a:spcBef>
                <a:spcAft>
                  <a:spcPct val="0"/>
                </a:spcAft>
              </a:pP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sp>
          <p:nvSpPr>
            <p:cNvPr id="79" name="Rounded Rectangle 78"/>
            <p:cNvSpPr/>
            <p:nvPr>
              <p:custDataLst>
                <p:tags r:id="rId8"/>
              </p:custDataLst>
            </p:nvPr>
          </p:nvSpPr>
          <p:spPr>
            <a:xfrm>
              <a:off x="3321868" y="5793362"/>
              <a:ext cx="718964" cy="187285"/>
            </a:xfrm>
            <a:prstGeom prst="roundRect">
              <a:avLst/>
            </a:prstGeom>
          </p:spPr>
          <p:txBody>
            <a:bodyPr vert="horz" wrap="none" lIns="0" tIns="0" rIns="0" bIns="0" rtlCol="0" anchor="ctr">
              <a:spAutoFit/>
            </a:bodyPr>
            <a:lstStyle/>
            <a:p>
              <a:pPr algn="ctr" fontAlgn="base">
                <a:spcBef>
                  <a:spcPct val="0"/>
                </a:spcBef>
                <a:spcAft>
                  <a:spcPct val="0"/>
                </a:spcAft>
              </a:pPr>
              <a:r>
                <a:rPr lang="zh-CN" altLang="en-US" sz="1100" b="1" dirty="0" smtClean="0">
                  <a:solidFill>
                    <a:srgbClr val="FF9300">
                      <a:lumMod val="60000"/>
                      <a:lumOff val="40000"/>
                    </a:srgbClr>
                  </a:solidFill>
                  <a:latin typeface="Microsoft YaHei" panose="020B0503020204020204" pitchFamily="34" charset="-122"/>
                  <a:ea typeface="Microsoft YaHei" panose="020B0503020204020204" pitchFamily="34" charset="-122"/>
                  <a:cs typeface="Calibri"/>
                </a:rPr>
                <a:t>人口统计学</a:t>
              </a: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grpSp>
      <p:grpSp>
        <p:nvGrpSpPr>
          <p:cNvPr id="3" name="Group 75"/>
          <p:cNvGrpSpPr/>
          <p:nvPr/>
        </p:nvGrpSpPr>
        <p:grpSpPr>
          <a:xfrm>
            <a:off x="5558768" y="5749844"/>
            <a:ext cx="1188720" cy="274320"/>
            <a:chOff x="5558768" y="5749844"/>
            <a:chExt cx="1188720" cy="274320"/>
          </a:xfrm>
        </p:grpSpPr>
        <p:sp>
          <p:nvSpPr>
            <p:cNvPr id="91" name="Rounded Rectangle 90"/>
            <p:cNvSpPr/>
            <p:nvPr>
              <p:custDataLst>
                <p:tags r:id="rId5"/>
              </p:custDataLst>
            </p:nvPr>
          </p:nvSpPr>
          <p:spPr>
            <a:xfrm>
              <a:off x="5558768" y="5749844"/>
              <a:ext cx="1188720" cy="274320"/>
            </a:xfrm>
            <a:prstGeom prst="roundRect">
              <a:avLst>
                <a:gd name="adj" fmla="val 11564"/>
              </a:avLst>
            </a:prstGeom>
            <a:solidFill>
              <a:schemeClr val="accent6">
                <a:lumMod val="20000"/>
                <a:lumOff val="80000"/>
              </a:schemeClr>
            </a:solidFill>
            <a:ln w="6350" cap="flat" cmpd="sng" algn="ctr">
              <a:solidFill>
                <a:schemeClr val="accent6"/>
              </a:solidFill>
              <a:prstDash val="solid"/>
              <a:round/>
              <a:headEnd type="none" w="med" len="med"/>
              <a:tailEnd type="none" w="med" len="med"/>
            </a:ln>
            <a:effectLst/>
          </p:spPr>
          <p:txBody>
            <a:bodyPr/>
            <a:lstStyle/>
            <a:p>
              <a:pPr algn="ctr" fontAlgn="base">
                <a:spcBef>
                  <a:spcPct val="0"/>
                </a:spcBef>
                <a:spcAft>
                  <a:spcPct val="0"/>
                </a:spcAft>
              </a:pP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sp>
          <p:nvSpPr>
            <p:cNvPr id="92" name="Rounded Rectangle 91"/>
            <p:cNvSpPr/>
            <p:nvPr>
              <p:custDataLst>
                <p:tags r:id="rId6"/>
              </p:custDataLst>
            </p:nvPr>
          </p:nvSpPr>
          <p:spPr>
            <a:xfrm>
              <a:off x="5862819" y="5793363"/>
              <a:ext cx="580628" cy="187285"/>
            </a:xfrm>
            <a:prstGeom prst="roundRect">
              <a:avLst/>
            </a:prstGeom>
          </p:spPr>
          <p:txBody>
            <a:bodyPr vert="horz" wrap="none" lIns="0" tIns="0" rIns="0" bIns="0" rtlCol="0" anchor="ctr">
              <a:spAutoFit/>
            </a:bodyPr>
            <a:lstStyle/>
            <a:p>
              <a:pPr algn="ctr" fontAlgn="base">
                <a:spcBef>
                  <a:spcPct val="0"/>
                </a:spcBef>
                <a:spcAft>
                  <a:spcPct val="0"/>
                </a:spcAft>
              </a:pPr>
              <a:r>
                <a:rPr lang="zh-CN" altLang="en-US" sz="1100" b="1" dirty="0" smtClean="0">
                  <a:solidFill>
                    <a:srgbClr val="FF9300">
                      <a:lumMod val="60000"/>
                      <a:lumOff val="40000"/>
                    </a:srgbClr>
                  </a:solidFill>
                  <a:latin typeface="Microsoft YaHei" panose="020B0503020204020204" pitchFamily="34" charset="-122"/>
                  <a:ea typeface="Microsoft YaHei" panose="020B0503020204020204" pitchFamily="34" charset="-122"/>
                  <a:cs typeface="Calibri"/>
                </a:rPr>
                <a:t>经济状况</a:t>
              </a: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grpSp>
      <p:grpSp>
        <p:nvGrpSpPr>
          <p:cNvPr id="4" name="Group 74"/>
          <p:cNvGrpSpPr/>
          <p:nvPr/>
        </p:nvGrpSpPr>
        <p:grpSpPr>
          <a:xfrm>
            <a:off x="4322876" y="5749844"/>
            <a:ext cx="1188720" cy="274320"/>
            <a:chOff x="4339631" y="5749844"/>
            <a:chExt cx="1188720" cy="274320"/>
          </a:xfrm>
        </p:grpSpPr>
        <p:sp>
          <p:nvSpPr>
            <p:cNvPr id="78" name="Rounded Rectangle 77"/>
            <p:cNvSpPr/>
            <p:nvPr>
              <p:custDataLst>
                <p:tags r:id="rId3"/>
              </p:custDataLst>
            </p:nvPr>
          </p:nvSpPr>
          <p:spPr>
            <a:xfrm>
              <a:off x="4339631" y="5749844"/>
              <a:ext cx="1188720" cy="274320"/>
            </a:xfrm>
            <a:prstGeom prst="roundRect">
              <a:avLst>
                <a:gd name="adj" fmla="val 11564"/>
              </a:avLst>
            </a:prstGeom>
            <a:solidFill>
              <a:schemeClr val="accent6">
                <a:lumMod val="20000"/>
                <a:lumOff val="80000"/>
              </a:schemeClr>
            </a:solidFill>
            <a:ln w="6350" cap="flat" cmpd="sng" algn="ctr">
              <a:solidFill>
                <a:schemeClr val="accent6"/>
              </a:solidFill>
              <a:prstDash val="solid"/>
              <a:round/>
              <a:headEnd type="none" w="med" len="med"/>
              <a:tailEnd type="none" w="med" len="med"/>
            </a:ln>
            <a:effectLst/>
          </p:spPr>
          <p:txBody>
            <a:bodyPr/>
            <a:lstStyle/>
            <a:p>
              <a:pPr algn="ctr" fontAlgn="base">
                <a:spcBef>
                  <a:spcPct val="0"/>
                </a:spcBef>
                <a:spcAft>
                  <a:spcPct val="0"/>
                </a:spcAft>
              </a:pP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sp>
          <p:nvSpPr>
            <p:cNvPr id="90" name="Rounded Rectangle 89"/>
            <p:cNvSpPr/>
            <p:nvPr>
              <p:custDataLst>
                <p:tags r:id="rId4"/>
              </p:custDataLst>
            </p:nvPr>
          </p:nvSpPr>
          <p:spPr>
            <a:xfrm>
              <a:off x="4784741" y="5793362"/>
              <a:ext cx="298500" cy="187285"/>
            </a:xfrm>
            <a:prstGeom prst="roundRect">
              <a:avLst/>
            </a:prstGeom>
          </p:spPr>
          <p:txBody>
            <a:bodyPr vert="horz" wrap="none" lIns="0" tIns="0" rIns="0" bIns="0" rtlCol="0" anchor="ctr">
              <a:spAutoFit/>
            </a:bodyPr>
            <a:lstStyle/>
            <a:p>
              <a:pPr algn="ctr" fontAlgn="base">
                <a:spcBef>
                  <a:spcPct val="0"/>
                </a:spcBef>
                <a:spcAft>
                  <a:spcPct val="0"/>
                </a:spcAft>
              </a:pPr>
              <a:r>
                <a:rPr lang="zh-CN" altLang="en-US" sz="1100" b="1" dirty="0" smtClean="0">
                  <a:solidFill>
                    <a:srgbClr val="FF9300">
                      <a:lumMod val="60000"/>
                      <a:lumOff val="40000"/>
                    </a:srgbClr>
                  </a:solidFill>
                  <a:latin typeface="Microsoft YaHei" panose="020B0503020204020204" pitchFamily="34" charset="-122"/>
                  <a:ea typeface="Microsoft YaHei" panose="020B0503020204020204" pitchFamily="34" charset="-122"/>
                  <a:cs typeface="Calibri"/>
                </a:rPr>
                <a:t>社交</a:t>
              </a:r>
              <a:endParaRPr lang="en-GB" sz="1100" b="1" dirty="0">
                <a:solidFill>
                  <a:srgbClr val="FF9300">
                    <a:lumMod val="60000"/>
                    <a:lumOff val="40000"/>
                  </a:srgbClr>
                </a:solidFill>
                <a:latin typeface="Microsoft YaHei" panose="020B0503020204020204" pitchFamily="34" charset="-122"/>
                <a:ea typeface="Microsoft YaHei" panose="020B0503020204020204" pitchFamily="34" charset="-122"/>
                <a:cs typeface="Calibri"/>
              </a:endParaRPr>
            </a:p>
          </p:txBody>
        </p:sp>
      </p:grpSp>
      <p:sp>
        <p:nvSpPr>
          <p:cNvPr id="14" name="TextBox 13"/>
          <p:cNvSpPr txBox="1"/>
          <p:nvPr/>
        </p:nvSpPr>
        <p:spPr>
          <a:xfrm>
            <a:off x="292533" y="1716795"/>
            <a:ext cx="1645920" cy="892159"/>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marL="26988" indent="-53975" fontAlgn="base">
              <a:spcBef>
                <a:spcPct val="0"/>
              </a:spcBef>
              <a:spcAft>
                <a:spcPct val="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媒体</a:t>
            </a:r>
            <a:endParaRPr lang="en-US" altLang="zh-CN" sz="10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44463" indent="-171450" fontAlgn="base">
              <a:spcBef>
                <a:spcPct val="0"/>
              </a:spcBef>
              <a:spcAft>
                <a:spcPct val="0"/>
              </a:spcAft>
              <a:buFont typeface="Arial" panose="020B0604020202020204"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电</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视</a:t>
            </a:r>
            <a:endParaRPr lang="en-US" altLang="zh-CN" sz="10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44463" indent="-171450" fontAlgn="base">
              <a:spcBef>
                <a:spcPct val="0"/>
              </a:spcBef>
              <a:spcAft>
                <a:spcPct val="0"/>
              </a:spcAft>
              <a:buFont typeface="Arial" panose="020B0604020202020204"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广播</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平</a:t>
            </a: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面媒体</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fontAlgn="base">
              <a:spcBef>
                <a:spcPct val="0"/>
              </a:spcBef>
              <a:spcAft>
                <a:spcPct val="0"/>
              </a:spcAft>
              <a:buFont typeface="Arial" panose="020B0604020202020204"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数字，社交，移动媒体</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0" name="Rounded Rectangle 79"/>
          <p:cNvSpPr/>
          <p:nvPr/>
        </p:nvSpPr>
        <p:spPr bwMode="gray">
          <a:xfrm>
            <a:off x="2525751" y="3949758"/>
            <a:ext cx="731520"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知道</a:t>
            </a:r>
            <a:r>
              <a:rPr 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a:p>
            <a:pPr indent="-171450" algn="ctr" defTabSz="895350" fontAlgn="base">
              <a:lnSpc>
                <a:spcPct val="85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熟悉</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82" name="Rounded Rectangle 81"/>
          <p:cNvSpPr/>
          <p:nvPr/>
        </p:nvSpPr>
        <p:spPr bwMode="gray">
          <a:xfrm>
            <a:off x="3465183" y="3949758"/>
            <a:ext cx="731520"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a:solidFill>
                  <a:prstClr val="black">
                    <a:lumMod val="75000"/>
                    <a:lumOff val="25000"/>
                  </a:prstClr>
                </a:solidFill>
                <a:latin typeface="Microsoft YaHei" panose="020B0503020204020204" pitchFamily="34" charset="-122"/>
                <a:ea typeface="Microsoft YaHei" panose="020B0503020204020204" pitchFamily="34" charset="-122"/>
              </a:rPr>
              <a:t>调查</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cxnSp>
        <p:nvCxnSpPr>
          <p:cNvPr id="96" name="Straight Arrow Connector 95"/>
          <p:cNvCxnSpPr>
            <a:stCxn id="80" idx="3"/>
            <a:endCxn id="82" idx="1"/>
          </p:cNvCxnSpPr>
          <p:nvPr/>
        </p:nvCxnSpPr>
        <p:spPr bwMode="gray">
          <a:xfrm>
            <a:off x="3257271" y="4132638"/>
            <a:ext cx="207912" cy="0"/>
          </a:xfrm>
          <a:prstGeom prst="straightConnector1">
            <a:avLst/>
          </a:prstGeom>
          <a:ln w="12700">
            <a:solidFill>
              <a:schemeClr val="bg1">
                <a:lumMod val="50000"/>
              </a:schemeClr>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82" idx="3"/>
            <a:endCxn id="98" idx="1"/>
          </p:cNvCxnSpPr>
          <p:nvPr/>
        </p:nvCxnSpPr>
        <p:spPr bwMode="gray">
          <a:xfrm>
            <a:off x="4196703" y="4132638"/>
            <a:ext cx="207912" cy="0"/>
          </a:xfrm>
          <a:prstGeom prst="straightConnector1">
            <a:avLst/>
          </a:prstGeom>
          <a:ln w="12700">
            <a:solidFill>
              <a:schemeClr val="bg1">
                <a:lumMod val="50000"/>
              </a:schemeClr>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98" name="Rounded Rectangle 97"/>
          <p:cNvSpPr/>
          <p:nvPr/>
        </p:nvSpPr>
        <p:spPr bwMode="gray">
          <a:xfrm>
            <a:off x="4404615" y="3949758"/>
            <a:ext cx="731520"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a:solidFill>
                  <a:prstClr val="black">
                    <a:lumMod val="75000"/>
                    <a:lumOff val="25000"/>
                  </a:prstClr>
                </a:solidFill>
                <a:latin typeface="Microsoft YaHei" panose="020B0503020204020204" pitchFamily="34" charset="-122"/>
                <a:ea typeface="Microsoft YaHei" panose="020B0503020204020204" pitchFamily="34" charset="-122"/>
              </a:rPr>
              <a:t>使用</a:t>
            </a:r>
            <a:r>
              <a:rPr 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 </a:t>
            </a: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重复</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99" name="Rounded Rectangle 98"/>
          <p:cNvSpPr/>
          <p:nvPr/>
        </p:nvSpPr>
        <p:spPr bwMode="gray">
          <a:xfrm>
            <a:off x="5344047" y="3949758"/>
            <a:ext cx="731520"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27432" tIns="18288" rIns="27432" bIns="18288" anchor="ctr"/>
          <a:lstStyle/>
          <a:p>
            <a:pPr indent="-171450" algn="ctr" defTabSz="895350" fontAlgn="base">
              <a:lnSpc>
                <a:spcPct val="80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忠实</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cxnSp>
        <p:nvCxnSpPr>
          <p:cNvPr id="100" name="Straight Arrow Connector 99"/>
          <p:cNvCxnSpPr>
            <a:stCxn id="98" idx="3"/>
            <a:endCxn id="99" idx="1"/>
          </p:cNvCxnSpPr>
          <p:nvPr/>
        </p:nvCxnSpPr>
        <p:spPr bwMode="gray">
          <a:xfrm>
            <a:off x="5136135" y="4132638"/>
            <a:ext cx="207912" cy="0"/>
          </a:xfrm>
          <a:prstGeom prst="straightConnector1">
            <a:avLst/>
          </a:prstGeom>
          <a:ln w="12700">
            <a:solidFill>
              <a:schemeClr val="bg1">
                <a:lumMod val="50000"/>
              </a:schemeClr>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74" name="TextBox 73"/>
          <p:cNvSpPr txBox="1"/>
          <p:nvPr/>
        </p:nvSpPr>
        <p:spPr>
          <a:xfrm>
            <a:off x="292533" y="4765103"/>
            <a:ext cx="1645920" cy="721900"/>
          </a:xfrm>
          <a:prstGeom prst="roundRect">
            <a:avLst/>
          </a:prstGeom>
          <a:solidFill>
            <a:schemeClr val="bg1">
              <a:lumMod val="85000"/>
              <a:alpha val="61000"/>
            </a:schemeClr>
          </a:solidFill>
          <a:ln w="19050">
            <a:solidFill>
              <a:schemeClr val="accent1"/>
            </a:solidFill>
          </a:ln>
        </p:spPr>
        <p:style>
          <a:lnRef idx="2">
            <a:schemeClr val="dk1"/>
          </a:lnRef>
          <a:fillRef idx="1">
            <a:schemeClr val="lt1"/>
          </a:fillRef>
          <a:effectRef idx="0">
            <a:schemeClr val="dk1"/>
          </a:effectRef>
          <a:fontRef idx="minor">
            <a:schemeClr val="dk1"/>
          </a:fontRef>
        </p:style>
        <p:txBody>
          <a:bodyPr wrap="square" lIns="45720" tIns="18288" rIns="45720" bIns="18288" rtlCol="0" anchor="ctr">
            <a:spAutoFit/>
          </a:bodyPr>
          <a:lstStyle/>
          <a:p>
            <a:pPr marL="117475" indent="-117475" fontAlgn="base">
              <a:spcBef>
                <a:spcPct val="0"/>
              </a:spcBef>
              <a:spcAft>
                <a:spcPct val="0"/>
              </a:spcAft>
            </a:pP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rPr>
              <a:t>其</a:t>
            </a: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rPr>
              <a:t>他消费者</a:t>
            </a:r>
            <a:r>
              <a:rPr lang="en-US" sz="1000" b="1" baseline="30000"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p>
          <a:p>
            <a:pPr marL="117475" indent="-117475" fontAlgn="base">
              <a:spcBef>
                <a:spcPct val="0"/>
              </a:spcBef>
              <a:spcAft>
                <a:spcPct val="0"/>
              </a:spcAft>
              <a:buFont typeface="Arial" pitchFamily="34" charset="0"/>
              <a:buChar cha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电邮</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口头建议</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fontAlgn="base">
              <a:spcBef>
                <a:spcPct val="0"/>
              </a:spcBef>
              <a:spcAft>
                <a:spcPct val="0"/>
              </a:spcAft>
              <a:buFont typeface="Arial" pitchFamily="34" charset="0"/>
              <a:buChar char="•"/>
            </a:pP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社交媒体</a:t>
            </a:r>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5" name="Up Arrow 94"/>
          <p:cNvSpPr/>
          <p:nvPr/>
        </p:nvSpPr>
        <p:spPr bwMode="gray">
          <a:xfrm rot="10800000">
            <a:off x="4134509" y="3280316"/>
            <a:ext cx="1280160" cy="219187"/>
          </a:xfrm>
          <a:prstGeom prst="upArrow">
            <a:avLst>
              <a:gd name="adj1" fmla="val 50000"/>
              <a:gd name="adj2" fmla="val 121739"/>
            </a:avLst>
          </a:prstGeom>
          <a:gradFill flip="none" rotWithShape="1">
            <a:gsLst>
              <a:gs pos="13000">
                <a:srgbClr val="004080"/>
              </a:gs>
              <a:gs pos="98000">
                <a:srgbClr val="EED89D">
                  <a:alpha val="0"/>
                </a:srgbClr>
              </a:gs>
            </a:gsLst>
            <a:lin ang="5400000" scaled="1"/>
            <a:tileRect/>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lnSpc>
                <a:spcPct val="90000"/>
              </a:lnSpc>
              <a:spcBef>
                <a:spcPct val="0"/>
              </a:spcBef>
              <a:spcAft>
                <a:spcPct val="0"/>
              </a:spcAft>
              <a:buClr>
                <a:srgbClr val="FFFF99"/>
              </a:buClr>
              <a:defRPr/>
            </a:pPr>
            <a:endParaRPr lang="en-US" altLang="zh-CN" sz="1000" dirty="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87" name="Rounded Rectangle 86"/>
          <p:cNvSpPr/>
          <p:nvPr/>
        </p:nvSpPr>
        <p:spPr>
          <a:xfrm>
            <a:off x="3196162" y="2429075"/>
            <a:ext cx="3156855" cy="716181"/>
          </a:xfrm>
          <a:prstGeom prst="roundRect">
            <a:avLst/>
          </a:prstGeom>
          <a:solidFill>
            <a:schemeClr val="accent1">
              <a:lumMod val="20000"/>
              <a:lumOff val="80000"/>
              <a:alpha val="36000"/>
            </a:schemeClr>
          </a:solidFill>
          <a:ln w="12700" cap="flat" cmpd="sng" algn="ctr">
            <a:solidFill>
              <a:schemeClr val="bg1">
                <a:lumMod val="85000"/>
              </a:schemeClr>
            </a:solidFill>
            <a:prstDash val="solid"/>
            <a:round/>
            <a:headEnd type="none" w="med" len="med"/>
            <a:tailEnd type="none" w="med" len="med"/>
          </a:ln>
          <a:effectLst/>
        </p:spPr>
        <p:txBody>
          <a:bodyPr tIns="45720" anchor="ctr"/>
          <a:lstStyle/>
          <a:p>
            <a:pPr indent="-171450" algn="ctr" defTabSz="895350" fontAlgn="base">
              <a:spcBef>
                <a:spcPct val="0"/>
              </a:spcBef>
              <a:spcAft>
                <a:spcPct val="0"/>
              </a:spcAft>
              <a:buClr>
                <a:srgbClr val="11356F"/>
              </a:buClr>
              <a:buSzPct val="100000"/>
              <a:defRPr/>
            </a:pPr>
            <a:endParaRPr lang="en-US" sz="1100" b="1" dirty="0">
              <a:solidFill>
                <a:srgbClr val="4F81BD">
                  <a:lumMod val="75000"/>
                </a:srgbClr>
              </a:solidFill>
              <a:latin typeface="Microsoft YaHei" panose="020B0503020204020204" pitchFamily="34" charset="-122"/>
              <a:ea typeface="Microsoft YaHei" panose="020B0503020204020204" pitchFamily="34" charset="-122"/>
            </a:endParaRPr>
          </a:p>
        </p:txBody>
      </p:sp>
      <p:sp>
        <p:nvSpPr>
          <p:cNvPr id="93" name="Rectangle 92"/>
          <p:cNvSpPr/>
          <p:nvPr/>
        </p:nvSpPr>
        <p:spPr>
          <a:xfrm>
            <a:off x="4466815" y="2436996"/>
            <a:ext cx="615553" cy="184666"/>
          </a:xfrm>
          <a:prstGeom prst="rect">
            <a:avLst/>
          </a:prstGeom>
        </p:spPr>
        <p:txBody>
          <a:bodyPr wrap="none" lIns="0" tIns="0" rIns="0" bIns="0">
            <a:spAutoFit/>
          </a:bodyPr>
          <a:lstStyle/>
          <a:p>
            <a:pPr indent="-171450" algn="ctr" defTabSz="895350" fontAlgn="base">
              <a:spcBef>
                <a:spcPct val="0"/>
              </a:spcBef>
              <a:spcAft>
                <a:spcPct val="0"/>
              </a:spcAft>
              <a:buClr>
                <a:srgbClr val="11356F"/>
              </a:buClr>
              <a:buSzPct val="100000"/>
              <a:defRPr/>
            </a:pPr>
            <a:r>
              <a:rPr lang="zh-CN" altLang="en-US" b="1" dirty="0">
                <a:solidFill>
                  <a:srgbClr val="0070C0"/>
                </a:solidFill>
                <a:latin typeface="Microsoft YaHei" panose="020B0503020204020204" pitchFamily="34" charset="-122"/>
                <a:ea typeface="Microsoft YaHei" panose="020B0503020204020204" pitchFamily="34" charset="-122"/>
              </a:rPr>
              <a:t>品牌价值</a:t>
            </a:r>
            <a:endParaRPr lang="en-US" sz="1200" b="1" dirty="0">
              <a:solidFill>
                <a:srgbClr val="0070C0"/>
              </a:solidFill>
              <a:latin typeface="Microsoft YaHei" panose="020B0503020204020204" pitchFamily="34" charset="-122"/>
              <a:ea typeface="Microsoft YaHei" panose="020B0503020204020204" pitchFamily="34" charset="-122"/>
            </a:endParaRPr>
          </a:p>
        </p:txBody>
      </p:sp>
      <p:sp>
        <p:nvSpPr>
          <p:cNvPr id="94" name="Rounded Rectangle 93"/>
          <p:cNvSpPr/>
          <p:nvPr/>
        </p:nvSpPr>
        <p:spPr bwMode="gray">
          <a:xfrm>
            <a:off x="3304427" y="2696823"/>
            <a:ext cx="854609"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品牌形象</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101" name="Rounded Rectangle 100"/>
          <p:cNvSpPr/>
          <p:nvPr/>
        </p:nvSpPr>
        <p:spPr bwMode="gray">
          <a:xfrm>
            <a:off x="4354921" y="2707705"/>
            <a:ext cx="854609"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客户态度</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105" name="Rounded Rectangle 104"/>
          <p:cNvSpPr/>
          <p:nvPr/>
        </p:nvSpPr>
        <p:spPr bwMode="gray">
          <a:xfrm>
            <a:off x="5405415" y="2707701"/>
            <a:ext cx="854609"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54864" tIns="18288" rIns="27432" bIns="18288" anchor="ctr"/>
          <a:lstStyle/>
          <a:p>
            <a:pPr indent="-171450" algn="ctr" defTabSz="895350" fontAlgn="base">
              <a:lnSpc>
                <a:spcPct val="85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品牌联想度</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sp>
        <p:nvSpPr>
          <p:cNvPr id="110" name="Rectangle 109"/>
          <p:cNvSpPr/>
          <p:nvPr/>
        </p:nvSpPr>
        <p:spPr>
          <a:xfrm>
            <a:off x="4466814" y="3660644"/>
            <a:ext cx="615553" cy="184666"/>
          </a:xfrm>
          <a:prstGeom prst="rect">
            <a:avLst/>
          </a:prstGeom>
        </p:spPr>
        <p:txBody>
          <a:bodyPr wrap="none" lIns="0" tIns="0" rIns="0" bIns="0">
            <a:spAutoFit/>
          </a:bodyPr>
          <a:lstStyle/>
          <a:p>
            <a:pPr indent="-171450" algn="ctr" defTabSz="895350" fontAlgn="base">
              <a:spcBef>
                <a:spcPct val="0"/>
              </a:spcBef>
              <a:spcAft>
                <a:spcPct val="0"/>
              </a:spcAft>
              <a:buClr>
                <a:srgbClr val="11356F"/>
              </a:buClr>
              <a:buSzPct val="100000"/>
              <a:defRPr/>
            </a:pPr>
            <a:r>
              <a:rPr lang="zh-CN" altLang="en-US" sz="1200" b="1" dirty="0" smtClean="0">
                <a:solidFill>
                  <a:srgbClr val="0070C0"/>
                </a:solidFill>
                <a:latin typeface="Microsoft YaHei" panose="020B0503020204020204" pitchFamily="34" charset="-122"/>
                <a:ea typeface="Microsoft YaHei" panose="020B0503020204020204" pitchFamily="34" charset="-122"/>
              </a:rPr>
              <a:t>客户行为</a:t>
            </a:r>
            <a:endParaRPr lang="en-US" sz="1200" b="1" dirty="0">
              <a:solidFill>
                <a:srgbClr val="0070C0"/>
              </a:solidFill>
              <a:latin typeface="Microsoft YaHei" panose="020B0503020204020204" pitchFamily="34" charset="-122"/>
              <a:ea typeface="Microsoft YaHei" panose="020B0503020204020204" pitchFamily="34" charset="-122"/>
            </a:endParaRPr>
          </a:p>
        </p:txBody>
      </p:sp>
      <p:sp>
        <p:nvSpPr>
          <p:cNvPr id="81" name="Rectangle 80"/>
          <p:cNvSpPr/>
          <p:nvPr/>
        </p:nvSpPr>
        <p:spPr>
          <a:xfrm>
            <a:off x="4312347" y="1361471"/>
            <a:ext cx="902811" cy="307777"/>
          </a:xfrm>
          <a:prstGeom prst="rect">
            <a:avLst/>
          </a:prstGeom>
        </p:spPr>
        <p:txBody>
          <a:bodyPr wrap="none" anchor="ctr">
            <a:spAutoFit/>
          </a:bodyPr>
          <a:lstStyle/>
          <a:p>
            <a:pPr algn="ctr" eaLnBrk="0" fontAlgn="base" hangingPunct="0">
              <a:spcBef>
                <a:spcPct val="0"/>
              </a:spcBef>
              <a:spcAft>
                <a:spcPct val="0"/>
              </a:spcAft>
            </a:pPr>
            <a:r>
              <a:rPr lang="zh-CN" altLang="en-US" sz="1400" b="1" dirty="0" smtClean="0">
                <a:solidFill>
                  <a:srgbClr val="0070C0"/>
                </a:solidFill>
                <a:latin typeface="Microsoft YaHei" panose="020B0503020204020204" pitchFamily="34" charset="-122"/>
                <a:ea typeface="Microsoft YaHei" panose="020B0503020204020204" pitchFamily="34" charset="-122"/>
                <a:cs typeface="SimSun"/>
              </a:rPr>
              <a:t>品牌绩效</a:t>
            </a:r>
            <a:endParaRPr lang="en-US" altLang="zh-CN" sz="1400" b="1" dirty="0">
              <a:solidFill>
                <a:srgbClr val="0070C0"/>
              </a:solidFill>
              <a:latin typeface="Microsoft YaHei" panose="020B0503020204020204" pitchFamily="34" charset="-122"/>
              <a:ea typeface="Microsoft YaHei" panose="020B0503020204020204" pitchFamily="34" charset="-122"/>
              <a:cs typeface="SimSun"/>
            </a:endParaRPr>
          </a:p>
        </p:txBody>
      </p:sp>
      <p:sp>
        <p:nvSpPr>
          <p:cNvPr id="103" name="Rounded Rectangle 102"/>
          <p:cNvSpPr/>
          <p:nvPr/>
        </p:nvSpPr>
        <p:spPr bwMode="gray">
          <a:xfrm>
            <a:off x="6283479" y="3949758"/>
            <a:ext cx="731520" cy="365760"/>
          </a:xfrm>
          <a:prstGeom prst="roundRect">
            <a:avLst/>
          </a:prstGeom>
          <a:solidFill>
            <a:schemeClr val="bg1">
              <a:lumMod val="85000"/>
            </a:schemeClr>
          </a:solidFill>
          <a:ln w="6350" cap="flat" cmpd="sng" algn="ctr">
            <a:solidFill>
              <a:schemeClr val="bg1">
                <a:lumMod val="65000"/>
              </a:schemeClr>
            </a:solidFill>
            <a:prstDash val="solid"/>
            <a:round/>
            <a:headEnd type="none" w="med" len="med"/>
            <a:tailEnd type="none" w="med" len="med"/>
          </a:ln>
          <a:effectLst/>
        </p:spPr>
        <p:txBody>
          <a:bodyPr lIns="27432" tIns="18288" rIns="27432" bIns="18288" anchor="ctr"/>
          <a:lstStyle/>
          <a:p>
            <a:pPr indent="-171450" algn="ctr" defTabSz="895350" fontAlgn="base">
              <a:lnSpc>
                <a:spcPct val="80000"/>
              </a:lnSpc>
              <a:spcBef>
                <a:spcPct val="0"/>
              </a:spcBef>
              <a:spcAft>
                <a:spcPct val="0"/>
              </a:spcAft>
              <a:buClr>
                <a:srgbClr val="11356F"/>
              </a:buClr>
              <a:buSzPct val="100000"/>
              <a:defRPr/>
            </a:pPr>
            <a:r>
              <a:rPr lang="zh-CN" altLang="en-US" sz="1100" b="1" dirty="0" smtClean="0">
                <a:solidFill>
                  <a:prstClr val="black">
                    <a:lumMod val="75000"/>
                    <a:lumOff val="25000"/>
                  </a:prstClr>
                </a:solidFill>
                <a:latin typeface="Microsoft YaHei" panose="020B0503020204020204" pitchFamily="34" charset="-122"/>
                <a:ea typeface="Microsoft YaHei" panose="020B0503020204020204" pitchFamily="34" charset="-122"/>
              </a:rPr>
              <a:t>拥护</a:t>
            </a:r>
            <a:endParaRPr lang="en-US" sz="1100" b="1" dirty="0">
              <a:solidFill>
                <a:prstClr val="black">
                  <a:lumMod val="75000"/>
                  <a:lumOff val="25000"/>
                </a:prstClr>
              </a:solidFill>
              <a:latin typeface="Microsoft YaHei" panose="020B0503020204020204" pitchFamily="34" charset="-122"/>
              <a:ea typeface="Microsoft YaHei" panose="020B0503020204020204" pitchFamily="34" charset="-122"/>
            </a:endParaRPr>
          </a:p>
        </p:txBody>
      </p:sp>
      <p:cxnSp>
        <p:nvCxnSpPr>
          <p:cNvPr id="109" name="Straight Arrow Connector 108"/>
          <p:cNvCxnSpPr/>
          <p:nvPr/>
        </p:nvCxnSpPr>
        <p:spPr bwMode="gray">
          <a:xfrm>
            <a:off x="6103118" y="4127726"/>
            <a:ext cx="176784" cy="0"/>
          </a:xfrm>
          <a:prstGeom prst="straightConnector1">
            <a:avLst/>
          </a:prstGeom>
          <a:ln w="12700">
            <a:solidFill>
              <a:schemeClr val="bg1">
                <a:lumMod val="50000"/>
              </a:schemeClr>
            </a:solidFill>
            <a:prstDash val="dash"/>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67" name=" 3"/>
          <p:cNvSpPr/>
          <p:nvPr/>
        </p:nvSpPr>
        <p:spPr>
          <a:xfrm rot="17845911" flipV="1">
            <a:off x="2018173" y="5024245"/>
            <a:ext cx="905794" cy="993683"/>
          </a:xfrm>
          <a:prstGeom prst="swooshArrow">
            <a:avLst>
              <a:gd name="adj1" fmla="val 27981"/>
              <a:gd name="adj2" fmla="val 32793"/>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defRPr/>
            </a:pPr>
            <a:endParaRPr lang="en-US" altLang="zh-CN" sz="1000" dirty="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68" name="Rectangle 67"/>
          <p:cNvSpPr/>
          <p:nvPr/>
        </p:nvSpPr>
        <p:spPr>
          <a:xfrm>
            <a:off x="708383" y="1361471"/>
            <a:ext cx="747320" cy="307777"/>
          </a:xfrm>
          <a:prstGeom prst="rect">
            <a:avLst/>
          </a:prstGeom>
        </p:spPr>
        <p:txBody>
          <a:bodyPr wrap="none" anchor="ctr">
            <a:spAutoFit/>
          </a:bodyPr>
          <a:lstStyle/>
          <a:p>
            <a:pPr algn="ctr" eaLnBrk="0" fontAlgn="base" hangingPunct="0">
              <a:spcBef>
                <a:spcPct val="0"/>
              </a:spcBef>
              <a:spcAft>
                <a:spcPct val="0"/>
              </a:spcAft>
            </a:pPr>
            <a:r>
              <a:rPr lang="zh-CN" altLang="en-US" sz="1400" b="1" dirty="0">
                <a:solidFill>
                  <a:srgbClr val="0070C0"/>
                </a:solidFill>
                <a:latin typeface="Microsoft YaHei" panose="020B0503020204020204" pitchFamily="34" charset="-122"/>
                <a:ea typeface="Microsoft YaHei" panose="020B0503020204020204" pitchFamily="34" charset="-122"/>
                <a:cs typeface="SimSun"/>
              </a:rPr>
              <a:t>推</a:t>
            </a:r>
            <a:r>
              <a:rPr lang="zh-CN" altLang="en-US" sz="1400" b="1" dirty="0" smtClean="0">
                <a:solidFill>
                  <a:srgbClr val="0070C0"/>
                </a:solidFill>
                <a:latin typeface="Microsoft YaHei" panose="020B0503020204020204" pitchFamily="34" charset="-122"/>
                <a:ea typeface="Microsoft YaHei" panose="020B0503020204020204" pitchFamily="34" charset="-122"/>
                <a:cs typeface="SimSun"/>
              </a:rPr>
              <a:t>动力</a:t>
            </a:r>
            <a:endParaRPr lang="en-US" altLang="zh-CN" sz="1400" b="1" dirty="0">
              <a:solidFill>
                <a:srgbClr val="0070C0"/>
              </a:solidFill>
              <a:latin typeface="Microsoft YaHei" panose="020B0503020204020204" pitchFamily="34" charset="-122"/>
              <a:ea typeface="Microsoft YaHei" panose="020B0503020204020204" pitchFamily="34" charset="-122"/>
              <a:cs typeface="SimSun"/>
            </a:endParaRPr>
          </a:p>
        </p:txBody>
      </p:sp>
      <p:sp>
        <p:nvSpPr>
          <p:cNvPr id="70" name="Rectangle 69"/>
          <p:cNvSpPr/>
          <p:nvPr/>
        </p:nvSpPr>
        <p:spPr>
          <a:xfrm>
            <a:off x="8006218" y="1361471"/>
            <a:ext cx="543739" cy="307777"/>
          </a:xfrm>
          <a:prstGeom prst="rect">
            <a:avLst/>
          </a:prstGeom>
        </p:spPr>
        <p:txBody>
          <a:bodyPr wrap="none" anchor="ctr">
            <a:spAutoFit/>
          </a:bodyPr>
          <a:lstStyle/>
          <a:p>
            <a:pPr algn="ctr" eaLnBrk="0" fontAlgn="base" hangingPunct="0">
              <a:spcBef>
                <a:spcPct val="0"/>
              </a:spcBef>
              <a:spcAft>
                <a:spcPct val="0"/>
              </a:spcAft>
            </a:pPr>
            <a:r>
              <a:rPr lang="zh-CN" altLang="en-US" sz="1400" b="1" dirty="0" smtClean="0">
                <a:solidFill>
                  <a:srgbClr val="0070C0"/>
                </a:solidFill>
                <a:latin typeface="Microsoft YaHei" panose="020B0503020204020204" pitchFamily="34" charset="-122"/>
                <a:ea typeface="Microsoft YaHei" panose="020B0503020204020204" pitchFamily="34" charset="-122"/>
                <a:cs typeface="SimSun"/>
              </a:rPr>
              <a:t>需求</a:t>
            </a:r>
            <a:endParaRPr lang="en-US" altLang="zh-CN" sz="1400" b="1" dirty="0">
              <a:solidFill>
                <a:srgbClr val="0070C0"/>
              </a:solidFill>
              <a:latin typeface="Microsoft YaHei" panose="020B0503020204020204" pitchFamily="34" charset="-122"/>
              <a:ea typeface="Microsoft YaHei" panose="020B0503020204020204" pitchFamily="34" charset="-122"/>
              <a:cs typeface="SimSun"/>
            </a:endParaRPr>
          </a:p>
        </p:txBody>
      </p:sp>
      <p:pic>
        <p:nvPicPr>
          <p:cNvPr id="71" name="Picture 70" descr="dreamstime_6969724.jpg"/>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7966371" y="1812097"/>
            <a:ext cx="623435" cy="869768"/>
          </a:xfrm>
          <a:prstGeom prst="rect">
            <a:avLst/>
          </a:prstGeom>
        </p:spPr>
      </p:pic>
      <p:sp>
        <p:nvSpPr>
          <p:cNvPr id="56" name="Title 1"/>
          <p:cNvSpPr>
            <a:spLocks noGrp="1"/>
          </p:cNvSpPr>
          <p:nvPr>
            <p:ph type="title"/>
          </p:nvPr>
        </p:nvSpPr>
        <p:spPr bwMode="gray"/>
        <p:txBody>
          <a:bodyPr/>
          <a:lstStyle/>
          <a:p>
            <a:r>
              <a:rPr lang="zh-CN" altLang="en-US" dirty="0" smtClean="0">
                <a:solidFill>
                  <a:schemeClr val="tx2"/>
                </a:solidFill>
                <a:latin typeface="Microsoft YaHei" panose="020B0503020204020204" pitchFamily="34" charset="-122"/>
                <a:ea typeface="Microsoft YaHei" panose="020B0503020204020204" pitchFamily="34" charset="-122"/>
              </a:rPr>
              <a:t>确定可能的需求推动力</a:t>
            </a:r>
            <a:endParaRPr lang="en-US" dirty="0">
              <a:solidFill>
                <a:schemeClr val="tx2"/>
              </a:solidFill>
              <a:latin typeface="Microsoft YaHei" panose="020B0503020204020204" pitchFamily="34" charset="-122"/>
              <a:ea typeface="Microsoft YaHei" panose="020B0503020204020204" pitchFamily="34" charset="-122"/>
            </a:endParaRPr>
          </a:p>
        </p:txBody>
      </p:sp>
      <p:sp>
        <p:nvSpPr>
          <p:cNvPr id="57" name="Text Placeholder 103"/>
          <p:cNvSpPr>
            <a:spLocks noGrp="1"/>
          </p:cNvSpPr>
          <p:nvPr>
            <p:ph type="body" sz="quarter" idx="10"/>
          </p:nvPr>
        </p:nvSpPr>
        <p:spPr bwMode="gray"/>
        <p:txBody>
          <a:bodyPr/>
          <a:lstStyle/>
          <a:p>
            <a:r>
              <a:rPr lang="zh-CN" altLang="en-US" sz="1200" dirty="0" smtClean="0">
                <a:latin typeface="Microsoft YaHei" panose="020B0503020204020204" pitchFamily="34" charset="-122"/>
                <a:ea typeface="Microsoft YaHei" panose="020B0503020204020204" pitchFamily="34" charset="-122"/>
              </a:rPr>
              <a:t>我们先找到所有可能影响整个需求生态系统的因素，再用先进的分析方法来测量其影响力</a:t>
            </a:r>
            <a:endParaRPr lang="en-US" sz="1200" i="1" dirty="0" smtClean="0">
              <a:latin typeface="Microsoft YaHei" panose="020B0503020204020204" pitchFamily="34" charset="-122"/>
              <a:ea typeface="Microsoft YaHei" panose="020B0503020204020204" pitchFamily="34" charset="-122"/>
            </a:endParaRPr>
          </a:p>
        </p:txBody>
      </p:sp>
      <p:sp>
        <p:nvSpPr>
          <p:cNvPr id="73" name="Round Same Side Corner Rectangle 72"/>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75" name="Round Same Side Corner Rectangle 7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6" name="Round Same Side Corner Rectangle 7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7" name="Round Same Side Corner Rectangle 7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3" name="Round Same Side Corner Rectangle 8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84" name="Straight Connector 8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6560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Object 35"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251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 name="Rounded Rectangle 15"/>
          <p:cNvSpPr/>
          <p:nvPr/>
        </p:nvSpPr>
        <p:spPr bwMode="gray">
          <a:xfrm>
            <a:off x="3285464" y="955517"/>
            <a:ext cx="5558132" cy="5654834"/>
          </a:xfrm>
          <a:prstGeom prst="roundRect">
            <a:avLst>
              <a:gd name="adj" fmla="val 393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fontAlgn="base">
              <a:spcBef>
                <a:spcPct val="0"/>
              </a:spcBef>
              <a:spcAft>
                <a:spcPct val="0"/>
              </a:spcAft>
              <a:buClr>
                <a:srgbClr val="11356F"/>
              </a:buClr>
              <a:buSzPct val="100000"/>
              <a:defRPr/>
            </a:pPr>
            <a:endParaRPr lang="en-US" altLang="zh-CN" sz="14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5" name="Round Same Side Corner Rectangle 14"/>
          <p:cNvSpPr/>
          <p:nvPr/>
        </p:nvSpPr>
        <p:spPr bwMode="gray">
          <a:xfrm rot="16200000" flipH="1">
            <a:off x="-1009475" y="2237628"/>
            <a:ext cx="5695950" cy="3049495"/>
          </a:xfrm>
          <a:prstGeom prst="round2SameRect">
            <a:avLst>
              <a:gd name="adj1" fmla="val 8178"/>
              <a:gd name="adj2" fmla="val 0"/>
            </a:avLst>
          </a:prstGeom>
          <a:gradFill flip="none" rotWithShape="1">
            <a:gsLst>
              <a:gs pos="0">
                <a:schemeClr val="bg1">
                  <a:lumMod val="85000"/>
                </a:schemeClr>
              </a:gs>
              <a:gs pos="100000">
                <a:schemeClr val="bg1">
                  <a:lumMod val="85000"/>
                  <a:alpha val="0"/>
                </a:schemeClr>
              </a:gs>
            </a:gsLst>
            <a:lin ang="5400000" scaled="0"/>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
                <a:srgbClr val="C0504D"/>
              </a:buClr>
              <a:defRPr/>
            </a:pPr>
            <a:endParaRPr lang="en-US" altLang="zh-CN" sz="1000">
              <a:solidFill>
                <a:srgbClr val="000000"/>
              </a:solidFill>
              <a:latin typeface="Microsoft YaHei" panose="020B0503020204020204" pitchFamily="34" charset="-122"/>
              <a:ea typeface="Microsoft YaHei" panose="020B0503020204020204" pitchFamily="34" charset="-122"/>
            </a:endParaRPr>
          </a:p>
        </p:txBody>
      </p:sp>
      <p:sp>
        <p:nvSpPr>
          <p:cNvPr id="5" name="Text Box 17"/>
          <p:cNvSpPr txBox="1">
            <a:spLocks noChangeArrowheads="1"/>
          </p:cNvSpPr>
          <p:nvPr/>
        </p:nvSpPr>
        <p:spPr bwMode="gray">
          <a:xfrm>
            <a:off x="387425" y="1272372"/>
            <a:ext cx="2802357" cy="1720471"/>
          </a:xfrm>
          <a:prstGeom prst="rect">
            <a:avLst/>
          </a:prstGeom>
          <a:noFill/>
        </p:spPr>
        <p:txBody>
          <a:bodyPr wrap="square" lIns="0" tIns="0" rIns="0" bIns="0" rtlCol="0">
            <a:spAutoFit/>
          </a:bodyPr>
          <a:lstStyle/>
          <a:p>
            <a:pPr marL="228600" indent="-228600" fontAlgn="base">
              <a:lnSpc>
                <a:spcPct val="110000"/>
              </a:lnSpc>
              <a:spcBef>
                <a:spcPts val="900"/>
              </a:spcBef>
              <a:spcAft>
                <a:spcPct val="0"/>
              </a:spcAft>
              <a:buClr>
                <a:srgbClr val="143C8D"/>
              </a:buClr>
              <a:buFont typeface="Arial" pitchFamily="34" charset="0"/>
              <a:buChar char="•"/>
              <a:defRPr/>
            </a:pP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主要的连锁餐厅需要快速的，准确的并且能够迅速执行的，关于需求推动力的洞见，从而能够实现尝试了多种方法却难以达到的</a:t>
            </a:r>
            <a:r>
              <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rPr>
              <a:t>9%</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的年增长速度</a:t>
            </a: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需</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要容易使用的集成控制板来对需求驱动力和市场状况做出迅速反应；还需具备开放的结构使得能够对其进行持续的改良</a:t>
            </a:r>
            <a:endPar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7" name="Rectangle 6"/>
          <p:cNvSpPr/>
          <p:nvPr/>
        </p:nvSpPr>
        <p:spPr bwMode="gray">
          <a:xfrm>
            <a:off x="733905" y="1010098"/>
            <a:ext cx="436017" cy="236988"/>
          </a:xfrm>
          <a:prstGeom prst="rect">
            <a:avLst/>
          </a:prstGeom>
        </p:spPr>
        <p:txBody>
          <a:bodyPr wrap="none" lIns="0" tIns="0" rIns="0" bIns="0">
            <a:spAutoFit/>
          </a:bodyPr>
          <a:lstStyle/>
          <a:p>
            <a:pPr marL="3175" indent="-3175" algn="ctr" fontAlgn="base">
              <a:lnSpc>
                <a:spcPct val="110000"/>
              </a:lnSpc>
              <a:spcBef>
                <a:spcPct val="25000"/>
              </a:spcBef>
              <a:spcAft>
                <a:spcPct val="0"/>
              </a:spcAft>
              <a:buClr>
                <a:srgbClr val="0000FF"/>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挑战</a:t>
            </a:r>
            <a:endParaRPr lang="en-US" altLang="en-US" sz="1400" b="1" spc="300" dirty="0">
              <a:solidFill>
                <a:srgbClr val="0070C0"/>
              </a:solidFill>
              <a:latin typeface="Microsoft YaHei" panose="020B0503020204020204" pitchFamily="34" charset="-122"/>
              <a:ea typeface="Microsoft YaHei" panose="020B0503020204020204" pitchFamily="34" charset="-122"/>
            </a:endParaRPr>
          </a:p>
        </p:txBody>
      </p:sp>
      <p:sp>
        <p:nvSpPr>
          <p:cNvPr id="29" name="Rectangle 28"/>
          <p:cNvSpPr/>
          <p:nvPr/>
        </p:nvSpPr>
        <p:spPr bwMode="gray">
          <a:xfrm>
            <a:off x="696972" y="3306970"/>
            <a:ext cx="436017" cy="236988"/>
          </a:xfrm>
          <a:prstGeom prst="rect">
            <a:avLst/>
          </a:prstGeom>
        </p:spPr>
        <p:txBody>
          <a:bodyPr wrap="none" lIns="0" tIns="0" rIns="0" bIns="0">
            <a:spAutoFit/>
          </a:bodyPr>
          <a:lstStyle/>
          <a:p>
            <a:pPr marL="3175" indent="-3175" algn="ctr" fontAlgn="base">
              <a:lnSpc>
                <a:spcPct val="110000"/>
              </a:lnSpc>
              <a:spcBef>
                <a:spcPct val="25000"/>
              </a:spcBef>
              <a:spcAft>
                <a:spcPct val="0"/>
              </a:spcAft>
              <a:buClr>
                <a:srgbClr val="0000FF"/>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方法</a:t>
            </a:r>
            <a:endParaRPr lang="en-US" altLang="en-US" sz="1400" b="1" spc="300" dirty="0">
              <a:solidFill>
                <a:srgbClr val="0070C0"/>
              </a:solidFill>
              <a:latin typeface="Microsoft YaHei" panose="020B0503020204020204" pitchFamily="34" charset="-122"/>
              <a:ea typeface="Microsoft YaHei" panose="020B0503020204020204" pitchFamily="34" charset="-122"/>
            </a:endParaRPr>
          </a:p>
        </p:txBody>
      </p:sp>
      <p:sp>
        <p:nvSpPr>
          <p:cNvPr id="30" name="Text Box 17"/>
          <p:cNvSpPr txBox="1">
            <a:spLocks noChangeArrowheads="1"/>
          </p:cNvSpPr>
          <p:nvPr/>
        </p:nvSpPr>
        <p:spPr bwMode="gray">
          <a:xfrm>
            <a:off x="387410" y="3558086"/>
            <a:ext cx="2809442" cy="2625334"/>
          </a:xfrm>
          <a:prstGeom prst="rect">
            <a:avLst/>
          </a:prstGeom>
          <a:noFill/>
        </p:spPr>
        <p:txBody>
          <a:bodyPr wrap="square" lIns="0" tIns="0" rIns="0" bIns="0" rtlCol="0">
            <a:spAutoFit/>
          </a:bodyPr>
          <a:lstStyle/>
          <a:p>
            <a:pPr marL="228600" indent="-228600" fontAlgn="base">
              <a:lnSpc>
                <a:spcPct val="110000"/>
              </a:lnSpc>
              <a:spcBef>
                <a:spcPts val="900"/>
              </a:spcBef>
              <a:spcAft>
                <a:spcPct val="0"/>
              </a:spcAft>
              <a:buClr>
                <a:srgbClr val="143C8D"/>
              </a:buClr>
              <a:buFont typeface="Arial" pitchFamily="34" charset="0"/>
              <a:buChar char="•"/>
              <a:defRPr/>
            </a:pP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结合机器</a:t>
            </a:r>
            <a:r>
              <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人工智</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能来监测来自餐饮业生态系统的信号，使其能够被用来提高客户业务绩效</a:t>
            </a:r>
            <a:r>
              <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a:t>
            </a: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有结构地集合所有相关的可获得的数据</a:t>
            </a: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a:solidFill>
                  <a:prstClr val="black">
                    <a:lumMod val="65000"/>
                    <a:lumOff val="35000"/>
                  </a:prstClr>
                </a:solidFill>
                <a:latin typeface="Microsoft YaHei" panose="020B0503020204020204" pitchFamily="34" charset="-122"/>
                <a:ea typeface="Microsoft YaHei" panose="020B0503020204020204" pitchFamily="34" charset="-122"/>
              </a:rPr>
              <a:t>同</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时由下而上及由上而下地确立并给关键测量指标分类</a:t>
            </a: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en-GB" sz="11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应用先进的描述性和指令性的分析来衡量绩效并给出针对性建议</a:t>
            </a:r>
            <a:endParaRPr lang="en-US" altLang="zh-CN" sz="11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fontAlgn="base">
              <a:lnSpc>
                <a:spcPct val="110000"/>
              </a:lnSpc>
              <a:spcBef>
                <a:spcPts val="900"/>
              </a:spcBef>
              <a:spcAft>
                <a:spcPct val="0"/>
              </a:spcAft>
              <a:buClr>
                <a:srgbClr val="143C8D"/>
              </a:buClr>
              <a:buFont typeface="Arial" pitchFamily="34" charset="0"/>
              <a:buChar char="•"/>
              <a:defRPr/>
            </a:pP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rPr>
              <a:t>在系统的监测，评估和改良等方面提供长期支持</a:t>
            </a:r>
            <a:endParaRPr lang="en-US" sz="11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48" name="Rectangle 47"/>
          <p:cNvSpPr/>
          <p:nvPr/>
        </p:nvSpPr>
        <p:spPr bwMode="gray">
          <a:xfrm>
            <a:off x="3411764" y="1011835"/>
            <a:ext cx="872034" cy="236988"/>
          </a:xfrm>
          <a:prstGeom prst="rect">
            <a:avLst/>
          </a:prstGeom>
        </p:spPr>
        <p:txBody>
          <a:bodyPr wrap="none" lIns="0" tIns="0" rIns="0" bIns="0">
            <a:spAutoFit/>
          </a:bodyPr>
          <a:lstStyle/>
          <a:p>
            <a:pPr marL="3175" indent="-3175" algn="ctr" fontAlgn="base">
              <a:lnSpc>
                <a:spcPct val="110000"/>
              </a:lnSpc>
              <a:spcBef>
                <a:spcPct val="25000"/>
              </a:spcBef>
              <a:spcAft>
                <a:spcPct val="0"/>
              </a:spcAft>
              <a:buClr>
                <a:srgbClr val="0000FF"/>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分析图式</a:t>
            </a:r>
            <a:endParaRPr lang="en-US" altLang="en-US" sz="1400" b="1" spc="300" dirty="0">
              <a:solidFill>
                <a:srgbClr val="0070C0"/>
              </a:solidFill>
              <a:latin typeface="Microsoft YaHei" panose="020B0503020204020204" pitchFamily="34" charset="-122"/>
              <a:ea typeface="Microsoft YaHei" panose="020B0503020204020204" pitchFamily="34" charset="-122"/>
            </a:endParaRPr>
          </a:p>
        </p:txBody>
      </p:sp>
      <p:sp>
        <p:nvSpPr>
          <p:cNvPr id="53" name="Pentagon 52"/>
          <p:cNvSpPr/>
          <p:nvPr/>
        </p:nvSpPr>
        <p:spPr bwMode="gray">
          <a:xfrm>
            <a:off x="3530004" y="5257800"/>
            <a:ext cx="5257800" cy="1371600"/>
          </a:xfrm>
          <a:prstGeom prst="homePlate">
            <a:avLst>
              <a:gd name="adj" fmla="val 12326"/>
            </a:avLst>
          </a:prstGeom>
          <a:gradFill flip="none" rotWithShape="1">
            <a:gsLst>
              <a:gs pos="0">
                <a:srgbClr val="FFFFFF">
                  <a:alpha val="0"/>
                </a:srgbClr>
              </a:gs>
              <a:gs pos="100000">
                <a:srgbClr val="FFFFFF"/>
              </a:gs>
            </a:gsLst>
            <a:lin ang="0" scaled="1"/>
            <a:tileRect/>
          </a:gradFill>
          <a:ln w="25400" cap="flat" cmpd="sng" algn="ctr">
            <a:gradFill flip="none" rotWithShape="1">
              <a:gsLst>
                <a:gs pos="9000">
                  <a:srgbClr val="004080">
                    <a:alpha val="0"/>
                  </a:srgbClr>
                </a:gs>
                <a:gs pos="99000">
                  <a:srgbClr val="FFFFFF">
                    <a:lumMod val="65000"/>
                  </a:srgbClr>
                </a:gs>
                <a:gs pos="61000">
                  <a:srgbClr val="FFFFFF">
                    <a:lumMod val="75000"/>
                  </a:srgbClr>
                </a:gs>
              </a:gsLst>
              <a:lin ang="0" scaled="1"/>
              <a:tileRect/>
            </a:gradFill>
            <a:prstDash val="solid"/>
            <a:round/>
            <a:headEnd type="none" w="med" len="med"/>
            <a:tailEnd type="none" w="med" len="med"/>
          </a:ln>
          <a:effectLst>
            <a:outerShdw blurRad="88900" dist="38100">
              <a:srgbClr val="808080">
                <a:lumMod val="50000"/>
                <a:alpha val="43000"/>
              </a:srgbClr>
            </a:outerShdw>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defRPr/>
            </a:pPr>
            <a:r>
              <a:rPr lang="en-US" sz="1000" kern="0" dirty="0" smtClean="0">
                <a:solidFill>
                  <a:srgbClr val="000000"/>
                </a:solidFill>
                <a:latin typeface="Microsoft YaHei" panose="020B0503020204020204" pitchFamily="34" charset="-122"/>
                <a:ea typeface="Microsoft YaHei" panose="020B0503020204020204" pitchFamily="34" charset="-122"/>
              </a:rPr>
              <a:t>`</a:t>
            </a:r>
            <a:endParaRPr lang="en-US" sz="1000" kern="0" dirty="0">
              <a:solidFill>
                <a:srgbClr val="000000"/>
              </a:solidFill>
              <a:latin typeface="Microsoft YaHei" panose="020B0503020204020204" pitchFamily="34" charset="-122"/>
              <a:ea typeface="Microsoft YaHei" panose="020B0503020204020204" pitchFamily="34" charset="-122"/>
            </a:endParaRPr>
          </a:p>
        </p:txBody>
      </p:sp>
      <p:sp>
        <p:nvSpPr>
          <p:cNvPr id="54" name="Rectangle 53"/>
          <p:cNvSpPr/>
          <p:nvPr/>
        </p:nvSpPr>
        <p:spPr bwMode="gray">
          <a:xfrm>
            <a:off x="3461433" y="5332263"/>
            <a:ext cx="384721" cy="203133"/>
          </a:xfrm>
          <a:prstGeom prst="rect">
            <a:avLst/>
          </a:prstGeom>
        </p:spPr>
        <p:txBody>
          <a:bodyPr wrap="none" lIns="0" tIns="0" rIns="0" bIns="0">
            <a:spAutoFit/>
          </a:bodyPr>
          <a:lstStyle/>
          <a:p>
            <a:pPr marL="3175" indent="-3175" algn="ctr" fontAlgn="base">
              <a:lnSpc>
                <a:spcPct val="110000"/>
              </a:lnSpc>
              <a:spcBef>
                <a:spcPct val="25000"/>
              </a:spcBef>
              <a:spcAft>
                <a:spcPct val="0"/>
              </a:spcAft>
              <a:buClr>
                <a:srgbClr val="0000FF"/>
              </a:buClr>
            </a:pPr>
            <a:r>
              <a:rPr lang="zh-CN" altLang="en-US" sz="1200" b="1" spc="300" dirty="0" smtClean="0">
                <a:solidFill>
                  <a:srgbClr val="143C8D"/>
                </a:solidFill>
                <a:latin typeface="Microsoft YaHei" panose="020B0503020204020204" pitchFamily="34" charset="-122"/>
                <a:ea typeface="Microsoft YaHei" panose="020B0503020204020204" pitchFamily="34" charset="-122"/>
              </a:rPr>
              <a:t>影响</a:t>
            </a:r>
            <a:endParaRPr lang="en-US" altLang="en-US" sz="1200" b="1" spc="300" dirty="0">
              <a:solidFill>
                <a:srgbClr val="143C8D"/>
              </a:solidFill>
              <a:latin typeface="Microsoft YaHei" panose="020B0503020204020204" pitchFamily="34" charset="-122"/>
              <a:ea typeface="Microsoft YaHei" panose="020B0503020204020204" pitchFamily="34" charset="-122"/>
            </a:endParaRPr>
          </a:p>
        </p:txBody>
      </p:sp>
      <p:sp>
        <p:nvSpPr>
          <p:cNvPr id="55" name="Rectangle 54"/>
          <p:cNvSpPr/>
          <p:nvPr/>
        </p:nvSpPr>
        <p:spPr bwMode="gray">
          <a:xfrm>
            <a:off x="3485575" y="5525256"/>
            <a:ext cx="5082635" cy="855619"/>
          </a:xfrm>
          <a:prstGeom prst="rect">
            <a:avLst/>
          </a:prstGeom>
        </p:spPr>
        <p:txBody>
          <a:bodyPr wrap="square" lIns="0" tIns="0" rIns="0" bIns="0">
            <a:spAutoFit/>
          </a:bodyPr>
          <a:lstStyle/>
          <a:p>
            <a:pPr marL="171450" indent="-171450" fontAlgn="base">
              <a:lnSpc>
                <a:spcPct val="95000"/>
              </a:lnSpc>
              <a:spcBef>
                <a:spcPts val="600"/>
              </a:spcBef>
              <a:spcAft>
                <a:spcPct val="0"/>
              </a:spcAft>
              <a:buClr>
                <a:srgbClr val="143C8D"/>
              </a:buClr>
              <a:buFont typeface="Arial" panose="020B0604020202020204" pitchFamily="34" charset="0"/>
              <a:buChar char="•"/>
              <a:defRP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从复杂的信号中把对客户销售额增长最有益的因素确立出来：改变定价策略，增加广告投入，加大员工培训和增强顾客忠诚度</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fontAlgn="base">
              <a:lnSpc>
                <a:spcPct val="95000"/>
              </a:lnSpc>
              <a:spcBef>
                <a:spcPts val="600"/>
              </a:spcBef>
              <a:spcAft>
                <a:spcPct val="0"/>
              </a:spcAft>
              <a:buClr>
                <a:srgbClr val="143C8D"/>
              </a:buClr>
              <a:buFont typeface="Arial" panose="020B0604020202020204" pitchFamily="34" charset="0"/>
              <a:buChar char="•"/>
              <a:defRPr/>
            </a:pP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提供战略决策上的操作版，从而监测市场动向和机会</a:t>
            </a:r>
            <a:endParaRPr lang="en-US" altLang="zh-CN"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fontAlgn="base">
              <a:lnSpc>
                <a:spcPct val="95000"/>
              </a:lnSpc>
              <a:spcBef>
                <a:spcPts val="600"/>
              </a:spcBef>
              <a:spcAft>
                <a:spcPct val="0"/>
              </a:spcAft>
              <a:buClr>
                <a:srgbClr val="143C8D"/>
              </a:buClr>
              <a:buFont typeface="Arial" panose="020B0604020202020204" pitchFamily="34" charset="0"/>
              <a:buChar char="•"/>
              <a:defRPr/>
            </a:pPr>
            <a:r>
              <a:rPr lang="zh-CN" altLang="en-US" smtClean="0">
                <a:solidFill>
                  <a:prstClr val="black">
                    <a:lumMod val="65000"/>
                    <a:lumOff val="35000"/>
                  </a:prstClr>
                </a:solidFill>
                <a:latin typeface="Microsoft YaHei" panose="020B0503020204020204" pitchFamily="34" charset="-122"/>
                <a:ea typeface="Microsoft YaHei" panose="020B0503020204020204" pitchFamily="34" charset="-122"/>
              </a:rPr>
              <a:t>其价值达</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到三千万美元（息税前收</a:t>
            </a:r>
            <a:r>
              <a:rPr lang="zh-CN" altLang="en-US" smtClean="0">
                <a:solidFill>
                  <a:prstClr val="black">
                    <a:lumMod val="65000"/>
                    <a:lumOff val="35000"/>
                  </a:prstClr>
                </a:solidFill>
                <a:latin typeface="Microsoft YaHei" panose="020B0503020204020204" pitchFamily="34" charset="-122"/>
                <a:ea typeface="Microsoft YaHei" panose="020B0503020204020204" pitchFamily="34" charset="-122"/>
              </a:rPr>
              <a:t>入）</a:t>
            </a:r>
            <a:endParaRPr lang="en-US" sz="12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728" name="Rounded Rectangle 727"/>
          <p:cNvSpPr/>
          <p:nvPr/>
        </p:nvSpPr>
        <p:spPr bwMode="gray">
          <a:xfrm>
            <a:off x="3392840" y="1396409"/>
            <a:ext cx="5342793" cy="3760382"/>
          </a:xfrm>
          <a:prstGeom prst="roundRect">
            <a:avLst>
              <a:gd name="adj" fmla="val 5449"/>
            </a:avLst>
          </a:prstGeom>
          <a:solidFill>
            <a:schemeClr val="bg1">
              <a:lumMod val="95000"/>
            </a:schemeClr>
          </a:solidFill>
          <a:ln w="9525" cap="flat" cmpd="sng" algn="ctr">
            <a:solidFill>
              <a:schemeClr val="bg1">
                <a:lumMod val="65000"/>
              </a:schemeClr>
            </a:solidFill>
            <a:prstDash val="solid"/>
            <a:round/>
            <a:headEnd type="none" w="med" len="med"/>
            <a:tailEnd type="none" w="med" len="med"/>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solidFill>
                <a:prstClr val="white"/>
              </a:solidFill>
              <a:latin typeface="Microsoft YaHei" panose="020B0503020204020204" pitchFamily="34" charset="-122"/>
              <a:ea typeface="Microsoft YaHei" panose="020B0503020204020204" pitchFamily="34" charset="-122"/>
            </a:endParaRPr>
          </a:p>
        </p:txBody>
      </p:sp>
      <p:pic>
        <p:nvPicPr>
          <p:cNvPr id="726" name="Picture 725" descr="Picture4.png"/>
          <p:cNvPicPr>
            <a:picLocks noChangeAspect="1"/>
          </p:cNvPicPr>
          <p:nvPr/>
        </p:nvPicPr>
        <p:blipFill>
          <a:blip r:embed="rId6" cstate="screen"/>
          <a:stretch>
            <a:fillRect/>
          </a:stretch>
        </p:blipFill>
        <p:spPr bwMode="gray">
          <a:xfrm>
            <a:off x="3635649" y="1303322"/>
            <a:ext cx="4876800" cy="2200115"/>
          </a:xfrm>
          <a:prstGeom prst="rect">
            <a:avLst/>
          </a:prstGeom>
        </p:spPr>
      </p:pic>
      <p:pic>
        <p:nvPicPr>
          <p:cNvPr id="727" name="Picture 726" descr="Picture5.png"/>
          <p:cNvPicPr>
            <a:picLocks noChangeAspect="1"/>
          </p:cNvPicPr>
          <p:nvPr/>
        </p:nvPicPr>
        <p:blipFill>
          <a:blip r:embed="rId7" cstate="screen"/>
          <a:stretch>
            <a:fillRect/>
          </a:stretch>
        </p:blipFill>
        <p:spPr bwMode="gray">
          <a:xfrm>
            <a:off x="3501379" y="3559967"/>
            <a:ext cx="5106083" cy="1470580"/>
          </a:xfrm>
          <a:prstGeom prst="rect">
            <a:avLst/>
          </a:prstGeom>
          <a:solidFill>
            <a:schemeClr val="bg1">
              <a:lumMod val="95000"/>
            </a:schemeClr>
          </a:solidFill>
        </p:spPr>
      </p:pic>
      <p:sp>
        <p:nvSpPr>
          <p:cNvPr id="17" name="Rectangle 16"/>
          <p:cNvSpPr/>
          <p:nvPr/>
        </p:nvSpPr>
        <p:spPr bwMode="gray">
          <a:xfrm>
            <a:off x="5403834" y="3152795"/>
            <a:ext cx="742511" cy="169277"/>
          </a:xfrm>
          <a:prstGeom prst="rect">
            <a:avLst/>
          </a:prstGeom>
        </p:spPr>
        <p:txBody>
          <a:bodyPr wrap="none">
            <a:spAutoFit/>
          </a:bodyPr>
          <a:lstStyle/>
          <a:p>
            <a:pPr fontAlgn="base">
              <a:spcBef>
                <a:spcPct val="0"/>
              </a:spcBef>
              <a:spcAft>
                <a:spcPct val="0"/>
              </a:spcAft>
            </a:pPr>
            <a:r>
              <a:rPr lang="en-US" sz="500" b="1" dirty="0" smtClean="0">
                <a:solidFill>
                  <a:prstClr val="black">
                    <a:lumMod val="65000"/>
                    <a:lumOff val="35000"/>
                  </a:prstClr>
                </a:solidFill>
                <a:latin typeface="Microsoft YaHei" panose="020B0503020204020204" pitchFamily="34" charset="-122"/>
                <a:ea typeface="Microsoft YaHei" panose="020B0503020204020204" pitchFamily="34" charset="-122"/>
              </a:rPr>
              <a:t>LEVERAGE - LOW</a:t>
            </a:r>
            <a:endParaRPr lang="en-US" sz="500" b="1" dirty="0">
              <a:solidFill>
                <a:prstClr val="black"/>
              </a:solidFill>
              <a:latin typeface="Microsoft YaHei" panose="020B0503020204020204" pitchFamily="34" charset="-122"/>
              <a:ea typeface="Microsoft YaHei" panose="020B0503020204020204" pitchFamily="34" charset="-122"/>
            </a:endParaRPr>
          </a:p>
        </p:txBody>
      </p:sp>
      <p:sp>
        <p:nvSpPr>
          <p:cNvPr id="18" name="Rectangle 17"/>
          <p:cNvSpPr/>
          <p:nvPr/>
        </p:nvSpPr>
        <p:spPr bwMode="gray">
          <a:xfrm>
            <a:off x="4006859" y="2466995"/>
            <a:ext cx="960519" cy="169277"/>
          </a:xfrm>
          <a:prstGeom prst="rect">
            <a:avLst/>
          </a:prstGeom>
        </p:spPr>
        <p:txBody>
          <a:bodyPr wrap="none">
            <a:spAutoFit/>
          </a:bodyPr>
          <a:lstStyle/>
          <a:p>
            <a:pPr fontAlgn="base">
              <a:spcBef>
                <a:spcPct val="0"/>
              </a:spcBef>
              <a:spcAft>
                <a:spcPct val="0"/>
              </a:spcAft>
            </a:pPr>
            <a:r>
              <a:rPr lang="en-US" sz="500" b="1" dirty="0" smtClean="0">
                <a:solidFill>
                  <a:prstClr val="black">
                    <a:lumMod val="65000"/>
                    <a:lumOff val="35000"/>
                  </a:prstClr>
                </a:solidFill>
                <a:latin typeface="Microsoft YaHei" panose="020B0503020204020204" pitchFamily="34" charset="-122"/>
                <a:ea typeface="Microsoft YaHei" panose="020B0503020204020204" pitchFamily="34" charset="-122"/>
              </a:rPr>
              <a:t>PERFORMAANCE - LOW</a:t>
            </a:r>
            <a:endParaRPr lang="en-US" sz="500" b="1" dirty="0">
              <a:solidFill>
                <a:prstClr val="black"/>
              </a:solidFill>
              <a:latin typeface="Microsoft YaHei" panose="020B0503020204020204" pitchFamily="34" charset="-122"/>
              <a:ea typeface="Microsoft YaHei" panose="020B0503020204020204" pitchFamily="34" charset="-122"/>
            </a:endParaRPr>
          </a:p>
        </p:txBody>
      </p:sp>
      <p:sp>
        <p:nvSpPr>
          <p:cNvPr id="19" name="Rectangle 18"/>
          <p:cNvSpPr/>
          <p:nvPr/>
        </p:nvSpPr>
        <p:spPr bwMode="gray">
          <a:xfrm>
            <a:off x="7637447" y="2463850"/>
            <a:ext cx="877163" cy="169277"/>
          </a:xfrm>
          <a:prstGeom prst="rect">
            <a:avLst/>
          </a:prstGeom>
        </p:spPr>
        <p:txBody>
          <a:bodyPr wrap="none">
            <a:spAutoFit/>
          </a:bodyPr>
          <a:lstStyle/>
          <a:p>
            <a:pPr fontAlgn="base">
              <a:spcBef>
                <a:spcPct val="0"/>
              </a:spcBef>
              <a:spcAft>
                <a:spcPct val="0"/>
              </a:spcAft>
            </a:pPr>
            <a:r>
              <a:rPr lang="en-US" sz="500" b="1" dirty="0" smtClean="0">
                <a:solidFill>
                  <a:prstClr val="black">
                    <a:lumMod val="65000"/>
                    <a:lumOff val="35000"/>
                  </a:prstClr>
                </a:solidFill>
                <a:latin typeface="Microsoft YaHei" panose="020B0503020204020204" pitchFamily="34" charset="-122"/>
                <a:ea typeface="Microsoft YaHei" panose="020B0503020204020204" pitchFamily="34" charset="-122"/>
              </a:rPr>
              <a:t>PERFORMAANCE - HI</a:t>
            </a:r>
            <a:endParaRPr lang="en-US" sz="500" b="1" dirty="0">
              <a:solidFill>
                <a:prstClr val="black"/>
              </a:solidFill>
              <a:latin typeface="Microsoft YaHei" panose="020B0503020204020204" pitchFamily="34" charset="-122"/>
              <a:ea typeface="Microsoft YaHei" panose="020B0503020204020204" pitchFamily="34" charset="-122"/>
            </a:endParaRPr>
          </a:p>
        </p:txBody>
      </p:sp>
      <p:sp>
        <p:nvSpPr>
          <p:cNvPr id="21" name="Title 20"/>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关联客户业绩与需求增长点</a:t>
            </a:r>
            <a:endParaRPr lang="en-US" dirty="0">
              <a:latin typeface="Microsoft YaHei" panose="020B0503020204020204" pitchFamily="34" charset="-122"/>
              <a:ea typeface="Microsoft YaHei" panose="020B0503020204020204" pitchFamily="34" charset="-122"/>
            </a:endParaRPr>
          </a:p>
        </p:txBody>
      </p:sp>
      <p:sp>
        <p:nvSpPr>
          <p:cNvPr id="27" name="Round Same Side Corner Rectangle 26"/>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1" name="Round Same Side Corner Rectangle 3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2" name="Round Same Side Corner Rectangle 31"/>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4" name="Straight Connector 3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5355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人力</a:t>
            </a:r>
            <a:r>
              <a:rPr lang="en-US" dirty="0" smtClean="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机器智</a:t>
            </a:r>
            <a:r>
              <a:rPr lang="zh-CN" altLang="en-US" dirty="0" smtClean="0">
                <a:latin typeface="Microsoft YaHei" panose="020B0503020204020204" pitchFamily="34" charset="-122"/>
                <a:ea typeface="Microsoft YaHei" panose="020B0503020204020204" pitchFamily="34" charset="-122"/>
              </a:rPr>
              <a:t>能的方法</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pPr lvl="0"/>
            <a:r>
              <a:rPr lang="zh-CN" altLang="en-US" sz="1200" dirty="0" smtClean="0">
                <a:solidFill>
                  <a:srgbClr val="002060"/>
                </a:solidFill>
                <a:latin typeface="Microsoft YaHei" panose="020B0503020204020204" pitchFamily="34" charset="-122"/>
                <a:ea typeface="Microsoft YaHei" panose="020B0503020204020204" pitchFamily="34" charset="-122"/>
              </a:rPr>
              <a:t>通过结合零售商的见解和</a:t>
            </a:r>
            <a:r>
              <a:rPr lang="en-US" altLang="zh-CN" sz="1200" dirty="0" err="1" smtClean="0">
                <a:solidFill>
                  <a:srgbClr val="002060"/>
                </a:solidFill>
                <a:latin typeface="Microsoft YaHei" panose="020B0503020204020204" pitchFamily="34" charset="-122"/>
                <a:ea typeface="Microsoft YaHei" panose="020B0503020204020204" pitchFamily="34" charset="-122"/>
              </a:rPr>
              <a:t>InsightBox</a:t>
            </a:r>
            <a:r>
              <a:rPr lang="zh-CN" altLang="en-US" sz="1200" dirty="0" smtClean="0">
                <a:solidFill>
                  <a:srgbClr val="002060"/>
                </a:solidFill>
                <a:latin typeface="Microsoft YaHei" panose="020B0503020204020204" pitchFamily="34" charset="-122"/>
                <a:ea typeface="Microsoft YaHei" panose="020B0503020204020204" pitchFamily="34" charset="-122"/>
              </a:rPr>
              <a:t>的机器学习的方法，公司对欲求的预测的准确性能高达</a:t>
            </a:r>
            <a:r>
              <a:rPr lang="en-US" altLang="zh-CN" sz="1200" dirty="0" smtClean="0">
                <a:solidFill>
                  <a:srgbClr val="002060"/>
                </a:solidFill>
                <a:latin typeface="Microsoft YaHei" panose="020B0503020204020204" pitchFamily="34" charset="-122"/>
                <a:ea typeface="Microsoft YaHei" panose="020B0503020204020204" pitchFamily="34" charset="-122"/>
              </a:rPr>
              <a:t>90%</a:t>
            </a:r>
            <a:r>
              <a:rPr lang="zh-CN" altLang="en-US" sz="1200" dirty="0" smtClean="0">
                <a:solidFill>
                  <a:srgbClr val="002060"/>
                </a:solidFill>
                <a:latin typeface="Microsoft YaHei" panose="020B0503020204020204" pitchFamily="34" charset="-122"/>
                <a:ea typeface="Microsoft YaHei" panose="020B0503020204020204" pitchFamily="34" charset="-122"/>
              </a:rPr>
              <a:t>，从而促使销售和利润进一步的提高</a:t>
            </a:r>
            <a:endParaRPr lang="en-US" sz="1200" dirty="0">
              <a:solidFill>
                <a:srgbClr val="002060"/>
              </a:solidFill>
              <a:latin typeface="Microsoft YaHei" panose="020B0503020204020204" pitchFamily="34" charset="-122"/>
              <a:ea typeface="Microsoft YaHei" panose="020B0503020204020204" pitchFamily="34" charset="-122"/>
            </a:endParaRPr>
          </a:p>
          <a:p>
            <a:endParaRPr lang="en-US" sz="1200" dirty="0">
              <a:solidFill>
                <a:srgbClr val="002060"/>
              </a:solidFill>
              <a:latin typeface="Microsoft YaHei" panose="020B0503020204020204" pitchFamily="34" charset="-122"/>
              <a:ea typeface="Microsoft YaHei" panose="020B0503020204020204" pitchFamily="34" charset="-122"/>
            </a:endParaRPr>
          </a:p>
        </p:txBody>
      </p:sp>
      <p:sp>
        <p:nvSpPr>
          <p:cNvPr id="4" name="Text Box 12"/>
          <p:cNvSpPr txBox="1">
            <a:spLocks noChangeArrowheads="1"/>
          </p:cNvSpPr>
          <p:nvPr/>
        </p:nvSpPr>
        <p:spPr bwMode="gray">
          <a:xfrm>
            <a:off x="308112" y="2515809"/>
            <a:ext cx="4330679" cy="2646878"/>
          </a:xfrm>
          <a:prstGeom prst="rect">
            <a:avLst/>
          </a:prstGeom>
          <a:noFill/>
          <a:ln w="9525">
            <a:noFill/>
            <a:miter lim="800000"/>
            <a:headEnd/>
            <a:tailEnd/>
          </a:ln>
        </p:spPr>
        <p:txBody>
          <a:bodyPr wrap="square">
            <a:spAutoFit/>
          </a:bodyPr>
          <a:lstStyle/>
          <a:p>
            <a:pPr fontAlgn="base">
              <a:spcBef>
                <a:spcPts val="600"/>
              </a:spcBef>
              <a:spcAft>
                <a:spcPct val="0"/>
              </a:spcAft>
              <a:defRPr/>
            </a:pPr>
            <a:r>
              <a:rPr lang="zh-CN" altLang="en-US" sz="1800" b="1" spc="600" dirty="0">
                <a:solidFill>
                  <a:schemeClr val="tx2"/>
                </a:solidFill>
                <a:latin typeface="Microsoft YaHei" panose="020B0503020204020204" pitchFamily="34" charset="-122"/>
                <a:ea typeface="Microsoft YaHei" panose="020B0503020204020204" pitchFamily="34" charset="-122"/>
                <a:cs typeface="Arial" charset="0"/>
              </a:rPr>
              <a:t>大数据带来的机会</a:t>
            </a:r>
            <a:endParaRPr lang="en-US" altLang="zh-CN" sz="1800" b="1" spc="600" dirty="0">
              <a:solidFill>
                <a:schemeClr val="tx2"/>
              </a:solidFill>
              <a:latin typeface="Microsoft YaHei" panose="020B0503020204020204" pitchFamily="34" charset="-122"/>
              <a:ea typeface="Microsoft YaHei" panose="020B0503020204020204" pitchFamily="34" charset="-122"/>
              <a:cs typeface="Arial" charset="0"/>
            </a:endParaRPr>
          </a:p>
          <a:p>
            <a:pPr fontAlgn="base">
              <a:spcBef>
                <a:spcPts val="600"/>
              </a:spcBef>
              <a:spcAft>
                <a:spcPct val="0"/>
              </a:spcAft>
              <a:defRPr/>
            </a:pPr>
            <a:endParaRPr lang="en-US" sz="1600" b="1" i="1" dirty="0" smtClean="0">
              <a:solidFill>
                <a:srgbClr val="0091D0"/>
              </a:solidFill>
              <a:latin typeface="Microsoft YaHei" panose="020B0503020204020204" pitchFamily="34" charset="-122"/>
              <a:ea typeface="Microsoft YaHei" panose="020B0503020204020204" pitchFamily="34" charset="-122"/>
              <a:cs typeface="Arial" charset="0"/>
            </a:endParaRPr>
          </a:p>
          <a:p>
            <a:pPr fontAlgn="base">
              <a:spcBef>
                <a:spcPts val="600"/>
              </a:spcBef>
              <a:spcAft>
                <a:spcPct val="0"/>
              </a:spcAft>
              <a:defRPr/>
            </a:pP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仅凭</a:t>
            </a:r>
            <a:r>
              <a:rPr lang="zh-CN" altLang="en-US" sz="1600" b="1" i="1" dirty="0" smtClean="0">
                <a:solidFill>
                  <a:srgbClr val="0091D0"/>
                </a:solidFill>
                <a:latin typeface="Microsoft YaHei" panose="020B0503020204020204" pitchFamily="34" charset="-122"/>
                <a:ea typeface="Microsoft YaHei" panose="020B0503020204020204" pitchFamily="34" charset="-122"/>
                <a:cs typeface="Arial" charset="0"/>
              </a:rPr>
              <a:t>人类</a:t>
            </a:r>
            <a:r>
              <a:rPr lang="en-US" sz="1600" b="1" i="1" dirty="0" smtClean="0">
                <a:solidFill>
                  <a:srgbClr val="0091D0"/>
                </a:solidFill>
                <a:latin typeface="Microsoft YaHei" panose="020B0503020204020204" pitchFamily="34" charset="-122"/>
                <a:ea typeface="Microsoft YaHei" panose="020B0503020204020204" pitchFamily="34" charset="-122"/>
                <a:cs typeface="Arial" charset="0"/>
              </a:rPr>
              <a:t> </a:t>
            </a:r>
            <a:r>
              <a:rPr lang="zh-CN" altLang="en-US" sz="1600" dirty="0">
                <a:latin typeface="Microsoft YaHei" panose="020B0503020204020204" pitchFamily="34" charset="-122"/>
                <a:ea typeface="Microsoft YaHei" panose="020B0503020204020204" pitchFamily="34" charset="-122"/>
                <a:cs typeface="Arial" charset="0"/>
              </a:rPr>
              <a:t>是</a:t>
            </a:r>
            <a:r>
              <a:rPr lang="zh-CN" altLang="en-US" sz="1600" b="1" dirty="0" smtClean="0">
                <a:solidFill>
                  <a:srgbClr val="C00000"/>
                </a:solidFill>
                <a:latin typeface="Microsoft YaHei" panose="020B0503020204020204" pitchFamily="34" charset="-122"/>
                <a:ea typeface="Microsoft YaHei" panose="020B0503020204020204" pitchFamily="34" charset="-122"/>
                <a:cs typeface="Arial" charset="0"/>
              </a:rPr>
              <a:t>无法</a:t>
            </a:r>
            <a:r>
              <a:rPr lang="en-US" sz="1600" dirty="0" smtClean="0">
                <a:solidFill>
                  <a:srgbClr val="C00000"/>
                </a:solidFill>
                <a:latin typeface="Microsoft YaHei" panose="020B0503020204020204" pitchFamily="34" charset="-122"/>
                <a:ea typeface="Microsoft YaHei" panose="020B0503020204020204" pitchFamily="34" charset="-122"/>
                <a:cs typeface="Arial" charset="0"/>
              </a:rPr>
              <a:t> </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找到上述</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规</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律的</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这需要电脑快速地存储，读取，处理并检测大量高维度的数据</a:t>
            </a:r>
            <a:endPar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fontAlgn="base">
              <a:spcBef>
                <a:spcPts val="600"/>
              </a:spcBef>
              <a:spcAft>
                <a:spcPct val="0"/>
              </a:spcAft>
              <a:defRPr/>
            </a:pPr>
            <a:endParaRPr 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fontAlgn="base">
              <a:spcBef>
                <a:spcPts val="600"/>
              </a:spcBef>
              <a:spcAft>
                <a:spcPct val="0"/>
              </a:spcAft>
              <a:defRPr/>
            </a:pPr>
            <a:r>
              <a:rPr lang="zh-CN" altLang="en-US" sz="1600" b="1" i="1" dirty="0" smtClean="0">
                <a:solidFill>
                  <a:srgbClr val="0091D0"/>
                </a:solidFill>
                <a:latin typeface="Microsoft YaHei" panose="020B0503020204020204" pitchFamily="34" charset="-122"/>
                <a:ea typeface="Microsoft YaHei" panose="020B0503020204020204" pitchFamily="34" charset="-122"/>
                <a:cs typeface="Arial" charset="0"/>
              </a:rPr>
              <a:t>机器</a:t>
            </a:r>
            <a:r>
              <a:rPr lang="en-US" sz="1600" b="1" i="1" dirty="0" smtClean="0">
                <a:solidFill>
                  <a:srgbClr val="0070C0"/>
                </a:solidFill>
                <a:latin typeface="Microsoft YaHei" panose="020B0503020204020204" pitchFamily="34" charset="-122"/>
                <a:ea typeface="Microsoft YaHei" panose="020B0503020204020204" pitchFamily="34" charset="-122"/>
                <a:cs typeface="Arial" charset="0"/>
              </a:rPr>
              <a:t> </a:t>
            </a:r>
            <a:r>
              <a:rPr lang="zh-CN" altLang="en-US" sz="1600" b="1" dirty="0" smtClean="0">
                <a:solidFill>
                  <a:srgbClr val="C00000"/>
                </a:solidFill>
                <a:latin typeface="Microsoft YaHei" panose="020B0503020204020204" pitchFamily="34" charset="-122"/>
                <a:ea typeface="Microsoft YaHei" panose="020B0503020204020204" pitchFamily="34" charset="-122"/>
                <a:cs typeface="Arial" charset="0"/>
              </a:rPr>
              <a:t>不能</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自发地懂得这些规律</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它</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们必须由人来“教育”。</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因此</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a:t>
            </a:r>
            <a:r>
              <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机器学习方面的专业知识是</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充</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分激发“大数据”</a:t>
            </a:r>
            <a:r>
              <a:rPr lang="zh-CN" alt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巨大能量</a:t>
            </a:r>
            <a:r>
              <a:rPr lang="zh-CN" alt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的核心要求</a:t>
            </a:r>
            <a:endParaRPr lang="en-US" sz="16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grpSp>
        <p:nvGrpSpPr>
          <p:cNvPr id="5" name="Group 4"/>
          <p:cNvGrpSpPr/>
          <p:nvPr/>
        </p:nvGrpSpPr>
        <p:grpSpPr>
          <a:xfrm>
            <a:off x="4913740" y="2154301"/>
            <a:ext cx="4246503" cy="3762960"/>
            <a:chOff x="5396610" y="3312297"/>
            <a:chExt cx="3117880" cy="2762852"/>
          </a:xfrm>
        </p:grpSpPr>
        <p:sp>
          <p:nvSpPr>
            <p:cNvPr id="6" name="Oval 5"/>
            <p:cNvSpPr/>
            <p:nvPr/>
          </p:nvSpPr>
          <p:spPr bwMode="gray">
            <a:xfrm>
              <a:off x="6074653" y="3312297"/>
              <a:ext cx="1700217" cy="1700217"/>
            </a:xfrm>
            <a:prstGeom prst="ellipse">
              <a:avLst/>
            </a:prstGeom>
            <a:solidFill>
              <a:schemeClr val="accent1">
                <a:alpha val="50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anchor="ctr"/>
            <a:lstStyle/>
            <a:p>
              <a:pPr lvl="0" algn="ctr"/>
              <a:r>
                <a:rPr lang="zh-CN" altLang="en-US" sz="1600" b="1" dirty="0" smtClean="0">
                  <a:solidFill>
                    <a:srgbClr val="404040"/>
                  </a:solidFill>
                  <a:latin typeface="Microsoft YaHei" panose="020B0503020204020204" pitchFamily="34" charset="-122"/>
                  <a:ea typeface="Microsoft YaHei" panose="020B0503020204020204" pitchFamily="34" charset="-122"/>
                </a:rPr>
                <a:t>零售商自己的</a:t>
              </a:r>
              <a:endParaRPr lang="en-US" sz="1600" b="1" dirty="0" smtClean="0">
                <a:solidFill>
                  <a:srgbClr val="404040"/>
                </a:solidFill>
                <a:latin typeface="Microsoft YaHei" panose="020B0503020204020204" pitchFamily="34" charset="-122"/>
                <a:ea typeface="Microsoft YaHei" panose="020B0503020204020204" pitchFamily="34" charset="-122"/>
              </a:endParaRPr>
            </a:p>
            <a:p>
              <a:pPr lvl="0" algn="ctr"/>
              <a:r>
                <a:rPr lang="zh-CN" altLang="en-US" sz="1600" b="1" i="1" dirty="0" smtClean="0">
                  <a:solidFill>
                    <a:srgbClr val="404040"/>
                  </a:solidFill>
                  <a:latin typeface="Microsoft YaHei" panose="020B0503020204020204" pitchFamily="34" charset="-122"/>
                  <a:ea typeface="Microsoft YaHei" panose="020B0503020204020204" pitchFamily="34" charset="-122"/>
                </a:rPr>
                <a:t>见解</a:t>
              </a:r>
              <a:endParaRPr lang="en-US" sz="1600" b="1" i="1" dirty="0">
                <a:solidFill>
                  <a:srgbClr val="404040"/>
                </a:solidFill>
                <a:latin typeface="Microsoft YaHei" panose="020B0503020204020204" pitchFamily="34" charset="-122"/>
                <a:ea typeface="Microsoft YaHei" panose="020B0503020204020204" pitchFamily="34" charset="-122"/>
              </a:endParaRPr>
            </a:p>
          </p:txBody>
        </p:sp>
        <p:sp>
          <p:nvSpPr>
            <p:cNvPr id="7" name="Oval 6"/>
            <p:cNvSpPr/>
            <p:nvPr/>
          </p:nvSpPr>
          <p:spPr bwMode="gray">
            <a:xfrm>
              <a:off x="6814273" y="4374932"/>
              <a:ext cx="1700217" cy="1700217"/>
            </a:xfrm>
            <a:prstGeom prst="ellipse">
              <a:avLst/>
            </a:prstGeom>
            <a:solidFill>
              <a:schemeClr val="bg2">
                <a:alpha val="50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anchor="ctr"/>
            <a:lstStyle/>
            <a:p>
              <a:pPr lvl="0" algn="ctr"/>
              <a:r>
                <a:rPr lang="en-US" sz="1600" b="1" dirty="0" err="1" smtClean="0">
                  <a:solidFill>
                    <a:srgbClr val="404040"/>
                  </a:solidFill>
                  <a:latin typeface="Microsoft YaHei" panose="020B0503020204020204" pitchFamily="34" charset="-122"/>
                  <a:ea typeface="Microsoft YaHei" panose="020B0503020204020204" pitchFamily="34" charset="-122"/>
                </a:rPr>
                <a:t>InsightBox</a:t>
              </a:r>
              <a:endParaRPr lang="en-US" sz="1600" b="1" dirty="0" smtClean="0">
                <a:solidFill>
                  <a:srgbClr val="404040"/>
                </a:solidFill>
                <a:latin typeface="Microsoft YaHei" panose="020B0503020204020204" pitchFamily="34" charset="-122"/>
                <a:ea typeface="Microsoft YaHei" panose="020B0503020204020204" pitchFamily="34" charset="-122"/>
              </a:endParaRPr>
            </a:p>
            <a:p>
              <a:pPr lvl="0" algn="ctr"/>
              <a:r>
                <a:rPr lang="zh-CN" altLang="en-US" sz="1600" b="1" i="1" dirty="0" smtClean="0">
                  <a:solidFill>
                    <a:srgbClr val="404040"/>
                  </a:solidFill>
                  <a:latin typeface="Microsoft YaHei" panose="020B0503020204020204" pitchFamily="34" charset="-122"/>
                  <a:ea typeface="Microsoft YaHei" panose="020B0503020204020204" pitchFamily="34" charset="-122"/>
                </a:rPr>
                <a:t>分析</a:t>
              </a:r>
              <a:endParaRPr lang="en-US" sz="1600" b="1" i="1" dirty="0">
                <a:solidFill>
                  <a:srgbClr val="404040"/>
                </a:solidFill>
                <a:latin typeface="Microsoft YaHei" panose="020B0503020204020204" pitchFamily="34" charset="-122"/>
                <a:ea typeface="Microsoft YaHei" panose="020B0503020204020204" pitchFamily="34" charset="-122"/>
              </a:endParaRPr>
            </a:p>
          </p:txBody>
        </p:sp>
        <p:sp>
          <p:nvSpPr>
            <p:cNvPr id="8" name="Oval 7"/>
            <p:cNvSpPr/>
            <p:nvPr/>
          </p:nvSpPr>
          <p:spPr bwMode="gray">
            <a:xfrm>
              <a:off x="5396610" y="4374932"/>
              <a:ext cx="1700217" cy="1700217"/>
            </a:xfrm>
            <a:prstGeom prst="ellipse">
              <a:avLst/>
            </a:prstGeom>
            <a:solidFill>
              <a:schemeClr val="accent4">
                <a:lumMod val="40000"/>
                <a:lumOff val="60000"/>
                <a:alpha val="50000"/>
              </a:schemeClr>
            </a:solidFill>
            <a:ln w="25400" cap="flat" cmpd="sng" algn="ctr">
              <a:solidFill>
                <a:sysClr val="window" lastClr="FFFFFF">
                  <a:hueOff val="0"/>
                  <a:satOff val="0"/>
                  <a:lumOff val="0"/>
                  <a:alphaOff val="0"/>
                </a:sysClr>
              </a:solidFill>
              <a:prstDash val="solid"/>
            </a:ln>
            <a:effectLst/>
          </p:spPr>
          <p:style>
            <a:lnRef idx="2">
              <a:scrgbClr r="0" g="0" b="0"/>
            </a:lnRef>
            <a:fillRef idx="1">
              <a:scrgbClr r="0" g="0" b="0"/>
            </a:fillRef>
            <a:effectRef idx="0">
              <a:scrgbClr r="0" g="0" b="0"/>
            </a:effectRef>
            <a:fontRef idx="minor">
              <a:schemeClr val="tx1"/>
            </a:fontRef>
          </p:style>
          <p:txBody>
            <a:bodyPr anchor="ctr"/>
            <a:lstStyle/>
            <a:p>
              <a:pPr algn="ctr"/>
              <a:r>
                <a:rPr lang="zh-CN" altLang="en-US" sz="1600" b="1" dirty="0" smtClean="0">
                  <a:solidFill>
                    <a:srgbClr val="404040"/>
                  </a:solidFill>
                  <a:latin typeface="Microsoft YaHei" panose="020B0503020204020204" pitchFamily="34" charset="-122"/>
                  <a:ea typeface="Microsoft YaHei" panose="020B0503020204020204" pitchFamily="34" charset="-122"/>
                </a:rPr>
                <a:t>管理学</a:t>
              </a:r>
              <a:endParaRPr lang="en-US" sz="1600" b="1" dirty="0" smtClean="0">
                <a:solidFill>
                  <a:srgbClr val="404040"/>
                </a:solidFill>
                <a:latin typeface="Microsoft YaHei" panose="020B0503020204020204" pitchFamily="34" charset="-122"/>
                <a:ea typeface="Microsoft YaHei" panose="020B0503020204020204" pitchFamily="34" charset="-122"/>
              </a:endParaRPr>
            </a:p>
            <a:p>
              <a:pPr algn="ctr"/>
              <a:r>
                <a:rPr lang="zh-CN" altLang="en-US" sz="1600" b="1" dirty="0" smtClean="0">
                  <a:solidFill>
                    <a:srgbClr val="404040"/>
                  </a:solidFill>
                  <a:latin typeface="Microsoft YaHei" panose="020B0503020204020204" pitchFamily="34" charset="-122"/>
                  <a:ea typeface="Microsoft YaHei" panose="020B0503020204020204" pitchFamily="34" charset="-122"/>
                </a:rPr>
                <a:t>策略</a:t>
              </a:r>
              <a:endParaRPr lang="en-US" sz="1600" b="1" dirty="0">
                <a:solidFill>
                  <a:srgbClr val="404040"/>
                </a:solidFill>
                <a:latin typeface="Microsoft YaHei" panose="020B0503020204020204" pitchFamily="34" charset="-122"/>
                <a:ea typeface="Microsoft YaHei" panose="020B0503020204020204" pitchFamily="34" charset="-122"/>
              </a:endParaRPr>
            </a:p>
          </p:txBody>
        </p:sp>
      </p:grpSp>
      <p:sp>
        <p:nvSpPr>
          <p:cNvPr id="9" name="AutoShape 33"/>
          <p:cNvSpPr>
            <a:spLocks noChangeArrowheads="1"/>
          </p:cNvSpPr>
          <p:nvPr>
            <p:custDataLst>
              <p:tags r:id="rId1"/>
            </p:custDataLst>
          </p:nvPr>
        </p:nvSpPr>
        <p:spPr bwMode="gray">
          <a:xfrm>
            <a:off x="1676410" y="1986583"/>
            <a:ext cx="3237330" cy="4233332"/>
          </a:xfrm>
          <a:prstGeom prst="homePlate">
            <a:avLst>
              <a:gd name="adj" fmla="val 18076"/>
            </a:avLst>
          </a:prstGeom>
          <a:noFill/>
          <a:ln w="12700" cap="flat" cmpd="sng" algn="ctr">
            <a:gradFill flip="none" rotWithShape="1">
              <a:gsLst>
                <a:gs pos="9000">
                  <a:srgbClr val="004080">
                    <a:alpha val="0"/>
                  </a:srgbClr>
                </a:gs>
                <a:gs pos="100000">
                  <a:srgbClr val="0056AB"/>
                </a:gs>
                <a:gs pos="61000">
                  <a:schemeClr val="accent1">
                    <a:lumMod val="60000"/>
                    <a:lumOff val="40000"/>
                  </a:schemeClr>
                </a:gs>
              </a:gsLst>
              <a:lin ang="0" scaled="1"/>
              <a:tileRect/>
            </a:gra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lnSpc>
                <a:spcPct val="90000"/>
              </a:lnSpc>
              <a:spcBef>
                <a:spcPct val="0"/>
              </a:spcBef>
              <a:spcAft>
                <a:spcPct val="0"/>
              </a:spcAft>
              <a:buClrTx/>
            </a:pPr>
            <a:endParaRPr lang="en-US" sz="1000" dirty="0">
              <a:solidFill>
                <a:srgbClr val="000000"/>
              </a:solidFill>
              <a:latin typeface="Microsoft YaHei" panose="020B0503020204020204" pitchFamily="34" charset="-122"/>
              <a:ea typeface="Microsoft YaHei" panose="020B0503020204020204" pitchFamily="34" charset="-122"/>
            </a:endParaRPr>
          </a:p>
        </p:txBody>
      </p:sp>
      <p:sp>
        <p:nvSpPr>
          <p:cNvPr id="22" name="Round Same Side Corner Rectangle 21"/>
          <p:cNvSpPr/>
          <p:nvPr/>
        </p:nvSpPr>
        <p:spPr>
          <a:xfrm>
            <a:off x="762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bg1"/>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23" name="Round Same Side Corner Rectangle 22"/>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 </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360°</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4" name="Round Same Side Corner Rectangle 2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5" name="Round Same Side Corner Rectangle 24"/>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6" name="Round Same Side Corner Rectangle 2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27" name="Straight Connector 2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8557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ext uri="{D42A27DB-BD31-4B8C-83A1-F6EECF244321}">
                <p14:modId xmlns:p14="http://schemas.microsoft.com/office/powerpoint/2010/main" val="1557958525"/>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15930"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a:spLocks noGrp="1"/>
          </p:cNvSpPr>
          <p:nvPr>
            <p:ph type="title"/>
          </p:nvPr>
        </p:nvSpPr>
        <p:spPr bwMode="gray">
          <a:xfrm>
            <a:off x="4860636" y="2586038"/>
            <a:ext cx="3824577" cy="1685924"/>
          </a:xfrm>
        </p:spPr>
        <p:txBody>
          <a:bodyPr>
            <a:normAutofit/>
          </a:bodyPr>
          <a:lstStyle/>
          <a:p>
            <a:pPr algn="ctr"/>
            <a:r>
              <a:rPr lang="zh-CN" altLang="en-US" sz="4000" dirty="0" smtClean="0"/>
              <a:t>消费者</a:t>
            </a:r>
            <a:r>
              <a:rPr lang="en-US" sz="4000" dirty="0" smtClean="0"/>
              <a:t> 360°</a:t>
            </a:r>
            <a:endParaRPr lang="en-US" sz="4000" b="1" dirty="0">
              <a:solidFill>
                <a:schemeClr val="accent1">
                  <a:lumMod val="50000"/>
                </a:schemeClr>
              </a:solidFill>
            </a:endParaRPr>
          </a:p>
        </p:txBody>
      </p:sp>
      <p:sp>
        <p:nvSpPr>
          <p:cNvPr id="13" name="Round Same Side Corner Rectangle 1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4" name="Round Same Side Corner Rectangle 13"/>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5" name="Round Same Side Corner Rectangle 1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 name="Round Same Side Corner Rectangle 15"/>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 name="Round Same Side Corner Rectangle 1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8" name="Straight Connector 1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3567" y="2000250"/>
            <a:ext cx="3810000" cy="2857500"/>
          </a:xfrm>
          <a:prstGeom prst="rect">
            <a:avLst/>
          </a:prstGeom>
        </p:spPr>
      </p:pic>
    </p:spTree>
    <p:extLst>
      <p:ext uri="{BB962C8B-B14F-4D97-AF65-F5344CB8AC3E}">
        <p14:creationId xmlns:p14="http://schemas.microsoft.com/office/powerpoint/2010/main" val="3128488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Object 15" hidden="1"/>
          <p:cNvGraphicFramePr>
            <a:graphicFrameLocks/>
          </p:cNvGraphicFramePr>
          <p:nvPr>
            <p:custDataLst>
              <p:tags r:id="rId2"/>
            </p:custDataLst>
            <p:extLst>
              <p:ext uri="{D42A27DB-BD31-4B8C-83A1-F6EECF244321}">
                <p14:modId xmlns:p14="http://schemas.microsoft.com/office/powerpoint/2010/main" val="219841048"/>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30273" name="think-cell Slide" r:id="rId5" imgW="508" imgH="508" progId="TCLayout.ActiveDocument.1">
                  <p:embed/>
                </p:oleObj>
              </mc:Choice>
              <mc:Fallback>
                <p:oleObj name="think-cell Slide" r:id="rId5" imgW="508" imgH="508" progId="TCLayout.ActiveDocument.1">
                  <p:embed/>
                  <p:pic>
                    <p:nvPicPr>
                      <p:cNvPr id="0" name=""/>
                      <p:cNvPicPr/>
                      <p:nvPr/>
                    </p:nvPicPr>
                    <p:blipFill>
                      <a:blip r:embed="rId6"/>
                      <a:stretch>
                        <a:fillRect/>
                      </a:stretch>
                    </p:blipFill>
                    <p:spPr>
                      <a:xfrm>
                        <a:off x="1588" y="1588"/>
                        <a:ext cx="1587" cy="1587"/>
                      </a:xfrm>
                      <a:prstGeom prst="rect">
                        <a:avLst/>
                      </a:prstGeom>
                    </p:spPr>
                  </p:pic>
                </p:oleObj>
              </mc:Fallback>
            </mc:AlternateContent>
          </a:graphicData>
        </a:graphic>
      </p:graphicFrame>
      <p:sp>
        <p:nvSpPr>
          <p:cNvPr id="3" name="Text Placeholder 2"/>
          <p:cNvSpPr>
            <a:spLocks noGrp="1"/>
          </p:cNvSpPr>
          <p:nvPr>
            <p:ph type="body" sz="quarter" idx="10"/>
          </p:nvPr>
        </p:nvSpPr>
        <p:spPr/>
        <p:txBody>
          <a:bodyPr/>
          <a:lstStyle/>
          <a:p>
            <a:r>
              <a:rPr lang="zh-CN" altLang="en-US" sz="1200" dirty="0">
                <a:latin typeface="Microsoft YaHei" panose="020B0503020204020204" pitchFamily="34" charset="-122"/>
                <a:ea typeface="Microsoft YaHei" panose="020B0503020204020204" pitchFamily="34" charset="-122"/>
              </a:rPr>
              <a:t>通过</a:t>
            </a:r>
            <a:r>
              <a:rPr lang="en-US" sz="1200" dirty="0" err="1" smtClean="0">
                <a:latin typeface="Microsoft YaHei" panose="020B0503020204020204" pitchFamily="34" charset="-122"/>
                <a:ea typeface="Microsoft YaHei" panose="020B0503020204020204" pitchFamily="34" charset="-122"/>
              </a:rPr>
              <a:t>InsightBox’s</a:t>
            </a:r>
            <a:r>
              <a:rPr lang="en-US" sz="1200" dirty="0" smtClean="0">
                <a:latin typeface="Microsoft YaHei" panose="020B0503020204020204" pitchFamily="34" charset="-122"/>
                <a:ea typeface="Microsoft YaHei" panose="020B0503020204020204" pitchFamily="34" charset="-122"/>
              </a:rPr>
              <a:t> </a:t>
            </a:r>
            <a:r>
              <a:rPr lang="zh-CN" altLang="en-US" sz="1200" dirty="0" smtClean="0">
                <a:latin typeface="Microsoft YaHei" panose="020B0503020204020204" pitchFamily="34" charset="-122"/>
                <a:ea typeface="Microsoft YaHei" panose="020B0503020204020204" pitchFamily="34" charset="-122"/>
              </a:rPr>
              <a:t>客户</a:t>
            </a:r>
            <a:r>
              <a:rPr lang="en-US" sz="1200" dirty="0" smtClean="0">
                <a:latin typeface="Microsoft YaHei" panose="020B0503020204020204" pitchFamily="34" charset="-122"/>
                <a:ea typeface="Microsoft YaHei" panose="020B0503020204020204" pitchFamily="34" charset="-122"/>
              </a:rPr>
              <a:t>360, </a:t>
            </a:r>
            <a:r>
              <a:rPr lang="zh-CN" altLang="en-US" sz="1200" dirty="0" smtClean="0">
                <a:latin typeface="Microsoft YaHei" panose="020B0503020204020204" pitchFamily="34" charset="-122"/>
                <a:ea typeface="Microsoft YaHei" panose="020B0503020204020204" pitchFamily="34" charset="-122"/>
              </a:rPr>
              <a:t>你能够马上准确地定位潜在客户，做到给客户分类并且根据不同人对不同产品做出的潜在反应来给每个客户的价值打分</a:t>
            </a:r>
            <a:endParaRPr lang="en-US" sz="1200" dirty="0">
              <a:latin typeface="Microsoft YaHei" panose="020B0503020204020204" pitchFamily="34" charset="-122"/>
              <a:ea typeface="Microsoft YaHei" panose="020B0503020204020204" pitchFamily="34" charset="-122"/>
            </a:endParaRPr>
          </a:p>
        </p:txBody>
      </p:sp>
      <p:sp>
        <p:nvSpPr>
          <p:cNvPr id="5" name="Rounded Rectangle 4"/>
          <p:cNvSpPr/>
          <p:nvPr/>
        </p:nvSpPr>
        <p:spPr bwMode="gray">
          <a:xfrm>
            <a:off x="551512" y="1460310"/>
            <a:ext cx="3843068" cy="5002045"/>
          </a:xfrm>
          <a:prstGeom prst="roundRect">
            <a:avLst>
              <a:gd name="adj" fmla="val 539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 name="Rounded Rectangle 5"/>
          <p:cNvSpPr/>
          <p:nvPr/>
        </p:nvSpPr>
        <p:spPr bwMode="gray">
          <a:xfrm>
            <a:off x="4899546" y="1460310"/>
            <a:ext cx="3889612" cy="5002045"/>
          </a:xfrm>
          <a:prstGeom prst="roundRect">
            <a:avLst>
              <a:gd name="adj" fmla="val 539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69634" name="Picture 2" descr="http://assets.fontsinuse.com/static/use-media-items/14/13147/full-1013x1500/533dcdaa/house-of-cards-final-poster.jpe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664" y="1584201"/>
            <a:ext cx="3210712" cy="47542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8" cstate="print">
            <a:extLst>
              <a:ext uri="{28A0092B-C50C-407E-A947-70E740481C1C}">
                <a14:useLocalDpi xmlns:a14="http://schemas.microsoft.com/office/drawing/2010/main" val="0"/>
              </a:ext>
            </a:extLst>
          </a:blip>
          <a:srcRect b="16025"/>
          <a:stretch/>
        </p:blipFill>
        <p:spPr>
          <a:xfrm>
            <a:off x="3969237" y="5015925"/>
            <a:ext cx="1522533" cy="1068049"/>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0886" y="3511473"/>
            <a:ext cx="1543055" cy="1152055"/>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007063" y="1971221"/>
            <a:ext cx="1390777" cy="1143958"/>
          </a:xfrm>
          <a:prstGeom prst="rect">
            <a:avLst/>
          </a:prstGeom>
        </p:spPr>
      </p:pic>
      <p:sp>
        <p:nvSpPr>
          <p:cNvPr id="13" name="Rounded Rectangle 12"/>
          <p:cNvSpPr/>
          <p:nvPr/>
        </p:nvSpPr>
        <p:spPr>
          <a:xfrm>
            <a:off x="3904105" y="1942181"/>
            <a:ext cx="1543055" cy="1143958"/>
          </a:xfrm>
          <a:prstGeom prst="roundRect">
            <a:avLst/>
          </a:prstGeom>
          <a:solidFill>
            <a:schemeClr val="lt1">
              <a:alpha val="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4" name="Rounded Rectangle 13"/>
          <p:cNvSpPr/>
          <p:nvPr/>
        </p:nvSpPr>
        <p:spPr>
          <a:xfrm>
            <a:off x="3879295" y="3509196"/>
            <a:ext cx="1592673" cy="1154332"/>
          </a:xfrm>
          <a:prstGeom prst="roundRect">
            <a:avLst/>
          </a:prstGeom>
          <a:solidFill>
            <a:schemeClr val="lt1">
              <a:alpha val="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5" name="Rounded Rectangle 14"/>
          <p:cNvSpPr/>
          <p:nvPr/>
        </p:nvSpPr>
        <p:spPr>
          <a:xfrm>
            <a:off x="3879295" y="5015924"/>
            <a:ext cx="1543055" cy="1068049"/>
          </a:xfrm>
          <a:prstGeom prst="roundRect">
            <a:avLst/>
          </a:prstGeom>
          <a:solidFill>
            <a:schemeClr val="lt1">
              <a:alpha val="0"/>
            </a:schemeClr>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 name="Title 16"/>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再</a:t>
            </a:r>
            <a:r>
              <a:rPr lang="zh-CN" altLang="en-US" dirty="0" smtClean="0">
                <a:latin typeface="Microsoft YaHei" panose="020B0503020204020204" pitchFamily="34" charset="-122"/>
                <a:ea typeface="Microsoft YaHei" panose="020B0503020204020204" pitchFamily="34" charset="-122"/>
              </a:rPr>
              <a:t>创</a:t>
            </a:r>
            <a:r>
              <a:rPr lang="en-US" dirty="0" smtClean="0">
                <a:latin typeface="Microsoft YaHei" panose="020B0503020204020204" pitchFamily="34" charset="-122"/>
                <a:ea typeface="Microsoft YaHei" panose="020B0503020204020204" pitchFamily="34" charset="-122"/>
              </a:rPr>
              <a:t>Netflix</a:t>
            </a:r>
            <a:r>
              <a:rPr lang="zh-CN" altLang="en-US" dirty="0" smtClean="0">
                <a:latin typeface="Microsoft YaHei" panose="020B0503020204020204" pitchFamily="34" charset="-122"/>
                <a:ea typeface="Microsoft YaHei" panose="020B0503020204020204" pitchFamily="34" charset="-122"/>
              </a:rPr>
              <a:t>的成功</a:t>
            </a:r>
            <a:endParaRPr lang="en-US" dirty="0">
              <a:latin typeface="Microsoft YaHei" panose="020B0503020204020204" pitchFamily="34" charset="-122"/>
              <a:ea typeface="Microsoft YaHei" panose="020B0503020204020204" pitchFamily="34" charset="-122"/>
            </a:endParaRPr>
          </a:p>
        </p:txBody>
      </p:sp>
      <p:pic>
        <p:nvPicPr>
          <p:cNvPr id="130113" name="Picture 65" descr="http://is.asia-city.com/sites/default/files/imagecache/item_image/Entrance.jpg"/>
          <p:cNvPicPr>
            <a:picLocks noChangeAspect="1" noChangeArrowheads="1"/>
          </p:cNvPicPr>
          <p:nvPr/>
        </p:nvPicPr>
        <p:blipFill rotWithShape="1">
          <a:blip r:embed="rId11">
            <a:extLst>
              <a:ext uri="{28A0092B-C50C-407E-A947-70E740481C1C}">
                <a14:useLocalDpi xmlns:a14="http://schemas.microsoft.com/office/drawing/2010/main" val="0"/>
              </a:ext>
            </a:extLst>
          </a:blip>
          <a:srcRect l="40087" t="-1075"/>
          <a:stretch/>
        </p:blipFill>
        <p:spPr bwMode="auto">
          <a:xfrm>
            <a:off x="5495278" y="1589103"/>
            <a:ext cx="3191522" cy="4749359"/>
          </a:xfrm>
          <a:prstGeom prst="rect">
            <a:avLst/>
          </a:prstGeom>
          <a:noFill/>
          <a:extLst>
            <a:ext uri="{909E8E84-426E-40dd-AFC4-6F175D3DCCD1}">
              <a14:hiddenFill xmlns:a14="http://schemas.microsoft.com/office/drawing/2010/main">
                <a:solidFill>
                  <a:srgbClr val="FFFFFF"/>
                </a:solidFill>
              </a14:hiddenFill>
            </a:ext>
          </a:extLst>
        </p:spPr>
      </p:pic>
      <p:sp>
        <p:nvSpPr>
          <p:cNvPr id="26" name="Round Same Side Corner Rectangle 25"/>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7" name="Round Same Side Corner Rectangle 26"/>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9" name="Round Same Side Corner Rectangle 2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0" name="Round Same Side Corner Rectangle 2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1" name="Straight Connector 3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90011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11" hidden="1"/>
          <p:cNvGraphicFramePr>
            <a:graphicFrameLocks/>
          </p:cNvGraphicFramePr>
          <p:nvPr>
            <p:custDataLst>
              <p:tags r:id="rId2"/>
            </p:custDataLst>
            <p:extLst>
              <p:ext uri="{D42A27DB-BD31-4B8C-83A1-F6EECF244321}">
                <p14:modId xmlns:p14="http://schemas.microsoft.com/office/powerpoint/2010/main" val="2612380453"/>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1903" name="think-cell Slide" r:id="rId11" imgW="359" imgH="360" progId="TCLayout.ActiveDocument.1">
                  <p:embed/>
                </p:oleObj>
              </mc:Choice>
              <mc:Fallback>
                <p:oleObj name="think-cell Slide" r:id="rId11" imgW="359" imgH="360" progId="TCLayout.ActiveDocument.1">
                  <p:embed/>
                  <p:pic>
                    <p:nvPicPr>
                      <p:cNvPr id="0" name=""/>
                      <p:cNvPicPr/>
                      <p:nvPr/>
                    </p:nvPicPr>
                    <p:blipFill>
                      <a:blip r:embed="rId12"/>
                      <a:stretch>
                        <a:fillRect/>
                      </a:stretch>
                    </p:blipFill>
                    <p:spPr>
                      <a:xfrm>
                        <a:off x="1588" y="1588"/>
                        <a:ext cx="1587" cy="1587"/>
                      </a:xfrm>
                      <a:prstGeom prst="rect">
                        <a:avLst/>
                      </a:prstGeom>
                    </p:spPr>
                  </p:pic>
                </p:oleObj>
              </mc:Fallback>
            </mc:AlternateContent>
          </a:graphicData>
        </a:graphic>
      </p:graphicFrame>
      <p:pic>
        <p:nvPicPr>
          <p:cNvPr id="120" name="Picture 76" descr="dreamstime_3073144"/>
          <p:cNvPicPr>
            <a:picLocks noChangeAspect="1" noChangeArrowheads="1"/>
          </p:cNvPicPr>
          <p:nvPr/>
        </p:nvPicPr>
        <p:blipFill>
          <a:blip r:embed="rId13" cstate="print"/>
          <a:srcRect/>
          <a:stretch>
            <a:fillRect/>
          </a:stretch>
        </p:blipFill>
        <p:spPr bwMode="auto">
          <a:xfrm>
            <a:off x="1354993" y="2570227"/>
            <a:ext cx="1142943" cy="934152"/>
          </a:xfrm>
          <a:prstGeom prst="rect">
            <a:avLst/>
          </a:prstGeom>
          <a:noFill/>
          <a:ln w="9525">
            <a:noFill/>
            <a:miter lim="800000"/>
            <a:headEnd/>
            <a:tailEnd/>
          </a:ln>
        </p:spPr>
      </p:pic>
      <p:pic>
        <p:nvPicPr>
          <p:cNvPr id="129037" name="Picture 1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9376" r="8775" b="3737"/>
          <a:stretch/>
        </p:blipFill>
        <p:spPr bwMode="auto">
          <a:xfrm>
            <a:off x="1147781" y="6128031"/>
            <a:ext cx="548640" cy="428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 name="Picture 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9620" r="18556" b="12242"/>
          <a:stretch/>
        </p:blipFill>
        <p:spPr bwMode="auto">
          <a:xfrm>
            <a:off x="2539800" y="6116711"/>
            <a:ext cx="901725" cy="42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9" name="Picture 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9620" r="18556" b="12242"/>
          <a:stretch/>
        </p:blipFill>
        <p:spPr bwMode="auto">
          <a:xfrm>
            <a:off x="6550834" y="6125815"/>
            <a:ext cx="901725" cy="421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7" name="Picture 3"/>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t="18359" b="14065"/>
          <a:stretch/>
        </p:blipFill>
        <p:spPr bwMode="auto">
          <a:xfrm>
            <a:off x="3603591" y="6106944"/>
            <a:ext cx="725882" cy="431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9026" name="Picture 2"/>
          <p:cNvPicPr>
            <a:picLocks noChangeAspect="1" noChangeArrowheads="1"/>
          </p:cNvPicPr>
          <p:nvPr/>
        </p:nvPicPr>
        <p:blipFill rotWithShape="1">
          <a:blip r:embed="rId17">
            <a:extLst>
              <a:ext uri="{28A0092B-C50C-407E-A947-70E740481C1C}">
                <a14:useLocalDpi xmlns:a14="http://schemas.microsoft.com/office/drawing/2010/main" val="0"/>
              </a:ext>
            </a:extLst>
          </a:blip>
          <a:srcRect l="32356"/>
          <a:stretch/>
        </p:blipFill>
        <p:spPr bwMode="auto">
          <a:xfrm>
            <a:off x="982427" y="4565964"/>
            <a:ext cx="620154" cy="1377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顾客</a:t>
            </a:r>
            <a:r>
              <a:rPr lang="en-GB" dirty="0" smtClean="0">
                <a:latin typeface="Microsoft YaHei" panose="020B0503020204020204" pitchFamily="34" charset="-122"/>
                <a:ea typeface="Microsoft YaHei" panose="020B0503020204020204" pitchFamily="34" charset="-122"/>
              </a:rPr>
              <a:t>360</a:t>
            </a:r>
            <a:r>
              <a:rPr lang="en-GB" dirty="0">
                <a:latin typeface="Microsoft YaHei" panose="020B0503020204020204" pitchFamily="34" charset="-122"/>
                <a:ea typeface="Microsoft YaHei" panose="020B0503020204020204" pitchFamily="34" charset="-122"/>
              </a:rPr>
              <a:t>⁰ </a:t>
            </a:r>
            <a:r>
              <a:rPr lang="zh-CN" altLang="en-US" dirty="0" smtClean="0">
                <a:latin typeface="Microsoft YaHei" panose="020B0503020204020204" pitchFamily="34" charset="-122"/>
                <a:ea typeface="Microsoft YaHei" panose="020B0503020204020204" pitchFamily="34" charset="-122"/>
              </a:rPr>
              <a:t>纵视图</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我们第一步是整合来自内部和外部的各式有用的信息，提供给您顾客的全方位视图，再在此基础上建模</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grpSp>
        <p:nvGrpSpPr>
          <p:cNvPr id="9" name="Group 8"/>
          <p:cNvGrpSpPr/>
          <p:nvPr/>
        </p:nvGrpSpPr>
        <p:grpSpPr>
          <a:xfrm>
            <a:off x="596283" y="1535775"/>
            <a:ext cx="2808155" cy="2824095"/>
            <a:chOff x="435862" y="2888618"/>
            <a:chExt cx="3271327" cy="3232528"/>
          </a:xfrm>
        </p:grpSpPr>
        <p:grpSp>
          <p:nvGrpSpPr>
            <p:cNvPr id="85" name="Group 34"/>
            <p:cNvGrpSpPr/>
            <p:nvPr/>
          </p:nvGrpSpPr>
          <p:grpSpPr bwMode="gray">
            <a:xfrm>
              <a:off x="474217" y="2888618"/>
              <a:ext cx="3062970" cy="3232528"/>
              <a:chOff x="1029122" y="1907790"/>
              <a:chExt cx="2946852" cy="3371365"/>
            </a:xfrm>
          </p:grpSpPr>
          <p:sp>
            <p:nvSpPr>
              <p:cNvPr id="87" name="AutoShape 12"/>
              <p:cNvSpPr>
                <a:spLocks noChangeArrowheads="1"/>
              </p:cNvSpPr>
              <p:nvPr>
                <p:custDataLst>
                  <p:tags r:id="rId3"/>
                </p:custDataLst>
              </p:nvPr>
            </p:nvSpPr>
            <p:spPr bwMode="gray">
              <a:xfrm flipV="1">
                <a:off x="2336594" y="4170677"/>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88" name="AutoShape 12"/>
              <p:cNvSpPr>
                <a:spLocks noChangeArrowheads="1"/>
              </p:cNvSpPr>
              <p:nvPr>
                <p:custDataLst>
                  <p:tags r:id="rId4"/>
                </p:custDataLst>
              </p:nvPr>
            </p:nvSpPr>
            <p:spPr bwMode="gray">
              <a:xfrm>
                <a:off x="2336594" y="273879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89" name="AutoShape 12"/>
              <p:cNvSpPr>
                <a:spLocks noChangeArrowheads="1"/>
              </p:cNvSpPr>
              <p:nvPr>
                <p:custDataLst>
                  <p:tags r:id="rId5"/>
                </p:custDataLst>
              </p:nvPr>
            </p:nvSpPr>
            <p:spPr bwMode="gray">
              <a:xfrm rot="18525787">
                <a:off x="1683338" y="311552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90" name="AutoShape 12"/>
              <p:cNvSpPr>
                <a:spLocks noChangeArrowheads="1"/>
              </p:cNvSpPr>
              <p:nvPr>
                <p:custDataLst>
                  <p:tags r:id="rId6"/>
                </p:custDataLst>
              </p:nvPr>
            </p:nvSpPr>
            <p:spPr bwMode="gray">
              <a:xfrm rot="3088714">
                <a:off x="2994613" y="3115520"/>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91" name="AutoShape 12"/>
              <p:cNvSpPr>
                <a:spLocks noChangeArrowheads="1"/>
              </p:cNvSpPr>
              <p:nvPr>
                <p:custDataLst>
                  <p:tags r:id="rId7"/>
                </p:custDataLst>
              </p:nvPr>
            </p:nvSpPr>
            <p:spPr bwMode="gray">
              <a:xfrm rot="13849728">
                <a:off x="1694764" y="3797463"/>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92" name="AutoShape 12"/>
              <p:cNvSpPr>
                <a:spLocks noChangeArrowheads="1"/>
              </p:cNvSpPr>
              <p:nvPr>
                <p:custDataLst>
                  <p:tags r:id="rId8"/>
                </p:custDataLst>
              </p:nvPr>
            </p:nvSpPr>
            <p:spPr bwMode="gray">
              <a:xfrm rot="7851621">
                <a:off x="2971063" y="3809848"/>
                <a:ext cx="379824" cy="403914"/>
              </a:xfrm>
              <a:prstGeom prst="downArrow">
                <a:avLst>
                  <a:gd name="adj1" fmla="val 56028"/>
                  <a:gd name="adj2" fmla="val 43861"/>
                </a:avLst>
              </a:prstGeom>
              <a:gradFill flip="none" rotWithShape="1">
                <a:gsLst>
                  <a:gs pos="0">
                    <a:srgbClr val="004080"/>
                  </a:gs>
                  <a:gs pos="49000">
                    <a:srgbClr val="0092D1">
                      <a:alpha val="49001"/>
                    </a:srgbClr>
                  </a:gs>
                  <a:gs pos="91000">
                    <a:schemeClr val="bg1">
                      <a:alpha val="0"/>
                    </a:schemeClr>
                  </a:gs>
                </a:gsLst>
                <a:lin ang="16200000" scaled="0"/>
                <a:tileRect/>
              </a:gradFill>
              <a:ln w="19050" cap="flat" cmpd="sng" algn="ctr">
                <a:noFill/>
                <a:prstDash val="solid"/>
                <a:round/>
                <a:headEnd type="none" w="med" len="med"/>
                <a:tailEnd type="none" w="med" len="med"/>
              </a:ln>
              <a:effectLst/>
            </p:spPr>
            <p:txBody>
              <a:bodyPr wrap="square">
                <a:normAutofit/>
              </a:bodyPr>
              <a:lstStyle/>
              <a:p>
                <a:pPr defTabSz="914400"/>
                <a:endParaRPr lang="fr-FR" sz="600" dirty="0">
                  <a:solidFill>
                    <a:srgbClr val="000000"/>
                  </a:solidFill>
                  <a:latin typeface="Microsoft YaHei" panose="020B0503020204020204" pitchFamily="34" charset="-122"/>
                  <a:ea typeface="Microsoft YaHei" panose="020B0503020204020204" pitchFamily="34" charset="-122"/>
                </a:endParaRPr>
              </a:p>
            </p:txBody>
          </p:sp>
          <p:sp>
            <p:nvSpPr>
              <p:cNvPr id="93" name="Oval 9"/>
              <p:cNvSpPr>
                <a:spLocks noChangeArrowheads="1"/>
              </p:cNvSpPr>
              <p:nvPr/>
            </p:nvSpPr>
            <p:spPr bwMode="gray">
              <a:xfrm>
                <a:off x="2125553" y="1907790"/>
                <a:ext cx="791761" cy="858306"/>
              </a:xfrm>
              <a:prstGeom prst="ellipse">
                <a:avLst/>
              </a:prstGeom>
              <a:solidFill>
                <a:schemeClr val="accent1">
                  <a:lumMod val="40000"/>
                  <a:lumOff val="60000"/>
                </a:schemeClr>
              </a:solidFill>
              <a:ln w="12700">
                <a:noFill/>
                <a:round/>
                <a:headEnd/>
                <a:tailEnd/>
              </a:ln>
              <a:extLst/>
            </p:spPr>
            <p:txBody>
              <a:bodyPr wrap="square" lIns="90488" tIns="44450" rIns="90488"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94" name="Oval 10"/>
              <p:cNvSpPr>
                <a:spLocks noChangeArrowheads="1"/>
              </p:cNvSpPr>
              <p:nvPr/>
            </p:nvSpPr>
            <p:spPr bwMode="gray">
              <a:xfrm>
                <a:off x="3184213" y="2543572"/>
                <a:ext cx="791761" cy="858306"/>
              </a:xfrm>
              <a:prstGeom prst="ellipse">
                <a:avLst/>
              </a:prstGeom>
              <a:solidFill>
                <a:schemeClr val="accent1">
                  <a:lumMod val="40000"/>
                  <a:lumOff val="60000"/>
                </a:schemeClr>
              </a:solidFill>
              <a:ln w="12700">
                <a:noFill/>
                <a:round/>
                <a:headEnd/>
                <a:tailEnd/>
              </a:ln>
              <a:extLst/>
            </p:spPr>
            <p:txBody>
              <a:bodyPr wrap="square" lIns="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95" name="Oval 16"/>
              <p:cNvSpPr>
                <a:spLocks noChangeArrowheads="1"/>
              </p:cNvSpPr>
              <p:nvPr/>
            </p:nvSpPr>
            <p:spPr bwMode="gray">
              <a:xfrm>
                <a:off x="2128791" y="4420849"/>
                <a:ext cx="791761" cy="858306"/>
              </a:xfrm>
              <a:prstGeom prst="ellipse">
                <a:avLst/>
              </a:prstGeom>
              <a:solidFill>
                <a:schemeClr val="accent1">
                  <a:lumMod val="40000"/>
                  <a:lumOff val="60000"/>
                </a:schemeClr>
              </a:solidFill>
              <a:ln w="12700">
                <a:noFill/>
                <a:round/>
                <a:headEnd/>
                <a:tailEnd/>
              </a:ln>
              <a:extLst/>
            </p:spPr>
            <p:txBody>
              <a:bodyPr wrap="square" lIns="90488"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96" name="Oval 17"/>
              <p:cNvSpPr>
                <a:spLocks noChangeArrowheads="1"/>
              </p:cNvSpPr>
              <p:nvPr/>
            </p:nvSpPr>
            <p:spPr bwMode="gray">
              <a:xfrm>
                <a:off x="3140486" y="3790367"/>
                <a:ext cx="791761" cy="858306"/>
              </a:xfrm>
              <a:prstGeom prst="ellipse">
                <a:avLst/>
              </a:prstGeom>
              <a:solidFill>
                <a:schemeClr val="accent1">
                  <a:lumMod val="40000"/>
                  <a:lumOff val="60000"/>
                </a:schemeClr>
              </a:solidFill>
              <a:ln w="12700">
                <a:noFill/>
                <a:round/>
                <a:headEnd/>
                <a:tailEnd/>
              </a:ln>
              <a:extLst/>
            </p:spPr>
            <p:txBody>
              <a:bodyPr wrap="square" lIns="90488"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97" name="Oval 23"/>
              <p:cNvSpPr>
                <a:spLocks noChangeArrowheads="1"/>
              </p:cNvSpPr>
              <p:nvPr/>
            </p:nvSpPr>
            <p:spPr bwMode="gray">
              <a:xfrm>
                <a:off x="1103958" y="2501255"/>
                <a:ext cx="791761" cy="858306"/>
              </a:xfrm>
              <a:prstGeom prst="ellipse">
                <a:avLst/>
              </a:prstGeom>
              <a:solidFill>
                <a:schemeClr val="accent1">
                  <a:lumMod val="40000"/>
                  <a:lumOff val="60000"/>
                </a:schemeClr>
              </a:solidFill>
              <a:ln w="12700">
                <a:noFill/>
                <a:round/>
                <a:headEnd/>
                <a:tailEnd/>
              </a:ln>
              <a:extLst/>
            </p:spPr>
            <p:txBody>
              <a:bodyPr wrap="square" lIns="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sp>
            <p:nvSpPr>
              <p:cNvPr id="98" name="Oval 24"/>
              <p:cNvSpPr>
                <a:spLocks noChangeArrowheads="1"/>
              </p:cNvSpPr>
              <p:nvPr/>
            </p:nvSpPr>
            <p:spPr bwMode="gray">
              <a:xfrm>
                <a:off x="1029122" y="3748049"/>
                <a:ext cx="791761" cy="858306"/>
              </a:xfrm>
              <a:prstGeom prst="ellipse">
                <a:avLst/>
              </a:prstGeom>
              <a:solidFill>
                <a:schemeClr val="accent1">
                  <a:lumMod val="40000"/>
                  <a:lumOff val="60000"/>
                </a:schemeClr>
              </a:solidFill>
              <a:ln w="12700">
                <a:noFill/>
                <a:round/>
                <a:headEnd/>
                <a:tailEnd/>
              </a:ln>
              <a:extLst/>
            </p:spPr>
            <p:txBody>
              <a:bodyPr wrap="square" lIns="36000" tIns="44450" rIns="0" bIns="44450" anchor="ctr">
                <a:normAutofit/>
              </a:bodyPr>
              <a:lstStyle/>
              <a:p>
                <a:pPr algn="ctr">
                  <a:lnSpc>
                    <a:spcPct val="90000"/>
                  </a:lnSpc>
                </a:pPr>
                <a:endParaRPr sz="900" b="1" noProof="1">
                  <a:solidFill>
                    <a:srgbClr val="000000"/>
                  </a:solidFill>
                  <a:latin typeface="Microsoft YaHei" panose="020B0503020204020204" pitchFamily="34" charset="-122"/>
                  <a:ea typeface="Microsoft YaHei" panose="020B0503020204020204" pitchFamily="34" charset="-122"/>
                  <a:cs typeface="Calibri"/>
                </a:endParaRPr>
              </a:p>
            </p:txBody>
          </p:sp>
        </p:grpSp>
        <p:sp>
          <p:nvSpPr>
            <p:cNvPr id="99" name="Rectangle 98"/>
            <p:cNvSpPr/>
            <p:nvPr/>
          </p:nvSpPr>
          <p:spPr bwMode="gray">
            <a:xfrm>
              <a:off x="2542345" y="3796795"/>
              <a:ext cx="1164844" cy="26421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销量</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100" name="Rectangle 99"/>
            <p:cNvSpPr/>
            <p:nvPr/>
          </p:nvSpPr>
          <p:spPr bwMode="gray">
            <a:xfrm>
              <a:off x="1589667" y="3061707"/>
              <a:ext cx="875897" cy="42274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社会经济因素</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101" name="Rectangle 100"/>
            <p:cNvSpPr/>
            <p:nvPr/>
          </p:nvSpPr>
          <p:spPr bwMode="gray">
            <a:xfrm>
              <a:off x="2678399" y="4982454"/>
              <a:ext cx="873825" cy="26421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营销</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102" name="Rectangle 101"/>
            <p:cNvSpPr/>
            <p:nvPr/>
          </p:nvSpPr>
          <p:spPr bwMode="gray">
            <a:xfrm>
              <a:off x="1489036" y="5522865"/>
              <a:ext cx="1107615" cy="26421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顾客信息</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103" name="Rectangle 102"/>
            <p:cNvSpPr/>
            <p:nvPr/>
          </p:nvSpPr>
          <p:spPr bwMode="gray">
            <a:xfrm>
              <a:off x="435862" y="4864827"/>
              <a:ext cx="919815" cy="26421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商店信息</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104" name="Rectangle 103"/>
            <p:cNvSpPr/>
            <p:nvPr/>
          </p:nvSpPr>
          <p:spPr bwMode="gray">
            <a:xfrm>
              <a:off x="524465" y="3672370"/>
              <a:ext cx="880873" cy="422746"/>
            </a:xfrm>
            <a:prstGeom prst="rect">
              <a:avLst/>
            </a:prstGeom>
          </p:spPr>
          <p:txBody>
            <a:bodyPr wrap="square">
              <a:spAutoFit/>
            </a:bodyPr>
            <a:lstStyle/>
            <a:p>
              <a:pPr algn="ctr">
                <a:lnSpc>
                  <a:spcPct val="90000"/>
                </a:lnSpc>
              </a:pPr>
              <a:r>
                <a:rPr lang="zh-CN" altLang="en-US" sz="1000" b="1" noProof="1"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竞争对手信息</a:t>
              </a:r>
              <a:endParaRPr lang="en-US" sz="1000" b="1" noProof="1">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grpSp>
      <p:pic>
        <p:nvPicPr>
          <p:cNvPr id="105" name="Picture 104" descr="Picture2.png"/>
          <p:cNvPicPr>
            <a:picLocks noChangeAspect="1"/>
          </p:cNvPicPr>
          <p:nvPr/>
        </p:nvPicPr>
        <p:blipFill>
          <a:blip r:embed="rId18" cstate="screen"/>
          <a:stretch>
            <a:fillRect/>
          </a:stretch>
        </p:blipFill>
        <p:spPr bwMode="gray">
          <a:xfrm>
            <a:off x="3997047" y="1466996"/>
            <a:ext cx="4598592" cy="3091107"/>
          </a:xfrm>
          <a:prstGeom prst="rect">
            <a:avLst/>
          </a:prstGeom>
        </p:spPr>
      </p:pic>
      <p:sp>
        <p:nvSpPr>
          <p:cNvPr id="106" name="Rounded Rectangle 26"/>
          <p:cNvSpPr>
            <a:spLocks noChangeArrowheads="1"/>
          </p:cNvSpPr>
          <p:nvPr/>
        </p:nvSpPr>
        <p:spPr bwMode="gray">
          <a:xfrm rot="5400000">
            <a:off x="4258584" y="1652309"/>
            <a:ext cx="1328498" cy="7235817"/>
          </a:xfrm>
          <a:prstGeom prst="homePlate">
            <a:avLst>
              <a:gd name="adj" fmla="val 21067"/>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p:spPr>
        <p:txBody>
          <a:bodyPr/>
          <a:lstStyle/>
          <a:p>
            <a:pPr indent="-179388" algn="ctr" defTabSz="457200">
              <a:buClr>
                <a:srgbClr val="FFFF99"/>
              </a:buClr>
              <a:defRPr/>
            </a:pPr>
            <a:endParaRPr lang="en-US" altLang="en-US" sz="800" dirty="0">
              <a:solidFill>
                <a:srgbClr val="595959"/>
              </a:solidFill>
              <a:latin typeface="Microsoft YaHei" panose="020B0503020204020204" pitchFamily="34" charset="-122"/>
              <a:ea typeface="Microsoft YaHei" panose="020B0503020204020204" pitchFamily="34" charset="-122"/>
            </a:endParaRPr>
          </a:p>
        </p:txBody>
      </p:sp>
      <p:sp>
        <p:nvSpPr>
          <p:cNvPr id="107" name="Rectangle 106"/>
          <p:cNvSpPr/>
          <p:nvPr/>
        </p:nvSpPr>
        <p:spPr bwMode="gray">
          <a:xfrm>
            <a:off x="5010993" y="5057214"/>
            <a:ext cx="1014506" cy="307777"/>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提取出</a:t>
            </a:r>
            <a:r>
              <a:rPr lang="en-US" altLang="zh-CN" sz="1000" dirty="0" smtClean="0">
                <a:solidFill>
                  <a:prstClr val="black">
                    <a:lumMod val="65000"/>
                    <a:lumOff val="35000"/>
                  </a:prstClr>
                </a:solidFill>
                <a:latin typeface="Microsoft YaHei" panose="020B0503020204020204" pitchFamily="34" charset="-122"/>
                <a:ea typeface="Microsoft YaHei" panose="020B0503020204020204" pitchFamily="34" charset="-122"/>
              </a:rPr>
              <a:t>300</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个有意义的营销活动</a:t>
            </a:r>
            <a:endParaRPr lang="en-GB"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08" name="Rectangle 107"/>
          <p:cNvSpPr/>
          <p:nvPr/>
        </p:nvSpPr>
        <p:spPr bwMode="gray">
          <a:xfrm>
            <a:off x="5281933" y="4770784"/>
            <a:ext cx="787734" cy="152349"/>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defTabSz="711200">
              <a:lnSpc>
                <a:spcPct val="90000"/>
              </a:lnSpc>
              <a:spcAft>
                <a:spcPct val="35000"/>
              </a:spcAft>
            </a:pPr>
            <a:r>
              <a:rPr lang="zh-CN" altLang="en-US" sz="1100" b="1" dirty="0" smtClean="0">
                <a:solidFill>
                  <a:srgbClr val="004080"/>
                </a:solidFill>
                <a:latin typeface="Microsoft YaHei" panose="020B0503020204020204" pitchFamily="34" charset="-122"/>
                <a:ea typeface="Microsoft YaHei" panose="020B0503020204020204" pitchFamily="34" charset="-122"/>
              </a:rPr>
              <a:t>营销元数据</a:t>
            </a:r>
            <a:endParaRPr lang="en-GB" sz="1100" b="1" dirty="0">
              <a:solidFill>
                <a:srgbClr val="004080"/>
              </a:solidFill>
              <a:latin typeface="Microsoft YaHei" panose="020B0503020204020204" pitchFamily="34" charset="-122"/>
              <a:ea typeface="Microsoft YaHei" panose="020B0503020204020204" pitchFamily="34" charset="-122"/>
            </a:endParaRPr>
          </a:p>
        </p:txBody>
      </p:sp>
      <p:sp>
        <p:nvSpPr>
          <p:cNvPr id="109" name="Rectangle 108"/>
          <p:cNvSpPr/>
          <p:nvPr/>
        </p:nvSpPr>
        <p:spPr bwMode="gray">
          <a:xfrm>
            <a:off x="7717924" y="4756373"/>
            <a:ext cx="749801" cy="181173"/>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defTabSz="711200">
              <a:lnSpc>
                <a:spcPct val="90000"/>
              </a:lnSpc>
            </a:pPr>
            <a:r>
              <a:rPr lang="zh-CN" altLang="en-US" sz="1100" b="1" dirty="0" smtClean="0">
                <a:solidFill>
                  <a:schemeClr val="tx2"/>
                </a:solidFill>
                <a:latin typeface="Microsoft YaHei" panose="020B0503020204020204" pitchFamily="34" charset="-122"/>
                <a:ea typeface="Microsoft YaHei" panose="020B0503020204020204" pitchFamily="34" charset="-122"/>
              </a:rPr>
              <a:t>合作伙伴</a:t>
            </a:r>
            <a:endParaRPr lang="en-GB" sz="1100" b="1" dirty="0">
              <a:solidFill>
                <a:schemeClr val="tx2"/>
              </a:solidFill>
              <a:latin typeface="Microsoft YaHei" panose="020B0503020204020204" pitchFamily="34" charset="-122"/>
              <a:ea typeface="Microsoft YaHei" panose="020B0503020204020204" pitchFamily="34" charset="-122"/>
            </a:endParaRPr>
          </a:p>
        </p:txBody>
      </p:sp>
      <p:sp>
        <p:nvSpPr>
          <p:cNvPr id="110" name="Rectangle 109"/>
          <p:cNvSpPr/>
          <p:nvPr/>
        </p:nvSpPr>
        <p:spPr bwMode="gray">
          <a:xfrm>
            <a:off x="7413751" y="5057214"/>
            <a:ext cx="1014506" cy="307777"/>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锁定了</a:t>
            </a:r>
            <a:r>
              <a:rPr lang="en-US" altLang="zh-CN" sz="1000" dirty="0" smtClean="0">
                <a:solidFill>
                  <a:prstClr val="black">
                    <a:lumMod val="65000"/>
                    <a:lumOff val="35000"/>
                  </a:prstClr>
                </a:solidFill>
                <a:latin typeface="Microsoft YaHei" panose="020B0503020204020204" pitchFamily="34" charset="-122"/>
                <a:ea typeface="Microsoft YaHei" panose="020B0503020204020204" pitchFamily="34" charset="-122"/>
              </a:rPr>
              <a:t>10</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个最有益的合作伙伴</a:t>
            </a:r>
            <a:endParaRPr lang="en-GB"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11" name="Rectangle 110"/>
          <p:cNvSpPr/>
          <p:nvPr/>
        </p:nvSpPr>
        <p:spPr bwMode="gray">
          <a:xfrm>
            <a:off x="4185034" y="4769374"/>
            <a:ext cx="787734" cy="155171"/>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defTabSz="711200">
              <a:lnSpc>
                <a:spcPct val="90000"/>
              </a:lnSpc>
              <a:spcAft>
                <a:spcPct val="35000"/>
              </a:spcAft>
            </a:pPr>
            <a:r>
              <a:rPr lang="en-GB" sz="1100" b="1" dirty="0">
                <a:solidFill>
                  <a:schemeClr val="tx2"/>
                </a:solidFill>
                <a:latin typeface="Microsoft YaHei" panose="020B0503020204020204" pitchFamily="34" charset="-122"/>
                <a:ea typeface="Microsoft YaHei" panose="020B0503020204020204" pitchFamily="34" charset="-122"/>
              </a:rPr>
              <a:t>Omniture</a:t>
            </a:r>
          </a:p>
        </p:txBody>
      </p:sp>
      <p:sp>
        <p:nvSpPr>
          <p:cNvPr id="112" name="Rectangle 111"/>
          <p:cNvSpPr/>
          <p:nvPr/>
        </p:nvSpPr>
        <p:spPr bwMode="gray">
          <a:xfrm>
            <a:off x="3891558" y="5057214"/>
            <a:ext cx="1076711" cy="307777"/>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分析</a:t>
            </a:r>
            <a:r>
              <a:rPr lang="en-US" altLang="zh-CN" sz="1000" dirty="0" smtClean="0">
                <a:solidFill>
                  <a:prstClr val="black">
                    <a:lumMod val="65000"/>
                    <a:lumOff val="35000"/>
                  </a:prstClr>
                </a:solidFill>
                <a:latin typeface="Microsoft YaHei" panose="020B0503020204020204" pitchFamily="34" charset="-122"/>
                <a:ea typeface="Microsoft YaHei" panose="020B0503020204020204" pitchFamily="34" charset="-122"/>
              </a:rPr>
              <a:t>90</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万条网站访问人次的行为</a:t>
            </a:r>
            <a:endParaRPr lang="en-GB"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13" name="Rectangle 112"/>
          <p:cNvSpPr/>
          <p:nvPr/>
        </p:nvSpPr>
        <p:spPr bwMode="gray">
          <a:xfrm>
            <a:off x="1762125" y="4770784"/>
            <a:ext cx="564257" cy="152349"/>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none" lIns="0" tIns="0" rIns="0" bIns="0" numCol="1" spcCol="1270" anchor="ctr" anchorCtr="0">
            <a:spAutoFit/>
          </a:bodyPr>
          <a:lstStyle/>
          <a:p>
            <a:pPr defTabSz="711200">
              <a:lnSpc>
                <a:spcPct val="90000"/>
              </a:lnSpc>
            </a:pPr>
            <a:r>
              <a:rPr lang="zh-CN" altLang="en-US" sz="1100" b="1" dirty="0" smtClean="0">
                <a:solidFill>
                  <a:schemeClr val="tx2"/>
                </a:solidFill>
                <a:latin typeface="Microsoft YaHei" panose="020B0503020204020204" pitchFamily="34" charset="-122"/>
                <a:ea typeface="Microsoft YaHei" panose="020B0503020204020204" pitchFamily="34" charset="-122"/>
              </a:rPr>
              <a:t>购买记录</a:t>
            </a:r>
            <a:endParaRPr lang="en-GB" sz="1100" b="1" dirty="0" smtClean="0">
              <a:solidFill>
                <a:schemeClr val="tx2"/>
              </a:solidFill>
              <a:latin typeface="Microsoft YaHei" panose="020B0503020204020204" pitchFamily="34" charset="-122"/>
              <a:ea typeface="Microsoft YaHei" panose="020B0503020204020204" pitchFamily="34" charset="-122"/>
            </a:endParaRPr>
          </a:p>
        </p:txBody>
      </p:sp>
      <p:sp>
        <p:nvSpPr>
          <p:cNvPr id="114" name="Rectangle 113"/>
          <p:cNvSpPr/>
          <p:nvPr/>
        </p:nvSpPr>
        <p:spPr bwMode="gray">
          <a:xfrm>
            <a:off x="1406857" y="5057214"/>
            <a:ext cx="1041067" cy="307777"/>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查看了</a:t>
            </a:r>
            <a:r>
              <a:rPr lang="en-GB" sz="10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en-US" altLang="zh-CN" sz="1000" dirty="0" smtClean="0">
                <a:solidFill>
                  <a:prstClr val="black">
                    <a:lumMod val="65000"/>
                    <a:lumOff val="35000"/>
                  </a:prstClr>
                </a:solidFill>
                <a:latin typeface="Microsoft YaHei" panose="020B0503020204020204" pitchFamily="34" charset="-122"/>
                <a:ea typeface="Microsoft YaHei" panose="020B0503020204020204" pitchFamily="34" charset="-122"/>
              </a:rPr>
              <a:t>2</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万顾客的</a:t>
            </a:r>
            <a:r>
              <a:rPr lang="en-GB" sz="1000" dirty="0" smtClean="0">
                <a:solidFill>
                  <a:prstClr val="black">
                    <a:lumMod val="65000"/>
                    <a:lumOff val="35000"/>
                  </a:prstClr>
                </a:solidFill>
                <a:latin typeface="Microsoft YaHei" panose="020B0503020204020204" pitchFamily="34" charset="-122"/>
                <a:ea typeface="Microsoft YaHei" panose="020B0503020204020204" pitchFamily="34" charset="-122"/>
              </a:rPr>
              <a:t>13</a:t>
            </a:r>
            <a:r>
              <a:rPr lang="en-US" sz="1000" dirty="0">
                <a:solidFill>
                  <a:prstClr val="black">
                    <a:lumMod val="65000"/>
                    <a:lumOff val="35000"/>
                  </a:prstClr>
                </a:solidFill>
                <a:latin typeface="Microsoft YaHei" panose="020B0503020204020204" pitchFamily="34" charset="-122"/>
                <a:ea typeface="Microsoft YaHei" panose="020B0503020204020204" pitchFamily="34" charset="-122"/>
              </a:rPr>
              <a:t>.</a:t>
            </a:r>
            <a:r>
              <a:rPr lang="en-GB" sz="1000" dirty="0" smtClean="0">
                <a:solidFill>
                  <a:prstClr val="black">
                    <a:lumMod val="65000"/>
                    <a:lumOff val="35000"/>
                  </a:prstClr>
                </a:solidFill>
                <a:latin typeface="Microsoft YaHei" panose="020B0503020204020204" pitchFamily="34" charset="-122"/>
                <a:ea typeface="Microsoft YaHei" panose="020B0503020204020204" pitchFamily="34" charset="-122"/>
              </a:rPr>
              <a:t>7</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万条交易记录</a:t>
            </a:r>
            <a:endParaRPr lang="en-GB"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15" name="Rectangle 114"/>
          <p:cNvSpPr/>
          <p:nvPr/>
        </p:nvSpPr>
        <p:spPr bwMode="gray">
          <a:xfrm>
            <a:off x="6156789" y="5057214"/>
            <a:ext cx="1168366" cy="615553"/>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把</a:t>
            </a:r>
            <a:r>
              <a:rPr lang="en-US" altLang="zh-CN" sz="1000" dirty="0" smtClean="0">
                <a:solidFill>
                  <a:prstClr val="black">
                    <a:lumMod val="65000"/>
                    <a:lumOff val="35000"/>
                  </a:prstClr>
                </a:solidFill>
                <a:latin typeface="Microsoft YaHei" panose="020B0503020204020204" pitchFamily="34" charset="-122"/>
                <a:ea typeface="Microsoft YaHei" panose="020B0503020204020204" pitchFamily="34" charset="-122"/>
              </a:rPr>
              <a:t>20</a:t>
            </a: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个目的地和关键的“特征标签”联系起来，合理地解释顾客的选择行为</a:t>
            </a:r>
            <a:endParaRPr lang="en-GB"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16" name="Rectangle 115"/>
          <p:cNvSpPr/>
          <p:nvPr/>
        </p:nvSpPr>
        <p:spPr bwMode="gray">
          <a:xfrm>
            <a:off x="6487536" y="4785058"/>
            <a:ext cx="902201" cy="123802"/>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defTabSz="711200">
              <a:lnSpc>
                <a:spcPct val="90000"/>
              </a:lnSpc>
            </a:pPr>
            <a:r>
              <a:rPr lang="zh-CN" altLang="en-US" sz="1100" b="1" dirty="0" smtClean="0">
                <a:solidFill>
                  <a:srgbClr val="004080"/>
                </a:solidFill>
                <a:latin typeface="Microsoft YaHei" panose="020B0503020204020204" pitchFamily="34" charset="-122"/>
                <a:ea typeface="Microsoft YaHei" panose="020B0503020204020204" pitchFamily="34" charset="-122"/>
              </a:rPr>
              <a:t>目的地分析</a:t>
            </a:r>
            <a:endParaRPr lang="en-GB" sz="1100" b="1" dirty="0">
              <a:solidFill>
                <a:srgbClr val="004080"/>
              </a:solidFill>
              <a:latin typeface="Microsoft YaHei" panose="020B0503020204020204" pitchFamily="34" charset="-122"/>
              <a:ea typeface="Microsoft YaHei" panose="020B0503020204020204" pitchFamily="34" charset="-122"/>
            </a:endParaRPr>
          </a:p>
        </p:txBody>
      </p:sp>
      <p:sp>
        <p:nvSpPr>
          <p:cNvPr id="117" name="Rectangle 116"/>
          <p:cNvSpPr/>
          <p:nvPr/>
        </p:nvSpPr>
        <p:spPr bwMode="gray">
          <a:xfrm>
            <a:off x="2849411" y="4694609"/>
            <a:ext cx="655730" cy="304699"/>
          </a:xfrm>
          <a:prstGeom prst="rect">
            <a:avLst/>
          </a:prstGeom>
          <a:ln>
            <a:noFill/>
          </a:ln>
          <a:effectLst/>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spAutoFit/>
          </a:bodyPr>
          <a:lstStyle/>
          <a:p>
            <a:pPr defTabSz="711200">
              <a:lnSpc>
                <a:spcPct val="90000"/>
              </a:lnSpc>
            </a:pPr>
            <a:r>
              <a:rPr lang="zh-CN" altLang="en-US" sz="1100" b="1" dirty="0" smtClean="0">
                <a:solidFill>
                  <a:schemeClr val="tx2"/>
                </a:solidFill>
                <a:latin typeface="Microsoft YaHei" panose="020B0503020204020204" pitchFamily="34" charset="-122"/>
                <a:ea typeface="Microsoft YaHei" panose="020B0503020204020204" pitchFamily="34" charset="-122"/>
              </a:rPr>
              <a:t>其他内部信息</a:t>
            </a:r>
            <a:endParaRPr lang="en-GB" sz="1100" b="1" dirty="0">
              <a:solidFill>
                <a:schemeClr val="tx2"/>
              </a:solidFill>
              <a:latin typeface="Microsoft YaHei" panose="020B0503020204020204" pitchFamily="34" charset="-122"/>
              <a:ea typeface="Microsoft YaHei" panose="020B0503020204020204" pitchFamily="34" charset="-122"/>
            </a:endParaRPr>
          </a:p>
        </p:txBody>
      </p:sp>
      <p:sp>
        <p:nvSpPr>
          <p:cNvPr id="118" name="Rectangle 117"/>
          <p:cNvSpPr/>
          <p:nvPr/>
        </p:nvSpPr>
        <p:spPr bwMode="gray">
          <a:xfrm>
            <a:off x="2524126" y="5057214"/>
            <a:ext cx="1371599" cy="484748"/>
          </a:xfrm>
          <a:prstGeom prst="rect">
            <a:avLst/>
          </a:prstGeom>
          <a:ln>
            <a:noFill/>
          </a:ln>
          <a:effec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algn="ctr" defTabSz="622300">
              <a:spcBef>
                <a:spcPts val="600"/>
              </a:spcBef>
              <a:buClr>
                <a:srgbClr val="11356F"/>
              </a:buClr>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联系</a:t>
            </a:r>
            <a:r>
              <a:rPr lang="en-GB" sz="1050" dirty="0" smtClean="0">
                <a:solidFill>
                  <a:prstClr val="black">
                    <a:lumMod val="65000"/>
                    <a:lumOff val="35000"/>
                  </a:prstClr>
                </a:solidFill>
                <a:latin typeface="Microsoft YaHei" panose="020B0503020204020204" pitchFamily="34" charset="-122"/>
                <a:ea typeface="Microsoft YaHei" panose="020B0503020204020204" pitchFamily="34" charset="-122"/>
              </a:rPr>
              <a:t>8</a:t>
            </a:r>
            <a:r>
              <a:rPr lang="en-US" sz="1050" dirty="0">
                <a:solidFill>
                  <a:prstClr val="black">
                    <a:lumMod val="65000"/>
                    <a:lumOff val="35000"/>
                  </a:prstClr>
                </a:solidFill>
                <a:latin typeface="Microsoft YaHei" panose="020B0503020204020204" pitchFamily="34" charset="-122"/>
                <a:ea typeface="Microsoft YaHei" panose="020B0503020204020204" pitchFamily="34" charset="-122"/>
              </a:rPr>
              <a:t>.</a:t>
            </a:r>
            <a:r>
              <a:rPr lang="en-GB" sz="1050" dirty="0" smtClean="0">
                <a:solidFill>
                  <a:prstClr val="black">
                    <a:lumMod val="65000"/>
                    <a:lumOff val="35000"/>
                  </a:prstClr>
                </a:solidFill>
                <a:latin typeface="Microsoft YaHei" panose="020B0503020204020204" pitchFamily="34" charset="-122"/>
                <a:ea typeface="Microsoft YaHei" panose="020B0503020204020204" pitchFamily="34" charset="-122"/>
              </a:rPr>
              <a:t>9</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万个事件</a:t>
            </a:r>
            <a:r>
              <a:rPr lang="en-GB" sz="1050" dirty="0" smtClean="0">
                <a:solidFill>
                  <a:prstClr val="black">
                    <a:lumMod val="65000"/>
                    <a:lumOff val="35000"/>
                  </a:prstClr>
                </a:solidFill>
                <a:latin typeface="Microsoft YaHei" panose="020B0503020204020204" pitchFamily="34" charset="-122"/>
                <a:ea typeface="Microsoft YaHei" panose="020B0503020204020204" pitchFamily="34" charset="-122"/>
              </a:rPr>
              <a:t>, 300</a:t>
            </a:r>
            <a:r>
              <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rPr>
              <a:t>0</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个顾客补救记录、营销活动等数据</a:t>
            </a:r>
            <a:endParaRPr lang="en-GB" sz="105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21" name="Rectangle 120"/>
          <p:cNvSpPr/>
          <p:nvPr/>
        </p:nvSpPr>
        <p:spPr>
          <a:xfrm>
            <a:off x="6909083" y="5927396"/>
            <a:ext cx="328223" cy="1865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800" dirty="0">
              <a:solidFill>
                <a:prstClr val="white"/>
              </a:solidFill>
              <a:latin typeface="Microsoft YaHei" panose="020B0503020204020204" pitchFamily="34" charset="-122"/>
              <a:ea typeface="Microsoft YaHei" panose="020B0503020204020204" pitchFamily="34" charset="-122"/>
            </a:endParaRPr>
          </a:p>
        </p:txBody>
      </p:sp>
      <p:sp>
        <p:nvSpPr>
          <p:cNvPr id="122" name="Rectangle 121"/>
          <p:cNvSpPr/>
          <p:nvPr/>
        </p:nvSpPr>
        <p:spPr>
          <a:xfrm>
            <a:off x="7108004" y="5927396"/>
            <a:ext cx="328223" cy="1865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800" dirty="0">
              <a:solidFill>
                <a:prstClr val="white"/>
              </a:solidFill>
              <a:latin typeface="Microsoft YaHei" panose="020B0503020204020204" pitchFamily="34" charset="-122"/>
              <a:ea typeface="Microsoft YaHei" panose="020B0503020204020204" pitchFamily="34" charset="-122"/>
            </a:endParaRPr>
          </a:p>
        </p:txBody>
      </p:sp>
      <p:sp>
        <p:nvSpPr>
          <p:cNvPr id="123" name="Rectangle 122"/>
          <p:cNvSpPr/>
          <p:nvPr/>
        </p:nvSpPr>
        <p:spPr>
          <a:xfrm>
            <a:off x="6749943" y="5927396"/>
            <a:ext cx="328223" cy="1865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800" dirty="0">
              <a:solidFill>
                <a:prstClr val="white"/>
              </a:solidFill>
              <a:latin typeface="Microsoft YaHei" panose="020B0503020204020204" pitchFamily="34" charset="-122"/>
              <a:ea typeface="Microsoft YaHei" panose="020B0503020204020204" pitchFamily="34" charset="-122"/>
            </a:endParaRPr>
          </a:p>
        </p:txBody>
      </p:sp>
      <p:sp>
        <p:nvSpPr>
          <p:cNvPr id="124" name="Rectangle 123"/>
          <p:cNvSpPr/>
          <p:nvPr/>
        </p:nvSpPr>
        <p:spPr>
          <a:xfrm>
            <a:off x="6083552" y="5927396"/>
            <a:ext cx="328223" cy="186502"/>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800" dirty="0">
              <a:solidFill>
                <a:prstClr val="white"/>
              </a:solidFill>
              <a:latin typeface="Microsoft YaHei" panose="020B0503020204020204" pitchFamily="34" charset="-122"/>
              <a:ea typeface="Microsoft YaHei" panose="020B0503020204020204" pitchFamily="34" charset="-122"/>
            </a:endParaRPr>
          </a:p>
        </p:txBody>
      </p:sp>
      <p:cxnSp>
        <p:nvCxnSpPr>
          <p:cNvPr id="125" name="Straight Arrow Connector 124"/>
          <p:cNvCxnSpPr/>
          <p:nvPr/>
        </p:nvCxnSpPr>
        <p:spPr bwMode="gray">
          <a:xfrm>
            <a:off x="1061357" y="6121650"/>
            <a:ext cx="7704000" cy="0"/>
          </a:xfrm>
          <a:prstGeom prst="straightConnector1">
            <a:avLst/>
          </a:prstGeom>
          <a:ln>
            <a:solidFill>
              <a:schemeClr val="tx1">
                <a:lumMod val="65000"/>
                <a:lumOff val="35000"/>
              </a:schemeClr>
            </a:solidFill>
            <a:headEnd type="none" w="med" len="med"/>
            <a:tailEnd type="triangle" w="med" len="med"/>
          </a:ln>
          <a:effectLst/>
        </p:spPr>
        <p:style>
          <a:lnRef idx="2">
            <a:schemeClr val="accent1"/>
          </a:lnRef>
          <a:fillRef idx="0">
            <a:schemeClr val="accent1"/>
          </a:fillRef>
          <a:effectRef idx="1">
            <a:schemeClr val="accent1"/>
          </a:effectRef>
          <a:fontRef idx="minor">
            <a:schemeClr val="tx1"/>
          </a:fontRef>
        </p:style>
      </p:cxnSp>
      <p:sp>
        <p:nvSpPr>
          <p:cNvPr id="127" name="TextBox 126"/>
          <p:cNvSpPr txBox="1"/>
          <p:nvPr/>
        </p:nvSpPr>
        <p:spPr bwMode="gray">
          <a:xfrm>
            <a:off x="946884" y="5943639"/>
            <a:ext cx="423193" cy="123111"/>
          </a:xfrm>
          <a:prstGeom prst="rect">
            <a:avLst/>
          </a:prstGeom>
          <a:noFill/>
          <a:effectLst/>
        </p:spPr>
        <p:txBody>
          <a:bodyPr wrap="none" lIns="0" tIns="0" rIns="0" bIns="0" rtlCol="0">
            <a:spAutoFit/>
          </a:bodyPr>
          <a:lstStyle/>
          <a:p>
            <a:pPr defTabSz="457200"/>
            <a:r>
              <a:rPr lang="en-US" altLang="zh-CN" sz="800" b="1" dirty="0" smtClean="0">
                <a:solidFill>
                  <a:prstClr val="black">
                    <a:lumMod val="65000"/>
                    <a:lumOff val="35000"/>
                  </a:prstClr>
                </a:solidFill>
                <a:latin typeface="Microsoft YaHei" panose="020B0503020204020204" pitchFamily="34" charset="-122"/>
                <a:ea typeface="Microsoft YaHei" panose="020B0503020204020204" pitchFamily="34" charset="-122"/>
              </a:rPr>
              <a:t>01/</a:t>
            </a:r>
            <a:r>
              <a:rPr lang="en-GB" sz="800" b="1" dirty="0" smtClean="0">
                <a:solidFill>
                  <a:prstClr val="black">
                    <a:lumMod val="65000"/>
                    <a:lumOff val="35000"/>
                  </a:prstClr>
                </a:solidFill>
                <a:latin typeface="Microsoft YaHei" panose="020B0503020204020204" pitchFamily="34" charset="-122"/>
                <a:ea typeface="Microsoft YaHei" panose="020B0503020204020204" pitchFamily="34" charset="-122"/>
              </a:rPr>
              <a:t>2014</a:t>
            </a:r>
            <a:endParaRPr lang="en-GB" sz="8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36" name="TextBox 135"/>
          <p:cNvSpPr txBox="1"/>
          <p:nvPr/>
        </p:nvSpPr>
        <p:spPr bwMode="gray">
          <a:xfrm>
            <a:off x="8417387" y="5943639"/>
            <a:ext cx="423193" cy="123111"/>
          </a:xfrm>
          <a:prstGeom prst="rect">
            <a:avLst/>
          </a:prstGeom>
          <a:noFill/>
          <a:effectLst/>
        </p:spPr>
        <p:txBody>
          <a:bodyPr wrap="none" lIns="0" tIns="0" rIns="0" bIns="0" rtlCol="0">
            <a:spAutoFit/>
          </a:bodyPr>
          <a:lstStyle/>
          <a:p>
            <a:pPr defTabSz="457200"/>
            <a:r>
              <a:rPr lang="en-US" altLang="zh-CN" sz="800" b="1" dirty="0" smtClean="0">
                <a:solidFill>
                  <a:prstClr val="black">
                    <a:lumMod val="65000"/>
                    <a:lumOff val="35000"/>
                  </a:prstClr>
                </a:solidFill>
                <a:latin typeface="Microsoft YaHei" panose="020B0503020204020204" pitchFamily="34" charset="-122"/>
                <a:ea typeface="Microsoft YaHei" panose="020B0503020204020204" pitchFamily="34" charset="-122"/>
              </a:rPr>
              <a:t>12/</a:t>
            </a:r>
            <a:r>
              <a:rPr lang="en-GB" sz="800" b="1" dirty="0" smtClean="0">
                <a:solidFill>
                  <a:prstClr val="black">
                    <a:lumMod val="65000"/>
                    <a:lumOff val="35000"/>
                  </a:prstClr>
                </a:solidFill>
                <a:latin typeface="Microsoft YaHei" panose="020B0503020204020204" pitchFamily="34" charset="-122"/>
                <a:ea typeface="Microsoft YaHei" panose="020B0503020204020204" pitchFamily="34" charset="-122"/>
              </a:rPr>
              <a:t>2015</a:t>
            </a:r>
            <a:endParaRPr lang="en-GB" sz="8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40" name="TextBox 139"/>
          <p:cNvSpPr txBox="1"/>
          <p:nvPr/>
        </p:nvSpPr>
        <p:spPr bwMode="gray">
          <a:xfrm>
            <a:off x="4732786" y="5943639"/>
            <a:ext cx="492122" cy="123111"/>
          </a:xfrm>
          <a:prstGeom prst="rect">
            <a:avLst/>
          </a:prstGeom>
          <a:noFill/>
          <a:effectLst/>
        </p:spPr>
        <p:txBody>
          <a:bodyPr wrap="none" lIns="0" tIns="0" rIns="0" bIns="0" rtlCol="0">
            <a:spAutoFit/>
          </a:bodyPr>
          <a:lstStyle/>
          <a:p>
            <a:pPr defTabSz="457200"/>
            <a:r>
              <a:rPr lang="en-GB" sz="800" b="1" dirty="0" smtClean="0">
                <a:solidFill>
                  <a:prstClr val="black">
                    <a:lumMod val="65000"/>
                    <a:lumOff val="35000"/>
                  </a:prstClr>
                </a:solidFill>
                <a:latin typeface="Microsoft YaHei" panose="020B0503020204020204" pitchFamily="34" charset="-122"/>
                <a:ea typeface="Microsoft YaHei" panose="020B0503020204020204" pitchFamily="34" charset="-122"/>
              </a:rPr>
              <a:t>JAN 2015</a:t>
            </a:r>
            <a:endParaRPr lang="en-GB" sz="8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cxnSp>
        <p:nvCxnSpPr>
          <p:cNvPr id="141" name="Straight Connector 140"/>
          <p:cNvCxnSpPr/>
          <p:nvPr/>
        </p:nvCxnSpPr>
        <p:spPr>
          <a:xfrm flipH="1">
            <a:off x="1141198" y="6057136"/>
            <a:ext cx="0" cy="64870"/>
          </a:xfrm>
          <a:prstGeom prst="line">
            <a:avLst/>
          </a:prstGeom>
          <a:ln>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flipH="1">
            <a:off x="4917373" y="6057136"/>
            <a:ext cx="0" cy="64870"/>
          </a:xfrm>
          <a:prstGeom prst="line">
            <a:avLst/>
          </a:prstGeom>
          <a:ln>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8628548" y="6061191"/>
            <a:ext cx="0" cy="64870"/>
          </a:xfrm>
          <a:prstGeom prst="line">
            <a:avLst/>
          </a:prstGeom>
          <a:ln>
            <a:solidFill>
              <a:schemeClr val="tx1">
                <a:lumMod val="65000"/>
                <a:lumOff val="35000"/>
              </a:schemeClr>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410260" y="5051462"/>
            <a:ext cx="996693" cy="0"/>
          </a:xfrm>
          <a:prstGeom prst="line">
            <a:avLst/>
          </a:prstGeom>
          <a:ln w="38100" cmpd="sng">
            <a:solidFill>
              <a:schemeClr val="accent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564412" y="5051007"/>
            <a:ext cx="1178913" cy="455"/>
          </a:xfrm>
          <a:prstGeom prst="line">
            <a:avLst/>
          </a:prstGeom>
          <a:ln w="38100" cmpd="sng">
            <a:solidFill>
              <a:srgbClr val="FFC000"/>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3894864" y="5051462"/>
            <a:ext cx="996693" cy="0"/>
          </a:xfrm>
          <a:prstGeom prst="line">
            <a:avLst/>
          </a:prstGeom>
          <a:ln w="381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014250" y="5051462"/>
            <a:ext cx="996693" cy="0"/>
          </a:xfrm>
          <a:prstGeom prst="line">
            <a:avLst/>
          </a:prstGeom>
          <a:ln w="38100" cmpd="sng">
            <a:solidFill>
              <a:srgbClr val="FFE327"/>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215580" y="5051462"/>
            <a:ext cx="996693" cy="0"/>
          </a:xfrm>
          <a:prstGeom prst="line">
            <a:avLst/>
          </a:prstGeom>
          <a:ln w="38100" cmpd="sng">
            <a:solidFill>
              <a:schemeClr val="accent6"/>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7416912" y="5051462"/>
            <a:ext cx="996693" cy="0"/>
          </a:xfrm>
          <a:prstGeom prst="line">
            <a:avLst/>
          </a:prstGeom>
          <a:ln w="38100" cmpd="sng">
            <a:solidFill>
              <a:schemeClr val="accent4">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pic>
        <p:nvPicPr>
          <p:cNvPr id="153" name="Picture 152"/>
          <p:cNvPicPr>
            <a:picLocks noChangeAspect="1"/>
          </p:cNvPicPr>
          <p:nvPr/>
        </p:nvPicPr>
        <p:blipFill>
          <a:blip r:embed="rId19"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181725" y="4713015"/>
            <a:ext cx="219406" cy="267888"/>
          </a:xfrm>
          <a:prstGeom prst="rect">
            <a:avLst/>
          </a:prstGeom>
        </p:spPr>
      </p:pic>
      <p:pic>
        <p:nvPicPr>
          <p:cNvPr id="154" name="Picture 153"/>
          <p:cNvPicPr>
            <a:picLocks noChangeAspect="1"/>
          </p:cNvPicPr>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421412" y="4715171"/>
            <a:ext cx="195378" cy="263576"/>
          </a:xfrm>
          <a:prstGeom prst="rect">
            <a:avLst/>
          </a:prstGeom>
        </p:spPr>
      </p:pic>
      <p:pic>
        <p:nvPicPr>
          <p:cNvPr id="155" name="Picture 154"/>
          <p:cNvPicPr>
            <a:picLocks noChangeAspect="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391368" y="4743741"/>
            <a:ext cx="312245" cy="206436"/>
          </a:xfrm>
          <a:prstGeom prst="rect">
            <a:avLst/>
          </a:prstGeom>
        </p:spPr>
      </p:pic>
      <p:pic>
        <p:nvPicPr>
          <p:cNvPr id="156" name="Picture 155"/>
          <p:cNvPicPr>
            <a:picLocks noChangeAspect="1"/>
          </p:cNvPicPr>
          <p:nvPr/>
        </p:nvPicPr>
        <p:blipFill>
          <a:blip r:embed="rId2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600324" y="4741163"/>
            <a:ext cx="158695" cy="211593"/>
          </a:xfrm>
          <a:prstGeom prst="rect">
            <a:avLst/>
          </a:prstGeom>
        </p:spPr>
      </p:pic>
      <p:pic>
        <p:nvPicPr>
          <p:cNvPr id="157" name="Picture 156"/>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891226" y="4752471"/>
            <a:ext cx="228600" cy="188976"/>
          </a:xfrm>
          <a:prstGeom prst="rect">
            <a:avLst/>
          </a:prstGeom>
        </p:spPr>
      </p:pic>
      <p:pic>
        <p:nvPicPr>
          <p:cNvPr id="158" name="Picture 157"/>
          <p:cNvPicPr>
            <a:picLocks noChangeAspect="1"/>
          </p:cNvPicPr>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028525" y="4757167"/>
            <a:ext cx="183600" cy="183600"/>
          </a:xfrm>
          <a:prstGeom prst="rect">
            <a:avLst/>
          </a:prstGeom>
        </p:spPr>
      </p:pic>
      <p:sp>
        <p:nvSpPr>
          <p:cNvPr id="159" name="Pentagon 158"/>
          <p:cNvSpPr/>
          <p:nvPr/>
        </p:nvSpPr>
        <p:spPr bwMode="auto">
          <a:xfrm rot="5400000">
            <a:off x="3895081" y="-160381"/>
            <a:ext cx="1367203" cy="8221579"/>
          </a:xfrm>
          <a:prstGeom prst="homePlate">
            <a:avLst>
              <a:gd name="adj" fmla="val 15973"/>
            </a:avLst>
          </a:prstGeom>
          <a:noFill/>
          <a:ln w="12700" cap="flat" cmpd="sng" algn="ctr">
            <a:gradFill flip="none" rotWithShape="1">
              <a:gsLst>
                <a:gs pos="9000">
                  <a:srgbClr val="004080">
                    <a:alpha val="0"/>
                  </a:srgbClr>
                </a:gs>
                <a:gs pos="100000">
                  <a:srgbClr val="0056AB"/>
                </a:gs>
              </a:gsLst>
              <a:lin ang="0" scaled="1"/>
              <a:tileRect/>
            </a:gra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a:latin typeface="Microsoft YaHei" panose="020B0503020204020204" pitchFamily="34" charset="-122"/>
              <a:ea typeface="Microsoft YaHei" panose="020B0503020204020204" pitchFamily="34" charset="-122"/>
            </a:endParaRPr>
          </a:p>
        </p:txBody>
      </p:sp>
      <p:pic>
        <p:nvPicPr>
          <p:cNvPr id="14" name="Picture 13"/>
          <p:cNvPicPr>
            <a:picLocks noChangeAspect="1"/>
          </p:cNvPicPr>
          <p:nvPr/>
        </p:nvPicPr>
        <p:blipFill rotWithShape="1">
          <a:blip r:embed="rId25" cstate="print">
            <a:extLst>
              <a:ext uri="{28A0092B-C50C-407E-A947-70E740481C1C}">
                <a14:useLocalDpi xmlns:a14="http://schemas.microsoft.com/office/drawing/2010/main" val="0"/>
              </a:ext>
            </a:extLst>
          </a:blip>
          <a:srcRect l="9838" r="12271"/>
          <a:stretch/>
        </p:blipFill>
        <p:spPr>
          <a:xfrm>
            <a:off x="5615717" y="6160478"/>
            <a:ext cx="448761" cy="345687"/>
          </a:xfrm>
          <a:prstGeom prst="rect">
            <a:avLst/>
          </a:prstGeom>
        </p:spPr>
      </p:pic>
      <p:pic>
        <p:nvPicPr>
          <p:cNvPr id="172" name="Picture 171"/>
          <p:cNvPicPr>
            <a:picLocks noChangeAspect="1"/>
          </p:cNvPicPr>
          <p:nvPr/>
        </p:nvPicPr>
        <p:blipFill rotWithShape="1">
          <a:blip r:embed="rId25" cstate="print">
            <a:extLst>
              <a:ext uri="{28A0092B-C50C-407E-A947-70E740481C1C}">
                <a14:useLocalDpi xmlns:a14="http://schemas.microsoft.com/office/drawing/2010/main" val="0"/>
              </a:ext>
            </a:extLst>
          </a:blip>
          <a:srcRect l="9838" r="12271"/>
          <a:stretch/>
        </p:blipFill>
        <p:spPr>
          <a:xfrm>
            <a:off x="1840420" y="6175525"/>
            <a:ext cx="448761" cy="345687"/>
          </a:xfrm>
          <a:prstGeom prst="rect">
            <a:avLst/>
          </a:prstGeom>
        </p:spPr>
      </p:pic>
      <p:pic>
        <p:nvPicPr>
          <p:cNvPr id="173" name="Picture 172"/>
          <p:cNvPicPr>
            <a:picLocks noChangeAspect="1"/>
          </p:cNvPicPr>
          <p:nvPr/>
        </p:nvPicPr>
        <p:blipFill rotWithShape="1">
          <a:blip r:embed="rId25" cstate="print">
            <a:extLst>
              <a:ext uri="{28A0092B-C50C-407E-A947-70E740481C1C}">
                <a14:useLocalDpi xmlns:a14="http://schemas.microsoft.com/office/drawing/2010/main" val="0"/>
              </a:ext>
            </a:extLst>
          </a:blip>
          <a:srcRect l="9838" r="12271"/>
          <a:stretch/>
        </p:blipFill>
        <p:spPr>
          <a:xfrm>
            <a:off x="7736165" y="6175526"/>
            <a:ext cx="448761" cy="345687"/>
          </a:xfrm>
          <a:prstGeom prst="rect">
            <a:avLst/>
          </a:prstGeom>
        </p:spPr>
      </p:pic>
      <p:pic>
        <p:nvPicPr>
          <p:cNvPr id="129034" name="Picture 10"/>
          <p:cNvPicPr>
            <a:picLocks noChangeAspect="1" noChangeArrowheads="1"/>
          </p:cNvPicPr>
          <p:nvPr/>
        </p:nvPicPr>
        <p:blipFill rotWithShape="1">
          <a:blip r:embed="rId26">
            <a:extLst>
              <a:ext uri="{28A0092B-C50C-407E-A947-70E740481C1C}">
                <a14:useLocalDpi xmlns:a14="http://schemas.microsoft.com/office/drawing/2010/main" val="0"/>
              </a:ext>
            </a:extLst>
          </a:blip>
          <a:srcRect l="4824" t="6834" r="4824" b="10648"/>
          <a:stretch/>
        </p:blipFill>
        <p:spPr bwMode="auto">
          <a:xfrm>
            <a:off x="4565899" y="6161644"/>
            <a:ext cx="694916" cy="433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6" name="Picture 10"/>
          <p:cNvPicPr>
            <a:picLocks noChangeAspect="1" noChangeArrowheads="1"/>
          </p:cNvPicPr>
          <p:nvPr/>
        </p:nvPicPr>
        <p:blipFill rotWithShape="1">
          <a:blip r:embed="rId26">
            <a:extLst>
              <a:ext uri="{28A0092B-C50C-407E-A947-70E740481C1C}">
                <a14:useLocalDpi xmlns:a14="http://schemas.microsoft.com/office/drawing/2010/main" val="0"/>
              </a:ext>
            </a:extLst>
          </a:blip>
          <a:srcRect l="4824" t="6834" r="4824" b="10648"/>
          <a:stretch/>
        </p:blipFill>
        <p:spPr bwMode="auto">
          <a:xfrm>
            <a:off x="8281090" y="6158013"/>
            <a:ext cx="694916" cy="4336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9" name="Rounded Rectangular Callout 118"/>
          <p:cNvSpPr/>
          <p:nvPr/>
        </p:nvSpPr>
        <p:spPr bwMode="gray">
          <a:xfrm>
            <a:off x="154227" y="4693199"/>
            <a:ext cx="828000" cy="1133456"/>
          </a:xfrm>
          <a:prstGeom prst="wedgeRoundRectCallout">
            <a:avLst>
              <a:gd name="adj1" fmla="val 31279"/>
              <a:gd name="adj2" fmla="val -10932"/>
              <a:gd name="adj3" fmla="val 16667"/>
            </a:avLst>
          </a:prstGeom>
          <a:solidFill>
            <a:schemeClr val="accent1">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a:t>
            </a:r>
            <a:r>
              <a:rPr lang="en-GB" sz="800" dirty="0" smtClean="0">
                <a:solidFill>
                  <a:schemeClr val="tx1">
                    <a:lumMod val="65000"/>
                    <a:lumOff val="35000"/>
                  </a:schemeClr>
                </a:solidFill>
                <a:latin typeface="Microsoft YaHei" panose="020B0503020204020204" pitchFamily="34" charset="-122"/>
                <a:ea typeface="Microsoft YaHei" panose="020B0503020204020204" pitchFamily="34" charset="-122"/>
              </a:rPr>
              <a:t>ID</a:t>
            </a:r>
            <a:r>
              <a:rPr lang="en-GB" sz="8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GB" sz="800" dirty="0" smtClean="0">
                <a:solidFill>
                  <a:schemeClr val="tx1">
                    <a:lumMod val="65000"/>
                    <a:lumOff val="35000"/>
                  </a:schemeClr>
                </a:solidFill>
                <a:latin typeface="Microsoft YaHei" panose="020B0503020204020204" pitchFamily="34" charset="-122"/>
                <a:ea typeface="Microsoft YaHei" panose="020B0503020204020204" pitchFamily="34" charset="-122"/>
              </a:rPr>
              <a:t>CI201320498</a:t>
            </a:r>
          </a:p>
          <a:p>
            <a:pPr defTabSz="457200"/>
            <a:endParaRPr lang="en-GB" sz="8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457200"/>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新加坡人</a:t>
            </a:r>
            <a:r>
              <a:rPr lang="en-GB"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defTabSz="457200"/>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男性</a:t>
            </a:r>
            <a:endParaRPr lang="en-GB"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0" name="Round Same Side Corner Rectangle 79"/>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1" name="Round Same Side Corner Rectangle 80"/>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2" name="Round Same Side Corner Rectangle 8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3" name="Round Same Side Corner Rectangle 82"/>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9" name="Round Same Side Corner Rectangle 12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30" name="Straight Connector 12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82871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最大化客户生命周期的价值</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我们提出的促进利润增长的方案能帮助零售商在客户生命周期的每一个点来最大化与客户的关系， 从而促进顾客的形成购买习惯并且进一步的增加利润</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3" name="Text Box 20"/>
          <p:cNvSpPr txBox="1">
            <a:spLocks noChangeArrowheads="1"/>
          </p:cNvSpPr>
          <p:nvPr>
            <p:custDataLst>
              <p:tags r:id="rId1"/>
            </p:custDataLst>
          </p:nvPr>
        </p:nvSpPr>
        <p:spPr bwMode="gray">
          <a:xfrm>
            <a:off x="87923" y="2490788"/>
            <a:ext cx="8578362" cy="1509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57" tIns="46629" rIns="93257" bIns="46629"/>
          <a:lstStyle>
            <a:lvl1pPr defTabSz="911225" eaLnBrk="0" hangingPunct="0">
              <a:defRPr sz="1200">
                <a:solidFill>
                  <a:schemeClr val="tx1"/>
                </a:solidFill>
                <a:latin typeface="Calibri" pitchFamily="34" charset="0"/>
                <a:cs typeface="Arial" charset="0"/>
              </a:defRPr>
            </a:lvl1pPr>
            <a:lvl2pPr marL="742950" indent="-285750" defTabSz="911225" eaLnBrk="0" hangingPunct="0">
              <a:defRPr sz="1200">
                <a:solidFill>
                  <a:schemeClr val="tx1"/>
                </a:solidFill>
                <a:latin typeface="Calibri" pitchFamily="34" charset="0"/>
                <a:cs typeface="Arial" charset="0"/>
              </a:defRPr>
            </a:lvl2pPr>
            <a:lvl3pPr marL="1143000" indent="-228600" defTabSz="911225" eaLnBrk="0" hangingPunct="0">
              <a:defRPr sz="1200">
                <a:solidFill>
                  <a:schemeClr val="tx1"/>
                </a:solidFill>
                <a:latin typeface="Calibri" pitchFamily="34" charset="0"/>
                <a:cs typeface="Arial" charset="0"/>
              </a:defRPr>
            </a:lvl3pPr>
            <a:lvl4pPr marL="1600200" indent="-228600" defTabSz="911225" eaLnBrk="0" hangingPunct="0">
              <a:defRPr sz="1200">
                <a:solidFill>
                  <a:schemeClr val="tx1"/>
                </a:solidFill>
                <a:latin typeface="Calibri" pitchFamily="34" charset="0"/>
                <a:cs typeface="Arial" charset="0"/>
              </a:defRPr>
            </a:lvl4pPr>
            <a:lvl5pPr marL="2057400" indent="-228600" defTabSz="911225" eaLnBrk="0" hangingPunct="0">
              <a:defRPr sz="1200">
                <a:solidFill>
                  <a:schemeClr val="tx1"/>
                </a:solidFill>
                <a:latin typeface="Calibri" pitchFamily="34" charset="0"/>
                <a:cs typeface="Arial" charset="0"/>
              </a:defRPr>
            </a:lvl5pPr>
            <a:lvl6pPr marL="2514600" indent="-228600" defTabSz="911225" eaLnBrk="0" fontAlgn="base" hangingPunct="0">
              <a:spcBef>
                <a:spcPct val="0"/>
              </a:spcBef>
              <a:spcAft>
                <a:spcPct val="0"/>
              </a:spcAft>
              <a:defRPr sz="1200">
                <a:solidFill>
                  <a:schemeClr val="tx1"/>
                </a:solidFill>
                <a:latin typeface="Calibri" pitchFamily="34" charset="0"/>
                <a:cs typeface="Arial" charset="0"/>
              </a:defRPr>
            </a:lvl6pPr>
            <a:lvl7pPr marL="2971800" indent="-228600" defTabSz="911225" eaLnBrk="0" fontAlgn="base" hangingPunct="0">
              <a:spcBef>
                <a:spcPct val="0"/>
              </a:spcBef>
              <a:spcAft>
                <a:spcPct val="0"/>
              </a:spcAft>
              <a:defRPr sz="1200">
                <a:solidFill>
                  <a:schemeClr val="tx1"/>
                </a:solidFill>
                <a:latin typeface="Calibri" pitchFamily="34" charset="0"/>
                <a:cs typeface="Arial" charset="0"/>
              </a:defRPr>
            </a:lvl7pPr>
            <a:lvl8pPr marL="3429000" indent="-228600" defTabSz="911225" eaLnBrk="0" fontAlgn="base" hangingPunct="0">
              <a:spcBef>
                <a:spcPct val="0"/>
              </a:spcBef>
              <a:spcAft>
                <a:spcPct val="0"/>
              </a:spcAft>
              <a:defRPr sz="1200">
                <a:solidFill>
                  <a:schemeClr val="tx1"/>
                </a:solidFill>
                <a:latin typeface="Calibri" pitchFamily="34" charset="0"/>
                <a:cs typeface="Arial" charset="0"/>
              </a:defRPr>
            </a:lvl8pPr>
            <a:lvl9pPr marL="3886200" indent="-228600" defTabSz="911225" eaLnBrk="0" fontAlgn="base" hangingPunct="0">
              <a:spcBef>
                <a:spcPct val="0"/>
              </a:spcBef>
              <a:spcAft>
                <a:spcPct val="0"/>
              </a:spcAft>
              <a:defRPr sz="1200">
                <a:solidFill>
                  <a:schemeClr val="tx1"/>
                </a:solidFill>
                <a:latin typeface="Calibri" pitchFamily="34" charset="0"/>
                <a:cs typeface="Arial" charset="0"/>
              </a:defRPr>
            </a:lvl9pPr>
          </a:lstStyle>
          <a:p>
            <a:pPr eaLnBrk="1" hangingPunct="1"/>
            <a:endParaRPr lang="en-GB">
              <a:latin typeface="Microsoft YaHei" panose="020B0503020204020204" pitchFamily="34" charset="-122"/>
              <a:ea typeface="Microsoft YaHei" panose="020B0503020204020204" pitchFamily="34" charset="-122"/>
            </a:endParaRPr>
          </a:p>
        </p:txBody>
      </p:sp>
      <p:pic>
        <p:nvPicPr>
          <p:cNvPr id="44" name="Freeform 10"/>
          <p:cNvPicPr>
            <a:picLocks noChangeArrowheads="1"/>
          </p:cNvPicPr>
          <p:nvPr>
            <p:custDataLst>
              <p:tags r:id="rId2"/>
            </p:custDataLst>
          </p:nvPr>
        </p:nvPicPr>
        <p:blipFill>
          <a:blip r:embed="rId22">
            <a:extLst>
              <a:ext uri="{28A0092B-C50C-407E-A947-70E740481C1C}">
                <a14:useLocalDpi xmlns:a14="http://schemas.microsoft.com/office/drawing/2010/main" val="0"/>
              </a:ext>
            </a:extLst>
          </a:blip>
          <a:srcRect/>
          <a:stretch>
            <a:fillRect/>
          </a:stretch>
        </p:blipFill>
        <p:spPr bwMode="gray">
          <a:xfrm>
            <a:off x="309197" y="2471737"/>
            <a:ext cx="8607669"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 name="Rectangle 22"/>
          <p:cNvSpPr>
            <a:spLocks noChangeArrowheads="1"/>
          </p:cNvSpPr>
          <p:nvPr>
            <p:custDataLst>
              <p:tags r:id="rId3"/>
            </p:custDataLst>
          </p:nvPr>
        </p:nvSpPr>
        <p:spPr bwMode="gray">
          <a:xfrm>
            <a:off x="373673" y="1619250"/>
            <a:ext cx="7016262" cy="222250"/>
          </a:xfrm>
          <a:prstGeom prst="rect">
            <a:avLst/>
          </a:prstGeom>
          <a:noFill/>
          <a:ln w="9525">
            <a:noFill/>
            <a:miter lim="800000"/>
            <a:headEnd/>
            <a:tailEnd/>
          </a:ln>
        </p:spPr>
        <p:txBody>
          <a:bodyPr lIns="0" tIns="0" rIns="0" bIns="0" anchor="ctr">
            <a:spAutoFit/>
          </a:bodyPr>
          <a:lstStyle/>
          <a:p>
            <a:pPr defTabSz="911225">
              <a:defRPr/>
            </a:pPr>
            <a:r>
              <a:rPr lang="zh-CN" altLang="en-US" sz="1400" b="1" dirty="0">
                <a:solidFill>
                  <a:schemeClr val="tx2"/>
                </a:solidFill>
                <a:latin typeface="Microsoft YaHei" panose="020B0503020204020204" pitchFamily="34" charset="-122"/>
                <a:ea typeface="Microsoft YaHei" panose="020B0503020204020204" pitchFamily="34" charset="-122"/>
              </a:rPr>
              <a:t>我们</a:t>
            </a:r>
            <a:r>
              <a:rPr lang="zh-CN" altLang="en-US" sz="1400" b="1" dirty="0" smtClean="0">
                <a:solidFill>
                  <a:schemeClr val="tx2"/>
                </a:solidFill>
                <a:latin typeface="Microsoft YaHei" panose="020B0503020204020204" pitchFamily="34" charset="-122"/>
                <a:ea typeface="Microsoft YaHei" panose="020B0503020204020204" pitchFamily="34" charset="-122"/>
              </a:rPr>
              <a:t>在顾客生命周期中不同时期的侧重点</a:t>
            </a:r>
            <a:endParaRPr lang="en-GB" sz="1400" b="1" dirty="0">
              <a:solidFill>
                <a:schemeClr val="tx2"/>
              </a:solidFill>
              <a:latin typeface="Microsoft YaHei" panose="020B0503020204020204" pitchFamily="34" charset="-122"/>
              <a:ea typeface="Microsoft YaHei" panose="020B0503020204020204" pitchFamily="34" charset="-122"/>
            </a:endParaRPr>
          </a:p>
        </p:txBody>
      </p:sp>
      <p:sp>
        <p:nvSpPr>
          <p:cNvPr id="46" name="TextBox 37"/>
          <p:cNvSpPr txBox="1">
            <a:spLocks noChangeArrowheads="1"/>
          </p:cNvSpPr>
          <p:nvPr>
            <p:custDataLst>
              <p:tags r:id="rId4"/>
            </p:custDataLst>
          </p:nvPr>
        </p:nvSpPr>
        <p:spPr bwMode="gray">
          <a:xfrm>
            <a:off x="212480" y="3019425"/>
            <a:ext cx="649165" cy="184666"/>
          </a:xfrm>
          <a:prstGeom prst="rect">
            <a:avLst/>
          </a:prstGeom>
          <a:noFill/>
          <a:ln w="9525">
            <a:noFill/>
            <a:miter lim="800000"/>
            <a:headEnd/>
            <a:tailEnd/>
          </a:ln>
        </p:spPr>
        <p:txBody>
          <a:bodyPr wrap="square" lIns="0" tIns="0" rIns="0" bIns="0">
            <a:spAutoFit/>
          </a:bodyPr>
          <a:lstStyle/>
          <a:p>
            <a:pPr defTabSz="911225">
              <a:defRPr/>
            </a:pPr>
            <a:r>
              <a:rPr lang="zh-CN" altLang="en-US" b="1" dirty="0" smtClean="0">
                <a:solidFill>
                  <a:srgbClr val="595959"/>
                </a:solidFill>
                <a:latin typeface="Microsoft YaHei" panose="020B0503020204020204" pitchFamily="34" charset="-122"/>
                <a:ea typeface="Microsoft YaHei" panose="020B0503020204020204" pitchFamily="34" charset="-122"/>
              </a:rPr>
              <a:t>消费等级</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47" name="Rectangle 74"/>
          <p:cNvSpPr>
            <a:spLocks noChangeArrowheads="1"/>
          </p:cNvSpPr>
          <p:nvPr>
            <p:custDataLst>
              <p:tags r:id="rId5"/>
            </p:custDataLst>
          </p:nvPr>
        </p:nvSpPr>
        <p:spPr bwMode="gray">
          <a:xfrm>
            <a:off x="279889" y="1887538"/>
            <a:ext cx="1836127" cy="4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b="1">
              <a:latin typeface="Microsoft YaHei" panose="020B0503020204020204" pitchFamily="34" charset="-122"/>
              <a:ea typeface="Microsoft YaHei" panose="020B0503020204020204" pitchFamily="34" charset="-122"/>
            </a:endParaRPr>
          </a:p>
        </p:txBody>
      </p:sp>
      <p:sp>
        <p:nvSpPr>
          <p:cNvPr id="48" name="Rectangle 75"/>
          <p:cNvSpPr>
            <a:spLocks noChangeArrowheads="1"/>
          </p:cNvSpPr>
          <p:nvPr>
            <p:custDataLst>
              <p:tags r:id="rId6"/>
            </p:custDataLst>
          </p:nvPr>
        </p:nvSpPr>
        <p:spPr bwMode="gray">
          <a:xfrm>
            <a:off x="2121877" y="1887539"/>
            <a:ext cx="3610708"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en-GB" b="1">
              <a:latin typeface="Microsoft YaHei" panose="020B0503020204020204" pitchFamily="34" charset="-122"/>
              <a:ea typeface="Microsoft YaHei" panose="020B0503020204020204" pitchFamily="34" charset="-122"/>
            </a:endParaRPr>
          </a:p>
        </p:txBody>
      </p:sp>
      <p:sp>
        <p:nvSpPr>
          <p:cNvPr id="49" name="Rectangle 76"/>
          <p:cNvSpPr>
            <a:spLocks noChangeArrowheads="1"/>
          </p:cNvSpPr>
          <p:nvPr>
            <p:custDataLst>
              <p:tags r:id="rId7"/>
            </p:custDataLst>
          </p:nvPr>
        </p:nvSpPr>
        <p:spPr bwMode="gray">
          <a:xfrm>
            <a:off x="6150220" y="2146331"/>
            <a:ext cx="1506415"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b="1">
              <a:latin typeface="Microsoft YaHei" panose="020B0503020204020204" pitchFamily="34" charset="-122"/>
              <a:ea typeface="Microsoft YaHei" panose="020B0503020204020204" pitchFamily="34" charset="-122"/>
            </a:endParaRPr>
          </a:p>
        </p:txBody>
      </p:sp>
      <p:sp>
        <p:nvSpPr>
          <p:cNvPr id="50" name="Rectangle 77"/>
          <p:cNvSpPr>
            <a:spLocks noChangeArrowheads="1"/>
          </p:cNvSpPr>
          <p:nvPr>
            <p:custDataLst>
              <p:tags r:id="rId8"/>
            </p:custDataLst>
          </p:nvPr>
        </p:nvSpPr>
        <p:spPr bwMode="gray">
          <a:xfrm>
            <a:off x="7241931" y="1887539"/>
            <a:ext cx="1647092" cy="456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b="1">
              <a:latin typeface="Microsoft YaHei" panose="020B0503020204020204" pitchFamily="34" charset="-122"/>
              <a:ea typeface="Microsoft YaHei" panose="020B0503020204020204" pitchFamily="34" charset="-122"/>
            </a:endParaRPr>
          </a:p>
        </p:txBody>
      </p:sp>
      <p:sp>
        <p:nvSpPr>
          <p:cNvPr id="51" name="Rectangle 19"/>
          <p:cNvSpPr>
            <a:spLocks noChangeArrowheads="1"/>
          </p:cNvSpPr>
          <p:nvPr>
            <p:custDataLst>
              <p:tags r:id="rId9"/>
            </p:custDataLst>
          </p:nvPr>
        </p:nvSpPr>
        <p:spPr bwMode="gray">
          <a:xfrm>
            <a:off x="7661566" y="2351421"/>
            <a:ext cx="806359" cy="221583"/>
          </a:xfrm>
          <a:prstGeom prst="rect">
            <a:avLst/>
          </a:prstGeom>
          <a:noFill/>
          <a:ln w="9525">
            <a:noFill/>
            <a:miter lim="800000"/>
            <a:headEnd/>
            <a:tailEnd/>
          </a:ln>
        </p:spPr>
        <p:txBody>
          <a:bodyPr wrap="none" lIns="18280" tIns="18280" rIns="18280" bIns="18280" anchor="ctr">
            <a:spAutoFit/>
          </a:bodyPr>
          <a:lstStyle/>
          <a:p>
            <a:pPr algn="ctr" defTabSz="911225">
              <a:defRPr/>
            </a:pPr>
            <a:r>
              <a:rPr lang="zh-CN" altLang="en-US" b="1" dirty="0">
                <a:solidFill>
                  <a:srgbClr val="595959"/>
                </a:solidFill>
                <a:latin typeface="Microsoft YaHei" panose="020B0503020204020204" pitchFamily="34" charset="-122"/>
                <a:ea typeface="Microsoft YaHei" panose="020B0503020204020204" pitchFamily="34" charset="-122"/>
              </a:rPr>
              <a:t>抛</a:t>
            </a:r>
            <a:r>
              <a:rPr lang="zh-CN" altLang="en-US" b="1" dirty="0" smtClean="0">
                <a:solidFill>
                  <a:srgbClr val="595959"/>
                </a:solidFill>
                <a:latin typeface="Microsoft YaHei" panose="020B0503020204020204" pitchFamily="34" charset="-122"/>
                <a:ea typeface="Microsoft YaHei" panose="020B0503020204020204" pitchFamily="34" charset="-122"/>
              </a:rPr>
              <a:t>弃此产品</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52" name="Rectangle 16"/>
          <p:cNvSpPr>
            <a:spLocks noChangeArrowheads="1"/>
          </p:cNvSpPr>
          <p:nvPr>
            <p:custDataLst>
              <p:tags r:id="rId10"/>
            </p:custDataLst>
          </p:nvPr>
        </p:nvSpPr>
        <p:spPr bwMode="gray">
          <a:xfrm>
            <a:off x="770478" y="2348246"/>
            <a:ext cx="791932" cy="221583"/>
          </a:xfrm>
          <a:prstGeom prst="rect">
            <a:avLst/>
          </a:prstGeom>
          <a:noFill/>
          <a:ln w="9525">
            <a:noFill/>
            <a:miter lim="800000"/>
            <a:headEnd/>
            <a:tailEnd/>
          </a:ln>
        </p:spPr>
        <p:txBody>
          <a:bodyPr wrap="none" lIns="18280" tIns="18280" rIns="18280" bIns="18280" anchor="ctr">
            <a:spAutoFit/>
          </a:bodyPr>
          <a:lstStyle/>
          <a:p>
            <a:pPr algn="ctr" defTabSz="911225">
              <a:defRPr/>
            </a:pPr>
            <a:r>
              <a:rPr lang="zh-CN" altLang="en-US" b="1" dirty="0" smtClean="0">
                <a:solidFill>
                  <a:srgbClr val="595959"/>
                </a:solidFill>
                <a:latin typeface="Microsoft YaHei" panose="020B0503020204020204" pitchFamily="34" charset="-122"/>
                <a:ea typeface="Microsoft YaHei" panose="020B0503020204020204" pitchFamily="34" charset="-122"/>
              </a:rPr>
              <a:t>探索</a:t>
            </a:r>
            <a:r>
              <a:rPr lang="en-US" altLang="zh-CN" b="1" dirty="0" smtClean="0">
                <a:solidFill>
                  <a:srgbClr val="595959"/>
                </a:solidFill>
                <a:latin typeface="Microsoft YaHei" panose="020B0503020204020204" pitchFamily="34" charset="-122"/>
                <a:ea typeface="Microsoft YaHei" panose="020B0503020204020204" pitchFamily="34" charset="-122"/>
              </a:rPr>
              <a:t>&amp;</a:t>
            </a:r>
            <a:r>
              <a:rPr lang="zh-CN" altLang="en-US" b="1" dirty="0" smtClean="0">
                <a:solidFill>
                  <a:srgbClr val="595959"/>
                </a:solidFill>
                <a:latin typeface="Microsoft YaHei" panose="020B0503020204020204" pitchFamily="34" charset="-122"/>
                <a:ea typeface="Microsoft YaHei" panose="020B0503020204020204" pitchFamily="34" charset="-122"/>
              </a:rPr>
              <a:t>尝试</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53" name="Rectangle 17"/>
          <p:cNvSpPr>
            <a:spLocks noChangeArrowheads="1"/>
          </p:cNvSpPr>
          <p:nvPr>
            <p:custDataLst>
              <p:tags r:id="rId11"/>
            </p:custDataLst>
          </p:nvPr>
        </p:nvSpPr>
        <p:spPr bwMode="gray">
          <a:xfrm>
            <a:off x="3249864" y="2351421"/>
            <a:ext cx="1407485" cy="221583"/>
          </a:xfrm>
          <a:prstGeom prst="rect">
            <a:avLst/>
          </a:prstGeom>
          <a:noFill/>
          <a:ln w="9525">
            <a:noFill/>
            <a:miter lim="800000"/>
            <a:headEnd/>
            <a:tailEnd/>
          </a:ln>
        </p:spPr>
        <p:txBody>
          <a:bodyPr wrap="none" lIns="18280" tIns="18280" rIns="18280" bIns="18280" anchor="ctr">
            <a:spAutoFit/>
          </a:bodyPr>
          <a:lstStyle/>
          <a:p>
            <a:pPr algn="ctr" defTabSz="911225">
              <a:defRPr/>
            </a:pPr>
            <a:r>
              <a:rPr lang="zh-CN" altLang="en-US" b="1" dirty="0" smtClean="0">
                <a:solidFill>
                  <a:srgbClr val="595959"/>
                </a:solidFill>
                <a:latin typeface="Microsoft YaHei" panose="020B0503020204020204" pitchFamily="34" charset="-122"/>
                <a:ea typeface="Microsoft YaHei" panose="020B0503020204020204" pitchFamily="34" charset="-122"/>
              </a:rPr>
              <a:t>忠实客户</a:t>
            </a:r>
            <a:r>
              <a:rPr lang="en-US" altLang="zh-CN" b="1" dirty="0" smtClean="0">
                <a:solidFill>
                  <a:srgbClr val="595959"/>
                </a:solidFill>
                <a:latin typeface="Microsoft YaHei" panose="020B0503020204020204" pitchFamily="34" charset="-122"/>
                <a:ea typeface="Microsoft YaHei" panose="020B0503020204020204" pitchFamily="34" charset="-122"/>
              </a:rPr>
              <a:t>&amp;</a:t>
            </a:r>
            <a:r>
              <a:rPr lang="zh-CN" altLang="en-US" b="1" dirty="0" smtClean="0">
                <a:solidFill>
                  <a:srgbClr val="595959"/>
                </a:solidFill>
                <a:latin typeface="Microsoft YaHei" panose="020B0503020204020204" pitchFamily="34" charset="-122"/>
                <a:ea typeface="Microsoft YaHei" panose="020B0503020204020204" pitchFamily="34" charset="-122"/>
              </a:rPr>
              <a:t>频繁购买</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54" name="Rectangle 18"/>
          <p:cNvSpPr>
            <a:spLocks noChangeArrowheads="1"/>
          </p:cNvSpPr>
          <p:nvPr>
            <p:custDataLst>
              <p:tags r:id="rId12"/>
            </p:custDataLst>
          </p:nvPr>
        </p:nvSpPr>
        <p:spPr bwMode="gray">
          <a:xfrm>
            <a:off x="6184471" y="2348246"/>
            <a:ext cx="652471" cy="221583"/>
          </a:xfrm>
          <a:prstGeom prst="rect">
            <a:avLst/>
          </a:prstGeom>
          <a:noFill/>
          <a:ln w="9525">
            <a:noFill/>
            <a:miter lim="800000"/>
            <a:headEnd/>
            <a:tailEnd/>
          </a:ln>
        </p:spPr>
        <p:txBody>
          <a:bodyPr wrap="none" lIns="18280" tIns="18280" rIns="18280" bIns="18280" anchor="ctr">
            <a:spAutoFit/>
          </a:bodyPr>
          <a:lstStyle/>
          <a:p>
            <a:pPr algn="ctr" defTabSz="911225">
              <a:defRPr/>
            </a:pPr>
            <a:r>
              <a:rPr lang="zh-CN" altLang="en-US" b="1" dirty="0" smtClean="0">
                <a:solidFill>
                  <a:srgbClr val="595959"/>
                </a:solidFill>
                <a:latin typeface="Microsoft YaHei" panose="020B0503020204020204" pitchFamily="34" charset="-122"/>
                <a:ea typeface="Microsoft YaHei" panose="020B0503020204020204" pitchFamily="34" charset="-122"/>
              </a:rPr>
              <a:t>兴趣衰退</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55" name="TextBox 38"/>
          <p:cNvSpPr txBox="1">
            <a:spLocks noChangeArrowheads="1"/>
          </p:cNvSpPr>
          <p:nvPr>
            <p:custDataLst>
              <p:tags r:id="rId13"/>
            </p:custDataLst>
          </p:nvPr>
        </p:nvSpPr>
        <p:spPr bwMode="gray">
          <a:xfrm>
            <a:off x="7943850" y="3665538"/>
            <a:ext cx="492346" cy="27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392" tIns="45696" rIns="91392" bIns="45696">
            <a:spAutoFit/>
          </a:bodyPr>
          <a:lstStyle>
            <a:lvl1pPr defTabSz="911225" eaLnBrk="0" hangingPunct="0">
              <a:defRPr sz="1200">
                <a:solidFill>
                  <a:schemeClr val="tx1"/>
                </a:solidFill>
                <a:latin typeface="Calibri" pitchFamily="34" charset="0"/>
                <a:cs typeface="Arial" charset="0"/>
              </a:defRPr>
            </a:lvl1pPr>
            <a:lvl2pPr marL="742950" indent="-285750" defTabSz="911225" eaLnBrk="0" hangingPunct="0">
              <a:defRPr sz="1200">
                <a:solidFill>
                  <a:schemeClr val="tx1"/>
                </a:solidFill>
                <a:latin typeface="Calibri" pitchFamily="34" charset="0"/>
                <a:cs typeface="Arial" charset="0"/>
              </a:defRPr>
            </a:lvl2pPr>
            <a:lvl3pPr marL="1143000" indent="-228600" defTabSz="911225" eaLnBrk="0" hangingPunct="0">
              <a:defRPr sz="1200">
                <a:solidFill>
                  <a:schemeClr val="tx1"/>
                </a:solidFill>
                <a:latin typeface="Calibri" pitchFamily="34" charset="0"/>
                <a:cs typeface="Arial" charset="0"/>
              </a:defRPr>
            </a:lvl3pPr>
            <a:lvl4pPr marL="1600200" indent="-228600" defTabSz="911225" eaLnBrk="0" hangingPunct="0">
              <a:defRPr sz="1200">
                <a:solidFill>
                  <a:schemeClr val="tx1"/>
                </a:solidFill>
                <a:latin typeface="Calibri" pitchFamily="34" charset="0"/>
                <a:cs typeface="Arial" charset="0"/>
              </a:defRPr>
            </a:lvl4pPr>
            <a:lvl5pPr marL="2057400" indent="-228600" defTabSz="911225" eaLnBrk="0" hangingPunct="0">
              <a:defRPr sz="1200">
                <a:solidFill>
                  <a:schemeClr val="tx1"/>
                </a:solidFill>
                <a:latin typeface="Calibri" pitchFamily="34" charset="0"/>
                <a:cs typeface="Arial" charset="0"/>
              </a:defRPr>
            </a:lvl5pPr>
            <a:lvl6pPr marL="2514600" indent="-228600" defTabSz="911225" eaLnBrk="0" fontAlgn="base" hangingPunct="0">
              <a:spcBef>
                <a:spcPct val="0"/>
              </a:spcBef>
              <a:spcAft>
                <a:spcPct val="0"/>
              </a:spcAft>
              <a:defRPr sz="1200">
                <a:solidFill>
                  <a:schemeClr val="tx1"/>
                </a:solidFill>
                <a:latin typeface="Calibri" pitchFamily="34" charset="0"/>
                <a:cs typeface="Arial" charset="0"/>
              </a:defRPr>
            </a:lvl6pPr>
            <a:lvl7pPr marL="2971800" indent="-228600" defTabSz="911225" eaLnBrk="0" fontAlgn="base" hangingPunct="0">
              <a:spcBef>
                <a:spcPct val="0"/>
              </a:spcBef>
              <a:spcAft>
                <a:spcPct val="0"/>
              </a:spcAft>
              <a:defRPr sz="1200">
                <a:solidFill>
                  <a:schemeClr val="tx1"/>
                </a:solidFill>
                <a:latin typeface="Calibri" pitchFamily="34" charset="0"/>
                <a:cs typeface="Arial" charset="0"/>
              </a:defRPr>
            </a:lvl7pPr>
            <a:lvl8pPr marL="3429000" indent="-228600" defTabSz="911225" eaLnBrk="0" fontAlgn="base" hangingPunct="0">
              <a:spcBef>
                <a:spcPct val="0"/>
              </a:spcBef>
              <a:spcAft>
                <a:spcPct val="0"/>
              </a:spcAft>
              <a:defRPr sz="1200">
                <a:solidFill>
                  <a:schemeClr val="tx1"/>
                </a:solidFill>
                <a:latin typeface="Calibri" pitchFamily="34" charset="0"/>
                <a:cs typeface="Arial" charset="0"/>
              </a:defRPr>
            </a:lvl8pPr>
            <a:lvl9pPr marL="3886200" indent="-228600" defTabSz="911225" eaLnBrk="0" fontAlgn="base" hangingPunct="0">
              <a:spcBef>
                <a:spcPct val="0"/>
              </a:spcBef>
              <a:spcAft>
                <a:spcPct val="0"/>
              </a:spcAft>
              <a:defRPr sz="1200">
                <a:solidFill>
                  <a:schemeClr val="tx1"/>
                </a:solidFill>
                <a:latin typeface="Calibri" pitchFamily="34" charset="0"/>
                <a:cs typeface="Arial" charset="0"/>
              </a:defRPr>
            </a:lvl9pPr>
          </a:lstStyle>
          <a:p>
            <a:pPr eaLnBrk="1" hangingPunct="1"/>
            <a:r>
              <a:rPr lang="zh-CN" altLang="en-US" b="1" dirty="0" smtClean="0">
                <a:solidFill>
                  <a:srgbClr val="595959"/>
                </a:solidFill>
                <a:latin typeface="Microsoft YaHei" panose="020B0503020204020204" pitchFamily="34" charset="-122"/>
                <a:ea typeface="Microsoft YaHei" panose="020B0503020204020204" pitchFamily="34" charset="-122"/>
              </a:rPr>
              <a:t>时间</a:t>
            </a:r>
            <a:endParaRPr lang="en-GB" b="1" dirty="0">
              <a:solidFill>
                <a:srgbClr val="595959"/>
              </a:solidFill>
              <a:latin typeface="Microsoft YaHei" panose="020B0503020204020204" pitchFamily="34" charset="-122"/>
              <a:ea typeface="Microsoft YaHei" panose="020B0503020204020204" pitchFamily="34" charset="-122"/>
            </a:endParaRPr>
          </a:p>
        </p:txBody>
      </p:sp>
      <p:sp>
        <p:nvSpPr>
          <p:cNvPr id="56" name="Line 4"/>
          <p:cNvSpPr>
            <a:spLocks noChangeShapeType="1"/>
          </p:cNvSpPr>
          <p:nvPr>
            <p:custDataLst>
              <p:tags r:id="rId14"/>
            </p:custDataLst>
          </p:nvPr>
        </p:nvSpPr>
        <p:spPr bwMode="gray">
          <a:xfrm flipV="1">
            <a:off x="168520" y="4022725"/>
            <a:ext cx="8783515" cy="0"/>
          </a:xfrm>
          <a:prstGeom prst="line">
            <a:avLst/>
          </a:prstGeom>
          <a:noFill/>
          <a:ln w="9525">
            <a:solidFill>
              <a:schemeClr val="tx1"/>
            </a:solidFill>
            <a:round/>
            <a:headEnd/>
            <a:tailEnd type="stealth" w="lg" len="lg"/>
          </a:ln>
          <a:extLst>
            <a:ext uri="{909E8E84-426E-40dd-AFC4-6F175D3DCCD1}">
              <a14:hiddenFill xmlns:a14="http://schemas.microsoft.com/office/drawing/2010/main">
                <a:noFill/>
              </a14:hiddenFill>
            </a:ext>
          </a:extLst>
        </p:spPr>
        <p:txBody>
          <a:bodyPr lIns="91430" tIns="45716" rIns="91430" bIns="45716"/>
          <a:lstStyle/>
          <a:p>
            <a:endParaRPr lang="en-GB">
              <a:latin typeface="Microsoft YaHei" panose="020B0503020204020204" pitchFamily="34" charset="-122"/>
              <a:ea typeface="Microsoft YaHei" panose="020B0503020204020204" pitchFamily="34" charset="-122"/>
            </a:endParaRPr>
          </a:p>
        </p:txBody>
      </p:sp>
      <p:sp>
        <p:nvSpPr>
          <p:cNvPr id="57" name="Rectangle 29"/>
          <p:cNvSpPr>
            <a:spLocks noChangeArrowheads="1"/>
          </p:cNvSpPr>
          <p:nvPr>
            <p:custDataLst>
              <p:tags r:id="rId15"/>
            </p:custDataLst>
          </p:nvPr>
        </p:nvSpPr>
        <p:spPr bwMode="gray">
          <a:xfrm>
            <a:off x="410308" y="4167982"/>
            <a:ext cx="1799492" cy="1901825"/>
          </a:xfrm>
          <a:prstGeom prst="rect">
            <a:avLst/>
          </a:prstGeom>
          <a:noFill/>
          <a:ln w="12700">
            <a:noFill/>
            <a:miter lim="800000"/>
            <a:headEnd/>
            <a:tailEnd/>
          </a:ln>
        </p:spPr>
        <p:txBody>
          <a:bodyPr lIns="27432" tIns="27432" rIns="27432" bIns="27432"/>
          <a:lstStyle/>
          <a:p>
            <a:pPr marL="106363" indent="-106363" algn="ctr" defTabSz="830263" eaLnBrk="0" hangingPunct="0">
              <a:spcBef>
                <a:spcPct val="20000"/>
              </a:spcBef>
            </a:pPr>
            <a:r>
              <a:rPr lang="zh-CN" alt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焦点</a:t>
            </a:r>
            <a:r>
              <a:rPr lang="en-GB"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SG"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rPr>
              <a:t>“初次邂逅”</a:t>
            </a:r>
            <a:r>
              <a:rPr lang="en-GB" sz="1400" b="1" u="sng" dirty="0">
                <a:solidFill>
                  <a:schemeClr val="tx1">
                    <a:lumMod val="65000"/>
                    <a:lumOff val="35000"/>
                  </a:schemeClr>
                </a:solidFill>
                <a:latin typeface="Microsoft YaHei" panose="020B0503020204020204" pitchFamily="34" charset="-122"/>
                <a:ea typeface="Microsoft YaHei" panose="020B0503020204020204" pitchFamily="34" charset="-122"/>
              </a:rPr>
              <a:t/>
            </a:r>
            <a:br>
              <a:rPr lang="en-GB" sz="1400" b="1" u="sng" dirty="0">
                <a:solidFill>
                  <a:schemeClr val="tx1">
                    <a:lumMod val="65000"/>
                    <a:lumOff val="35000"/>
                  </a:schemeClr>
                </a:solidFill>
                <a:latin typeface="Microsoft YaHei" panose="020B0503020204020204" pitchFamily="34" charset="-122"/>
                <a:ea typeface="Microsoft YaHei" panose="020B0503020204020204" pitchFamily="34" charset="-122"/>
              </a:rPr>
            </a:br>
            <a:endParaRPr lang="en-GB"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ct val="20000"/>
              </a:spcBef>
              <a:buClr>
                <a:srgbClr val="595959"/>
              </a:buClr>
              <a:buFont typeface="Wingdings"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定义购买倾向高的人群</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a:p>
            <a:pPr defTabSz="830263" eaLnBrk="0" hangingPunct="0">
              <a:spcBef>
                <a:spcPct val="30000"/>
              </a:spcBef>
              <a:buClr>
                <a:srgbClr val="595959"/>
              </a:buClr>
            </a:pPr>
            <a:endPar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ct val="30000"/>
              </a:spcBef>
              <a:buClr>
                <a:srgbClr val="595959"/>
              </a:buClr>
              <a:buFont typeface="Wingdings" pitchFamily="2" charset="2"/>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发</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现顾客的购买动机，然后适当修改产品，是它更吸引顾客</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ct val="30000"/>
              </a:spcBef>
              <a:buClr>
                <a:srgbClr val="595959"/>
              </a:buClr>
              <a:buFont typeface="Wingdings" pitchFamily="2" charset="2"/>
              <a:buChar char="§"/>
            </a:pP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ct val="30000"/>
              </a:spcBef>
              <a:buClr>
                <a:srgbClr val="595959"/>
              </a:buClr>
              <a:buFont typeface="Wingdings" pitchFamily="2" charset="2"/>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奖</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励和巩固客户对产品的持续关注</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8" name="Rectangle 29"/>
          <p:cNvSpPr>
            <a:spLocks noChangeArrowheads="1"/>
          </p:cNvSpPr>
          <p:nvPr>
            <p:custDataLst>
              <p:tags r:id="rId16"/>
            </p:custDataLst>
          </p:nvPr>
        </p:nvSpPr>
        <p:spPr bwMode="gray">
          <a:xfrm>
            <a:off x="2643554" y="4130268"/>
            <a:ext cx="3147646" cy="376237"/>
          </a:xfrm>
          <a:prstGeom prst="rect">
            <a:avLst/>
          </a:prstGeom>
          <a:noFill/>
          <a:ln w="12700">
            <a:noFill/>
            <a:miter lim="800000"/>
            <a:headEnd/>
            <a:tailEnd/>
          </a:ln>
        </p:spPr>
        <p:txBody>
          <a:bodyPr lIns="54834" tIns="45696" rIns="45696" bIns="45696"/>
          <a:lstStyle/>
          <a:p>
            <a:pPr marL="106363" indent="-106363" algn="ctr" defTabSz="830263" eaLnBrk="0" hangingPunct="0">
              <a:spcBef>
                <a:spcPct val="25000"/>
              </a:spcBef>
              <a:defRPr/>
            </a:pPr>
            <a:r>
              <a:rPr lang="zh-CN" alt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焦点</a:t>
            </a:r>
            <a:r>
              <a:rPr lang="en-GB"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感情升级”</a:t>
            </a:r>
            <a:endParaRPr lang="en-US" altLang="zh-CN"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GB"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0" name="TextBox 44"/>
          <p:cNvSpPr txBox="1">
            <a:spLocks noChangeArrowheads="1"/>
          </p:cNvSpPr>
          <p:nvPr>
            <p:custDataLst>
              <p:tags r:id="rId17"/>
            </p:custDataLst>
          </p:nvPr>
        </p:nvSpPr>
        <p:spPr bwMode="gray">
          <a:xfrm>
            <a:off x="3027484" y="4659640"/>
            <a:ext cx="2631831" cy="1274195"/>
          </a:xfrm>
          <a:prstGeom prst="rect">
            <a:avLst/>
          </a:prstGeom>
          <a:noFill/>
          <a:ln w="9525">
            <a:noFill/>
            <a:miter lim="800000"/>
            <a:headEnd/>
            <a:tailEnd/>
          </a:ln>
        </p:spPr>
        <p:txBody>
          <a:bodyPr lIns="0" tIns="0" rIns="0" bIns="0">
            <a:spAutoFit/>
          </a:bodyPr>
          <a:lstStyle/>
          <a:p>
            <a:pPr marL="172800" indent="-172800">
              <a:spcBef>
                <a:spcPct val="30000"/>
              </a:spcBef>
              <a:buClr>
                <a:srgbClr val="595959"/>
              </a:buClr>
              <a:buFont typeface="Wingdings" pitchFamily="2" charset="2"/>
              <a:buChar char="§"/>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判断顾客最大的购买力</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a:spcBef>
                <a:spcPct val="30000"/>
              </a:spcBef>
              <a:buClr>
                <a:srgbClr val="595959"/>
              </a:buClr>
              <a:buFont typeface="Wingdings" pitchFamily="2" charset="2"/>
              <a:buChar char="§"/>
              <a:defRPr/>
            </a:pP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a:spcBef>
                <a:spcPct val="30000"/>
              </a:spcBef>
              <a:buClr>
                <a:srgbClr val="595959"/>
              </a:buClr>
              <a:buFont typeface="Wingdings" pitchFamily="2" charset="2"/>
              <a:buChar char="§"/>
              <a:defRP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判断</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顾客的未来购买</a:t>
            </a:r>
            <a:r>
              <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购买率和价格敏感性</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a:spcBef>
                <a:spcPct val="30000"/>
              </a:spcBef>
              <a:buClr>
                <a:srgbClr val="595959"/>
              </a:buClr>
              <a:buFont typeface="Wingdings" pitchFamily="2" charset="2"/>
              <a:buChar char="§"/>
              <a:defRP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创建并部署一个个人化的销售循环来提高顾客的参与性和利润</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61" name="Straight Arrow Connector 58"/>
          <p:cNvCxnSpPr>
            <a:cxnSpLocks noChangeShapeType="1"/>
          </p:cNvCxnSpPr>
          <p:nvPr>
            <p:custDataLst>
              <p:tags r:id="rId18"/>
            </p:custDataLst>
          </p:nvPr>
        </p:nvCxnSpPr>
        <p:spPr bwMode="auto">
          <a:xfrm>
            <a:off x="816220" y="3213101"/>
            <a:ext cx="594946" cy="176213"/>
          </a:xfrm>
          <a:prstGeom prst="straightConnector1">
            <a:avLst/>
          </a:prstGeom>
          <a:noFill/>
          <a:ln w="9525" algn="ctr">
            <a:solidFill>
              <a:srgbClr val="595959"/>
            </a:solidFill>
            <a:round/>
            <a:headEnd/>
            <a:tailEnd type="arrow" w="med" len="med"/>
          </a:ln>
          <a:extLst>
            <a:ext uri="{909E8E84-426E-40dd-AFC4-6F175D3DCCD1}">
              <a14:hiddenFill xmlns:a14="http://schemas.microsoft.com/office/drawing/2010/main">
                <a:noFill/>
              </a14:hiddenFill>
            </a:ext>
          </a:extLst>
        </p:spPr>
      </p:cxnSp>
      <p:sp>
        <p:nvSpPr>
          <p:cNvPr id="62" name="Rounded Rectangle 29"/>
          <p:cNvSpPr>
            <a:spLocks noChangeArrowheads="1"/>
          </p:cNvSpPr>
          <p:nvPr>
            <p:custDataLst>
              <p:tags r:id="rId19"/>
            </p:custDataLst>
          </p:nvPr>
        </p:nvSpPr>
        <p:spPr bwMode="auto">
          <a:xfrm>
            <a:off x="156797" y="1381125"/>
            <a:ext cx="8760069" cy="5067300"/>
          </a:xfrm>
          <a:prstGeom prst="roundRect">
            <a:avLst>
              <a:gd name="adj" fmla="val 8084"/>
            </a:avLst>
          </a:prstGeom>
          <a:noFill/>
          <a:ln w="6350" algn="ctr">
            <a:solidFill>
              <a:schemeClr val="tx2">
                <a:lumMod val="40000"/>
                <a:lumOff val="60000"/>
              </a:schemeClr>
            </a:solidFill>
            <a:round/>
            <a:headEnd/>
            <a:tailEnd/>
          </a:ln>
        </p:spPr>
        <p:txBody>
          <a:bodyPr wrap="none" lIns="41029" tIns="41029" rIns="41029" bIns="41029" anchor="ctr"/>
          <a:lstStyle/>
          <a:p>
            <a:endParaRPr lang="en-GB" altLang="zh-CN">
              <a:solidFill>
                <a:srgbClr val="000000"/>
              </a:solidFill>
              <a:latin typeface="Microsoft YaHei" panose="020B0503020204020204" pitchFamily="34" charset="-122"/>
              <a:ea typeface="Microsoft YaHei" panose="020B0503020204020204" pitchFamily="34" charset="-122"/>
              <a:cs typeface="Tahoma" pitchFamily="34" charset="0"/>
            </a:endParaRPr>
          </a:p>
        </p:txBody>
      </p:sp>
      <p:sp>
        <p:nvSpPr>
          <p:cNvPr id="5" name="TextBox 4"/>
          <p:cNvSpPr txBox="1"/>
          <p:nvPr/>
        </p:nvSpPr>
        <p:spPr>
          <a:xfrm>
            <a:off x="6012620" y="4591603"/>
            <a:ext cx="2653665" cy="1672253"/>
          </a:xfrm>
          <a:prstGeom prst="rect">
            <a:avLst/>
          </a:prstGeom>
          <a:noFill/>
        </p:spPr>
        <p:txBody>
          <a:bodyPr wrap="square" rtlCol="0">
            <a:spAutoFit/>
          </a:bodyPr>
          <a:lstStyle/>
          <a:p>
            <a:pPr marL="172800" indent="-172800" defTabSz="830263" eaLnBrk="0" hangingPunct="0">
              <a:spcBef>
                <a:spcPts val="438"/>
              </a:spcBef>
              <a:buClr>
                <a:srgbClr val="595959"/>
              </a:buClr>
              <a:buFont typeface="Wingdings"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判断标志一个</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SKU/</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分类和子类购买率下降的关键信号（比如说，陡峭的下降曲线一般意味着顾客的兴趣衰退</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抛</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弃此产品）</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ts val="438"/>
              </a:spcBef>
              <a:buClr>
                <a:srgbClr val="595959"/>
              </a:buClr>
              <a:buFont typeface="Wingdings" pitchFamily="2" charset="2"/>
              <a:buChar char="§"/>
            </a:pP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2800" indent="-172800" defTabSz="830263" eaLnBrk="0" hangingPunct="0">
              <a:spcBef>
                <a:spcPts val="438"/>
              </a:spcBef>
              <a:buClr>
                <a:srgbClr val="595959"/>
              </a:buClr>
              <a:buFont typeface="Wingdings" pitchFamily="2" charset="2"/>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采取定制的，有针对性的手段来预先组织兴趣减退或重新吸引已经不感兴趣的顾客</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2" name="Rectangle 29"/>
          <p:cNvSpPr>
            <a:spLocks noChangeArrowheads="1"/>
          </p:cNvSpPr>
          <p:nvPr>
            <p:custDataLst>
              <p:tags r:id="rId20"/>
            </p:custDataLst>
          </p:nvPr>
        </p:nvSpPr>
        <p:spPr bwMode="gray">
          <a:xfrm>
            <a:off x="5828641" y="4124457"/>
            <a:ext cx="3147646" cy="376237"/>
          </a:xfrm>
          <a:prstGeom prst="rect">
            <a:avLst/>
          </a:prstGeom>
          <a:noFill/>
          <a:ln w="12700">
            <a:noFill/>
            <a:miter lim="800000"/>
            <a:headEnd/>
            <a:tailEnd/>
          </a:ln>
        </p:spPr>
        <p:txBody>
          <a:bodyPr lIns="54834" tIns="45696" rIns="45696" bIns="45696"/>
          <a:lstStyle/>
          <a:p>
            <a:pPr marL="106363" indent="-106363" algn="ctr" defTabSz="830263" eaLnBrk="0" hangingPunct="0">
              <a:spcBef>
                <a:spcPct val="25000"/>
              </a:spcBef>
              <a:defRPr/>
            </a:pPr>
            <a:r>
              <a:rPr lang="zh-CN" alt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rPr>
              <a:t>焦点：“爱火重燃”</a:t>
            </a:r>
            <a:endParaRPr lang="en-US" altLang="zh-CN"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US" sz="1400" b="1" u="sng"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06363" indent="-106363" algn="ctr" defTabSz="830263" eaLnBrk="0" hangingPunct="0">
              <a:spcBef>
                <a:spcPct val="25000"/>
              </a:spcBef>
              <a:defRPr/>
            </a:pPr>
            <a:endParaRPr lang="en-GB" sz="1400" b="1" u="sng"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ound Same Side Corner Rectangle 3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59" name="Straight Connector 5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009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0048"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07522" name="Picture 2" descr="http://www.techinsider.net/wp-content/uploads/2014/08/walmart-log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75067" y="2718884"/>
            <a:ext cx="1910730" cy="1701081"/>
          </a:xfrm>
          <a:prstGeom prst="rect">
            <a:avLst/>
          </a:prstGeom>
          <a:noFill/>
          <a:extLst>
            <a:ext uri="{909E8E84-426E-40dd-AFC4-6F175D3DCCD1}">
              <a14:hiddenFill xmlns:a14="http://schemas.microsoft.com/office/drawing/2010/main">
                <a:solidFill>
                  <a:srgbClr val="FFFFFF"/>
                </a:solidFill>
              </a14:hiddenFill>
            </a:ext>
          </a:extLst>
        </p:spPr>
      </p:pic>
      <p:sp>
        <p:nvSpPr>
          <p:cNvPr id="2356226" name="Rectangle 2"/>
          <p:cNvSpPr>
            <a:spLocks noGrp="1" noChangeArrowheads="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客户经</a:t>
            </a:r>
            <a:r>
              <a:rPr lang="zh-CN" altLang="en-US" dirty="0" smtClean="0">
                <a:latin typeface="Microsoft YaHei" panose="020B0503020204020204" pitchFamily="34" charset="-122"/>
                <a:ea typeface="Microsoft YaHei" panose="020B0503020204020204" pitchFamily="34" charset="-122"/>
              </a:rPr>
              <a:t>验</a:t>
            </a:r>
            <a:endParaRPr lang="en-US" dirty="0">
              <a:latin typeface="Microsoft YaHei" panose="020B0503020204020204" pitchFamily="34" charset="-122"/>
              <a:ea typeface="Microsoft YaHei" panose="020B0503020204020204" pitchFamily="34" charset="-122"/>
            </a:endParaRPr>
          </a:p>
        </p:txBody>
      </p:sp>
      <p:pic>
        <p:nvPicPr>
          <p:cNvPr id="47" name="Picture 46" descr="potash.png"/>
          <p:cNvPicPr>
            <a:picLocks noChangeAspect="1"/>
          </p:cNvPicPr>
          <p:nvPr/>
        </p:nvPicPr>
        <p:blipFill>
          <a:blip r:embed="rId8" cstate="print"/>
          <a:stretch>
            <a:fillRect/>
          </a:stretch>
        </p:blipFill>
        <p:spPr>
          <a:xfrm>
            <a:off x="3561926" y="4495195"/>
            <a:ext cx="1981200" cy="571500"/>
          </a:xfrm>
          <a:prstGeom prst="rect">
            <a:avLst/>
          </a:prstGeom>
        </p:spPr>
      </p:pic>
      <p:pic>
        <p:nvPicPr>
          <p:cNvPr id="48" name="Picture 47" descr="RockTenn.gif"/>
          <p:cNvPicPr>
            <a:picLocks noChangeAspect="1"/>
          </p:cNvPicPr>
          <p:nvPr/>
        </p:nvPicPr>
        <p:blipFill>
          <a:blip r:embed="rId9"/>
          <a:stretch>
            <a:fillRect/>
          </a:stretch>
        </p:blipFill>
        <p:spPr>
          <a:xfrm>
            <a:off x="6217237" y="4972636"/>
            <a:ext cx="9525" cy="9525"/>
          </a:xfrm>
          <a:prstGeom prst="rect">
            <a:avLst/>
          </a:prstGeom>
        </p:spPr>
      </p:pic>
      <p:pic>
        <p:nvPicPr>
          <p:cNvPr id="55" name="Picture 54" descr="Teck-logo.gif"/>
          <p:cNvPicPr>
            <a:picLocks noChangeAspect="1"/>
          </p:cNvPicPr>
          <p:nvPr/>
        </p:nvPicPr>
        <p:blipFill>
          <a:blip r:embed="rId10" cstate="print"/>
          <a:stretch>
            <a:fillRect/>
          </a:stretch>
        </p:blipFill>
        <p:spPr>
          <a:xfrm>
            <a:off x="5052702" y="5231419"/>
            <a:ext cx="990599" cy="402431"/>
          </a:xfrm>
          <a:prstGeom prst="rect">
            <a:avLst/>
          </a:prstGeom>
        </p:spPr>
      </p:pic>
      <p:pic>
        <p:nvPicPr>
          <p:cNvPr id="56" name="Picture 55" descr="Vale.jpg"/>
          <p:cNvPicPr>
            <a:picLocks noChangeAspect="1"/>
          </p:cNvPicPr>
          <p:nvPr/>
        </p:nvPicPr>
        <p:blipFill>
          <a:blip r:embed="rId11" cstate="print"/>
          <a:stretch>
            <a:fillRect/>
          </a:stretch>
        </p:blipFill>
        <p:spPr>
          <a:xfrm>
            <a:off x="6651061" y="5480095"/>
            <a:ext cx="1548748" cy="986569"/>
          </a:xfrm>
          <a:prstGeom prst="rect">
            <a:avLst/>
          </a:prstGeom>
        </p:spPr>
      </p:pic>
      <p:pic>
        <p:nvPicPr>
          <p:cNvPr id="63" name="Picture 62" descr="certapay.jpg"/>
          <p:cNvPicPr>
            <a:picLocks noChangeAspect="1"/>
          </p:cNvPicPr>
          <p:nvPr/>
        </p:nvPicPr>
        <p:blipFill>
          <a:blip r:embed="rId12" cstate="print"/>
          <a:stretch>
            <a:fillRect/>
          </a:stretch>
        </p:blipFill>
        <p:spPr>
          <a:xfrm>
            <a:off x="5331412" y="5735255"/>
            <a:ext cx="895350" cy="476250"/>
          </a:xfrm>
          <a:prstGeom prst="rect">
            <a:avLst/>
          </a:prstGeom>
        </p:spPr>
      </p:pic>
      <p:pic>
        <p:nvPicPr>
          <p:cNvPr id="27" name="Picture 26" descr="exxon.jpg"/>
          <p:cNvPicPr>
            <a:picLocks noChangeAspect="1"/>
          </p:cNvPicPr>
          <p:nvPr/>
        </p:nvPicPr>
        <p:blipFill>
          <a:blip r:embed="rId13" cstate="print"/>
          <a:stretch>
            <a:fillRect/>
          </a:stretch>
        </p:blipFill>
        <p:spPr>
          <a:xfrm>
            <a:off x="765175" y="3016613"/>
            <a:ext cx="854824" cy="648061"/>
          </a:xfrm>
          <a:prstGeom prst="rect">
            <a:avLst/>
          </a:prstGeom>
        </p:spPr>
      </p:pic>
      <p:pic>
        <p:nvPicPr>
          <p:cNvPr id="28" name="Picture 27" descr="sinopec.jpg"/>
          <p:cNvPicPr>
            <a:picLocks noChangeAspect="1"/>
          </p:cNvPicPr>
          <p:nvPr/>
        </p:nvPicPr>
        <p:blipFill>
          <a:blip r:embed="rId14" cstate="print"/>
          <a:stretch>
            <a:fillRect/>
          </a:stretch>
        </p:blipFill>
        <p:spPr>
          <a:xfrm>
            <a:off x="401438" y="4937533"/>
            <a:ext cx="1234259" cy="1273353"/>
          </a:xfrm>
          <a:prstGeom prst="rect">
            <a:avLst/>
          </a:prstGeom>
        </p:spPr>
      </p:pic>
      <p:pic>
        <p:nvPicPr>
          <p:cNvPr id="29" name="Picture 28" descr="tcpl-logo.gif"/>
          <p:cNvPicPr>
            <a:picLocks noChangeAspect="1"/>
          </p:cNvPicPr>
          <p:nvPr/>
        </p:nvPicPr>
        <p:blipFill>
          <a:blip r:embed="rId15" cstate="print"/>
          <a:stretch>
            <a:fillRect/>
          </a:stretch>
        </p:blipFill>
        <p:spPr>
          <a:xfrm>
            <a:off x="7068313" y="4669334"/>
            <a:ext cx="1933575" cy="904875"/>
          </a:xfrm>
          <a:prstGeom prst="rect">
            <a:avLst/>
          </a:prstGeom>
        </p:spPr>
      </p:pic>
      <p:pic>
        <p:nvPicPr>
          <p:cNvPr id="3" name="Picture 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837779" y="5165545"/>
            <a:ext cx="776053" cy="973051"/>
          </a:xfrm>
          <a:prstGeom prst="rect">
            <a:avLst/>
          </a:prstGeom>
        </p:spPr>
      </p:pic>
      <p:pic>
        <p:nvPicPr>
          <p:cNvPr id="367623" name="Picture 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52709" y="5248475"/>
            <a:ext cx="1305956" cy="979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373893" y="3615372"/>
            <a:ext cx="2562225" cy="742950"/>
          </a:xfrm>
          <a:prstGeom prst="rect">
            <a:avLst/>
          </a:prstGeom>
        </p:spPr>
      </p:pic>
      <p:pic>
        <p:nvPicPr>
          <p:cNvPr id="30" name="Picture 29"/>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327332" y="3048165"/>
            <a:ext cx="1949852" cy="584956"/>
          </a:xfrm>
          <a:prstGeom prst="rect">
            <a:avLst/>
          </a:prstGeom>
        </p:spPr>
      </p:pic>
      <p:pic>
        <p:nvPicPr>
          <p:cNvPr id="33" name="Picture 52" descr="BreadTalk Logo"/>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9981" t="16074"/>
          <a:stretch/>
        </p:blipFill>
        <p:spPr bwMode="auto">
          <a:xfrm>
            <a:off x="6301638" y="1054916"/>
            <a:ext cx="1711817" cy="51070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052702" y="1076360"/>
            <a:ext cx="1179244" cy="849056"/>
          </a:xfrm>
          <a:prstGeom prst="rect">
            <a:avLst/>
          </a:prstGeom>
        </p:spPr>
      </p:pic>
      <p:pic>
        <p:nvPicPr>
          <p:cNvPr id="39" name="Picture 2" descr="https://fbcdn-profile-a.akamaihd.net/hprofile-ak-ash3/174862_148412308564393_631479_n.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35461" y="915847"/>
            <a:ext cx="2177989" cy="1034546"/>
          </a:xfrm>
          <a:prstGeom prst="rect">
            <a:avLst/>
          </a:prstGeom>
          <a:noFill/>
          <a:extLst>
            <a:ext uri="{909E8E84-426E-40dd-AFC4-6F175D3DCCD1}">
              <a14:hiddenFill xmlns:a14="http://schemas.microsoft.com/office/drawing/2010/main">
                <a:solidFill>
                  <a:srgbClr val="FFFFFF"/>
                </a:solidFill>
              </a14:hiddenFill>
            </a:ext>
          </a:extLst>
        </p:spPr>
      </p:pic>
      <p:pic>
        <p:nvPicPr>
          <p:cNvPr id="55300" name="Picture 4" descr="http://2.bp.blogspot.com/-1fBFRfvztFo/TbmZWHE4YhI/AAAAAAAAAC0/XLw5xTqF4HU/s1600/Schwans+Logo.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752186" y="4245963"/>
            <a:ext cx="1069960" cy="106996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6" descr="http://upload.wikimedia.org/wikipedia/commons/3/30/American_Express_logo.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8" descr="http://upload.wikimedia.org/wikipedia/commons/3/30/American_Express_logo.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0" descr="http://upload.wikimedia.org/wikipedia/commons/3/30/American_Express_logo.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5308" name="Picture 12" descr="http://www.thedrum.com/uploads/news/172019/american%20express.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93802" y="3828927"/>
            <a:ext cx="1005231" cy="1005231"/>
          </a:xfrm>
          <a:prstGeom prst="rect">
            <a:avLst/>
          </a:prstGeom>
          <a:noFill/>
          <a:extLst>
            <a:ext uri="{909E8E84-426E-40dd-AFC4-6F175D3DCCD1}">
              <a14:hiddenFill xmlns:a14="http://schemas.microsoft.com/office/drawing/2010/main">
                <a:solidFill>
                  <a:srgbClr val="FFFFFF"/>
                </a:solidFill>
              </a14:hiddenFill>
            </a:ext>
          </a:extLst>
        </p:spPr>
      </p:pic>
      <p:pic>
        <p:nvPicPr>
          <p:cNvPr id="55310" name="Picture 14" descr="http://img1.wikia.nocookie.net/__cb20120901003759/logopedia/images/f/f9/P%26G_logo.pn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4031430" y="3832905"/>
            <a:ext cx="1102207" cy="480011"/>
          </a:xfrm>
          <a:prstGeom prst="rect">
            <a:avLst/>
          </a:prstGeom>
          <a:noFill/>
          <a:extLst>
            <a:ext uri="{909E8E84-426E-40dd-AFC4-6F175D3DCCD1}">
              <a14:hiddenFill xmlns:a14="http://schemas.microsoft.com/office/drawing/2010/main">
                <a:solidFill>
                  <a:srgbClr val="FFFFFF"/>
                </a:solidFill>
              </a14:hiddenFill>
            </a:ext>
          </a:extLst>
        </p:spPr>
      </p:pic>
      <p:pic>
        <p:nvPicPr>
          <p:cNvPr id="59394" name="Picture 2" descr="http://goodlogo.com/images/logos/british_airways_logo_2591.gif"/>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955730" y="2703355"/>
            <a:ext cx="1932767" cy="822806"/>
          </a:xfrm>
          <a:prstGeom prst="rect">
            <a:avLst/>
          </a:prstGeom>
          <a:noFill/>
          <a:extLst>
            <a:ext uri="{909E8E84-426E-40dd-AFC4-6F175D3DCCD1}">
              <a14:hiddenFill xmlns:a14="http://schemas.microsoft.com/office/drawing/2010/main">
                <a:solidFill>
                  <a:srgbClr val="FFFFFF"/>
                </a:solidFill>
              </a14:hiddenFill>
            </a:ext>
          </a:extLst>
        </p:spPr>
      </p:pic>
      <p:pic>
        <p:nvPicPr>
          <p:cNvPr id="107524" name="Picture 4" descr="http://www.wkrb13.com/logos/canadian-natural-resources-limited-logo.jpg"/>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l="2201" t="3704" r="2248" b="5069"/>
          <a:stretch/>
        </p:blipFill>
        <p:spPr bwMode="auto">
          <a:xfrm>
            <a:off x="1991573" y="4450550"/>
            <a:ext cx="1467092" cy="660789"/>
          </a:xfrm>
          <a:prstGeom prst="rect">
            <a:avLst/>
          </a:prstGeom>
          <a:noFill/>
          <a:extLst>
            <a:ext uri="{909E8E84-426E-40dd-AFC4-6F175D3DCCD1}">
              <a14:hiddenFill xmlns:a14="http://schemas.microsoft.com/office/drawing/2010/main">
                <a:solidFill>
                  <a:srgbClr val="FFFFFF"/>
                </a:solidFill>
              </a14:hiddenFill>
            </a:ext>
          </a:extLst>
        </p:spPr>
      </p:pic>
      <p:pic>
        <p:nvPicPr>
          <p:cNvPr id="107528" name="Picture 8" descr="http://www.pakreviews.com/sites/default/files/styles/logo_thumbnail/public/Charles%20and%20Keith.jpg_4487jpg?itok=9ZVu0to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019328" y="1140003"/>
            <a:ext cx="1872804" cy="724152"/>
          </a:xfrm>
          <a:prstGeom prst="rect">
            <a:avLst/>
          </a:prstGeom>
          <a:noFill/>
          <a:extLst>
            <a:ext uri="{909E8E84-426E-40dd-AFC4-6F175D3DCCD1}">
              <a14:hiddenFill xmlns:a14="http://schemas.microsoft.com/office/drawing/2010/main">
                <a:solidFill>
                  <a:srgbClr val="FFFFFF"/>
                </a:solidFill>
              </a14:hiddenFill>
            </a:ext>
          </a:extLst>
        </p:spPr>
      </p:pic>
      <p:pic>
        <p:nvPicPr>
          <p:cNvPr id="107566" name="Picture 46" descr="http://www.bluocean.biz/images/ThaiVillageRestaurant.gif"/>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6654905" y="1683272"/>
            <a:ext cx="1152525" cy="857251"/>
          </a:xfrm>
          <a:prstGeom prst="rect">
            <a:avLst/>
          </a:prstGeom>
          <a:noFill/>
          <a:extLst>
            <a:ext uri="{909E8E84-426E-40dd-AFC4-6F175D3DCCD1}">
              <a14:hiddenFill xmlns:a14="http://schemas.microsoft.com/office/drawing/2010/main">
                <a:solidFill>
                  <a:srgbClr val="FFFFFF"/>
                </a:solidFill>
              </a14:hiddenFill>
            </a:ext>
          </a:extLst>
        </p:spPr>
      </p:pic>
      <p:pic>
        <p:nvPicPr>
          <p:cNvPr id="107569" name="Picture 49" descr="http://www.smfederation.org.sg/News/SAKAE_logo_green_frog_green_text.png"/>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2702098" y="2132672"/>
            <a:ext cx="1997134" cy="534205"/>
          </a:xfrm>
          <a:prstGeom prst="rect">
            <a:avLst/>
          </a:prstGeom>
          <a:noFill/>
          <a:extLst>
            <a:ext uri="{909E8E84-426E-40dd-AFC4-6F175D3DCCD1}">
              <a14:hiddenFill xmlns:a14="http://schemas.microsoft.com/office/drawing/2010/main">
                <a:solidFill>
                  <a:srgbClr val="FFFFFF"/>
                </a:solidFill>
              </a14:hiddenFill>
            </a:ext>
          </a:extLst>
        </p:spPr>
      </p:pic>
      <p:pic>
        <p:nvPicPr>
          <p:cNvPr id="107575" name="Picture 55" descr="http://www.gsdi.org/gsdiconf/gsdi12/images/starhub.jpg"/>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14212" y="2111898"/>
            <a:ext cx="1408643" cy="500318"/>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ConocoPhillips.gif"/>
          <p:cNvPicPr>
            <a:picLocks noChangeAspect="1"/>
          </p:cNvPicPr>
          <p:nvPr/>
        </p:nvPicPr>
        <p:blipFill rotWithShape="1">
          <a:blip r:embed="rId32" cstate="print"/>
          <a:srcRect t="19291" b="23651"/>
          <a:stretch/>
        </p:blipFill>
        <p:spPr>
          <a:xfrm>
            <a:off x="7020619" y="4426031"/>
            <a:ext cx="1268774" cy="561052"/>
          </a:xfrm>
          <a:prstGeom prst="rect">
            <a:avLst/>
          </a:prstGeom>
        </p:spPr>
      </p:pic>
      <p:pic>
        <p:nvPicPr>
          <p:cNvPr id="107588" name="Picture 68" descr="http://www.kaplen.com.sg/pictures/Challenger%20Big%20logo.png"/>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766586" y="2124430"/>
            <a:ext cx="1461436" cy="476707"/>
          </a:xfrm>
          <a:prstGeom prst="rect">
            <a:avLst/>
          </a:prstGeom>
          <a:noFill/>
          <a:extLst>
            <a:ext uri="{909E8E84-426E-40dd-AFC4-6F175D3DCCD1}">
              <a14:hiddenFill xmlns:a14="http://schemas.microsoft.com/office/drawing/2010/main">
                <a:solidFill>
                  <a:srgbClr val="FFFFFF"/>
                </a:solidFill>
              </a14:hiddenFill>
            </a:ext>
          </a:extLst>
        </p:spPr>
      </p:pic>
      <p:pic>
        <p:nvPicPr>
          <p:cNvPr id="107591" name="Picture 71" descr="http://www.ahp.mohh.com.sg/images/mohh_logo.jpg"/>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7021105" y="2642770"/>
            <a:ext cx="1572650" cy="405395"/>
          </a:xfrm>
          <a:prstGeom prst="rect">
            <a:avLst/>
          </a:prstGeom>
          <a:noFill/>
          <a:extLst>
            <a:ext uri="{909E8E84-426E-40dd-AFC4-6F175D3DCCD1}">
              <a14:hiddenFill xmlns:a14="http://schemas.microsoft.com/office/drawing/2010/main">
                <a:solidFill>
                  <a:srgbClr val="FFFFFF"/>
                </a:solidFill>
              </a14:hiddenFill>
            </a:ext>
          </a:extLst>
        </p:spPr>
      </p:pic>
      <p:pic>
        <p:nvPicPr>
          <p:cNvPr id="107594" name="Picture 74" descr="http://www.mom.gov.sg/IMG/skills-training-development/National%20HR%20Scholarship/logo-jumbo.gif"/>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7865452" y="1484729"/>
            <a:ext cx="1133857" cy="518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“倾听”顾客的数据生态系统</a:t>
            </a:r>
            <a:endParaRPr lang="en-SG" dirty="0">
              <a:latin typeface="Microsoft YaHei" panose="020B0503020204020204" pitchFamily="34" charset="-122"/>
              <a:ea typeface="Microsoft YaHei" panose="020B0503020204020204" pitchFamily="34" charset="-122"/>
            </a:endParaRPr>
          </a:p>
        </p:txBody>
      </p:sp>
      <p:sp>
        <p:nvSpPr>
          <p:cNvPr id="4" name="Rounded Rectangle 3"/>
          <p:cNvSpPr/>
          <p:nvPr>
            <p:custDataLst>
              <p:tags r:id="rId1"/>
            </p:custDataLst>
          </p:nvPr>
        </p:nvSpPr>
        <p:spPr bwMode="gray">
          <a:xfrm flipH="1">
            <a:off x="1384243" y="1559344"/>
            <a:ext cx="3385458" cy="4908854"/>
          </a:xfrm>
          <a:prstGeom prst="roundRect">
            <a:avLst>
              <a:gd name="adj" fmla="val 9469"/>
            </a:avLst>
          </a:prstGeom>
          <a:gradFill flip="none" rotWithShape="1">
            <a:gsLst>
              <a:gs pos="0">
                <a:srgbClr val="FFFFFF">
                  <a:alpha val="0"/>
                </a:srgbClr>
              </a:gs>
              <a:gs pos="100000">
                <a:srgbClr val="FFFFFF"/>
              </a:gs>
            </a:gsLst>
            <a:lin ang="0" scaled="1"/>
            <a:tileRect/>
          </a:gradFill>
          <a:ln w="9525" cap="flat" cmpd="sng" algn="ctr">
            <a:gradFill flip="none" rotWithShape="1">
              <a:gsLst>
                <a:gs pos="9000">
                  <a:srgbClr val="004080">
                    <a:alpha val="0"/>
                  </a:srgbClr>
                </a:gs>
                <a:gs pos="100000">
                  <a:srgbClr val="0056AB">
                    <a:alpha val="65000"/>
                  </a:srgbClr>
                </a:gs>
                <a:gs pos="61000">
                  <a:srgbClr val="FFFFFF">
                    <a:lumMod val="50000"/>
                    <a:alpha val="52000"/>
                  </a:srgbClr>
                </a:gs>
              </a:gsLst>
              <a:lin ang="0" scaled="1"/>
              <a:tileRect/>
            </a:gradFill>
            <a:prstDash val="solid"/>
            <a:round/>
            <a:headEnd type="none" w="med" len="med"/>
            <a:tailEnd type="none" w="med" len="med"/>
          </a:ln>
          <a:effectLst>
            <a:outerShdw blurRad="101600" dist="38100">
              <a:srgbClr val="808080">
                <a:lumMod val="50000"/>
                <a:alpha val="54000"/>
              </a:srgbClr>
            </a:outerShdw>
          </a:effectLst>
        </p:spPr>
        <p:txBody>
          <a:bodyPr/>
          <a:lstStyle/>
          <a:p>
            <a:pPr fontAlgn="auto">
              <a:spcBef>
                <a:spcPts val="0"/>
              </a:spcBef>
              <a:spcAft>
                <a:spcPts val="0"/>
              </a:spcAft>
              <a:defRPr/>
            </a:pPr>
            <a:endParaRPr lang="en-US" kern="0" dirty="0">
              <a:solidFill>
                <a:sysClr val="windowText" lastClr="000000"/>
              </a:solidFill>
              <a:latin typeface="Microsoft YaHei" panose="020B0503020204020204" pitchFamily="34" charset="-122"/>
              <a:ea typeface="Microsoft YaHei" panose="020B0503020204020204" pitchFamily="34" charset="-122"/>
              <a:cs typeface="Arial" charset="0"/>
            </a:endParaRPr>
          </a:p>
        </p:txBody>
      </p:sp>
      <p:sp>
        <p:nvSpPr>
          <p:cNvPr id="5" name="Rounded Rectangle 4"/>
          <p:cNvSpPr/>
          <p:nvPr>
            <p:custDataLst>
              <p:tags r:id="rId2"/>
            </p:custDataLst>
          </p:nvPr>
        </p:nvSpPr>
        <p:spPr bwMode="gray">
          <a:xfrm>
            <a:off x="4486244" y="1559177"/>
            <a:ext cx="3385458" cy="4908854"/>
          </a:xfrm>
          <a:prstGeom prst="roundRect">
            <a:avLst>
              <a:gd name="adj" fmla="val 9469"/>
            </a:avLst>
          </a:prstGeom>
          <a:gradFill flip="none" rotWithShape="1">
            <a:gsLst>
              <a:gs pos="0">
                <a:srgbClr val="FFFFFF">
                  <a:alpha val="0"/>
                </a:srgbClr>
              </a:gs>
              <a:gs pos="100000">
                <a:srgbClr val="FFFFFF"/>
              </a:gs>
            </a:gsLst>
            <a:lin ang="0" scaled="1"/>
            <a:tileRect/>
          </a:gradFill>
          <a:ln w="9525" cap="flat" cmpd="sng" algn="ctr">
            <a:gradFill flip="none" rotWithShape="1">
              <a:gsLst>
                <a:gs pos="9000">
                  <a:srgbClr val="004080">
                    <a:alpha val="0"/>
                  </a:srgbClr>
                </a:gs>
                <a:gs pos="100000">
                  <a:srgbClr val="0056AB">
                    <a:alpha val="65000"/>
                  </a:srgbClr>
                </a:gs>
                <a:gs pos="61000">
                  <a:srgbClr val="FFFFFF">
                    <a:lumMod val="50000"/>
                    <a:alpha val="52000"/>
                  </a:srgbClr>
                </a:gs>
              </a:gsLst>
              <a:lin ang="0" scaled="1"/>
              <a:tileRect/>
            </a:gradFill>
            <a:prstDash val="solid"/>
            <a:round/>
            <a:headEnd type="none" w="med" len="med"/>
            <a:tailEnd type="none" w="med" len="med"/>
          </a:ln>
          <a:effectLst>
            <a:outerShdw blurRad="101600" dist="38100">
              <a:srgbClr val="808080">
                <a:lumMod val="50000"/>
                <a:alpha val="54000"/>
              </a:srgbClr>
            </a:outerShdw>
          </a:effectLst>
        </p:spPr>
        <p:txBody>
          <a:bodyPr/>
          <a:lstStyle/>
          <a:p>
            <a:pPr fontAlgn="auto">
              <a:spcBef>
                <a:spcPts val="0"/>
              </a:spcBef>
              <a:spcAft>
                <a:spcPts val="0"/>
              </a:spcAft>
              <a:defRPr/>
            </a:pPr>
            <a:endParaRPr lang="en-US" kern="0" dirty="0">
              <a:solidFill>
                <a:sysClr val="windowText" lastClr="000000"/>
              </a:solidFill>
              <a:latin typeface="Microsoft YaHei" panose="020B0503020204020204" pitchFamily="34" charset="-122"/>
              <a:ea typeface="Microsoft YaHei" panose="020B0503020204020204" pitchFamily="34" charset="-122"/>
              <a:cs typeface="Arial" charset="0"/>
            </a:endParaRPr>
          </a:p>
        </p:txBody>
      </p:sp>
      <p:sp>
        <p:nvSpPr>
          <p:cNvPr id="6" name="Rectangle 39"/>
          <p:cNvSpPr>
            <a:spLocks noChangeArrowheads="1"/>
          </p:cNvSpPr>
          <p:nvPr/>
        </p:nvSpPr>
        <p:spPr bwMode="gray">
          <a:xfrm>
            <a:off x="2544145" y="1647944"/>
            <a:ext cx="827150" cy="221599"/>
          </a:xfrm>
          <a:prstGeom prst="rect">
            <a:avLst/>
          </a:prstGeom>
          <a:noFill/>
          <a:ln w="9525">
            <a:noFill/>
            <a:miter lim="800000"/>
            <a:headEnd/>
            <a:tailEnd/>
          </a:ln>
        </p:spPr>
        <p:txBody>
          <a:bodyPr wrap="none" lIns="0" tIns="0" rIns="0" bIns="0">
            <a:spAutoFit/>
          </a:bodyPr>
          <a:lstStyle/>
          <a:p>
            <a:pPr algn="ctr">
              <a:lnSpc>
                <a:spcPct val="90000"/>
              </a:lnSpc>
              <a:spcBef>
                <a:spcPts val="1000"/>
              </a:spcBef>
            </a:pP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内部数据</a:t>
            </a:r>
            <a:endPar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7" name="Rectangle 6"/>
          <p:cNvSpPr/>
          <p:nvPr>
            <p:custDataLst>
              <p:tags r:id="rId3"/>
            </p:custDataLst>
          </p:nvPr>
        </p:nvSpPr>
        <p:spPr bwMode="gray">
          <a:xfrm>
            <a:off x="1524000" y="1997727"/>
            <a:ext cx="2879577" cy="558614"/>
          </a:xfrm>
          <a:prstGeom prst="rect">
            <a:avLst/>
          </a:prstGeom>
        </p:spPr>
        <p:txBody>
          <a:bodyPr wrap="square" lIns="0" tIns="0" rIns="0" bIns="0">
            <a:spAutoFit/>
          </a:bodyPr>
          <a:lstStyle/>
          <a:p>
            <a:pPr marL="119063" indent="-119063" algn="ctr">
              <a:lnSpc>
                <a:spcPct val="110000"/>
              </a:lnSpc>
              <a:spcBef>
                <a:spcPts val="0"/>
              </a:spcBef>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我们第一步做的是从</a:t>
            </a:r>
            <a:r>
              <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POS</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、优惠券兑换、网站访问情况、客服和手机应用使用情况等内部数据中形成成百上千的规律</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ectangle 9"/>
          <p:cNvSpPr/>
          <p:nvPr/>
        </p:nvSpPr>
        <p:spPr bwMode="gray">
          <a:xfrm>
            <a:off x="3857697" y="3327180"/>
            <a:ext cx="1233466" cy="153888"/>
          </a:xfrm>
          <a:prstGeom prst="rect">
            <a:avLst/>
          </a:prstGeom>
        </p:spPr>
        <p:txBody>
          <a:bodyPr wrap="square" lIns="0" tIns="0" rIns="0" bIns="0">
            <a:spAutoFit/>
          </a:bodyPr>
          <a:lstStyle/>
          <a:p>
            <a:pPr algn="ctr"/>
            <a:r>
              <a:rPr lang="zh-CN" alt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形成顾客最初</a:t>
            </a:r>
            <a:r>
              <a:rPr 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DNA…</a:t>
            </a:r>
          </a:p>
        </p:txBody>
      </p:sp>
      <p:sp>
        <p:nvSpPr>
          <p:cNvPr id="11" name="Rectangle 10"/>
          <p:cNvSpPr/>
          <p:nvPr>
            <p:custDataLst>
              <p:tags r:id="rId4"/>
            </p:custDataLst>
          </p:nvPr>
        </p:nvSpPr>
        <p:spPr bwMode="gray">
          <a:xfrm>
            <a:off x="4997302" y="1959627"/>
            <a:ext cx="2787168" cy="558614"/>
          </a:xfrm>
          <a:prstGeom prst="rect">
            <a:avLst/>
          </a:prstGeom>
        </p:spPr>
        <p:txBody>
          <a:bodyPr wrap="square" lIns="0" tIns="0" rIns="0" bIns="0">
            <a:spAutoFit/>
          </a:bodyPr>
          <a:lstStyle/>
          <a:p>
            <a:pPr marL="119063" indent="-119063" algn="ctr">
              <a:lnSpc>
                <a:spcPct val="110000"/>
              </a:lnSpc>
              <a:spcBef>
                <a:spcPts val="0"/>
              </a:spcBef>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将宏观经济状况、人口特征、天气、客流量、社交网络等外部数据巧妙地注入内部数据中，使其内容更为意义丰富</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ectangle 15"/>
          <p:cNvSpPr/>
          <p:nvPr>
            <p:custDataLst>
              <p:tags r:id="rId5"/>
            </p:custDataLst>
          </p:nvPr>
        </p:nvSpPr>
        <p:spPr bwMode="gray">
          <a:xfrm>
            <a:off x="3848061" y="5128169"/>
            <a:ext cx="1233466" cy="307777"/>
          </a:xfrm>
          <a:prstGeom prst="rect">
            <a:avLst/>
          </a:prstGeom>
        </p:spPr>
        <p:txBody>
          <a:bodyPr wrap="square" lIns="0" tIns="0" rIns="0" bIns="0">
            <a:spAutoFit/>
          </a:bodyPr>
          <a:lstStyle/>
          <a:p>
            <a:pPr algn="ctr"/>
            <a:r>
              <a:rPr 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 </a:t>
            </a:r>
            <a:r>
              <a:rPr lang="zh-CN" alt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然后与外部数据进行匹配</a:t>
            </a:r>
            <a:endParaRPr 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0" name="Oval 19"/>
          <p:cNvSpPr/>
          <p:nvPr>
            <p:custDataLst>
              <p:tags r:id="rId6"/>
            </p:custDataLst>
          </p:nvPr>
        </p:nvSpPr>
        <p:spPr bwMode="gray">
          <a:xfrm rot="10200000">
            <a:off x="3463363" y="3509180"/>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1" name="Oval 20"/>
          <p:cNvSpPr/>
          <p:nvPr>
            <p:custDataLst>
              <p:tags r:id="rId7"/>
            </p:custDataLst>
          </p:nvPr>
        </p:nvSpPr>
        <p:spPr bwMode="gray">
          <a:xfrm rot="10200000">
            <a:off x="3396520" y="3442338"/>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22" name="Straight Connector 21"/>
          <p:cNvCxnSpPr>
            <a:endCxn id="21" idx="0"/>
          </p:cNvCxnSpPr>
          <p:nvPr>
            <p:custDataLst>
              <p:tags r:id="rId8"/>
            </p:custDataLst>
          </p:nvPr>
        </p:nvCxnSpPr>
        <p:spPr bwMode="gray">
          <a:xfrm rot="15600000">
            <a:off x="3402597" y="3885676"/>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3" name="Oval 22"/>
          <p:cNvSpPr/>
          <p:nvPr>
            <p:custDataLst>
              <p:tags r:id="rId9"/>
            </p:custDataLst>
          </p:nvPr>
        </p:nvSpPr>
        <p:spPr bwMode="gray">
          <a:xfrm rot="8400000">
            <a:off x="3259172" y="3929403"/>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4" name="Oval 23"/>
          <p:cNvSpPr/>
          <p:nvPr>
            <p:custDataLst>
              <p:tags r:id="rId10"/>
            </p:custDataLst>
          </p:nvPr>
        </p:nvSpPr>
        <p:spPr bwMode="gray">
          <a:xfrm rot="8400000">
            <a:off x="3192329" y="3862561"/>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25" name="Straight Connector 24"/>
          <p:cNvCxnSpPr>
            <a:endCxn id="24" idx="0"/>
          </p:cNvCxnSpPr>
          <p:nvPr>
            <p:custDataLst>
              <p:tags r:id="rId11"/>
            </p:custDataLst>
          </p:nvPr>
        </p:nvCxnSpPr>
        <p:spPr bwMode="gray">
          <a:xfrm rot="13800000">
            <a:off x="3346296" y="4236937"/>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6" name="Oval 25"/>
          <p:cNvSpPr/>
          <p:nvPr>
            <p:custDataLst>
              <p:tags r:id="rId12"/>
            </p:custDataLst>
          </p:nvPr>
        </p:nvSpPr>
        <p:spPr bwMode="gray">
          <a:xfrm rot="13200000" flipV="1">
            <a:off x="3259172" y="4875772"/>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7" name="Oval 26"/>
          <p:cNvSpPr/>
          <p:nvPr>
            <p:custDataLst>
              <p:tags r:id="rId13"/>
            </p:custDataLst>
          </p:nvPr>
        </p:nvSpPr>
        <p:spPr bwMode="gray">
          <a:xfrm rot="13200000" flipV="1">
            <a:off x="3192329" y="4808930"/>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28" name="Straight Connector 27"/>
          <p:cNvCxnSpPr>
            <a:endCxn id="27" idx="0"/>
          </p:cNvCxnSpPr>
          <p:nvPr>
            <p:custDataLst>
              <p:tags r:id="rId14"/>
            </p:custDataLst>
          </p:nvPr>
        </p:nvCxnSpPr>
        <p:spPr bwMode="gray">
          <a:xfrm rot="7800000" flipV="1">
            <a:off x="3346296" y="4700334"/>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29" name="Oval 28"/>
          <p:cNvSpPr/>
          <p:nvPr>
            <p:custDataLst>
              <p:tags r:id="rId15"/>
            </p:custDataLst>
          </p:nvPr>
        </p:nvSpPr>
        <p:spPr bwMode="gray">
          <a:xfrm rot="11400000" flipV="1">
            <a:off x="3463363" y="5320007"/>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0" name="Oval 29"/>
          <p:cNvSpPr/>
          <p:nvPr>
            <p:custDataLst>
              <p:tags r:id="rId16"/>
            </p:custDataLst>
          </p:nvPr>
        </p:nvSpPr>
        <p:spPr bwMode="gray">
          <a:xfrm rot="11400000" flipV="1">
            <a:off x="3396520" y="5253165"/>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31" name="Straight Connector 30"/>
          <p:cNvCxnSpPr>
            <a:endCxn id="30" idx="0"/>
          </p:cNvCxnSpPr>
          <p:nvPr>
            <p:custDataLst>
              <p:tags r:id="rId17"/>
            </p:custDataLst>
          </p:nvPr>
        </p:nvCxnSpPr>
        <p:spPr bwMode="gray">
          <a:xfrm rot="6000000" flipV="1">
            <a:off x="3402597" y="5075607"/>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2" name="Oval 31"/>
          <p:cNvSpPr/>
          <p:nvPr>
            <p:custDataLst>
              <p:tags r:id="rId18"/>
            </p:custDataLst>
          </p:nvPr>
        </p:nvSpPr>
        <p:spPr bwMode="gray">
          <a:xfrm rot="5400000">
            <a:off x="3076972" y="4405957"/>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 name="Oval 32"/>
          <p:cNvSpPr/>
          <p:nvPr>
            <p:custDataLst>
              <p:tags r:id="rId19"/>
            </p:custDataLst>
          </p:nvPr>
        </p:nvSpPr>
        <p:spPr bwMode="gray">
          <a:xfrm rot="5400000">
            <a:off x="3010129" y="4339115"/>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34" name="Straight Connector 33"/>
          <p:cNvCxnSpPr>
            <a:endCxn id="33" idx="0"/>
          </p:cNvCxnSpPr>
          <p:nvPr>
            <p:custDataLst>
              <p:tags r:id="rId20"/>
            </p:custDataLst>
          </p:nvPr>
        </p:nvCxnSpPr>
        <p:spPr bwMode="gray">
          <a:xfrm rot="10800000">
            <a:off x="3276704" y="4472006"/>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5" name="Oval 34"/>
          <p:cNvSpPr/>
          <p:nvPr>
            <p:custDataLst>
              <p:tags r:id="rId21"/>
            </p:custDataLst>
          </p:nvPr>
        </p:nvSpPr>
        <p:spPr bwMode="gray">
          <a:xfrm rot="11400000" flipH="1">
            <a:off x="5318367" y="3509180"/>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6" name="Oval 35"/>
          <p:cNvSpPr/>
          <p:nvPr>
            <p:custDataLst>
              <p:tags r:id="rId22"/>
            </p:custDataLst>
          </p:nvPr>
        </p:nvSpPr>
        <p:spPr bwMode="gray">
          <a:xfrm rot="11400000" flipH="1">
            <a:off x="5251525" y="3442338"/>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37" name="Straight Connector 36"/>
          <p:cNvCxnSpPr>
            <a:endCxn id="36" idx="0"/>
          </p:cNvCxnSpPr>
          <p:nvPr>
            <p:custDataLst>
              <p:tags r:id="rId23"/>
            </p:custDataLst>
          </p:nvPr>
        </p:nvCxnSpPr>
        <p:spPr bwMode="gray">
          <a:xfrm rot="6000000" flipH="1">
            <a:off x="5148123" y="3885676"/>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38" name="Oval 37"/>
          <p:cNvSpPr/>
          <p:nvPr>
            <p:custDataLst>
              <p:tags r:id="rId24"/>
            </p:custDataLst>
          </p:nvPr>
        </p:nvSpPr>
        <p:spPr bwMode="gray">
          <a:xfrm rot="13200000" flipH="1">
            <a:off x="5522558" y="3929403"/>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9" name="Oval 38"/>
          <p:cNvSpPr/>
          <p:nvPr>
            <p:custDataLst>
              <p:tags r:id="rId25"/>
            </p:custDataLst>
          </p:nvPr>
        </p:nvSpPr>
        <p:spPr bwMode="gray">
          <a:xfrm rot="13200000" flipH="1">
            <a:off x="5455716" y="3862561"/>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0" name="Straight Connector 39"/>
          <p:cNvCxnSpPr>
            <a:endCxn id="39" idx="0"/>
          </p:cNvCxnSpPr>
          <p:nvPr>
            <p:custDataLst>
              <p:tags r:id="rId26"/>
            </p:custDataLst>
          </p:nvPr>
        </p:nvCxnSpPr>
        <p:spPr bwMode="gray">
          <a:xfrm rot="7800000" flipH="1">
            <a:off x="5204424" y="4236937"/>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41" name="Oval 40"/>
          <p:cNvSpPr/>
          <p:nvPr>
            <p:custDataLst>
              <p:tags r:id="rId27"/>
            </p:custDataLst>
          </p:nvPr>
        </p:nvSpPr>
        <p:spPr bwMode="gray">
          <a:xfrm rot="8400000" flipH="1" flipV="1">
            <a:off x="5522558" y="4875772"/>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2" name="Oval 41"/>
          <p:cNvSpPr/>
          <p:nvPr>
            <p:custDataLst>
              <p:tags r:id="rId28"/>
            </p:custDataLst>
          </p:nvPr>
        </p:nvSpPr>
        <p:spPr bwMode="gray">
          <a:xfrm rot="8400000" flipH="1" flipV="1">
            <a:off x="5455716" y="4808930"/>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3" name="Straight Connector 42"/>
          <p:cNvCxnSpPr>
            <a:endCxn id="42" idx="0"/>
          </p:cNvCxnSpPr>
          <p:nvPr>
            <p:custDataLst>
              <p:tags r:id="rId29"/>
            </p:custDataLst>
          </p:nvPr>
        </p:nvCxnSpPr>
        <p:spPr bwMode="gray">
          <a:xfrm rot="13800000" flipH="1" flipV="1">
            <a:off x="5204424" y="4700334"/>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44" name="Oval 43"/>
          <p:cNvSpPr/>
          <p:nvPr>
            <p:custDataLst>
              <p:tags r:id="rId30"/>
            </p:custDataLst>
          </p:nvPr>
        </p:nvSpPr>
        <p:spPr bwMode="gray">
          <a:xfrm rot="10200000" flipH="1" flipV="1">
            <a:off x="5318367" y="5320007"/>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Oval 44"/>
          <p:cNvSpPr/>
          <p:nvPr>
            <p:custDataLst>
              <p:tags r:id="rId31"/>
            </p:custDataLst>
          </p:nvPr>
        </p:nvSpPr>
        <p:spPr bwMode="gray">
          <a:xfrm rot="10200000" flipH="1" flipV="1">
            <a:off x="5251525" y="5253165"/>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6" name="Straight Connector 45"/>
          <p:cNvCxnSpPr>
            <a:endCxn id="45" idx="0"/>
          </p:cNvCxnSpPr>
          <p:nvPr>
            <p:custDataLst>
              <p:tags r:id="rId32"/>
            </p:custDataLst>
          </p:nvPr>
        </p:nvCxnSpPr>
        <p:spPr bwMode="gray">
          <a:xfrm rot="15600000" flipH="1" flipV="1">
            <a:off x="5148123" y="5075607"/>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47" name="Oval 46"/>
          <p:cNvSpPr/>
          <p:nvPr>
            <p:custDataLst>
              <p:tags r:id="rId33"/>
            </p:custDataLst>
          </p:nvPr>
        </p:nvSpPr>
        <p:spPr bwMode="gray">
          <a:xfrm rot="16200000" flipH="1">
            <a:off x="5704759" y="4405957"/>
            <a:ext cx="133684" cy="13368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Oval 47"/>
          <p:cNvSpPr/>
          <p:nvPr>
            <p:custDataLst>
              <p:tags r:id="rId34"/>
            </p:custDataLst>
          </p:nvPr>
        </p:nvSpPr>
        <p:spPr bwMode="gray">
          <a:xfrm rot="16200000" flipH="1">
            <a:off x="5637916" y="4339115"/>
            <a:ext cx="267369" cy="267368"/>
          </a:xfrm>
          <a:prstGeom prst="ellipse">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49" name="Straight Connector 48"/>
          <p:cNvCxnSpPr>
            <a:endCxn id="48" idx="0"/>
          </p:cNvCxnSpPr>
          <p:nvPr>
            <p:custDataLst>
              <p:tags r:id="rId35"/>
            </p:custDataLst>
          </p:nvPr>
        </p:nvCxnSpPr>
        <p:spPr bwMode="gray">
          <a:xfrm rot="10800000" flipH="1">
            <a:off x="5274017" y="4472006"/>
            <a:ext cx="364694" cy="1588"/>
          </a:xfrm>
          <a:prstGeom prst="line">
            <a:avLst/>
          </a:prstGeom>
          <a:ln w="19050">
            <a:solidFill>
              <a:schemeClr val="tx1">
                <a:lumMod val="65000"/>
                <a:lumOff val="35000"/>
              </a:schemeClr>
            </a:solidFill>
            <a:prstDash val="dash"/>
          </a:ln>
          <a:effectLst/>
        </p:spPr>
        <p:style>
          <a:lnRef idx="2">
            <a:schemeClr val="accent1"/>
          </a:lnRef>
          <a:fillRef idx="0">
            <a:schemeClr val="accent1"/>
          </a:fillRef>
          <a:effectRef idx="1">
            <a:schemeClr val="accent1"/>
          </a:effectRef>
          <a:fontRef idx="minor">
            <a:schemeClr val="tx1"/>
          </a:fontRef>
        </p:style>
      </p:cxnSp>
      <p:sp>
        <p:nvSpPr>
          <p:cNvPr id="50" name="Rectangle 39"/>
          <p:cNvSpPr>
            <a:spLocks noChangeArrowheads="1"/>
          </p:cNvSpPr>
          <p:nvPr>
            <p:custDataLst>
              <p:tags r:id="rId36"/>
            </p:custDataLst>
          </p:nvPr>
        </p:nvSpPr>
        <p:spPr bwMode="gray">
          <a:xfrm>
            <a:off x="5909243" y="1647944"/>
            <a:ext cx="827150" cy="221599"/>
          </a:xfrm>
          <a:prstGeom prst="rect">
            <a:avLst/>
          </a:prstGeom>
          <a:noFill/>
          <a:ln w="9525">
            <a:noFill/>
            <a:miter lim="800000"/>
            <a:headEnd/>
            <a:tailEnd/>
          </a:ln>
        </p:spPr>
        <p:txBody>
          <a:bodyPr wrap="none" lIns="0" tIns="0" rIns="0" bIns="0">
            <a:spAutoFit/>
          </a:bodyPr>
          <a:lstStyle/>
          <a:p>
            <a:pPr algn="ctr">
              <a:lnSpc>
                <a:spcPct val="90000"/>
              </a:lnSpc>
              <a:spcBef>
                <a:spcPts val="1000"/>
              </a:spcBef>
            </a:pP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外部数据</a:t>
            </a:r>
            <a:endPar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pic>
        <p:nvPicPr>
          <p:cNvPr id="119810" name="Picture 2" descr="http://www.key-services.com/portals/0/Images/retail-technical-repair.jpg"/>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2655644" y="2860122"/>
            <a:ext cx="842655" cy="56103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9812" name="Picture 4" descr="http://www.australianbusinessreview.com.au/wp-content/uploads/2014/07/Social-Internet-Marketing-campaign.png"/>
          <p:cNvPicPr>
            <a:picLocks noChangeAspect="1" noChangeArrowheads="1"/>
          </p:cNvPicPr>
          <p:nvPr/>
        </p:nvPicPr>
        <p:blipFill rotWithShape="1">
          <a:blip r:embed="rId40" cstate="print">
            <a:extLst>
              <a:ext uri="{28A0092B-C50C-407E-A947-70E740481C1C}">
                <a14:useLocalDpi xmlns:a14="http://schemas.microsoft.com/office/drawing/2010/main" val="0"/>
              </a:ext>
            </a:extLst>
          </a:blip>
          <a:srcRect r="4942" b="2216"/>
          <a:stretch/>
        </p:blipFill>
        <p:spPr bwMode="auto">
          <a:xfrm>
            <a:off x="5508697" y="5541716"/>
            <a:ext cx="775789" cy="751513"/>
          </a:xfrm>
          <a:prstGeom prst="rect">
            <a:avLst/>
          </a:prstGeom>
          <a:noFill/>
          <a:extLst>
            <a:ext uri="{909E8E84-426E-40dd-AFC4-6F175D3DCCD1}">
              <a14:hiddenFill xmlns:a14="http://schemas.microsoft.com/office/drawing/2010/main">
                <a:solidFill>
                  <a:srgbClr val="FFFFFF"/>
                </a:solidFill>
              </a14:hiddenFill>
            </a:ext>
          </a:extLst>
        </p:spPr>
      </p:pic>
      <p:pic>
        <p:nvPicPr>
          <p:cNvPr id="119814" name="Picture 6" descr="http://ukmobilemarketing.com/wp-content/uploads/smstextmarketing.jpg"/>
          <p:cNvPicPr>
            <a:picLocks noChangeAspect="1" noChangeArrowheads="1"/>
          </p:cNvPicPr>
          <p:nvPr/>
        </p:nvPicPr>
        <p:blipFill rotWithShape="1">
          <a:blip r:embed="rId41" cstate="print">
            <a:extLst>
              <a:ext uri="{28A0092B-C50C-407E-A947-70E740481C1C}">
                <a14:useLocalDpi xmlns:a14="http://schemas.microsoft.com/office/drawing/2010/main" val="0"/>
              </a:ext>
            </a:extLst>
          </a:blip>
          <a:srcRect l="7373" r="42391"/>
          <a:stretch/>
        </p:blipFill>
        <p:spPr bwMode="auto">
          <a:xfrm>
            <a:off x="2297432" y="3521562"/>
            <a:ext cx="846382"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9816" name="Picture 8" descr="https://labtomarket.files.wordpress.com/2013/06/uue_engmetrics_wordle.jpg?w=300"/>
          <p:cNvPicPr>
            <a:picLocks noChangeAspect="1" noChangeArrowheads="1"/>
          </p:cNvPicPr>
          <p:nvPr/>
        </p:nvPicPr>
        <p:blipFill rotWithShape="1">
          <a:blip r:embed="rId42" cstate="print">
            <a:extLst>
              <a:ext uri="{28A0092B-C50C-407E-A947-70E740481C1C}">
                <a14:useLocalDpi xmlns:a14="http://schemas.microsoft.com/office/drawing/2010/main" val="0"/>
              </a:ext>
            </a:extLst>
          </a:blip>
          <a:srcRect r="5691"/>
          <a:stretch/>
        </p:blipFill>
        <p:spPr bwMode="auto">
          <a:xfrm>
            <a:off x="2090597" y="4179003"/>
            <a:ext cx="831898"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9818" name="Picture 10" descr="http://www.powerhomebiz.com/wp-content/uploads/2012/06/crosssell.jpg"/>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2359626" y="4850153"/>
            <a:ext cx="846382"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1" name="Picture 2" descr="http://www.smartinsights.com/wp-content/uploads/2014/05/mobile-apps.jpg"/>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2587237" y="5541717"/>
            <a:ext cx="845783"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59" name="Picture 4" descr="https://www.fhsu.edu/uploadedImages/virtualcollege/Degrees_and_Certificates/Bachelors/International%20Business.jpg"/>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508697" y="2859553"/>
            <a:ext cx="842400"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19819" name="Picture 11"/>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5791200" y="3535934"/>
            <a:ext cx="1017275"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AutoShape 13" descr="data:image/jpeg;base64,/9j/4AAQSkZJRgABAQAAAQABAAD/2wCEAAkGBxQTEhUUExQWFhMXGR4aGRcYGRoeHBgcGBoYHBcYGBgYHSggGholHBcXITEhJSksLi4uFx8zODMsNygtLiwBCgoKDg0OGxAQGywkICYsLCw0NCwsLCwsLC8sLCwsLCwsLCwsLCwsLCwsLCwsLCwsLCwsLCwsLCwsLCwsLCwsLP/AABEIANgAkAMBIgACEQEDEQH/xAAcAAACAwEBAQEAAAAAAAAAAAAFBgAEBwMCAQj/xAA7EAABAwIEBAMGBQQBBAMAAAABAAIRAwQFEiExBkFRYRMicQcyQoGRoRRSsdHwI2LB4fEzU3KCJENE/8QAGQEAAwEBAQAAAAAAAAAAAAAAAgMEAAEF/8QAIhEAAgICAgIDAQEAAAAAAAAAAAECEQMhEjEiQQRRYTIT/9oADAMBAAIRAxEAPwDcFCVFnXEuN1r24dZWhyMp/wDXqnZvYnkN/VYwUxj2iW9GsKDGurPJg5CAAeku0PyS632gYhXcRbWRytMEwXH5zAHylUqmJ2doWttqba9YwPGqQWA83NH7fVA8R4wvXVMhuAGgx/SaAPvKDlsZwSQ71+IL8U81WmKZJjbVV2cUV3GXkQOUaIE3EyWNBe5zjzcZVqnQ5KXPlcXRZ8fDGW2GKfEFTkVfHEVU8mj5f7Qe3tM0RyRB1MAJEcs/spnhx/R7xbjapRpghgzdSZ9ZEJXqe1e4kjI2PRFMbs87W6c0NbwvTJJymSrY5tbIJ4VeiUvanXPwhdbr2n3DADlaZ6hC8X4PDaeanIOs90o3oMZXCD1JTYTUuhMsbiaDh/tXrOeM7G5RyGk/NP1vxpavYH+JHUQZE9ufqvzvaJr4fZK5knwVmhDkzZaHFNq4gCpE9QQPqiVpe06gJY4OAMaLI6VmZ20REWjspyuLHdQSD6FJXyN7Gv45qaiTeD+I3F/4a49/4HfmA5HunJUJpq0Tyi06ZzuKuVjnROUEx1gTCxXHLrw2fg7c+eofEuagMEudrkzcwAY19Fq/FWJihQLju5zWDTm9wGqwi6vXfiKjzze4kdYMf4WZ2JSu6cCJJjSeR9FytaWux/m6aLAsqgue3aYHpuj+CWNGqZaBAAMR9SlSzJaHLC3sCYfYAPnXQfqmi1t2ugqviNv4dSG7O/UbK5YtOWFBldytl+F1GkX6NFoXqpSapRpDn9F6fTWRnI72tqHadFedbgKvhzt1bq1AnroQ75A66pSNln/F3D+mZo5k/Pt2WkOMz0QLFmteC0PaSQdJE/Rba2jaemY1aaO7ynnhlgSdWtzTrOaRz0TZw+SAnZ3cUxWFVJjna12yBGqsVqQGyC2RIdGaT0hFHvJEw5SFPsDYpLCKrPeYZB/5Wl4PfCtRZUHxDX15/dZjfV9HB3MbFN/s2ui+1ymPI4geh1H6qr4z1RJ8lbJ7QLQPbQc8ONOm/OQ0gEuGUsGu+oJjss34a4dNy6vUc4tyvIiN8xJ1HLQ7La8QsWVmZKglsg+hBkEFKWH4QLerWY2Tndn17hdzylFaBwqL7ANnwm6kQGvlp1MjUdYhd24DVoVC+g5uU/A8GADuAWnbn6ovdV8n/wBrWH+/QLhSvy4alp7sMj5KJzl7LErKl9bEkOdAjkOq4Xb3NaC0GOZ/YdVxxG8h2XedZ6dlcw2rnYP5CFuxkYNIX8QxG7ABo29XzHRxIjce80Dy6aonhn4gl3iOB1+HZFbikOcn05rk2jkGgg9EbaMkW/FLCe5H6Lvi1Ysplwjaey5W1LMFMabNINOxTL8RTWxWdVqPBL6j36F2SmcrYHLqVRqYxScGs/BuY2ffGpadpmJT9hNm0t00On22Xe4w1oEmT6o0/HYD7MpxPD/LMk7kOI1Mde6+8NXs+Upk4rEsI6JR4PtC6vHJdW4Ozj/tUMVe5OcEOymYkfou3ivJ1qVQPzCAFw4owd3vU9Mp/hXHDre82Dmup8g7Wexjl3QRWrsN91R0xNxyHUujTNz1TZ7JKrvCrNI8ocDPcjb6AfVKNzbvDKgcIkdZAPbsmngas+lXp0I/pvplxPVwjUhNwyS0JzRs0NxgT+iRMC4sF3cPpuo+FUYTz3APMESD2T4lzE+H2i5/F09HZC17QPemId6hOyx5RonxupF64oNqNh7WuHMOAI+642mF0miGsa0DkAB9gqd7iWVp9N/8rra3WRjXNaXk6lwI/kKLknplThJK0L+O2lNrxIEyphFJg+Ebq9j90K1F0NIe0h22sDdDcJqAtb90ucadoohJuOxh8KmBOUKq2kx2uUQdl8qNzw2YbufRWrhzcoAgDku9nDrZ02RoArV5atLNWhCcMqgAydF9xS5dkIa9o0OpO3dUKuOxDTcj1aVWNcGsyl3MdP2ROtUa4agT0Snh11RoN0mo7dzh15kq/a3D68Pc3w2bgE+Y+vRZPRpR2UsfoMMjKFS4OwtjXlxa0GOitYqfMY5Cf+UMwzHQyqeh2hZJuJm0mOVVlMSS0ab6L5Qwig4Zm+6dYBOUeg5Ifa4k+rUiGtpfVx/ZdA7wHETLHGW/5HqhqjN2eMQtKfu5Qi+B2NMVC4AZmtgRyzb/AKIVbDxarQBI9eybregGCB9eqbihuxeWdKjqogvEvEDbRocW5i4w1sx8z2VmxvXVGNJESE+U1HsQotqyhijG+IQR5NPnO6r1MKp/AIHQEgfKDojF1bBzYhAL83FMeRhc311/RRZP6tIrwu1VnKytWUi+pVJy5XSCZ0jUdylzCKmXKWgim4ksneOU/JV+I8bqFomm4NHvSf8AS9YJjjK9NrWskt0mf9Ls0pQDi5KexhugagDQ7KDoSN47L06xawCJMbSSf1XG1kfCfqrzrgfl+/8ApTqLH8inoJC7Ugx85mtjuefOVVva8GQOey+/g2OMlMTYOj7c3DAMrWsMk6N+W/7LtdXhpsBcdefqoylSp6wk3iLGXVX5GNdlBRxTbAk4nu6xVzmVSDyg/M7Ifh3v6h22vZDrfFQwVGOYYcNCTsRsdlxtceOfy+m/7hPTpUhLjctmgYYyodWtLeQl0SPporIzAZKkaGQZSnTx2rpMmOU8vorFHiUOeMzSZ5z/AKSuWw3H6NF4Yt5cX9P8pmQfh27a+m0hmQOGg3MDSSYCMKrGqiR5HcjLvapdk12M/K0fcyi9njVWm1memCyBqHa/RK3tWn8Z/wCjUTwnh9tWkyrUL3Z6Ygj4D6c0GVXQzF7HmjfB7ZaflzSzjVy9589U06fOD+qscLYHVt8zqlTODyAgDpAJ0XG5w2nVBaScx7bf7Us5VofBIzLizErfxBTpggfng6z09eqOYBhzKLmBpmmQD8+crzXwRtziUEAtpRttDdgeScsQwOk9mRw06f4KzaikkEnd2DsQrsB8lVrHchnGp9FZoXhcIg5ogoBf8IW2gFMAzI/dMWEWgo0w3U+u6469BL9PV5cMZGcjQEn5QutvitIgQ067aQl7GrQVC4uMPIlncTBal+wx3wPN4L3D4uZ7wI3XFfoPimjUWGm4atLR1O3fXkvrMMpe9lEfJL2G8UULlhaM7QREVGls9tRqjGG4XTIbUDQHlo8wmU9P0TtCxxRgjH+5p6JHPD1RjiYkH6laTe4TUdmc2uZDtQ5o2/8AIayqT3hhaHmTMabJUpNDox5AXAMFdXY8fEyJ7gzH6KXGBGmdeX6J04bhtSppEt+q5cStbka7+7KuN+wG2nQX4HvmvZknzsEb7idwmlY/w7iPgXLHTDZyu9D/AAFbACrMUrRJlVMyv2wM/r0DHwET/wCyZeBLptS0pAfCMh9WoZ7UrTM+i49C0fWSg3A18aNY0XbVNR/5N6eo/RcyvQWOOrNNe3MCOySMVxB9EvAEOAPmPU9E3VqrmtzM17fsVnPFJung1Q0Na0wQZlwKkmuVD8KSuy5wg0NrOaNw0ucfzH/SM1sQGYyvPD9kKVHQgugZo+EkTCWeIb00nE94Hz2QOTsfjjHbQbqYk1rwIBcdhz/4Xd1zodvrolzBqMBz3maj9zOw6Dsqd5YGgC6iNDykxPVdvYVIcqFj41vSeAM7A7TqCdR9kIfRNN5c0NLSZh4Ijtpur/CmJNp2VI1ngHLqT1krxd4g1tUCc1N4Ba/lryPdFNJKxcOW0ELa4NZvh+GMpGpGw+o3RMkNgDSPsudvGXT5FQt+6YuhTWxev7wtD4HVKp4jY5oBYc+YTrpIR/iFkU3RvKXsLwJ7fM3ITEjNz/ZKSTeym6jaGfDsUzEHy7Roeq5cQ3c0WDnmn/CAMo1xUbmyAzPk0+oXrHbqSOQBA9IWcfKkK7VlWq/OSfUT6LacAu/Ft6TzElomOo0Kw+jUEkcpWvcAn/4bB0LvnqqsWnRNmWrOPtAt5oNfBOR3LkDoSVkl9ckP0OrTLT0hb9c0Q9paQCDoQeY5rB+KcHda3D6ZHl3YeRado9Nk3j5WKU6jQ+2XEtSpbsfTyEzDwT7p9F1OJXRzE+BljXUwR02SNwVfNbceHUMU6vlM7Zvh9Oi0xnDVH8x9NFNOPGVFWPJDjtbE2yu7ht08ua0UqoHuzEtEDfYwq3EdEVZEHWCPqnq8wik1sTsZB05JJr3bXVsvOYU87ux+OSpi1XYy0uSyvbuuKL9WOD3B1P8AtiYP1RpmLYfUZlFWtbmDLXGDtpqZESiWI4d4saTH8+qX8YwWnMhj3dQWwfWdQmxkmtnf8/pjJw5h9KGkv8Zpb5XnY9Y/nJM1SwoupeFADeg0HqO6S+EbHyAeM5rBsyNW/wA9E1Nwef8A9FU9JDdPsur8An+s54PnpufRfqGxld/aZie+hRgckJw9jw+KhBc0EA/maT5THy+6ImpC5ECfYAv6Ln5mtGupJJ2C9cOtY8Oa/Uqrd16g8TwxqZ17IfgNaoxxL99lxr2Mu9DJe2lKmDlaAeqzzHbgNqdimvG8RMeqRcafMTuSUWFXIDI6idqdUcjB6FaL7NMQcM1MzkdrMaNd0nlP+EiCzzMpkb5JWi+y+3LWVj8JcIP1TYO5aET/AJ2PKyD2p3wq3LWtBik0tJPMkzI6jutfWOcW4e8XFTMHP3JIBytG4kncqhuieKsUXUSGh2wJ0Ppv90yYfxfcgNpgCo6YBMz84S5UqTA5AaBem1nUwKjdCDAPeFxxUuzqbj0MPEXFNTM6mSJGktOiWMPxTI/OddZKpuY57jzO/wDueaM4Zws+qMxOUHl0S5RxxWxsZZJdB6x4xbBOVfa3FjT8JC94fwmxrTJG/wDNOS81cGY09RvCRzwj1DM2EMIp5iHyRm1KbmN67ILaW4FNkcgvda5LRMpfJJjGnJbCF8III9PToq9QyQJ3SzfYy+fKhVTiR7DqJKKK5PQMlxWwtjlw9jxkqZBqD6IPZOq1Hx4hyjcpdu+Jy57pE6q/gvETdimvG6B/1TGTGagJA6JTv25qrW/zVXsSxDnuV64btC5xqu1jbuey5CLguTBySUvFB2hRgwNQ1oH10T77P6UW0gmC4/bQkLOMSxAMaWjVxMu7nkB2C1fhS08K1pNMzlzGertT+q7hTuxeZ0qCy8vYCCCJBEEdQV6UVRMZFxdwRUpPq1aQb+HHmAnVvaEmYzbuYKQcHNc5uaDsRydC/RleiHAtOx37/VYp7VcJfRuWPdUzse2GZveaGx5CeY10Ky7CvRQwKg3IHEeY6T26J1wyhp6JUwVoLQeXJOWFE+i8rNJvIz18cVHGgnQthlKE3lnB1R+1qCCCdVXvKMkLko3EVGbUgZTtTlHSFTvqDWtJe6B3KOXFWKQI00KTa1A3D9pPLMdAOvZN4p6ZlJ9ge7q0SYbUBJS3idFwcny5eykMjm0nD+2DHqlnGaTdS3RvIdOydiilIDNJuAq12kBcrGp/UVy7EobGUnbTqqmRo0i7w+GtlV6t7k8rdO/T0XfgS9rXpdQqEOLaZLZEOGWMsEbyidnwPWfVMtLWjcu0AQOPI6p8TzwjgJuqzcwPhtMuPTpPqtla2AAOSH4Bhwt6LaY1jnESiKNKhcpOTIooougkSr7ScFNzZnI2alI529dPeA7kJqS7j1xVp1mFriGOGnTMNwRzBQTnwVsPHBzlSM5w1mVjSBIAiOqPW+HkwalRwcdmt5du670aH9Spo1oJloG3oFTfYOe94qOcGlhAydTtnk+6vMi7n2epJtR6CmHCkJEzB+aL3j/LmSbwngr2PqlzGsDy0hjXZg2OhITZiVbykAaR9Ucqj7sSrk1qjjUGej8v3S42ya6llgkQQQOZ+Fx6xrp3TFYNmiByI/yUDwuvFRzDy2RqVbOuOmhRu8EIJyZ8xM+7H1OgXLFLYtZrqYWjXJ0SLxPUCdHI5SSA4pRYoPpZkQwHCmVrunTqAFjngEcjOm6qPGqjjGsKuiOzaeBcFt2urVaVu6k3/p03GRnYDOYTrqfsAnJlIDv66pH9ml4TmpCsH0xTpva0klzXOkVG67AEbdwntcBZFFFFjhFFFFjEVTE7XxKZbz3HqFbUXGk1TOptO0IFzTyvDmzqTPqrlMT6otjWC5w9zXa+9HcckKw94MFeTkxuEtnqQyKcbRes6YA1VV962XNyOJ6x5fSVehDri5gkAwjBXkwJd4nWpsJazMz4YmR6pewarVNSXj1KO3ePFoINIkAkZtYMeiW38QgT5cvoU6MXXR16exnvbuAkPHLvMfmjN7fZmiOYlLV+/UCU3BCnbFZn46K3iayesr2WlzvKC4nkBr8guI3RDBWVXVQaBIqN8zcpAd5d8s7nXZVkRpvslwQsY+4eCHO8rQQRDdydeun0WiIBwjfXD6eS6YWVWAanTOOsddEfQgkUUUWMRRRRYxFFFFjESbjFMW9aAfK7zAdOoThVfAJ6Cfoslxu4qOrGrBJB57x09ErNj5xCx5/8pq/Y20rwFpg7oNdW7NTULnnrt9gquFVw9pLZGuoRmixu71521pnqJpO0J9xinheXIMo2Ovm9e6Xax8V4JaAwa7LSMSFLmBqk/G69NsxE9E+D/DSfJAPEqwkchshtpaGvWbTa5oLtAXmAPUqXdfMTBVZ1KT2jVW440Q5ZcmdqFLLXDHsz5X5XM/NBggIzc8L1aVwymwSamtMAy5rXaDMRs79kHwtzm1mPZGZrg4TtoZ1Wwezmw8R9S6eCHkwO07gHoAI+aMQOmEWmSlSa7zPptyZjuYgE/OAVfUUXDhFFFFjEUUUWMRRRRYxFVOH0yZLAT3UUWNR7p2jGghrQAdwBE+q5XFmwNMUw49NlFFxpM7bM/wCJ8AuHPmk0ub0bqQehSnc8H3jjrSf9FFEKgkMeWT0chwLdf9p/0X13At1/2n/RRREDyLuEcA3OaTTIAjeB+u613AsMFCk1gMxv3J3/AEC+KLoDCaiiixiKKKLGP//Z"/>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SG">
              <a:latin typeface="Microsoft YaHei" panose="020B0503020204020204" pitchFamily="34" charset="-122"/>
              <a:ea typeface="Microsoft YaHei" panose="020B0503020204020204" pitchFamily="34" charset="-122"/>
            </a:endParaRPr>
          </a:p>
        </p:txBody>
      </p:sp>
      <p:pic>
        <p:nvPicPr>
          <p:cNvPr id="119808" name="Picture 119807"/>
          <p:cNvPicPr>
            <a:picLocks noChangeAspect="1"/>
          </p:cNvPicPr>
          <p:nvPr/>
        </p:nvPicPr>
        <p:blipFill>
          <a:blip r:embed="rId47">
            <a:extLst>
              <a:ext uri="{28A0092B-C50C-407E-A947-70E740481C1C}">
                <a14:useLocalDpi xmlns:a14="http://schemas.microsoft.com/office/drawing/2010/main" val="0"/>
              </a:ext>
            </a:extLst>
          </a:blip>
          <a:stretch>
            <a:fillRect/>
          </a:stretch>
        </p:blipFill>
        <p:spPr>
          <a:xfrm>
            <a:off x="3999178" y="3926951"/>
            <a:ext cx="1058423" cy="1081299"/>
          </a:xfrm>
          <a:prstGeom prst="rect">
            <a:avLst/>
          </a:prstGeom>
        </p:spPr>
      </p:pic>
      <p:pic>
        <p:nvPicPr>
          <p:cNvPr id="119826" name="Picture 18"/>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6042694" y="4192795"/>
            <a:ext cx="767479"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9828" name="Picture 20"/>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5838443" y="4881923"/>
            <a:ext cx="844511" cy="5616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50">
            <a:extLst>
              <a:ext uri="{28A0092B-C50C-407E-A947-70E740481C1C}">
                <a14:useLocalDpi xmlns:a14="http://schemas.microsoft.com/office/drawing/2010/main" val="0"/>
              </a:ext>
            </a:extLst>
          </a:blip>
          <a:stretch>
            <a:fillRect/>
          </a:stretch>
        </p:blipFill>
        <p:spPr>
          <a:xfrm>
            <a:off x="6929250" y="5638800"/>
            <a:ext cx="1905000" cy="1219200"/>
          </a:xfrm>
          <a:prstGeom prst="rect">
            <a:avLst/>
          </a:prstGeom>
        </p:spPr>
      </p:pic>
      <p:sp>
        <p:nvSpPr>
          <p:cNvPr id="60" name="Text Placeholder 2"/>
          <p:cNvSpPr txBox="1">
            <a:spLocks/>
          </p:cNvSpPr>
          <p:nvPr/>
        </p:nvSpPr>
        <p:spPr>
          <a:xfrm>
            <a:off x="604650" y="867624"/>
            <a:ext cx="8229600" cy="609600"/>
          </a:xfrm>
          <a:prstGeom prst="rect">
            <a:avLst/>
          </a:prstGeom>
        </p:spPr>
        <p:txBody>
          <a:bodyPr vert="horz"/>
          <a:lstStyle>
            <a:lvl1pPr marL="0" indent="0" algn="l" defTabSz="457200" rtl="0" eaLnBrk="1" latinLnBrk="0" hangingPunct="1">
              <a:spcBef>
                <a:spcPct val="20000"/>
              </a:spcBef>
              <a:buFont typeface="Arial"/>
              <a:buNone/>
              <a:defRPr sz="1400" b="0" i="1" kern="1200">
                <a:solidFill>
                  <a:schemeClr val="tx2">
                    <a:lumMod val="75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fontAlgn="auto">
              <a:spcAft>
                <a:spcPts val="0"/>
              </a:spcAft>
            </a:pP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我们第一步是整合来自内部和外部的各式有用的信息，提供给您顾客的全方位视图，再在此基础上建模</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61" name="Round Same Side Corner Rectangle 6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2" name="Round Same Side Corner Rectangle 61"/>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0" name="Round Same Side Corner Rectangle 6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1" name="Straight Connector 7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33972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Object 65"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47626"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 name="Rounded Rectangle 50"/>
          <p:cNvSpPr/>
          <p:nvPr/>
        </p:nvSpPr>
        <p:spPr bwMode="gray">
          <a:xfrm>
            <a:off x="4449178" y="1732742"/>
            <a:ext cx="1733264" cy="2143221"/>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9" name="Rounded Rectangle 58"/>
          <p:cNvSpPr/>
          <p:nvPr/>
        </p:nvSpPr>
        <p:spPr bwMode="gray">
          <a:xfrm>
            <a:off x="4462825" y="3944203"/>
            <a:ext cx="1733264" cy="1201003"/>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8" name="Rectangle 17"/>
          <p:cNvSpPr/>
          <p:nvPr/>
        </p:nvSpPr>
        <p:spPr bwMode="gray">
          <a:xfrm>
            <a:off x="4558360" y="1854142"/>
            <a:ext cx="1610436" cy="1638397"/>
          </a:xfrm>
          <a:prstGeom prst="rect">
            <a:avLst/>
          </a:prstGeom>
          <a:effectLst/>
        </p:spPr>
        <p:txBody>
          <a:bodyPr wrap="square" lIns="0" tIns="0" rIns="0" bIns="0">
            <a:spAutoFit/>
          </a:bodyPr>
          <a:lstStyle/>
          <a:p>
            <a:pPr>
              <a:lnSpc>
                <a:spcPct val="90000"/>
              </a:lnSpc>
              <a:spcBef>
                <a:spcPts val="1000"/>
              </a:spcBef>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网上足迹</a:t>
            </a:r>
            <a:endParaRPr lang="en-US" altLang="zh-CN" b="1" dirty="0">
              <a:solidFill>
                <a:srgbClr val="11356F"/>
              </a:solidFill>
              <a:latin typeface="Microsoft YaHei" panose="020B0503020204020204" pitchFamily="34" charset="-122"/>
              <a:ea typeface="Microsoft YaHei" panose="020B0503020204020204" pitchFamily="34" charset="-122"/>
              <a:cs typeface="Calibri"/>
            </a:endParaRPr>
          </a:p>
          <a:p>
            <a:pPr>
              <a:lnSpc>
                <a:spcPct val="90000"/>
              </a:lnSpc>
              <a:spcBef>
                <a:spcPts val="1000"/>
              </a:spcBef>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浏览次数，浏览时间</a:t>
            </a:r>
            <a:r>
              <a:rPr lang="en-US" dirty="0" smtClean="0">
                <a:solidFill>
                  <a:srgbClr val="11356F"/>
                </a:solidFill>
                <a:latin typeface="Microsoft YaHei" panose="020B0503020204020204" pitchFamily="34" charset="-122"/>
                <a:ea typeface="Microsoft YaHei" panose="020B0503020204020204" pitchFamily="34" charset="-122"/>
                <a:cs typeface="Calibri"/>
              </a:rPr>
              <a:t>…</a:t>
            </a: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网页个性化</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热门分类</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市场</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下载的菜单</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48" name="Rectangle 47"/>
          <p:cNvSpPr/>
          <p:nvPr/>
        </p:nvSpPr>
        <p:spPr bwMode="gray">
          <a:xfrm>
            <a:off x="4566931" y="4077357"/>
            <a:ext cx="1519980" cy="755079"/>
          </a:xfrm>
          <a:prstGeom prst="rect">
            <a:avLst/>
          </a:prstGeom>
          <a:effectLst/>
        </p:spPr>
        <p:txBody>
          <a:bodyPr wrap="square" lIns="0" tIns="0" rIns="0" bIns="0">
            <a:spAutoFit/>
          </a:bodyPr>
          <a:lstStyle/>
          <a:p>
            <a:pPr>
              <a:lnSpc>
                <a:spcPct val="90000"/>
              </a:lnSpc>
              <a:spcBef>
                <a:spcPts val="1000"/>
              </a:spcBef>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客服中心数据</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服务事件</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问题及询查</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50" name="Rounded Rectangle 49"/>
          <p:cNvSpPr/>
          <p:nvPr/>
        </p:nvSpPr>
        <p:spPr bwMode="gray">
          <a:xfrm>
            <a:off x="2647675" y="1732743"/>
            <a:ext cx="1733264" cy="1365298"/>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2" name="Rounded Rectangle 51"/>
          <p:cNvSpPr/>
          <p:nvPr/>
        </p:nvSpPr>
        <p:spPr bwMode="gray">
          <a:xfrm>
            <a:off x="6264329" y="1732742"/>
            <a:ext cx="1733264" cy="1488129"/>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6" name="Rounded Rectangle 55"/>
          <p:cNvSpPr/>
          <p:nvPr/>
        </p:nvSpPr>
        <p:spPr bwMode="gray">
          <a:xfrm>
            <a:off x="2647675" y="3179406"/>
            <a:ext cx="1733264" cy="1972554"/>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60" name="Rounded Rectangle 59"/>
          <p:cNvSpPr/>
          <p:nvPr/>
        </p:nvSpPr>
        <p:spPr bwMode="gray">
          <a:xfrm>
            <a:off x="6250680" y="3275464"/>
            <a:ext cx="1733264" cy="1869742"/>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55" name="Rounded Rectangle 54"/>
          <p:cNvSpPr/>
          <p:nvPr/>
        </p:nvSpPr>
        <p:spPr bwMode="gray">
          <a:xfrm>
            <a:off x="859820" y="3172652"/>
            <a:ext cx="1733264" cy="1972554"/>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49" name="Rounded Rectangle 48"/>
          <p:cNvSpPr/>
          <p:nvPr/>
        </p:nvSpPr>
        <p:spPr bwMode="gray">
          <a:xfrm>
            <a:off x="859820" y="1732743"/>
            <a:ext cx="1733264" cy="1365298"/>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b="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9" name="Rounded Rectangle 38"/>
          <p:cNvSpPr/>
          <p:nvPr/>
        </p:nvSpPr>
        <p:spPr bwMode="gray">
          <a:xfrm>
            <a:off x="759324" y="5315806"/>
            <a:ext cx="7251912" cy="438283"/>
          </a:xfrm>
          <a:prstGeom prst="roundRect">
            <a:avLst>
              <a:gd name="adj" fmla="val 6599"/>
            </a:avLst>
          </a:prstGeom>
          <a:solidFill>
            <a:srgbClr val="FFC000"/>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indent="-171450" defTabSz="895350">
              <a:buClr>
                <a:srgbClr val="11356F"/>
              </a:buClr>
              <a:buSzPct val="100000"/>
              <a:defRPr/>
            </a:pPr>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2" name="Title 1"/>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各式各样的数据来源</a:t>
            </a:r>
            <a:endParaRPr lang="en-US" dirty="0">
              <a:latin typeface="Microsoft YaHei" panose="020B0503020204020204" pitchFamily="34" charset="-122"/>
              <a:ea typeface="Microsoft YaHei" panose="020B0503020204020204" pitchFamily="34" charset="-122"/>
            </a:endParaRPr>
          </a:p>
        </p:txBody>
      </p:sp>
      <p:sp>
        <p:nvSpPr>
          <p:cNvPr id="3" name="Rectangle 37"/>
          <p:cNvSpPr>
            <a:spLocks noChangeArrowheads="1"/>
          </p:cNvSpPr>
          <p:nvPr/>
        </p:nvSpPr>
        <p:spPr bwMode="gray">
          <a:xfrm>
            <a:off x="529774" y="827952"/>
            <a:ext cx="8309426" cy="184666"/>
          </a:xfrm>
          <a:prstGeom prst="rect">
            <a:avLst/>
          </a:prstGeom>
          <a:noFill/>
          <a:ln w="9525">
            <a:noFill/>
            <a:miter lim="800000"/>
            <a:headEnd/>
            <a:tailEnd/>
          </a:ln>
        </p:spPr>
        <p:txBody>
          <a:bodyPr wrap="square" lIns="0" tIns="0" rIns="0" bIns="0">
            <a:spAutoFit/>
          </a:bodyPr>
          <a:lstStyle/>
          <a:p>
            <a:r>
              <a:rPr lang="zh-CN" altLang="en-US" i="1" dirty="0" smtClean="0">
                <a:solidFill>
                  <a:schemeClr val="accent1">
                    <a:lumMod val="50000"/>
                  </a:schemeClr>
                </a:solidFill>
                <a:latin typeface="Microsoft YaHei" panose="020B0503020204020204" pitchFamily="34" charset="-122"/>
                <a:ea typeface="Microsoft YaHei" panose="020B0503020204020204" pitchFamily="34" charset="-122"/>
              </a:rPr>
              <a:t>我们会将各式各样来源的数据整合，包括结构化数据和非结构化数据，来呈现每个客户的完整视图</a:t>
            </a:r>
            <a:endParaRPr lang="en-US" i="1" dirty="0" smtClean="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28" name="TextBox 15"/>
          <p:cNvSpPr txBox="1">
            <a:spLocks noChangeArrowheads="1"/>
          </p:cNvSpPr>
          <p:nvPr/>
        </p:nvSpPr>
        <p:spPr bwMode="gray">
          <a:xfrm>
            <a:off x="384861" y="5941658"/>
            <a:ext cx="8182090" cy="371206"/>
          </a:xfrm>
          <a:prstGeom prst="rect">
            <a:avLst/>
          </a:prstGeom>
          <a:noFill/>
          <a:ln w="9525">
            <a:noFill/>
            <a:miter lim="800000"/>
            <a:headEnd/>
            <a:tailEnd/>
          </a:ln>
        </p:spPr>
        <p:txBody>
          <a:bodyPr wrap="square" lIns="93296" tIns="46648" rIns="93296" bIns="46648">
            <a:spAutoFit/>
          </a:bodyPr>
          <a:lstStyle/>
          <a:p>
            <a:pPr>
              <a:lnSpc>
                <a:spcPct val="120000"/>
              </a:lnSpc>
              <a:spcBef>
                <a:spcPts val="1800"/>
              </a:spcBef>
              <a:spcAft>
                <a:spcPts val="0"/>
              </a:spcAft>
              <a:buClr>
                <a:srgbClr val="11356F"/>
              </a:buClr>
              <a:buSzPct val="100000"/>
            </a:pPr>
            <a:r>
              <a:rPr lang="zh-CN" altLang="en-US" sz="1500" dirty="0" smtClean="0">
                <a:solidFill>
                  <a:schemeClr val="tx1">
                    <a:lumMod val="65000"/>
                    <a:lumOff val="35000"/>
                  </a:schemeClr>
                </a:solidFill>
                <a:latin typeface="Microsoft YaHei" panose="020B0503020204020204" pitchFamily="34" charset="-122"/>
                <a:ea typeface="Microsoft YaHei" panose="020B0503020204020204" pitchFamily="34" charset="-122"/>
              </a:rPr>
              <a:t>我们希望帮助您巧妙地使用数据流中所有的规律，从而在解决因为数据不断增长而带来的挑战</a:t>
            </a:r>
            <a:endParaRPr lang="en-US" sz="15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 name="Rectangle 6"/>
          <p:cNvSpPr/>
          <p:nvPr/>
        </p:nvSpPr>
        <p:spPr bwMode="gray">
          <a:xfrm>
            <a:off x="959167" y="1823859"/>
            <a:ext cx="1374610" cy="1069465"/>
          </a:xfrm>
          <a:prstGeom prst="rect">
            <a:avLst/>
          </a:prstGeom>
          <a:noFill/>
          <a:ln w="6350" cap="flat" cmpd="sng" algn="ctr">
            <a:noFill/>
            <a:prstDash val="dash"/>
            <a:round/>
            <a:headEnd type="none" w="med" len="med"/>
            <a:tailEnd type="none" w="med" len="med"/>
          </a:ln>
          <a:effectLst/>
        </p:spPr>
        <p:txBody>
          <a:bodyPr/>
          <a:lstStyle/>
          <a:p>
            <a:pPr defTabSz="914186">
              <a:lnSpc>
                <a:spcPct val="90000"/>
              </a:lnSpc>
              <a:spcBef>
                <a:spcPts val="1000"/>
              </a:spcBef>
              <a:defRPr/>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交易及客户资料数据</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defTabSz="914186">
              <a:lnSpc>
                <a:spcPct val="90000"/>
              </a:lnSpc>
              <a:spcBef>
                <a:spcPts val="1000"/>
              </a:spcBef>
              <a:buFont typeface="Arial" panose="020B0604020202020204"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购买历史</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defTabSz="914186">
              <a:lnSpc>
                <a:spcPct val="90000"/>
              </a:lnSpc>
              <a:spcBef>
                <a:spcPts val="1000"/>
              </a:spcBef>
              <a:buFont typeface="Arial" panose="020B0604020202020204"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人口统计特点</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13" name="Rectangle 12"/>
          <p:cNvSpPr/>
          <p:nvPr/>
        </p:nvSpPr>
        <p:spPr bwMode="gray">
          <a:xfrm>
            <a:off x="2811448" y="1845702"/>
            <a:ext cx="1797014" cy="1123384"/>
          </a:xfrm>
          <a:prstGeom prst="rect">
            <a:avLst/>
          </a:prstGeom>
          <a:effectLst/>
        </p:spPr>
        <p:txBody>
          <a:bodyPr wrap="square" lIns="0" tIns="0" rIns="0" bIns="0">
            <a:spAutoFit/>
          </a:bodyPr>
          <a:lstStyle/>
          <a:p>
            <a:pPr>
              <a:spcBef>
                <a:spcPts val="1000"/>
              </a:spcBef>
            </a:pPr>
            <a:r>
              <a:rPr lang="zh-CN" altLang="en-US" b="1" dirty="0">
                <a:solidFill>
                  <a:srgbClr val="11356F"/>
                </a:solidFill>
                <a:latin typeface="Microsoft YaHei" panose="020B0503020204020204" pitchFamily="34" charset="-122"/>
                <a:ea typeface="Microsoft YaHei" panose="020B0503020204020204" pitchFamily="34" charset="-122"/>
                <a:cs typeface="Calibri"/>
              </a:rPr>
              <a:t>会</a:t>
            </a: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议数据</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出席率</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spcBef>
                <a:spcPts val="1000"/>
              </a:spcBef>
              <a:buFont typeface="Arial" panose="020B0604020202020204" pitchFamily="34" charset="0"/>
              <a:buChar char="•"/>
            </a:pPr>
            <a:r>
              <a:rPr lang="zh-CN" altLang="en-US" dirty="0">
                <a:solidFill>
                  <a:srgbClr val="11356F"/>
                </a:solidFill>
                <a:latin typeface="Microsoft YaHei" panose="020B0503020204020204" pitchFamily="34" charset="-122"/>
                <a:ea typeface="Microsoft YaHei" panose="020B0503020204020204" pitchFamily="34" charset="-122"/>
                <a:cs typeface="Calibri"/>
              </a:rPr>
              <a:t>时间地</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点日期</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决策</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20" name="Rectangle 19"/>
          <p:cNvSpPr/>
          <p:nvPr/>
        </p:nvSpPr>
        <p:spPr bwMode="gray">
          <a:xfrm>
            <a:off x="969004" y="3273268"/>
            <a:ext cx="1364774" cy="1503451"/>
          </a:xfrm>
          <a:prstGeom prst="rect">
            <a:avLst/>
          </a:prstGeom>
          <a:noFill/>
          <a:ln w="6350" cap="flat" cmpd="sng" algn="ctr">
            <a:noFill/>
            <a:prstDash val="dash"/>
            <a:round/>
            <a:headEnd type="none" w="med" len="med"/>
            <a:tailEnd type="none" w="med" len="med"/>
          </a:ln>
          <a:effectLst/>
        </p:spPr>
        <p:txBody>
          <a:bodyPr/>
          <a:lstStyle/>
          <a:p>
            <a:pPr defTabSz="914186">
              <a:lnSpc>
                <a:spcPct val="90000"/>
              </a:lnSpc>
              <a:spcBef>
                <a:spcPts val="1000"/>
              </a:spcBef>
              <a:defRPr/>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活动数据</a:t>
            </a:r>
            <a:endParaRPr lang="en-US" b="1"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defTabSz="914186">
              <a:lnSpc>
                <a:spcPct val="90000"/>
              </a:lnSpc>
              <a:spcBef>
                <a:spcPts val="1000"/>
              </a:spcBef>
              <a:buFont typeface="Arial"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体重</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defTabSz="914186">
              <a:lnSpc>
                <a:spcPct val="90000"/>
              </a:lnSpc>
              <a:spcBef>
                <a:spcPts val="1000"/>
              </a:spcBef>
              <a:buFont typeface="Arial"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目标</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defTabSz="914186">
              <a:lnSpc>
                <a:spcPct val="90000"/>
              </a:lnSpc>
              <a:spcBef>
                <a:spcPts val="1000"/>
              </a:spcBef>
              <a:buFont typeface="Arial"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输入的食物</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defTabSz="914186">
              <a:lnSpc>
                <a:spcPct val="90000"/>
              </a:lnSpc>
              <a:spcBef>
                <a:spcPts val="1000"/>
              </a:spcBef>
              <a:buFont typeface="Arial"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点数</a:t>
            </a:r>
            <a:r>
              <a:rPr lang="en-US" dirty="0" smtClean="0">
                <a:solidFill>
                  <a:srgbClr val="11356F"/>
                </a:solidFill>
                <a:latin typeface="Microsoft YaHei" panose="020B0503020204020204" pitchFamily="34" charset="-122"/>
                <a:ea typeface="Microsoft YaHei" panose="020B0503020204020204" pitchFamily="34" charset="-122"/>
                <a:cs typeface="Calibri"/>
              </a:rPr>
              <a:t> / </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进度</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defTabSz="914186">
              <a:lnSpc>
                <a:spcPct val="90000"/>
              </a:lnSpc>
              <a:spcBef>
                <a:spcPts val="1000"/>
              </a:spcBef>
              <a:buFont typeface="Arial" pitchFamily="34" charset="0"/>
              <a:buChar char="•"/>
              <a:defRP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锻炼情况</a:t>
            </a:r>
            <a:endParaRPr lang="en-US" b="1"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82" name="Rectangle 81"/>
          <p:cNvSpPr/>
          <p:nvPr/>
        </p:nvSpPr>
        <p:spPr bwMode="gray">
          <a:xfrm>
            <a:off x="6381451" y="1839124"/>
            <a:ext cx="1561552" cy="1049518"/>
          </a:xfrm>
          <a:prstGeom prst="rect">
            <a:avLst/>
          </a:prstGeom>
          <a:effectLst/>
        </p:spPr>
        <p:txBody>
          <a:bodyPr wrap="square" lIns="0" tIns="0" rIns="0" bIns="0">
            <a:spAutoFit/>
          </a:bodyPr>
          <a:lstStyle/>
          <a:p>
            <a:pPr>
              <a:lnSpc>
                <a:spcPct val="90000"/>
              </a:lnSpc>
              <a:spcBef>
                <a:spcPts val="1000"/>
              </a:spcBef>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社交网络足迹</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a:lnSpc>
                <a:spcPct val="90000"/>
              </a:lnSpc>
              <a:spcBef>
                <a:spcPts val="1000"/>
              </a:spcBef>
            </a:pPr>
            <a:r>
              <a:rPr lang="en-US" dirty="0" smtClean="0">
                <a:solidFill>
                  <a:srgbClr val="11356F"/>
                </a:solidFill>
                <a:latin typeface="Microsoft YaHei" panose="020B0503020204020204" pitchFamily="34" charset="-122"/>
                <a:ea typeface="Microsoft YaHei" panose="020B0503020204020204" pitchFamily="34" charset="-122"/>
                <a:cs typeface="Calibri"/>
              </a:rPr>
              <a:t>WW </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社区活动</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情感</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脸书</a:t>
            </a:r>
            <a:r>
              <a:rPr lang="en-US" dirty="0" smtClean="0">
                <a:solidFill>
                  <a:srgbClr val="11356F"/>
                </a:solidFill>
                <a:latin typeface="Microsoft YaHei" panose="020B0503020204020204" pitchFamily="34" charset="-122"/>
                <a:ea typeface="Microsoft YaHei" panose="020B0503020204020204" pitchFamily="34" charset="-122"/>
                <a:cs typeface="Calibri"/>
              </a:rPr>
              <a:t>Like / </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链接数据</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37" name="Rectangle 36"/>
          <p:cNvSpPr/>
          <p:nvPr/>
        </p:nvSpPr>
        <p:spPr bwMode="gray">
          <a:xfrm>
            <a:off x="2825093" y="3299433"/>
            <a:ext cx="1364778" cy="1343958"/>
          </a:xfrm>
          <a:prstGeom prst="rect">
            <a:avLst/>
          </a:prstGeom>
          <a:effectLst/>
        </p:spPr>
        <p:txBody>
          <a:bodyPr wrap="square" lIns="0" tIns="0" rIns="0" bIns="0">
            <a:spAutoFit/>
          </a:bodyPr>
          <a:lstStyle/>
          <a:p>
            <a:pPr>
              <a:lnSpc>
                <a:spcPct val="90000"/>
              </a:lnSpc>
              <a:spcBef>
                <a:spcPts val="1000"/>
              </a:spcBef>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推广营销</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电邮宣传</a:t>
            </a:r>
            <a:endParaRPr lang="en-US" altLang="zh-CN" dirty="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邮件直投营销</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拨出电话</a:t>
            </a:r>
            <a:endParaRPr lang="en-US" dirty="0" smtClean="0">
              <a:solidFill>
                <a:srgbClr val="11356F"/>
              </a:solidFill>
              <a:latin typeface="Microsoft YaHei" panose="020B0503020204020204" pitchFamily="34" charset="-122"/>
              <a:ea typeface="Microsoft YaHei" panose="020B0503020204020204" pitchFamily="34" charset="-122"/>
              <a:cs typeface="Calibri"/>
            </a:endParaRPr>
          </a:p>
          <a:p>
            <a:pPr>
              <a:lnSpc>
                <a:spcPct val="90000"/>
              </a:lnSpc>
              <a:spcBef>
                <a:spcPts val="1000"/>
              </a:spcBef>
            </a:pPr>
            <a:endParaRPr lang="en-US"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38" name="Rectangle 37"/>
          <p:cNvSpPr/>
          <p:nvPr/>
        </p:nvSpPr>
        <p:spPr bwMode="gray">
          <a:xfrm>
            <a:off x="6387160" y="3328100"/>
            <a:ext cx="1528547" cy="921278"/>
          </a:xfrm>
          <a:prstGeom prst="rect">
            <a:avLst/>
          </a:prstGeom>
          <a:effectLst/>
        </p:spPr>
        <p:txBody>
          <a:bodyPr wrap="square" lIns="0" tIns="0" rIns="0" bIns="0">
            <a:spAutoFit/>
          </a:bodyPr>
          <a:lstStyle/>
          <a:p>
            <a:pPr>
              <a:lnSpc>
                <a:spcPct val="90000"/>
              </a:lnSpc>
              <a:spcBef>
                <a:spcPts val="1000"/>
              </a:spcBef>
            </a:pPr>
            <a:r>
              <a:rPr lang="zh-CN" altLang="en-US" b="1" dirty="0" smtClean="0">
                <a:solidFill>
                  <a:srgbClr val="11356F"/>
                </a:solidFill>
                <a:latin typeface="Microsoft YaHei" panose="020B0503020204020204" pitchFamily="34" charset="-122"/>
                <a:ea typeface="Microsoft YaHei" panose="020B0503020204020204" pitchFamily="34" charset="-122"/>
                <a:cs typeface="Calibri"/>
              </a:rPr>
              <a:t>移动足迹</a:t>
            </a:r>
            <a:endParaRPr lang="en-US" altLang="zh-CN" b="1" dirty="0" smtClean="0">
              <a:solidFill>
                <a:srgbClr val="11356F"/>
              </a:solidFill>
              <a:latin typeface="Microsoft YaHei" panose="020B0503020204020204" pitchFamily="34" charset="-122"/>
              <a:ea typeface="Microsoft YaHei" panose="020B0503020204020204" pitchFamily="34" charset="-122"/>
              <a:cs typeface="Calibri"/>
            </a:endParaRPr>
          </a:p>
          <a:p>
            <a:pPr marL="171450" indent="-171450">
              <a:lnSpc>
                <a:spcPct val="90000"/>
              </a:lnSpc>
              <a:spcBef>
                <a:spcPts val="1000"/>
              </a:spcBef>
              <a:buFont typeface="Arial" panose="020B0604020202020204" pitchFamily="34" charset="0"/>
              <a:buChar char="•"/>
            </a:pPr>
            <a:r>
              <a:rPr lang="en-US" dirty="0" smtClean="0">
                <a:solidFill>
                  <a:srgbClr val="11356F"/>
                </a:solidFill>
                <a:latin typeface="Microsoft YaHei" panose="020B0503020204020204" pitchFamily="34" charset="-122"/>
                <a:ea typeface="Microsoft YaHei" panose="020B0503020204020204" pitchFamily="34" charset="-122"/>
                <a:cs typeface="Calibri"/>
              </a:rPr>
              <a:t>m.ww.com: </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浏览次数，浏览时间</a:t>
            </a:r>
            <a:r>
              <a:rPr lang="en-US" dirty="0" smtClean="0">
                <a:solidFill>
                  <a:srgbClr val="11356F"/>
                </a:solidFill>
                <a:latin typeface="Microsoft YaHei" panose="020B0503020204020204" pitchFamily="34" charset="-122"/>
                <a:ea typeface="Microsoft YaHei" panose="020B0503020204020204" pitchFamily="34" charset="-122"/>
                <a:cs typeface="Calibri"/>
              </a:rPr>
              <a:t>…</a:t>
            </a:r>
          </a:p>
          <a:p>
            <a:pPr marL="109538" indent="-109538">
              <a:lnSpc>
                <a:spcPct val="90000"/>
              </a:lnSpc>
              <a:spcBef>
                <a:spcPts val="1000"/>
              </a:spcBef>
              <a:buFont typeface="Arial" pitchFamily="34" charset="0"/>
              <a:buChar char="•"/>
            </a:pPr>
            <a:r>
              <a:rPr lang="zh-CN" altLang="en-US" dirty="0" smtClean="0">
                <a:solidFill>
                  <a:srgbClr val="11356F"/>
                </a:solidFill>
                <a:latin typeface="Microsoft YaHei" panose="020B0503020204020204" pitchFamily="34" charset="-122"/>
                <a:ea typeface="Microsoft YaHei" panose="020B0503020204020204" pitchFamily="34" charset="-122"/>
                <a:cs typeface="Calibri"/>
              </a:rPr>
              <a:t>手机</a:t>
            </a:r>
            <a:r>
              <a:rPr lang="en-US" altLang="zh-CN" dirty="0" smtClean="0">
                <a:solidFill>
                  <a:srgbClr val="11356F"/>
                </a:solidFill>
                <a:latin typeface="Microsoft YaHei" panose="020B0503020204020204" pitchFamily="34" charset="-122"/>
                <a:ea typeface="Microsoft YaHei" panose="020B0503020204020204" pitchFamily="34" charset="-122"/>
                <a:cs typeface="Calibri"/>
              </a:rPr>
              <a:t>/iPad</a:t>
            </a:r>
            <a:r>
              <a:rPr lang="zh-CN" altLang="en-US" dirty="0" smtClean="0">
                <a:solidFill>
                  <a:srgbClr val="11356F"/>
                </a:solidFill>
                <a:latin typeface="Microsoft YaHei" panose="020B0503020204020204" pitchFamily="34" charset="-122"/>
                <a:ea typeface="Microsoft YaHei" panose="020B0503020204020204" pitchFamily="34" charset="-122"/>
                <a:cs typeface="Calibri"/>
              </a:rPr>
              <a:t>应用下载</a:t>
            </a:r>
            <a:endParaRPr lang="en-US" altLang="zh-CN" dirty="0" smtClean="0">
              <a:solidFill>
                <a:srgbClr val="11356F"/>
              </a:solidFill>
              <a:latin typeface="Microsoft YaHei" panose="020B0503020204020204" pitchFamily="34" charset="-122"/>
              <a:ea typeface="Microsoft YaHei" panose="020B0503020204020204" pitchFamily="34" charset="-122"/>
              <a:cs typeface="Calibri"/>
            </a:endParaRPr>
          </a:p>
        </p:txBody>
      </p:sp>
      <p:sp>
        <p:nvSpPr>
          <p:cNvPr id="40" name="Rectangle 39"/>
          <p:cNvSpPr/>
          <p:nvPr/>
        </p:nvSpPr>
        <p:spPr bwMode="gray">
          <a:xfrm>
            <a:off x="3771961" y="5430095"/>
            <a:ext cx="1240724" cy="221599"/>
          </a:xfrm>
          <a:prstGeom prst="rect">
            <a:avLst/>
          </a:prstGeom>
          <a:effectLst/>
        </p:spPr>
        <p:txBody>
          <a:bodyPr wrap="none" lIns="0" tIns="0" rIns="0" bIns="0">
            <a:spAutoFit/>
          </a:bodyPr>
          <a:lstStyle/>
          <a:p>
            <a:pPr algn="ctr">
              <a:lnSpc>
                <a:spcPct val="90000"/>
              </a:lnSpc>
              <a:spcBef>
                <a:spcPts val="1000"/>
              </a:spcBef>
            </a:pPr>
            <a:r>
              <a:rPr lang="zh-CN" altLang="en-US" sz="1600" b="1" dirty="0" smtClean="0">
                <a:solidFill>
                  <a:srgbClr val="0070C0"/>
                </a:solidFill>
                <a:latin typeface="Microsoft YaHei" panose="020B0503020204020204" pitchFamily="34" charset="-122"/>
                <a:ea typeface="Microsoft YaHei" panose="020B0503020204020204" pitchFamily="34" charset="-122"/>
                <a:cs typeface="Calibri"/>
              </a:rPr>
              <a:t>数据生态系统</a:t>
            </a:r>
            <a:endParaRPr lang="en-US" sz="1600" b="1" dirty="0" smtClean="0">
              <a:solidFill>
                <a:srgbClr val="0070C0"/>
              </a:solidFill>
              <a:latin typeface="Microsoft YaHei" panose="020B0503020204020204" pitchFamily="34" charset="-122"/>
              <a:ea typeface="Microsoft YaHei" panose="020B0503020204020204" pitchFamily="34" charset="-122"/>
              <a:cs typeface="Calibri"/>
            </a:endParaRPr>
          </a:p>
        </p:txBody>
      </p:sp>
      <p:cxnSp>
        <p:nvCxnSpPr>
          <p:cNvPr id="41" name="Straight Connector 40"/>
          <p:cNvCxnSpPr/>
          <p:nvPr/>
        </p:nvCxnSpPr>
        <p:spPr bwMode="gray">
          <a:xfrm rot="5400000">
            <a:off x="5112368" y="5202611"/>
            <a:ext cx="278578" cy="0"/>
          </a:xfrm>
          <a:prstGeom prst="line">
            <a:avLst/>
          </a:prstGeom>
          <a:ln w="19050">
            <a:solidFill>
              <a:srgbClr val="FF6600"/>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bwMode="gray">
          <a:xfrm rot="5400000">
            <a:off x="1550305" y="5202611"/>
            <a:ext cx="278578" cy="0"/>
          </a:xfrm>
          <a:prstGeom prst="line">
            <a:avLst/>
          </a:prstGeom>
          <a:ln w="19050">
            <a:solidFill>
              <a:srgbClr val="FF6600"/>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bwMode="gray">
          <a:xfrm rot="5400000">
            <a:off x="3447343" y="5202611"/>
            <a:ext cx="278578" cy="0"/>
          </a:xfrm>
          <a:prstGeom prst="line">
            <a:avLst/>
          </a:prstGeom>
          <a:ln w="19050">
            <a:solidFill>
              <a:srgbClr val="FF6600"/>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bwMode="gray">
          <a:xfrm rot="5400000">
            <a:off x="6900228" y="5202611"/>
            <a:ext cx="278578" cy="0"/>
          </a:xfrm>
          <a:prstGeom prst="line">
            <a:avLst/>
          </a:prstGeom>
          <a:ln w="19050">
            <a:solidFill>
              <a:srgbClr val="FF6600"/>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29" name="Round Same Side Corner Rectangle 28"/>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0" name="Round Same Side Corner Rectangle 29"/>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1" name="Round Same Side Corner Rectangle 30"/>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2" name="Round Same Side Corner Rectangle 31"/>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4" name="Straight Connector 33"/>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33935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创建顾客的</a:t>
            </a:r>
            <a:r>
              <a:rPr lang="en-US" altLang="zh-CN" dirty="0" smtClean="0">
                <a:latin typeface="Microsoft YaHei" panose="020B0503020204020204" pitchFamily="34" charset="-122"/>
                <a:ea typeface="Microsoft YaHei" panose="020B0503020204020204" pitchFamily="34" charset="-122"/>
              </a:rPr>
              <a:t>DNA</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通过了解</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顾客过去的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消费习</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惯等因素，我们可以把顾客分组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来学</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习他们的消费模式，从而找到刺激消费欲望的方法，增强与顾客的交流与互动，减少顾客流失</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graphicFrame>
        <p:nvGraphicFramePr>
          <p:cNvPr id="4" name="Chart 3"/>
          <p:cNvGraphicFramePr/>
          <p:nvPr>
            <p:extLst>
              <p:ext uri="{D42A27DB-BD31-4B8C-83A1-F6EECF244321}">
                <p14:modId xmlns:p14="http://schemas.microsoft.com/office/powerpoint/2010/main" val="2532975303"/>
              </p:ext>
            </p:extLst>
          </p:nvPr>
        </p:nvGraphicFramePr>
        <p:xfrm>
          <a:off x="762000" y="2062355"/>
          <a:ext cx="7321227" cy="1224620"/>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4" descr="Twin Sister Example 2.JPG"/>
          <p:cNvPicPr>
            <a:picLocks noChangeAspect="1"/>
          </p:cNvPicPr>
          <p:nvPr/>
        </p:nvPicPr>
        <p:blipFill>
          <a:blip r:embed="rId3" cstate="print"/>
          <a:stretch>
            <a:fillRect/>
          </a:stretch>
        </p:blipFill>
        <p:spPr>
          <a:xfrm>
            <a:off x="442912" y="4027031"/>
            <a:ext cx="6000750" cy="1979106"/>
          </a:xfrm>
          <a:prstGeom prst="rect">
            <a:avLst/>
          </a:prstGeom>
        </p:spPr>
      </p:pic>
      <p:cxnSp>
        <p:nvCxnSpPr>
          <p:cNvPr id="6" name="Straight Connector 5"/>
          <p:cNvCxnSpPr/>
          <p:nvPr/>
        </p:nvCxnSpPr>
        <p:spPr>
          <a:xfrm rot="5400000">
            <a:off x="1246054" y="2467235"/>
            <a:ext cx="198783"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648607" y="1953441"/>
            <a:ext cx="1451038" cy="276999"/>
          </a:xfrm>
          <a:prstGeom prst="rect">
            <a:avLst/>
          </a:prstGeom>
          <a:noFill/>
        </p:spPr>
        <p:txBody>
          <a:bodyPr wrap="none" rtlCol="0">
            <a:spAutoFit/>
          </a:bodyPr>
          <a:lstStyle/>
          <a:p>
            <a:r>
              <a:rPr lang="zh-CN" altLang="en-US" sz="1200" b="1" dirty="0" smtClean="0">
                <a:solidFill>
                  <a:srgbClr val="11356F"/>
                </a:solidFill>
                <a:latin typeface="Microsoft YaHei" panose="020B0503020204020204" pitchFamily="34" charset="-122"/>
                <a:ea typeface="Microsoft YaHei" panose="020B0503020204020204" pitchFamily="34" charset="-122"/>
              </a:rPr>
              <a:t>第</a:t>
            </a:r>
            <a:r>
              <a:rPr lang="en-US" altLang="zh-CN" sz="1200" b="1" dirty="0" smtClean="0">
                <a:solidFill>
                  <a:srgbClr val="11356F"/>
                </a:solidFill>
                <a:latin typeface="Microsoft YaHei" panose="020B0503020204020204" pitchFamily="34" charset="-122"/>
                <a:ea typeface="Microsoft YaHei" panose="020B0503020204020204" pitchFamily="34" charset="-122"/>
              </a:rPr>
              <a:t>19</a:t>
            </a:r>
            <a:r>
              <a:rPr lang="zh-CN" altLang="en-US" sz="1200" b="1" dirty="0" smtClean="0">
                <a:solidFill>
                  <a:srgbClr val="11356F"/>
                </a:solidFill>
                <a:latin typeface="Microsoft YaHei" panose="020B0503020204020204" pitchFamily="34" charset="-122"/>
                <a:ea typeface="Microsoft YaHei" panose="020B0503020204020204" pitchFamily="34" charset="-122"/>
              </a:rPr>
              <a:t>组的</a:t>
            </a:r>
            <a:r>
              <a:rPr lang="zh-CN" altLang="en-US" b="1" dirty="0" smtClean="0">
                <a:solidFill>
                  <a:srgbClr val="11356F"/>
                </a:solidFill>
                <a:latin typeface="Microsoft YaHei" panose="020B0503020204020204" pitchFamily="34" charset="-122"/>
                <a:ea typeface="Microsoft YaHei" panose="020B0503020204020204" pitchFamily="34" charset="-122"/>
              </a:rPr>
              <a:t>“签名”</a:t>
            </a:r>
            <a:endParaRPr lang="en-US" sz="1200" b="1" dirty="0">
              <a:solidFill>
                <a:srgbClr val="11356F"/>
              </a:solidFill>
              <a:latin typeface="Microsoft YaHei" panose="020B0503020204020204" pitchFamily="34" charset="-122"/>
              <a:ea typeface="Microsoft YaHei" panose="020B0503020204020204" pitchFamily="34" charset="-122"/>
            </a:endParaRPr>
          </a:p>
        </p:txBody>
      </p:sp>
      <p:sp>
        <p:nvSpPr>
          <p:cNvPr id="8" name="TextBox 7"/>
          <p:cNvSpPr txBox="1"/>
          <p:nvPr/>
        </p:nvSpPr>
        <p:spPr>
          <a:xfrm>
            <a:off x="2746640" y="2974953"/>
            <a:ext cx="205184" cy="123111"/>
          </a:xfrm>
          <a:prstGeom prst="rect">
            <a:avLst/>
          </a:prstGeom>
          <a:noFill/>
        </p:spPr>
        <p:txBody>
          <a:bodyPr wrap="none" lIns="0" tIns="0" rIns="0" bIns="0" rtlCol="0">
            <a:spAutoFit/>
          </a:bodyPr>
          <a:lstStyle/>
          <a:p>
            <a:pPr fontAlgn="b"/>
            <a:r>
              <a:rPr lang="zh-CN" altLang="en-US" sz="800" dirty="0" smtClean="0">
                <a:solidFill>
                  <a:srgbClr val="000000"/>
                </a:solidFill>
                <a:latin typeface="Microsoft YaHei" panose="020B0503020204020204" pitchFamily="34" charset="-122"/>
                <a:ea typeface="Microsoft YaHei" panose="020B0503020204020204" pitchFamily="34" charset="-122"/>
              </a:rPr>
              <a:t>上衣</a:t>
            </a:r>
            <a:endParaRPr lang="en-US" sz="800" dirty="0">
              <a:solidFill>
                <a:srgbClr val="000000"/>
              </a:solidFill>
              <a:latin typeface="Microsoft YaHei" panose="020B0503020204020204" pitchFamily="34" charset="-122"/>
              <a:ea typeface="Microsoft YaHei" panose="020B0503020204020204" pitchFamily="34" charset="-122"/>
            </a:endParaRPr>
          </a:p>
        </p:txBody>
      </p:sp>
      <p:sp>
        <p:nvSpPr>
          <p:cNvPr id="9" name="TextBox 8"/>
          <p:cNvSpPr txBox="1"/>
          <p:nvPr/>
        </p:nvSpPr>
        <p:spPr>
          <a:xfrm>
            <a:off x="1087402" y="2209893"/>
            <a:ext cx="307777" cy="123111"/>
          </a:xfrm>
          <a:prstGeom prst="rect">
            <a:avLst/>
          </a:prstGeom>
          <a:noFill/>
        </p:spPr>
        <p:txBody>
          <a:bodyPr wrap="none" lIns="0" tIns="0" rIns="0" bIns="0" rtlCol="0">
            <a:spAutoFit/>
          </a:bodyPr>
          <a:lstStyle/>
          <a:p>
            <a:pPr fontAlgn="b"/>
            <a:r>
              <a:rPr lang="zh-CN" altLang="en-US" sz="800" dirty="0" smtClean="0">
                <a:solidFill>
                  <a:srgbClr val="000000"/>
                </a:solidFill>
                <a:latin typeface="Microsoft YaHei" panose="020B0503020204020204" pitchFamily="34" charset="-122"/>
                <a:ea typeface="Microsoft YaHei" panose="020B0503020204020204" pitchFamily="34" charset="-122"/>
              </a:rPr>
              <a:t>连衣裙</a:t>
            </a:r>
            <a:endParaRPr lang="en-US" dirty="0">
              <a:latin typeface="Microsoft YaHei" panose="020B0503020204020204" pitchFamily="34" charset="-122"/>
              <a:ea typeface="Microsoft YaHei" panose="020B0503020204020204" pitchFamily="34" charset="-122"/>
            </a:endParaRPr>
          </a:p>
        </p:txBody>
      </p:sp>
      <p:cxnSp>
        <p:nvCxnSpPr>
          <p:cNvPr id="10" name="Straight Connector 9"/>
          <p:cNvCxnSpPr/>
          <p:nvPr/>
        </p:nvCxnSpPr>
        <p:spPr>
          <a:xfrm rot="10800000" flipV="1">
            <a:off x="2580347" y="2342416"/>
            <a:ext cx="1566716" cy="238879"/>
          </a:xfrm>
          <a:prstGeom prst="line">
            <a:avLst/>
          </a:prstGeom>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bwMode="gray">
          <a:xfrm>
            <a:off x="997805" y="3049563"/>
            <a:ext cx="3851286" cy="321627"/>
          </a:xfrm>
          <a:prstGeom prst="rect">
            <a:avLst/>
          </a:prstGeom>
          <a:noFill/>
        </p:spPr>
        <p:txBody>
          <a:bodyPr wrap="square" lIns="0" tIns="0" rIns="0" bIns="0" rtlCol="0">
            <a:spAutoFit/>
          </a:bodyPr>
          <a:lstStyle/>
          <a:p>
            <a:pPr algn="l" rtl="0">
              <a:lnSpc>
                <a:spcPct val="95000"/>
              </a:lnSpc>
            </a:pPr>
            <a:r>
              <a:rPr lang="zh-CN" altLang="en-US" sz="1100" b="1" dirty="0">
                <a:solidFill>
                  <a:srgbClr val="595959"/>
                </a:solidFill>
                <a:latin typeface="Microsoft YaHei" panose="020B0503020204020204" pitchFamily="34" charset="-122"/>
                <a:ea typeface="Microsoft YaHei" panose="020B0503020204020204" pitchFamily="34" charset="-122"/>
                <a:cs typeface="Arial"/>
              </a:rPr>
              <a:t>平均花费</a:t>
            </a:r>
            <a:r>
              <a:rPr lang="en-US" sz="1100" kern="1200" dirty="0" smtClean="0">
                <a:solidFill>
                  <a:srgbClr val="595959"/>
                </a:solidFill>
                <a:latin typeface="Microsoft YaHei" panose="020B0503020204020204" pitchFamily="34" charset="-122"/>
                <a:ea typeface="Microsoft YaHei" panose="020B0503020204020204" pitchFamily="34" charset="-122"/>
                <a:cs typeface="Arial"/>
              </a:rPr>
              <a:t>: $248.13</a:t>
            </a:r>
          </a:p>
          <a:p>
            <a:pPr algn="l" rtl="0">
              <a:lnSpc>
                <a:spcPct val="95000"/>
              </a:lnSpc>
            </a:pPr>
            <a:r>
              <a:rPr lang="zh-CN" altLang="en-US" sz="1100" b="1" dirty="0">
                <a:solidFill>
                  <a:srgbClr val="595959"/>
                </a:solidFill>
                <a:latin typeface="Microsoft YaHei" panose="020B0503020204020204" pitchFamily="34" charset="-122"/>
                <a:ea typeface="Microsoft YaHei" panose="020B0503020204020204" pitchFamily="34" charset="-122"/>
                <a:cs typeface="Arial"/>
              </a:rPr>
              <a:t>顾客数量</a:t>
            </a:r>
            <a:r>
              <a:rPr lang="en-US" sz="1100" b="1" dirty="0" smtClean="0">
                <a:solidFill>
                  <a:srgbClr val="595959"/>
                </a:solidFill>
                <a:latin typeface="Microsoft YaHei" panose="020B0503020204020204" pitchFamily="34" charset="-122"/>
                <a:ea typeface="Microsoft YaHei" panose="020B0503020204020204" pitchFamily="34" charset="-122"/>
                <a:cs typeface="Arial"/>
              </a:rPr>
              <a:t>: </a:t>
            </a:r>
            <a:r>
              <a:rPr lang="en-US" sz="1100" dirty="0" smtClean="0">
                <a:solidFill>
                  <a:srgbClr val="595959"/>
                </a:solidFill>
                <a:latin typeface="Microsoft YaHei" panose="020B0503020204020204" pitchFamily="34" charset="-122"/>
                <a:ea typeface="Microsoft YaHei" panose="020B0503020204020204" pitchFamily="34" charset="-122"/>
                <a:cs typeface="Arial"/>
              </a:rPr>
              <a:t>16,496</a:t>
            </a:r>
            <a:endParaRPr lang="en-US" sz="1100" kern="1200" dirty="0">
              <a:solidFill>
                <a:srgbClr val="595959"/>
              </a:solidFill>
              <a:latin typeface="Microsoft YaHei" panose="020B0503020204020204" pitchFamily="34" charset="-122"/>
              <a:ea typeface="Microsoft YaHei" panose="020B0503020204020204" pitchFamily="34" charset="-122"/>
              <a:cs typeface="Arial"/>
            </a:endParaRPr>
          </a:p>
        </p:txBody>
      </p:sp>
      <p:sp>
        <p:nvSpPr>
          <p:cNvPr id="12" name="TextBox 11"/>
          <p:cNvSpPr txBox="1"/>
          <p:nvPr/>
        </p:nvSpPr>
        <p:spPr>
          <a:xfrm>
            <a:off x="410215" y="2506102"/>
            <a:ext cx="689113" cy="415498"/>
          </a:xfrm>
          <a:prstGeom prst="rect">
            <a:avLst/>
          </a:prstGeom>
          <a:noFill/>
        </p:spPr>
        <p:txBody>
          <a:bodyPr wrap="square" rtlCol="0">
            <a:spAutoFit/>
          </a:bodyPr>
          <a:lstStyle/>
          <a:p>
            <a:pPr algn="ctr"/>
            <a:r>
              <a:rPr lang="en-US" sz="1050" b="1" dirty="0" smtClean="0">
                <a:solidFill>
                  <a:srgbClr val="11356F"/>
                </a:solidFill>
                <a:latin typeface="Microsoft YaHei" panose="020B0503020204020204" pitchFamily="34" charset="-122"/>
                <a:ea typeface="Microsoft YaHei" panose="020B0503020204020204" pitchFamily="34" charset="-122"/>
              </a:rPr>
              <a:t>% of </a:t>
            </a:r>
            <a:r>
              <a:rPr lang="zh-CN" altLang="en-US" sz="1050" b="1" dirty="0" smtClean="0">
                <a:solidFill>
                  <a:srgbClr val="11356F"/>
                </a:solidFill>
                <a:latin typeface="Microsoft YaHei" panose="020B0503020204020204" pitchFamily="34" charset="-122"/>
                <a:ea typeface="Microsoft YaHei" panose="020B0503020204020204" pitchFamily="34" charset="-122"/>
              </a:rPr>
              <a:t>花费</a:t>
            </a:r>
            <a:endParaRPr lang="en-US" sz="1050" b="1" dirty="0">
              <a:solidFill>
                <a:srgbClr val="11356F"/>
              </a:solidFill>
              <a:latin typeface="Microsoft YaHei" panose="020B0503020204020204" pitchFamily="34" charset="-122"/>
              <a:ea typeface="Microsoft YaHei" panose="020B0503020204020204" pitchFamily="34" charset="-122"/>
            </a:endParaRPr>
          </a:p>
        </p:txBody>
      </p:sp>
      <p:cxnSp>
        <p:nvCxnSpPr>
          <p:cNvPr id="13" name="Straight Connector 12"/>
          <p:cNvCxnSpPr/>
          <p:nvPr/>
        </p:nvCxnSpPr>
        <p:spPr>
          <a:xfrm>
            <a:off x="2188029" y="2810503"/>
            <a:ext cx="530913" cy="184455"/>
          </a:xfrm>
          <a:prstGeom prst="line">
            <a:avLst/>
          </a:prstGeom>
        </p:spPr>
        <p:style>
          <a:lnRef idx="2">
            <a:schemeClr val="accent1"/>
          </a:lnRef>
          <a:fillRef idx="0">
            <a:schemeClr val="accent1"/>
          </a:fillRef>
          <a:effectRef idx="1">
            <a:schemeClr val="accent1"/>
          </a:effectRef>
          <a:fontRef idx="minor">
            <a:schemeClr val="tx1"/>
          </a:fontRef>
        </p:style>
      </p:cxnSp>
      <p:sp>
        <p:nvSpPr>
          <p:cNvPr id="14" name="Rounded Rectangular Callout 13"/>
          <p:cNvSpPr/>
          <p:nvPr/>
        </p:nvSpPr>
        <p:spPr bwMode="auto">
          <a:xfrm>
            <a:off x="1847411" y="5730779"/>
            <a:ext cx="2978728" cy="696176"/>
          </a:xfrm>
          <a:prstGeom prst="wedgeRoundRectCallout">
            <a:avLst>
              <a:gd name="adj1" fmla="val 28117"/>
              <a:gd name="adj2" fmla="val -190884"/>
              <a:gd name="adj3" fmla="val 16667"/>
            </a:avLst>
          </a:prstGeom>
          <a:solidFill>
            <a:srgbClr val="11356F"/>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ctr" anchorCtr="0" compatLnSpc="1">
            <a:prstTxWarp prst="textNoShape">
              <a:avLst/>
            </a:prstTxWarp>
          </a:bodyPr>
          <a:lstStyle/>
          <a:p>
            <a:pPr defTabSz="914400"/>
            <a:r>
              <a:rPr lang="zh-CN" alt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rPr>
              <a:t>与其他的顾客（灰色的球）相比，此</a:t>
            </a:r>
            <a:r>
              <a:rPr lang="zh-CN" altLang="en-US" sz="1100" b="1" i="1" dirty="0">
                <a:solidFill>
                  <a:prstClr val="white"/>
                </a:solidFill>
                <a:latin typeface="Microsoft YaHei" panose="020B0503020204020204" pitchFamily="34" charset="-122"/>
                <a:ea typeface="Microsoft YaHei" panose="020B0503020204020204" pitchFamily="34" charset="-122"/>
                <a:cs typeface="Arial" pitchFamily="34" charset="0"/>
              </a:rPr>
              <a:t>顾客</a:t>
            </a:r>
            <a:r>
              <a:rPr 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rPr>
              <a:t>(</a:t>
            </a:r>
            <a:r>
              <a:rPr lang="zh-CN" alt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rPr>
              <a:t>上色的球）</a:t>
            </a:r>
            <a:r>
              <a:rPr 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rPr>
              <a:t> </a:t>
            </a:r>
            <a:r>
              <a:rPr lang="zh-CN" alt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rPr>
              <a:t>购买了优质猫砂。</a:t>
            </a:r>
            <a:endParaRPr lang="en-US" sz="1100" b="1" i="1" dirty="0" smtClean="0">
              <a:solidFill>
                <a:prstClr val="white"/>
              </a:solidFill>
              <a:latin typeface="Microsoft YaHei" panose="020B0503020204020204" pitchFamily="34" charset="-122"/>
              <a:ea typeface="Microsoft YaHei" panose="020B0503020204020204" pitchFamily="34" charset="-122"/>
              <a:cs typeface="Arial" pitchFamily="34" charset="0"/>
            </a:endParaRPr>
          </a:p>
        </p:txBody>
      </p:sp>
      <p:pic>
        <p:nvPicPr>
          <p:cNvPr id="15" name="Picture 9" descr="MCj04316400000[1]"/>
          <p:cNvPicPr>
            <a:picLocks noChangeAspect="1" noChangeArrowheads="1"/>
          </p:cNvPicPr>
          <p:nvPr/>
        </p:nvPicPr>
        <p:blipFill>
          <a:blip r:embed="rId4" cstate="print"/>
          <a:srcRect/>
          <a:stretch>
            <a:fillRect/>
          </a:stretch>
        </p:blipFill>
        <p:spPr bwMode="gray">
          <a:xfrm>
            <a:off x="252579" y="3839978"/>
            <a:ext cx="792056" cy="795252"/>
          </a:xfrm>
          <a:prstGeom prst="rect">
            <a:avLst/>
          </a:prstGeom>
          <a:noFill/>
          <a:ln w="9525">
            <a:noFill/>
            <a:miter lim="800000"/>
            <a:headEnd/>
            <a:tailEnd/>
          </a:ln>
        </p:spPr>
      </p:pic>
      <p:sp>
        <p:nvSpPr>
          <p:cNvPr id="16" name="TextBox 15"/>
          <p:cNvSpPr txBox="1"/>
          <p:nvPr/>
        </p:nvSpPr>
        <p:spPr>
          <a:xfrm>
            <a:off x="690183" y="3696992"/>
            <a:ext cx="1914471" cy="246221"/>
          </a:xfrm>
          <a:prstGeom prst="rect">
            <a:avLst/>
          </a:prstGeom>
          <a:noFill/>
        </p:spPr>
        <p:txBody>
          <a:bodyPr wrap="square" rtlCol="0">
            <a:spAutoFit/>
          </a:bodyPr>
          <a:lstStyle/>
          <a:p>
            <a:r>
              <a:rPr lang="zh-CN" altLang="en-US" sz="1000" b="1" dirty="0" smtClean="0">
                <a:solidFill>
                  <a:srgbClr val="11356F"/>
                </a:solidFill>
                <a:latin typeface="Microsoft YaHei" panose="020B0503020204020204" pitchFamily="34" charset="-122"/>
                <a:ea typeface="Microsoft YaHei" panose="020B0503020204020204" pitchFamily="34" charset="-122"/>
              </a:rPr>
              <a:t>顾客示例</a:t>
            </a:r>
            <a:endParaRPr lang="en-US" sz="1000" b="1" dirty="0">
              <a:solidFill>
                <a:srgbClr val="11356F"/>
              </a:solidFill>
              <a:latin typeface="Microsoft YaHei" panose="020B0503020204020204" pitchFamily="34" charset="-122"/>
              <a:ea typeface="Microsoft YaHei" panose="020B0503020204020204" pitchFamily="34" charset="-122"/>
            </a:endParaRPr>
          </a:p>
        </p:txBody>
      </p:sp>
      <p:sp>
        <p:nvSpPr>
          <p:cNvPr id="17" name="Isosceles Triangle 16"/>
          <p:cNvSpPr/>
          <p:nvPr/>
        </p:nvSpPr>
        <p:spPr bwMode="gray">
          <a:xfrm rot="5400000">
            <a:off x="5677920" y="4804373"/>
            <a:ext cx="2139885" cy="232862"/>
          </a:xfrm>
          <a:prstGeom prst="triangle">
            <a:avLst/>
          </a:prstGeom>
          <a:gradFill>
            <a:gsLst>
              <a:gs pos="13000">
                <a:srgbClr val="11356F"/>
              </a:gs>
              <a:gs pos="98000">
                <a:srgbClr val="EED89D">
                  <a:alpha val="0"/>
                </a:srgbClr>
              </a:gs>
            </a:gsLst>
            <a:lin ang="54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marL="0" marR="0" indent="0" defTabSz="914400" eaLnBrk="1" latinLnBrk="0" hangingPunct="1">
              <a:lnSpc>
                <a:spcPct val="100000"/>
              </a:lnSpc>
              <a:buClrTx/>
              <a:buSzTx/>
              <a:buFontTx/>
              <a:buNone/>
              <a:tabLst/>
            </a:pPr>
            <a:endParaRPr lang="en-US" dirty="0" smtClean="0">
              <a:latin typeface="Microsoft YaHei" panose="020B0503020204020204" pitchFamily="34" charset="-122"/>
              <a:ea typeface="Microsoft YaHei" panose="020B0503020204020204" pitchFamily="34" charset="-122"/>
            </a:endParaRPr>
          </a:p>
        </p:txBody>
      </p:sp>
      <p:graphicFrame>
        <p:nvGraphicFramePr>
          <p:cNvPr id="18" name="Chart 17"/>
          <p:cNvGraphicFramePr/>
          <p:nvPr>
            <p:extLst>
              <p:ext uri="{D42A27DB-BD31-4B8C-83A1-F6EECF244321}">
                <p14:modId xmlns:p14="http://schemas.microsoft.com/office/powerpoint/2010/main" val="929451630"/>
              </p:ext>
            </p:extLst>
          </p:nvPr>
        </p:nvGraphicFramePr>
        <p:xfrm>
          <a:off x="6636328" y="3738754"/>
          <a:ext cx="1760516" cy="2450775"/>
        </p:xfrm>
        <a:graphic>
          <a:graphicData uri="http://schemas.openxmlformats.org/drawingml/2006/chart">
            <c:chart xmlns:c="http://schemas.openxmlformats.org/drawingml/2006/chart" xmlns:r="http://schemas.openxmlformats.org/officeDocument/2006/relationships" r:id="rId5"/>
          </a:graphicData>
        </a:graphic>
      </p:graphicFrame>
      <p:sp>
        <p:nvSpPr>
          <p:cNvPr id="19" name="TextBox 18"/>
          <p:cNvSpPr txBox="1"/>
          <p:nvPr/>
        </p:nvSpPr>
        <p:spPr bwMode="gray">
          <a:xfrm>
            <a:off x="7850842" y="4740287"/>
            <a:ext cx="835958" cy="415498"/>
          </a:xfrm>
          <a:prstGeom prst="rect">
            <a:avLst/>
          </a:prstGeom>
          <a:noFill/>
        </p:spPr>
        <p:txBody>
          <a:bodyPr wrap="square" rtlCol="0">
            <a:spAutoFit/>
          </a:bodyPr>
          <a:lstStyle/>
          <a:p>
            <a:r>
              <a:rPr lang="zh-CN" altLang="en-US" sz="1050" i="1" dirty="0" smtClean="0">
                <a:solidFill>
                  <a:srgbClr val="595959"/>
                </a:solidFill>
                <a:latin typeface="Microsoft YaHei" panose="020B0503020204020204" pitchFamily="34" charset="-122"/>
                <a:ea typeface="Microsoft YaHei" panose="020B0503020204020204" pitchFamily="34" charset="-122"/>
              </a:rPr>
              <a:t>消费者现在的花费</a:t>
            </a:r>
            <a:endParaRPr lang="en-US" sz="1050" i="1" dirty="0">
              <a:solidFill>
                <a:srgbClr val="595959"/>
              </a:solidFill>
              <a:latin typeface="Microsoft YaHei" panose="020B0503020204020204" pitchFamily="34" charset="-122"/>
              <a:ea typeface="Microsoft YaHei" panose="020B0503020204020204" pitchFamily="34" charset="-122"/>
            </a:endParaRPr>
          </a:p>
        </p:txBody>
      </p:sp>
      <p:sp>
        <p:nvSpPr>
          <p:cNvPr id="20" name="TextBox 19"/>
          <p:cNvSpPr txBox="1"/>
          <p:nvPr/>
        </p:nvSpPr>
        <p:spPr bwMode="gray">
          <a:xfrm>
            <a:off x="7872613" y="3874818"/>
            <a:ext cx="814187" cy="430887"/>
          </a:xfrm>
          <a:prstGeom prst="rect">
            <a:avLst/>
          </a:prstGeom>
          <a:noFill/>
        </p:spPr>
        <p:txBody>
          <a:bodyPr wrap="square" rtlCol="0">
            <a:spAutoFit/>
          </a:bodyPr>
          <a:lstStyle/>
          <a:p>
            <a:r>
              <a:rPr lang="zh-CN" altLang="en-US" sz="1100" i="1" dirty="0" smtClean="0">
                <a:solidFill>
                  <a:srgbClr val="FF0000"/>
                </a:solidFill>
                <a:latin typeface="Microsoft YaHei" panose="020B0503020204020204" pitchFamily="34" charset="-122"/>
                <a:ea typeface="Microsoft YaHei" panose="020B0503020204020204" pitchFamily="34" charset="-122"/>
              </a:rPr>
              <a:t>潜在消费能力</a:t>
            </a:r>
            <a:endParaRPr lang="en-US" sz="1100" i="1" dirty="0">
              <a:solidFill>
                <a:srgbClr val="FF0000"/>
              </a:solidFill>
              <a:latin typeface="Microsoft YaHei" panose="020B0503020204020204" pitchFamily="34" charset="-122"/>
              <a:ea typeface="Microsoft YaHei" panose="020B0503020204020204" pitchFamily="34" charset="-122"/>
            </a:endParaRPr>
          </a:p>
        </p:txBody>
      </p:sp>
      <p:sp>
        <p:nvSpPr>
          <p:cNvPr id="21" name="TextBox 20"/>
          <p:cNvSpPr txBox="1"/>
          <p:nvPr/>
        </p:nvSpPr>
        <p:spPr>
          <a:xfrm>
            <a:off x="4188252" y="2247772"/>
            <a:ext cx="205184" cy="123111"/>
          </a:xfrm>
          <a:prstGeom prst="rect">
            <a:avLst/>
          </a:prstGeom>
          <a:noFill/>
        </p:spPr>
        <p:txBody>
          <a:bodyPr wrap="none" lIns="0" tIns="0" rIns="0" bIns="0" rtlCol="0">
            <a:spAutoFit/>
          </a:bodyPr>
          <a:lstStyle/>
          <a:p>
            <a:pPr fontAlgn="b"/>
            <a:r>
              <a:rPr lang="zh-CN" altLang="en-US" sz="800" dirty="0" smtClean="0">
                <a:solidFill>
                  <a:srgbClr val="000000"/>
                </a:solidFill>
                <a:latin typeface="Microsoft YaHei" panose="020B0503020204020204" pitchFamily="34" charset="-122"/>
                <a:ea typeface="Microsoft YaHei" panose="020B0503020204020204" pitchFamily="34" charset="-122"/>
              </a:rPr>
              <a:t>裤子</a:t>
            </a:r>
            <a:endParaRPr lang="en-US" sz="800" dirty="0">
              <a:solidFill>
                <a:srgbClr val="000000"/>
              </a:solidFill>
              <a:latin typeface="Microsoft YaHei" panose="020B0503020204020204" pitchFamily="34" charset="-122"/>
              <a:ea typeface="Microsoft YaHei" panose="020B0503020204020204" pitchFamily="34" charset="-122"/>
            </a:endParaRPr>
          </a:p>
        </p:txBody>
      </p:sp>
      <p:sp>
        <p:nvSpPr>
          <p:cNvPr id="22" name="TextBox 21"/>
          <p:cNvSpPr txBox="1"/>
          <p:nvPr/>
        </p:nvSpPr>
        <p:spPr>
          <a:xfrm>
            <a:off x="2434039" y="2222549"/>
            <a:ext cx="205184" cy="123111"/>
          </a:xfrm>
          <a:prstGeom prst="rect">
            <a:avLst/>
          </a:prstGeom>
          <a:noFill/>
        </p:spPr>
        <p:txBody>
          <a:bodyPr wrap="none" lIns="0" tIns="0" rIns="0" bIns="0" rtlCol="0">
            <a:spAutoFit/>
          </a:bodyPr>
          <a:lstStyle/>
          <a:p>
            <a:pPr fontAlgn="b"/>
            <a:r>
              <a:rPr lang="zh-CN" altLang="en-US" sz="800" dirty="0" smtClean="0">
                <a:solidFill>
                  <a:srgbClr val="000000"/>
                </a:solidFill>
                <a:latin typeface="Microsoft YaHei" panose="020B0503020204020204" pitchFamily="34" charset="-122"/>
                <a:ea typeface="Microsoft YaHei" panose="020B0503020204020204" pitchFamily="34" charset="-122"/>
              </a:rPr>
              <a:t>外套</a:t>
            </a:r>
            <a:endParaRPr lang="en-US" sz="800" dirty="0">
              <a:solidFill>
                <a:srgbClr val="000000"/>
              </a:solidFill>
              <a:latin typeface="Microsoft YaHei" panose="020B0503020204020204" pitchFamily="34" charset="-122"/>
              <a:ea typeface="Microsoft YaHei" panose="020B0503020204020204" pitchFamily="34" charset="-122"/>
            </a:endParaRPr>
          </a:p>
        </p:txBody>
      </p:sp>
      <p:cxnSp>
        <p:nvCxnSpPr>
          <p:cNvPr id="23" name="Straight Connector 22"/>
          <p:cNvCxnSpPr/>
          <p:nvPr/>
        </p:nvCxnSpPr>
        <p:spPr>
          <a:xfrm rot="10800000" flipV="1">
            <a:off x="1828805" y="2364185"/>
            <a:ext cx="566053" cy="206823"/>
          </a:xfrm>
          <a:prstGeom prst="line">
            <a:avLst/>
          </a:prstGeom>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7525263" y="2604556"/>
            <a:ext cx="185351" cy="276999"/>
          </a:xfrm>
          <a:prstGeom prst="rect">
            <a:avLst/>
          </a:prstGeom>
          <a:noFill/>
        </p:spPr>
        <p:txBody>
          <a:bodyPr wrap="square" rtlCol="0">
            <a:spAutoFit/>
          </a:bodyPr>
          <a:lstStyle/>
          <a:p>
            <a:r>
              <a:rPr lang="en-US" dirty="0" smtClean="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
        <p:nvSpPr>
          <p:cNvPr id="25" name="TextBox 24"/>
          <p:cNvSpPr txBox="1"/>
          <p:nvPr/>
        </p:nvSpPr>
        <p:spPr>
          <a:xfrm>
            <a:off x="7933034" y="2394488"/>
            <a:ext cx="970479" cy="553998"/>
          </a:xfrm>
          <a:prstGeom prst="rect">
            <a:avLst/>
          </a:prstGeom>
          <a:noFill/>
        </p:spPr>
        <p:txBody>
          <a:bodyPr wrap="square" rtlCol="0">
            <a:spAutoFit/>
          </a:bodyPr>
          <a:lstStyle/>
          <a:p>
            <a:r>
              <a:rPr lang="zh-CN" altLang="en-US" sz="1000" dirty="0" smtClean="0">
                <a:latin typeface="Microsoft YaHei" panose="020B0503020204020204" pitchFamily="34" charset="-122"/>
                <a:ea typeface="Microsoft YaHei" panose="020B0503020204020204" pitchFamily="34" charset="-122"/>
              </a:rPr>
              <a:t>剩余的产品分类</a:t>
            </a:r>
            <a:r>
              <a:rPr lang="zh-CN" altLang="en-US" sz="1000" dirty="0">
                <a:latin typeface="Microsoft YaHei" panose="020B0503020204020204" pitchFamily="34" charset="-122"/>
                <a:ea typeface="Microsoft YaHei" panose="020B0503020204020204" pitchFamily="34" charset="-122"/>
              </a:rPr>
              <a:t>约</a:t>
            </a:r>
            <a:r>
              <a:rPr lang="zh-CN" altLang="en-US" sz="1000" dirty="0" smtClean="0">
                <a:latin typeface="Microsoft YaHei" panose="020B0503020204020204" pitchFamily="34" charset="-122"/>
                <a:ea typeface="Microsoft YaHei" panose="020B0503020204020204" pitchFamily="34" charset="-122"/>
              </a:rPr>
              <a:t>占总花费的</a:t>
            </a:r>
            <a:r>
              <a:rPr lang="en-US" sz="1000" dirty="0" smtClean="0">
                <a:latin typeface="Microsoft YaHei" panose="020B0503020204020204" pitchFamily="34" charset="-122"/>
                <a:ea typeface="Microsoft YaHei" panose="020B0503020204020204" pitchFamily="34" charset="-122"/>
              </a:rPr>
              <a:t> 71%</a:t>
            </a:r>
            <a:endParaRPr lang="en-US" sz="1000" dirty="0">
              <a:latin typeface="Microsoft YaHei" panose="020B0503020204020204" pitchFamily="34" charset="-122"/>
              <a:ea typeface="Microsoft YaHei" panose="020B0503020204020204" pitchFamily="34" charset="-122"/>
            </a:endParaRPr>
          </a:p>
        </p:txBody>
      </p:sp>
      <p:sp>
        <p:nvSpPr>
          <p:cNvPr id="38" name="Round Same Side Corner Rectangle 37"/>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0" name="Round Same Side Corner Rectangle 39"/>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1" name="Round Same Side Corner Rectangle 40"/>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2" name="Round Same Side Corner Rectangle 41"/>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3" name="Straight Connector 4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275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Title 8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高级聚类</a:t>
            </a:r>
            <a:endParaRPr lang="en-SG" dirty="0">
              <a:latin typeface="Microsoft YaHei" panose="020B0503020204020204" pitchFamily="34" charset="-122"/>
              <a:ea typeface="Microsoft YaHei" panose="020B0503020204020204" pitchFamily="34" charset="-122"/>
            </a:endParaRPr>
          </a:p>
        </p:txBody>
      </p:sp>
      <p:sp>
        <p:nvSpPr>
          <p:cNvPr id="83" name="Text Placeholder 8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我们使用客户，店铺，产品和供应商的</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DNA</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来准确的分类顾客，同一组顾客将采取相同的对待方法</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 name="Rounded Rectangle 4"/>
          <p:cNvSpPr/>
          <p:nvPr/>
        </p:nvSpPr>
        <p:spPr bwMode="gray">
          <a:xfrm>
            <a:off x="3718200" y="1851232"/>
            <a:ext cx="3473187" cy="2158016"/>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168275" indent="-168275">
              <a:spcBef>
                <a:spcPts val="300"/>
              </a:spcBef>
              <a:buClr>
                <a:srgbClr val="11356F"/>
              </a:buClr>
            </a:pPr>
            <a:r>
              <a:rPr lang="zh-CN" altLang="en-US" sz="1400" b="1" cap="all" dirty="0">
                <a:solidFill>
                  <a:srgbClr val="004080"/>
                </a:solidFill>
                <a:latin typeface="Microsoft YaHei" panose="020B0503020204020204" pitchFamily="34" charset="-122"/>
                <a:ea typeface="Microsoft YaHei" panose="020B0503020204020204" pitchFamily="34" charset="-122"/>
                <a:sym typeface="Calibri"/>
              </a:rPr>
              <a:t>机</a:t>
            </a:r>
            <a:r>
              <a:rPr lang="zh-CN" altLang="en-US" sz="1400" b="1" cap="all" dirty="0" smtClean="0">
                <a:solidFill>
                  <a:srgbClr val="004080"/>
                </a:solidFill>
                <a:latin typeface="Microsoft YaHei" panose="020B0503020204020204" pitchFamily="34" charset="-122"/>
                <a:ea typeface="Microsoft YaHei" panose="020B0503020204020204" pitchFamily="34" charset="-122"/>
                <a:sym typeface="Calibri"/>
              </a:rPr>
              <a:t>器学习技术</a:t>
            </a:r>
            <a:endParaRPr lang="en-US" sz="1400" b="1" i="1" dirty="0" smtClean="0">
              <a:solidFill>
                <a:srgbClr val="004080"/>
              </a:solidFill>
              <a:latin typeface="Microsoft YaHei" panose="020B0503020204020204" pitchFamily="34" charset="-122"/>
              <a:ea typeface="Microsoft YaHei" panose="020B0503020204020204" pitchFamily="34" charset="-122"/>
            </a:endParaRPr>
          </a:p>
          <a:p>
            <a:pPr marL="168275" indent="-168275">
              <a:spcBef>
                <a:spcPts val="300"/>
              </a:spcBef>
              <a:buClr>
                <a:srgbClr val="11356F"/>
              </a:buClr>
              <a:buFont typeface="Arial" pitchFamily="34" charset="0"/>
              <a:buChar char="•"/>
            </a:pPr>
            <a:endParaRPr lang="en-US" sz="16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68275" indent="-168275">
              <a:spcBef>
                <a:spcPts val="300"/>
              </a:spcBef>
              <a:buClr>
                <a:srgbClr val="11356F"/>
              </a:buClr>
              <a:buFont typeface="Arial" pitchFamily="34" charset="0"/>
              <a:buChar char="•"/>
            </a:pP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SVD – </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奇异值分解</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68275" indent="-168275">
              <a:spcBef>
                <a:spcPts val="300"/>
              </a:spcBef>
              <a:buClr>
                <a:srgbClr val="11356F"/>
              </a:buClr>
              <a:buFont typeface="Arial" pitchFamily="34" charset="0"/>
              <a:buChar char="•"/>
            </a:pP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ANN -- </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自动压缩神经网</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络</a:t>
            </a:r>
            <a:endParaRPr lang="en-GB"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68275" indent="-168275">
              <a:spcBef>
                <a:spcPts val="300"/>
              </a:spcBef>
              <a:buClr>
                <a:srgbClr val="11356F"/>
              </a:buClr>
              <a:buFont typeface="Arial" pitchFamily="34" charset="0"/>
              <a:buChar char="•"/>
            </a:pP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K</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最近邻算法</a:t>
            </a:r>
            <a:endPar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68275" indent="-168275">
              <a:spcBef>
                <a:spcPts val="300"/>
              </a:spcBef>
              <a:buClr>
                <a:srgbClr val="11356F"/>
              </a:buClr>
              <a:buFont typeface="Arial" pitchFamily="34" charset="0"/>
              <a:buChar char="•"/>
            </a:pP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K</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聚类算法</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68275" indent="-168275">
              <a:spcBef>
                <a:spcPts val="300"/>
              </a:spcBef>
              <a:buClr>
                <a:srgbClr val="11356F"/>
              </a:buClr>
              <a:buFont typeface="Arial" pitchFamily="34" charset="0"/>
              <a:buChar cha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混合高斯模型和</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最大期望算法</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6" name="Rectangle 5"/>
          <p:cNvSpPr/>
          <p:nvPr/>
        </p:nvSpPr>
        <p:spPr>
          <a:xfrm>
            <a:off x="3718200" y="4500222"/>
            <a:ext cx="3189492" cy="1323439"/>
          </a:xfrm>
          <a:prstGeom prst="rect">
            <a:avLst/>
          </a:prstGeom>
        </p:spPr>
        <p:txBody>
          <a:bodyPr wrap="square">
            <a:spAutoFit/>
          </a:bodyPr>
          <a:lstStyle/>
          <a:p>
            <a:pPr marL="0" lvl="1">
              <a:spcBef>
                <a:spcPts val="300"/>
              </a:spcBef>
              <a:buClr>
                <a:srgbClr val="11356F"/>
              </a:buClr>
            </a:pPr>
            <a:r>
              <a:rPr lang="zh-CN" altLang="en-US" sz="1400" b="1" cap="all" dirty="0" smtClean="0">
                <a:solidFill>
                  <a:srgbClr val="004080"/>
                </a:solidFill>
                <a:latin typeface="Microsoft YaHei" panose="020B0503020204020204" pitchFamily="34" charset="-122"/>
                <a:ea typeface="Microsoft YaHei" panose="020B0503020204020204" pitchFamily="34" charset="-122"/>
                <a:cs typeface="Calibri"/>
              </a:rPr>
              <a:t>测量相似度</a:t>
            </a:r>
            <a:endParaRPr lang="en-US" sz="1400" b="1" cap="all" dirty="0" smtClean="0">
              <a:solidFill>
                <a:srgbClr val="004080"/>
              </a:solidFill>
              <a:latin typeface="Microsoft YaHei" panose="020B0503020204020204" pitchFamily="34" charset="-122"/>
              <a:ea typeface="Microsoft YaHei" panose="020B0503020204020204" pitchFamily="34" charset="-122"/>
              <a:cs typeface="Calibri"/>
            </a:endParaRPr>
          </a:p>
          <a:p>
            <a:pPr marL="176213" lvl="1" indent="-168275">
              <a:spcBef>
                <a:spcPts val="300"/>
              </a:spcBef>
              <a:buClr>
                <a:srgbClr val="11356F"/>
              </a:buClr>
              <a:buFont typeface="Arial" pitchFamily="34" charset="0"/>
              <a:buChar cha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6213" lvl="1" indent="-168275">
              <a:spcBef>
                <a:spcPts val="300"/>
              </a:spcBef>
              <a:buClr>
                <a:srgbClr val="11356F"/>
              </a:buClr>
              <a:buFont typeface="Arial" pitchFamily="34" charset="0"/>
              <a:buChar char="•"/>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余弦</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距离</a:t>
            </a:r>
            <a:endParaRPr lang="en-US" altLang="zh-CN"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6213" lvl="1" indent="-168275">
              <a:spcBef>
                <a:spcPts val="300"/>
              </a:spcBef>
              <a:buClr>
                <a:srgbClr val="11356F"/>
              </a:buClr>
              <a:buFont typeface="Arial" pitchFamily="34" charset="0"/>
              <a:buChar char="•"/>
            </a:pP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马氏</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距离</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6213" lvl="1" indent="-168275">
              <a:spcBef>
                <a:spcPts val="300"/>
              </a:spcBef>
              <a:buClr>
                <a:srgbClr val="11356F"/>
              </a:buClr>
              <a:buFont typeface="Arial" pitchFamily="34" charset="0"/>
              <a:buChar cha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欧几里得距离</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grpSp>
        <p:nvGrpSpPr>
          <p:cNvPr id="7" name="Group 63"/>
          <p:cNvGrpSpPr/>
          <p:nvPr/>
        </p:nvGrpSpPr>
        <p:grpSpPr>
          <a:xfrm>
            <a:off x="7331543" y="2650995"/>
            <a:ext cx="348662" cy="351858"/>
            <a:chOff x="7883883" y="2216520"/>
            <a:chExt cx="650517" cy="638620"/>
          </a:xfrm>
        </p:grpSpPr>
        <p:sp>
          <p:nvSpPr>
            <p:cNvPr id="8" name="Oval 7"/>
            <p:cNvSpPr/>
            <p:nvPr/>
          </p:nvSpPr>
          <p:spPr>
            <a:xfrm rot="10800000" flipV="1">
              <a:off x="8250233" y="2320566"/>
              <a:ext cx="174097" cy="168637"/>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 name="Oval 8"/>
            <p:cNvSpPr/>
            <p:nvPr/>
          </p:nvSpPr>
          <p:spPr>
            <a:xfrm rot="10800000" flipV="1">
              <a:off x="7899399" y="2328333"/>
              <a:ext cx="115873" cy="106538"/>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0" name="Oval 9"/>
            <p:cNvSpPr>
              <a:spLocks noChangeAspect="1"/>
            </p:cNvSpPr>
            <p:nvPr/>
          </p:nvSpPr>
          <p:spPr>
            <a:xfrm flipV="1">
              <a:off x="7883883" y="2485397"/>
              <a:ext cx="190443" cy="190443"/>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1" name="Oval 10"/>
            <p:cNvSpPr/>
            <p:nvPr/>
          </p:nvSpPr>
          <p:spPr>
            <a:xfrm flipV="1">
              <a:off x="7998671" y="2356997"/>
              <a:ext cx="153050" cy="153050"/>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 name="Oval 11"/>
            <p:cNvSpPr/>
            <p:nvPr/>
          </p:nvSpPr>
          <p:spPr>
            <a:xfrm flipV="1">
              <a:off x="8077290" y="2440523"/>
              <a:ext cx="236976" cy="234943"/>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3" name="Oval 12"/>
            <p:cNvSpPr/>
            <p:nvPr/>
          </p:nvSpPr>
          <p:spPr>
            <a:xfrm rot="10800000" flipV="1">
              <a:off x="8049463" y="2545246"/>
              <a:ext cx="153050" cy="153050"/>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4" name="Oval 13"/>
            <p:cNvSpPr/>
            <p:nvPr/>
          </p:nvSpPr>
          <p:spPr>
            <a:xfrm rot="10800000" flipV="1">
              <a:off x="8032546" y="2679923"/>
              <a:ext cx="175217" cy="175217"/>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5" name="Oval 14"/>
            <p:cNvSpPr>
              <a:spLocks noChangeAspect="1"/>
            </p:cNvSpPr>
            <p:nvPr/>
          </p:nvSpPr>
          <p:spPr>
            <a:xfrm rot="10800000" flipV="1">
              <a:off x="8193104" y="2612084"/>
              <a:ext cx="179771" cy="179771"/>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6" name="Oval 15"/>
            <p:cNvSpPr/>
            <p:nvPr/>
          </p:nvSpPr>
          <p:spPr>
            <a:xfrm rot="10800000" flipV="1">
              <a:off x="8113109" y="2336931"/>
              <a:ext cx="175217" cy="175217"/>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7" name="Oval 16"/>
            <p:cNvSpPr/>
            <p:nvPr/>
          </p:nvSpPr>
          <p:spPr>
            <a:xfrm rot="10800000" flipV="1">
              <a:off x="8372732" y="2655998"/>
              <a:ext cx="127531" cy="127531"/>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8" name="Oval 17"/>
            <p:cNvSpPr/>
            <p:nvPr/>
          </p:nvSpPr>
          <p:spPr>
            <a:xfrm rot="10800000" flipV="1">
              <a:off x="8062451" y="2216520"/>
              <a:ext cx="127531" cy="127531"/>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9" name="Oval 18"/>
            <p:cNvSpPr/>
            <p:nvPr/>
          </p:nvSpPr>
          <p:spPr>
            <a:xfrm rot="10800000" flipV="1">
              <a:off x="7900826" y="2684744"/>
              <a:ext cx="100790" cy="100790"/>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0" name="Oval 19"/>
            <p:cNvSpPr/>
            <p:nvPr/>
          </p:nvSpPr>
          <p:spPr>
            <a:xfrm rot="10800000" flipV="1">
              <a:off x="8428036" y="2496240"/>
              <a:ext cx="106364" cy="103028"/>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1" name="Oval 20"/>
            <p:cNvSpPr/>
            <p:nvPr/>
          </p:nvSpPr>
          <p:spPr>
            <a:xfrm rot="10800000" flipV="1">
              <a:off x="8170003" y="2252942"/>
              <a:ext cx="100792" cy="100792"/>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2" name="Oval 21"/>
            <p:cNvSpPr/>
            <p:nvPr/>
          </p:nvSpPr>
          <p:spPr>
            <a:xfrm rot="10800000" flipV="1">
              <a:off x="8231644" y="2463930"/>
              <a:ext cx="175217" cy="175217"/>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3" name="Oval 22"/>
            <p:cNvSpPr/>
            <p:nvPr/>
          </p:nvSpPr>
          <p:spPr>
            <a:xfrm rot="10800000" flipV="1">
              <a:off x="8385702" y="2588575"/>
              <a:ext cx="80964" cy="78425"/>
            </a:xfrm>
            <a:prstGeom prst="ellipse">
              <a:avLst/>
            </a:prstGeom>
            <a:gradFill flip="none" rotWithShape="1">
              <a:gsLst>
                <a:gs pos="0">
                  <a:schemeClr val="tx2">
                    <a:lumMod val="60000"/>
                    <a:lumOff val="40000"/>
                  </a:schemeClr>
                </a:gs>
                <a:gs pos="100000">
                  <a:schemeClr val="tx2">
                    <a:lumMod val="7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24" name="Group 80"/>
          <p:cNvGrpSpPr/>
          <p:nvPr/>
        </p:nvGrpSpPr>
        <p:grpSpPr>
          <a:xfrm>
            <a:off x="7331543" y="3359374"/>
            <a:ext cx="348662" cy="351858"/>
            <a:chOff x="7883883" y="2216520"/>
            <a:chExt cx="650517" cy="638620"/>
          </a:xfrm>
        </p:grpSpPr>
        <p:sp>
          <p:nvSpPr>
            <p:cNvPr id="25" name="Oval 24"/>
            <p:cNvSpPr/>
            <p:nvPr/>
          </p:nvSpPr>
          <p:spPr>
            <a:xfrm rot="10800000" flipV="1">
              <a:off x="8250233" y="2320566"/>
              <a:ext cx="174097" cy="168637"/>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6" name="Oval 25"/>
            <p:cNvSpPr/>
            <p:nvPr/>
          </p:nvSpPr>
          <p:spPr>
            <a:xfrm rot="10800000" flipV="1">
              <a:off x="7899399" y="2328333"/>
              <a:ext cx="115873" cy="106538"/>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7" name="Oval 26"/>
            <p:cNvSpPr>
              <a:spLocks noChangeAspect="1"/>
            </p:cNvSpPr>
            <p:nvPr/>
          </p:nvSpPr>
          <p:spPr>
            <a:xfrm flipV="1">
              <a:off x="7883883" y="2485397"/>
              <a:ext cx="190443" cy="190443"/>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8" name="Oval 27"/>
            <p:cNvSpPr/>
            <p:nvPr/>
          </p:nvSpPr>
          <p:spPr>
            <a:xfrm flipV="1">
              <a:off x="7998671" y="2356997"/>
              <a:ext cx="153050" cy="153050"/>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9" name="Oval 28"/>
            <p:cNvSpPr/>
            <p:nvPr/>
          </p:nvSpPr>
          <p:spPr>
            <a:xfrm flipV="1">
              <a:off x="8077290" y="2440523"/>
              <a:ext cx="236976" cy="234943"/>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0" name="Oval 29"/>
            <p:cNvSpPr/>
            <p:nvPr/>
          </p:nvSpPr>
          <p:spPr>
            <a:xfrm rot="10800000" flipV="1">
              <a:off x="8049463" y="2545246"/>
              <a:ext cx="153050" cy="153050"/>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1" name="Oval 30"/>
            <p:cNvSpPr/>
            <p:nvPr/>
          </p:nvSpPr>
          <p:spPr>
            <a:xfrm rot="10800000" flipV="1">
              <a:off x="8032546" y="2679923"/>
              <a:ext cx="175217" cy="175217"/>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2" name="Oval 31"/>
            <p:cNvSpPr>
              <a:spLocks noChangeAspect="1"/>
            </p:cNvSpPr>
            <p:nvPr/>
          </p:nvSpPr>
          <p:spPr>
            <a:xfrm rot="10800000" flipV="1">
              <a:off x="8193104" y="2612084"/>
              <a:ext cx="179771" cy="179771"/>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 name="Oval 32"/>
            <p:cNvSpPr/>
            <p:nvPr/>
          </p:nvSpPr>
          <p:spPr>
            <a:xfrm rot="10800000" flipV="1">
              <a:off x="8113109" y="2336931"/>
              <a:ext cx="175217" cy="175217"/>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4" name="Oval 33"/>
            <p:cNvSpPr/>
            <p:nvPr/>
          </p:nvSpPr>
          <p:spPr>
            <a:xfrm rot="10800000" flipV="1">
              <a:off x="8372732" y="2655998"/>
              <a:ext cx="127531" cy="127531"/>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 name="Oval 34"/>
            <p:cNvSpPr/>
            <p:nvPr/>
          </p:nvSpPr>
          <p:spPr>
            <a:xfrm rot="10800000" flipV="1">
              <a:off x="8062451" y="2216520"/>
              <a:ext cx="127531" cy="127531"/>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 name="Oval 35"/>
            <p:cNvSpPr/>
            <p:nvPr/>
          </p:nvSpPr>
          <p:spPr>
            <a:xfrm rot="10800000" flipV="1">
              <a:off x="7900826" y="2684744"/>
              <a:ext cx="100790" cy="100790"/>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 name="Oval 36"/>
            <p:cNvSpPr/>
            <p:nvPr/>
          </p:nvSpPr>
          <p:spPr>
            <a:xfrm rot="10800000" flipV="1">
              <a:off x="8428036" y="2496240"/>
              <a:ext cx="106364" cy="103028"/>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 name="Oval 37"/>
            <p:cNvSpPr/>
            <p:nvPr/>
          </p:nvSpPr>
          <p:spPr>
            <a:xfrm rot="10800000" flipV="1">
              <a:off x="8170003" y="2252942"/>
              <a:ext cx="100792" cy="100792"/>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 name="Oval 38"/>
            <p:cNvSpPr/>
            <p:nvPr/>
          </p:nvSpPr>
          <p:spPr>
            <a:xfrm rot="10800000" flipV="1">
              <a:off x="8231644" y="2463930"/>
              <a:ext cx="175217" cy="175217"/>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 name="Oval 39"/>
            <p:cNvSpPr/>
            <p:nvPr/>
          </p:nvSpPr>
          <p:spPr>
            <a:xfrm rot="10800000" flipV="1">
              <a:off x="8385702" y="2588575"/>
              <a:ext cx="80964" cy="78425"/>
            </a:xfrm>
            <a:prstGeom prst="ellipse">
              <a:avLst/>
            </a:prstGeom>
            <a:gradFill flip="none" rotWithShape="1">
              <a:gsLst>
                <a:gs pos="0">
                  <a:schemeClr val="bg1">
                    <a:lumMod val="65000"/>
                  </a:schemeClr>
                </a:gs>
                <a:gs pos="100000">
                  <a:schemeClr val="tx1">
                    <a:lumMod val="75000"/>
                    <a:lumOff val="25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41" name="Group 97"/>
          <p:cNvGrpSpPr/>
          <p:nvPr/>
        </p:nvGrpSpPr>
        <p:grpSpPr>
          <a:xfrm>
            <a:off x="7356253" y="4067754"/>
            <a:ext cx="348662" cy="351858"/>
            <a:chOff x="7883883" y="2216520"/>
            <a:chExt cx="650517" cy="638620"/>
          </a:xfrm>
        </p:grpSpPr>
        <p:sp>
          <p:nvSpPr>
            <p:cNvPr id="42" name="Oval 41"/>
            <p:cNvSpPr/>
            <p:nvPr/>
          </p:nvSpPr>
          <p:spPr>
            <a:xfrm rot="10800000" flipV="1">
              <a:off x="8250233" y="2320566"/>
              <a:ext cx="174097" cy="168637"/>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 name="Oval 42"/>
            <p:cNvSpPr/>
            <p:nvPr/>
          </p:nvSpPr>
          <p:spPr>
            <a:xfrm rot="10800000" flipV="1">
              <a:off x="7899399" y="2328333"/>
              <a:ext cx="115873" cy="106538"/>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4" name="Oval 43"/>
            <p:cNvSpPr>
              <a:spLocks noChangeAspect="1"/>
            </p:cNvSpPr>
            <p:nvPr/>
          </p:nvSpPr>
          <p:spPr>
            <a:xfrm flipV="1">
              <a:off x="7883883" y="2485397"/>
              <a:ext cx="190443" cy="190443"/>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5" name="Oval 44"/>
            <p:cNvSpPr/>
            <p:nvPr/>
          </p:nvSpPr>
          <p:spPr>
            <a:xfrm flipV="1">
              <a:off x="7998671" y="2356997"/>
              <a:ext cx="153050" cy="153050"/>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6" name="Oval 45"/>
            <p:cNvSpPr/>
            <p:nvPr/>
          </p:nvSpPr>
          <p:spPr>
            <a:xfrm flipV="1">
              <a:off x="8077290" y="2440523"/>
              <a:ext cx="236976" cy="234943"/>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7" name="Oval 46"/>
            <p:cNvSpPr/>
            <p:nvPr/>
          </p:nvSpPr>
          <p:spPr>
            <a:xfrm rot="10800000" flipV="1">
              <a:off x="8049463" y="2545246"/>
              <a:ext cx="153050" cy="153050"/>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8" name="Oval 47"/>
            <p:cNvSpPr/>
            <p:nvPr/>
          </p:nvSpPr>
          <p:spPr>
            <a:xfrm rot="10800000" flipV="1">
              <a:off x="8032546" y="2679923"/>
              <a:ext cx="175217" cy="175217"/>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9" name="Oval 48"/>
            <p:cNvSpPr>
              <a:spLocks noChangeAspect="1"/>
            </p:cNvSpPr>
            <p:nvPr/>
          </p:nvSpPr>
          <p:spPr>
            <a:xfrm rot="10800000" flipV="1">
              <a:off x="8193104" y="2612084"/>
              <a:ext cx="179771" cy="179771"/>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0" name="Oval 49"/>
            <p:cNvSpPr/>
            <p:nvPr/>
          </p:nvSpPr>
          <p:spPr>
            <a:xfrm rot="10800000" flipV="1">
              <a:off x="8113109" y="2336931"/>
              <a:ext cx="175217" cy="175217"/>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1" name="Oval 50"/>
            <p:cNvSpPr/>
            <p:nvPr/>
          </p:nvSpPr>
          <p:spPr>
            <a:xfrm rot="10800000" flipV="1">
              <a:off x="8372732" y="2655998"/>
              <a:ext cx="127531" cy="127531"/>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2" name="Oval 51"/>
            <p:cNvSpPr/>
            <p:nvPr/>
          </p:nvSpPr>
          <p:spPr>
            <a:xfrm rot="10800000" flipV="1">
              <a:off x="8062451" y="2216520"/>
              <a:ext cx="127531" cy="127531"/>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3" name="Oval 52"/>
            <p:cNvSpPr/>
            <p:nvPr/>
          </p:nvSpPr>
          <p:spPr>
            <a:xfrm rot="10800000" flipV="1">
              <a:off x="7900826" y="2684744"/>
              <a:ext cx="100790" cy="100790"/>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4" name="Oval 53"/>
            <p:cNvSpPr/>
            <p:nvPr/>
          </p:nvSpPr>
          <p:spPr>
            <a:xfrm rot="10800000" flipV="1">
              <a:off x="8428036" y="2496240"/>
              <a:ext cx="106364" cy="103028"/>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5" name="Oval 54"/>
            <p:cNvSpPr/>
            <p:nvPr/>
          </p:nvSpPr>
          <p:spPr>
            <a:xfrm rot="10800000" flipV="1">
              <a:off x="8170003" y="2252942"/>
              <a:ext cx="100792" cy="100792"/>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6" name="Oval 55"/>
            <p:cNvSpPr/>
            <p:nvPr/>
          </p:nvSpPr>
          <p:spPr>
            <a:xfrm rot="10800000" flipV="1">
              <a:off x="8231644" y="2463930"/>
              <a:ext cx="175217" cy="175217"/>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57" name="Oval 56"/>
            <p:cNvSpPr/>
            <p:nvPr/>
          </p:nvSpPr>
          <p:spPr>
            <a:xfrm rot="10800000" flipV="1">
              <a:off x="8385702" y="2588575"/>
              <a:ext cx="80964" cy="78425"/>
            </a:xfrm>
            <a:prstGeom prst="ellipse">
              <a:avLst/>
            </a:prstGeom>
            <a:gradFill flip="none" rotWithShape="1">
              <a:gsLst>
                <a:gs pos="0">
                  <a:schemeClr val="accent3">
                    <a:lumMod val="75000"/>
                  </a:schemeClr>
                </a:gs>
                <a:gs pos="100000">
                  <a:schemeClr val="accent3">
                    <a:lumMod val="50000"/>
                  </a:schemeClr>
                </a:gs>
              </a:gsLst>
              <a:path path="circle">
                <a:fillToRect l="50000" t="50000" r="50000" b="50000"/>
              </a:path>
              <a:tileRect/>
            </a:gradFill>
            <a:ln>
              <a:noFill/>
            </a:ln>
            <a:effectLst>
              <a:outerShdw blurRad="40000" dist="10287"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sp>
        <p:nvSpPr>
          <p:cNvPr id="58" name="Rectangle 57"/>
          <p:cNvSpPr/>
          <p:nvPr/>
        </p:nvSpPr>
        <p:spPr>
          <a:xfrm>
            <a:off x="7704277" y="2679209"/>
            <a:ext cx="1161431" cy="276999"/>
          </a:xfrm>
          <a:prstGeom prst="rect">
            <a:avLst/>
          </a:prstGeom>
        </p:spPr>
        <p:txBody>
          <a:bodyPr wrap="square">
            <a:spAutoFit/>
          </a:bodyPr>
          <a:lstStyle/>
          <a:p>
            <a:r>
              <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72</a:t>
            </a: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个顾客群</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59" name="Rectangle 58"/>
          <p:cNvSpPr/>
          <p:nvPr/>
        </p:nvSpPr>
        <p:spPr>
          <a:xfrm>
            <a:off x="7704277" y="3261654"/>
            <a:ext cx="1161431" cy="276999"/>
          </a:xfrm>
          <a:prstGeom prst="rect">
            <a:avLst/>
          </a:prstGeom>
        </p:spPr>
        <p:txBody>
          <a:bodyPr wrap="square">
            <a:spAutoFit/>
          </a:bodyPr>
          <a:lstStyle/>
          <a:p>
            <a:r>
              <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24</a:t>
            </a: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个商店群</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60" name="Rectangle 59"/>
          <p:cNvSpPr/>
          <p:nvPr/>
        </p:nvSpPr>
        <p:spPr>
          <a:xfrm>
            <a:off x="7704277" y="4028765"/>
            <a:ext cx="1161431" cy="276999"/>
          </a:xfrm>
          <a:prstGeom prst="rect">
            <a:avLst/>
          </a:prstGeom>
        </p:spPr>
        <p:txBody>
          <a:bodyPr wrap="square">
            <a:spAutoFit/>
          </a:bodyPr>
          <a:lstStyle/>
          <a:p>
            <a:r>
              <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30</a:t>
            </a: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个产品群</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pic>
        <p:nvPicPr>
          <p:cNvPr id="61" name="Picture 60" descr="cluster.png"/>
          <p:cNvPicPr>
            <a:picLocks noChangeAspect="1"/>
          </p:cNvPicPr>
          <p:nvPr/>
        </p:nvPicPr>
        <p:blipFill>
          <a:blip r:embed="rId2" cstate="screen">
            <a:lum contrast="15000"/>
            <a:extLst>
              <a:ext uri="{28A0092B-C50C-407E-A947-70E740481C1C}">
                <a14:useLocalDpi xmlns:a14="http://schemas.microsoft.com/office/drawing/2010/main"/>
              </a:ext>
            </a:extLst>
          </a:blip>
          <a:srcRect/>
          <a:stretch>
            <a:fillRect/>
          </a:stretch>
        </p:blipFill>
        <p:spPr>
          <a:xfrm>
            <a:off x="1171471" y="1737394"/>
            <a:ext cx="3150840" cy="4355437"/>
          </a:xfrm>
          <a:prstGeom prst="rect">
            <a:avLst/>
          </a:prstGeom>
        </p:spPr>
      </p:pic>
      <p:sp>
        <p:nvSpPr>
          <p:cNvPr id="62" name="Pentagon 61"/>
          <p:cNvSpPr/>
          <p:nvPr/>
        </p:nvSpPr>
        <p:spPr bwMode="auto">
          <a:xfrm>
            <a:off x="133684" y="1742065"/>
            <a:ext cx="1500568" cy="4355628"/>
          </a:xfrm>
          <a:prstGeom prst="homePlate">
            <a:avLst>
              <a:gd name="adj" fmla="val 24357"/>
            </a:avLst>
          </a:prstGeom>
          <a:gradFill flip="none" rotWithShape="1">
            <a:gsLst>
              <a:gs pos="0">
                <a:srgbClr val="FFFFFF">
                  <a:alpha val="0"/>
                </a:srgbClr>
              </a:gs>
              <a:gs pos="77000">
                <a:schemeClr val="bg1"/>
              </a:gs>
            </a:gsLst>
            <a:lin ang="0" scaled="1"/>
            <a:tileRect/>
          </a:gradFill>
          <a:ln w="12700" cap="flat" cmpd="sng" algn="ctr">
            <a:noFill/>
            <a:prstDash val="solid"/>
            <a:round/>
            <a:headEnd type="none" w="med" len="med"/>
            <a:tailEnd type="none" w="med" len="med"/>
          </a:ln>
          <a:effectLst>
            <a:outerShdw blurRad="114300" dist="38100">
              <a:schemeClr val="bg1">
                <a:lumMod val="50000"/>
                <a:alpha val="77000"/>
              </a:schemeClr>
            </a:outerShdw>
          </a:effectLst>
        </p:spPr>
        <p:txBody>
          <a:bodyPr anchor="ctr"/>
          <a:lstStyle/>
          <a:p>
            <a:pPr marL="231775" indent="-231775" defTabSz="457200">
              <a:spcBef>
                <a:spcPct val="20000"/>
              </a:spcBef>
              <a:buFont typeface="Arial" pitchFamily="34" charset="0"/>
              <a:buChar char="•"/>
            </a:pPr>
            <a:endParaRPr lang="en-US" sz="18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pic>
        <p:nvPicPr>
          <p:cNvPr id="63" name="Picture 62" descr="balls.png"/>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a:xfrm>
            <a:off x="277361" y="2259471"/>
            <a:ext cx="1299981" cy="3234091"/>
          </a:xfrm>
          <a:prstGeom prst="rect">
            <a:avLst/>
          </a:prstGeom>
        </p:spPr>
      </p:pic>
      <p:grpSp>
        <p:nvGrpSpPr>
          <p:cNvPr id="64" name="Group 46"/>
          <p:cNvGrpSpPr/>
          <p:nvPr/>
        </p:nvGrpSpPr>
        <p:grpSpPr>
          <a:xfrm>
            <a:off x="7345228" y="4812426"/>
            <a:ext cx="348662" cy="351858"/>
            <a:chOff x="7883883" y="2216520"/>
            <a:chExt cx="650517" cy="638620"/>
          </a:xfrm>
        </p:grpSpPr>
        <p:sp>
          <p:nvSpPr>
            <p:cNvPr id="65" name="Oval 64"/>
            <p:cNvSpPr/>
            <p:nvPr/>
          </p:nvSpPr>
          <p:spPr>
            <a:xfrm rot="10800000" flipV="1">
              <a:off x="8250233" y="2320566"/>
              <a:ext cx="174097" cy="168637"/>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6" name="Oval 65"/>
            <p:cNvSpPr/>
            <p:nvPr/>
          </p:nvSpPr>
          <p:spPr>
            <a:xfrm rot="10800000" flipV="1">
              <a:off x="7899399" y="2328333"/>
              <a:ext cx="115873" cy="106538"/>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7" name="Oval 66"/>
            <p:cNvSpPr>
              <a:spLocks noChangeAspect="1"/>
            </p:cNvSpPr>
            <p:nvPr/>
          </p:nvSpPr>
          <p:spPr>
            <a:xfrm flipV="1">
              <a:off x="7883883" y="2485397"/>
              <a:ext cx="190443" cy="190443"/>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8" name="Oval 67"/>
            <p:cNvSpPr/>
            <p:nvPr/>
          </p:nvSpPr>
          <p:spPr>
            <a:xfrm flipV="1">
              <a:off x="7998671" y="2356997"/>
              <a:ext cx="153050" cy="153050"/>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9" name="Oval 68"/>
            <p:cNvSpPr/>
            <p:nvPr/>
          </p:nvSpPr>
          <p:spPr>
            <a:xfrm flipV="1">
              <a:off x="8077290" y="2440523"/>
              <a:ext cx="236976" cy="234943"/>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0" name="Oval 69"/>
            <p:cNvSpPr/>
            <p:nvPr/>
          </p:nvSpPr>
          <p:spPr>
            <a:xfrm rot="10800000" flipV="1">
              <a:off x="8049463" y="2545246"/>
              <a:ext cx="153050" cy="153050"/>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1" name="Oval 70"/>
            <p:cNvSpPr/>
            <p:nvPr/>
          </p:nvSpPr>
          <p:spPr>
            <a:xfrm rot="10800000" flipV="1">
              <a:off x="8032546" y="2679923"/>
              <a:ext cx="175217" cy="175217"/>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2" name="Oval 71"/>
            <p:cNvSpPr>
              <a:spLocks noChangeAspect="1"/>
            </p:cNvSpPr>
            <p:nvPr/>
          </p:nvSpPr>
          <p:spPr>
            <a:xfrm rot="10800000" flipV="1">
              <a:off x="8193104" y="2612084"/>
              <a:ext cx="179771" cy="179771"/>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3" name="Oval 72"/>
            <p:cNvSpPr/>
            <p:nvPr/>
          </p:nvSpPr>
          <p:spPr>
            <a:xfrm rot="10800000" flipV="1">
              <a:off x="8113109" y="2336931"/>
              <a:ext cx="175217" cy="175217"/>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4" name="Oval 73"/>
            <p:cNvSpPr/>
            <p:nvPr/>
          </p:nvSpPr>
          <p:spPr>
            <a:xfrm rot="10800000" flipV="1">
              <a:off x="8372732" y="2655998"/>
              <a:ext cx="127531" cy="127531"/>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5" name="Oval 74"/>
            <p:cNvSpPr/>
            <p:nvPr/>
          </p:nvSpPr>
          <p:spPr>
            <a:xfrm rot="10800000" flipV="1">
              <a:off x="8062451" y="2216520"/>
              <a:ext cx="127531" cy="127531"/>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6" name="Oval 75"/>
            <p:cNvSpPr/>
            <p:nvPr/>
          </p:nvSpPr>
          <p:spPr>
            <a:xfrm rot="10800000" flipV="1">
              <a:off x="7900826" y="2684744"/>
              <a:ext cx="100790" cy="100790"/>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7" name="Oval 76"/>
            <p:cNvSpPr/>
            <p:nvPr/>
          </p:nvSpPr>
          <p:spPr>
            <a:xfrm rot="10800000" flipV="1">
              <a:off x="8428036" y="2496240"/>
              <a:ext cx="106364" cy="103028"/>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8" name="Oval 77"/>
            <p:cNvSpPr/>
            <p:nvPr/>
          </p:nvSpPr>
          <p:spPr>
            <a:xfrm rot="10800000" flipV="1">
              <a:off x="8170003" y="2252942"/>
              <a:ext cx="100792" cy="100792"/>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9" name="Oval 78"/>
            <p:cNvSpPr/>
            <p:nvPr/>
          </p:nvSpPr>
          <p:spPr>
            <a:xfrm rot="10800000" flipV="1">
              <a:off x="8231644" y="2463930"/>
              <a:ext cx="175217" cy="175217"/>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80" name="Oval 79"/>
            <p:cNvSpPr/>
            <p:nvPr/>
          </p:nvSpPr>
          <p:spPr>
            <a:xfrm rot="10800000" flipV="1">
              <a:off x="8385702" y="2588575"/>
              <a:ext cx="80964" cy="78425"/>
            </a:xfrm>
            <a:prstGeom prst="ellipse">
              <a:avLst/>
            </a:prstGeom>
            <a:gradFill flip="none" rotWithShape="1">
              <a:gsLst>
                <a:gs pos="0">
                  <a:srgbClr val="FF6600"/>
                </a:gs>
                <a:gs pos="100000">
                  <a:srgbClr val="800000"/>
                </a:gs>
              </a:gsLst>
              <a:path path="circle">
                <a:fillToRect l="50000" t="50000" r="50000" b="50000"/>
              </a:path>
              <a:tileRect/>
            </a:gradFill>
            <a:ln>
              <a:noFill/>
            </a:ln>
            <a:effectLst>
              <a:outerShdw blurRad="40000" dist="10287" dir="5400000" rotWithShape="0">
                <a:schemeClr val="tx1">
                  <a:lumMod val="85000"/>
                  <a:lumOff val="15000"/>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sp>
        <p:nvSpPr>
          <p:cNvPr id="81" name="Rectangle 80"/>
          <p:cNvSpPr/>
          <p:nvPr/>
        </p:nvSpPr>
        <p:spPr>
          <a:xfrm>
            <a:off x="7717962" y="4781908"/>
            <a:ext cx="1273678" cy="276999"/>
          </a:xfrm>
          <a:prstGeom prst="rect">
            <a:avLst/>
          </a:prstGeom>
        </p:spPr>
        <p:txBody>
          <a:bodyPr wrap="square">
            <a:spAutoFit/>
          </a:bodyPr>
          <a:lstStyle/>
          <a:p>
            <a:r>
              <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191</a:t>
            </a: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个供货商群</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90" name="Round Same Side Corner Rectangle 89"/>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1" name="Round Same Side Corner Rectangle 90"/>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2" name="Round Same Side Corner Rectangle 9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3" name="Round Same Side Corner Rectangle 92"/>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4" name="Round Same Side Corner Rectangle 93"/>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95" name="Straight Connector 94"/>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35229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模式生成：</a:t>
            </a:r>
            <a:r>
              <a:rPr lang="zh-CN" altLang="en-US" dirty="0">
                <a:latin typeface="Microsoft YaHei" panose="020B0503020204020204" pitchFamily="34" charset="-122"/>
                <a:ea typeface="Microsoft YaHei" panose="020B0503020204020204" pitchFamily="34" charset="-122"/>
              </a:rPr>
              <a:t>范例</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利</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用奇异值分解将多</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个</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中介</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（例如顾客）关</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联到多个目标（例如产品）</a:t>
            </a:r>
            <a:endParaRPr lang="en-GB"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10" name="Rounded Rectangle 9"/>
          <p:cNvSpPr/>
          <p:nvPr>
            <p:custDataLst>
              <p:tags r:id="rId1"/>
            </p:custDataLst>
          </p:nvPr>
        </p:nvSpPr>
        <p:spPr bwMode="gray">
          <a:xfrm>
            <a:off x="5008039" y="1556084"/>
            <a:ext cx="3922211" cy="4930334"/>
          </a:xfrm>
          <a:prstGeom prst="roundRect">
            <a:avLst>
              <a:gd name="adj" fmla="val 539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ounded Rectangle 10"/>
          <p:cNvSpPr/>
          <p:nvPr>
            <p:custDataLst>
              <p:tags r:id="rId2"/>
            </p:custDataLst>
          </p:nvPr>
        </p:nvSpPr>
        <p:spPr bwMode="gray">
          <a:xfrm>
            <a:off x="237613" y="1532021"/>
            <a:ext cx="4371265" cy="4930334"/>
          </a:xfrm>
          <a:prstGeom prst="roundRect">
            <a:avLst>
              <a:gd name="adj" fmla="val 539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indent="-171450" defTabSz="895350">
              <a:buClr>
                <a:srgbClr val="11356F"/>
              </a:buClr>
              <a:buSzPct val="100000"/>
              <a:defRPr/>
            </a:pPr>
            <a:endParaRPr lang="en-GB"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Text Box 6"/>
          <p:cNvSpPr txBox="1">
            <a:spLocks noChangeArrowheads="1"/>
          </p:cNvSpPr>
          <p:nvPr>
            <p:custDataLst>
              <p:tags r:id="rId3"/>
            </p:custDataLst>
          </p:nvPr>
        </p:nvSpPr>
        <p:spPr bwMode="gray">
          <a:xfrm>
            <a:off x="497755" y="4659002"/>
            <a:ext cx="3798302" cy="1107996"/>
          </a:xfrm>
          <a:prstGeom prst="rect">
            <a:avLst/>
          </a:prstGeom>
          <a:noFill/>
          <a:ln w="9525">
            <a:noFill/>
            <a:miter lim="800000"/>
            <a:headEnd/>
            <a:tailEnd/>
          </a:ln>
          <a:effectLst>
            <a:prstShdw prst="shdw17" dist="17961" dir="2700000">
              <a:srgbClr val="4F81BD">
                <a:gamma/>
                <a:shade val="60000"/>
                <a:invGamma/>
                <a:alpha val="74998"/>
              </a:srgbClr>
            </a:prstShdw>
          </a:effectLst>
        </p:spPr>
        <p:txBody>
          <a:bodyPr wrap="square">
            <a:spAutoFit/>
          </a:bodyPr>
          <a:lstStyle/>
          <a:p>
            <a:pPr marL="171450" indent="-171450" eaLnBrk="0" fontAlgn="auto" hangingPunct="0">
              <a:spcBef>
                <a:spcPts val="1200"/>
              </a:spcBef>
              <a:spcAft>
                <a:spcPts val="0"/>
              </a:spcAft>
              <a:buClr>
                <a:srgbClr val="11356F"/>
              </a:buClr>
              <a:buSzPct val="100000"/>
              <a:buFontTx/>
              <a:buChar char="•"/>
              <a:defRPr/>
            </a:pPr>
            <a:r>
              <a:rPr lang="en-GB" sz="1400" kern="0" dirty="0" smtClean="0">
                <a:solidFill>
                  <a:srgbClr val="606060"/>
                </a:solidFill>
                <a:latin typeface="Microsoft YaHei" panose="020B0503020204020204" pitchFamily="34" charset="-122"/>
                <a:ea typeface="Microsoft YaHei" panose="020B0503020204020204" pitchFamily="34" charset="-122"/>
                <a:hlinkClick r:id="rId26"/>
              </a:rPr>
              <a:t>SVD</a:t>
            </a:r>
            <a:r>
              <a:rPr lang="en-GB" sz="1400" kern="0" dirty="0" smtClean="0">
                <a:solidFill>
                  <a:srgbClr val="606060"/>
                </a:solidFill>
                <a:latin typeface="Microsoft YaHei" panose="020B0503020204020204" pitchFamily="34" charset="-122"/>
                <a:ea typeface="Microsoft YaHei" panose="020B0503020204020204" pitchFamily="34" charset="-122"/>
              </a:rPr>
              <a:t> </a:t>
            </a:r>
            <a:r>
              <a:rPr lang="zh-CN" altLang="en-US" sz="1400" kern="0" dirty="0" smtClean="0">
                <a:solidFill>
                  <a:srgbClr val="606060"/>
                </a:solidFill>
                <a:latin typeface="Microsoft YaHei" panose="020B0503020204020204" pitchFamily="34" charset="-122"/>
                <a:ea typeface="Microsoft YaHei" panose="020B0503020204020204" pitchFamily="34" charset="-122"/>
              </a:rPr>
              <a:t>是一个</a:t>
            </a:r>
            <a:r>
              <a:rPr lang="zh-CN" altLang="en-US" sz="1400" kern="0" dirty="0">
                <a:solidFill>
                  <a:srgbClr val="606060"/>
                </a:solidFill>
                <a:latin typeface="Microsoft YaHei" panose="020B0503020204020204" pitchFamily="34" charset="-122"/>
                <a:ea typeface="Microsoft YaHei" panose="020B0503020204020204" pitchFamily="34" charset="-122"/>
              </a:rPr>
              <a:t>隐型变</a:t>
            </a:r>
            <a:r>
              <a:rPr lang="zh-CN" altLang="en-US" sz="1400" kern="0" dirty="0" smtClean="0">
                <a:solidFill>
                  <a:srgbClr val="606060"/>
                </a:solidFill>
                <a:latin typeface="Microsoft YaHei" panose="020B0503020204020204" pitchFamily="34" charset="-122"/>
                <a:ea typeface="Microsoft YaHei" panose="020B0503020204020204" pitchFamily="34" charset="-122"/>
              </a:rPr>
              <a:t>量线性模型</a:t>
            </a:r>
            <a:endParaRPr lang="en-GB" sz="1400" kern="0" dirty="0" smtClean="0">
              <a:solidFill>
                <a:srgbClr val="606060"/>
              </a:solidFill>
              <a:latin typeface="Microsoft YaHei" panose="020B0503020204020204" pitchFamily="34" charset="-122"/>
              <a:ea typeface="Microsoft YaHei" panose="020B0503020204020204" pitchFamily="34" charset="-122"/>
            </a:endParaRPr>
          </a:p>
          <a:p>
            <a:pPr marL="171450" indent="-171450" eaLnBrk="0" fontAlgn="auto" hangingPunct="0">
              <a:spcBef>
                <a:spcPts val="600"/>
              </a:spcBef>
              <a:spcAft>
                <a:spcPts val="0"/>
              </a:spcAft>
              <a:buClr>
                <a:srgbClr val="11356F"/>
              </a:buClr>
              <a:buSzPct val="100000"/>
              <a:buFontTx/>
              <a:buChar char="•"/>
              <a:defRPr/>
            </a:pPr>
            <a:r>
              <a:rPr lang="zh-CN" altLang="en-US" sz="1400" kern="0" dirty="0" smtClean="0">
                <a:solidFill>
                  <a:srgbClr val="606060"/>
                </a:solidFill>
                <a:latin typeface="Microsoft YaHei" panose="020B0503020204020204" pitchFamily="34" charset="-122"/>
                <a:ea typeface="Microsoft YaHei" panose="020B0503020204020204" pitchFamily="34" charset="-122"/>
              </a:rPr>
              <a:t>为每一个顾客和产品创建一个向量，它们的积体现了顾客和产品的关系</a:t>
            </a:r>
            <a:endParaRPr lang="en-GB" sz="1400" kern="0" dirty="0" smtClean="0">
              <a:solidFill>
                <a:srgbClr val="606060"/>
              </a:solidFill>
              <a:latin typeface="Microsoft YaHei" panose="020B0503020204020204" pitchFamily="34" charset="-122"/>
              <a:ea typeface="Microsoft YaHei" panose="020B0503020204020204" pitchFamily="34" charset="-122"/>
            </a:endParaRPr>
          </a:p>
          <a:p>
            <a:pPr marL="171450" indent="-171450" eaLnBrk="0" fontAlgn="auto" hangingPunct="0">
              <a:spcBef>
                <a:spcPts val="600"/>
              </a:spcBef>
              <a:spcAft>
                <a:spcPts val="0"/>
              </a:spcAft>
              <a:buClr>
                <a:srgbClr val="11356F"/>
              </a:buClr>
              <a:buSzPct val="100000"/>
              <a:buFontTx/>
              <a:buChar char="•"/>
              <a:defRPr/>
            </a:pPr>
            <a:r>
              <a:rPr lang="zh-CN" altLang="en-US" sz="1400" kern="0" dirty="0" smtClean="0">
                <a:solidFill>
                  <a:srgbClr val="606060"/>
                </a:solidFill>
                <a:latin typeface="Microsoft YaHei" panose="020B0503020204020204" pitchFamily="34" charset="-122"/>
                <a:ea typeface="Microsoft YaHei" panose="020B0503020204020204" pitchFamily="34" charset="-122"/>
              </a:rPr>
              <a:t>通过不同的特征和行为对顾客进行分类</a:t>
            </a:r>
            <a:endParaRPr lang="en-GB" sz="1400" kern="0" dirty="0" smtClean="0">
              <a:solidFill>
                <a:srgbClr val="606060"/>
              </a:solidFill>
              <a:latin typeface="Microsoft YaHei" panose="020B0503020204020204" pitchFamily="34" charset="-122"/>
              <a:ea typeface="Microsoft YaHei" panose="020B0503020204020204" pitchFamily="34" charset="-122"/>
            </a:endParaRPr>
          </a:p>
        </p:txBody>
      </p:sp>
      <p:sp>
        <p:nvSpPr>
          <p:cNvPr id="13" name="Text Box 6"/>
          <p:cNvSpPr txBox="1">
            <a:spLocks noChangeArrowheads="1"/>
          </p:cNvSpPr>
          <p:nvPr>
            <p:custDataLst>
              <p:tags r:id="rId4"/>
            </p:custDataLst>
          </p:nvPr>
        </p:nvSpPr>
        <p:spPr bwMode="gray">
          <a:xfrm>
            <a:off x="136941" y="1639079"/>
            <a:ext cx="4411779" cy="307777"/>
          </a:xfrm>
          <a:prstGeom prst="rect">
            <a:avLst/>
          </a:prstGeom>
          <a:noFill/>
          <a:ln w="9525">
            <a:noFill/>
            <a:miter lim="800000"/>
            <a:headEnd/>
            <a:tailEnd/>
          </a:ln>
          <a:effectLst>
            <a:prstShdw prst="shdw17" dist="17961" dir="2700000">
              <a:srgbClr val="4F81BD">
                <a:gamma/>
                <a:shade val="60000"/>
                <a:invGamma/>
                <a:alpha val="74998"/>
              </a:srgbClr>
            </a:prstShdw>
          </a:effectLst>
        </p:spPr>
        <p:txBody>
          <a:bodyPr wrap="square">
            <a:spAutoFit/>
          </a:bodyPr>
          <a:lstStyle/>
          <a:p>
            <a:pPr marL="287338" indent="-287338" algn="ctr" eaLnBrk="0" fontAlgn="auto" hangingPunct="0">
              <a:spcBef>
                <a:spcPts val="0"/>
              </a:spcBef>
              <a:spcAft>
                <a:spcPts val="0"/>
              </a:spcAft>
              <a:buClr>
                <a:srgbClr val="11356F"/>
              </a:buClr>
              <a:buSzPct val="100000"/>
              <a:defRP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利用</a:t>
            </a:r>
            <a:r>
              <a:rPr lang="en-GB" sz="1400" b="1" spc="300" dirty="0" smtClean="0">
                <a:solidFill>
                  <a:srgbClr val="0070C0"/>
                </a:solidFill>
                <a:latin typeface="Microsoft YaHei" panose="020B0503020204020204" pitchFamily="34" charset="-122"/>
                <a:ea typeface="Microsoft YaHei" panose="020B0503020204020204" pitchFamily="34" charset="-122"/>
              </a:rPr>
              <a:t>SVD </a:t>
            </a:r>
            <a:r>
              <a:rPr lang="zh-CN" altLang="en-US" sz="1400" b="1" spc="300" dirty="0" smtClean="0">
                <a:solidFill>
                  <a:srgbClr val="0070C0"/>
                </a:solidFill>
                <a:latin typeface="Microsoft YaHei" panose="020B0503020204020204" pitchFamily="34" charset="-122"/>
                <a:ea typeface="Microsoft YaHei" panose="020B0503020204020204" pitchFamily="34" charset="-122"/>
              </a:rPr>
              <a:t>来捕捉目的特征</a:t>
            </a:r>
            <a:endParaRPr lang="en-GB" sz="1400" b="1" spc="300" dirty="0" smtClean="0">
              <a:solidFill>
                <a:srgbClr val="0070C0"/>
              </a:solidFill>
              <a:latin typeface="Microsoft YaHei" panose="020B0503020204020204" pitchFamily="34" charset="-122"/>
              <a:ea typeface="Microsoft YaHei" panose="020B0503020204020204" pitchFamily="34" charset="-122"/>
            </a:endParaRPr>
          </a:p>
        </p:txBody>
      </p:sp>
      <p:pic>
        <p:nvPicPr>
          <p:cNvPr id="14" name="Picture 215"/>
          <p:cNvPicPr>
            <a:picLocks noChangeAspect="1" noChangeArrowheads="1"/>
          </p:cNvPicPr>
          <p:nvPr>
            <p:custDataLst>
              <p:tags r:id="rId5"/>
            </p:custDataLst>
          </p:nvPr>
        </p:nvPicPr>
        <p:blipFill>
          <a:blip r:embed="rId27" cstate="screen">
            <a:grayscl/>
            <a:extLst>
              <a:ext uri="{28A0092B-C50C-407E-A947-70E740481C1C}">
                <a14:useLocalDpi xmlns:a14="http://schemas.microsoft.com/office/drawing/2010/main"/>
              </a:ext>
            </a:extLst>
          </a:blip>
          <a:srcRect/>
          <a:stretch>
            <a:fillRect/>
          </a:stretch>
        </p:blipFill>
        <p:spPr bwMode="gray">
          <a:xfrm>
            <a:off x="978173" y="3011300"/>
            <a:ext cx="3599196" cy="1313322"/>
          </a:xfrm>
          <a:prstGeom prst="rect">
            <a:avLst/>
          </a:prstGeom>
          <a:noFill/>
          <a:ln w="9525">
            <a:noFill/>
            <a:miter lim="800000"/>
            <a:headEnd/>
            <a:tailEnd/>
          </a:ln>
        </p:spPr>
      </p:pic>
      <p:sp>
        <p:nvSpPr>
          <p:cNvPr id="15" name="TextBox 18"/>
          <p:cNvSpPr txBox="1">
            <a:spLocks noChangeArrowheads="1"/>
          </p:cNvSpPr>
          <p:nvPr>
            <p:custDataLst>
              <p:tags r:id="rId6"/>
            </p:custDataLst>
          </p:nvPr>
        </p:nvSpPr>
        <p:spPr bwMode="gray">
          <a:xfrm>
            <a:off x="3135207" y="3835571"/>
            <a:ext cx="800219" cy="276999"/>
          </a:xfrm>
          <a:prstGeom prst="rect">
            <a:avLst/>
          </a:prstGeom>
          <a:noFill/>
          <a:ln w="9525">
            <a:noFill/>
            <a:miter lim="800000"/>
            <a:headEnd/>
            <a:tailEnd/>
          </a:ln>
        </p:spPr>
        <p:txBody>
          <a:bodyPr wrap="none">
            <a:spAutoFit/>
          </a:bodyPr>
          <a:lstStyle/>
          <a:p>
            <a:pPr>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顾客向量</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16" name="TextBox 19"/>
          <p:cNvSpPr txBox="1">
            <a:spLocks noChangeArrowheads="1"/>
          </p:cNvSpPr>
          <p:nvPr>
            <p:custDataLst>
              <p:tags r:id="rId7"/>
            </p:custDataLst>
          </p:nvPr>
        </p:nvSpPr>
        <p:spPr bwMode="gray">
          <a:xfrm>
            <a:off x="3408156" y="2632627"/>
            <a:ext cx="800219" cy="276999"/>
          </a:xfrm>
          <a:prstGeom prst="rect">
            <a:avLst/>
          </a:prstGeom>
          <a:noFill/>
          <a:ln w="9525">
            <a:noFill/>
            <a:miter lim="800000"/>
            <a:headEnd/>
            <a:tailEnd/>
          </a:ln>
        </p:spPr>
        <p:txBody>
          <a:bodyPr wrap="square">
            <a:spAutoFit/>
          </a:bodyPr>
          <a:lstStyle/>
          <a:p>
            <a:pPr algn="ctr">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商品向量</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17" name="Text Box 44"/>
          <p:cNvSpPr txBox="1">
            <a:spLocks noChangeArrowheads="1"/>
          </p:cNvSpPr>
          <p:nvPr>
            <p:custDataLst>
              <p:tags r:id="rId8"/>
            </p:custDataLst>
          </p:nvPr>
        </p:nvSpPr>
        <p:spPr bwMode="gray">
          <a:xfrm>
            <a:off x="121099" y="2998590"/>
            <a:ext cx="949668" cy="276999"/>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a:spAutoFit/>
          </a:bodyPr>
          <a:lstStyle/>
          <a:p>
            <a:pPr algn="ctr" fontAlgn="auto">
              <a:spcBef>
                <a:spcPts val="0"/>
              </a:spcBef>
              <a:spcAft>
                <a:spcPts val="0"/>
              </a:spcAft>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所有顾客</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18" name="Line 45"/>
          <p:cNvSpPr>
            <a:spLocks noChangeShapeType="1"/>
          </p:cNvSpPr>
          <p:nvPr>
            <p:custDataLst>
              <p:tags r:id="rId9"/>
            </p:custDataLst>
          </p:nvPr>
        </p:nvSpPr>
        <p:spPr bwMode="gray">
          <a:xfrm>
            <a:off x="666401" y="3560271"/>
            <a:ext cx="0" cy="660709"/>
          </a:xfrm>
          <a:prstGeom prst="line">
            <a:avLst/>
          </a:prstGeom>
          <a:noFill/>
          <a:ln w="9525">
            <a:solidFill>
              <a:srgbClr val="606060"/>
            </a:solidFill>
            <a:round/>
            <a:headEnd/>
            <a:tailEnd type="triangle" w="med" len="med"/>
          </a:ln>
        </p:spPr>
        <p:txBody>
          <a:bodyPr wrap="none" anchor="ctr"/>
          <a:lstStyle/>
          <a:p>
            <a:endParaRPr lang="en-GB" sz="1000">
              <a:latin typeface="Microsoft YaHei" panose="020B0503020204020204" pitchFamily="34" charset="-122"/>
              <a:ea typeface="Microsoft YaHei" panose="020B0503020204020204" pitchFamily="34" charset="-122"/>
            </a:endParaRPr>
          </a:p>
        </p:txBody>
      </p:sp>
      <p:sp>
        <p:nvSpPr>
          <p:cNvPr id="19" name="Text Box 46"/>
          <p:cNvSpPr txBox="1">
            <a:spLocks noChangeArrowheads="1"/>
          </p:cNvSpPr>
          <p:nvPr>
            <p:custDataLst>
              <p:tags r:id="rId10"/>
            </p:custDataLst>
          </p:nvPr>
        </p:nvSpPr>
        <p:spPr bwMode="gray">
          <a:xfrm>
            <a:off x="848212" y="2648346"/>
            <a:ext cx="1390930" cy="276999"/>
          </a:xfrm>
          <a:prstGeom prst="rect">
            <a:avLst/>
          </a:prstGeom>
          <a:noFill/>
          <a:ln w="9525">
            <a:noFill/>
            <a:miter lim="800000"/>
            <a:headEnd/>
            <a:tailEnd/>
          </a:ln>
          <a:effectLst>
            <a:prstShdw prst="shdw17" dist="17961" dir="2700000">
              <a:schemeClr val="accent1">
                <a:gamma/>
                <a:shade val="60000"/>
                <a:invGamma/>
                <a:alpha val="74998"/>
              </a:schemeClr>
            </a:prstShdw>
          </a:effectLst>
        </p:spPr>
        <p:txBody>
          <a:bodyPr wrap="square">
            <a:spAutoFit/>
          </a:bodyPr>
          <a:lstStyle/>
          <a:p>
            <a:pPr algn="ctr" fontAlgn="auto">
              <a:spcBef>
                <a:spcPts val="0"/>
              </a:spcBef>
              <a:spcAft>
                <a:spcPts val="0"/>
              </a:spcAft>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菜单商品</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20" name="Line 47"/>
          <p:cNvSpPr>
            <a:spLocks noChangeShapeType="1"/>
          </p:cNvSpPr>
          <p:nvPr>
            <p:custDataLst>
              <p:tags r:id="rId11"/>
            </p:custDataLst>
          </p:nvPr>
        </p:nvSpPr>
        <p:spPr bwMode="gray">
          <a:xfrm>
            <a:off x="1122366" y="2925471"/>
            <a:ext cx="900225" cy="0"/>
          </a:xfrm>
          <a:prstGeom prst="line">
            <a:avLst/>
          </a:prstGeom>
          <a:noFill/>
          <a:ln w="9525">
            <a:solidFill>
              <a:srgbClr val="606060"/>
            </a:solidFill>
            <a:round/>
            <a:headEnd/>
            <a:tailEnd type="triangle" w="med" len="med"/>
          </a:ln>
        </p:spPr>
        <p:txBody>
          <a:bodyPr wrap="none" anchor="ctr"/>
          <a:lstStyle/>
          <a:p>
            <a:endParaRPr lang="en-GB" sz="1000">
              <a:latin typeface="Microsoft YaHei" panose="020B0503020204020204" pitchFamily="34" charset="-122"/>
              <a:ea typeface="Microsoft YaHei" panose="020B0503020204020204" pitchFamily="34" charset="-122"/>
            </a:endParaRPr>
          </a:p>
        </p:txBody>
      </p:sp>
      <p:sp>
        <p:nvSpPr>
          <p:cNvPr id="21" name="Rectangle 20"/>
          <p:cNvSpPr/>
          <p:nvPr>
            <p:custDataLst>
              <p:tags r:id="rId12"/>
            </p:custDataLst>
          </p:nvPr>
        </p:nvSpPr>
        <p:spPr bwMode="gray">
          <a:xfrm>
            <a:off x="2683306" y="3751934"/>
            <a:ext cx="467650" cy="144356"/>
          </a:xfrm>
          <a:prstGeom prst="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000">
              <a:latin typeface="Microsoft YaHei" panose="020B0503020204020204" pitchFamily="34" charset="-122"/>
              <a:ea typeface="Microsoft YaHei" panose="020B0503020204020204" pitchFamily="34" charset="-122"/>
            </a:endParaRPr>
          </a:p>
        </p:txBody>
      </p:sp>
      <p:sp>
        <p:nvSpPr>
          <p:cNvPr id="22" name="Rectangle 21"/>
          <p:cNvSpPr/>
          <p:nvPr>
            <p:custDataLst>
              <p:tags r:id="rId13"/>
            </p:custDataLst>
          </p:nvPr>
        </p:nvSpPr>
        <p:spPr bwMode="gray">
          <a:xfrm>
            <a:off x="3747208" y="2996849"/>
            <a:ext cx="140296" cy="488591"/>
          </a:xfrm>
          <a:prstGeom prst="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000">
              <a:latin typeface="Microsoft YaHei" panose="020B0503020204020204" pitchFamily="34" charset="-122"/>
              <a:ea typeface="Microsoft YaHei" panose="020B0503020204020204" pitchFamily="34" charset="-122"/>
            </a:endParaRPr>
          </a:p>
        </p:txBody>
      </p:sp>
      <p:sp>
        <p:nvSpPr>
          <p:cNvPr id="23" name="Rectangle 22"/>
          <p:cNvSpPr/>
          <p:nvPr>
            <p:custDataLst>
              <p:tags r:id="rId14"/>
            </p:custDataLst>
          </p:nvPr>
        </p:nvSpPr>
        <p:spPr bwMode="gray">
          <a:xfrm>
            <a:off x="1198518" y="3740830"/>
            <a:ext cx="187058" cy="166568"/>
          </a:xfrm>
          <a:prstGeom prst="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000">
              <a:latin typeface="Microsoft YaHei" panose="020B0503020204020204" pitchFamily="34" charset="-122"/>
              <a:ea typeface="Microsoft YaHei" panose="020B0503020204020204" pitchFamily="34" charset="-122"/>
            </a:endParaRPr>
          </a:p>
        </p:txBody>
      </p:sp>
      <p:grpSp>
        <p:nvGrpSpPr>
          <p:cNvPr id="24" name="Group 20"/>
          <p:cNvGrpSpPr/>
          <p:nvPr>
            <p:custDataLst>
              <p:tags r:id="rId15"/>
            </p:custDataLst>
          </p:nvPr>
        </p:nvGrpSpPr>
        <p:grpSpPr>
          <a:xfrm>
            <a:off x="7149576" y="2971800"/>
            <a:ext cx="1648326" cy="1540042"/>
            <a:chOff x="533182" y="1434904"/>
            <a:chExt cx="3595976" cy="3376245"/>
          </a:xfrm>
        </p:grpSpPr>
        <p:pic>
          <p:nvPicPr>
            <p:cNvPr id="25" name="Picture 104"/>
            <p:cNvPicPr>
              <a:picLocks noChangeAspect="1" noChangeArrowheads="1"/>
            </p:cNvPicPr>
            <p:nvPr/>
          </p:nvPicPr>
          <p:blipFill>
            <a:blip r:embed="rId28" cstate="print"/>
            <a:srcRect/>
            <a:stretch>
              <a:fillRect/>
            </a:stretch>
          </p:blipFill>
          <p:spPr bwMode="auto">
            <a:xfrm>
              <a:off x="533182" y="1434904"/>
              <a:ext cx="3595976" cy="3376245"/>
            </a:xfrm>
            <a:prstGeom prst="rect">
              <a:avLst/>
            </a:prstGeom>
            <a:noFill/>
            <a:ln w="9525">
              <a:noFill/>
              <a:miter lim="800000"/>
              <a:headEnd/>
              <a:tailEnd/>
            </a:ln>
            <a:effectLst>
              <a:prstShdw prst="shdw17" dist="17961" dir="2700000">
                <a:schemeClr val="accent1">
                  <a:gamma/>
                  <a:shade val="60000"/>
                  <a:invGamma/>
                </a:schemeClr>
              </a:prstShdw>
            </a:effectLst>
          </p:spPr>
        </p:pic>
        <p:sp>
          <p:nvSpPr>
            <p:cNvPr id="26" name="Flowchart: Connector 108"/>
            <p:cNvSpPr/>
            <p:nvPr/>
          </p:nvSpPr>
          <p:spPr>
            <a:xfrm>
              <a:off x="1485480" y="4448409"/>
              <a:ext cx="140677" cy="16177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sp>
          <p:nvSpPr>
            <p:cNvPr id="27" name="Flowchart: Connector 15"/>
            <p:cNvSpPr/>
            <p:nvPr/>
          </p:nvSpPr>
          <p:spPr>
            <a:xfrm>
              <a:off x="2047353" y="2358350"/>
              <a:ext cx="140677" cy="161778"/>
            </a:xfrm>
            <a:prstGeom prst="flowChartConnector">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grpSp>
      <p:pic>
        <p:nvPicPr>
          <p:cNvPr id="28" name="Picture 27" descr="Picture1.jpg"/>
          <p:cNvPicPr>
            <a:picLocks noChangeAspect="1"/>
          </p:cNvPicPr>
          <p:nvPr>
            <p:custDataLst>
              <p:tags r:id="rId16"/>
            </p:custDataLst>
          </p:nvPr>
        </p:nvPicPr>
        <p:blipFill>
          <a:blip r:embed="rId29" cstate="print"/>
          <a:stretch>
            <a:fillRect/>
          </a:stretch>
        </p:blipFill>
        <p:spPr>
          <a:xfrm>
            <a:off x="5205273" y="3014312"/>
            <a:ext cx="487680" cy="1310640"/>
          </a:xfrm>
          <a:prstGeom prst="rect">
            <a:avLst/>
          </a:prstGeom>
        </p:spPr>
      </p:pic>
      <p:pic>
        <p:nvPicPr>
          <p:cNvPr id="29" name="Picture 28" descr="Picture1.jpg"/>
          <p:cNvPicPr>
            <a:picLocks noChangeAspect="1"/>
          </p:cNvPicPr>
          <p:nvPr>
            <p:custDataLst>
              <p:tags r:id="rId17"/>
            </p:custDataLst>
          </p:nvPr>
        </p:nvPicPr>
        <p:blipFill>
          <a:blip r:embed="rId29" cstate="print"/>
          <a:stretch>
            <a:fillRect/>
          </a:stretch>
        </p:blipFill>
        <p:spPr>
          <a:xfrm>
            <a:off x="6019410" y="3034365"/>
            <a:ext cx="487680" cy="1310640"/>
          </a:xfrm>
          <a:prstGeom prst="rect">
            <a:avLst/>
          </a:prstGeom>
        </p:spPr>
      </p:pic>
      <p:sp>
        <p:nvSpPr>
          <p:cNvPr id="30" name="TextBox 19"/>
          <p:cNvSpPr txBox="1">
            <a:spLocks noChangeArrowheads="1"/>
          </p:cNvSpPr>
          <p:nvPr>
            <p:custDataLst>
              <p:tags r:id="rId18"/>
            </p:custDataLst>
          </p:nvPr>
        </p:nvSpPr>
        <p:spPr bwMode="gray">
          <a:xfrm>
            <a:off x="4928530" y="2641892"/>
            <a:ext cx="955711" cy="276999"/>
          </a:xfrm>
          <a:prstGeom prst="rect">
            <a:avLst/>
          </a:prstGeom>
          <a:noFill/>
          <a:ln w="9525">
            <a:noFill/>
            <a:miter lim="800000"/>
            <a:headEnd/>
            <a:tailEnd/>
          </a:ln>
        </p:spPr>
        <p:txBody>
          <a:bodyPr wrap="none">
            <a:spAutoFit/>
          </a:bodyPr>
          <a:lstStyle/>
          <a:p>
            <a:pPr algn="ctr">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从</a:t>
            </a:r>
            <a:r>
              <a:rPr lang="en-GB" dirty="0" smtClean="0">
                <a:solidFill>
                  <a:srgbClr val="606060"/>
                </a:solidFill>
                <a:latin typeface="Microsoft YaHei" panose="020B0503020204020204" pitchFamily="34" charset="-122"/>
                <a:ea typeface="Microsoft YaHei" panose="020B0503020204020204" pitchFamily="34" charset="-122"/>
                <a:cs typeface="Tahoma" pitchFamily="34" charset="0"/>
              </a:rPr>
              <a:t>SVD</a:t>
            </a: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得出</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1" name="TextBox 19"/>
          <p:cNvSpPr txBox="1">
            <a:spLocks noChangeArrowheads="1"/>
          </p:cNvSpPr>
          <p:nvPr>
            <p:custDataLst>
              <p:tags r:id="rId19"/>
            </p:custDataLst>
          </p:nvPr>
        </p:nvSpPr>
        <p:spPr bwMode="gray">
          <a:xfrm>
            <a:off x="5807149" y="2648472"/>
            <a:ext cx="936026" cy="461665"/>
          </a:xfrm>
          <a:prstGeom prst="rect">
            <a:avLst/>
          </a:prstGeom>
          <a:noFill/>
          <a:ln w="9525">
            <a:noFill/>
            <a:miter lim="800000"/>
            <a:headEnd/>
            <a:tailEnd/>
          </a:ln>
        </p:spPr>
        <p:txBody>
          <a:bodyPr wrap="square">
            <a:spAutoFit/>
          </a:bodyPr>
          <a:lstStyle/>
          <a:p>
            <a:pPr algn="ctr">
              <a:defRPr/>
            </a:pPr>
            <a:r>
              <a:rPr lang="zh-CN" altLang="en-US" dirty="0">
                <a:solidFill>
                  <a:srgbClr val="606060"/>
                </a:solidFill>
                <a:latin typeface="Microsoft YaHei" panose="020B0503020204020204" pitchFamily="34" charset="-122"/>
                <a:ea typeface="Microsoft YaHei" panose="020B0503020204020204" pitchFamily="34" charset="-122"/>
                <a:cs typeface="Tahoma" pitchFamily="34" charset="0"/>
              </a:rPr>
              <a:t>顾</a:t>
            </a: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客其他行为</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2" name="Rectangle 31"/>
          <p:cNvSpPr/>
          <p:nvPr>
            <p:custDataLst>
              <p:tags r:id="rId20"/>
            </p:custDataLst>
          </p:nvPr>
        </p:nvSpPr>
        <p:spPr bwMode="gray">
          <a:xfrm>
            <a:off x="5163845" y="3812092"/>
            <a:ext cx="1384151" cy="122234"/>
          </a:xfrm>
          <a:prstGeom prst="rect">
            <a:avLst/>
          </a:prstGeom>
          <a:noFill/>
          <a:ln w="38100"/>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GB" sz="1000">
              <a:latin typeface="Microsoft YaHei" panose="020B0503020204020204" pitchFamily="34" charset="-122"/>
              <a:ea typeface="Microsoft YaHei" panose="020B0503020204020204" pitchFamily="34" charset="-122"/>
            </a:endParaRPr>
          </a:p>
        </p:txBody>
      </p:sp>
      <p:cxnSp>
        <p:nvCxnSpPr>
          <p:cNvPr id="33" name="Curved Connector 32"/>
          <p:cNvCxnSpPr>
            <a:stCxn id="32" idx="3"/>
          </p:cNvCxnSpPr>
          <p:nvPr>
            <p:custDataLst>
              <p:tags r:id="rId21"/>
            </p:custDataLst>
          </p:nvPr>
        </p:nvCxnSpPr>
        <p:spPr>
          <a:xfrm flipV="1">
            <a:off x="6547996" y="3272590"/>
            <a:ext cx="770022" cy="600619"/>
          </a:xfrm>
          <a:prstGeom prst="curved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TextBox 19"/>
          <p:cNvSpPr txBox="1">
            <a:spLocks noChangeArrowheads="1"/>
          </p:cNvSpPr>
          <p:nvPr>
            <p:custDataLst>
              <p:tags r:id="rId22"/>
            </p:custDataLst>
          </p:nvPr>
        </p:nvSpPr>
        <p:spPr bwMode="gray">
          <a:xfrm>
            <a:off x="7197701" y="2365167"/>
            <a:ext cx="1576137" cy="461665"/>
          </a:xfrm>
          <a:prstGeom prst="rect">
            <a:avLst/>
          </a:prstGeom>
          <a:noFill/>
          <a:ln w="9525">
            <a:noFill/>
            <a:miter lim="800000"/>
            <a:headEnd/>
            <a:tailEnd/>
          </a:ln>
        </p:spPr>
        <p:txBody>
          <a:bodyPr wrap="square">
            <a:spAutoFit/>
          </a:bodyPr>
          <a:lstStyle/>
          <a:p>
            <a:pPr algn="ctr">
              <a:defRPr/>
            </a:pPr>
            <a:r>
              <a:rPr lang="zh-CN" altLang="en-US" dirty="0" smtClean="0">
                <a:solidFill>
                  <a:srgbClr val="606060"/>
                </a:solidFill>
                <a:latin typeface="Microsoft YaHei" panose="020B0503020204020204" pitchFamily="34" charset="-122"/>
                <a:ea typeface="Microsoft YaHei" panose="020B0503020204020204" pitchFamily="34" charset="-122"/>
                <a:cs typeface="Tahoma" pitchFamily="34" charset="0"/>
              </a:rPr>
              <a:t>高维空间里每个点代表一个顾客</a:t>
            </a:r>
            <a:endParaRPr lang="en-GB" dirty="0">
              <a:solidFill>
                <a:srgbClr val="606060"/>
              </a:solidFill>
              <a:latin typeface="Microsoft YaHei" panose="020B0503020204020204" pitchFamily="34" charset="-122"/>
              <a:ea typeface="Microsoft YaHei" panose="020B0503020204020204" pitchFamily="34" charset="-122"/>
              <a:cs typeface="Tahoma" pitchFamily="34" charset="0"/>
            </a:endParaRPr>
          </a:p>
        </p:txBody>
      </p:sp>
      <p:sp>
        <p:nvSpPr>
          <p:cNvPr id="35" name="Text Box 6"/>
          <p:cNvSpPr txBox="1">
            <a:spLocks noChangeArrowheads="1"/>
          </p:cNvSpPr>
          <p:nvPr>
            <p:custDataLst>
              <p:tags r:id="rId23"/>
            </p:custDataLst>
          </p:nvPr>
        </p:nvSpPr>
        <p:spPr bwMode="gray">
          <a:xfrm>
            <a:off x="5059759" y="4731192"/>
            <a:ext cx="3798302" cy="1046440"/>
          </a:xfrm>
          <a:prstGeom prst="rect">
            <a:avLst/>
          </a:prstGeom>
          <a:noFill/>
          <a:ln w="9525">
            <a:noFill/>
            <a:miter lim="800000"/>
            <a:headEnd/>
            <a:tailEnd/>
          </a:ln>
          <a:effectLst>
            <a:prstShdw prst="shdw17" dist="17961" dir="2700000">
              <a:srgbClr val="4F81BD">
                <a:gamma/>
                <a:shade val="60000"/>
                <a:invGamma/>
                <a:alpha val="74998"/>
              </a:srgbClr>
            </a:prstShdw>
          </a:effectLst>
        </p:spPr>
        <p:txBody>
          <a:bodyPr wrap="square">
            <a:spAutoFit/>
          </a:bodyPr>
          <a:lstStyle/>
          <a:p>
            <a:pPr marL="171450" indent="-171450" eaLnBrk="0" fontAlgn="auto" hangingPunct="0">
              <a:spcBef>
                <a:spcPts val="1200"/>
              </a:spcBef>
              <a:spcAft>
                <a:spcPts val="0"/>
              </a:spcAft>
              <a:buClr>
                <a:srgbClr val="11356F"/>
              </a:buClr>
              <a:buSzPct val="100000"/>
              <a:buFontTx/>
              <a:buChar char="•"/>
              <a:defRPr/>
            </a:pPr>
            <a:r>
              <a:rPr lang="zh-CN" altLang="en-US" sz="1400" kern="0" dirty="0" smtClean="0">
                <a:solidFill>
                  <a:srgbClr val="606060"/>
                </a:solidFill>
                <a:latin typeface="Microsoft YaHei" panose="020B0503020204020204" pitchFamily="34" charset="-122"/>
                <a:ea typeface="Microsoft YaHei" panose="020B0503020204020204" pitchFamily="34" charset="-122"/>
              </a:rPr>
              <a:t>每个顾客用高维空间里的一个点表示</a:t>
            </a:r>
            <a:endParaRPr lang="en-GB" sz="1400" kern="0" dirty="0" smtClean="0">
              <a:solidFill>
                <a:srgbClr val="606060"/>
              </a:solidFill>
              <a:latin typeface="Microsoft YaHei" panose="020B0503020204020204" pitchFamily="34" charset="-122"/>
              <a:ea typeface="Microsoft YaHei" panose="020B0503020204020204" pitchFamily="34" charset="-122"/>
            </a:endParaRPr>
          </a:p>
          <a:p>
            <a:pPr marL="171450" indent="-171450" eaLnBrk="0" fontAlgn="auto" hangingPunct="0">
              <a:spcBef>
                <a:spcPts val="1200"/>
              </a:spcBef>
              <a:spcAft>
                <a:spcPts val="0"/>
              </a:spcAft>
              <a:buClr>
                <a:srgbClr val="11356F"/>
              </a:buClr>
              <a:buSzPct val="100000"/>
              <a:buFontTx/>
              <a:buChar char="•"/>
              <a:defRPr/>
            </a:pPr>
            <a:r>
              <a:rPr lang="zh-CN" altLang="en-US" sz="1400" kern="0" dirty="0" smtClean="0">
                <a:solidFill>
                  <a:srgbClr val="606060"/>
                </a:solidFill>
                <a:latin typeface="Microsoft YaHei" panose="020B0503020204020204" pitchFamily="34" charset="-122"/>
                <a:ea typeface="Microsoft YaHei" panose="020B0503020204020204" pitchFamily="34" charset="-122"/>
              </a:rPr>
              <a:t>行为类似的顾客的点之间的距离较近</a:t>
            </a:r>
            <a:endParaRPr lang="en-GB" sz="1400" kern="0" dirty="0" smtClean="0">
              <a:solidFill>
                <a:srgbClr val="606060"/>
              </a:solidFill>
              <a:latin typeface="Microsoft YaHei" panose="020B0503020204020204" pitchFamily="34" charset="-122"/>
              <a:ea typeface="Microsoft YaHei" panose="020B0503020204020204" pitchFamily="34" charset="-122"/>
            </a:endParaRPr>
          </a:p>
          <a:p>
            <a:pPr marL="171450" indent="-171450" eaLnBrk="0" fontAlgn="auto" hangingPunct="0">
              <a:spcBef>
                <a:spcPts val="1200"/>
              </a:spcBef>
              <a:spcAft>
                <a:spcPts val="0"/>
              </a:spcAft>
              <a:buClr>
                <a:srgbClr val="11356F"/>
              </a:buClr>
              <a:buSzPct val="100000"/>
              <a:buFontTx/>
              <a:buChar char="•"/>
              <a:defRPr/>
            </a:pPr>
            <a:r>
              <a:rPr lang="zh-CN" altLang="en-US" sz="1400" kern="0" dirty="0" smtClean="0">
                <a:solidFill>
                  <a:srgbClr val="606060"/>
                </a:solidFill>
                <a:latin typeface="Microsoft YaHei" panose="020B0503020204020204" pitchFamily="34" charset="-122"/>
                <a:ea typeface="Microsoft YaHei" panose="020B0503020204020204" pitchFamily="34" charset="-122"/>
              </a:rPr>
              <a:t>聚类算法归纳出有代表性的类组</a:t>
            </a:r>
            <a:endParaRPr lang="en-GB" sz="1400" kern="0" dirty="0" smtClean="0">
              <a:solidFill>
                <a:srgbClr val="606060"/>
              </a:solidFill>
              <a:latin typeface="Microsoft YaHei" panose="020B0503020204020204" pitchFamily="34" charset="-122"/>
              <a:ea typeface="Microsoft YaHei" panose="020B0503020204020204" pitchFamily="34" charset="-122"/>
            </a:endParaRPr>
          </a:p>
        </p:txBody>
      </p:sp>
      <p:sp>
        <p:nvSpPr>
          <p:cNvPr id="36" name="Text Box 6"/>
          <p:cNvSpPr txBox="1">
            <a:spLocks noChangeArrowheads="1"/>
          </p:cNvSpPr>
          <p:nvPr>
            <p:custDataLst>
              <p:tags r:id="rId24"/>
            </p:custDataLst>
          </p:nvPr>
        </p:nvSpPr>
        <p:spPr bwMode="gray">
          <a:xfrm>
            <a:off x="5009419" y="1627047"/>
            <a:ext cx="3920831" cy="523220"/>
          </a:xfrm>
          <a:prstGeom prst="rect">
            <a:avLst/>
          </a:prstGeom>
          <a:noFill/>
          <a:ln w="9525">
            <a:noFill/>
            <a:miter lim="800000"/>
            <a:headEnd/>
            <a:tailEnd/>
          </a:ln>
          <a:effectLst>
            <a:prstShdw prst="shdw17" dist="17961" dir="2700000">
              <a:srgbClr val="4F81BD">
                <a:gamma/>
                <a:shade val="60000"/>
                <a:invGamma/>
                <a:alpha val="74998"/>
              </a:srgbClr>
            </a:prstShdw>
          </a:effectLst>
        </p:spPr>
        <p:txBody>
          <a:bodyPr wrap="square">
            <a:spAutoFit/>
          </a:bodyPr>
          <a:lstStyle/>
          <a:p>
            <a:pPr marL="287338" indent="-287338" algn="ctr" eaLnBrk="0" fontAlgn="auto" hangingPunct="0">
              <a:spcBef>
                <a:spcPts val="0"/>
              </a:spcBef>
              <a:spcAft>
                <a:spcPts val="0"/>
              </a:spcAft>
              <a:buClr>
                <a:srgbClr val="11356F"/>
              </a:buClr>
              <a:buSzPct val="100000"/>
              <a:defRP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利用</a:t>
            </a:r>
            <a:r>
              <a:rPr lang="en-GB" sz="1400" b="1" spc="300" dirty="0" smtClean="0">
                <a:solidFill>
                  <a:srgbClr val="0070C0"/>
                </a:solidFill>
                <a:latin typeface="Microsoft YaHei" panose="020B0503020204020204" pitchFamily="34" charset="-122"/>
                <a:ea typeface="Microsoft YaHei" panose="020B0503020204020204" pitchFamily="34" charset="-122"/>
              </a:rPr>
              <a:t>K</a:t>
            </a:r>
            <a:r>
              <a:rPr lang="zh-CN" altLang="en-US" sz="1400" b="1" spc="300" dirty="0">
                <a:solidFill>
                  <a:srgbClr val="0070C0"/>
                </a:solidFill>
                <a:latin typeface="Microsoft YaHei" panose="020B0503020204020204" pitchFamily="34" charset="-122"/>
                <a:ea typeface="Microsoft YaHei" panose="020B0503020204020204" pitchFamily="34" charset="-122"/>
              </a:rPr>
              <a:t>聚类算</a:t>
            </a:r>
            <a:r>
              <a:rPr lang="zh-CN" altLang="en-US" sz="1400" b="1" spc="300" dirty="0" smtClean="0">
                <a:solidFill>
                  <a:srgbClr val="0070C0"/>
                </a:solidFill>
                <a:latin typeface="Microsoft YaHei" panose="020B0503020204020204" pitchFamily="34" charset="-122"/>
                <a:ea typeface="Microsoft YaHei" panose="020B0503020204020204" pitchFamily="34" charset="-122"/>
              </a:rPr>
              <a:t>法来归纳模式分组</a:t>
            </a:r>
            <a:endParaRPr lang="zh-CN" altLang="en-US" sz="1400" b="1" spc="300" dirty="0">
              <a:solidFill>
                <a:srgbClr val="0070C0"/>
              </a:solidFill>
              <a:latin typeface="Microsoft YaHei" panose="020B0503020204020204" pitchFamily="34" charset="-122"/>
              <a:ea typeface="Microsoft YaHei" panose="020B0503020204020204" pitchFamily="34" charset="-122"/>
            </a:endParaRPr>
          </a:p>
          <a:p>
            <a:pPr marL="287338" indent="-287338" algn="ctr" eaLnBrk="0" fontAlgn="auto" hangingPunct="0">
              <a:spcBef>
                <a:spcPts val="0"/>
              </a:spcBef>
              <a:spcAft>
                <a:spcPts val="0"/>
              </a:spcAft>
              <a:buClr>
                <a:srgbClr val="11356F"/>
              </a:buClr>
              <a:buSzPct val="100000"/>
              <a:defRPr/>
            </a:pPr>
            <a:endParaRPr lang="en-GB" sz="1400" b="1" spc="300" dirty="0" smtClean="0">
              <a:solidFill>
                <a:srgbClr val="0070C0"/>
              </a:solidFill>
              <a:latin typeface="Microsoft YaHei" panose="020B0503020204020204" pitchFamily="34" charset="-122"/>
              <a:ea typeface="Microsoft YaHei" panose="020B0503020204020204" pitchFamily="34" charset="-122"/>
            </a:endParaRPr>
          </a:p>
        </p:txBody>
      </p:sp>
      <p:sp>
        <p:nvSpPr>
          <p:cNvPr id="37" name="Round Same Side Corner Rectangle 3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8" name="Round Same Side Corner Rectangle 37"/>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0" name="Round Same Side Corner Rectangle 3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1" name="Round Same Side Corner Rectangle 4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2" name="Straight Connector 4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70258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4" name="Object 103"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6405"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6" name="Rectangle 8"/>
          <p:cNvSpPr>
            <a:spLocks noChangeArrowheads="1"/>
          </p:cNvSpPr>
          <p:nvPr/>
        </p:nvSpPr>
        <p:spPr bwMode="auto">
          <a:xfrm>
            <a:off x="5146834" y="1661932"/>
            <a:ext cx="3600450" cy="4891267"/>
          </a:xfrm>
          <a:prstGeom prst="roundRect">
            <a:avLst>
              <a:gd name="adj" fmla="val 8263"/>
            </a:avLst>
          </a:prstGeom>
          <a:solidFill>
            <a:schemeClr val="accent1">
              <a:lumMod val="20000"/>
              <a:lumOff val="80000"/>
            </a:schemeClr>
          </a:solidFill>
          <a:ln>
            <a:noFill/>
          </a:ln>
          <a:effectLst>
            <a:outerShdw blurRad="88900" dist="23000" dir="5400000" rotWithShape="0">
              <a:schemeClr val="tx2">
                <a:lumMod val="65000"/>
                <a:lumOff val="3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pitchFamily="34" charset="0"/>
            </a:endParaRPr>
          </a:p>
        </p:txBody>
      </p:sp>
      <p:sp>
        <p:nvSpPr>
          <p:cNvPr id="13" name="Rectangle 158"/>
          <p:cNvSpPr>
            <a:spLocks noChangeArrowheads="1"/>
          </p:cNvSpPr>
          <p:nvPr/>
        </p:nvSpPr>
        <p:spPr bwMode="auto">
          <a:xfrm>
            <a:off x="5121064" y="6066385"/>
            <a:ext cx="3617912" cy="209550"/>
          </a:xfrm>
          <a:prstGeom prst="rect">
            <a:avLst/>
          </a:prstGeom>
          <a:gradFill rotWithShape="1">
            <a:gsLst>
              <a:gs pos="0">
                <a:srgbClr val="FF8080"/>
              </a:gs>
              <a:gs pos="50000">
                <a:srgbClr val="FFB3B3"/>
              </a:gs>
              <a:gs pos="100000">
                <a:srgbClr val="FFDADA"/>
              </a:gs>
            </a:gsLst>
            <a:lin ang="0" scaled="1"/>
          </a:gradFill>
          <a:ln w="9525">
            <a:noFill/>
            <a:round/>
            <a:headEnd/>
            <a:tailEnd/>
          </a:ln>
        </p:spPr>
        <p:txBody>
          <a:bodyPr lIns="91430" tIns="45716" rIns="91430" bIns="45716"/>
          <a:lstStyle/>
          <a:p>
            <a:pPr algn="ctr"/>
            <a:endParaRPr lang="en-US" b="1">
              <a:solidFill>
                <a:srgbClr val="000000"/>
              </a:solidFill>
              <a:ea typeface="MS PGothic" pitchFamily="34" charset="-128"/>
            </a:endParaRPr>
          </a:p>
        </p:txBody>
      </p:sp>
      <p:sp>
        <p:nvSpPr>
          <p:cNvPr id="118" name="Rectangle 158"/>
          <p:cNvSpPr>
            <a:spLocks noChangeArrowheads="1"/>
          </p:cNvSpPr>
          <p:nvPr/>
        </p:nvSpPr>
        <p:spPr bwMode="auto">
          <a:xfrm>
            <a:off x="5121064" y="5319095"/>
            <a:ext cx="3617912" cy="209550"/>
          </a:xfrm>
          <a:prstGeom prst="rect">
            <a:avLst/>
          </a:prstGeom>
          <a:gradFill rotWithShape="1">
            <a:gsLst>
              <a:gs pos="0">
                <a:srgbClr val="FF8080"/>
              </a:gs>
              <a:gs pos="50000">
                <a:srgbClr val="FFB3B3"/>
              </a:gs>
              <a:gs pos="100000">
                <a:srgbClr val="FFDADA"/>
              </a:gs>
            </a:gsLst>
            <a:lin ang="0" scaled="1"/>
          </a:gradFill>
          <a:ln w="9525">
            <a:noFill/>
            <a:round/>
            <a:headEnd/>
            <a:tailEnd/>
          </a:ln>
        </p:spPr>
        <p:txBody>
          <a:bodyPr lIns="91430" tIns="45716" rIns="91430" bIns="45716"/>
          <a:lstStyle/>
          <a:p>
            <a:pPr algn="ctr"/>
            <a:endParaRPr lang="en-US" b="1">
              <a:solidFill>
                <a:srgbClr val="000000"/>
              </a:solidFill>
              <a:ea typeface="MS PGothic" pitchFamily="34" charset="-128"/>
            </a:endParaRPr>
          </a:p>
        </p:txBody>
      </p:sp>
      <p:sp>
        <p:nvSpPr>
          <p:cNvPr id="2" name="Title 1"/>
          <p:cNvSpPr>
            <a:spLocks noGrp="1"/>
          </p:cNvSpPr>
          <p:nvPr>
            <p:ph type="title"/>
          </p:nvPr>
        </p:nvSpPr>
        <p:spPr/>
        <p:txBody>
          <a:bodyPr/>
          <a:lstStyle/>
          <a:p>
            <a:r>
              <a:rPr lang="en-US"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孪生姐妹</a:t>
            </a:r>
            <a:r>
              <a:rPr lang="en-US"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模型</a:t>
            </a:r>
            <a:r>
              <a:rPr lang="en-US" dirty="0">
                <a:latin typeface="Microsoft YaHei" panose="020B0503020204020204" pitchFamily="34" charset="-122"/>
                <a:ea typeface="Microsoft YaHei" panose="020B0503020204020204" pitchFamily="34" charset="-122"/>
              </a:rPr>
              <a:t> – </a:t>
            </a:r>
            <a:r>
              <a:rPr lang="zh-CN" altLang="en-US" dirty="0">
                <a:latin typeface="Microsoft YaHei" panose="020B0503020204020204" pitchFamily="34" charset="-122"/>
                <a:ea typeface="Microsoft YaHei" panose="020B0503020204020204" pitchFamily="34" charset="-122"/>
              </a:rPr>
              <a:t>同侪影响</a:t>
            </a:r>
            <a:endParaRPr lang="en-SG" dirty="0"/>
          </a:p>
        </p:txBody>
      </p:sp>
      <p:sp>
        <p:nvSpPr>
          <p:cNvPr id="3" name="Text Placeholder 2"/>
          <p:cNvSpPr>
            <a:spLocks noGrp="1"/>
          </p:cNvSpPr>
          <p:nvPr>
            <p:ph type="body" sz="quarter" idx="10"/>
          </p:nvPr>
        </p:nvSpPr>
        <p:spPr/>
        <p:txBody>
          <a:bodyPr/>
          <a:lstStyle/>
          <a:p>
            <a:r>
              <a:rPr lang="zh-CN" altLang="en-US" dirty="0">
                <a:solidFill>
                  <a:schemeClr val="accent1">
                    <a:lumMod val="50000"/>
                  </a:schemeClr>
                </a:solidFill>
                <a:latin typeface="Microsoft YaHei" panose="020B0503020204020204" pitchFamily="34" charset="-122"/>
                <a:ea typeface="Microsoft YaHei" panose="020B0503020204020204" pitchFamily="34" charset="-122"/>
              </a:rPr>
              <a:t>我们的推荐引擎能通过分析顾客的相对购买时间、消费潜力和实际花费来精准刺激客户消费</a:t>
            </a:r>
            <a:endParaRPr lang="en-GB" dirty="0">
              <a:solidFill>
                <a:schemeClr val="accent1">
                  <a:lumMod val="50000"/>
                </a:schemeClr>
              </a:solidFill>
              <a:latin typeface="Microsoft YaHei" panose="020B0503020204020204" pitchFamily="34" charset="-122"/>
              <a:ea typeface="Microsoft YaHei" panose="020B0503020204020204" pitchFamily="34" charset="-122"/>
            </a:endParaRPr>
          </a:p>
          <a:p>
            <a:endParaRPr lang="en-GB" dirty="0">
              <a:solidFill>
                <a:srgbClr val="004080"/>
              </a:solidFill>
            </a:endParaRPr>
          </a:p>
        </p:txBody>
      </p:sp>
      <p:sp>
        <p:nvSpPr>
          <p:cNvPr id="4" name="TextBox 133"/>
          <p:cNvSpPr txBox="1">
            <a:spLocks noChangeArrowheads="1"/>
          </p:cNvSpPr>
          <p:nvPr/>
        </p:nvSpPr>
        <p:spPr bwMode="auto">
          <a:xfrm>
            <a:off x="4074948" y="2055640"/>
            <a:ext cx="1004887" cy="307768"/>
          </a:xfrm>
          <a:prstGeom prst="rect">
            <a:avLst/>
          </a:prstGeom>
          <a:noFill/>
          <a:ln w="9525">
            <a:noFill/>
            <a:miter lim="800000"/>
            <a:headEnd/>
            <a:tailEnd/>
          </a:ln>
        </p:spPr>
        <p:txBody>
          <a:bodyPr lIns="91430" tIns="45716" rIns="91430" bIns="45716">
            <a:spAutoFit/>
          </a:bodyPr>
          <a:lstStyle/>
          <a:p>
            <a:pPr algn="ctr" fontAlgn="auto">
              <a:spcBef>
                <a:spcPts val="0"/>
              </a:spcBef>
              <a:spcAft>
                <a:spcPts val="0"/>
              </a:spcAft>
              <a:defRPr/>
            </a:pPr>
            <a:r>
              <a:rPr lang="zh-CN" altLang="en-US" sz="1400" b="1" cap="all" dirty="0" smtClean="0">
                <a:solidFill>
                  <a:schemeClr val="tx2"/>
                </a:solidFill>
                <a:latin typeface="Calibri"/>
                <a:ea typeface="ＭＳ Ｐゴシック" pitchFamily="-107" charset="-128"/>
                <a:cs typeface="Calibri"/>
              </a:rPr>
              <a:t>品牌</a:t>
            </a:r>
            <a:endParaRPr lang="en-US" sz="1400" b="1" cap="all" dirty="0">
              <a:solidFill>
                <a:schemeClr val="tx2"/>
              </a:solidFill>
              <a:latin typeface="Calibri"/>
              <a:ea typeface="ＭＳ Ｐゴシック" pitchFamily="-107" charset="-128"/>
              <a:cs typeface="Calibri"/>
            </a:endParaRPr>
          </a:p>
        </p:txBody>
      </p:sp>
      <p:sp>
        <p:nvSpPr>
          <p:cNvPr id="5" name="Rectangle 8"/>
          <p:cNvSpPr>
            <a:spLocks noChangeArrowheads="1"/>
          </p:cNvSpPr>
          <p:nvPr/>
        </p:nvSpPr>
        <p:spPr bwMode="auto">
          <a:xfrm>
            <a:off x="412888" y="1661932"/>
            <a:ext cx="3600091" cy="4891267"/>
          </a:xfrm>
          <a:prstGeom prst="roundRect">
            <a:avLst>
              <a:gd name="adj" fmla="val 8263"/>
            </a:avLst>
          </a:prstGeom>
          <a:solidFill>
            <a:schemeClr val="accent1">
              <a:lumMod val="20000"/>
              <a:lumOff val="80000"/>
            </a:schemeClr>
          </a:solidFill>
          <a:ln>
            <a:noFill/>
          </a:ln>
          <a:effectLst>
            <a:outerShdw blurRad="88900" dist="23000" dir="5400000" rotWithShape="0">
              <a:schemeClr val="tx2">
                <a:lumMod val="65000"/>
                <a:lumOff val="3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Calibri" pitchFamily="34" charset="0"/>
            </a:endParaRPr>
          </a:p>
        </p:txBody>
      </p:sp>
      <p:sp>
        <p:nvSpPr>
          <p:cNvPr id="7" name="TextBox 6"/>
          <p:cNvSpPr txBox="1">
            <a:spLocks noChangeArrowheads="1"/>
          </p:cNvSpPr>
          <p:nvPr/>
        </p:nvSpPr>
        <p:spPr bwMode="auto">
          <a:xfrm>
            <a:off x="1612025" y="2204165"/>
            <a:ext cx="692798" cy="307768"/>
          </a:xfrm>
          <a:prstGeom prst="rect">
            <a:avLst/>
          </a:prstGeom>
          <a:noFill/>
          <a:ln w="9525">
            <a:noFill/>
            <a:miter lim="800000"/>
            <a:headEnd/>
            <a:tailEnd/>
          </a:ln>
        </p:spPr>
        <p:txBody>
          <a:bodyPr wrap="none" lIns="91430" tIns="45716" rIns="91430" bIns="45716">
            <a:spAutoFit/>
          </a:bodyPr>
          <a:lstStyle/>
          <a:p>
            <a:r>
              <a:rPr lang="zh-CN" altLang="en-US" sz="1400" b="1" dirty="0" smtClean="0">
                <a:solidFill>
                  <a:srgbClr val="606060"/>
                </a:solidFill>
                <a:ea typeface="MS PGothic" pitchFamily="34" charset="-128"/>
                <a:cs typeface="Calibri" pitchFamily="34" charset="0"/>
              </a:rPr>
              <a:t>顾客 </a:t>
            </a:r>
            <a:r>
              <a:rPr lang="en-US" sz="1400" b="1" dirty="0" smtClean="0">
                <a:solidFill>
                  <a:srgbClr val="606060"/>
                </a:solidFill>
                <a:ea typeface="MS PGothic" pitchFamily="34" charset="-128"/>
                <a:cs typeface="Calibri" pitchFamily="34" charset="0"/>
              </a:rPr>
              <a:t>A</a:t>
            </a:r>
            <a:endParaRPr lang="en-US" sz="1400" b="1" dirty="0">
              <a:solidFill>
                <a:srgbClr val="606060"/>
              </a:solidFill>
              <a:ea typeface="MS PGothic" pitchFamily="34" charset="-128"/>
              <a:cs typeface="Calibri" pitchFamily="34" charset="0"/>
            </a:endParaRPr>
          </a:p>
        </p:txBody>
      </p:sp>
      <p:sp>
        <p:nvSpPr>
          <p:cNvPr id="8" name="TextBox 7"/>
          <p:cNvSpPr txBox="1">
            <a:spLocks noChangeArrowheads="1"/>
          </p:cNvSpPr>
          <p:nvPr/>
        </p:nvSpPr>
        <p:spPr bwMode="auto">
          <a:xfrm>
            <a:off x="5705983" y="2201811"/>
            <a:ext cx="2520222" cy="307768"/>
          </a:xfrm>
          <a:prstGeom prst="rect">
            <a:avLst/>
          </a:prstGeom>
          <a:noFill/>
          <a:ln w="9525">
            <a:noFill/>
            <a:miter lim="800000"/>
            <a:headEnd/>
            <a:tailEnd/>
          </a:ln>
        </p:spPr>
        <p:txBody>
          <a:bodyPr wrap="none" lIns="91430" tIns="45716" rIns="91430" bIns="45716">
            <a:spAutoFit/>
          </a:bodyPr>
          <a:lstStyle/>
          <a:p>
            <a:pPr algn="ctr"/>
            <a:r>
              <a:rPr lang="zh-CN" altLang="en-US" sz="1400" b="1" dirty="0">
                <a:solidFill>
                  <a:srgbClr val="606060"/>
                </a:solidFill>
                <a:ea typeface="MS PGothic" pitchFamily="34" charset="-128"/>
                <a:cs typeface="Calibri" pitchFamily="34" charset="0"/>
              </a:rPr>
              <a:t>顾客</a:t>
            </a:r>
            <a:r>
              <a:rPr lang="en-US" sz="1400" b="1" dirty="0" smtClean="0">
                <a:solidFill>
                  <a:srgbClr val="606060"/>
                </a:solidFill>
                <a:ea typeface="MS PGothic" pitchFamily="34" charset="-128"/>
                <a:cs typeface="Calibri" pitchFamily="34" charset="0"/>
              </a:rPr>
              <a:t> B </a:t>
            </a:r>
            <a:r>
              <a:rPr lang="en-SG" sz="1400" b="1" dirty="0" smtClean="0">
                <a:solidFill>
                  <a:srgbClr val="606060"/>
                </a:solidFill>
                <a:ea typeface="MS PGothic" pitchFamily="34" charset="-128"/>
                <a:cs typeface="Calibri" pitchFamily="34" charset="0"/>
              </a:rPr>
              <a:t>(</a:t>
            </a:r>
            <a:r>
              <a:rPr lang="zh-CN" altLang="en-US" sz="1400" b="1" dirty="0" smtClean="0">
                <a:solidFill>
                  <a:srgbClr val="606060"/>
                </a:solidFill>
                <a:ea typeface="MS PGothic" pitchFamily="34" charset="-128"/>
                <a:cs typeface="Calibri" pitchFamily="34" charset="0"/>
              </a:rPr>
              <a:t>顾客 </a:t>
            </a:r>
            <a:r>
              <a:rPr lang="en-US" sz="1400" b="1" dirty="0" smtClean="0">
                <a:solidFill>
                  <a:srgbClr val="606060"/>
                </a:solidFill>
                <a:ea typeface="MS PGothic" pitchFamily="34" charset="-128"/>
                <a:cs typeface="Calibri" pitchFamily="34" charset="0"/>
              </a:rPr>
              <a:t>A </a:t>
            </a:r>
            <a:r>
              <a:rPr lang="zh-CN" altLang="en-US" sz="1400" b="1" dirty="0" smtClean="0">
                <a:solidFill>
                  <a:srgbClr val="606060"/>
                </a:solidFill>
                <a:ea typeface="MS PGothic" pitchFamily="34" charset="-128"/>
                <a:cs typeface="Calibri" pitchFamily="34" charset="0"/>
              </a:rPr>
              <a:t>的 </a:t>
            </a:r>
            <a:r>
              <a:rPr lang="en-US" sz="1400" b="1" dirty="0">
                <a:solidFill>
                  <a:srgbClr val="606060"/>
                </a:solidFill>
                <a:ea typeface="MS PGothic" pitchFamily="34" charset="-128"/>
                <a:cs typeface="Calibri" pitchFamily="34" charset="0"/>
              </a:rPr>
              <a:t>“</a:t>
            </a:r>
            <a:r>
              <a:rPr lang="zh-CN" altLang="en-US" sz="1400" b="1" dirty="0">
                <a:solidFill>
                  <a:srgbClr val="606060"/>
                </a:solidFill>
                <a:ea typeface="MS PGothic" pitchFamily="34" charset="-128"/>
                <a:cs typeface="Calibri" pitchFamily="34" charset="0"/>
              </a:rPr>
              <a:t>孪生姐妹</a:t>
            </a:r>
            <a:r>
              <a:rPr lang="en-US" sz="1400" b="1" dirty="0">
                <a:solidFill>
                  <a:srgbClr val="606060"/>
                </a:solidFill>
                <a:ea typeface="MS PGothic" pitchFamily="34" charset="-128"/>
                <a:cs typeface="Calibri" pitchFamily="34" charset="0"/>
              </a:rPr>
              <a:t>” )</a:t>
            </a:r>
          </a:p>
        </p:txBody>
      </p:sp>
      <p:cxnSp>
        <p:nvCxnSpPr>
          <p:cNvPr id="15" name="Straight Connector 10"/>
          <p:cNvCxnSpPr>
            <a:cxnSpLocks noChangeShapeType="1"/>
          </p:cNvCxnSpPr>
          <p:nvPr/>
        </p:nvCxnSpPr>
        <p:spPr bwMode="auto">
          <a:xfrm>
            <a:off x="435383" y="3046322"/>
            <a:ext cx="8316000" cy="1588"/>
          </a:xfrm>
          <a:prstGeom prst="line">
            <a:avLst/>
          </a:prstGeom>
          <a:noFill/>
          <a:ln w="3175">
            <a:solidFill>
              <a:srgbClr val="002060"/>
            </a:solidFill>
            <a:round/>
            <a:headEnd/>
            <a:tailEnd/>
          </a:ln>
        </p:spPr>
      </p:cxnSp>
      <p:cxnSp>
        <p:nvCxnSpPr>
          <p:cNvPr id="16" name="Straight Connector 23"/>
          <p:cNvCxnSpPr>
            <a:cxnSpLocks noChangeShapeType="1"/>
          </p:cNvCxnSpPr>
          <p:nvPr/>
        </p:nvCxnSpPr>
        <p:spPr bwMode="auto">
          <a:xfrm>
            <a:off x="441134" y="3836809"/>
            <a:ext cx="8316000" cy="1588"/>
          </a:xfrm>
          <a:prstGeom prst="line">
            <a:avLst/>
          </a:prstGeom>
          <a:noFill/>
          <a:ln w="3175">
            <a:solidFill>
              <a:srgbClr val="002060"/>
            </a:solidFill>
            <a:round/>
            <a:headEnd/>
            <a:tailEnd/>
          </a:ln>
        </p:spPr>
      </p:cxnSp>
      <p:cxnSp>
        <p:nvCxnSpPr>
          <p:cNvPr id="17" name="Straight Connector 24"/>
          <p:cNvCxnSpPr>
            <a:cxnSpLocks noChangeShapeType="1"/>
          </p:cNvCxnSpPr>
          <p:nvPr/>
        </p:nvCxnSpPr>
        <p:spPr bwMode="auto">
          <a:xfrm>
            <a:off x="435383" y="4616056"/>
            <a:ext cx="8316000" cy="1588"/>
          </a:xfrm>
          <a:prstGeom prst="line">
            <a:avLst/>
          </a:prstGeom>
          <a:noFill/>
          <a:ln w="3175">
            <a:solidFill>
              <a:srgbClr val="002060"/>
            </a:solidFill>
            <a:round/>
            <a:headEnd/>
            <a:tailEnd/>
          </a:ln>
        </p:spPr>
      </p:cxnSp>
      <p:cxnSp>
        <p:nvCxnSpPr>
          <p:cNvPr id="18" name="Straight Connector 25"/>
          <p:cNvCxnSpPr>
            <a:cxnSpLocks noChangeShapeType="1"/>
          </p:cNvCxnSpPr>
          <p:nvPr/>
        </p:nvCxnSpPr>
        <p:spPr bwMode="auto">
          <a:xfrm>
            <a:off x="441134" y="5416627"/>
            <a:ext cx="8316000" cy="1587"/>
          </a:xfrm>
          <a:prstGeom prst="line">
            <a:avLst/>
          </a:prstGeom>
          <a:noFill/>
          <a:ln w="3175">
            <a:solidFill>
              <a:srgbClr val="002060"/>
            </a:solidFill>
            <a:round/>
            <a:headEnd/>
            <a:tailEnd/>
          </a:ln>
        </p:spPr>
      </p:cxnSp>
      <p:cxnSp>
        <p:nvCxnSpPr>
          <p:cNvPr id="19" name="Straight Connector 26"/>
          <p:cNvCxnSpPr>
            <a:cxnSpLocks noChangeShapeType="1"/>
          </p:cNvCxnSpPr>
          <p:nvPr/>
        </p:nvCxnSpPr>
        <p:spPr bwMode="auto">
          <a:xfrm>
            <a:off x="435383" y="6169572"/>
            <a:ext cx="8316000" cy="1588"/>
          </a:xfrm>
          <a:prstGeom prst="line">
            <a:avLst/>
          </a:prstGeom>
          <a:noFill/>
          <a:ln w="3175">
            <a:solidFill>
              <a:srgbClr val="002060"/>
            </a:solidFill>
            <a:round/>
            <a:headEnd/>
            <a:tailEnd/>
          </a:ln>
        </p:spPr>
      </p:cxnSp>
      <p:sp>
        <p:nvSpPr>
          <p:cNvPr id="20" name="Oval 19"/>
          <p:cNvSpPr>
            <a:spLocks noChangeArrowheads="1"/>
          </p:cNvSpPr>
          <p:nvPr/>
        </p:nvSpPr>
        <p:spPr bwMode="auto">
          <a:xfrm>
            <a:off x="517304" y="2889160"/>
            <a:ext cx="274638"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1" name="Oval 20"/>
          <p:cNvSpPr>
            <a:spLocks noChangeArrowheads="1"/>
          </p:cNvSpPr>
          <p:nvPr/>
        </p:nvSpPr>
        <p:spPr bwMode="auto">
          <a:xfrm>
            <a:off x="955454" y="2889160"/>
            <a:ext cx="273050"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2" name="Oval 21"/>
          <p:cNvSpPr>
            <a:spLocks noChangeArrowheads="1"/>
          </p:cNvSpPr>
          <p:nvPr/>
        </p:nvSpPr>
        <p:spPr bwMode="auto">
          <a:xfrm>
            <a:off x="955454" y="5277820"/>
            <a:ext cx="273050" cy="27305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3" name="Oval 22"/>
          <p:cNvSpPr>
            <a:spLocks noChangeArrowheads="1"/>
          </p:cNvSpPr>
          <p:nvPr/>
        </p:nvSpPr>
        <p:spPr bwMode="auto">
          <a:xfrm>
            <a:off x="1512667" y="5357195"/>
            <a:ext cx="114300" cy="11430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4" name="Oval 23"/>
          <p:cNvSpPr>
            <a:spLocks noChangeArrowheads="1"/>
          </p:cNvSpPr>
          <p:nvPr/>
        </p:nvSpPr>
        <p:spPr bwMode="auto">
          <a:xfrm>
            <a:off x="2923954" y="5300045"/>
            <a:ext cx="228600" cy="22860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5" name="Oval 24"/>
          <p:cNvSpPr>
            <a:spLocks noChangeArrowheads="1"/>
          </p:cNvSpPr>
          <p:nvPr/>
        </p:nvSpPr>
        <p:spPr bwMode="auto">
          <a:xfrm>
            <a:off x="3141442" y="5300045"/>
            <a:ext cx="228600" cy="22860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6" name="Oval 25"/>
          <p:cNvSpPr>
            <a:spLocks noChangeArrowheads="1"/>
          </p:cNvSpPr>
          <p:nvPr/>
        </p:nvSpPr>
        <p:spPr bwMode="auto">
          <a:xfrm>
            <a:off x="3492279" y="5300045"/>
            <a:ext cx="230188" cy="22860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7" name="Oval 26"/>
          <p:cNvSpPr>
            <a:spLocks noChangeArrowheads="1"/>
          </p:cNvSpPr>
          <p:nvPr/>
        </p:nvSpPr>
        <p:spPr bwMode="auto">
          <a:xfrm>
            <a:off x="1785717" y="5346083"/>
            <a:ext cx="139700" cy="138112"/>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8" name="Oval 27"/>
          <p:cNvSpPr>
            <a:spLocks noChangeArrowheads="1"/>
          </p:cNvSpPr>
          <p:nvPr/>
        </p:nvSpPr>
        <p:spPr bwMode="auto">
          <a:xfrm>
            <a:off x="5359559" y="5355608"/>
            <a:ext cx="117475" cy="117475"/>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29" name="Oval 28"/>
          <p:cNvSpPr>
            <a:spLocks noChangeArrowheads="1"/>
          </p:cNvSpPr>
          <p:nvPr/>
        </p:nvSpPr>
        <p:spPr bwMode="auto">
          <a:xfrm>
            <a:off x="609379" y="6107660"/>
            <a:ext cx="109538" cy="109537"/>
          </a:xfrm>
          <a:prstGeom prst="ellipse">
            <a:avLst/>
          </a:prstGeom>
          <a:solidFill>
            <a:srgbClr val="0070C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0" name="Oval 29"/>
          <p:cNvSpPr>
            <a:spLocks noChangeArrowheads="1"/>
          </p:cNvSpPr>
          <p:nvPr/>
        </p:nvSpPr>
        <p:spPr bwMode="auto">
          <a:xfrm>
            <a:off x="1096742" y="4558906"/>
            <a:ext cx="109537"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1" name="Oval 30"/>
          <p:cNvSpPr>
            <a:spLocks noChangeArrowheads="1"/>
          </p:cNvSpPr>
          <p:nvPr/>
        </p:nvSpPr>
        <p:spPr bwMode="auto">
          <a:xfrm>
            <a:off x="1496792" y="4558906"/>
            <a:ext cx="111125"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2" name="Oval 31"/>
          <p:cNvSpPr>
            <a:spLocks noChangeArrowheads="1"/>
          </p:cNvSpPr>
          <p:nvPr/>
        </p:nvSpPr>
        <p:spPr bwMode="auto">
          <a:xfrm>
            <a:off x="1704754" y="4527156"/>
            <a:ext cx="173038" cy="1730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3" name="Oval 32"/>
          <p:cNvSpPr>
            <a:spLocks noChangeArrowheads="1"/>
          </p:cNvSpPr>
          <p:nvPr/>
        </p:nvSpPr>
        <p:spPr bwMode="auto">
          <a:xfrm>
            <a:off x="3058892" y="4527156"/>
            <a:ext cx="174625" cy="1730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4" name="Oval 33"/>
          <p:cNvSpPr>
            <a:spLocks noChangeArrowheads="1"/>
          </p:cNvSpPr>
          <p:nvPr/>
        </p:nvSpPr>
        <p:spPr bwMode="auto">
          <a:xfrm>
            <a:off x="2288954" y="4558906"/>
            <a:ext cx="109538"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5" name="Oval 34"/>
          <p:cNvSpPr>
            <a:spLocks noChangeArrowheads="1"/>
          </p:cNvSpPr>
          <p:nvPr/>
        </p:nvSpPr>
        <p:spPr bwMode="auto">
          <a:xfrm>
            <a:off x="3422429" y="4558906"/>
            <a:ext cx="109538"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6" name="Oval 35"/>
          <p:cNvSpPr>
            <a:spLocks noChangeArrowheads="1"/>
          </p:cNvSpPr>
          <p:nvPr/>
        </p:nvSpPr>
        <p:spPr bwMode="auto">
          <a:xfrm>
            <a:off x="3747867" y="4558906"/>
            <a:ext cx="107950"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7" name="Oval 36"/>
          <p:cNvSpPr>
            <a:spLocks noChangeArrowheads="1"/>
          </p:cNvSpPr>
          <p:nvPr/>
        </p:nvSpPr>
        <p:spPr bwMode="auto">
          <a:xfrm>
            <a:off x="5335747" y="4558906"/>
            <a:ext cx="109537"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8" name="Oval 37"/>
          <p:cNvSpPr>
            <a:spLocks noChangeArrowheads="1"/>
          </p:cNvSpPr>
          <p:nvPr/>
        </p:nvSpPr>
        <p:spPr bwMode="auto">
          <a:xfrm>
            <a:off x="5821522" y="4558906"/>
            <a:ext cx="109537"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39" name="Oval 38"/>
          <p:cNvSpPr>
            <a:spLocks noChangeArrowheads="1"/>
          </p:cNvSpPr>
          <p:nvPr/>
        </p:nvSpPr>
        <p:spPr bwMode="auto">
          <a:xfrm>
            <a:off x="6223159" y="4558906"/>
            <a:ext cx="109538"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0" name="Oval 39"/>
          <p:cNvSpPr>
            <a:spLocks noChangeArrowheads="1"/>
          </p:cNvSpPr>
          <p:nvPr/>
        </p:nvSpPr>
        <p:spPr bwMode="auto">
          <a:xfrm>
            <a:off x="7785259" y="4527156"/>
            <a:ext cx="173038" cy="1730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1" name="Oval 40"/>
          <p:cNvSpPr>
            <a:spLocks noChangeArrowheads="1"/>
          </p:cNvSpPr>
          <p:nvPr/>
        </p:nvSpPr>
        <p:spPr bwMode="auto">
          <a:xfrm>
            <a:off x="6737509" y="4558906"/>
            <a:ext cx="107950"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2" name="Oval 41"/>
          <p:cNvSpPr>
            <a:spLocks noChangeArrowheads="1"/>
          </p:cNvSpPr>
          <p:nvPr/>
        </p:nvSpPr>
        <p:spPr bwMode="auto">
          <a:xfrm>
            <a:off x="8472647" y="4558906"/>
            <a:ext cx="109537"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3" name="Oval 42"/>
          <p:cNvSpPr>
            <a:spLocks noChangeAspect="1" noChangeArrowheads="1"/>
          </p:cNvSpPr>
          <p:nvPr/>
        </p:nvSpPr>
        <p:spPr bwMode="auto">
          <a:xfrm>
            <a:off x="1863504" y="3639066"/>
            <a:ext cx="404813" cy="401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4" name="Oval 43"/>
          <p:cNvSpPr>
            <a:spLocks noChangeArrowheads="1"/>
          </p:cNvSpPr>
          <p:nvPr/>
        </p:nvSpPr>
        <p:spPr bwMode="auto">
          <a:xfrm>
            <a:off x="707804" y="3754953"/>
            <a:ext cx="169863" cy="1698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5" name="Oval 44"/>
          <p:cNvSpPr>
            <a:spLocks noChangeArrowheads="1"/>
          </p:cNvSpPr>
          <p:nvPr/>
        </p:nvSpPr>
        <p:spPr bwMode="auto">
          <a:xfrm>
            <a:off x="1646017" y="3780353"/>
            <a:ext cx="120650" cy="1190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6" name="Oval 45"/>
          <p:cNvSpPr>
            <a:spLocks noChangeArrowheads="1"/>
          </p:cNvSpPr>
          <p:nvPr/>
        </p:nvSpPr>
        <p:spPr bwMode="auto">
          <a:xfrm>
            <a:off x="2512792" y="3759716"/>
            <a:ext cx="160337" cy="1603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7" name="Oval 46"/>
          <p:cNvSpPr>
            <a:spLocks noChangeArrowheads="1"/>
          </p:cNvSpPr>
          <p:nvPr/>
        </p:nvSpPr>
        <p:spPr bwMode="auto">
          <a:xfrm>
            <a:off x="1141192" y="3754953"/>
            <a:ext cx="171450" cy="1698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8" name="Oval 47"/>
          <p:cNvSpPr>
            <a:spLocks noChangeArrowheads="1"/>
          </p:cNvSpPr>
          <p:nvPr/>
        </p:nvSpPr>
        <p:spPr bwMode="auto">
          <a:xfrm>
            <a:off x="606204" y="6094960"/>
            <a:ext cx="150813" cy="150812"/>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49" name="Oval 48"/>
          <p:cNvSpPr>
            <a:spLocks noChangeArrowheads="1"/>
          </p:cNvSpPr>
          <p:nvPr/>
        </p:nvSpPr>
        <p:spPr bwMode="auto">
          <a:xfrm>
            <a:off x="1128492" y="6137822"/>
            <a:ext cx="63500" cy="650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0" name="Oval 49"/>
          <p:cNvSpPr>
            <a:spLocks noChangeArrowheads="1"/>
          </p:cNvSpPr>
          <p:nvPr/>
        </p:nvSpPr>
        <p:spPr bwMode="auto">
          <a:xfrm>
            <a:off x="2565179" y="6106072"/>
            <a:ext cx="127000" cy="1285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1" name="Oval 50"/>
          <p:cNvSpPr>
            <a:spLocks noChangeArrowheads="1"/>
          </p:cNvSpPr>
          <p:nvPr/>
        </p:nvSpPr>
        <p:spPr bwMode="auto">
          <a:xfrm>
            <a:off x="3109692" y="6106072"/>
            <a:ext cx="127000" cy="1285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2" name="Oval 51"/>
          <p:cNvSpPr>
            <a:spLocks noChangeArrowheads="1"/>
          </p:cNvSpPr>
          <p:nvPr/>
        </p:nvSpPr>
        <p:spPr bwMode="auto">
          <a:xfrm>
            <a:off x="3135092" y="6106072"/>
            <a:ext cx="125412" cy="1285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3" name="Oval 52"/>
          <p:cNvSpPr>
            <a:spLocks noChangeArrowheads="1"/>
          </p:cNvSpPr>
          <p:nvPr/>
        </p:nvSpPr>
        <p:spPr bwMode="auto">
          <a:xfrm>
            <a:off x="1406304" y="6131472"/>
            <a:ext cx="77788" cy="777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4" name="Oval 53"/>
          <p:cNvSpPr>
            <a:spLocks noChangeArrowheads="1"/>
          </p:cNvSpPr>
          <p:nvPr/>
        </p:nvSpPr>
        <p:spPr bwMode="auto">
          <a:xfrm>
            <a:off x="3668492" y="6094960"/>
            <a:ext cx="152400" cy="150812"/>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55" name="Oval 54"/>
          <p:cNvSpPr>
            <a:spLocks noChangeArrowheads="1"/>
          </p:cNvSpPr>
          <p:nvPr/>
        </p:nvSpPr>
        <p:spPr bwMode="auto">
          <a:xfrm>
            <a:off x="7575709" y="5355608"/>
            <a:ext cx="115888" cy="117475"/>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cxnSp>
        <p:nvCxnSpPr>
          <p:cNvPr id="56" name="Straight Connector 156"/>
          <p:cNvCxnSpPr>
            <a:cxnSpLocks noChangeShapeType="1"/>
          </p:cNvCxnSpPr>
          <p:nvPr/>
        </p:nvCxnSpPr>
        <p:spPr bwMode="auto">
          <a:xfrm rot="10800000">
            <a:off x="1599855" y="3635197"/>
            <a:ext cx="3756025" cy="1587"/>
          </a:xfrm>
          <a:prstGeom prst="line">
            <a:avLst/>
          </a:prstGeom>
          <a:noFill/>
          <a:ln w="3175">
            <a:noFill/>
            <a:prstDash val="sysDash"/>
            <a:round/>
            <a:headEnd/>
            <a:tailEnd/>
          </a:ln>
        </p:spPr>
      </p:cxnSp>
      <p:cxnSp>
        <p:nvCxnSpPr>
          <p:cNvPr id="57" name="Straight Connector 157"/>
          <p:cNvCxnSpPr>
            <a:cxnSpLocks noChangeShapeType="1"/>
          </p:cNvCxnSpPr>
          <p:nvPr/>
        </p:nvCxnSpPr>
        <p:spPr bwMode="auto">
          <a:xfrm rot="10800000">
            <a:off x="1599855" y="4025722"/>
            <a:ext cx="3756025" cy="1587"/>
          </a:xfrm>
          <a:prstGeom prst="line">
            <a:avLst/>
          </a:prstGeom>
          <a:noFill/>
          <a:ln w="3175">
            <a:noFill/>
            <a:prstDash val="sysDash"/>
            <a:round/>
            <a:headEnd/>
            <a:tailEnd/>
          </a:ln>
        </p:spPr>
      </p:cxnSp>
      <p:sp>
        <p:nvSpPr>
          <p:cNvPr id="60" name="Oval 59"/>
          <p:cNvSpPr>
            <a:spLocks noChangeArrowheads="1"/>
          </p:cNvSpPr>
          <p:nvPr/>
        </p:nvSpPr>
        <p:spPr bwMode="auto">
          <a:xfrm>
            <a:off x="1983539" y="5994984"/>
            <a:ext cx="360000" cy="360000"/>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1" name="Oval 60"/>
          <p:cNvSpPr>
            <a:spLocks noChangeArrowheads="1"/>
          </p:cNvSpPr>
          <p:nvPr/>
        </p:nvSpPr>
        <p:spPr bwMode="auto">
          <a:xfrm>
            <a:off x="3346229" y="6055272"/>
            <a:ext cx="228600" cy="228600"/>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2" name="Oval 61"/>
          <p:cNvSpPr>
            <a:spLocks noChangeArrowheads="1"/>
          </p:cNvSpPr>
          <p:nvPr/>
        </p:nvSpPr>
        <p:spPr bwMode="auto">
          <a:xfrm>
            <a:off x="1574579" y="6055272"/>
            <a:ext cx="228600" cy="228600"/>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5" name="Oval 64"/>
          <p:cNvSpPr>
            <a:spLocks noChangeArrowheads="1"/>
          </p:cNvSpPr>
          <p:nvPr/>
        </p:nvSpPr>
        <p:spPr bwMode="auto">
          <a:xfrm>
            <a:off x="2161954" y="5207970"/>
            <a:ext cx="411163" cy="412750"/>
          </a:xfrm>
          <a:prstGeom prst="ellipse">
            <a:avLst/>
          </a:prstGeom>
          <a:solidFill>
            <a:schemeClr val="tx2">
              <a:lumMod val="75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6" name="Oval 65"/>
          <p:cNvSpPr>
            <a:spLocks noChangeArrowheads="1"/>
          </p:cNvSpPr>
          <p:nvPr/>
        </p:nvSpPr>
        <p:spPr bwMode="auto">
          <a:xfrm>
            <a:off x="6867684" y="4558906"/>
            <a:ext cx="107950" cy="109538"/>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7" name="Oval 66"/>
          <p:cNvSpPr>
            <a:spLocks noChangeArrowheads="1"/>
          </p:cNvSpPr>
          <p:nvPr/>
        </p:nvSpPr>
        <p:spPr bwMode="auto">
          <a:xfrm>
            <a:off x="6362859" y="2909256"/>
            <a:ext cx="273050"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8" name="Oval 67"/>
          <p:cNvSpPr>
            <a:spLocks noChangeArrowheads="1"/>
          </p:cNvSpPr>
          <p:nvPr/>
        </p:nvSpPr>
        <p:spPr bwMode="auto">
          <a:xfrm>
            <a:off x="2152429" y="2889160"/>
            <a:ext cx="271463"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69" name="Oval 68"/>
          <p:cNvSpPr>
            <a:spLocks noChangeArrowheads="1"/>
          </p:cNvSpPr>
          <p:nvPr/>
        </p:nvSpPr>
        <p:spPr bwMode="auto">
          <a:xfrm>
            <a:off x="7663022" y="2889160"/>
            <a:ext cx="273050"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0" name="Oval 69"/>
          <p:cNvSpPr>
            <a:spLocks noChangeArrowheads="1"/>
          </p:cNvSpPr>
          <p:nvPr/>
        </p:nvSpPr>
        <p:spPr bwMode="auto">
          <a:xfrm>
            <a:off x="5381150" y="2909003"/>
            <a:ext cx="273050" cy="274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1" name="Oval 70"/>
          <p:cNvSpPr>
            <a:spLocks noChangeAspect="1" noChangeArrowheads="1"/>
          </p:cNvSpPr>
          <p:nvPr/>
        </p:nvSpPr>
        <p:spPr bwMode="auto">
          <a:xfrm>
            <a:off x="3308462" y="3564453"/>
            <a:ext cx="555625" cy="549275"/>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2" name="Oval 71"/>
          <p:cNvSpPr>
            <a:spLocks noChangeAspect="1" noChangeArrowheads="1"/>
          </p:cNvSpPr>
          <p:nvPr/>
        </p:nvSpPr>
        <p:spPr bwMode="auto">
          <a:xfrm>
            <a:off x="6435884" y="3615253"/>
            <a:ext cx="454025" cy="4492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3" name="Oval 72"/>
          <p:cNvSpPr>
            <a:spLocks noChangeArrowheads="1"/>
          </p:cNvSpPr>
          <p:nvPr/>
        </p:nvSpPr>
        <p:spPr bwMode="auto">
          <a:xfrm>
            <a:off x="6218397" y="3780353"/>
            <a:ext cx="120650" cy="1190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4" name="Oval 73"/>
          <p:cNvSpPr>
            <a:spLocks noChangeArrowheads="1"/>
          </p:cNvSpPr>
          <p:nvPr/>
        </p:nvSpPr>
        <p:spPr bwMode="auto">
          <a:xfrm>
            <a:off x="7085172" y="3759716"/>
            <a:ext cx="160337" cy="1603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5" name="Oval 74"/>
          <p:cNvSpPr>
            <a:spLocks noChangeArrowheads="1"/>
          </p:cNvSpPr>
          <p:nvPr/>
        </p:nvSpPr>
        <p:spPr bwMode="auto">
          <a:xfrm>
            <a:off x="5713572" y="3754953"/>
            <a:ext cx="171450" cy="1698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6" name="Oval 75"/>
          <p:cNvSpPr>
            <a:spLocks noChangeAspect="1" noChangeArrowheads="1"/>
          </p:cNvSpPr>
          <p:nvPr/>
        </p:nvSpPr>
        <p:spPr bwMode="auto">
          <a:xfrm>
            <a:off x="8169434" y="3615253"/>
            <a:ext cx="454025" cy="449263"/>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7" name="Oval 76"/>
          <p:cNvSpPr>
            <a:spLocks noChangeAspect="1" noChangeArrowheads="1"/>
          </p:cNvSpPr>
          <p:nvPr/>
        </p:nvSpPr>
        <p:spPr bwMode="auto">
          <a:xfrm>
            <a:off x="7591584" y="3789878"/>
            <a:ext cx="96838" cy="98425"/>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78" name="Oval 77"/>
          <p:cNvSpPr>
            <a:spLocks noChangeAspect="1" noChangeArrowheads="1"/>
          </p:cNvSpPr>
          <p:nvPr/>
        </p:nvSpPr>
        <p:spPr bwMode="auto">
          <a:xfrm>
            <a:off x="7758272" y="3789878"/>
            <a:ext cx="96837" cy="98425"/>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grpSp>
        <p:nvGrpSpPr>
          <p:cNvPr id="87" name="Group 86"/>
          <p:cNvGrpSpPr/>
          <p:nvPr/>
        </p:nvGrpSpPr>
        <p:grpSpPr>
          <a:xfrm>
            <a:off x="3987635" y="2685143"/>
            <a:ext cx="1138238" cy="684000"/>
            <a:chOff x="269875" y="2391823"/>
            <a:chExt cx="1138238" cy="684000"/>
          </a:xfrm>
          <a:effectLst>
            <a:glow rad="101600">
              <a:schemeClr val="accent1">
                <a:satMod val="175000"/>
                <a:alpha val="40000"/>
              </a:schemeClr>
            </a:glow>
          </a:effectLst>
        </p:grpSpPr>
        <p:sp>
          <p:nvSpPr>
            <p:cNvPr id="81" name="Rounded Rectangle 80"/>
            <p:cNvSpPr/>
            <p:nvPr/>
          </p:nvSpPr>
          <p:spPr bwMode="auto">
            <a:xfrm>
              <a:off x="269875" y="2391823"/>
              <a:ext cx="1138238" cy="684000"/>
            </a:xfrm>
            <a:prstGeom prst="round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srgbClr val="000000">
                  <a:alpha val="43000"/>
                </a:srgbClr>
              </a:outerShdw>
            </a:effectLst>
          </p:spPr>
          <p:txBody>
            <a:bodyPr/>
            <a:lstStyle/>
            <a:p>
              <a:pPr>
                <a:defRPr/>
              </a:pPr>
              <a:endParaRPr lang="en-US" sz="1000">
                <a:solidFill>
                  <a:srgbClr val="000000"/>
                </a:solidFill>
                <a:cs typeface="Arial" pitchFamily="34" charset="0"/>
              </a:endParaRPr>
            </a:p>
          </p:txBody>
        </p:sp>
        <p:pic>
          <p:nvPicPr>
            <p:cNvPr id="60613" name="Picture 197" descr="http://www.friarssquareshopping.com/wp-content/uploads/2013/11/Topshop-logo.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878" t="29896" r="14061" b="35052"/>
            <a:stretch/>
          </p:blipFill>
          <p:spPr bwMode="auto">
            <a:xfrm>
              <a:off x="327044" y="2632798"/>
              <a:ext cx="1018983" cy="2188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8" name="Group 87"/>
          <p:cNvGrpSpPr/>
          <p:nvPr/>
        </p:nvGrpSpPr>
        <p:grpSpPr>
          <a:xfrm>
            <a:off x="3987635" y="3466820"/>
            <a:ext cx="1138238" cy="684000"/>
            <a:chOff x="269875" y="3269356"/>
            <a:chExt cx="1138238" cy="684000"/>
          </a:xfrm>
          <a:effectLst>
            <a:glow rad="101600">
              <a:schemeClr val="accent1">
                <a:satMod val="175000"/>
                <a:alpha val="40000"/>
              </a:schemeClr>
            </a:glow>
          </a:effectLst>
        </p:grpSpPr>
        <p:sp>
          <p:nvSpPr>
            <p:cNvPr id="80" name="Rounded Rectangle 79"/>
            <p:cNvSpPr/>
            <p:nvPr/>
          </p:nvSpPr>
          <p:spPr bwMode="auto">
            <a:xfrm>
              <a:off x="269875" y="3269356"/>
              <a:ext cx="1138238" cy="684000"/>
            </a:xfrm>
            <a:prstGeom prst="round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srgbClr val="000000">
                  <a:alpha val="43000"/>
                </a:srgbClr>
              </a:outerShdw>
            </a:effectLst>
          </p:spPr>
          <p:txBody>
            <a:bodyPr/>
            <a:lstStyle/>
            <a:p>
              <a:pPr>
                <a:defRPr/>
              </a:pPr>
              <a:endParaRPr lang="en-US" sz="1000">
                <a:solidFill>
                  <a:srgbClr val="000000"/>
                </a:solidFill>
                <a:cs typeface="Arial" pitchFamily="34" charset="0"/>
              </a:endParaRPr>
            </a:p>
          </p:txBody>
        </p:sp>
        <p:pic>
          <p:nvPicPr>
            <p:cNvPr id="60615" name="Picture 199" descr="http://www.ministryoffashion.co.uk/images/www.ministryoffashion.co.uk/brandimage/img_131037482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0084" y="3515776"/>
              <a:ext cx="1051991" cy="1919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0" name="Group 89"/>
          <p:cNvGrpSpPr/>
          <p:nvPr/>
        </p:nvGrpSpPr>
        <p:grpSpPr>
          <a:xfrm>
            <a:off x="3987635" y="5033826"/>
            <a:ext cx="1138238" cy="684000"/>
            <a:chOff x="269875" y="4939946"/>
            <a:chExt cx="1138238" cy="684000"/>
          </a:xfrm>
          <a:effectLst>
            <a:glow rad="101600">
              <a:schemeClr val="accent1">
                <a:satMod val="175000"/>
                <a:alpha val="40000"/>
              </a:schemeClr>
            </a:glow>
          </a:effectLst>
        </p:grpSpPr>
        <p:sp>
          <p:nvSpPr>
            <p:cNvPr id="83" name="Rounded Rectangle 82"/>
            <p:cNvSpPr/>
            <p:nvPr/>
          </p:nvSpPr>
          <p:spPr bwMode="auto">
            <a:xfrm>
              <a:off x="269875" y="4939946"/>
              <a:ext cx="1138238" cy="684000"/>
            </a:xfrm>
            <a:prstGeom prst="round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srgbClr val="000000">
                  <a:alpha val="43000"/>
                </a:srgbClr>
              </a:outerShdw>
            </a:effectLst>
          </p:spPr>
          <p:txBody>
            <a:bodyPr/>
            <a:lstStyle/>
            <a:p>
              <a:pPr>
                <a:defRPr/>
              </a:pPr>
              <a:endParaRPr lang="en-US" sz="1000">
                <a:solidFill>
                  <a:srgbClr val="000000"/>
                </a:solidFill>
                <a:cs typeface="Arial" pitchFamily="34" charset="0"/>
              </a:endParaRPr>
            </a:p>
          </p:txBody>
        </p:sp>
        <p:pic>
          <p:nvPicPr>
            <p:cNvPr id="60621" name="Picture 205" descr="http://upload.wikimedia.org/wikipedia/commons/1/18/UNIQLO_logo.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0988" y="4989343"/>
              <a:ext cx="590550" cy="5905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89" name="Group 88"/>
          <p:cNvGrpSpPr/>
          <p:nvPr/>
        </p:nvGrpSpPr>
        <p:grpSpPr>
          <a:xfrm>
            <a:off x="3987635" y="4255391"/>
            <a:ext cx="1138238" cy="684000"/>
            <a:chOff x="269875" y="4103857"/>
            <a:chExt cx="1138238" cy="684000"/>
          </a:xfrm>
          <a:effectLst>
            <a:glow rad="101600">
              <a:schemeClr val="accent1">
                <a:satMod val="175000"/>
                <a:alpha val="40000"/>
              </a:schemeClr>
            </a:glow>
          </a:effectLst>
        </p:grpSpPr>
        <p:sp>
          <p:nvSpPr>
            <p:cNvPr id="82" name="Rounded Rectangle 81"/>
            <p:cNvSpPr/>
            <p:nvPr/>
          </p:nvSpPr>
          <p:spPr bwMode="auto">
            <a:xfrm>
              <a:off x="269875" y="4103857"/>
              <a:ext cx="1138238" cy="684000"/>
            </a:xfrm>
            <a:prstGeom prst="round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srgbClr val="000000">
                  <a:alpha val="43000"/>
                </a:srgbClr>
              </a:outerShdw>
            </a:effectLst>
          </p:spPr>
          <p:txBody>
            <a:bodyPr/>
            <a:lstStyle/>
            <a:p>
              <a:pPr>
                <a:defRPr/>
              </a:pPr>
              <a:endParaRPr lang="en-US" sz="1000">
                <a:solidFill>
                  <a:srgbClr val="000000"/>
                </a:solidFill>
                <a:cs typeface="Arial" pitchFamily="34" charset="0"/>
              </a:endParaRPr>
            </a:p>
          </p:txBody>
        </p:sp>
        <p:pic>
          <p:nvPicPr>
            <p:cNvPr id="60626" name="Picture 210" descr="http://www.piperlime.com/Asset_Archive/PLWeb/content/0005/347/612/assets/logo_bcbgMaxazria.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4627" y="4390974"/>
              <a:ext cx="1086495" cy="14733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1" name="Group 90"/>
          <p:cNvGrpSpPr/>
          <p:nvPr/>
        </p:nvGrpSpPr>
        <p:grpSpPr>
          <a:xfrm>
            <a:off x="3987635" y="5806722"/>
            <a:ext cx="1138238" cy="684000"/>
            <a:chOff x="269875" y="5806722"/>
            <a:chExt cx="1138238" cy="684000"/>
          </a:xfrm>
          <a:effectLst>
            <a:glow rad="101600">
              <a:schemeClr val="accent1">
                <a:satMod val="175000"/>
                <a:alpha val="40000"/>
              </a:schemeClr>
            </a:glow>
          </a:effectLst>
        </p:grpSpPr>
        <p:sp>
          <p:nvSpPr>
            <p:cNvPr id="84" name="Rounded Rectangle 83"/>
            <p:cNvSpPr/>
            <p:nvPr/>
          </p:nvSpPr>
          <p:spPr bwMode="auto">
            <a:xfrm>
              <a:off x="269875" y="5806722"/>
              <a:ext cx="1138238" cy="684000"/>
            </a:xfrm>
            <a:prstGeom prst="roundRect">
              <a:avLst/>
            </a:prstGeom>
            <a:solidFill>
              <a:schemeClr val="bg1"/>
            </a:solidFill>
            <a:ln w="9525" cap="flat" cmpd="sng" algn="ctr">
              <a:solidFill>
                <a:schemeClr val="bg1">
                  <a:lumMod val="75000"/>
                </a:schemeClr>
              </a:solidFill>
              <a:prstDash val="solid"/>
              <a:round/>
              <a:headEnd type="none" w="med" len="med"/>
              <a:tailEnd type="none" w="med" len="med"/>
            </a:ln>
            <a:effectLst>
              <a:outerShdw blurRad="50800" dist="38100" dir="2700000">
                <a:srgbClr val="000000">
                  <a:alpha val="43000"/>
                </a:srgbClr>
              </a:outerShdw>
            </a:effectLst>
          </p:spPr>
          <p:txBody>
            <a:bodyPr/>
            <a:lstStyle/>
            <a:p>
              <a:pPr>
                <a:defRPr/>
              </a:pPr>
              <a:endParaRPr lang="en-US" sz="1000">
                <a:solidFill>
                  <a:srgbClr val="000000"/>
                </a:solidFill>
                <a:cs typeface="Arial" pitchFamily="34" charset="0"/>
              </a:endParaRPr>
            </a:p>
          </p:txBody>
        </p:sp>
        <p:pic>
          <p:nvPicPr>
            <p:cNvPr id="60662" name="Picture 246" descr="http://yp.theemiratesnetwork.com/images/company/logos/0000017/0000017503.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06926" y="5926458"/>
              <a:ext cx="883993" cy="519996"/>
            </a:xfrm>
            <a:prstGeom prst="rect">
              <a:avLst/>
            </a:prstGeom>
            <a:noFill/>
            <a:extLst>
              <a:ext uri="{909E8E84-426E-40dd-AFC4-6F175D3DCCD1}">
                <a14:hiddenFill xmlns:a14="http://schemas.microsoft.com/office/drawing/2010/main">
                  <a:solidFill>
                    <a:srgbClr val="FFFFFF"/>
                  </a:solidFill>
                </a14:hiddenFill>
              </a:ext>
            </a:extLst>
          </p:spPr>
        </p:pic>
      </p:grpSp>
      <p:pic>
        <p:nvPicPr>
          <p:cNvPr id="121864" name="Picture 8"/>
          <p:cNvPicPr>
            <a:picLocks noChangeAspect="1" noChangeArrowheads="1"/>
          </p:cNvPicPr>
          <p:nvPr/>
        </p:nvPicPr>
        <p:blipFill rotWithShape="1">
          <a:blip r:embed="rId12">
            <a:duotone>
              <a:prstClr val="black"/>
              <a:schemeClr val="accent1">
                <a:tint val="45000"/>
                <a:satMod val="400000"/>
              </a:schemeClr>
            </a:duotone>
            <a:extLst>
              <a:ext uri="{28A0092B-C50C-407E-A947-70E740481C1C}">
                <a14:useLocalDpi xmlns:a14="http://schemas.microsoft.com/office/drawing/2010/main" val="0"/>
              </a:ext>
            </a:extLst>
          </a:blip>
          <a:srcRect l="391" t="6456" r="7887" b="10864"/>
          <a:stretch/>
        </p:blipFill>
        <p:spPr bwMode="auto">
          <a:xfrm>
            <a:off x="412888" y="2507205"/>
            <a:ext cx="3600000" cy="183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1" name="Picture 8"/>
          <p:cNvPicPr>
            <a:picLocks noChangeAspect="1" noChangeArrowheads="1"/>
          </p:cNvPicPr>
          <p:nvPr/>
        </p:nvPicPr>
        <p:blipFill rotWithShape="1">
          <a:blip r:embed="rId12">
            <a:duotone>
              <a:prstClr val="black"/>
              <a:schemeClr val="accent1">
                <a:tint val="45000"/>
                <a:satMod val="400000"/>
              </a:schemeClr>
            </a:duotone>
            <a:extLst>
              <a:ext uri="{28A0092B-C50C-407E-A947-70E740481C1C}">
                <a14:useLocalDpi xmlns:a14="http://schemas.microsoft.com/office/drawing/2010/main" val="0"/>
              </a:ext>
            </a:extLst>
          </a:blip>
          <a:srcRect l="776" t="6456" r="7853" b="10864"/>
          <a:stretch/>
        </p:blipFill>
        <p:spPr bwMode="auto">
          <a:xfrm>
            <a:off x="5146094" y="2507205"/>
            <a:ext cx="3600000" cy="1846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1" name="Oval 110"/>
          <p:cNvSpPr>
            <a:spLocks noChangeArrowheads="1"/>
          </p:cNvSpPr>
          <p:nvPr/>
        </p:nvSpPr>
        <p:spPr bwMode="auto">
          <a:xfrm>
            <a:off x="8163934" y="6133824"/>
            <a:ext cx="77788" cy="777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112" name="Oval 111"/>
          <p:cNvSpPr>
            <a:spLocks noChangeArrowheads="1"/>
          </p:cNvSpPr>
          <p:nvPr/>
        </p:nvSpPr>
        <p:spPr bwMode="auto">
          <a:xfrm>
            <a:off x="5752688" y="6139382"/>
            <a:ext cx="63500" cy="65088"/>
          </a:xfrm>
          <a:prstGeom prst="ellipse">
            <a:avLst/>
          </a:prstGeom>
          <a:solidFill>
            <a:srgbClr val="002060"/>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113" name="Oval 112"/>
          <p:cNvSpPr>
            <a:spLocks noChangeAspect="1" noChangeArrowheads="1"/>
          </p:cNvSpPr>
          <p:nvPr/>
        </p:nvSpPr>
        <p:spPr bwMode="auto">
          <a:xfrm>
            <a:off x="2950147" y="2834737"/>
            <a:ext cx="404813" cy="401637"/>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sp>
        <p:nvSpPr>
          <p:cNvPr id="114" name="Oval 113"/>
          <p:cNvSpPr>
            <a:spLocks noChangeAspect="1" noChangeArrowheads="1"/>
          </p:cNvSpPr>
          <p:nvPr/>
        </p:nvSpPr>
        <p:spPr bwMode="auto">
          <a:xfrm>
            <a:off x="8158800" y="2772478"/>
            <a:ext cx="555625" cy="549275"/>
          </a:xfrm>
          <a:prstGeom prst="ellipse">
            <a:avLst/>
          </a:prstGeom>
          <a:solidFill>
            <a:schemeClr val="tx2">
              <a:lumMod val="60000"/>
              <a:lumOff val="40000"/>
            </a:schemeClr>
          </a:solidFill>
          <a:ln w="9525">
            <a:noFill/>
            <a:round/>
            <a:headEnd/>
            <a:tailEnd/>
          </a:ln>
          <a:effectLst>
            <a:outerShdw dist="12700" dir="5400000" algn="ctr" rotWithShape="0">
              <a:srgbClr val="808080"/>
            </a:outerShdw>
          </a:effectLst>
        </p:spPr>
        <p:txBody>
          <a:bodyPr lIns="91430" tIns="45716" rIns="91430" bIns="45716"/>
          <a:lstStyle/>
          <a:p>
            <a:pPr algn="ctr"/>
            <a:endParaRPr lang="en-US" b="1">
              <a:solidFill>
                <a:srgbClr val="000000"/>
              </a:solidFill>
              <a:ea typeface="MS PGothic" pitchFamily="34" charset="-128"/>
            </a:endParaRPr>
          </a:p>
        </p:txBody>
      </p:sp>
      <p:pic>
        <p:nvPicPr>
          <p:cNvPr id="92" name="Picture 91"/>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96074" y="1665679"/>
            <a:ext cx="633718" cy="633718"/>
          </a:xfrm>
          <a:prstGeom prst="rect">
            <a:avLst/>
          </a:prstGeom>
        </p:spPr>
      </p:pic>
      <p:pic>
        <p:nvPicPr>
          <p:cNvPr id="117" name="Picture 116"/>
          <p:cNvPicPr>
            <a:picLocks noChangeAspect="1"/>
          </p:cNvPicPr>
          <p:nvPr/>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611791" y="1665679"/>
            <a:ext cx="633718" cy="633718"/>
          </a:xfrm>
          <a:prstGeom prst="rect">
            <a:avLst/>
          </a:prstGeom>
        </p:spPr>
      </p:pic>
      <p:sp>
        <p:nvSpPr>
          <p:cNvPr id="106" name="Round Same Side Corner Rectangle 105"/>
          <p:cNvSpPr/>
          <p:nvPr/>
        </p:nvSpPr>
        <p:spPr>
          <a:xfrm>
            <a:off x="76200" y="76200"/>
            <a:ext cx="1371600" cy="152400"/>
          </a:xfrm>
          <a:prstGeom prst="round2SameRect">
            <a:avLst>
              <a:gd name="adj1" fmla="val 38889"/>
              <a:gd name="adj2"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800" b="1" dirty="0" smtClean="0">
                <a:solidFill>
                  <a:schemeClr val="tx2"/>
                </a:solidFill>
                <a:latin typeface="Calibri" pitchFamily="34" charset="0"/>
                <a:cs typeface="Calibri" pitchFamily="34" charset="0"/>
              </a:rPr>
              <a:t>Operations Analytics</a:t>
            </a:r>
            <a:endParaRPr lang="en-US" sz="800" b="1" dirty="0">
              <a:solidFill>
                <a:schemeClr val="tx2"/>
              </a:solidFill>
              <a:latin typeface="Calibri" pitchFamily="34" charset="0"/>
              <a:cs typeface="Calibri" pitchFamily="34" charset="0"/>
            </a:endParaRPr>
          </a:p>
        </p:txBody>
      </p:sp>
      <p:sp>
        <p:nvSpPr>
          <p:cNvPr id="107" name="Round Same Side Corner Rectangle 106"/>
          <p:cNvSpPr/>
          <p:nvPr/>
        </p:nvSpPr>
        <p:spPr>
          <a:xfrm>
            <a:off x="1524000" y="76200"/>
            <a:ext cx="1371600" cy="152400"/>
          </a:xfrm>
          <a:prstGeom prst="round2SameRect">
            <a:avLst>
              <a:gd name="adj1" fmla="val 38889"/>
              <a:gd name="adj2" fmla="val 0"/>
            </a:avLst>
          </a:prstGeom>
          <a:solidFill>
            <a:schemeClr val="tx2"/>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800" dirty="0" smtClean="0">
                <a:solidFill>
                  <a:schemeClr val="bg1"/>
                </a:solidFill>
                <a:latin typeface="Calibri" pitchFamily="34" charset="0"/>
                <a:cs typeface="Calibri" pitchFamily="34" charset="0"/>
              </a:rPr>
              <a:t>Customer Analytics</a:t>
            </a:r>
            <a:endParaRPr lang="en-US" sz="800" dirty="0">
              <a:solidFill>
                <a:schemeClr val="bg1"/>
              </a:solidFill>
              <a:latin typeface="Calibri" pitchFamily="34" charset="0"/>
              <a:cs typeface="Calibri" pitchFamily="34" charset="0"/>
            </a:endParaRPr>
          </a:p>
          <a:p>
            <a:pPr algn="ctr"/>
            <a:endParaRPr lang="en-US" sz="800" dirty="0">
              <a:solidFill>
                <a:schemeClr val="tx2"/>
              </a:solidFill>
              <a:latin typeface="Calibri" pitchFamily="34" charset="0"/>
              <a:cs typeface="Calibri" pitchFamily="34" charset="0"/>
            </a:endParaRPr>
          </a:p>
        </p:txBody>
      </p:sp>
      <p:sp>
        <p:nvSpPr>
          <p:cNvPr id="108" name="Round Same Side Corner Rectangle 107"/>
          <p:cNvSpPr/>
          <p:nvPr/>
        </p:nvSpPr>
        <p:spPr>
          <a:xfrm>
            <a:off x="2971800" y="76200"/>
            <a:ext cx="1371600" cy="152400"/>
          </a:xfrm>
          <a:prstGeom prst="round2SameRect">
            <a:avLst>
              <a:gd name="adj1" fmla="val 38889"/>
              <a:gd name="adj2" fmla="val 0"/>
            </a:avLst>
          </a:prstGeom>
          <a:no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en-US" sz="800" dirty="0" smtClean="0">
                <a:solidFill>
                  <a:schemeClr val="tx2"/>
                </a:solidFill>
                <a:latin typeface="Calibri" pitchFamily="34" charset="0"/>
                <a:cs typeface="Calibri" pitchFamily="34" charset="0"/>
              </a:rPr>
              <a:t>Process Optimization</a:t>
            </a:r>
            <a:endParaRPr lang="en-US" sz="800" dirty="0">
              <a:solidFill>
                <a:schemeClr val="tx2"/>
              </a:solidFill>
              <a:latin typeface="Calibri" pitchFamily="34" charset="0"/>
              <a:cs typeface="Calibri" pitchFamily="34" charset="0"/>
            </a:endParaRPr>
          </a:p>
        </p:txBody>
      </p:sp>
      <p:cxnSp>
        <p:nvCxnSpPr>
          <p:cNvPr id="109" name="Straight Connector 10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22932" name="Picture 52"/>
          <p:cNvPicPr>
            <a:picLocks noChangeAspect="1" noChangeArrowheads="1"/>
          </p:cNvPicPr>
          <p:nvPr/>
        </p:nvPicPr>
        <p:blipFill rotWithShape="1">
          <a:blip r:embed="rId14" cstate="print">
            <a:duotone>
              <a:schemeClr val="accent1">
                <a:shade val="45000"/>
                <a:satMod val="135000"/>
              </a:schemeClr>
              <a:prstClr val="white"/>
            </a:duotone>
            <a:extLst>
              <a:ext uri="{28A0092B-C50C-407E-A947-70E740481C1C}">
                <a14:useLocalDpi xmlns:a14="http://schemas.microsoft.com/office/drawing/2010/main" val="0"/>
              </a:ext>
            </a:extLst>
          </a:blip>
          <a:srcRect l="16746" t="2660" r="13522" b="3419"/>
          <a:stretch/>
        </p:blipFill>
        <p:spPr bwMode="auto">
          <a:xfrm>
            <a:off x="6318970" y="5537274"/>
            <a:ext cx="838285" cy="5211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0491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2"/>
                </a:solidFill>
                <a:latin typeface="Microsoft YaHei" panose="020B0503020204020204" pitchFamily="34" charset="-122"/>
                <a:ea typeface="Microsoft YaHei" panose="020B0503020204020204" pitchFamily="34" charset="-122"/>
              </a:rPr>
              <a:t>阶段</a:t>
            </a:r>
            <a:r>
              <a:rPr lang="zh-CN" altLang="en-US" dirty="0" smtClean="0">
                <a:solidFill>
                  <a:schemeClr val="tx2"/>
                </a:solidFill>
                <a:latin typeface="Microsoft YaHei" panose="020B0503020204020204" pitchFamily="34" charset="-122"/>
                <a:ea typeface="Microsoft YaHei" panose="020B0503020204020204" pitchFamily="34" charset="-122"/>
              </a:rPr>
              <a:t>性方案管</a:t>
            </a:r>
            <a:r>
              <a:rPr lang="zh-CN" altLang="en-US" dirty="0">
                <a:solidFill>
                  <a:schemeClr val="tx2"/>
                </a:solidFill>
                <a:latin typeface="Microsoft YaHei" panose="020B0503020204020204" pitchFamily="34" charset="-122"/>
                <a:ea typeface="Microsoft YaHei" panose="020B0503020204020204" pitchFamily="34" charset="-122"/>
              </a:rPr>
              <a:t>理</a:t>
            </a:r>
            <a:endParaRPr lang="en-SG" dirty="0">
              <a:solidFill>
                <a:schemeClr val="tx2"/>
              </a:solidFill>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通</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过分析每个顾客的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喜</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好倾向，</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系统</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可以设计出一个具有针对性的预测方案，并且很快的根据顾客的反应做出调整</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Pentagon 3"/>
          <p:cNvSpPr/>
          <p:nvPr/>
        </p:nvSpPr>
        <p:spPr bwMode="auto">
          <a:xfrm>
            <a:off x="3987798" y="1713898"/>
            <a:ext cx="2167468" cy="4487335"/>
          </a:xfrm>
          <a:prstGeom prst="homePlate">
            <a:avLst>
              <a:gd name="adj" fmla="val 10509"/>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 name="Pentagon 4"/>
          <p:cNvSpPr/>
          <p:nvPr/>
        </p:nvSpPr>
        <p:spPr bwMode="auto">
          <a:xfrm>
            <a:off x="347137" y="1696964"/>
            <a:ext cx="2192866" cy="4487335"/>
          </a:xfrm>
          <a:prstGeom prst="homePlate">
            <a:avLst>
              <a:gd name="adj" fmla="val 11681"/>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kern="1200"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6" name="Rounded Rectangle 60"/>
          <p:cNvSpPr>
            <a:spLocks noChangeArrowheads="1"/>
          </p:cNvSpPr>
          <p:nvPr>
            <p:custDataLst>
              <p:tags r:id="rId1"/>
            </p:custDataLst>
          </p:nvPr>
        </p:nvSpPr>
        <p:spPr bwMode="gray">
          <a:xfrm>
            <a:off x="340043" y="3991437"/>
            <a:ext cx="1810492" cy="550333"/>
          </a:xfrm>
          <a:prstGeom prst="roundRect">
            <a:avLst>
              <a:gd name="adj" fmla="val 11648"/>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7" name="Rectangle 6"/>
          <p:cNvSpPr/>
          <p:nvPr/>
        </p:nvSpPr>
        <p:spPr>
          <a:xfrm>
            <a:off x="1058338" y="4097320"/>
            <a:ext cx="1100667" cy="338554"/>
          </a:xfrm>
          <a:prstGeom prst="rect">
            <a:avLst/>
          </a:prstGeom>
        </p:spPr>
        <p:txBody>
          <a:bodyPr wrap="square" anchor="ctr">
            <a:spAutoFit/>
          </a:bodyPr>
          <a:lstStyle/>
          <a:p>
            <a:r>
              <a:rPr lang="zh-CN" altLang="en-US" sz="1400" b="1" dirty="0">
                <a:solidFill>
                  <a:srgbClr val="595959"/>
                </a:solidFill>
                <a:latin typeface="Microsoft YaHei" panose="020B0503020204020204" pitchFamily="34" charset="-122"/>
                <a:ea typeface="Microsoft YaHei" panose="020B0503020204020204" pitchFamily="34" charset="-122"/>
              </a:rPr>
              <a:t>顾客</a:t>
            </a:r>
            <a:r>
              <a:rPr lang="en-US" sz="1600" b="1" dirty="0" smtClean="0">
                <a:solidFill>
                  <a:srgbClr val="595959"/>
                </a:solidFill>
                <a:latin typeface="Microsoft YaHei" panose="020B0503020204020204" pitchFamily="34" charset="-122"/>
                <a:ea typeface="Microsoft YaHei" panose="020B0503020204020204" pitchFamily="34" charset="-122"/>
              </a:rPr>
              <a:t>2</a:t>
            </a:r>
          </a:p>
        </p:txBody>
      </p:sp>
      <p:pic>
        <p:nvPicPr>
          <p:cNvPr id="8" name="Picture 7" descr="105657872.jpg"/>
          <p:cNvPicPr>
            <a:picLocks noChangeAspect="1"/>
          </p:cNvPicPr>
          <p:nvPr/>
        </p:nvPicPr>
        <p:blipFill>
          <a:blip r:embed="rId13" cstate="print"/>
          <a:srcRect r="16731" b="7862"/>
          <a:stretch>
            <a:fillRect/>
          </a:stretch>
        </p:blipFill>
        <p:spPr>
          <a:xfrm>
            <a:off x="406400" y="4014721"/>
            <a:ext cx="681567" cy="503765"/>
          </a:xfrm>
          <a:prstGeom prst="roundRect">
            <a:avLst/>
          </a:prstGeom>
          <a:effectLst>
            <a:outerShdw blurRad="152400" dist="38100" dir="2700000">
              <a:srgbClr val="000000">
                <a:alpha val="43000"/>
              </a:srgbClr>
            </a:outerShdw>
          </a:effectLst>
        </p:spPr>
      </p:pic>
      <p:sp>
        <p:nvSpPr>
          <p:cNvPr id="9" name="Rounded Rectangle 60"/>
          <p:cNvSpPr>
            <a:spLocks noChangeArrowheads="1"/>
          </p:cNvSpPr>
          <p:nvPr>
            <p:custDataLst>
              <p:tags r:id="rId2"/>
            </p:custDataLst>
          </p:nvPr>
        </p:nvSpPr>
        <p:spPr bwMode="gray">
          <a:xfrm>
            <a:off x="340043" y="3339506"/>
            <a:ext cx="1810492" cy="550333"/>
          </a:xfrm>
          <a:prstGeom prst="roundRect">
            <a:avLst>
              <a:gd name="adj" fmla="val 11648"/>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pic>
        <p:nvPicPr>
          <p:cNvPr id="10" name="Picture 9" descr="76314519.jpg"/>
          <p:cNvPicPr>
            <a:picLocks noChangeAspect="1"/>
          </p:cNvPicPr>
          <p:nvPr/>
        </p:nvPicPr>
        <p:blipFill>
          <a:blip r:embed="rId14" cstate="print"/>
          <a:srcRect t="21542" r="12169" b="36956"/>
          <a:stretch>
            <a:fillRect/>
          </a:stretch>
        </p:blipFill>
        <p:spPr>
          <a:xfrm>
            <a:off x="406400" y="3369139"/>
            <a:ext cx="692151" cy="491067"/>
          </a:xfrm>
          <a:prstGeom prst="roundRect">
            <a:avLst/>
          </a:prstGeom>
          <a:effectLst>
            <a:outerShdw blurRad="152400" dist="38100" dir="2700000">
              <a:srgbClr val="000000">
                <a:alpha val="43000"/>
              </a:srgbClr>
            </a:outerShdw>
          </a:effectLst>
        </p:spPr>
      </p:pic>
      <p:sp>
        <p:nvSpPr>
          <p:cNvPr id="11" name="Rectangle 10"/>
          <p:cNvSpPr/>
          <p:nvPr/>
        </p:nvSpPr>
        <p:spPr>
          <a:xfrm>
            <a:off x="1058338" y="3445389"/>
            <a:ext cx="1100667" cy="338554"/>
          </a:xfrm>
          <a:prstGeom prst="rect">
            <a:avLst/>
          </a:prstGeom>
        </p:spPr>
        <p:txBody>
          <a:bodyPr wrap="square" anchor="ctr">
            <a:spAutoFit/>
          </a:bodyPr>
          <a:lstStyle/>
          <a:p>
            <a:pPr fontAlgn="base">
              <a:spcBef>
                <a:spcPct val="0"/>
              </a:spcBef>
              <a:spcAft>
                <a:spcPct val="0"/>
              </a:spcAft>
            </a:pPr>
            <a:r>
              <a:rPr lang="zh-CN" altLang="en-US" sz="1600" b="1" dirty="0" smtClean="0">
                <a:solidFill>
                  <a:srgbClr val="595959"/>
                </a:solidFill>
                <a:latin typeface="Microsoft YaHei" panose="020B0503020204020204" pitchFamily="34" charset="-122"/>
                <a:ea typeface="Microsoft YaHei" panose="020B0503020204020204" pitchFamily="34" charset="-122"/>
              </a:rPr>
              <a:t>顾客</a:t>
            </a:r>
            <a:r>
              <a:rPr lang="en-US" sz="1600" b="1" dirty="0" smtClean="0">
                <a:solidFill>
                  <a:srgbClr val="595959"/>
                </a:solidFill>
                <a:latin typeface="Microsoft YaHei" panose="020B0503020204020204" pitchFamily="34" charset="-122"/>
                <a:ea typeface="Microsoft YaHei" panose="020B0503020204020204" pitchFamily="34" charset="-122"/>
              </a:rPr>
              <a:t>1</a:t>
            </a:r>
          </a:p>
        </p:txBody>
      </p:sp>
      <p:sp>
        <p:nvSpPr>
          <p:cNvPr id="12" name="Rounded Rectangle 60"/>
          <p:cNvSpPr>
            <a:spLocks noChangeArrowheads="1"/>
          </p:cNvSpPr>
          <p:nvPr>
            <p:custDataLst>
              <p:tags r:id="rId3"/>
            </p:custDataLst>
          </p:nvPr>
        </p:nvSpPr>
        <p:spPr bwMode="gray">
          <a:xfrm>
            <a:off x="340043" y="4651845"/>
            <a:ext cx="1810492" cy="550333"/>
          </a:xfrm>
          <a:prstGeom prst="roundRect">
            <a:avLst>
              <a:gd name="adj" fmla="val 11648"/>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13" name="Rectangle 12"/>
          <p:cNvSpPr/>
          <p:nvPr/>
        </p:nvSpPr>
        <p:spPr>
          <a:xfrm>
            <a:off x="1058338" y="4757722"/>
            <a:ext cx="1100667" cy="338554"/>
          </a:xfrm>
          <a:prstGeom prst="rect">
            <a:avLst/>
          </a:prstGeom>
        </p:spPr>
        <p:txBody>
          <a:bodyPr wrap="square" anchor="ctr">
            <a:spAutoFit/>
          </a:bodyPr>
          <a:lstStyle/>
          <a:p>
            <a:r>
              <a:rPr lang="zh-CN" altLang="en-US" sz="1400" b="1" dirty="0">
                <a:solidFill>
                  <a:srgbClr val="595959"/>
                </a:solidFill>
                <a:latin typeface="Microsoft YaHei" panose="020B0503020204020204" pitchFamily="34" charset="-122"/>
                <a:ea typeface="Microsoft YaHei" panose="020B0503020204020204" pitchFamily="34" charset="-122"/>
              </a:rPr>
              <a:t>顾客</a:t>
            </a:r>
            <a:r>
              <a:rPr lang="en-US" sz="1600" b="1" dirty="0" smtClean="0">
                <a:solidFill>
                  <a:srgbClr val="595959"/>
                </a:solidFill>
                <a:latin typeface="Microsoft YaHei" panose="020B0503020204020204" pitchFamily="34" charset="-122"/>
                <a:ea typeface="Microsoft YaHei" panose="020B0503020204020204" pitchFamily="34" charset="-122"/>
              </a:rPr>
              <a:t>3</a:t>
            </a:r>
          </a:p>
        </p:txBody>
      </p:sp>
      <p:sp>
        <p:nvSpPr>
          <p:cNvPr id="14" name="Rounded Rectangle 60"/>
          <p:cNvSpPr>
            <a:spLocks noChangeArrowheads="1"/>
          </p:cNvSpPr>
          <p:nvPr>
            <p:custDataLst>
              <p:tags r:id="rId4"/>
            </p:custDataLst>
          </p:nvPr>
        </p:nvSpPr>
        <p:spPr bwMode="gray">
          <a:xfrm>
            <a:off x="340043" y="5329178"/>
            <a:ext cx="1810492" cy="550333"/>
          </a:xfrm>
          <a:prstGeom prst="roundRect">
            <a:avLst>
              <a:gd name="adj" fmla="val 11648"/>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15" name="Rectangle 14"/>
          <p:cNvSpPr/>
          <p:nvPr/>
        </p:nvSpPr>
        <p:spPr>
          <a:xfrm>
            <a:off x="1058338" y="5435055"/>
            <a:ext cx="1100667" cy="338554"/>
          </a:xfrm>
          <a:prstGeom prst="rect">
            <a:avLst/>
          </a:prstGeom>
        </p:spPr>
        <p:txBody>
          <a:bodyPr wrap="square" anchor="ctr">
            <a:spAutoFit/>
          </a:bodyPr>
          <a:lstStyle/>
          <a:p>
            <a:r>
              <a:rPr lang="zh-CN" altLang="en-US" sz="1400" b="1" dirty="0">
                <a:solidFill>
                  <a:srgbClr val="595959"/>
                </a:solidFill>
                <a:latin typeface="Microsoft YaHei" panose="020B0503020204020204" pitchFamily="34" charset="-122"/>
                <a:ea typeface="Microsoft YaHei" panose="020B0503020204020204" pitchFamily="34" charset="-122"/>
              </a:rPr>
              <a:t>顾客</a:t>
            </a:r>
            <a:r>
              <a:rPr lang="en-US" sz="1600" b="1" dirty="0" smtClean="0">
                <a:solidFill>
                  <a:srgbClr val="595959"/>
                </a:solidFill>
                <a:latin typeface="Microsoft YaHei" panose="020B0503020204020204" pitchFamily="34" charset="-122"/>
                <a:ea typeface="Microsoft YaHei" panose="020B0503020204020204" pitchFamily="34" charset="-122"/>
              </a:rPr>
              <a:t>4</a:t>
            </a:r>
          </a:p>
        </p:txBody>
      </p:sp>
      <p:pic>
        <p:nvPicPr>
          <p:cNvPr id="16" name="Picture 15" descr="105781699.jpg"/>
          <p:cNvPicPr>
            <a:picLocks noChangeAspect="1"/>
          </p:cNvPicPr>
          <p:nvPr/>
        </p:nvPicPr>
        <p:blipFill>
          <a:blip r:embed="rId15" cstate="print"/>
          <a:srcRect l="15078" t="18293" r="13082" b="13415"/>
          <a:stretch>
            <a:fillRect/>
          </a:stretch>
        </p:blipFill>
        <p:spPr>
          <a:xfrm>
            <a:off x="406400" y="4685712"/>
            <a:ext cx="685800" cy="482599"/>
          </a:xfrm>
          <a:prstGeom prst="roundRect">
            <a:avLst/>
          </a:prstGeom>
          <a:effectLst>
            <a:outerShdw blurRad="152400" dist="38100" dir="2700000">
              <a:srgbClr val="000000">
                <a:alpha val="43000"/>
              </a:srgbClr>
            </a:outerShdw>
          </a:effectLst>
        </p:spPr>
      </p:pic>
      <p:pic>
        <p:nvPicPr>
          <p:cNvPr id="17" name="Picture 16" descr="93268883.jpg"/>
          <p:cNvPicPr>
            <a:picLocks noChangeAspect="1"/>
          </p:cNvPicPr>
          <p:nvPr/>
        </p:nvPicPr>
        <p:blipFill>
          <a:blip r:embed="rId16" cstate="print"/>
          <a:srcRect r="7515"/>
          <a:stretch>
            <a:fillRect/>
          </a:stretch>
        </p:blipFill>
        <p:spPr>
          <a:xfrm>
            <a:off x="406401" y="5360451"/>
            <a:ext cx="677333" cy="487762"/>
          </a:xfrm>
          <a:prstGeom prst="roundRect">
            <a:avLst/>
          </a:prstGeom>
          <a:effectLst>
            <a:outerShdw blurRad="152400" dist="38100" dir="2700000">
              <a:srgbClr val="000000">
                <a:alpha val="43000"/>
              </a:srgbClr>
            </a:outerShdw>
          </a:effectLst>
        </p:spPr>
      </p:pic>
      <p:sp>
        <p:nvSpPr>
          <p:cNvPr id="18" name="Rectangle 17"/>
          <p:cNvSpPr/>
          <p:nvPr/>
        </p:nvSpPr>
        <p:spPr>
          <a:xfrm>
            <a:off x="1060709" y="5846636"/>
            <a:ext cx="4209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sp>
        <p:nvSpPr>
          <p:cNvPr id="19" name="Rectangle 18"/>
          <p:cNvSpPr/>
          <p:nvPr/>
        </p:nvSpPr>
        <p:spPr>
          <a:xfrm>
            <a:off x="332571" y="1714888"/>
            <a:ext cx="1817964" cy="338554"/>
          </a:xfrm>
          <a:prstGeom prst="rect">
            <a:avLst/>
          </a:prstGeom>
        </p:spPr>
        <p:txBody>
          <a:bodyPr wrap="square">
            <a:spAutoFit/>
          </a:bodyPr>
          <a:lstStyle/>
          <a:p>
            <a:pPr fontAlgn="base">
              <a:spcBef>
                <a:spcPct val="0"/>
              </a:spcBef>
              <a:spcAft>
                <a:spcPct val="0"/>
              </a:spcAft>
            </a:pPr>
            <a:r>
              <a:rPr lang="zh-CN" altLang="en-US" sz="1600" b="1" dirty="0" smtClean="0">
                <a:solidFill>
                  <a:srgbClr val="595959"/>
                </a:solidFill>
                <a:latin typeface="Microsoft YaHei" panose="020B0503020204020204" pitchFamily="34" charset="-122"/>
                <a:ea typeface="Microsoft YaHei" panose="020B0503020204020204" pitchFamily="34" charset="-122"/>
              </a:rPr>
              <a:t>第一份</a:t>
            </a:r>
            <a:r>
              <a:rPr lang="zh-CN" altLang="en-US" sz="1600" b="1" dirty="0">
                <a:solidFill>
                  <a:srgbClr val="595959"/>
                </a:solidFill>
                <a:latin typeface="Microsoft YaHei" panose="020B0503020204020204" pitchFamily="34" charset="-122"/>
                <a:ea typeface="Microsoft YaHei" panose="020B0503020204020204" pitchFamily="34" charset="-122"/>
              </a:rPr>
              <a:t>促</a:t>
            </a:r>
            <a:r>
              <a:rPr lang="zh-CN" altLang="en-US" sz="1600" b="1" dirty="0" smtClean="0">
                <a:solidFill>
                  <a:srgbClr val="595959"/>
                </a:solidFill>
                <a:latin typeface="Microsoft YaHei" panose="020B0503020204020204" pitchFamily="34" charset="-122"/>
                <a:ea typeface="Microsoft YaHei" panose="020B0503020204020204" pitchFamily="34" charset="-122"/>
              </a:rPr>
              <a:t>销方案</a:t>
            </a:r>
            <a:endParaRPr lang="en-US" sz="1600" b="1" dirty="0" smtClean="0">
              <a:solidFill>
                <a:srgbClr val="595959"/>
              </a:solidFill>
              <a:latin typeface="Microsoft YaHei" panose="020B0503020204020204" pitchFamily="34" charset="-122"/>
              <a:ea typeface="Microsoft YaHei" panose="020B0503020204020204" pitchFamily="34" charset="-122"/>
            </a:endParaRPr>
          </a:p>
        </p:txBody>
      </p:sp>
      <p:cxnSp>
        <p:nvCxnSpPr>
          <p:cNvPr id="20" name="Straight Connector 19"/>
          <p:cNvCxnSpPr/>
          <p:nvPr/>
        </p:nvCxnSpPr>
        <p:spPr>
          <a:xfrm>
            <a:off x="444726" y="2085300"/>
            <a:ext cx="1136005" cy="0"/>
          </a:xfrm>
          <a:prstGeom prst="line">
            <a:avLst/>
          </a:prstGeom>
          <a:ln w="9525" cap="flat" cmpd="sng" algn="ctr">
            <a:solidFill>
              <a:srgbClr val="BFBFB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1" name="Rectangle 20"/>
          <p:cNvSpPr/>
          <p:nvPr/>
        </p:nvSpPr>
        <p:spPr>
          <a:xfrm>
            <a:off x="2770980" y="1714888"/>
            <a:ext cx="2173561" cy="338554"/>
          </a:xfrm>
          <a:prstGeom prst="rect">
            <a:avLst/>
          </a:prstGeom>
        </p:spPr>
        <p:txBody>
          <a:bodyPr wrap="square">
            <a:spAutoFit/>
          </a:bodyPr>
          <a:lstStyle/>
          <a:p>
            <a:pPr fontAlgn="base">
              <a:spcBef>
                <a:spcPct val="0"/>
              </a:spcBef>
              <a:spcAft>
                <a:spcPct val="0"/>
              </a:spcAft>
            </a:pPr>
            <a:r>
              <a:rPr lang="zh-CN" altLang="en-US" sz="1600" b="1" dirty="0" smtClean="0">
                <a:solidFill>
                  <a:srgbClr val="595959"/>
                </a:solidFill>
                <a:latin typeface="Microsoft YaHei" panose="020B0503020204020204" pitchFamily="34" charset="-122"/>
                <a:ea typeface="Microsoft YaHei" panose="020B0503020204020204" pitchFamily="34" charset="-122"/>
              </a:rPr>
              <a:t>接下来的促销方案</a:t>
            </a:r>
            <a:endParaRPr lang="en-US" sz="1600" b="1" dirty="0" smtClean="0">
              <a:solidFill>
                <a:srgbClr val="595959"/>
              </a:solidFill>
              <a:latin typeface="Microsoft YaHei" panose="020B0503020204020204" pitchFamily="34" charset="-122"/>
              <a:ea typeface="Microsoft YaHei" panose="020B0503020204020204" pitchFamily="34" charset="-122"/>
            </a:endParaRPr>
          </a:p>
        </p:txBody>
      </p:sp>
      <p:cxnSp>
        <p:nvCxnSpPr>
          <p:cNvPr id="22" name="Straight Connector 21"/>
          <p:cNvCxnSpPr/>
          <p:nvPr/>
        </p:nvCxnSpPr>
        <p:spPr>
          <a:xfrm>
            <a:off x="2889518" y="2085300"/>
            <a:ext cx="2842424" cy="0"/>
          </a:xfrm>
          <a:prstGeom prst="line">
            <a:avLst/>
          </a:prstGeom>
          <a:ln w="9525" cap="flat" cmpd="sng" algn="ctr">
            <a:solidFill>
              <a:srgbClr val="BFBFB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23" name="Rounded Rectangle 22"/>
          <p:cNvSpPr/>
          <p:nvPr>
            <p:custDataLst>
              <p:tags r:id="rId5"/>
            </p:custDataLst>
          </p:nvPr>
        </p:nvSpPr>
        <p:spPr bwMode="gray">
          <a:xfrm>
            <a:off x="340785" y="2072528"/>
            <a:ext cx="1869015" cy="646481"/>
          </a:xfrm>
          <a:prstGeom prst="roundRect">
            <a:avLst>
              <a:gd name="adj" fmla="val 0"/>
            </a:avLst>
          </a:prstGeom>
          <a:noFill/>
          <a:ln w="6350" cap="flat" cmpd="sng" algn="ctr">
            <a:noFill/>
            <a:prstDash val="solid"/>
            <a:round/>
            <a:headEnd type="none" w="med" len="med"/>
            <a:tailEnd type="none" w="med" len="med"/>
          </a:ln>
          <a:effectLst/>
        </p:spPr>
        <p:txBody>
          <a:bodyPr/>
          <a:lstStyle/>
          <a:p>
            <a:pPr marL="228600" indent="-228600" fontAlgn="auto">
              <a:spcBef>
                <a:spcPts val="0"/>
              </a:spcBef>
              <a:spcAft>
                <a:spcPts val="0"/>
              </a:spcAft>
              <a:buClr>
                <a:srgbClr val="004080"/>
              </a:buClr>
              <a:buFont typeface="Arial"/>
              <a:buChar char="•"/>
              <a:defRPr/>
            </a:pP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根据客户历史</a:t>
            </a:r>
            <a:endParaRPr lang="en-US" altLang="zh-CN"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228600" indent="-228600" fontAlgn="auto">
              <a:spcBef>
                <a:spcPts val="0"/>
              </a:spcBef>
              <a:spcAft>
                <a:spcPts val="0"/>
              </a:spcAft>
              <a:buClr>
                <a:srgbClr val="004080"/>
              </a:buClr>
              <a:buFont typeface="Arial"/>
              <a:buChar char="•"/>
              <a:defRPr/>
            </a:pP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深</a:t>
            </a: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度分析</a:t>
            </a:r>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4" name="Rounded Rectangle 23"/>
          <p:cNvSpPr/>
          <p:nvPr>
            <p:custDataLst>
              <p:tags r:id="rId6"/>
            </p:custDataLst>
          </p:nvPr>
        </p:nvSpPr>
        <p:spPr bwMode="gray">
          <a:xfrm>
            <a:off x="2818054" y="2041065"/>
            <a:ext cx="3222172" cy="1061349"/>
          </a:xfrm>
          <a:prstGeom prst="roundRect">
            <a:avLst>
              <a:gd name="adj" fmla="val 0"/>
            </a:avLst>
          </a:prstGeom>
          <a:noFill/>
          <a:ln w="6350" cap="flat" cmpd="sng" algn="ctr">
            <a:noFill/>
            <a:prstDash val="solid"/>
            <a:round/>
            <a:headEnd type="none" w="med" len="med"/>
            <a:tailEnd type="none" w="med" len="med"/>
          </a:ln>
          <a:effectLst/>
        </p:spPr>
        <p:txBody>
          <a:bodyPr/>
          <a:lstStyle/>
          <a:p>
            <a:pPr marL="228600" indent="-228600" fontAlgn="auto">
              <a:spcBef>
                <a:spcPts val="0"/>
              </a:spcBef>
              <a:spcAft>
                <a:spcPts val="0"/>
              </a:spcAft>
              <a:buClr>
                <a:srgbClr val="004080"/>
              </a:buClr>
              <a:defRPr/>
            </a:pPr>
            <a:r>
              <a:rPr lang="zh-CN" altLang="en-US" sz="1600" dirty="0">
                <a:solidFill>
                  <a:schemeClr val="tx1">
                    <a:lumMod val="75000"/>
                    <a:lumOff val="25000"/>
                  </a:schemeClr>
                </a:solidFill>
                <a:latin typeface="Microsoft YaHei" panose="020B0503020204020204" pitchFamily="34" charset="-122"/>
                <a:ea typeface="Microsoft YaHei" panose="020B0503020204020204" pitchFamily="34" charset="-122"/>
              </a:rPr>
              <a:t>根据</a:t>
            </a:r>
            <a:r>
              <a:rPr lang="en-US" sz="1600" dirty="0" smtClean="0">
                <a:solidFill>
                  <a:schemeClr val="tx1">
                    <a:lumMod val="75000"/>
                    <a:lumOff val="25000"/>
                  </a:schemeClr>
                </a:solidFill>
                <a:latin typeface="Microsoft YaHei" panose="020B0503020204020204" pitchFamily="34" charset="-122"/>
                <a:ea typeface="Microsoft YaHei" panose="020B0503020204020204" pitchFamily="34" charset="-122"/>
              </a:rPr>
              <a:t>: </a:t>
            </a:r>
          </a:p>
          <a:p>
            <a:pPr marL="228600" indent="-228600" fontAlgn="auto">
              <a:spcBef>
                <a:spcPts val="0"/>
              </a:spcBef>
              <a:spcAft>
                <a:spcPts val="0"/>
              </a:spcAft>
              <a:buClr>
                <a:srgbClr val="004080"/>
              </a:buClr>
              <a:buFont typeface="Arial"/>
              <a:buChar char="•"/>
              <a:defRPr/>
            </a:pPr>
            <a:r>
              <a:rPr lang="zh-CN" altLang="en-US" sz="1400" b="1" dirty="0" smtClean="0">
                <a:solidFill>
                  <a:schemeClr val="tx1">
                    <a:lumMod val="75000"/>
                    <a:lumOff val="25000"/>
                  </a:schemeClr>
                </a:solidFill>
                <a:latin typeface="Microsoft YaHei" panose="020B0503020204020204" pitchFamily="34" charset="-122"/>
                <a:ea typeface="Microsoft YaHei" panose="020B0503020204020204" pitchFamily="34" charset="-122"/>
              </a:rPr>
              <a:t>预测</a:t>
            </a: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的顾客反应以及</a:t>
            </a:r>
            <a:endParaRPr lang="en-US" altLang="zh-CN"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pPr marL="228600" indent="-228600" fontAlgn="auto">
              <a:spcBef>
                <a:spcPts val="0"/>
              </a:spcBef>
              <a:spcAft>
                <a:spcPts val="0"/>
              </a:spcAft>
              <a:buClr>
                <a:srgbClr val="004080"/>
              </a:buClr>
              <a:buFont typeface="Arial"/>
              <a:buChar char="•"/>
              <a:defRPr/>
            </a:pP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客户对之前</a:t>
            </a:r>
            <a:r>
              <a:rPr lang="zh-CN" altLang="en-US" sz="1400" dirty="0">
                <a:solidFill>
                  <a:schemeClr val="tx1">
                    <a:lumMod val="75000"/>
                    <a:lumOff val="25000"/>
                  </a:schemeClr>
                </a:solidFill>
                <a:latin typeface="Microsoft YaHei" panose="020B0503020204020204" pitchFamily="34" charset="-122"/>
                <a:ea typeface="Microsoft YaHei" panose="020B0503020204020204" pitchFamily="34" charset="-122"/>
              </a:rPr>
              <a:t>促销</a:t>
            </a: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的</a:t>
            </a:r>
            <a:r>
              <a:rPr lang="zh-CN" altLang="en-US" sz="1400" b="1" dirty="0" smtClean="0">
                <a:solidFill>
                  <a:schemeClr val="tx1">
                    <a:lumMod val="75000"/>
                    <a:lumOff val="25000"/>
                  </a:schemeClr>
                </a:solidFill>
                <a:latin typeface="Microsoft YaHei" panose="020B0503020204020204" pitchFamily="34" charset="-122"/>
                <a:ea typeface="Microsoft YaHei" panose="020B0503020204020204" pitchFamily="34" charset="-122"/>
              </a:rPr>
              <a:t>真实</a:t>
            </a:r>
            <a:r>
              <a:rPr lang="zh-CN" alt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rPr>
              <a:t>反应</a:t>
            </a:r>
            <a:endParaRPr lang="en-US" sz="1400"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25" name="Rounded Rectangle 24"/>
          <p:cNvSpPr/>
          <p:nvPr/>
        </p:nvSpPr>
        <p:spPr bwMode="gray">
          <a:xfrm>
            <a:off x="338037" y="2755280"/>
            <a:ext cx="821901" cy="347134"/>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6" name="Rectangle 25"/>
          <p:cNvSpPr/>
          <p:nvPr/>
        </p:nvSpPr>
        <p:spPr>
          <a:xfrm>
            <a:off x="912018" y="2760712"/>
            <a:ext cx="274434" cy="276999"/>
          </a:xfrm>
          <a:prstGeom prst="rect">
            <a:avLst/>
          </a:prstGeom>
        </p:spPr>
        <p:txBody>
          <a:bodyPr wrap="none" anchor="ctr">
            <a:spAutoFit/>
          </a:bodyPr>
          <a:lstStyle/>
          <a:p>
            <a:pPr algn="ctr">
              <a:spcBef>
                <a:spcPct val="50000"/>
              </a:spcBef>
              <a:buClr>
                <a:schemeClr val="folHlink"/>
              </a:buClr>
            </a:pPr>
            <a:r>
              <a:rPr lang="en-US" i="1" dirty="0" smtClean="0">
                <a:solidFill>
                  <a:schemeClr val="lt1"/>
                </a:solidFill>
                <a:latin typeface="Microsoft YaHei" panose="020B0503020204020204" pitchFamily="34" charset="-122"/>
                <a:ea typeface="Microsoft YaHei" panose="020B0503020204020204" pitchFamily="34" charset="-122"/>
              </a:rPr>
              <a:t>1</a:t>
            </a:r>
            <a:endParaRPr lang="en-US" i="1" dirty="0">
              <a:solidFill>
                <a:schemeClr val="lt1"/>
              </a:solidFill>
              <a:latin typeface="Microsoft YaHei" panose="020B0503020204020204" pitchFamily="34" charset="-122"/>
              <a:ea typeface="Microsoft YaHei" panose="020B0503020204020204" pitchFamily="34" charset="-122"/>
            </a:endParaRPr>
          </a:p>
        </p:txBody>
      </p:sp>
      <p:sp>
        <p:nvSpPr>
          <p:cNvPr id="27" name="Rectangle 26"/>
          <p:cNvSpPr/>
          <p:nvPr/>
        </p:nvSpPr>
        <p:spPr>
          <a:xfrm>
            <a:off x="315637" y="2764763"/>
            <a:ext cx="979762" cy="338554"/>
          </a:xfrm>
          <a:prstGeom prst="rect">
            <a:avLst/>
          </a:prstGeom>
        </p:spPr>
        <p:txBody>
          <a:bodyPr wrap="square">
            <a:spAutoFit/>
          </a:bodyPr>
          <a:lstStyle/>
          <a:p>
            <a:pPr fontAlgn="base">
              <a:spcBef>
                <a:spcPct val="0"/>
              </a:spcBef>
              <a:spcAft>
                <a:spcPct val="0"/>
              </a:spcAft>
            </a:pPr>
            <a:r>
              <a:rPr lang="zh-CN" altLang="en-US" sz="1600" b="1" dirty="0" smtClean="0">
                <a:solidFill>
                  <a:schemeClr val="bg1"/>
                </a:solidFill>
                <a:latin typeface="Microsoft YaHei" panose="020B0503020204020204" pitchFamily="34" charset="-122"/>
                <a:ea typeface="Microsoft YaHei" panose="020B0503020204020204" pitchFamily="34" charset="-122"/>
              </a:rPr>
              <a:t>方案</a:t>
            </a:r>
            <a:endParaRPr lang="en-US" sz="1600" b="1" dirty="0" smtClean="0">
              <a:solidFill>
                <a:schemeClr val="bg1"/>
              </a:solidFill>
              <a:latin typeface="Microsoft YaHei" panose="020B0503020204020204" pitchFamily="34" charset="-122"/>
              <a:ea typeface="Microsoft YaHei" panose="020B0503020204020204" pitchFamily="34" charset="-122"/>
            </a:endParaRPr>
          </a:p>
        </p:txBody>
      </p:sp>
      <p:cxnSp>
        <p:nvCxnSpPr>
          <p:cNvPr id="28" name="Straight Connector 27"/>
          <p:cNvCxnSpPr>
            <a:endCxn id="10" idx="0"/>
          </p:cNvCxnSpPr>
          <p:nvPr/>
        </p:nvCxnSpPr>
        <p:spPr>
          <a:xfrm rot="5400000">
            <a:off x="656267" y="3267162"/>
            <a:ext cx="198186" cy="576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9" name="Rounded Rectangle 28"/>
          <p:cNvSpPr/>
          <p:nvPr/>
        </p:nvSpPr>
        <p:spPr bwMode="gray">
          <a:xfrm>
            <a:off x="2785537" y="3049216"/>
            <a:ext cx="1388532" cy="889000"/>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30" name="Rounded Rectangle 60"/>
          <p:cNvSpPr>
            <a:spLocks noChangeArrowheads="1"/>
          </p:cNvSpPr>
          <p:nvPr>
            <p:custDataLst>
              <p:tags r:id="rId7"/>
            </p:custDataLst>
          </p:nvPr>
        </p:nvSpPr>
        <p:spPr bwMode="gray">
          <a:xfrm>
            <a:off x="2778449" y="3385457"/>
            <a:ext cx="3080487" cy="2046514"/>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pic>
        <p:nvPicPr>
          <p:cNvPr id="31" name="Picture 30" descr="76314519.jpg"/>
          <p:cNvPicPr>
            <a:picLocks noChangeAspect="1"/>
          </p:cNvPicPr>
          <p:nvPr/>
        </p:nvPicPr>
        <p:blipFill>
          <a:blip r:embed="rId17" cstate="print"/>
          <a:srcRect t="21542" b="36956"/>
          <a:stretch>
            <a:fillRect/>
          </a:stretch>
        </p:blipFill>
        <p:spPr>
          <a:xfrm>
            <a:off x="2868573" y="3465288"/>
            <a:ext cx="1073375" cy="668868"/>
          </a:xfrm>
          <a:prstGeom prst="roundRect">
            <a:avLst/>
          </a:prstGeom>
          <a:effectLst>
            <a:outerShdw blurRad="152400" dist="38100" dir="2700000">
              <a:srgbClr val="000000">
                <a:alpha val="43000"/>
              </a:srgbClr>
            </a:outerShdw>
          </a:effectLst>
        </p:spPr>
      </p:pic>
      <p:sp>
        <p:nvSpPr>
          <p:cNvPr id="32" name="Rectangle 31"/>
          <p:cNvSpPr/>
          <p:nvPr/>
        </p:nvSpPr>
        <p:spPr>
          <a:xfrm>
            <a:off x="2830239" y="3024823"/>
            <a:ext cx="1276096" cy="338554"/>
          </a:xfrm>
          <a:prstGeom prst="rect">
            <a:avLst/>
          </a:prstGeom>
        </p:spPr>
        <p:txBody>
          <a:bodyPr wrap="square">
            <a:spAutoFit/>
          </a:bodyPr>
          <a:lstStyle/>
          <a:p>
            <a:pPr fontAlgn="base">
              <a:spcBef>
                <a:spcPct val="0"/>
              </a:spcBef>
              <a:spcAft>
                <a:spcPct val="0"/>
              </a:spcAft>
            </a:pPr>
            <a:r>
              <a:rPr lang="zh-CN" altLang="en-US" sz="1600" b="1" dirty="0">
                <a:solidFill>
                  <a:srgbClr val="595959"/>
                </a:solidFill>
                <a:latin typeface="Microsoft YaHei" panose="020B0503020204020204" pitchFamily="34" charset="-122"/>
                <a:ea typeface="Microsoft YaHei" panose="020B0503020204020204" pitchFamily="34" charset="-122"/>
              </a:rPr>
              <a:t>顾客</a:t>
            </a:r>
            <a:r>
              <a:rPr lang="en-US" sz="1600" b="1" dirty="0" smtClean="0">
                <a:solidFill>
                  <a:srgbClr val="595959"/>
                </a:solidFill>
                <a:latin typeface="Microsoft YaHei" panose="020B0503020204020204" pitchFamily="34" charset="-122"/>
                <a:ea typeface="Microsoft YaHei" panose="020B0503020204020204" pitchFamily="34" charset="-122"/>
              </a:rPr>
              <a:t>1</a:t>
            </a:r>
          </a:p>
        </p:txBody>
      </p:sp>
      <p:grpSp>
        <p:nvGrpSpPr>
          <p:cNvPr id="33" name="Group 208"/>
          <p:cNvGrpSpPr/>
          <p:nvPr/>
        </p:nvGrpSpPr>
        <p:grpSpPr>
          <a:xfrm>
            <a:off x="6625077" y="2773244"/>
            <a:ext cx="2231055" cy="2318859"/>
            <a:chOff x="6563045" y="3057475"/>
            <a:chExt cx="2231055" cy="2318859"/>
          </a:xfrm>
        </p:grpSpPr>
        <p:sp>
          <p:nvSpPr>
            <p:cNvPr id="34" name="Rounded Rectangle 33"/>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35" name="Rounded Rectangle 60"/>
            <p:cNvSpPr>
              <a:spLocks noChangeArrowheads="1"/>
            </p:cNvSpPr>
            <p:nvPr>
              <p:custDataLst>
                <p:tags r:id="rId11"/>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36" name="Rectangle 35"/>
            <p:cNvSpPr/>
            <p:nvPr/>
          </p:nvSpPr>
          <p:spPr>
            <a:xfrm>
              <a:off x="6601293" y="3057475"/>
              <a:ext cx="942346" cy="253916"/>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3</a:t>
              </a:r>
            </a:p>
          </p:txBody>
        </p:sp>
        <p:cxnSp>
          <p:nvCxnSpPr>
            <p:cNvPr id="37" name="Straight Connector 36"/>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38" name="Rounded Rectangle 37"/>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39" name="Rectangle 38"/>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40" name="Straight Connector 39"/>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41" name="Rounded Rectangle 40"/>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42" name="Rectangle 41"/>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43" name="Rectangle 42"/>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44" name="Straight Connector 43"/>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45" name="Rounded Rectangle 44"/>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46" name="Rectangle 45"/>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47" name="Rounded Rectangle 46"/>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48" name="Rectangle 47"/>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49" name="Rectangle 48"/>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50" name="Rectangle 49"/>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pic>
        <p:nvPicPr>
          <p:cNvPr id="51" name="Picture 50" descr="105781699.jpg"/>
          <p:cNvPicPr>
            <a:picLocks noChangeAspect="1"/>
          </p:cNvPicPr>
          <p:nvPr/>
        </p:nvPicPr>
        <p:blipFill>
          <a:blip r:embed="rId18" cstate="print"/>
          <a:srcRect l="15078" t="18293" r="13082" b="13415"/>
          <a:stretch>
            <a:fillRect/>
          </a:stretch>
        </p:blipFill>
        <p:spPr>
          <a:xfrm>
            <a:off x="7958670" y="3060112"/>
            <a:ext cx="778933" cy="548137"/>
          </a:xfrm>
          <a:prstGeom prst="roundRect">
            <a:avLst/>
          </a:prstGeom>
          <a:effectLst>
            <a:outerShdw blurRad="152400" dist="38100" dir="2700000">
              <a:srgbClr val="000000">
                <a:alpha val="43000"/>
              </a:srgbClr>
            </a:outerShdw>
          </a:effectLst>
        </p:spPr>
      </p:pic>
      <p:grpSp>
        <p:nvGrpSpPr>
          <p:cNvPr id="52" name="Group 150"/>
          <p:cNvGrpSpPr/>
          <p:nvPr/>
        </p:nvGrpSpPr>
        <p:grpSpPr>
          <a:xfrm>
            <a:off x="6444512" y="3027239"/>
            <a:ext cx="2231055" cy="2318859"/>
            <a:chOff x="6563045" y="3057475"/>
            <a:chExt cx="2231055" cy="2318859"/>
          </a:xfrm>
        </p:grpSpPr>
        <p:sp>
          <p:nvSpPr>
            <p:cNvPr id="53" name="Rounded Rectangle 52"/>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54" name="Rounded Rectangle 60"/>
            <p:cNvSpPr>
              <a:spLocks noChangeArrowheads="1"/>
            </p:cNvSpPr>
            <p:nvPr>
              <p:custDataLst>
                <p:tags r:id="rId10"/>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55" name="Rectangle 54"/>
            <p:cNvSpPr/>
            <p:nvPr/>
          </p:nvSpPr>
          <p:spPr>
            <a:xfrm>
              <a:off x="6601293" y="3057475"/>
              <a:ext cx="942346" cy="253916"/>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2</a:t>
              </a:r>
            </a:p>
          </p:txBody>
        </p:sp>
        <p:cxnSp>
          <p:nvCxnSpPr>
            <p:cNvPr id="56" name="Straight Connector 55"/>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57" name="Rounded Rectangle 56"/>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58" name="Rectangle 57"/>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59" name="Straight Connector 58"/>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60" name="Rounded Rectangle 59"/>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61" name="Rectangle 60"/>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62" name="Rectangle 61"/>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63" name="Straight Connector 62"/>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64" name="Rounded Rectangle 63"/>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65" name="Rectangle 64"/>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66" name="Rounded Rectangle 65"/>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67" name="Rectangle 66"/>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68" name="Rectangle 67"/>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69" name="Rectangle 68"/>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pic>
        <p:nvPicPr>
          <p:cNvPr id="70" name="Picture 69" descr="105657872.jpg"/>
          <p:cNvPicPr>
            <a:picLocks noChangeAspect="1"/>
          </p:cNvPicPr>
          <p:nvPr/>
        </p:nvPicPr>
        <p:blipFill>
          <a:blip r:embed="rId19" cstate="print"/>
          <a:srcRect r="16731" b="7862"/>
          <a:stretch>
            <a:fillRect/>
          </a:stretch>
        </p:blipFill>
        <p:spPr>
          <a:xfrm>
            <a:off x="7780867" y="3328923"/>
            <a:ext cx="787400" cy="581989"/>
          </a:xfrm>
          <a:prstGeom prst="roundRect">
            <a:avLst/>
          </a:prstGeom>
          <a:effectLst>
            <a:outerShdw blurRad="152400" dist="38100" dir="2700000">
              <a:srgbClr val="000000">
                <a:alpha val="43000"/>
              </a:srgbClr>
            </a:outerShdw>
          </a:effectLst>
        </p:spPr>
      </p:pic>
      <p:sp>
        <p:nvSpPr>
          <p:cNvPr id="71" name="Rectangle 70"/>
          <p:cNvSpPr/>
          <p:nvPr/>
        </p:nvSpPr>
        <p:spPr>
          <a:xfrm>
            <a:off x="6149174" y="1723354"/>
            <a:ext cx="2791626" cy="338554"/>
          </a:xfrm>
          <a:prstGeom prst="rect">
            <a:avLst/>
          </a:prstGeom>
        </p:spPr>
        <p:txBody>
          <a:bodyPr wrap="square">
            <a:spAutoFit/>
          </a:bodyPr>
          <a:lstStyle/>
          <a:p>
            <a:pPr fontAlgn="base">
              <a:spcBef>
                <a:spcPct val="0"/>
              </a:spcBef>
              <a:spcAft>
                <a:spcPct val="0"/>
              </a:spcAft>
            </a:pPr>
            <a:r>
              <a:rPr lang="zh-CN" altLang="en-US" sz="1600" b="1" dirty="0">
                <a:solidFill>
                  <a:srgbClr val="595959"/>
                </a:solidFill>
                <a:latin typeface="Microsoft YaHei" panose="020B0503020204020204" pitchFamily="34" charset="-122"/>
                <a:ea typeface="Microsoft YaHei" panose="020B0503020204020204" pitchFamily="34" charset="-122"/>
              </a:rPr>
              <a:t>给</a:t>
            </a:r>
            <a:r>
              <a:rPr lang="zh-CN" altLang="en-US" sz="1600" b="1" dirty="0" smtClean="0">
                <a:solidFill>
                  <a:srgbClr val="595959"/>
                </a:solidFill>
                <a:latin typeface="Microsoft YaHei" panose="020B0503020204020204" pitchFamily="34" charset="-122"/>
                <a:ea typeface="Microsoft YaHei" panose="020B0503020204020204" pitchFamily="34" charset="-122"/>
              </a:rPr>
              <a:t>全部客户的促销方案</a:t>
            </a:r>
            <a:endParaRPr lang="en-US" sz="2800" b="1" dirty="0" smtClean="0">
              <a:solidFill>
                <a:srgbClr val="595959"/>
              </a:solidFill>
              <a:latin typeface="Microsoft YaHei" panose="020B0503020204020204" pitchFamily="34" charset="-122"/>
              <a:ea typeface="Microsoft YaHei" panose="020B0503020204020204" pitchFamily="34" charset="-122"/>
            </a:endParaRPr>
          </a:p>
        </p:txBody>
      </p:sp>
      <p:cxnSp>
        <p:nvCxnSpPr>
          <p:cNvPr id="72" name="Straight Connector 71"/>
          <p:cNvCxnSpPr/>
          <p:nvPr/>
        </p:nvCxnSpPr>
        <p:spPr>
          <a:xfrm>
            <a:off x="6115310" y="2093766"/>
            <a:ext cx="2842424" cy="0"/>
          </a:xfrm>
          <a:prstGeom prst="line">
            <a:avLst/>
          </a:prstGeom>
          <a:ln w="9525" cap="flat" cmpd="sng" algn="ctr">
            <a:solidFill>
              <a:srgbClr val="BFBFBF"/>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3" name="Rectangle 72"/>
          <p:cNvSpPr/>
          <p:nvPr/>
        </p:nvSpPr>
        <p:spPr bwMode="gray">
          <a:xfrm>
            <a:off x="6256870" y="2509759"/>
            <a:ext cx="2717800" cy="2912534"/>
          </a:xfrm>
          <a:prstGeom prst="rect">
            <a:avLst/>
          </a:prstGeom>
          <a:solidFill>
            <a:schemeClr val="bg1">
              <a:alpha val="76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4" name="Rounded Rectangle 73"/>
          <p:cNvSpPr/>
          <p:nvPr/>
        </p:nvSpPr>
        <p:spPr bwMode="gray">
          <a:xfrm>
            <a:off x="6297350" y="3307720"/>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75" name="Rounded Rectangle 60"/>
          <p:cNvSpPr>
            <a:spLocks noChangeArrowheads="1"/>
          </p:cNvSpPr>
          <p:nvPr>
            <p:custDataLst>
              <p:tags r:id="rId8"/>
            </p:custDataLst>
          </p:nvPr>
        </p:nvSpPr>
        <p:spPr bwMode="gray">
          <a:xfrm>
            <a:off x="6292112" y="3537071"/>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pic>
        <p:nvPicPr>
          <p:cNvPr id="76" name="Picture 75" descr="76314519.jpg"/>
          <p:cNvPicPr>
            <a:picLocks noChangeAspect="1"/>
          </p:cNvPicPr>
          <p:nvPr/>
        </p:nvPicPr>
        <p:blipFill>
          <a:blip r:embed="rId20" cstate="print"/>
          <a:srcRect t="21542" b="36956"/>
          <a:stretch>
            <a:fillRect/>
          </a:stretch>
        </p:blipFill>
        <p:spPr>
          <a:xfrm>
            <a:off x="7621634" y="3595319"/>
            <a:ext cx="792645" cy="493932"/>
          </a:xfrm>
          <a:prstGeom prst="roundRect">
            <a:avLst/>
          </a:prstGeom>
          <a:effectLst>
            <a:outerShdw blurRad="152400" dist="38100" dir="2700000">
              <a:srgbClr val="000000">
                <a:alpha val="43000"/>
              </a:srgbClr>
            </a:outerShdw>
          </a:effectLst>
        </p:spPr>
      </p:pic>
      <p:sp>
        <p:nvSpPr>
          <p:cNvPr id="77" name="Rectangle 76"/>
          <p:cNvSpPr/>
          <p:nvPr/>
        </p:nvSpPr>
        <p:spPr>
          <a:xfrm>
            <a:off x="6330361" y="3289701"/>
            <a:ext cx="942346" cy="253916"/>
          </a:xfrm>
          <a:prstGeom prst="rect">
            <a:avLst/>
          </a:prstGeom>
        </p:spPr>
        <p:txBody>
          <a:bodyPr wrap="square">
            <a:spAutoFit/>
          </a:bodyPr>
          <a:lstStyle/>
          <a:p>
            <a:pPr fontAlgn="base">
              <a:spcBef>
                <a:spcPct val="0"/>
              </a:spcBef>
              <a:spcAft>
                <a:spcPct val="0"/>
              </a:spcAft>
            </a:pPr>
            <a:r>
              <a:rPr lang="zh-CN" altLang="en-US" sz="1050" b="1" dirty="0" smtClean="0">
                <a:solidFill>
                  <a:srgbClr val="595959"/>
                </a:solidFill>
                <a:latin typeface="Microsoft YaHei" panose="020B0503020204020204" pitchFamily="34" charset="-122"/>
                <a:ea typeface="Microsoft YaHei" panose="020B0503020204020204" pitchFamily="34" charset="-122"/>
              </a:rPr>
              <a:t>顾客</a:t>
            </a:r>
            <a:r>
              <a:rPr lang="en-US" sz="1050" b="1" dirty="0" smtClean="0">
                <a:solidFill>
                  <a:srgbClr val="595959"/>
                </a:solidFill>
                <a:latin typeface="Microsoft YaHei" panose="020B0503020204020204" pitchFamily="34" charset="-122"/>
                <a:ea typeface="Microsoft YaHei" panose="020B0503020204020204" pitchFamily="34" charset="-122"/>
              </a:rPr>
              <a:t>1</a:t>
            </a:r>
          </a:p>
        </p:txBody>
      </p:sp>
      <p:sp>
        <p:nvSpPr>
          <p:cNvPr id="78" name="Rectangle 77"/>
          <p:cNvSpPr/>
          <p:nvPr/>
        </p:nvSpPr>
        <p:spPr>
          <a:xfrm>
            <a:off x="7361986" y="4301897"/>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grpSp>
        <p:nvGrpSpPr>
          <p:cNvPr id="79" name="Group 186"/>
          <p:cNvGrpSpPr/>
          <p:nvPr/>
        </p:nvGrpSpPr>
        <p:grpSpPr>
          <a:xfrm>
            <a:off x="2897970" y="4178421"/>
            <a:ext cx="2952500" cy="905022"/>
            <a:chOff x="2897970" y="3971592"/>
            <a:chExt cx="2952500" cy="905022"/>
          </a:xfrm>
        </p:grpSpPr>
        <p:cxnSp>
          <p:nvCxnSpPr>
            <p:cNvPr id="80" name="Straight Connector 79"/>
            <p:cNvCxnSpPr/>
            <p:nvPr/>
          </p:nvCxnSpPr>
          <p:spPr>
            <a:xfrm>
              <a:off x="4556870" y="4149338"/>
              <a:ext cx="261067" cy="0"/>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81" name="Group 110"/>
            <p:cNvGrpSpPr/>
            <p:nvPr/>
          </p:nvGrpSpPr>
          <p:grpSpPr>
            <a:xfrm>
              <a:off x="3785776" y="3978434"/>
              <a:ext cx="786222" cy="347134"/>
              <a:chOff x="2887133" y="4106326"/>
              <a:chExt cx="863600" cy="347134"/>
            </a:xfrm>
          </p:grpSpPr>
          <p:sp>
            <p:nvSpPr>
              <p:cNvPr id="101" name="Rounded Rectangle 100"/>
              <p:cNvSpPr/>
              <p:nvPr/>
            </p:nvSpPr>
            <p:spPr bwMode="gray">
              <a:xfrm>
                <a:off x="2912215" y="4106326"/>
                <a:ext cx="821901" cy="347134"/>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sz="1600" dirty="0">
                  <a:solidFill>
                    <a:schemeClr val="lt1"/>
                  </a:solidFill>
                  <a:latin typeface="Microsoft YaHei" panose="020B0503020204020204" pitchFamily="34" charset="-122"/>
                  <a:ea typeface="Microsoft YaHei" panose="020B0503020204020204" pitchFamily="34" charset="-122"/>
                </a:endParaRPr>
              </a:p>
            </p:txBody>
          </p:sp>
          <p:sp>
            <p:nvSpPr>
              <p:cNvPr id="102" name="Rectangle 101"/>
              <p:cNvSpPr/>
              <p:nvPr/>
            </p:nvSpPr>
            <p:spPr>
              <a:xfrm flipH="1">
                <a:off x="2887133" y="4115992"/>
                <a:ext cx="863600" cy="276999"/>
              </a:xfrm>
              <a:prstGeom prst="rect">
                <a:avLst/>
              </a:prstGeom>
            </p:spPr>
            <p:txBody>
              <a:bodyPr wrap="square" anchor="ctr">
                <a:spAutoFit/>
              </a:bodyPr>
              <a:lstStyle/>
              <a:p>
                <a:pPr algn="ctr">
                  <a:spcBef>
                    <a:spcPct val="50000"/>
                  </a:spcBef>
                  <a:buClr>
                    <a:schemeClr val="folHlink"/>
                  </a:buClr>
                </a:pPr>
                <a:r>
                  <a:rPr lang="zh-CN" altLang="en-US" i="1" dirty="0">
                    <a:solidFill>
                      <a:schemeClr val="lt1"/>
                    </a:solidFill>
                    <a:latin typeface="Microsoft YaHei" panose="020B0503020204020204" pitchFamily="34" charset="-122"/>
                    <a:ea typeface="Microsoft YaHei" panose="020B0503020204020204" pitchFamily="34" charset="-122"/>
                  </a:rPr>
                  <a:t>回应</a:t>
                </a:r>
                <a:endParaRPr lang="en-US" sz="1200" i="1" dirty="0">
                  <a:solidFill>
                    <a:schemeClr val="lt1"/>
                  </a:solidFill>
                  <a:latin typeface="Microsoft YaHei" panose="020B0503020204020204" pitchFamily="34" charset="-122"/>
                  <a:ea typeface="Microsoft YaHei" panose="020B0503020204020204" pitchFamily="34" charset="-122"/>
                </a:endParaRPr>
              </a:p>
            </p:txBody>
          </p:sp>
        </p:grpSp>
        <p:grpSp>
          <p:nvGrpSpPr>
            <p:cNvPr id="82" name="Group 112"/>
            <p:cNvGrpSpPr/>
            <p:nvPr/>
          </p:nvGrpSpPr>
          <p:grpSpPr>
            <a:xfrm>
              <a:off x="2897970" y="4217128"/>
              <a:ext cx="979762" cy="362412"/>
              <a:chOff x="2855635" y="3303620"/>
              <a:chExt cx="979762" cy="362412"/>
            </a:xfrm>
          </p:grpSpPr>
          <p:sp>
            <p:nvSpPr>
              <p:cNvPr id="98" name="Rounded Rectangle 97"/>
              <p:cNvSpPr/>
              <p:nvPr/>
            </p:nvSpPr>
            <p:spPr bwMode="gray">
              <a:xfrm>
                <a:off x="2878031" y="3307797"/>
                <a:ext cx="669499" cy="347134"/>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99" name="Rectangle 98"/>
              <p:cNvSpPr/>
              <p:nvPr/>
            </p:nvSpPr>
            <p:spPr>
              <a:xfrm>
                <a:off x="2855635" y="3327478"/>
                <a:ext cx="979762" cy="338554"/>
              </a:xfrm>
              <a:prstGeom prst="rect">
                <a:avLst/>
              </a:prstGeom>
            </p:spPr>
            <p:txBody>
              <a:bodyPr wrap="square">
                <a:spAutoFit/>
              </a:bodyPr>
              <a:lstStyle/>
              <a:p>
                <a:pPr fontAlgn="base">
                  <a:spcBef>
                    <a:spcPct val="0"/>
                  </a:spcBef>
                  <a:spcAft>
                    <a:spcPct val="0"/>
                  </a:spcAft>
                </a:pPr>
                <a:r>
                  <a:rPr lang="zh-CN" altLang="en-US" sz="1600" b="1" dirty="0" smtClean="0">
                    <a:solidFill>
                      <a:schemeClr val="bg1"/>
                    </a:solidFill>
                    <a:latin typeface="Microsoft YaHei" panose="020B0503020204020204" pitchFamily="34" charset="-122"/>
                    <a:ea typeface="Microsoft YaHei" panose="020B0503020204020204" pitchFamily="34" charset="-122"/>
                  </a:rPr>
                  <a:t>方案</a:t>
                </a:r>
                <a:endParaRPr lang="en-US" sz="1600" b="1" dirty="0" smtClean="0">
                  <a:solidFill>
                    <a:schemeClr val="bg1"/>
                  </a:solidFill>
                  <a:latin typeface="Microsoft YaHei" panose="020B0503020204020204" pitchFamily="34" charset="-122"/>
                  <a:ea typeface="Microsoft YaHei" panose="020B0503020204020204" pitchFamily="34" charset="-122"/>
                </a:endParaRPr>
              </a:p>
            </p:txBody>
          </p:sp>
          <p:sp>
            <p:nvSpPr>
              <p:cNvPr id="100" name="Rectangle 99"/>
              <p:cNvSpPr/>
              <p:nvPr/>
            </p:nvSpPr>
            <p:spPr>
              <a:xfrm>
                <a:off x="3284382" y="3303620"/>
                <a:ext cx="304892" cy="338554"/>
              </a:xfrm>
              <a:prstGeom prst="rect">
                <a:avLst/>
              </a:prstGeom>
            </p:spPr>
            <p:txBody>
              <a:bodyPr wrap="non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grpSp>
        <p:sp>
          <p:nvSpPr>
            <p:cNvPr id="83" name="Rectangle 82"/>
            <p:cNvSpPr/>
            <p:nvPr/>
          </p:nvSpPr>
          <p:spPr>
            <a:xfrm>
              <a:off x="5429506" y="4157249"/>
              <a:ext cx="4209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nvGrpSpPr>
            <p:cNvPr id="84" name="Group 110"/>
            <p:cNvGrpSpPr/>
            <p:nvPr/>
          </p:nvGrpSpPr>
          <p:grpSpPr>
            <a:xfrm>
              <a:off x="3785775" y="4410234"/>
              <a:ext cx="786222" cy="347134"/>
              <a:chOff x="2887133" y="4106326"/>
              <a:chExt cx="863600" cy="347134"/>
            </a:xfrm>
          </p:grpSpPr>
          <p:sp>
            <p:nvSpPr>
              <p:cNvPr id="96" name="Rounded Rectangle 95"/>
              <p:cNvSpPr/>
              <p:nvPr/>
            </p:nvSpPr>
            <p:spPr bwMode="gray">
              <a:xfrm>
                <a:off x="2912215" y="4106326"/>
                <a:ext cx="821901" cy="347134"/>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sz="1600" dirty="0">
                  <a:solidFill>
                    <a:schemeClr val="lt1"/>
                  </a:solidFill>
                  <a:latin typeface="Microsoft YaHei" panose="020B0503020204020204" pitchFamily="34" charset="-122"/>
                  <a:ea typeface="Microsoft YaHei" panose="020B0503020204020204" pitchFamily="34" charset="-122"/>
                </a:endParaRPr>
              </a:p>
            </p:txBody>
          </p:sp>
          <p:sp>
            <p:nvSpPr>
              <p:cNvPr id="97" name="Rectangle 96"/>
              <p:cNvSpPr/>
              <p:nvPr/>
            </p:nvSpPr>
            <p:spPr>
              <a:xfrm flipH="1">
                <a:off x="2887133" y="4115992"/>
                <a:ext cx="863600" cy="276999"/>
              </a:xfrm>
              <a:prstGeom prst="rect">
                <a:avLst/>
              </a:prstGeom>
            </p:spPr>
            <p:txBody>
              <a:bodyPr wrap="square" anchor="ctr">
                <a:spAutoFit/>
              </a:bodyPr>
              <a:lstStyle/>
              <a:p>
                <a:pPr algn="ctr">
                  <a:spcBef>
                    <a:spcPct val="50000"/>
                  </a:spcBef>
                  <a:buClr>
                    <a:schemeClr val="folHlink"/>
                  </a:buClr>
                </a:pPr>
                <a:r>
                  <a:rPr lang="zh-CN" altLang="en-US" sz="1200" i="1" dirty="0" smtClean="0">
                    <a:solidFill>
                      <a:schemeClr val="lt1"/>
                    </a:solidFill>
                    <a:latin typeface="Microsoft YaHei" panose="020B0503020204020204" pitchFamily="34" charset="-122"/>
                    <a:ea typeface="Microsoft YaHei" panose="020B0503020204020204" pitchFamily="34" charset="-122"/>
                  </a:rPr>
                  <a:t>回应</a:t>
                </a:r>
                <a:endParaRPr lang="en-US" sz="1200" i="1" dirty="0">
                  <a:solidFill>
                    <a:schemeClr val="lt1"/>
                  </a:solidFill>
                  <a:latin typeface="Microsoft YaHei" panose="020B0503020204020204" pitchFamily="34" charset="-122"/>
                  <a:ea typeface="Microsoft YaHei" panose="020B0503020204020204" pitchFamily="34" charset="-122"/>
                </a:endParaRPr>
              </a:p>
            </p:txBody>
          </p:sp>
        </p:grpSp>
        <p:cxnSp>
          <p:nvCxnSpPr>
            <p:cNvPr id="85" name="Straight Connector 84"/>
            <p:cNvCxnSpPr/>
            <p:nvPr/>
          </p:nvCxnSpPr>
          <p:spPr>
            <a:xfrm>
              <a:off x="3589865" y="4394872"/>
              <a:ext cx="218745" cy="188929"/>
            </a:xfrm>
            <a:prstGeom prst="line">
              <a:avLst/>
            </a:prstGeom>
            <a:ln w="12700" cap="flat" cmpd="sng" algn="ctr">
              <a:solidFill>
                <a:schemeClr val="bg1">
                  <a:lumMod val="8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86" name="Group 117"/>
            <p:cNvGrpSpPr/>
            <p:nvPr/>
          </p:nvGrpSpPr>
          <p:grpSpPr>
            <a:xfrm>
              <a:off x="4798734" y="3971592"/>
              <a:ext cx="840062" cy="362413"/>
              <a:chOff x="2855635" y="3303618"/>
              <a:chExt cx="979762" cy="362413"/>
            </a:xfrm>
          </p:grpSpPr>
          <p:sp>
            <p:nvSpPr>
              <p:cNvPr id="93" name="Rounded Rectangle 92"/>
              <p:cNvSpPr/>
              <p:nvPr/>
            </p:nvSpPr>
            <p:spPr bwMode="gray">
              <a:xfrm>
                <a:off x="2878031" y="3307797"/>
                <a:ext cx="821901" cy="347134"/>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94" name="Rectangle 93"/>
              <p:cNvSpPr/>
              <p:nvPr/>
            </p:nvSpPr>
            <p:spPr>
              <a:xfrm>
                <a:off x="2855635" y="3327477"/>
                <a:ext cx="979762" cy="338554"/>
              </a:xfrm>
              <a:prstGeom prst="rect">
                <a:avLst/>
              </a:prstGeom>
            </p:spPr>
            <p:txBody>
              <a:bodyPr wrap="square">
                <a:spAutoFit/>
              </a:bodyPr>
              <a:lstStyle/>
              <a:p>
                <a:pPr fontAlgn="base">
                  <a:spcBef>
                    <a:spcPct val="0"/>
                  </a:spcBef>
                  <a:spcAft>
                    <a:spcPct val="0"/>
                  </a:spcAft>
                </a:pPr>
                <a:r>
                  <a:rPr lang="zh-CN" altLang="en-US" sz="1600" b="1" dirty="0" smtClean="0">
                    <a:solidFill>
                      <a:schemeClr val="bg1"/>
                    </a:solidFill>
                    <a:latin typeface="Microsoft YaHei" panose="020B0503020204020204" pitchFamily="34" charset="-122"/>
                    <a:ea typeface="Microsoft YaHei" panose="020B0503020204020204" pitchFamily="34" charset="-122"/>
                  </a:rPr>
                  <a:t>方案</a:t>
                </a:r>
                <a:endParaRPr lang="en-US" sz="1600" b="1" dirty="0" smtClean="0">
                  <a:solidFill>
                    <a:schemeClr val="bg1"/>
                  </a:solidFill>
                  <a:latin typeface="Microsoft YaHei" panose="020B0503020204020204" pitchFamily="34" charset="-122"/>
                  <a:ea typeface="Microsoft YaHei" panose="020B0503020204020204" pitchFamily="34" charset="-122"/>
                </a:endParaRPr>
              </a:p>
            </p:txBody>
          </p:sp>
          <p:sp>
            <p:nvSpPr>
              <p:cNvPr id="95" name="Rectangle 94"/>
              <p:cNvSpPr/>
              <p:nvPr/>
            </p:nvSpPr>
            <p:spPr>
              <a:xfrm>
                <a:off x="3420514" y="3303618"/>
                <a:ext cx="337440"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grpSp>
        <p:grpSp>
          <p:nvGrpSpPr>
            <p:cNvPr id="87" name="Group 117"/>
            <p:cNvGrpSpPr/>
            <p:nvPr/>
          </p:nvGrpSpPr>
          <p:grpSpPr>
            <a:xfrm>
              <a:off x="4798734" y="4353394"/>
              <a:ext cx="840062" cy="523220"/>
              <a:chOff x="2855635" y="3219753"/>
              <a:chExt cx="979762" cy="523220"/>
            </a:xfrm>
            <a:solidFill>
              <a:srgbClr val="D9D9D9"/>
            </a:solidFill>
          </p:grpSpPr>
          <p:sp>
            <p:nvSpPr>
              <p:cNvPr id="90" name="Rounded Rectangle 89"/>
              <p:cNvSpPr/>
              <p:nvPr/>
            </p:nvSpPr>
            <p:spPr bwMode="gray">
              <a:xfrm>
                <a:off x="2878031" y="3307797"/>
                <a:ext cx="821901" cy="347134"/>
              </a:xfrm>
              <a:prstGeom prst="roundRect">
                <a:avLst/>
              </a:prstGeom>
              <a:grp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91" name="Rectangle 90"/>
              <p:cNvSpPr/>
              <p:nvPr/>
            </p:nvSpPr>
            <p:spPr>
              <a:xfrm>
                <a:off x="2855635" y="3327477"/>
                <a:ext cx="979762" cy="338554"/>
              </a:xfrm>
              <a:prstGeom prst="rect">
                <a:avLst/>
              </a:prstGeom>
              <a:noFill/>
            </p:spPr>
            <p:txBody>
              <a:bodyPr wrap="square">
                <a:spAutoFit/>
              </a:bodyPr>
              <a:lstStyle/>
              <a:p>
                <a:pPr fontAlgn="base">
                  <a:spcBef>
                    <a:spcPct val="0"/>
                  </a:spcBef>
                  <a:spcAft>
                    <a:spcPct val="0"/>
                  </a:spcAft>
                </a:pPr>
                <a:r>
                  <a:rPr lang="zh-CN" altLang="en-US" sz="1600" b="1" dirty="0" smtClean="0">
                    <a:solidFill>
                      <a:schemeClr val="bg1"/>
                    </a:solidFill>
                    <a:latin typeface="Microsoft YaHei" panose="020B0503020204020204" pitchFamily="34" charset="-122"/>
                    <a:ea typeface="Microsoft YaHei" panose="020B0503020204020204" pitchFamily="34" charset="-122"/>
                  </a:rPr>
                  <a:t>方案</a:t>
                </a:r>
                <a:endParaRPr lang="en-US" sz="1600" b="1" dirty="0" smtClean="0">
                  <a:solidFill>
                    <a:schemeClr val="bg1"/>
                  </a:solidFill>
                  <a:latin typeface="Microsoft YaHei" panose="020B0503020204020204" pitchFamily="34" charset="-122"/>
                  <a:ea typeface="Microsoft YaHei" panose="020B0503020204020204" pitchFamily="34" charset="-122"/>
                </a:endParaRPr>
              </a:p>
            </p:txBody>
          </p:sp>
          <p:sp>
            <p:nvSpPr>
              <p:cNvPr id="92" name="Rectangle 91"/>
              <p:cNvSpPr/>
              <p:nvPr/>
            </p:nvSpPr>
            <p:spPr>
              <a:xfrm>
                <a:off x="3321654" y="3219753"/>
                <a:ext cx="456162" cy="523220"/>
              </a:xfrm>
              <a:prstGeom prst="rect">
                <a:avLst/>
              </a:prstGeom>
              <a:noFill/>
            </p:spPr>
            <p:txBody>
              <a:bodyPr wrap="square" anchor="ctr">
                <a:spAutoFit/>
              </a:bodyPr>
              <a:lstStyle/>
              <a:p>
                <a:pPr algn="ctr">
                  <a:spcBef>
                    <a:spcPct val="50000"/>
                  </a:spcBef>
                  <a:buClr>
                    <a:schemeClr val="folHlink"/>
                  </a:buClr>
                </a:pPr>
                <a:r>
                  <a:rPr lang="en-US" sz="1400" i="1" dirty="0" smtClean="0">
                    <a:solidFill>
                      <a:schemeClr val="lt1"/>
                    </a:solidFill>
                    <a:latin typeface="Microsoft YaHei" panose="020B0503020204020204" pitchFamily="34" charset="-122"/>
                    <a:ea typeface="Microsoft YaHei" panose="020B0503020204020204" pitchFamily="34" charset="-122"/>
                  </a:rPr>
                  <a:t>2A</a:t>
                </a:r>
                <a:endParaRPr lang="en-US" sz="1400" i="1" dirty="0">
                  <a:solidFill>
                    <a:schemeClr val="lt1"/>
                  </a:solidFill>
                  <a:latin typeface="Microsoft YaHei" panose="020B0503020204020204" pitchFamily="34" charset="-122"/>
                  <a:ea typeface="Microsoft YaHei" panose="020B0503020204020204" pitchFamily="34" charset="-122"/>
                </a:endParaRPr>
              </a:p>
            </p:txBody>
          </p:sp>
        </p:grpSp>
        <p:cxnSp>
          <p:nvCxnSpPr>
            <p:cNvPr id="88" name="Straight Connector 87"/>
            <p:cNvCxnSpPr/>
            <p:nvPr/>
          </p:nvCxnSpPr>
          <p:spPr>
            <a:xfrm>
              <a:off x="4588931" y="4580471"/>
              <a:ext cx="229006" cy="0"/>
            </a:xfrm>
            <a:prstGeom prst="line">
              <a:avLst/>
            </a:prstGeom>
            <a:ln w="12700" cap="flat" cmpd="sng" algn="ctr">
              <a:solidFill>
                <a:srgbClr val="D9D9D9"/>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rot="5400000" flipH="1" flipV="1">
              <a:off x="3595070" y="4155263"/>
              <a:ext cx="216803" cy="210280"/>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grpSp>
        <p:nvGrpSpPr>
          <p:cNvPr id="103" name="Group 188"/>
          <p:cNvGrpSpPr/>
          <p:nvPr/>
        </p:nvGrpSpPr>
        <p:grpSpPr>
          <a:xfrm>
            <a:off x="6365677" y="4329425"/>
            <a:ext cx="2236456" cy="623459"/>
            <a:chOff x="2897970" y="3973256"/>
            <a:chExt cx="2952500" cy="823070"/>
          </a:xfrm>
        </p:grpSpPr>
        <p:cxnSp>
          <p:nvCxnSpPr>
            <p:cNvPr id="104" name="Straight Connector 103"/>
            <p:cNvCxnSpPr/>
            <p:nvPr/>
          </p:nvCxnSpPr>
          <p:spPr>
            <a:xfrm>
              <a:off x="4556870" y="4149338"/>
              <a:ext cx="261067" cy="0"/>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05" name="Group 110"/>
            <p:cNvGrpSpPr/>
            <p:nvPr/>
          </p:nvGrpSpPr>
          <p:grpSpPr>
            <a:xfrm>
              <a:off x="3785776" y="3974230"/>
              <a:ext cx="786222" cy="351338"/>
              <a:chOff x="2887133" y="4102122"/>
              <a:chExt cx="863600" cy="351338"/>
            </a:xfrm>
          </p:grpSpPr>
          <p:sp>
            <p:nvSpPr>
              <p:cNvPr id="125" name="Rounded Rectangle 124"/>
              <p:cNvSpPr/>
              <p:nvPr/>
            </p:nvSpPr>
            <p:spPr bwMode="gray">
              <a:xfrm>
                <a:off x="2912215" y="4106326"/>
                <a:ext cx="821901" cy="347134"/>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sz="1050" dirty="0">
                  <a:solidFill>
                    <a:schemeClr val="lt1"/>
                  </a:solidFill>
                  <a:latin typeface="Microsoft YaHei" panose="020B0503020204020204" pitchFamily="34" charset="-122"/>
                  <a:ea typeface="Microsoft YaHei" panose="020B0503020204020204" pitchFamily="34" charset="-122"/>
                </a:endParaRPr>
              </a:p>
            </p:txBody>
          </p:sp>
          <p:sp>
            <p:nvSpPr>
              <p:cNvPr id="126" name="Rectangle 125"/>
              <p:cNvSpPr/>
              <p:nvPr/>
            </p:nvSpPr>
            <p:spPr>
              <a:xfrm flipH="1">
                <a:off x="2887133" y="4102122"/>
                <a:ext cx="863600" cy="304737"/>
              </a:xfrm>
              <a:prstGeom prst="rect">
                <a:avLst/>
              </a:prstGeom>
            </p:spPr>
            <p:txBody>
              <a:bodyPr wrap="square" anchor="ctr">
                <a:spAutoFit/>
              </a:bodyPr>
              <a:lstStyle/>
              <a:p>
                <a:pPr algn="ctr">
                  <a:spcBef>
                    <a:spcPct val="50000"/>
                  </a:spcBef>
                  <a:buClr>
                    <a:schemeClr val="folHlink"/>
                  </a:buClr>
                </a:pPr>
                <a:r>
                  <a:rPr lang="zh-CN" altLang="en-US" sz="900" i="1" dirty="0" smtClean="0">
                    <a:solidFill>
                      <a:schemeClr val="lt1"/>
                    </a:solidFill>
                    <a:latin typeface="Microsoft YaHei" panose="020B0503020204020204" pitchFamily="34" charset="-122"/>
                    <a:ea typeface="Microsoft YaHei" panose="020B0503020204020204" pitchFamily="34" charset="-122"/>
                  </a:rPr>
                  <a:t>回应</a:t>
                </a:r>
                <a:endParaRPr lang="en-US" sz="900" i="1" dirty="0">
                  <a:solidFill>
                    <a:schemeClr val="lt1"/>
                  </a:solidFill>
                  <a:latin typeface="Microsoft YaHei" panose="020B0503020204020204" pitchFamily="34" charset="-122"/>
                  <a:ea typeface="Microsoft YaHei" panose="020B0503020204020204" pitchFamily="34" charset="-122"/>
                </a:endParaRPr>
              </a:p>
            </p:txBody>
          </p:sp>
        </p:grpSp>
        <p:grpSp>
          <p:nvGrpSpPr>
            <p:cNvPr id="106" name="Group 112"/>
            <p:cNvGrpSpPr/>
            <p:nvPr/>
          </p:nvGrpSpPr>
          <p:grpSpPr>
            <a:xfrm>
              <a:off x="2897970" y="4213721"/>
              <a:ext cx="979762" cy="362477"/>
              <a:chOff x="2855635" y="3300213"/>
              <a:chExt cx="979762" cy="362477"/>
            </a:xfrm>
          </p:grpSpPr>
          <p:sp>
            <p:nvSpPr>
              <p:cNvPr id="122" name="Rounded Rectangle 121"/>
              <p:cNvSpPr/>
              <p:nvPr/>
            </p:nvSpPr>
            <p:spPr bwMode="gray">
              <a:xfrm>
                <a:off x="2878031" y="3307797"/>
                <a:ext cx="669499" cy="347134"/>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sz="1100" dirty="0">
                  <a:solidFill>
                    <a:schemeClr val="lt1"/>
                  </a:solidFill>
                  <a:latin typeface="Microsoft YaHei" panose="020B0503020204020204" pitchFamily="34" charset="-122"/>
                  <a:ea typeface="Microsoft YaHei" panose="020B0503020204020204" pitchFamily="34" charset="-122"/>
                </a:endParaRPr>
              </a:p>
            </p:txBody>
          </p:sp>
          <p:sp>
            <p:nvSpPr>
              <p:cNvPr id="123" name="Rectangle 122"/>
              <p:cNvSpPr/>
              <p:nvPr/>
            </p:nvSpPr>
            <p:spPr>
              <a:xfrm>
                <a:off x="2855635" y="3327478"/>
                <a:ext cx="979762" cy="335212"/>
              </a:xfrm>
              <a:prstGeom prst="rect">
                <a:avLst/>
              </a:prstGeom>
            </p:spPr>
            <p:txBody>
              <a:bodyPr wrap="square">
                <a:spAutoFit/>
              </a:bodyPr>
              <a:lstStyle/>
              <a:p>
                <a:pPr fontAlgn="base">
                  <a:spcBef>
                    <a:spcPct val="0"/>
                  </a:spcBef>
                  <a:spcAft>
                    <a:spcPct val="0"/>
                  </a:spcAft>
                </a:pPr>
                <a:r>
                  <a:rPr lang="zh-CN" altLang="en-US" sz="1050" b="1" dirty="0" smtClean="0">
                    <a:solidFill>
                      <a:schemeClr val="bg1"/>
                    </a:solidFill>
                    <a:latin typeface="Microsoft YaHei" panose="020B0503020204020204" pitchFamily="34" charset="-122"/>
                    <a:ea typeface="Microsoft YaHei" panose="020B0503020204020204" pitchFamily="34" charset="-122"/>
                  </a:rPr>
                  <a:t>方案</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124" name="Rectangle 123"/>
              <p:cNvSpPr/>
              <p:nvPr/>
            </p:nvSpPr>
            <p:spPr>
              <a:xfrm>
                <a:off x="3268109" y="3300213"/>
                <a:ext cx="337440" cy="345370"/>
              </a:xfrm>
              <a:prstGeom prst="rect">
                <a:avLst/>
              </a:prstGeom>
            </p:spPr>
            <p:txBody>
              <a:bodyPr wrap="square" anchor="ctr">
                <a:spAutoFit/>
              </a:bodyPr>
              <a:lstStyle/>
              <a:p>
                <a:pPr algn="ctr">
                  <a:spcBef>
                    <a:spcPct val="50000"/>
                  </a:spcBef>
                  <a:buClr>
                    <a:schemeClr val="folHlink"/>
                  </a:buClr>
                </a:pPr>
                <a:r>
                  <a:rPr lang="en-US" sz="1050" i="1" dirty="0" smtClean="0">
                    <a:solidFill>
                      <a:schemeClr val="lt1"/>
                    </a:solidFill>
                    <a:latin typeface="Microsoft YaHei" panose="020B0503020204020204" pitchFamily="34" charset="-122"/>
                    <a:ea typeface="Microsoft YaHei" panose="020B0503020204020204" pitchFamily="34" charset="-122"/>
                  </a:rPr>
                  <a:t>1</a:t>
                </a:r>
                <a:endParaRPr lang="en-US" sz="1050" i="1" dirty="0">
                  <a:solidFill>
                    <a:schemeClr val="lt1"/>
                  </a:solidFill>
                  <a:latin typeface="Microsoft YaHei" panose="020B0503020204020204" pitchFamily="34" charset="-122"/>
                  <a:ea typeface="Microsoft YaHei" panose="020B0503020204020204" pitchFamily="34" charset="-122"/>
                </a:endParaRPr>
              </a:p>
            </p:txBody>
          </p:sp>
        </p:grpSp>
        <p:sp>
          <p:nvSpPr>
            <p:cNvPr id="107" name="Rectangle 106"/>
            <p:cNvSpPr/>
            <p:nvPr/>
          </p:nvSpPr>
          <p:spPr>
            <a:xfrm>
              <a:off x="5429506" y="4157251"/>
              <a:ext cx="420964" cy="345369"/>
            </a:xfrm>
            <a:prstGeom prst="rect">
              <a:avLst/>
            </a:prstGeom>
          </p:spPr>
          <p:txBody>
            <a:bodyPr wrap="square">
              <a:spAutoFit/>
            </a:bodyPr>
            <a:lstStyle/>
            <a:p>
              <a:pPr algn="ctr" fontAlgn="base">
                <a:spcBef>
                  <a:spcPct val="0"/>
                </a:spcBef>
                <a:spcAft>
                  <a:spcPct val="0"/>
                </a:spcAft>
              </a:pPr>
              <a:r>
                <a:rPr lang="en-US" sz="1050" b="1" dirty="0" smtClean="0">
                  <a:solidFill>
                    <a:srgbClr val="595959"/>
                  </a:solidFill>
                  <a:latin typeface="Microsoft YaHei" panose="020B0503020204020204" pitchFamily="34" charset="-122"/>
                  <a:ea typeface="Microsoft YaHei" panose="020B0503020204020204" pitchFamily="34" charset="-122"/>
                </a:rPr>
                <a:t>…</a:t>
              </a:r>
            </a:p>
          </p:txBody>
        </p:sp>
        <p:grpSp>
          <p:nvGrpSpPr>
            <p:cNvPr id="108" name="Group 110"/>
            <p:cNvGrpSpPr/>
            <p:nvPr/>
          </p:nvGrpSpPr>
          <p:grpSpPr>
            <a:xfrm>
              <a:off x="3785775" y="4406037"/>
              <a:ext cx="786222" cy="351331"/>
              <a:chOff x="2887133" y="4102129"/>
              <a:chExt cx="863600" cy="351331"/>
            </a:xfrm>
          </p:grpSpPr>
          <p:sp>
            <p:nvSpPr>
              <p:cNvPr id="120" name="Rounded Rectangle 119"/>
              <p:cNvSpPr/>
              <p:nvPr/>
            </p:nvSpPr>
            <p:spPr bwMode="gray">
              <a:xfrm>
                <a:off x="2912215" y="4106326"/>
                <a:ext cx="821901" cy="347134"/>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sz="1050" dirty="0">
                  <a:solidFill>
                    <a:schemeClr val="lt1"/>
                  </a:solidFill>
                  <a:latin typeface="Microsoft YaHei" panose="020B0503020204020204" pitchFamily="34" charset="-122"/>
                  <a:ea typeface="Microsoft YaHei" panose="020B0503020204020204" pitchFamily="34" charset="-122"/>
                </a:endParaRPr>
              </a:p>
            </p:txBody>
          </p:sp>
          <p:sp>
            <p:nvSpPr>
              <p:cNvPr id="121" name="Rectangle 120"/>
              <p:cNvSpPr/>
              <p:nvPr/>
            </p:nvSpPr>
            <p:spPr>
              <a:xfrm flipH="1">
                <a:off x="2887133" y="4102129"/>
                <a:ext cx="863600" cy="304737"/>
              </a:xfrm>
              <a:prstGeom prst="rect">
                <a:avLst/>
              </a:prstGeom>
            </p:spPr>
            <p:txBody>
              <a:bodyPr wrap="square" anchor="ctr">
                <a:spAutoFit/>
              </a:bodyPr>
              <a:lstStyle/>
              <a:p>
                <a:pPr algn="ctr">
                  <a:spcBef>
                    <a:spcPct val="50000"/>
                  </a:spcBef>
                  <a:buClr>
                    <a:schemeClr val="folHlink"/>
                  </a:buClr>
                </a:pPr>
                <a:r>
                  <a:rPr lang="zh-CN" altLang="en-US" sz="900" i="1" dirty="0" smtClean="0">
                    <a:solidFill>
                      <a:schemeClr val="lt1"/>
                    </a:solidFill>
                    <a:latin typeface="Microsoft YaHei" panose="020B0503020204020204" pitchFamily="34" charset="-122"/>
                    <a:ea typeface="Microsoft YaHei" panose="020B0503020204020204" pitchFamily="34" charset="-122"/>
                  </a:rPr>
                  <a:t>回应</a:t>
                </a:r>
                <a:endParaRPr lang="en-US" sz="900" i="1" dirty="0">
                  <a:solidFill>
                    <a:schemeClr val="lt1"/>
                  </a:solidFill>
                  <a:latin typeface="Microsoft YaHei" panose="020B0503020204020204" pitchFamily="34" charset="-122"/>
                  <a:ea typeface="Microsoft YaHei" panose="020B0503020204020204" pitchFamily="34" charset="-122"/>
                </a:endParaRPr>
              </a:p>
            </p:txBody>
          </p:sp>
        </p:grpSp>
        <p:cxnSp>
          <p:nvCxnSpPr>
            <p:cNvPr id="109" name="Straight Connector 108"/>
            <p:cNvCxnSpPr/>
            <p:nvPr/>
          </p:nvCxnSpPr>
          <p:spPr>
            <a:xfrm>
              <a:off x="3589865" y="4394872"/>
              <a:ext cx="218745" cy="188929"/>
            </a:xfrm>
            <a:prstGeom prst="line">
              <a:avLst/>
            </a:prstGeom>
            <a:ln w="12700" cap="flat" cmpd="sng" algn="ctr">
              <a:solidFill>
                <a:schemeClr val="bg1">
                  <a:lumMod val="8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nvGrpSpPr>
            <p:cNvPr id="110" name="Group 117"/>
            <p:cNvGrpSpPr/>
            <p:nvPr/>
          </p:nvGrpSpPr>
          <p:grpSpPr>
            <a:xfrm>
              <a:off x="4754022" y="3973256"/>
              <a:ext cx="840062" cy="357401"/>
              <a:chOff x="2803487" y="3305282"/>
              <a:chExt cx="979762" cy="357401"/>
            </a:xfrm>
          </p:grpSpPr>
          <p:sp>
            <p:nvSpPr>
              <p:cNvPr id="117" name="Rounded Rectangle 116"/>
              <p:cNvSpPr/>
              <p:nvPr/>
            </p:nvSpPr>
            <p:spPr bwMode="gray">
              <a:xfrm>
                <a:off x="2878031" y="3307797"/>
                <a:ext cx="821901" cy="347134"/>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sz="1100" dirty="0">
                  <a:solidFill>
                    <a:schemeClr val="lt1"/>
                  </a:solidFill>
                  <a:latin typeface="Microsoft YaHei" panose="020B0503020204020204" pitchFamily="34" charset="-122"/>
                  <a:ea typeface="Microsoft YaHei" panose="020B0503020204020204" pitchFamily="34" charset="-122"/>
                </a:endParaRPr>
              </a:p>
            </p:txBody>
          </p:sp>
          <p:sp>
            <p:nvSpPr>
              <p:cNvPr id="118" name="Rectangle 117"/>
              <p:cNvSpPr/>
              <p:nvPr/>
            </p:nvSpPr>
            <p:spPr>
              <a:xfrm>
                <a:off x="2803487" y="3327471"/>
                <a:ext cx="979762" cy="335212"/>
              </a:xfrm>
              <a:prstGeom prst="rect">
                <a:avLst/>
              </a:prstGeom>
            </p:spPr>
            <p:txBody>
              <a:bodyPr wrap="square">
                <a:spAutoFit/>
              </a:bodyPr>
              <a:lstStyle/>
              <a:p>
                <a:pPr fontAlgn="base">
                  <a:spcBef>
                    <a:spcPct val="0"/>
                  </a:spcBef>
                  <a:spcAft>
                    <a:spcPct val="0"/>
                  </a:spcAft>
                </a:pPr>
                <a:r>
                  <a:rPr lang="zh-CN" altLang="en-US" sz="1050" b="1" dirty="0" smtClean="0">
                    <a:solidFill>
                      <a:schemeClr val="bg1"/>
                    </a:solidFill>
                    <a:latin typeface="Microsoft YaHei" panose="020B0503020204020204" pitchFamily="34" charset="-122"/>
                    <a:ea typeface="Microsoft YaHei" panose="020B0503020204020204" pitchFamily="34" charset="-122"/>
                  </a:rPr>
                  <a:t>方案</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119" name="Rectangle 118"/>
              <p:cNvSpPr/>
              <p:nvPr/>
            </p:nvSpPr>
            <p:spPr>
              <a:xfrm>
                <a:off x="3326173" y="3305282"/>
                <a:ext cx="431781" cy="335212"/>
              </a:xfrm>
              <a:prstGeom prst="rect">
                <a:avLst/>
              </a:prstGeom>
            </p:spPr>
            <p:txBody>
              <a:bodyPr wrap="square" anchor="ctr">
                <a:spAutoFit/>
              </a:bodyPr>
              <a:lstStyle/>
              <a:p>
                <a:pPr algn="ctr">
                  <a:spcBef>
                    <a:spcPct val="50000"/>
                  </a:spcBef>
                  <a:buClr>
                    <a:schemeClr val="folHlink"/>
                  </a:buClr>
                </a:pPr>
                <a:r>
                  <a:rPr lang="en-US" sz="1050" i="1" dirty="0" smtClean="0">
                    <a:solidFill>
                      <a:schemeClr val="lt1"/>
                    </a:solidFill>
                    <a:latin typeface="Microsoft YaHei" panose="020B0503020204020204" pitchFamily="34" charset="-122"/>
                    <a:ea typeface="Microsoft YaHei" panose="020B0503020204020204" pitchFamily="34" charset="-122"/>
                  </a:rPr>
                  <a:t>2</a:t>
                </a:r>
                <a:endParaRPr lang="en-US" sz="1050" i="1" dirty="0">
                  <a:solidFill>
                    <a:schemeClr val="lt1"/>
                  </a:solidFill>
                  <a:latin typeface="Microsoft YaHei" panose="020B0503020204020204" pitchFamily="34" charset="-122"/>
                  <a:ea typeface="Microsoft YaHei" panose="020B0503020204020204" pitchFamily="34" charset="-122"/>
                </a:endParaRPr>
              </a:p>
            </p:txBody>
          </p:sp>
        </p:grpSp>
        <p:grpSp>
          <p:nvGrpSpPr>
            <p:cNvPr id="111" name="Group 117"/>
            <p:cNvGrpSpPr/>
            <p:nvPr/>
          </p:nvGrpSpPr>
          <p:grpSpPr>
            <a:xfrm>
              <a:off x="4754022" y="4441438"/>
              <a:ext cx="902467" cy="354888"/>
              <a:chOff x="2803489" y="3307797"/>
              <a:chExt cx="1052546" cy="354888"/>
            </a:xfrm>
            <a:solidFill>
              <a:srgbClr val="D9D9D9"/>
            </a:solidFill>
          </p:grpSpPr>
          <p:sp>
            <p:nvSpPr>
              <p:cNvPr id="114" name="Rounded Rectangle 113"/>
              <p:cNvSpPr/>
              <p:nvPr/>
            </p:nvSpPr>
            <p:spPr bwMode="gray">
              <a:xfrm>
                <a:off x="2878031" y="3307797"/>
                <a:ext cx="821901" cy="347134"/>
              </a:xfrm>
              <a:prstGeom prst="roundRect">
                <a:avLst/>
              </a:prstGeom>
              <a:grp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sz="1100" dirty="0">
                  <a:solidFill>
                    <a:schemeClr val="lt1"/>
                  </a:solidFill>
                  <a:latin typeface="Microsoft YaHei" panose="020B0503020204020204" pitchFamily="34" charset="-122"/>
                  <a:ea typeface="Microsoft YaHei" panose="020B0503020204020204" pitchFamily="34" charset="-122"/>
                </a:endParaRPr>
              </a:p>
            </p:txBody>
          </p:sp>
          <p:sp>
            <p:nvSpPr>
              <p:cNvPr id="115" name="Rectangle 114"/>
              <p:cNvSpPr/>
              <p:nvPr/>
            </p:nvSpPr>
            <p:spPr>
              <a:xfrm>
                <a:off x="2803489" y="3327473"/>
                <a:ext cx="979764" cy="335212"/>
              </a:xfrm>
              <a:prstGeom prst="rect">
                <a:avLst/>
              </a:prstGeom>
              <a:noFill/>
            </p:spPr>
            <p:txBody>
              <a:bodyPr wrap="square">
                <a:spAutoFit/>
              </a:bodyPr>
              <a:lstStyle/>
              <a:p>
                <a:pPr fontAlgn="base">
                  <a:spcBef>
                    <a:spcPct val="0"/>
                  </a:spcBef>
                  <a:spcAft>
                    <a:spcPct val="0"/>
                  </a:spcAft>
                </a:pPr>
                <a:r>
                  <a:rPr lang="zh-CN" altLang="en-US" sz="1050" b="1" dirty="0" smtClean="0">
                    <a:solidFill>
                      <a:schemeClr val="bg1"/>
                    </a:solidFill>
                    <a:latin typeface="Microsoft YaHei" panose="020B0503020204020204" pitchFamily="34" charset="-122"/>
                    <a:ea typeface="Microsoft YaHei" panose="020B0503020204020204" pitchFamily="34" charset="-122"/>
                  </a:rPr>
                  <a:t>方案</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116" name="Rectangle 115"/>
              <p:cNvSpPr/>
              <p:nvPr/>
            </p:nvSpPr>
            <p:spPr>
              <a:xfrm>
                <a:off x="3300103" y="3318831"/>
                <a:ext cx="555932" cy="325053"/>
              </a:xfrm>
              <a:prstGeom prst="rect">
                <a:avLst/>
              </a:prstGeom>
              <a:noFill/>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2A</a:t>
                </a:r>
                <a:endParaRPr lang="en-US" sz="1000" i="1" dirty="0">
                  <a:solidFill>
                    <a:schemeClr val="lt1"/>
                  </a:solidFill>
                  <a:latin typeface="Microsoft YaHei" panose="020B0503020204020204" pitchFamily="34" charset="-122"/>
                  <a:ea typeface="Microsoft YaHei" panose="020B0503020204020204" pitchFamily="34" charset="-122"/>
                </a:endParaRPr>
              </a:p>
            </p:txBody>
          </p:sp>
        </p:grpSp>
        <p:cxnSp>
          <p:nvCxnSpPr>
            <p:cNvPr id="112" name="Straight Connector 111"/>
            <p:cNvCxnSpPr/>
            <p:nvPr/>
          </p:nvCxnSpPr>
          <p:spPr>
            <a:xfrm>
              <a:off x="4588931" y="4580471"/>
              <a:ext cx="229006" cy="0"/>
            </a:xfrm>
            <a:prstGeom prst="line">
              <a:avLst/>
            </a:prstGeom>
            <a:ln w="12700" cap="flat" cmpd="sng" algn="ctr">
              <a:solidFill>
                <a:srgbClr val="D9D9D9"/>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rot="5400000" flipH="1" flipV="1">
              <a:off x="3595070" y="4155263"/>
              <a:ext cx="216803" cy="210280"/>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grpSp>
      <p:sp>
        <p:nvSpPr>
          <p:cNvPr id="127" name="Rounded Rectangle 60"/>
          <p:cNvSpPr>
            <a:spLocks noChangeArrowheads="1"/>
          </p:cNvSpPr>
          <p:nvPr>
            <p:custDataLst>
              <p:tags r:id="rId9"/>
            </p:custDataLst>
          </p:nvPr>
        </p:nvSpPr>
        <p:spPr bwMode="gray">
          <a:xfrm>
            <a:off x="2778449" y="5431982"/>
            <a:ext cx="3080487" cy="383425"/>
          </a:xfrm>
          <a:prstGeom prst="roundRect">
            <a:avLst>
              <a:gd name="adj" fmla="val 20238"/>
            </a:avLst>
          </a:prstGeom>
          <a:solidFill>
            <a:schemeClr val="bg2">
              <a:lumMod val="75000"/>
            </a:schemeClr>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r>
              <a:rPr lang="zh-CN" altLang="en-US" sz="1400" b="1" dirty="0" smtClean="0">
                <a:solidFill>
                  <a:schemeClr val="tx2"/>
                </a:solidFill>
                <a:latin typeface="Microsoft YaHei" panose="020B0503020204020204" pitchFamily="34" charset="-122"/>
                <a:ea typeface="Microsoft YaHei" panose="020B0503020204020204" pitchFamily="34" charset="-122"/>
              </a:rPr>
              <a:t>给顾客</a:t>
            </a:r>
            <a:r>
              <a:rPr lang="en-US" altLang="zh-CN" sz="1400" b="1" dirty="0" smtClean="0">
                <a:solidFill>
                  <a:schemeClr val="tx2"/>
                </a:solidFill>
                <a:latin typeface="Microsoft YaHei" panose="020B0503020204020204" pitchFamily="34" charset="-122"/>
                <a:ea typeface="Microsoft YaHei" panose="020B0503020204020204" pitchFamily="34" charset="-122"/>
              </a:rPr>
              <a:t>1</a:t>
            </a:r>
            <a:r>
              <a:rPr lang="zh-CN" altLang="en-US" sz="1400" b="1" dirty="0" smtClean="0">
                <a:solidFill>
                  <a:schemeClr val="tx2"/>
                </a:solidFill>
                <a:latin typeface="Microsoft YaHei" panose="020B0503020204020204" pitchFamily="34" charset="-122"/>
                <a:ea typeface="Microsoft YaHei" panose="020B0503020204020204" pitchFamily="34" charset="-122"/>
              </a:rPr>
              <a:t>的预测方案</a:t>
            </a:r>
            <a:endParaRPr lang="en-US" sz="1400" b="1" dirty="0" smtClean="0">
              <a:solidFill>
                <a:schemeClr val="tx2"/>
              </a:solidFill>
              <a:latin typeface="Microsoft YaHei" panose="020B0503020204020204" pitchFamily="34" charset="-122"/>
              <a:ea typeface="Microsoft YaHei" panose="020B0503020204020204" pitchFamily="34" charset="-122"/>
            </a:endParaRPr>
          </a:p>
        </p:txBody>
      </p:sp>
      <p:pic>
        <p:nvPicPr>
          <p:cNvPr id="65539" name="Picture 3"/>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866791" y="3499385"/>
            <a:ext cx="655856" cy="6536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5" name="Round Same Side Corner Rectangle 13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36" name="Round Same Side Corner Rectangle 135"/>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37" name="Round Same Side Corner Rectangle 13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38" name="Round Same Side Corner Rectangle 13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39" name="Round Same Side Corner Rectangle 13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40" name="Straight Connector 13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3789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对历史促销活动的分析         </a:t>
            </a:r>
            <a:endParaRPr lang="en-SG" dirty="0">
              <a:latin typeface="Microsoft YaHei" panose="020B0503020204020204" pitchFamily="34" charset="-122"/>
              <a:ea typeface="Microsoft YaHei" panose="020B0503020204020204" pitchFamily="34" charset="-122"/>
            </a:endParaRPr>
          </a:p>
        </p:txBody>
      </p:sp>
      <p:sp>
        <p:nvSpPr>
          <p:cNvPr id="23" name="Text Placeholder 2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通过分析历史促销记录，找到最有效的促销渠道</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custDataLst>
              <p:tags r:id="rId1"/>
            </p:custDataLst>
          </p:nvPr>
        </p:nvSpPr>
        <p:spPr bwMode="gray">
          <a:xfrm>
            <a:off x="284264" y="1472377"/>
            <a:ext cx="8438731" cy="4949372"/>
          </a:xfrm>
          <a:prstGeom prst="roundRect">
            <a:avLst>
              <a:gd name="adj" fmla="val 4922"/>
            </a:avLst>
          </a:prstGeom>
          <a:solidFill>
            <a:schemeClr val="bg1"/>
          </a:solidFill>
          <a:ln w="9525">
            <a:solidFill>
              <a:schemeClr val="bg1">
                <a:lumMod val="65000"/>
              </a:schemeClr>
            </a:solidFill>
            <a:round/>
            <a:headEnd/>
            <a:tailEnd/>
          </a:ln>
          <a:effectLst>
            <a:outerShdw blurRad="50800" dist="38100" dir="2700000" algn="tl" rotWithShape="0">
              <a:prstClr val="black">
                <a:alpha val="40000"/>
              </a:prstClr>
            </a:outerShdw>
          </a:effectLst>
        </p:spPr>
        <p:txBody>
          <a:bodyPr rIns="18288"/>
          <a:lstStyle/>
          <a:p>
            <a:pPr marL="174625" lvl="2" indent="-157163" eaLnBrk="0" hangingPunct="0">
              <a:spcBef>
                <a:spcPts val="1200"/>
              </a:spcBef>
              <a:buClr>
                <a:srgbClr val="134385"/>
              </a:buClr>
              <a:buFont typeface="Wingdings" pitchFamily="2" charset="2"/>
              <a:buNone/>
            </a:pPr>
            <a:endParaRPr lang="en-US" sz="1100" baseline="30000" dirty="0" smtClean="0">
              <a:solidFill>
                <a:srgbClr val="595959"/>
              </a:solidFill>
              <a:latin typeface="Microsoft YaHei" panose="020B0503020204020204" pitchFamily="34" charset="-122"/>
              <a:ea typeface="Microsoft YaHei" panose="020B0503020204020204" pitchFamily="34" charset="-122"/>
            </a:endParaRPr>
          </a:p>
        </p:txBody>
      </p:sp>
      <p:sp>
        <p:nvSpPr>
          <p:cNvPr id="5" name="TextBox 4"/>
          <p:cNvSpPr txBox="1"/>
          <p:nvPr>
            <p:custDataLst>
              <p:tags r:id="rId2"/>
            </p:custDataLst>
          </p:nvPr>
        </p:nvSpPr>
        <p:spPr bwMode="gray">
          <a:xfrm>
            <a:off x="534489" y="1522246"/>
            <a:ext cx="1558766" cy="480131"/>
          </a:xfrm>
          <a:prstGeom prst="rect">
            <a:avLst/>
          </a:prstGeom>
        </p:spPr>
        <p:txBody>
          <a:bodyPr wrap="square">
            <a:spAutoFit/>
          </a:bodyPr>
          <a:lstStyle/>
          <a:p>
            <a:pPr indent="-3175" fontAlgn="base">
              <a:lnSpc>
                <a:spcPct val="110000"/>
              </a:lnSpc>
              <a:spcBef>
                <a:spcPct val="0"/>
              </a:spcBef>
              <a:spcAft>
                <a:spcPct val="0"/>
              </a:spcAft>
              <a:buClr>
                <a:srgbClr val="009999"/>
              </a:buClr>
              <a:defRPr/>
            </a:pPr>
            <a:r>
              <a:rPr lang="zh-CN" altLang="en-US" sz="1200" b="1" dirty="0" smtClean="0">
                <a:solidFill>
                  <a:schemeClr val="tx2"/>
                </a:solidFill>
                <a:latin typeface="Microsoft YaHei" panose="020B0503020204020204" pitchFamily="34" charset="-122"/>
                <a:ea typeface="Microsoft YaHei" panose="020B0503020204020204" pitchFamily="34" charset="-122"/>
                <a:cs typeface="Tahoma" pitchFamily="34" charset="0"/>
              </a:rPr>
              <a:t>顾客的敏感性</a:t>
            </a:r>
            <a:endParaRPr lang="en-GB" altLang="en-US" sz="1200" b="1" dirty="0" smtClean="0">
              <a:solidFill>
                <a:schemeClr val="tx2"/>
              </a:solidFill>
              <a:latin typeface="Microsoft YaHei" panose="020B0503020204020204" pitchFamily="34" charset="-122"/>
              <a:ea typeface="Microsoft YaHei" panose="020B0503020204020204" pitchFamily="34" charset="-122"/>
              <a:cs typeface="Tahoma" pitchFamily="34" charset="0"/>
            </a:endParaRPr>
          </a:p>
          <a:p>
            <a:pPr indent="-3175" fontAlgn="base">
              <a:spcBef>
                <a:spcPct val="0"/>
              </a:spcBef>
              <a:spcAft>
                <a:spcPct val="0"/>
              </a:spcAft>
              <a:buClr>
                <a:srgbClr val="009999"/>
              </a:buClr>
              <a:defRPr/>
            </a:pPr>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rPr>
              <a:t>按不同渠道分类</a:t>
            </a:r>
            <a:endParaRPr lang="en-GB"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Tahoma" pitchFamily="34" charset="0"/>
            </a:endParaRPr>
          </a:p>
        </p:txBody>
      </p:sp>
      <p:graphicFrame>
        <p:nvGraphicFramePr>
          <p:cNvPr id="6" name="Table 5"/>
          <p:cNvGraphicFramePr>
            <a:graphicFrameLocks noGrp="1"/>
          </p:cNvGraphicFramePr>
          <p:nvPr>
            <p:custDataLst>
              <p:tags r:id="rId3"/>
            </p:custDataLst>
            <p:extLst>
              <p:ext uri="{D42A27DB-BD31-4B8C-83A1-F6EECF244321}">
                <p14:modId xmlns:p14="http://schemas.microsoft.com/office/powerpoint/2010/main" val="1404956529"/>
              </p:ext>
            </p:extLst>
          </p:nvPr>
        </p:nvGraphicFramePr>
        <p:xfrm>
          <a:off x="570015" y="2207599"/>
          <a:ext cx="8020090" cy="4008119"/>
        </p:xfrm>
        <a:graphic>
          <a:graphicData uri="http://schemas.openxmlformats.org/drawingml/2006/table">
            <a:tbl>
              <a:tblPr/>
              <a:tblGrid>
                <a:gridCol w="2580438"/>
                <a:gridCol w="2363036"/>
                <a:gridCol w="626164"/>
                <a:gridCol w="612613"/>
                <a:gridCol w="612613"/>
                <a:gridCol w="612613"/>
                <a:gridCol w="612613"/>
              </a:tblGrid>
              <a:tr h="199190">
                <a:tc gridSpan="2">
                  <a:txBody>
                    <a:bodyPr/>
                    <a:lstStyle/>
                    <a:p>
                      <a:pPr algn="ctr" rtl="0" fontAlgn="ctr"/>
                      <a:r>
                        <a:rPr lang="zh-CN" altLang="en-US" sz="1000" b="1" i="0" u="none" strike="noStrike" dirty="0" smtClean="0">
                          <a:solidFill>
                            <a:srgbClr val="FFFFFF"/>
                          </a:solidFill>
                          <a:latin typeface="Calibri"/>
                        </a:rPr>
                        <a:t>促销渠道</a:t>
                      </a:r>
                      <a:endParaRPr lang="en-GB" sz="1000" b="1" i="0" u="none" strike="noStrike" dirty="0">
                        <a:solidFill>
                          <a:srgbClr val="FFFFFF"/>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c hMerge="1">
                  <a:txBody>
                    <a:bodyPr/>
                    <a:lstStyle/>
                    <a:p>
                      <a:pPr algn="ctr" rtl="0" fontAlgn="ctr"/>
                      <a:endParaRPr lang="en-GB" sz="800" b="1" i="0" u="none" strike="noStrike" dirty="0">
                        <a:solidFill>
                          <a:srgbClr val="FFFFFF"/>
                        </a:solidFill>
                        <a:latin typeface="Calibri"/>
                      </a:endParaRPr>
                    </a:p>
                  </a:txBody>
                  <a:tcPr marL="9525" marR="9525" marT="9525" marB="0"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c>
                  <a:txBody>
                    <a:bodyPr/>
                    <a:lstStyle/>
                    <a:p>
                      <a:pPr algn="ctr" rtl="0" fontAlgn="ctr"/>
                      <a:r>
                        <a:rPr lang="zh-CN" altLang="en-US" sz="1000" b="1" i="0" u="none" strike="noStrike" dirty="0" smtClean="0">
                          <a:solidFill>
                            <a:srgbClr val="FFFFFF"/>
                          </a:solidFill>
                          <a:latin typeface="Calibri"/>
                        </a:rPr>
                        <a:t>顾客</a:t>
                      </a:r>
                      <a:r>
                        <a:rPr lang="en-US" altLang="zh-CN" sz="1000" b="1" i="0" u="none" strike="noStrike" dirty="0" smtClean="0">
                          <a:solidFill>
                            <a:srgbClr val="FFFFFF"/>
                          </a:solidFill>
                          <a:latin typeface="Calibri"/>
                        </a:rPr>
                        <a:t>1</a:t>
                      </a:r>
                      <a:endParaRPr lang="en-GB" sz="1000" b="1" i="0" u="none" strike="noStrike" dirty="0">
                        <a:solidFill>
                          <a:srgbClr val="FFFFFF"/>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c>
                  <a:txBody>
                    <a:bodyPr/>
                    <a:lstStyle/>
                    <a:p>
                      <a:pPr algn="ctr" rtl="0" fontAlgn="ctr"/>
                      <a:r>
                        <a:rPr lang="zh-CN" altLang="en-US" sz="1000" b="1" i="0" u="none" strike="noStrike" dirty="0" smtClean="0">
                          <a:solidFill>
                            <a:srgbClr val="FFFFFF"/>
                          </a:solidFill>
                          <a:latin typeface="+mn-lt"/>
                        </a:rPr>
                        <a:t>顾客</a:t>
                      </a:r>
                      <a:r>
                        <a:rPr lang="en-US" altLang="zh-CN" sz="1000" b="1" i="0" u="none" strike="noStrike" dirty="0" smtClean="0">
                          <a:solidFill>
                            <a:srgbClr val="FFFFFF"/>
                          </a:solidFill>
                          <a:latin typeface="+mn-lt"/>
                        </a:rPr>
                        <a:t>2</a:t>
                      </a:r>
                      <a:endParaRPr lang="en-GB" sz="1000" b="1" i="0" u="none" strike="noStrike" dirty="0">
                        <a:solidFill>
                          <a:srgbClr val="FFFFFF"/>
                        </a:solidFill>
                        <a:latin typeface="+mn-l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11356F"/>
                    </a:solidFill>
                  </a:tcPr>
                </a:tc>
                <a:tc>
                  <a:txBody>
                    <a:bodyPr/>
                    <a:lstStyle/>
                    <a:p>
                      <a:pPr algn="ctr" rtl="0" fontAlgn="ctr"/>
                      <a:r>
                        <a:rPr lang="zh-CN" altLang="en-US" sz="1000" b="1" i="0" u="none" strike="noStrike" dirty="0" smtClean="0">
                          <a:solidFill>
                            <a:srgbClr val="FFFFFF"/>
                          </a:solidFill>
                          <a:latin typeface="+mn-lt"/>
                        </a:rPr>
                        <a:t>顾客</a:t>
                      </a:r>
                      <a:r>
                        <a:rPr lang="en-GB" sz="1000" b="1" i="0" u="none" strike="noStrike" dirty="0" smtClean="0">
                          <a:solidFill>
                            <a:srgbClr val="FFFFFF"/>
                          </a:solidFill>
                          <a:latin typeface="Calibri"/>
                        </a:rPr>
                        <a:t>. 3</a:t>
                      </a:r>
                      <a:endParaRPr lang="en-GB" sz="1000" b="1" i="0" u="none" strike="noStrike" dirty="0">
                        <a:solidFill>
                          <a:srgbClr val="FFFFFF"/>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c>
                  <a:txBody>
                    <a:bodyPr/>
                    <a:lstStyle/>
                    <a:p>
                      <a:pPr algn="ctr" rtl="0" fontAlgn="ctr"/>
                      <a:r>
                        <a:rPr lang="zh-CN" altLang="en-US" sz="1000" b="1" i="0" u="none" strike="noStrike" dirty="0" smtClean="0">
                          <a:solidFill>
                            <a:srgbClr val="FFFFFF"/>
                          </a:solidFill>
                          <a:latin typeface="+mn-lt"/>
                        </a:rPr>
                        <a:t>顾客</a:t>
                      </a:r>
                      <a:r>
                        <a:rPr lang="en-GB" sz="1000" b="1" i="0" u="none" strike="noStrike" dirty="0" smtClean="0">
                          <a:solidFill>
                            <a:srgbClr val="FFFFFF"/>
                          </a:solidFill>
                          <a:latin typeface="Calibri"/>
                        </a:rPr>
                        <a:t>4</a:t>
                      </a:r>
                      <a:endParaRPr lang="en-GB" sz="1000" b="1" i="0" u="none" strike="noStrike" dirty="0">
                        <a:solidFill>
                          <a:srgbClr val="FFFFFF"/>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c>
                  <a:txBody>
                    <a:bodyPr/>
                    <a:lstStyle/>
                    <a:p>
                      <a:pPr algn="ctr" rtl="0" fontAlgn="ctr"/>
                      <a:r>
                        <a:rPr lang="zh-CN" altLang="en-US" sz="1000" b="1" i="0" u="none" strike="noStrike" dirty="0" smtClean="0">
                          <a:solidFill>
                            <a:srgbClr val="FFFFFF"/>
                          </a:solidFill>
                          <a:latin typeface="+mn-lt"/>
                        </a:rPr>
                        <a:t>顾客</a:t>
                      </a:r>
                      <a:r>
                        <a:rPr lang="en-GB" sz="1000" b="1" i="0" u="none" strike="noStrike" dirty="0" smtClean="0">
                          <a:solidFill>
                            <a:srgbClr val="FFFFFF"/>
                          </a:solidFill>
                          <a:latin typeface="Calibri"/>
                        </a:rPr>
                        <a:t> 5</a:t>
                      </a:r>
                      <a:endParaRPr lang="en-GB" sz="1000" b="1" i="0" u="none" strike="noStrike" dirty="0">
                        <a:solidFill>
                          <a:srgbClr val="FFFFFF"/>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11356F"/>
                    </a:solidFill>
                  </a:tcPr>
                </a:tc>
              </a:tr>
              <a:tr h="164905">
                <a:tc rowSpan="5">
                  <a:txBody>
                    <a:bodyPr/>
                    <a:lstStyle/>
                    <a:p>
                      <a:pPr algn="ctr" rtl="0" fontAlgn="ctr"/>
                      <a:r>
                        <a:rPr lang="zh-CN" altLang="en-US" sz="1000" b="1" i="0" u="none" strike="noStrike" dirty="0" smtClean="0">
                          <a:solidFill>
                            <a:schemeClr val="tx1">
                              <a:lumMod val="65000"/>
                              <a:lumOff val="35000"/>
                            </a:schemeClr>
                          </a:solidFill>
                          <a:latin typeface="+mj-lt"/>
                        </a:rPr>
                        <a:t>商品 优惠</a:t>
                      </a:r>
                      <a:endParaRPr lang="en-GB" sz="1000" b="1" i="0" u="none" strike="noStrike" dirty="0">
                        <a:solidFill>
                          <a:schemeClr val="tx1">
                            <a:lumMod val="65000"/>
                            <a:lumOff val="35000"/>
                          </a:schemeClr>
                        </a:solidFill>
                        <a:latin typeface="+mj-l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购买</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信用卡附卡优惠</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r>
              <a:tr h="164905">
                <a:tc vMerge="1">
                  <a:txBody>
                    <a:bodyPr/>
                    <a:lstStyle/>
                    <a:p>
                      <a:pPr algn="r" rtl="0" fontAlgn="ctr"/>
                      <a:endParaRPr lang="en-US" sz="800" b="0" i="0" u="none" strike="noStrike">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信用额度</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交叉销售</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余额转移</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rowSpan="6">
                  <a:txBody>
                    <a:bodyPr/>
                    <a:lstStyle/>
                    <a:p>
                      <a:pPr algn="ctr" rtl="0" fontAlgn="ctr"/>
                      <a:r>
                        <a:rPr lang="zh-CN" altLang="en-US" sz="1000" b="1" i="0" u="none" strike="noStrike" dirty="0" smtClean="0">
                          <a:solidFill>
                            <a:schemeClr val="tx1">
                              <a:lumMod val="65000"/>
                              <a:lumOff val="35000"/>
                            </a:schemeClr>
                          </a:solidFill>
                          <a:latin typeface="+mj-lt"/>
                        </a:rPr>
                        <a:t>客户关系管理 促销</a:t>
                      </a:r>
                      <a:endParaRPr lang="en-GB" sz="1000" b="1" i="0" u="none" strike="noStrike" dirty="0">
                        <a:solidFill>
                          <a:schemeClr val="tx1">
                            <a:lumMod val="65000"/>
                            <a:lumOff val="35000"/>
                          </a:schemeClr>
                        </a:solidFill>
                        <a:latin typeface="+mj-l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其他渠道</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简报</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服务</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发行</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强化好处</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慈善</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r>
              <a:tr h="164905">
                <a:tc rowSpan="4">
                  <a:txBody>
                    <a:bodyPr/>
                    <a:lstStyle/>
                    <a:p>
                      <a:pPr algn="ctr" rtl="0" fontAlgn="ctr"/>
                      <a:r>
                        <a:rPr lang="zh-CN" altLang="en-US" sz="1000" b="1" i="0" u="none" strike="noStrike" dirty="0" smtClean="0">
                          <a:solidFill>
                            <a:schemeClr val="tx1">
                              <a:lumMod val="65000"/>
                              <a:lumOff val="35000"/>
                            </a:schemeClr>
                          </a:solidFill>
                          <a:latin typeface="+mj-lt"/>
                        </a:rPr>
                        <a:t>客户忠诚度计划 促销</a:t>
                      </a:r>
                      <a:endParaRPr lang="en-GB" sz="1000" b="1" i="0" u="none" strike="noStrike" dirty="0">
                        <a:solidFill>
                          <a:schemeClr val="tx1">
                            <a:lumMod val="65000"/>
                            <a:lumOff val="35000"/>
                          </a:schemeClr>
                        </a:solidFill>
                        <a:latin typeface="+mj-l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额外点数</a:t>
                      </a:r>
                      <a:r>
                        <a:rPr lang="en-GB" sz="700" b="0" i="0" u="none" strike="noStrike" dirty="0" smtClean="0">
                          <a:solidFill>
                            <a:schemeClr val="tx1">
                              <a:lumMod val="65000"/>
                              <a:lumOff val="35000"/>
                            </a:schemeClr>
                          </a:solidFill>
                          <a:latin typeface="Calibri"/>
                        </a:rPr>
                        <a:t> </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点数翻倍</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用点数购买</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花费促销</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r>
              <a:tr h="164905">
                <a:tc rowSpan="4">
                  <a:txBody>
                    <a:bodyPr/>
                    <a:lstStyle/>
                    <a:p>
                      <a:pPr algn="ctr" rtl="0" fontAlgn="ctr"/>
                      <a:r>
                        <a:rPr lang="zh-CN" altLang="en-US" sz="1000" b="1" i="0" u="none" strike="noStrike" dirty="0" smtClean="0">
                          <a:solidFill>
                            <a:schemeClr val="tx1">
                              <a:lumMod val="65000"/>
                              <a:lumOff val="35000"/>
                            </a:schemeClr>
                          </a:solidFill>
                          <a:latin typeface="+mj-lt"/>
                        </a:rPr>
                        <a:t>客户忠诚度商品 促销</a:t>
                      </a:r>
                      <a:endParaRPr lang="en-GB" sz="1000" b="1" i="0" u="none" strike="noStrike" dirty="0">
                        <a:solidFill>
                          <a:schemeClr val="tx1">
                            <a:lumMod val="65000"/>
                            <a:lumOff val="35000"/>
                          </a:schemeClr>
                        </a:solidFill>
                        <a:latin typeface="+mj-lt"/>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旅行促销</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FFFFFF"/>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升级</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b"/>
                      <a:endParaRPr lang="en-GB" sz="700" b="0" i="0" u="none" strike="noStrike" dirty="0">
                        <a:solidFill>
                          <a:srgbClr val="000000"/>
                        </a:solidFill>
                        <a:latin typeface="Calibri"/>
                      </a:endParaRPr>
                    </a:p>
                  </a:txBody>
                  <a:tcPr anchor="b">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b"/>
                      <a:endParaRPr lang="en-GB" sz="700" b="0" i="0" u="none" strike="noStrike" dirty="0">
                        <a:solidFill>
                          <a:srgbClr val="000000"/>
                        </a:solidFill>
                        <a:latin typeface="Calibri"/>
                      </a:endParaRPr>
                    </a:p>
                  </a:txBody>
                  <a:tcPr anchor="b">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b"/>
                      <a:endParaRPr lang="en-GB" sz="700" b="0" i="0" u="none" strike="noStrike" dirty="0">
                        <a:solidFill>
                          <a:srgbClr val="000000"/>
                        </a:solidFill>
                        <a:latin typeface="Calibri"/>
                      </a:endParaRPr>
                    </a:p>
                  </a:txBody>
                  <a:tcPr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b"/>
                      <a:endParaRPr lang="en-GB" sz="700" b="0" i="0" u="none" strike="noStrike" dirty="0">
                        <a:solidFill>
                          <a:srgbClr val="000000"/>
                        </a:solidFill>
                        <a:latin typeface="Calibri"/>
                      </a:endParaRPr>
                    </a:p>
                  </a:txBody>
                  <a:tcPr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b"/>
                      <a:endParaRPr lang="en-GB" sz="700" b="0" i="0" u="none" strike="noStrike" dirty="0">
                        <a:solidFill>
                          <a:srgbClr val="000000"/>
                        </a:solidFill>
                        <a:latin typeface="Calibri"/>
                      </a:endParaRPr>
                    </a:p>
                  </a:txBody>
                  <a:tcPr anchor="b">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E9EDF4"/>
                    </a:solidFill>
                  </a:tcPr>
                </a:tc>
                <a:tc>
                  <a:txBody>
                    <a:bodyPr/>
                    <a:lstStyle/>
                    <a:p>
                      <a:pPr algn="r" rtl="0" fontAlgn="ctr"/>
                      <a:r>
                        <a:rPr lang="zh-CN" altLang="en-US" sz="700" b="0" i="0" u="none" strike="noStrike" dirty="0" smtClean="0">
                          <a:solidFill>
                            <a:schemeClr val="tx1">
                              <a:lumMod val="65000"/>
                              <a:lumOff val="35000"/>
                            </a:schemeClr>
                          </a:solidFill>
                          <a:latin typeface="Calibri"/>
                        </a:rPr>
                        <a:t>餐厅促销</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accent1">
                        <a:lumMod val="20000"/>
                        <a:lumOff val="80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r>
              <a:tr h="164905">
                <a:tc vMerge="1">
                  <a:txBody>
                    <a:bodyPr/>
                    <a:lstStyle/>
                    <a:p>
                      <a:pPr algn="r" rtl="0" fontAlgn="ctr"/>
                      <a:endParaRPr lang="en-US" sz="800" b="0" i="0" u="none" strike="noStrike" dirty="0">
                        <a:solidFill>
                          <a:srgbClr val="000000"/>
                        </a:solidFill>
                        <a:latin typeface="Calibri"/>
                      </a:endParaRPr>
                    </a:p>
                  </a:txBody>
                  <a:tcPr marL="9525" marR="85725" marT="9525" marB="0" anchor="ctr">
                    <a:lnL w="6350" cap="flat" cmpd="sng" algn="ctr">
                      <a:solidFill>
                        <a:srgbClr val="FFFFFF"/>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FFFFFF"/>
                      </a:solidFill>
                      <a:prstDash val="solid"/>
                      <a:round/>
                      <a:headEnd type="none" w="med" len="med"/>
                      <a:tailEnd type="none" w="med" len="med"/>
                    </a:lnT>
                    <a:lnB w="6350" cap="flat" cmpd="sng" algn="ctr">
                      <a:solidFill>
                        <a:srgbClr val="FFFFFF"/>
                      </a:solidFill>
                      <a:prstDash val="solid"/>
                      <a:round/>
                      <a:headEnd type="none" w="med" len="med"/>
                      <a:tailEnd type="none" w="med" len="med"/>
                    </a:lnB>
                    <a:solidFill>
                      <a:srgbClr val="D0D8E8"/>
                    </a:solidFill>
                  </a:tcPr>
                </a:tc>
                <a:tc>
                  <a:txBody>
                    <a:bodyPr/>
                    <a:lstStyle/>
                    <a:p>
                      <a:pPr algn="r" rtl="0" fontAlgn="ctr"/>
                      <a:r>
                        <a:rPr lang="zh-CN" altLang="en-US" sz="700" b="0" i="0" u="none" strike="noStrike" dirty="0" smtClean="0">
                          <a:solidFill>
                            <a:schemeClr val="tx1">
                              <a:lumMod val="65000"/>
                              <a:lumOff val="35000"/>
                            </a:schemeClr>
                          </a:solidFill>
                          <a:latin typeface="Calibri"/>
                        </a:rPr>
                        <a:t>赠品</a:t>
                      </a:r>
                      <a:endParaRPr lang="en-GB" sz="700" b="0" i="0" u="none" strike="noStrike" dirty="0">
                        <a:solidFill>
                          <a:schemeClr val="tx1">
                            <a:lumMod val="65000"/>
                            <a:lumOff val="35000"/>
                          </a:schemeClr>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chemeClr val="bg1">
                        <a:lumMod val="95000"/>
                      </a:schemeClr>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C000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bg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FF00"/>
                    </a:solidFill>
                  </a:tcPr>
                </a:tc>
                <a:tc>
                  <a:txBody>
                    <a:bodyPr/>
                    <a:lstStyle/>
                    <a:p>
                      <a:pPr algn="l" fontAlgn="ctr"/>
                      <a:r>
                        <a:rPr lang="en-GB" sz="700" b="0" i="0" u="none" strike="noStrike"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FFC000"/>
                    </a:solidFill>
                  </a:tcPr>
                </a:tc>
                <a:tc>
                  <a:txBody>
                    <a:bodyPr/>
                    <a:lstStyle/>
                    <a:p>
                      <a:pPr algn="l" fontAlgn="ctr"/>
                      <a:r>
                        <a:rPr lang="en-GB" sz="700" b="0" i="0" u="none" strike="noStrike" dirty="0" smtClean="0">
                          <a:solidFill>
                            <a:srgbClr val="000000"/>
                          </a:solidFill>
                          <a:latin typeface="Calibri"/>
                        </a:rPr>
                        <a:t> </a:t>
                      </a:r>
                      <a:endParaRPr lang="en-GB" sz="700" b="0" i="0" u="none" strike="noStrike" dirty="0">
                        <a:solidFill>
                          <a:srgbClr val="000000"/>
                        </a:solidFill>
                        <a:latin typeface="Calibri"/>
                      </a:endParaRPr>
                    </a:p>
                  </a:txBody>
                  <a:tcPr anchor="ctr">
                    <a:lnL w="9525" cap="flat" cmpd="sng" algn="ctr">
                      <a:solidFill>
                        <a:schemeClr val="tx1"/>
                      </a:solidFill>
                      <a:prstDash val="solid"/>
                      <a:round/>
                      <a:headEnd type="none" w="med" len="med"/>
                      <a:tailEnd type="none" w="med" len="med"/>
                    </a:lnL>
                    <a:lnR w="9525" cap="flat" cmpd="sng" algn="ctr">
                      <a:solidFill>
                        <a:schemeClr val="bg1"/>
                      </a:solidFill>
                      <a:prstDash val="solid"/>
                      <a:round/>
                      <a:headEnd type="none" w="med" len="med"/>
                      <a:tailEnd type="none" w="med" len="med"/>
                    </a:lnR>
                    <a:lnT w="9525" cap="flat" cmpd="sng" algn="ctr">
                      <a:solidFill>
                        <a:schemeClr val="bg1"/>
                      </a:solid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FFC000"/>
                    </a:solidFill>
                  </a:tcPr>
                </a:tc>
              </a:tr>
            </a:tbl>
          </a:graphicData>
        </a:graphic>
      </p:graphicFrame>
      <p:grpSp>
        <p:nvGrpSpPr>
          <p:cNvPr id="7" name="Group 6"/>
          <p:cNvGrpSpPr/>
          <p:nvPr/>
        </p:nvGrpSpPr>
        <p:grpSpPr bwMode="gray">
          <a:xfrm>
            <a:off x="4116908" y="1625609"/>
            <a:ext cx="4293445" cy="276999"/>
            <a:chOff x="4292564" y="1474032"/>
            <a:chExt cx="4293445" cy="276999"/>
          </a:xfrm>
        </p:grpSpPr>
        <p:sp>
          <p:nvSpPr>
            <p:cNvPr id="8" name="Rectangle 7"/>
            <p:cNvSpPr/>
            <p:nvPr>
              <p:custDataLst>
                <p:tags r:id="rId4"/>
              </p:custDataLst>
            </p:nvPr>
          </p:nvSpPr>
          <p:spPr bwMode="gray">
            <a:xfrm>
              <a:off x="4292564" y="1474032"/>
              <a:ext cx="1107996" cy="276999"/>
            </a:xfrm>
            <a:prstGeom prst="rect">
              <a:avLst/>
            </a:prstGeom>
          </p:spPr>
          <p:txBody>
            <a:bodyPr wrap="none">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顾客反应热度</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 name="Rectangle 8"/>
            <p:cNvSpPr/>
            <p:nvPr>
              <p:custDataLst>
                <p:tags r:id="rId5"/>
              </p:custDataLst>
            </p:nvPr>
          </p:nvSpPr>
          <p:spPr bwMode="gray">
            <a:xfrm>
              <a:off x="6141290" y="1524604"/>
              <a:ext cx="189865" cy="114300"/>
            </a:xfrm>
            <a:prstGeom prst="rect">
              <a:avLst/>
            </a:prstGeom>
            <a:solidFill>
              <a:srgbClr val="C0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ectangle 9"/>
            <p:cNvSpPr/>
            <p:nvPr>
              <p:custDataLst>
                <p:tags r:id="rId6"/>
              </p:custDataLst>
            </p:nvPr>
          </p:nvSpPr>
          <p:spPr bwMode="gray">
            <a:xfrm>
              <a:off x="6832715" y="1524604"/>
              <a:ext cx="189865" cy="114300"/>
            </a:xfrm>
            <a:prstGeom prst="rect">
              <a:avLst/>
            </a:prstGeom>
            <a:solidFill>
              <a:srgbClr val="FFFF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ectangle 10"/>
            <p:cNvSpPr/>
            <p:nvPr>
              <p:custDataLst>
                <p:tags r:id="rId7"/>
              </p:custDataLst>
            </p:nvPr>
          </p:nvSpPr>
          <p:spPr bwMode="gray">
            <a:xfrm>
              <a:off x="7710376" y="1524604"/>
              <a:ext cx="189865" cy="1143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ectangle 11"/>
            <p:cNvSpPr/>
            <p:nvPr>
              <p:custDataLst>
                <p:tags r:id="rId8"/>
              </p:custDataLst>
            </p:nvPr>
          </p:nvSpPr>
          <p:spPr bwMode="gray">
            <a:xfrm>
              <a:off x="5542575" y="1524604"/>
              <a:ext cx="189865" cy="114300"/>
            </a:xfrm>
            <a:prstGeom prst="rect">
              <a:avLst/>
            </a:prstGeom>
            <a:solidFill>
              <a:srgbClr val="FFFF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ectangle 12"/>
            <p:cNvSpPr/>
            <p:nvPr>
              <p:custDataLst>
                <p:tags r:id="rId9"/>
              </p:custDataLst>
            </p:nvPr>
          </p:nvSpPr>
          <p:spPr bwMode="gray">
            <a:xfrm>
              <a:off x="5738088" y="1474032"/>
              <a:ext cx="385870" cy="276999"/>
            </a:xfrm>
            <a:prstGeom prst="rect">
              <a:avLst/>
            </a:prstGeom>
          </p:spPr>
          <p:txBody>
            <a:bodyPr wrap="square">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低</a:t>
              </a:r>
              <a:endParaRPr lang="en-GB"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Rectangle 13"/>
            <p:cNvSpPr/>
            <p:nvPr>
              <p:custDataLst>
                <p:tags r:id="rId10"/>
              </p:custDataLst>
            </p:nvPr>
          </p:nvSpPr>
          <p:spPr bwMode="gray">
            <a:xfrm>
              <a:off x="6336803" y="1474032"/>
              <a:ext cx="555689" cy="276999"/>
            </a:xfrm>
            <a:prstGeom prst="rect">
              <a:avLst/>
            </a:prstGeom>
          </p:spPr>
          <p:txBody>
            <a:bodyPr wrap="square">
              <a:spAutoFit/>
            </a:bodyPr>
            <a:lstStyle/>
            <a:p>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高</a:t>
              </a:r>
              <a:endParaRPr lang="en-GB" sz="16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ectangle 14"/>
            <p:cNvSpPr/>
            <p:nvPr>
              <p:custDataLst>
                <p:tags r:id="rId11"/>
              </p:custDataLst>
            </p:nvPr>
          </p:nvSpPr>
          <p:spPr bwMode="gray">
            <a:xfrm>
              <a:off x="7056806" y="1474032"/>
              <a:ext cx="720789" cy="276999"/>
            </a:xfrm>
            <a:prstGeom prst="rect">
              <a:avLst/>
            </a:prstGeom>
          </p:spPr>
          <p:txBody>
            <a:bodyPr wrap="square">
              <a:spAutoFit/>
            </a:bodyPr>
            <a:lstStyle/>
            <a:p>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预测的</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Rectangle 15"/>
            <p:cNvSpPr/>
            <p:nvPr>
              <p:custDataLst>
                <p:tags r:id="rId12"/>
              </p:custDataLst>
            </p:nvPr>
          </p:nvSpPr>
          <p:spPr bwMode="gray">
            <a:xfrm>
              <a:off x="7905892" y="1474032"/>
              <a:ext cx="680117" cy="276999"/>
            </a:xfrm>
            <a:prstGeom prst="rect">
              <a:avLst/>
            </a:prstGeom>
          </p:spPr>
          <p:txBody>
            <a:bodyPr wrap="square">
              <a:spAutoFit/>
            </a:bodyPr>
            <a:lstStyle/>
            <a:p>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实</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际的</a:t>
              </a:r>
              <a:endParaRPr lang="en-GB"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30" name="Round Same Side Corner Rectangle 29"/>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1" name="Round Same Side Corner Rectangle 30"/>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2" name="Round Same Side Corner Rectangle 31"/>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5" name="Straight Connector 34"/>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930145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20"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76192" name="think-cell Slide" r:id="rId7" imgW="360" imgH="360" progId="TCLayout.ActiveDocument.1">
                  <p:embed/>
                </p:oleObj>
              </mc:Choice>
              <mc:Fallback>
                <p:oleObj name="think-cell Slide" r:id="rId7" imgW="360" imgH="360" progId="TCLayout.ActiveDocument.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客</a:t>
            </a:r>
            <a:r>
              <a:rPr lang="zh-CN" altLang="en-US" dirty="0" smtClean="0">
                <a:latin typeface="Microsoft YaHei" panose="020B0503020204020204" pitchFamily="34" charset="-122"/>
                <a:ea typeface="Microsoft YaHei" panose="020B0503020204020204" pitchFamily="34" charset="-122"/>
              </a:rPr>
              <a:t>户的营销方案优化</a:t>
            </a:r>
            <a:endParaRPr lang="en-US" dirty="0">
              <a:latin typeface="Microsoft YaHei" panose="020B0503020204020204" pitchFamily="34" charset="-122"/>
              <a:ea typeface="Microsoft YaHei" panose="020B0503020204020204" pitchFamily="34" charset="-122"/>
            </a:endParaRPr>
          </a:p>
        </p:txBody>
      </p:sp>
      <p:sp>
        <p:nvSpPr>
          <p:cNvPr id="4" name="Text Placeholder 3"/>
          <p:cNvSpPr>
            <a:spLocks noGrp="1"/>
          </p:cNvSpPr>
          <p:nvPr>
            <p:ph type="body" sz="quarter" idx="10"/>
          </p:nvPr>
        </p:nvSpPr>
        <p:spPr>
          <a:xfrm>
            <a:off x="457200" y="838200"/>
            <a:ext cx="8229600" cy="470012"/>
          </a:xfrm>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Arial" charset="0"/>
              </a:rPr>
              <a:t>我们对客户的实时数据流进行整合分析，提取最优实用信息，用以客户的营销方案优化</a:t>
            </a:r>
            <a:endParaRPr lang="en-GB"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32" name="Rounded Rectangle 31"/>
          <p:cNvSpPr/>
          <p:nvPr/>
        </p:nvSpPr>
        <p:spPr bwMode="gray">
          <a:xfrm>
            <a:off x="4776954" y="1464249"/>
            <a:ext cx="3642150" cy="815752"/>
          </a:xfrm>
          <a:prstGeom prst="roundRect">
            <a:avLst>
              <a:gd name="adj" fmla="val 10813"/>
            </a:avLst>
          </a:prstGeom>
          <a:noFill/>
          <a:ln w="9525">
            <a:noFill/>
          </a:ln>
          <a:effectLst>
            <a:outerShdw blurRad="50800" dist="38100" dir="2700000" algn="tl" rotWithShape="0">
              <a:schemeClr val="tx1">
                <a:lumMod val="50000"/>
                <a:lumOff val="50000"/>
                <a:alpha val="40000"/>
              </a:schemeClr>
            </a:outerShdw>
          </a:effectLst>
        </p:spPr>
        <p:style>
          <a:lnRef idx="2">
            <a:schemeClr val="accent1"/>
          </a:lnRef>
          <a:fillRef idx="1">
            <a:schemeClr val="lt1"/>
          </a:fillRef>
          <a:effectRef idx="0">
            <a:schemeClr val="accent1"/>
          </a:effectRef>
          <a:fontRef idx="minor">
            <a:schemeClr val="dk1"/>
          </a:fontRef>
        </p:style>
        <p:txBody>
          <a:bodyPr rtlCol="0" anchor="t"/>
          <a:lstStyle/>
          <a:p>
            <a:pPr algn="ctr" defTabSz="914400" fontAlgn="base">
              <a:spcBef>
                <a:spcPct val="0"/>
              </a:spcBef>
              <a:spcAft>
                <a:spcPct val="0"/>
              </a:spcAft>
            </a:pPr>
            <a:r>
              <a:rPr lang="zh-CN" altLang="en-US" sz="1400" b="1" spc="300" dirty="0" smtClean="0">
                <a:solidFill>
                  <a:srgbClr val="11356F"/>
                </a:solidFill>
                <a:latin typeface="Microsoft YaHei" panose="020B0503020204020204" pitchFamily="34" charset="-122"/>
                <a:ea typeface="Microsoft YaHei" panose="020B0503020204020204" pitchFamily="34" charset="-122"/>
              </a:rPr>
              <a:t>营销方案优化</a:t>
            </a:r>
            <a:endParaRPr lang="en-US" sz="1400" b="1" spc="300" dirty="0">
              <a:solidFill>
                <a:srgbClr val="11356F"/>
              </a:solidFill>
              <a:latin typeface="Microsoft YaHei" panose="020B0503020204020204" pitchFamily="34" charset="-122"/>
              <a:ea typeface="Microsoft YaHei" panose="020B0503020204020204" pitchFamily="34" charset="-122"/>
            </a:endParaRPr>
          </a:p>
        </p:txBody>
      </p:sp>
      <p:graphicFrame>
        <p:nvGraphicFramePr>
          <p:cNvPr id="36" name="Table 35"/>
          <p:cNvGraphicFramePr>
            <a:graphicFrameLocks noGrp="1"/>
          </p:cNvGraphicFramePr>
          <p:nvPr>
            <p:extLst>
              <p:ext uri="{D42A27DB-BD31-4B8C-83A1-F6EECF244321}">
                <p14:modId xmlns:p14="http://schemas.microsoft.com/office/powerpoint/2010/main" val="1498840448"/>
              </p:ext>
            </p:extLst>
          </p:nvPr>
        </p:nvGraphicFramePr>
        <p:xfrm>
          <a:off x="4667002" y="1860583"/>
          <a:ext cx="4256281" cy="1256809"/>
        </p:xfrm>
        <a:graphic>
          <a:graphicData uri="http://schemas.openxmlformats.org/drawingml/2006/table">
            <a:tbl>
              <a:tblPr firstRow="1" bandRow="1">
                <a:tableStyleId>{5C22544A-7EE6-4342-B048-85BDC9FD1C3A}</a:tableStyleId>
              </a:tblPr>
              <a:tblGrid>
                <a:gridCol w="1328281"/>
                <a:gridCol w="962108"/>
                <a:gridCol w="922352"/>
                <a:gridCol w="1043540"/>
              </a:tblGrid>
              <a:tr h="464329">
                <a:tc>
                  <a:txBody>
                    <a:bodyPr/>
                    <a:lstStyle/>
                    <a:p>
                      <a:r>
                        <a:rPr lang="zh-CN" altLang="en-US" sz="1000" b="1" dirty="0" smtClean="0">
                          <a:solidFill>
                            <a:srgbClr val="595959"/>
                          </a:solidFill>
                        </a:rPr>
                        <a:t>客户</a:t>
                      </a:r>
                      <a:r>
                        <a:rPr lang="en-US" sz="1000" b="1" dirty="0" smtClean="0">
                          <a:solidFill>
                            <a:srgbClr val="595959"/>
                          </a:solidFill>
                        </a:rPr>
                        <a:t> #</a:t>
                      </a:r>
                      <a:r>
                        <a:rPr lang="en-US" sz="1000" b="1" baseline="0" dirty="0" smtClean="0">
                          <a:solidFill>
                            <a:srgbClr val="595959"/>
                          </a:solidFill>
                        </a:rPr>
                        <a:t> 1: </a:t>
                      </a:r>
                      <a:r>
                        <a:rPr lang="zh-CN" altLang="en-US" sz="1000" b="1" baseline="0" dirty="0" smtClean="0">
                          <a:solidFill>
                            <a:srgbClr val="595959"/>
                          </a:solidFill>
                        </a:rPr>
                        <a:t>可选方案</a:t>
                      </a:r>
                      <a:endParaRPr lang="en-US" sz="1000" b="1" dirty="0">
                        <a:solidFill>
                          <a:srgbClr val="595959"/>
                        </a:solidFill>
                      </a:endParaRPr>
                    </a:p>
                  </a:txBody>
                  <a:tcPr>
                    <a:lnL w="12700" cmpd="sng">
                      <a:noFill/>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000" b="1" dirty="0" smtClean="0">
                          <a:solidFill>
                            <a:srgbClr val="595959"/>
                          </a:solidFill>
                        </a:rPr>
                        <a:t>销售渠道成本</a:t>
                      </a:r>
                      <a:r>
                        <a:rPr lang="en-US" sz="1000" b="1" dirty="0" smtClean="0">
                          <a:solidFill>
                            <a:srgbClr val="595959"/>
                          </a:solidFill>
                        </a:rPr>
                        <a:t>($/</a:t>
                      </a:r>
                      <a:r>
                        <a:rPr lang="zh-CN" altLang="en-US" sz="1000" b="1" dirty="0" smtClean="0">
                          <a:solidFill>
                            <a:srgbClr val="595959"/>
                          </a:solidFill>
                        </a:rPr>
                        <a:t>顾客回复</a:t>
                      </a:r>
                      <a:r>
                        <a:rPr lang="en-US" sz="1000" b="1" dirty="0" smtClean="0">
                          <a:solidFill>
                            <a:srgbClr val="595959"/>
                          </a:solidFill>
                        </a:rPr>
                        <a:t>)</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000" b="1" dirty="0" smtClean="0">
                          <a:solidFill>
                            <a:srgbClr val="595959"/>
                          </a:solidFill>
                        </a:rPr>
                        <a:t>商品价值</a:t>
                      </a:r>
                      <a:endParaRPr lang="en-US" sz="1000" b="1" dirty="0" smtClean="0">
                        <a:solidFill>
                          <a:srgbClr val="595959"/>
                        </a:solidFill>
                      </a:endParaRPr>
                    </a:p>
                    <a:p>
                      <a:pPr algn="ctr"/>
                      <a:r>
                        <a:rPr lang="en-US" sz="1000" b="1" dirty="0" smtClean="0">
                          <a:solidFill>
                            <a:srgbClr val="595959"/>
                          </a:solidFill>
                        </a:rPr>
                        <a:t>($/</a:t>
                      </a:r>
                      <a:r>
                        <a:rPr lang="zh-CN" altLang="en-US" sz="1000" b="1" dirty="0" smtClean="0">
                          <a:solidFill>
                            <a:srgbClr val="595959"/>
                          </a:solidFill>
                        </a:rPr>
                        <a:t>顾客回复</a:t>
                      </a:r>
                      <a:r>
                        <a:rPr lang="en-US" sz="1000" b="1" dirty="0" smtClean="0">
                          <a:solidFill>
                            <a:srgbClr val="595959"/>
                          </a:solidFill>
                        </a:rPr>
                        <a:t>)</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000" b="1" baseline="0" dirty="0" smtClean="0">
                          <a:solidFill>
                            <a:srgbClr val="595959"/>
                          </a:solidFill>
                        </a:rPr>
                        <a:t>方案价值</a:t>
                      </a:r>
                      <a:r>
                        <a:rPr lang="en-US" sz="1000" b="1" baseline="0" dirty="0" smtClean="0">
                          <a:solidFill>
                            <a:srgbClr val="595959"/>
                          </a:solidFill>
                        </a:rPr>
                        <a:t> </a:t>
                      </a:r>
                    </a:p>
                    <a:p>
                      <a:pPr algn="ctr"/>
                      <a:r>
                        <a:rPr lang="en-US" sz="1000" b="1" baseline="0" dirty="0" smtClean="0">
                          <a:solidFill>
                            <a:srgbClr val="595959"/>
                          </a:solidFill>
                        </a:rPr>
                        <a:t>($/</a:t>
                      </a:r>
                      <a:r>
                        <a:rPr lang="zh-CN" altLang="en-US" sz="1000" b="1" dirty="0" smtClean="0">
                          <a:solidFill>
                            <a:srgbClr val="595959"/>
                          </a:solidFill>
                        </a:rPr>
                        <a:t>顾客回复</a:t>
                      </a:r>
                      <a:r>
                        <a:rPr lang="en-US" sz="1000" b="1" baseline="0" dirty="0" smtClean="0">
                          <a:solidFill>
                            <a:srgbClr val="595959"/>
                          </a:solidFill>
                        </a:rPr>
                        <a:t>)</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mpd="sng">
                      <a:noFill/>
                    </a:lnR>
                    <a:lnT w="12700" cmpd="sng">
                      <a:noFill/>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35103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00" b="1" i="0" baseline="0" dirty="0" smtClean="0">
                          <a:solidFill>
                            <a:srgbClr val="595959"/>
                          </a:solidFill>
                        </a:rPr>
                        <a:t>Facebook</a:t>
                      </a:r>
                      <a:endParaRPr lang="en-US" sz="1000" b="0" i="1" baseline="0" dirty="0" smtClean="0">
                        <a:solidFill>
                          <a:srgbClr val="595959"/>
                        </a:solidFill>
                      </a:endParaRPr>
                    </a:p>
                    <a:p>
                      <a:r>
                        <a:rPr lang="en-US" sz="1000" b="0" i="1" baseline="0" dirty="0" smtClean="0">
                          <a:solidFill>
                            <a:srgbClr val="595959"/>
                          </a:solidFill>
                        </a:rPr>
                        <a:t>(</a:t>
                      </a:r>
                      <a:r>
                        <a:rPr lang="zh-CN" altLang="en-US" sz="1000" b="0" i="1" baseline="0" dirty="0" smtClean="0">
                          <a:solidFill>
                            <a:srgbClr val="595959"/>
                          </a:solidFill>
                        </a:rPr>
                        <a:t>商品</a:t>
                      </a:r>
                      <a:r>
                        <a:rPr lang="en-US" sz="1000" b="0" i="1" dirty="0" smtClean="0">
                          <a:solidFill>
                            <a:srgbClr val="595959"/>
                          </a:solidFill>
                        </a:rPr>
                        <a:t> 1, </a:t>
                      </a:r>
                      <a:r>
                        <a:rPr lang="zh-CN" altLang="en-US" sz="1000" b="0" i="1" dirty="0" smtClean="0">
                          <a:solidFill>
                            <a:srgbClr val="595959"/>
                          </a:solidFill>
                        </a:rPr>
                        <a:t>销售渠道</a:t>
                      </a:r>
                      <a:r>
                        <a:rPr lang="en-US" sz="1000" b="0" i="1" dirty="0" smtClean="0">
                          <a:solidFill>
                            <a:srgbClr val="595959"/>
                          </a:solidFill>
                        </a:rPr>
                        <a:t> 1)</a:t>
                      </a:r>
                      <a:endParaRPr lang="en-US" sz="1000" b="0" i="1" dirty="0">
                        <a:solidFill>
                          <a:srgbClr val="595959"/>
                        </a:solidFill>
                      </a:endParaRPr>
                    </a:p>
                  </a:txBody>
                  <a:tcPr>
                    <a:lnL w="12700" cap="flat" cmpd="sng" algn="ctr">
                      <a:solidFill>
                        <a:srgbClr val="FFFF00"/>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$5</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$100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$95</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rgbClr val="FFFF00"/>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ap="flat" cmpd="sng" algn="ctr">
                      <a:solidFill>
                        <a:srgbClr val="FFFF00"/>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35103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000" b="1" dirty="0" smtClean="0">
                          <a:solidFill>
                            <a:srgbClr val="595959"/>
                          </a:solidFill>
                        </a:rPr>
                        <a:t>电邮营销</a:t>
                      </a:r>
                      <a:endParaRPr lang="en-US" sz="1000" b="1" dirty="0" smtClean="0">
                        <a:solidFill>
                          <a:srgbClr val="595959"/>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b="0" i="1" dirty="0" smtClean="0">
                          <a:solidFill>
                            <a:srgbClr val="595959"/>
                          </a:solidFill>
                        </a:rPr>
                        <a:t>(</a:t>
                      </a:r>
                      <a:r>
                        <a:rPr lang="zh-CN" altLang="en-US" sz="1000" b="0" i="1" dirty="0" smtClean="0">
                          <a:solidFill>
                            <a:srgbClr val="595959"/>
                          </a:solidFill>
                        </a:rPr>
                        <a:t>商品</a:t>
                      </a:r>
                      <a:r>
                        <a:rPr lang="en-US" sz="1000" b="0" i="1" dirty="0" smtClean="0">
                          <a:solidFill>
                            <a:srgbClr val="595959"/>
                          </a:solidFill>
                        </a:rPr>
                        <a:t>2, </a:t>
                      </a:r>
                      <a:r>
                        <a:rPr lang="zh-CN" altLang="en-US" sz="1000" b="0" i="1" dirty="0" smtClean="0">
                          <a:solidFill>
                            <a:srgbClr val="595959"/>
                          </a:solidFill>
                        </a:rPr>
                        <a:t>销售渠道</a:t>
                      </a:r>
                      <a:r>
                        <a:rPr lang="en-US" sz="1000" b="0" i="1" dirty="0" smtClean="0">
                          <a:solidFill>
                            <a:srgbClr val="595959"/>
                          </a:solidFill>
                        </a:rPr>
                        <a:t> 2)</a:t>
                      </a:r>
                    </a:p>
                  </a:txBody>
                  <a:tcPr>
                    <a:lnL w="12700" cmpd="sng">
                      <a:noFill/>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$3</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$50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rgbClr val="FFFF00"/>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$47</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mpd="sng">
                      <a:noFill/>
                    </a:lnR>
                    <a:lnT w="12700" cap="flat" cmpd="sng" algn="ctr">
                      <a:solidFill>
                        <a:srgbClr val="FFFF00"/>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sp>
        <p:nvSpPr>
          <p:cNvPr id="37" name="Rectangle 36"/>
          <p:cNvSpPr/>
          <p:nvPr/>
        </p:nvSpPr>
        <p:spPr>
          <a:xfrm>
            <a:off x="7359837" y="4647546"/>
            <a:ext cx="979719" cy="457200"/>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000" i="1" dirty="0">
                <a:solidFill>
                  <a:srgbClr val="595959"/>
                </a:solidFill>
                <a:latin typeface="Microsoft YaHei" panose="020B0503020204020204" pitchFamily="34" charset="-122"/>
                <a:ea typeface="Microsoft YaHei" panose="020B0503020204020204" pitchFamily="34" charset="-122"/>
              </a:rPr>
              <a:t>方案</a:t>
            </a:r>
            <a:r>
              <a:rPr lang="zh-CN" altLang="en-US" sz="1000" i="1" dirty="0" smtClean="0">
                <a:solidFill>
                  <a:srgbClr val="595959"/>
                </a:solidFill>
                <a:latin typeface="Microsoft YaHei" panose="020B0503020204020204" pitchFamily="34" charset="-122"/>
                <a:ea typeface="Microsoft YaHei" panose="020B0503020204020204" pitchFamily="34" charset="-122"/>
              </a:rPr>
              <a:t>角度</a:t>
            </a:r>
            <a:r>
              <a:rPr lang="en-US" sz="1000" i="1" dirty="0" smtClean="0">
                <a:solidFill>
                  <a:srgbClr val="595959"/>
                </a:solidFill>
                <a:latin typeface="Microsoft YaHei" panose="020B0503020204020204" pitchFamily="34" charset="-122"/>
                <a:ea typeface="Microsoft YaHei" panose="020B0503020204020204" pitchFamily="34" charset="-122"/>
              </a:rPr>
              <a:t> </a:t>
            </a:r>
          </a:p>
          <a:p>
            <a:pPr algn="ctr" defTabSz="914400" fontAlgn="base">
              <a:spcBef>
                <a:spcPct val="0"/>
              </a:spcBef>
              <a:spcAft>
                <a:spcPct val="0"/>
              </a:spcAft>
            </a:pPr>
            <a:r>
              <a:rPr lang="zh-CN" altLang="en-US" sz="1000" i="1" dirty="0" smtClean="0">
                <a:solidFill>
                  <a:srgbClr val="595959"/>
                </a:solidFill>
                <a:latin typeface="Microsoft YaHei" panose="020B0503020204020204" pitchFamily="34" charset="-122"/>
                <a:ea typeface="Microsoft YaHei" panose="020B0503020204020204" pitchFamily="34" charset="-122"/>
              </a:rPr>
              <a:t>总量</a:t>
            </a:r>
            <a:endParaRPr lang="en-US" sz="1000" i="1" dirty="0">
              <a:solidFill>
                <a:srgbClr val="595959"/>
              </a:solidFill>
              <a:latin typeface="Microsoft YaHei" panose="020B0503020204020204" pitchFamily="34" charset="-122"/>
              <a:ea typeface="Microsoft YaHei" panose="020B0503020204020204" pitchFamily="34" charset="-122"/>
            </a:endParaRPr>
          </a:p>
        </p:txBody>
      </p:sp>
      <p:sp>
        <p:nvSpPr>
          <p:cNvPr id="41" name="Rectangle 40"/>
          <p:cNvSpPr/>
          <p:nvPr/>
        </p:nvSpPr>
        <p:spPr>
          <a:xfrm>
            <a:off x="6140636" y="4647546"/>
            <a:ext cx="979719" cy="457200"/>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000" i="1" dirty="0">
                <a:solidFill>
                  <a:srgbClr val="595959"/>
                </a:solidFill>
                <a:latin typeface="Microsoft YaHei" panose="020B0503020204020204" pitchFamily="34" charset="-122"/>
                <a:ea typeface="Microsoft YaHei" panose="020B0503020204020204" pitchFamily="34" charset="-122"/>
              </a:rPr>
              <a:t>方案</a:t>
            </a:r>
            <a:r>
              <a:rPr lang="zh-CN" altLang="en-US" sz="1000" i="1" dirty="0" smtClean="0">
                <a:solidFill>
                  <a:srgbClr val="595959"/>
                </a:solidFill>
                <a:latin typeface="Microsoft YaHei" panose="020B0503020204020204" pitchFamily="34" charset="-122"/>
                <a:ea typeface="Microsoft YaHei" panose="020B0503020204020204" pitchFamily="34" charset="-122"/>
              </a:rPr>
              <a:t>角度</a:t>
            </a:r>
            <a:endParaRPr lang="en-US" altLang="zh-CN" sz="1000" i="1" dirty="0" smtClean="0">
              <a:solidFill>
                <a:srgbClr val="595959"/>
              </a:solidFill>
              <a:latin typeface="Microsoft YaHei" panose="020B0503020204020204" pitchFamily="34" charset="-122"/>
              <a:ea typeface="Microsoft YaHei" panose="020B0503020204020204" pitchFamily="34" charset="-122"/>
            </a:endParaRPr>
          </a:p>
          <a:p>
            <a:pPr algn="ctr" defTabSz="914400" fontAlgn="base">
              <a:spcBef>
                <a:spcPct val="0"/>
              </a:spcBef>
              <a:spcAft>
                <a:spcPct val="0"/>
              </a:spcAft>
            </a:pPr>
            <a:r>
              <a:rPr lang="en-US" sz="1000" i="1" dirty="0" smtClean="0">
                <a:solidFill>
                  <a:srgbClr val="595959"/>
                </a:solidFill>
                <a:latin typeface="Microsoft YaHei" panose="020B0503020204020204" pitchFamily="34" charset="-122"/>
                <a:ea typeface="Microsoft YaHei" panose="020B0503020204020204" pitchFamily="34" charset="-122"/>
              </a:rPr>
              <a:t> </a:t>
            </a:r>
            <a:r>
              <a:rPr lang="zh-CN" altLang="en-US" sz="1000" i="1" dirty="0" smtClean="0">
                <a:solidFill>
                  <a:srgbClr val="595959"/>
                </a:solidFill>
                <a:latin typeface="Microsoft YaHei" panose="020B0503020204020204" pitchFamily="34" charset="-122"/>
                <a:ea typeface="Microsoft YaHei" panose="020B0503020204020204" pitchFamily="34" charset="-122"/>
              </a:rPr>
              <a:t>预算</a:t>
            </a:r>
            <a:endParaRPr lang="en-US" sz="1000" i="1" dirty="0">
              <a:solidFill>
                <a:srgbClr val="595959"/>
              </a:solidFill>
              <a:latin typeface="Microsoft YaHei" panose="020B0503020204020204" pitchFamily="34" charset="-122"/>
              <a:ea typeface="Microsoft YaHei" panose="020B0503020204020204" pitchFamily="34" charset="-122"/>
            </a:endParaRPr>
          </a:p>
        </p:txBody>
      </p:sp>
      <p:sp>
        <p:nvSpPr>
          <p:cNvPr id="42" name="Rectangle 41"/>
          <p:cNvSpPr/>
          <p:nvPr/>
        </p:nvSpPr>
        <p:spPr>
          <a:xfrm>
            <a:off x="4970411" y="4647546"/>
            <a:ext cx="979719" cy="457200"/>
          </a:xfrm>
          <a:prstGeom prst="rect">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r>
              <a:rPr lang="zh-CN" altLang="en-US" sz="1000" i="1" dirty="0">
                <a:solidFill>
                  <a:srgbClr val="595959"/>
                </a:solidFill>
                <a:latin typeface="Microsoft YaHei" panose="020B0503020204020204" pitchFamily="34" charset="-122"/>
                <a:ea typeface="Microsoft YaHei" panose="020B0503020204020204" pitchFamily="34" charset="-122"/>
              </a:rPr>
              <a:t>客</a:t>
            </a:r>
            <a:r>
              <a:rPr lang="zh-CN" altLang="en-US" sz="1000" i="1" dirty="0" smtClean="0">
                <a:solidFill>
                  <a:srgbClr val="595959"/>
                </a:solidFill>
                <a:latin typeface="Microsoft YaHei" panose="020B0503020204020204" pitchFamily="34" charset="-122"/>
                <a:ea typeface="Microsoft YaHei" panose="020B0503020204020204" pitchFamily="34" charset="-122"/>
              </a:rPr>
              <a:t>户角度</a:t>
            </a:r>
            <a:endParaRPr lang="en-US" altLang="zh-CN" sz="1000" i="1" dirty="0">
              <a:solidFill>
                <a:srgbClr val="595959"/>
              </a:solidFill>
              <a:latin typeface="Microsoft YaHei" panose="020B0503020204020204" pitchFamily="34" charset="-122"/>
              <a:ea typeface="Microsoft YaHei" panose="020B0503020204020204" pitchFamily="34" charset="-122"/>
            </a:endParaRPr>
          </a:p>
          <a:p>
            <a:pPr algn="ctr" defTabSz="914400" fontAlgn="base">
              <a:spcBef>
                <a:spcPct val="0"/>
              </a:spcBef>
              <a:spcAft>
                <a:spcPct val="0"/>
              </a:spcAft>
            </a:pPr>
            <a:r>
              <a:rPr lang="zh-CN" altLang="en-US" sz="1000" i="1" dirty="0" smtClean="0">
                <a:solidFill>
                  <a:srgbClr val="595959"/>
                </a:solidFill>
                <a:latin typeface="Microsoft YaHei" panose="020B0503020204020204" pitchFamily="34" charset="-122"/>
                <a:ea typeface="Microsoft YaHei" panose="020B0503020204020204" pitchFamily="34" charset="-122"/>
              </a:rPr>
              <a:t>方案价值</a:t>
            </a:r>
            <a:endParaRPr lang="en-US" sz="1000" i="1" dirty="0">
              <a:solidFill>
                <a:srgbClr val="595959"/>
              </a:solidFill>
              <a:latin typeface="Microsoft YaHei" panose="020B0503020204020204" pitchFamily="34" charset="-122"/>
              <a:ea typeface="Microsoft YaHei" panose="020B0503020204020204" pitchFamily="34" charset="-122"/>
            </a:endParaRPr>
          </a:p>
        </p:txBody>
      </p:sp>
      <p:grpSp>
        <p:nvGrpSpPr>
          <p:cNvPr id="43" name="Group 50"/>
          <p:cNvGrpSpPr/>
          <p:nvPr/>
        </p:nvGrpSpPr>
        <p:grpSpPr>
          <a:xfrm rot="5400000">
            <a:off x="5318243" y="5021727"/>
            <a:ext cx="186092" cy="346646"/>
            <a:chOff x="2209796" y="2732127"/>
            <a:chExt cx="326572" cy="346646"/>
          </a:xfrm>
        </p:grpSpPr>
        <p:sp>
          <p:nvSpPr>
            <p:cNvPr id="44" name="Chevron 43"/>
            <p:cNvSpPr/>
            <p:nvPr/>
          </p:nvSpPr>
          <p:spPr>
            <a:xfrm flipV="1">
              <a:off x="2209796" y="2732127"/>
              <a:ext cx="192952" cy="346646"/>
            </a:xfrm>
            <a:prstGeom prst="chevron">
              <a:avLst>
                <a:gd name="adj" fmla="val 68421"/>
              </a:avLst>
            </a:prstGeom>
            <a:solidFill>
              <a:schemeClr val="tx2">
                <a:lumMod val="75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1200">
                <a:solidFill>
                  <a:prstClr val="black"/>
                </a:solidFill>
                <a:latin typeface="Microsoft YaHei" panose="020B0503020204020204" pitchFamily="34" charset="-122"/>
                <a:ea typeface="Microsoft YaHei" panose="020B0503020204020204" pitchFamily="34" charset="-122"/>
              </a:endParaRPr>
            </a:p>
          </p:txBody>
        </p:sp>
        <p:sp>
          <p:nvSpPr>
            <p:cNvPr id="45" name="Chevron 44"/>
            <p:cNvSpPr/>
            <p:nvPr/>
          </p:nvSpPr>
          <p:spPr>
            <a:xfrm flipV="1">
              <a:off x="2343416" y="2732127"/>
              <a:ext cx="192952" cy="346646"/>
            </a:xfrm>
            <a:prstGeom prst="chevron">
              <a:avLst>
                <a:gd name="adj" fmla="val 68421"/>
              </a:avLst>
            </a:prstGeom>
            <a:solidFill>
              <a:schemeClr val="tx2">
                <a:lumMod val="75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1200">
                <a:solidFill>
                  <a:prstClr val="black"/>
                </a:solidFill>
                <a:latin typeface="Microsoft YaHei" panose="020B0503020204020204" pitchFamily="34" charset="-122"/>
                <a:ea typeface="Microsoft YaHei" panose="020B0503020204020204" pitchFamily="34" charset="-122"/>
              </a:endParaRPr>
            </a:p>
          </p:txBody>
        </p:sp>
      </p:grpSp>
      <p:sp>
        <p:nvSpPr>
          <p:cNvPr id="46" name="Right Brace 45"/>
          <p:cNvSpPr/>
          <p:nvPr/>
        </p:nvSpPr>
        <p:spPr>
          <a:xfrm rot="5400000">
            <a:off x="6562453" y="3004838"/>
            <a:ext cx="185061" cy="3107872"/>
          </a:xfrm>
          <a:prstGeom prst="rightBrace">
            <a:avLst/>
          </a:prstGeom>
          <a:ln w="3175"/>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914400" fontAlgn="base">
              <a:spcBef>
                <a:spcPct val="0"/>
              </a:spcBef>
              <a:spcAft>
                <a:spcPct val="0"/>
              </a:spcAft>
            </a:pPr>
            <a:endParaRPr lang="en-US" sz="1200">
              <a:solidFill>
                <a:prstClr val="black"/>
              </a:solidFill>
              <a:latin typeface="Microsoft YaHei" panose="020B0503020204020204" pitchFamily="34" charset="-122"/>
              <a:ea typeface="Microsoft YaHei" panose="020B0503020204020204" pitchFamily="34" charset="-122"/>
            </a:endParaRPr>
          </a:p>
        </p:txBody>
      </p:sp>
      <p:sp>
        <p:nvSpPr>
          <p:cNvPr id="47" name="TextBox 46"/>
          <p:cNvSpPr txBox="1"/>
          <p:nvPr/>
        </p:nvSpPr>
        <p:spPr>
          <a:xfrm>
            <a:off x="5027332" y="4280198"/>
            <a:ext cx="3287484" cy="261610"/>
          </a:xfrm>
          <a:prstGeom prst="rect">
            <a:avLst/>
          </a:prstGeom>
          <a:noFill/>
        </p:spPr>
        <p:txBody>
          <a:bodyPr wrap="square" rtlCol="0">
            <a:spAutoFit/>
          </a:bodyPr>
          <a:lstStyle/>
          <a:p>
            <a:pPr algn="ctr" defTabSz="914400" fontAlgn="base">
              <a:spcBef>
                <a:spcPct val="0"/>
              </a:spcBef>
              <a:spcAft>
                <a:spcPct val="0"/>
              </a:spcAft>
            </a:pPr>
            <a:r>
              <a:rPr lang="zh-CN" altLang="en-US" sz="1100" i="1" dirty="0" smtClean="0">
                <a:solidFill>
                  <a:srgbClr val="595959"/>
                </a:solidFill>
                <a:latin typeface="Microsoft YaHei" panose="020B0503020204020204" pitchFamily="34" charset="-122"/>
                <a:ea typeface="Microsoft YaHei" panose="020B0503020204020204" pitchFamily="34" charset="-122"/>
              </a:rPr>
              <a:t>优化权衡因素</a:t>
            </a:r>
            <a:endParaRPr lang="en-US" sz="1100" i="1" dirty="0">
              <a:solidFill>
                <a:srgbClr val="595959"/>
              </a:solidFill>
              <a:latin typeface="Microsoft YaHei" panose="020B0503020204020204" pitchFamily="34" charset="-122"/>
              <a:ea typeface="Microsoft YaHei" panose="020B0503020204020204" pitchFamily="34" charset="-122"/>
            </a:endParaRPr>
          </a:p>
        </p:txBody>
      </p:sp>
      <p:graphicFrame>
        <p:nvGraphicFramePr>
          <p:cNvPr id="33" name="Table 32"/>
          <p:cNvGraphicFramePr>
            <a:graphicFrameLocks noGrp="1"/>
          </p:cNvGraphicFramePr>
          <p:nvPr>
            <p:extLst>
              <p:ext uri="{D42A27DB-BD31-4B8C-83A1-F6EECF244321}">
                <p14:modId xmlns:p14="http://schemas.microsoft.com/office/powerpoint/2010/main" val="4200545737"/>
              </p:ext>
            </p:extLst>
          </p:nvPr>
        </p:nvGraphicFramePr>
        <p:xfrm>
          <a:off x="4667002" y="3153774"/>
          <a:ext cx="4208983" cy="1036320"/>
        </p:xfrm>
        <a:graphic>
          <a:graphicData uri="http://schemas.openxmlformats.org/drawingml/2006/table">
            <a:tbl>
              <a:tblPr firstRow="1" bandRow="1">
                <a:tableStyleId>{5C22544A-7EE6-4342-B048-85BDC9FD1C3A}</a:tableStyleId>
              </a:tblPr>
              <a:tblGrid>
                <a:gridCol w="1336233"/>
                <a:gridCol w="962108"/>
                <a:gridCol w="914400"/>
                <a:gridCol w="996242"/>
              </a:tblGrid>
              <a:tr h="216504">
                <a:tc>
                  <a:txBody>
                    <a:bodyPr/>
                    <a:lstStyle/>
                    <a:p>
                      <a:r>
                        <a:rPr lang="zh-CN" altLang="en-US" sz="1000" b="1" dirty="0" smtClean="0">
                          <a:solidFill>
                            <a:srgbClr val="595959"/>
                          </a:solidFill>
                        </a:rPr>
                        <a:t>客户</a:t>
                      </a:r>
                      <a:r>
                        <a:rPr lang="en-US" sz="1000" b="1" dirty="0" smtClean="0">
                          <a:solidFill>
                            <a:srgbClr val="595959"/>
                          </a:solidFill>
                        </a:rPr>
                        <a:t> #</a:t>
                      </a:r>
                      <a:r>
                        <a:rPr lang="en-US" sz="1000" b="1" baseline="0" dirty="0" smtClean="0">
                          <a:solidFill>
                            <a:srgbClr val="595959"/>
                          </a:solidFill>
                        </a:rPr>
                        <a:t> 2</a:t>
                      </a:r>
                      <a:endParaRPr lang="en-US" sz="1000" b="1" dirty="0">
                        <a:solidFill>
                          <a:srgbClr val="595959"/>
                        </a:solidFill>
                      </a:endParaRPr>
                    </a:p>
                  </a:txBody>
                  <a:tcPr>
                    <a:lnL w="12700" cmpd="sng">
                      <a:noFill/>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mpd="sng">
                      <a:noFill/>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mpd="sng">
                      <a:noFill/>
                    </a:lnR>
                    <a:lnT w="12700" cmpd="sng">
                      <a:noFill/>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16504">
                <a:tc>
                  <a:txBody>
                    <a:bodyPr/>
                    <a:lstStyle/>
                    <a:p>
                      <a:r>
                        <a:rPr lang="en-US" sz="1000" b="1" dirty="0" smtClean="0">
                          <a:solidFill>
                            <a:srgbClr val="595959"/>
                          </a:solidFill>
                        </a:rPr>
                        <a:t>Facebook</a:t>
                      </a:r>
                      <a:endParaRPr lang="en-US" sz="1000" b="1" baseline="0" dirty="0" smtClean="0">
                        <a:solidFill>
                          <a:srgbClr val="595959"/>
                        </a:solidFill>
                      </a:endParaRPr>
                    </a:p>
                    <a:p>
                      <a:r>
                        <a:rPr lang="en-US" sz="1000" b="0" i="1" baseline="0" dirty="0" smtClean="0">
                          <a:solidFill>
                            <a:srgbClr val="595959"/>
                          </a:solidFill>
                        </a:rPr>
                        <a:t>(</a:t>
                      </a:r>
                      <a:r>
                        <a:rPr lang="zh-CN" altLang="en-US" sz="1000" b="0" i="1" baseline="0" dirty="0" smtClean="0">
                          <a:solidFill>
                            <a:srgbClr val="595959"/>
                          </a:solidFill>
                        </a:rPr>
                        <a:t>商品</a:t>
                      </a:r>
                      <a:r>
                        <a:rPr lang="en-US" sz="1000" b="0" i="1" dirty="0" smtClean="0">
                          <a:solidFill>
                            <a:srgbClr val="595959"/>
                          </a:solidFill>
                        </a:rPr>
                        <a:t> 1, </a:t>
                      </a:r>
                      <a:r>
                        <a:rPr lang="zh-CN" altLang="en-US" sz="1000" b="0" i="1" dirty="0" smtClean="0">
                          <a:solidFill>
                            <a:srgbClr val="595959"/>
                          </a:solidFill>
                        </a:rPr>
                        <a:t>销售渠道</a:t>
                      </a:r>
                      <a:r>
                        <a:rPr lang="en-US" sz="1000" b="0" i="1" dirty="0" smtClean="0">
                          <a:solidFill>
                            <a:srgbClr val="595959"/>
                          </a:solidFill>
                        </a:rPr>
                        <a:t> 1)</a:t>
                      </a:r>
                      <a:endParaRPr lang="en-US" sz="1000" b="0" i="1" dirty="0">
                        <a:solidFill>
                          <a:srgbClr val="595959"/>
                        </a:solidFill>
                      </a:endParaRPr>
                    </a:p>
                  </a:txBody>
                  <a:tcPr>
                    <a:lnL w="12700" cmpd="sng">
                      <a:noFill/>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$10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$40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$30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mpd="sng">
                      <a:noFill/>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216504">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000" b="1" dirty="0" smtClean="0">
                          <a:solidFill>
                            <a:srgbClr val="595959"/>
                          </a:solidFill>
                        </a:rPr>
                        <a:t>电邮营销</a:t>
                      </a:r>
                      <a:endParaRPr lang="en-US" sz="1000" b="1" dirty="0" smtClean="0">
                        <a:solidFill>
                          <a:srgbClr val="595959"/>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000" b="0" i="1" dirty="0" smtClean="0">
                          <a:solidFill>
                            <a:srgbClr val="595959"/>
                          </a:solidFill>
                        </a:rPr>
                        <a:t>(</a:t>
                      </a:r>
                      <a:r>
                        <a:rPr lang="zh-CN" altLang="en-US" sz="1000" b="0" i="1" dirty="0" smtClean="0">
                          <a:solidFill>
                            <a:srgbClr val="595959"/>
                          </a:solidFill>
                        </a:rPr>
                        <a:t>商品</a:t>
                      </a:r>
                      <a:r>
                        <a:rPr lang="en-US" sz="1000" b="0" i="1" dirty="0" smtClean="0">
                          <a:solidFill>
                            <a:srgbClr val="595959"/>
                          </a:solidFill>
                        </a:rPr>
                        <a:t>2, </a:t>
                      </a:r>
                      <a:r>
                        <a:rPr lang="zh-CN" altLang="en-US" sz="1000" b="0" i="1" dirty="0" smtClean="0">
                          <a:solidFill>
                            <a:srgbClr val="595959"/>
                          </a:solidFill>
                        </a:rPr>
                        <a:t>销售渠道</a:t>
                      </a:r>
                      <a:r>
                        <a:rPr lang="en-US" sz="1000" b="0" i="1" dirty="0" smtClean="0">
                          <a:solidFill>
                            <a:srgbClr val="595959"/>
                          </a:solidFill>
                        </a:rPr>
                        <a:t> 2)</a:t>
                      </a:r>
                    </a:p>
                  </a:txBody>
                  <a:tcPr>
                    <a:lnL w="12700" cmpd="sng">
                      <a:noFill/>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$3</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$80</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c>
                  <a:txBody>
                    <a:bodyPr/>
                    <a:lstStyle/>
                    <a:p>
                      <a:pPr algn="ctr"/>
                      <a:r>
                        <a:rPr lang="en-US" sz="1000" b="1" dirty="0" smtClean="0">
                          <a:solidFill>
                            <a:srgbClr val="595959"/>
                          </a:solidFill>
                        </a:rPr>
                        <a:t>$77</a:t>
                      </a:r>
                      <a:endParaRPr lang="en-US" sz="10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mpd="sng">
                      <a:noFill/>
                    </a:lnR>
                    <a:lnT w="12700" cap="flat" cmpd="sng" algn="ctr">
                      <a:solidFill>
                        <a:schemeClr val="bg1">
                          <a:lumMod val="65000"/>
                        </a:schemeClr>
                      </a:solidFill>
                      <a:prstDash val="sysDash"/>
                      <a:round/>
                      <a:headEnd type="none" w="med" len="med"/>
                      <a:tailEnd type="none" w="med" len="med"/>
                    </a:lnT>
                    <a:lnB w="12700" cmpd="sng">
                      <a:noFill/>
                    </a:lnB>
                    <a:lnTlToBr w="12700" cmpd="sng">
                      <a:noFill/>
                      <a:prstDash val="solid"/>
                    </a:lnTlToBr>
                    <a:lnBlToTr w="12700" cmpd="sng">
                      <a:noFill/>
                      <a:prstDash val="solid"/>
                    </a:lnBlToTr>
                    <a:solidFill>
                      <a:schemeClr val="bg1"/>
                    </a:solidFill>
                  </a:tcPr>
                </a:tc>
              </a:tr>
            </a:tbl>
          </a:graphicData>
        </a:graphic>
      </p:graphicFrame>
      <p:graphicFrame>
        <p:nvGraphicFramePr>
          <p:cNvPr id="48" name="Table 47"/>
          <p:cNvGraphicFramePr>
            <a:graphicFrameLocks noGrp="1"/>
          </p:cNvGraphicFramePr>
          <p:nvPr>
            <p:extLst>
              <p:ext uri="{D42A27DB-BD31-4B8C-83A1-F6EECF244321}">
                <p14:modId xmlns:p14="http://schemas.microsoft.com/office/powerpoint/2010/main" val="3603379050"/>
              </p:ext>
            </p:extLst>
          </p:nvPr>
        </p:nvGraphicFramePr>
        <p:xfrm>
          <a:off x="4844068" y="5307970"/>
          <a:ext cx="3450769" cy="1112520"/>
        </p:xfrm>
        <a:graphic>
          <a:graphicData uri="http://schemas.openxmlformats.org/drawingml/2006/table">
            <a:tbl>
              <a:tblPr firstRow="1" bandRow="1">
                <a:tableStyleId>{5C22544A-7EE6-4342-B048-85BDC9FD1C3A}</a:tableStyleId>
              </a:tblPr>
              <a:tblGrid>
                <a:gridCol w="1414133"/>
                <a:gridCol w="1083797"/>
                <a:gridCol w="952839"/>
              </a:tblGrid>
              <a:tr h="370840">
                <a:tc>
                  <a:txBody>
                    <a:bodyPr/>
                    <a:lstStyle/>
                    <a:p>
                      <a:endParaRPr lang="en-US" sz="11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200" b="1" dirty="0" smtClean="0">
                          <a:solidFill>
                            <a:srgbClr val="595959"/>
                          </a:solidFill>
                        </a:rPr>
                        <a:t>Facebook</a:t>
                      </a:r>
                      <a:endParaRPr lang="en-US" sz="12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zh-CN" altLang="en-US" sz="1200" b="1" dirty="0" smtClean="0">
                          <a:solidFill>
                            <a:srgbClr val="595959"/>
                          </a:solidFill>
                        </a:rPr>
                        <a:t>电邮营销</a:t>
                      </a:r>
                      <a:endParaRPr lang="en-US" sz="12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zh-CN" altLang="en-US" sz="1100" b="1" dirty="0" smtClean="0">
                          <a:solidFill>
                            <a:srgbClr val="595959"/>
                          </a:solidFill>
                        </a:rPr>
                        <a:t>客户</a:t>
                      </a:r>
                      <a:r>
                        <a:rPr lang="en-US" sz="1100" b="1" dirty="0" smtClean="0">
                          <a:solidFill>
                            <a:srgbClr val="595959"/>
                          </a:solidFill>
                        </a:rPr>
                        <a:t> #1</a:t>
                      </a:r>
                      <a:endParaRPr lang="en-US" sz="1100" b="0" i="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rgbClr val="595959"/>
                          </a:solidFill>
                        </a:rPr>
                        <a:t>$95</a:t>
                      </a:r>
                      <a:endParaRPr lang="en-US" sz="11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rgbClr val="595959"/>
                          </a:solidFill>
                        </a:rPr>
                        <a:t>$47</a:t>
                      </a:r>
                      <a:endParaRPr lang="en-US" sz="11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r h="370840">
                <a:tc>
                  <a:txBody>
                    <a:bodyPr/>
                    <a:lstStyle/>
                    <a:p>
                      <a:r>
                        <a:rPr lang="zh-CN" altLang="en-US" sz="1100" b="1" dirty="0" smtClean="0">
                          <a:solidFill>
                            <a:srgbClr val="595959"/>
                          </a:solidFill>
                        </a:rPr>
                        <a:t>客户</a:t>
                      </a:r>
                      <a:r>
                        <a:rPr lang="en-US" sz="1100" b="1" dirty="0" smtClean="0">
                          <a:solidFill>
                            <a:srgbClr val="595959"/>
                          </a:solidFill>
                        </a:rPr>
                        <a:t> #2</a:t>
                      </a:r>
                      <a:endParaRPr lang="en-US" sz="1100" b="0" i="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rgbClr val="595959"/>
                          </a:solidFill>
                        </a:rPr>
                        <a:t>$30</a:t>
                      </a:r>
                      <a:endParaRPr lang="en-US" sz="11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100" b="1" dirty="0" smtClean="0">
                          <a:solidFill>
                            <a:srgbClr val="595959"/>
                          </a:solidFill>
                        </a:rPr>
                        <a:t>$77</a:t>
                      </a:r>
                      <a:endParaRPr lang="en-US" sz="1100" b="1" dirty="0">
                        <a:solidFill>
                          <a:srgbClr val="595959"/>
                        </a:solidFill>
                      </a:endParaRPr>
                    </a:p>
                  </a:txBody>
                  <a:tcPr>
                    <a:lnL w="12700" cap="flat" cmpd="sng" algn="ctr">
                      <a:solidFill>
                        <a:schemeClr val="bg1">
                          <a:lumMod val="65000"/>
                        </a:schemeClr>
                      </a:solidFill>
                      <a:prstDash val="sysDash"/>
                      <a:round/>
                      <a:headEnd type="none" w="med" len="med"/>
                      <a:tailEnd type="none" w="med" len="med"/>
                    </a:lnL>
                    <a:lnR w="12700" cap="flat" cmpd="sng" algn="ctr">
                      <a:solidFill>
                        <a:schemeClr val="bg1">
                          <a:lumMod val="65000"/>
                        </a:schemeClr>
                      </a:solidFill>
                      <a:prstDash val="sysDash"/>
                      <a:round/>
                      <a:headEnd type="none" w="med" len="med"/>
                      <a:tailEnd type="none" w="med" len="med"/>
                    </a:lnR>
                    <a:lnT w="12700" cap="flat" cmpd="sng" algn="ctr">
                      <a:solidFill>
                        <a:schemeClr val="bg1">
                          <a:lumMod val="65000"/>
                        </a:schemeClr>
                      </a:solidFill>
                      <a:prstDash val="sysDash"/>
                      <a:round/>
                      <a:headEnd type="none" w="med" len="med"/>
                      <a:tailEnd type="none" w="med" len="med"/>
                    </a:lnT>
                    <a:lnB w="12700" cap="flat" cmpd="sng" algn="ctr">
                      <a:solidFill>
                        <a:schemeClr val="bg1">
                          <a:lumMod val="65000"/>
                        </a:schemeClr>
                      </a:solidFill>
                      <a:prstDash val="sysDash"/>
                      <a:round/>
                      <a:headEnd type="none" w="med" len="med"/>
                      <a:tailEnd type="none" w="med" len="med"/>
                    </a:lnB>
                    <a:lnTlToBr w="12700" cmpd="sng">
                      <a:noFill/>
                      <a:prstDash val="solid"/>
                    </a:lnTlToBr>
                    <a:lnBlToTr w="12700" cmpd="sng">
                      <a:noFill/>
                      <a:prstDash val="solid"/>
                    </a:lnBlToTr>
                    <a:solidFill>
                      <a:schemeClr val="bg1"/>
                    </a:solidFill>
                  </a:tcPr>
                </a:tc>
              </a:tr>
            </a:tbl>
          </a:graphicData>
        </a:graphic>
      </p:graphicFrame>
      <p:grpSp>
        <p:nvGrpSpPr>
          <p:cNvPr id="56" name="Group 50"/>
          <p:cNvGrpSpPr/>
          <p:nvPr/>
        </p:nvGrpSpPr>
        <p:grpSpPr>
          <a:xfrm rot="5400000">
            <a:off x="7709347" y="5048002"/>
            <a:ext cx="186092" cy="346646"/>
            <a:chOff x="2209796" y="2732127"/>
            <a:chExt cx="326572" cy="346646"/>
          </a:xfrm>
        </p:grpSpPr>
        <p:sp>
          <p:nvSpPr>
            <p:cNvPr id="57" name="Chevron 56"/>
            <p:cNvSpPr/>
            <p:nvPr/>
          </p:nvSpPr>
          <p:spPr>
            <a:xfrm flipV="1">
              <a:off x="2209796" y="2732127"/>
              <a:ext cx="192952" cy="346646"/>
            </a:xfrm>
            <a:prstGeom prst="chevron">
              <a:avLst>
                <a:gd name="adj" fmla="val 68421"/>
              </a:avLst>
            </a:prstGeom>
            <a:solidFill>
              <a:schemeClr val="tx2">
                <a:lumMod val="75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1200">
                <a:solidFill>
                  <a:prstClr val="black"/>
                </a:solidFill>
                <a:latin typeface="Microsoft YaHei" panose="020B0503020204020204" pitchFamily="34" charset="-122"/>
                <a:ea typeface="Microsoft YaHei" panose="020B0503020204020204" pitchFamily="34" charset="-122"/>
              </a:endParaRPr>
            </a:p>
          </p:txBody>
        </p:sp>
        <p:sp>
          <p:nvSpPr>
            <p:cNvPr id="58" name="Chevron 57"/>
            <p:cNvSpPr/>
            <p:nvPr/>
          </p:nvSpPr>
          <p:spPr>
            <a:xfrm flipV="1">
              <a:off x="2343416" y="2732127"/>
              <a:ext cx="192952" cy="346646"/>
            </a:xfrm>
            <a:prstGeom prst="chevron">
              <a:avLst>
                <a:gd name="adj" fmla="val 68421"/>
              </a:avLst>
            </a:prstGeom>
            <a:solidFill>
              <a:schemeClr val="tx2">
                <a:lumMod val="75000"/>
              </a:schemeClr>
            </a:solidFill>
            <a:ln>
              <a:solidFill>
                <a:schemeClr val="accent1">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914400" fontAlgn="base">
                <a:spcBef>
                  <a:spcPct val="0"/>
                </a:spcBef>
                <a:spcAft>
                  <a:spcPct val="0"/>
                </a:spcAft>
              </a:pPr>
              <a:endParaRPr lang="en-US" sz="1200">
                <a:solidFill>
                  <a:prstClr val="black"/>
                </a:solidFill>
                <a:latin typeface="Microsoft YaHei" panose="020B0503020204020204" pitchFamily="34" charset="-122"/>
                <a:ea typeface="Microsoft YaHei" panose="020B0503020204020204" pitchFamily="34" charset="-122"/>
              </a:endParaRPr>
            </a:p>
          </p:txBody>
        </p:sp>
      </p:grpSp>
      <p:grpSp>
        <p:nvGrpSpPr>
          <p:cNvPr id="203" name="Group 208"/>
          <p:cNvGrpSpPr/>
          <p:nvPr/>
        </p:nvGrpSpPr>
        <p:grpSpPr>
          <a:xfrm>
            <a:off x="1933189" y="1610971"/>
            <a:ext cx="2231055" cy="2318859"/>
            <a:chOff x="6563045" y="3057475"/>
            <a:chExt cx="2231055" cy="2318859"/>
          </a:xfrm>
        </p:grpSpPr>
        <p:sp>
          <p:nvSpPr>
            <p:cNvPr id="204" name="Rounded Rectangle 203"/>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05" name="Rounded Rectangle 60"/>
            <p:cNvSpPr>
              <a:spLocks noChangeArrowheads="1"/>
            </p:cNvSpPr>
            <p:nvPr>
              <p:custDataLst>
                <p:tags r:id="rId4"/>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206" name="Rectangle 205"/>
            <p:cNvSpPr/>
            <p:nvPr/>
          </p:nvSpPr>
          <p:spPr>
            <a:xfrm>
              <a:off x="6601293" y="3057475"/>
              <a:ext cx="942346" cy="415498"/>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3</a:t>
              </a:r>
            </a:p>
          </p:txBody>
        </p:sp>
        <p:cxnSp>
          <p:nvCxnSpPr>
            <p:cNvPr id="207" name="Straight Connector 206"/>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08" name="Rounded Rectangle 207"/>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09" name="Rectangle 208"/>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210" name="Straight Connector 209"/>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11" name="Rounded Rectangle 210"/>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12" name="Rectangle 211"/>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13" name="Rectangle 212"/>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214" name="Straight Connector 213"/>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15" name="Rounded Rectangle 214"/>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16" name="Rectangle 215"/>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217" name="Rounded Rectangle 216"/>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18" name="Rectangle 217"/>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19" name="Rectangle 218"/>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220" name="Rectangle 219"/>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pic>
        <p:nvPicPr>
          <p:cNvPr id="221" name="Picture 220" descr="105781699.jpg"/>
          <p:cNvPicPr>
            <a:picLocks noChangeAspect="1"/>
          </p:cNvPicPr>
          <p:nvPr/>
        </p:nvPicPr>
        <p:blipFill>
          <a:blip r:embed="rId9" cstate="print"/>
          <a:srcRect l="15078" t="18293" r="13082" b="13415"/>
          <a:stretch>
            <a:fillRect/>
          </a:stretch>
        </p:blipFill>
        <p:spPr>
          <a:xfrm>
            <a:off x="3266782" y="1897839"/>
            <a:ext cx="778933" cy="548137"/>
          </a:xfrm>
          <a:prstGeom prst="roundRect">
            <a:avLst/>
          </a:prstGeom>
          <a:effectLst>
            <a:outerShdw blurRad="152400" dist="38100" dir="2700000">
              <a:srgbClr val="000000">
                <a:alpha val="43000"/>
              </a:srgbClr>
            </a:outerShdw>
          </a:effectLst>
        </p:spPr>
      </p:pic>
      <p:grpSp>
        <p:nvGrpSpPr>
          <p:cNvPr id="222" name="Group 150"/>
          <p:cNvGrpSpPr/>
          <p:nvPr/>
        </p:nvGrpSpPr>
        <p:grpSpPr>
          <a:xfrm>
            <a:off x="1752624" y="1864966"/>
            <a:ext cx="2231055" cy="2318859"/>
            <a:chOff x="6563045" y="3057475"/>
            <a:chExt cx="2231055" cy="2318859"/>
          </a:xfrm>
        </p:grpSpPr>
        <p:sp>
          <p:nvSpPr>
            <p:cNvPr id="223" name="Rounded Rectangle 222"/>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24" name="Rounded Rectangle 60"/>
            <p:cNvSpPr>
              <a:spLocks noChangeArrowheads="1"/>
            </p:cNvSpPr>
            <p:nvPr>
              <p:custDataLst>
                <p:tags r:id="rId3"/>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225" name="Rectangle 224"/>
            <p:cNvSpPr/>
            <p:nvPr/>
          </p:nvSpPr>
          <p:spPr>
            <a:xfrm>
              <a:off x="6601293" y="3057475"/>
              <a:ext cx="942346" cy="415498"/>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2</a:t>
              </a:r>
            </a:p>
          </p:txBody>
        </p:sp>
        <p:cxnSp>
          <p:nvCxnSpPr>
            <p:cNvPr id="226" name="Straight Connector 225"/>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27" name="Rounded Rectangle 226"/>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28" name="Rectangle 227"/>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229" name="Straight Connector 228"/>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30" name="Rounded Rectangle 229"/>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31" name="Rectangle 230"/>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32" name="Rectangle 231"/>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233" name="Straight Connector 232"/>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34" name="Rounded Rectangle 233"/>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35" name="Rectangle 234"/>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236" name="Rounded Rectangle 235"/>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37" name="Rectangle 236"/>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38" name="Rectangle 237"/>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239" name="Rectangle 238"/>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pic>
        <p:nvPicPr>
          <p:cNvPr id="240" name="Picture 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194506" y="2170058"/>
            <a:ext cx="703014" cy="49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1" name="Rectangle 240"/>
          <p:cNvSpPr/>
          <p:nvPr/>
        </p:nvSpPr>
        <p:spPr bwMode="gray">
          <a:xfrm>
            <a:off x="1501374" y="1347486"/>
            <a:ext cx="2717800" cy="2912534"/>
          </a:xfrm>
          <a:prstGeom prst="rect">
            <a:avLst/>
          </a:prstGeom>
          <a:solidFill>
            <a:schemeClr val="bg1">
              <a:alpha val="76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42" name="Rounded Rectangle 241"/>
          <p:cNvSpPr/>
          <p:nvPr/>
        </p:nvSpPr>
        <p:spPr bwMode="gray">
          <a:xfrm>
            <a:off x="544826" y="2145447"/>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43" name="Rectangle 242"/>
          <p:cNvSpPr/>
          <p:nvPr/>
        </p:nvSpPr>
        <p:spPr>
          <a:xfrm>
            <a:off x="543936" y="2127428"/>
            <a:ext cx="942346" cy="253916"/>
          </a:xfrm>
          <a:prstGeom prst="rect">
            <a:avLst/>
          </a:prstGeom>
        </p:spPr>
        <p:txBody>
          <a:bodyPr wrap="square">
            <a:spAutoFit/>
          </a:bodyPr>
          <a:lstStyle/>
          <a:p>
            <a:pPr fontAlgn="base">
              <a:spcBef>
                <a:spcPct val="0"/>
              </a:spcBef>
              <a:spcAft>
                <a:spcPct val="0"/>
              </a:spcAft>
            </a:pPr>
            <a:r>
              <a:rPr lang="zh-CN" altLang="en-US" sz="1000" b="1" dirty="0" smtClean="0">
                <a:solidFill>
                  <a:srgbClr val="595959"/>
                </a:solidFill>
                <a:latin typeface="Microsoft YaHei" panose="020B0503020204020204" pitchFamily="34" charset="-122"/>
                <a:ea typeface="Microsoft YaHei" panose="020B0503020204020204" pitchFamily="34" charset="-122"/>
              </a:rPr>
              <a:t>客户</a:t>
            </a:r>
            <a:r>
              <a:rPr lang="en-US" sz="1050" b="1" dirty="0" smtClean="0">
                <a:solidFill>
                  <a:srgbClr val="595959"/>
                </a:solidFill>
                <a:latin typeface="Microsoft YaHei" panose="020B0503020204020204" pitchFamily="34" charset="-122"/>
                <a:ea typeface="Microsoft YaHei" panose="020B0503020204020204" pitchFamily="34" charset="-122"/>
              </a:rPr>
              <a:t> 1</a:t>
            </a:r>
          </a:p>
        </p:txBody>
      </p:sp>
      <p:sp>
        <p:nvSpPr>
          <p:cNvPr id="244" name="Rounded Rectangle 60"/>
          <p:cNvSpPr>
            <a:spLocks noChangeArrowheads="1"/>
          </p:cNvSpPr>
          <p:nvPr/>
        </p:nvSpPr>
        <p:spPr bwMode="gray">
          <a:xfrm>
            <a:off x="551126" y="2374798"/>
            <a:ext cx="3280154" cy="4079322"/>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pic>
        <p:nvPicPr>
          <p:cNvPr id="245" name="Picture 1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9467" y="2420618"/>
            <a:ext cx="863781" cy="49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6" name="TextBox 245"/>
          <p:cNvSpPr txBox="1"/>
          <p:nvPr/>
        </p:nvSpPr>
        <p:spPr>
          <a:xfrm>
            <a:off x="1511408" y="2450449"/>
            <a:ext cx="2319872" cy="307777"/>
          </a:xfrm>
          <a:prstGeom prst="rect">
            <a:avLst/>
          </a:prstGeom>
          <a:noFill/>
        </p:spPr>
        <p:txBody>
          <a:bodyPr wrap="square" rtlCol="0">
            <a:spAutoFit/>
          </a:bodyPr>
          <a:lstStyle/>
          <a:p>
            <a:r>
              <a:rPr lang="zh-CN" altLang="en-US" sz="1400" b="1" dirty="0">
                <a:solidFill>
                  <a:srgbClr val="595959"/>
                </a:solidFill>
                <a:latin typeface="Microsoft YaHei" panose="020B0503020204020204" pitchFamily="34" charset="-122"/>
                <a:ea typeface="Microsoft YaHei" panose="020B0503020204020204" pitchFamily="34" charset="-122"/>
              </a:rPr>
              <a:t>前四</a:t>
            </a:r>
            <a:r>
              <a:rPr lang="zh-CN" altLang="en-US" sz="1400" b="1" dirty="0" smtClean="0">
                <a:solidFill>
                  <a:srgbClr val="595959"/>
                </a:solidFill>
                <a:latin typeface="Microsoft YaHei" panose="020B0503020204020204" pitchFamily="34" charset="-122"/>
                <a:ea typeface="Microsoft YaHei" panose="020B0503020204020204" pitchFamily="34" charset="-122"/>
              </a:rPr>
              <a:t>位最需商品预测</a:t>
            </a:r>
            <a:endParaRPr lang="en-US" sz="1400" b="1" dirty="0">
              <a:solidFill>
                <a:srgbClr val="595959"/>
              </a:solidFill>
              <a:latin typeface="Microsoft YaHei" panose="020B0503020204020204" pitchFamily="34" charset="-122"/>
              <a:ea typeface="Microsoft YaHei" panose="020B0503020204020204" pitchFamily="34" charset="-122"/>
            </a:endParaRPr>
          </a:p>
        </p:txBody>
      </p:sp>
      <p:sp>
        <p:nvSpPr>
          <p:cNvPr id="249" name="Folded Corner 248"/>
          <p:cNvSpPr/>
          <p:nvPr/>
        </p:nvSpPr>
        <p:spPr>
          <a:xfrm>
            <a:off x="2814454" y="3327649"/>
            <a:ext cx="967159" cy="457200"/>
          </a:xfrm>
          <a:prstGeom prst="foldedCorner">
            <a:avLst/>
          </a:prstGeom>
          <a:solidFill>
            <a:schemeClr val="accent3">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400" fontAlgn="base">
              <a:spcBef>
                <a:spcPct val="0"/>
              </a:spcBef>
              <a:spcAft>
                <a:spcPct val="0"/>
              </a:spcAft>
            </a:pPr>
            <a:r>
              <a:rPr lang="zh-CN" altLang="en-US" sz="1200" b="1" i="1" dirty="0" smtClean="0">
                <a:solidFill>
                  <a:srgbClr val="595959"/>
                </a:solidFill>
                <a:latin typeface="Microsoft YaHei" panose="020B0503020204020204" pitchFamily="34" charset="-122"/>
                <a:ea typeface="Microsoft YaHei" panose="020B0503020204020204" pitchFamily="34" charset="-122"/>
              </a:rPr>
              <a:t>家用器皿</a:t>
            </a:r>
            <a:endParaRPr lang="en-US" sz="1200" b="1" i="1" dirty="0">
              <a:solidFill>
                <a:srgbClr val="595959"/>
              </a:solidFill>
              <a:latin typeface="Microsoft YaHei" panose="020B0503020204020204" pitchFamily="34" charset="-122"/>
              <a:ea typeface="Microsoft YaHei" panose="020B0503020204020204" pitchFamily="34" charset="-122"/>
            </a:endParaRPr>
          </a:p>
        </p:txBody>
      </p:sp>
      <p:sp>
        <p:nvSpPr>
          <p:cNvPr id="250" name="Folded Corner 249"/>
          <p:cNvSpPr/>
          <p:nvPr/>
        </p:nvSpPr>
        <p:spPr>
          <a:xfrm>
            <a:off x="2810466" y="4178671"/>
            <a:ext cx="982684" cy="457200"/>
          </a:xfrm>
          <a:prstGeom prst="foldedCorner">
            <a:avLst/>
          </a:prstGeom>
          <a:solidFill>
            <a:schemeClr val="accent6">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400" fontAlgn="base">
              <a:spcBef>
                <a:spcPct val="0"/>
              </a:spcBef>
              <a:spcAft>
                <a:spcPct val="0"/>
              </a:spcAft>
            </a:pPr>
            <a:r>
              <a:rPr lang="zh-CN" altLang="en-US" sz="1200" b="1" i="1" dirty="0" smtClean="0">
                <a:solidFill>
                  <a:srgbClr val="595959"/>
                </a:solidFill>
                <a:latin typeface="Microsoft YaHei" panose="020B0503020204020204" pitchFamily="34" charset="-122"/>
                <a:ea typeface="Microsoft YaHei" panose="020B0503020204020204" pitchFamily="34" charset="-122"/>
              </a:rPr>
              <a:t>户外设备</a:t>
            </a:r>
            <a:endParaRPr lang="en-US" sz="1200" b="1" i="1" dirty="0">
              <a:solidFill>
                <a:srgbClr val="595959"/>
              </a:solidFill>
              <a:latin typeface="Microsoft YaHei" panose="020B0503020204020204" pitchFamily="34" charset="-122"/>
              <a:ea typeface="Microsoft YaHei" panose="020B0503020204020204" pitchFamily="34" charset="-122"/>
            </a:endParaRPr>
          </a:p>
        </p:txBody>
      </p:sp>
      <p:sp>
        <p:nvSpPr>
          <p:cNvPr id="251" name="Folded Corner 250"/>
          <p:cNvSpPr/>
          <p:nvPr/>
        </p:nvSpPr>
        <p:spPr>
          <a:xfrm>
            <a:off x="2798929" y="5031385"/>
            <a:ext cx="982684" cy="457200"/>
          </a:xfrm>
          <a:prstGeom prst="foldedCorner">
            <a:avLst/>
          </a:prstGeom>
          <a:solidFill>
            <a:schemeClr val="accent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zh-CN" altLang="en-US" sz="1100" b="1" i="1" dirty="0" smtClean="0">
                <a:solidFill>
                  <a:srgbClr val="595959"/>
                </a:solidFill>
                <a:latin typeface="Microsoft YaHei" panose="020B0503020204020204" pitchFamily="34" charset="-122"/>
                <a:ea typeface="Microsoft YaHei" panose="020B0503020204020204" pitchFamily="34" charset="-122"/>
              </a:rPr>
              <a:t>健康养生</a:t>
            </a:r>
            <a:endParaRPr lang="en-US" sz="1100" b="1" i="1" dirty="0">
              <a:solidFill>
                <a:srgbClr val="595959"/>
              </a:solidFill>
              <a:latin typeface="Microsoft YaHei" panose="020B0503020204020204" pitchFamily="34" charset="-122"/>
              <a:ea typeface="Microsoft YaHei" panose="020B0503020204020204" pitchFamily="34" charset="-122"/>
            </a:endParaRPr>
          </a:p>
        </p:txBody>
      </p:sp>
      <p:sp>
        <p:nvSpPr>
          <p:cNvPr id="252" name="Folded Corner 251"/>
          <p:cNvSpPr/>
          <p:nvPr/>
        </p:nvSpPr>
        <p:spPr>
          <a:xfrm>
            <a:off x="2798929" y="5850875"/>
            <a:ext cx="982684" cy="457200"/>
          </a:xfrm>
          <a:prstGeom prst="foldedCorner">
            <a:avLst/>
          </a:prstGeom>
          <a:solidFill>
            <a:schemeClr val="bg2">
              <a:lumMod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defTabSz="914400" fontAlgn="base">
              <a:spcBef>
                <a:spcPct val="0"/>
              </a:spcBef>
              <a:spcAft>
                <a:spcPct val="0"/>
              </a:spcAft>
            </a:pPr>
            <a:r>
              <a:rPr lang="zh-CN" altLang="en-US" b="1" i="1" dirty="0">
                <a:solidFill>
                  <a:srgbClr val="595959"/>
                </a:solidFill>
                <a:latin typeface="Microsoft YaHei" panose="020B0503020204020204" pitchFamily="34" charset="-122"/>
                <a:ea typeface="Microsoft YaHei" panose="020B0503020204020204" pitchFamily="34" charset="-122"/>
              </a:rPr>
              <a:t>汽车维护</a:t>
            </a:r>
            <a:endParaRPr lang="en-US" sz="1200" b="1" i="1" dirty="0">
              <a:solidFill>
                <a:srgbClr val="595959"/>
              </a:solidFill>
              <a:latin typeface="Microsoft YaHei" panose="020B0503020204020204" pitchFamily="34" charset="-122"/>
              <a:ea typeface="Microsoft YaHei" panose="020B0503020204020204" pitchFamily="34" charset="-122"/>
            </a:endParaRPr>
          </a:p>
        </p:txBody>
      </p:sp>
      <p:sp>
        <p:nvSpPr>
          <p:cNvPr id="253" name="Text Box 4"/>
          <p:cNvSpPr txBox="1">
            <a:spLocks noChangeArrowheads="1"/>
          </p:cNvSpPr>
          <p:nvPr/>
        </p:nvSpPr>
        <p:spPr bwMode="gray">
          <a:xfrm>
            <a:off x="599467" y="3307678"/>
            <a:ext cx="2084032" cy="2492990"/>
          </a:xfrm>
          <a:prstGeom prst="rect">
            <a:avLst/>
          </a:prstGeom>
          <a:noFill/>
          <a:ln w="3175" algn="ctr">
            <a:noFill/>
            <a:miter lim="800000"/>
            <a:headEnd/>
            <a:tailEnd/>
          </a:ln>
          <a:effectLst/>
        </p:spPr>
        <p:txBody>
          <a:bodyPr wrap="square">
            <a:spAutoFit/>
          </a:bodyPr>
          <a:lstStyle/>
          <a:p>
            <a:pPr marL="228600" indent="-228600" defTabSz="914400" fontAlgn="base">
              <a:spcBef>
                <a:spcPct val="10000"/>
              </a:spcBef>
              <a:spcAft>
                <a:spcPct val="0"/>
              </a:spcAft>
              <a:buClr>
                <a:srgbClr val="11356F"/>
              </a:buClr>
            </a:pP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潜在客户</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T</a:t>
            </a:r>
            <a:r>
              <a:rPr lang="en-US" altLang="zh-CN" sz="1200" dirty="0" smtClean="0">
                <a:solidFill>
                  <a:prstClr val="black">
                    <a:lumMod val="65000"/>
                    <a:lumOff val="35000"/>
                  </a:prstClr>
                </a:solidFill>
                <a:latin typeface="Microsoft YaHei" panose="020B0503020204020204" pitchFamily="34" charset="-122"/>
                <a:ea typeface="Microsoft YaHei" panose="020B0503020204020204" pitchFamily="34" charset="-122"/>
              </a:rPr>
              <a:t>ony</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Tan </a:t>
            </a: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男士</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defTabSz="914400" fontAlgn="base">
              <a:spcBef>
                <a:spcPct val="10000"/>
              </a:spcBef>
              <a:spcAft>
                <a:spcPct val="0"/>
              </a:spcAft>
              <a:buClr>
                <a:srgbClr val="11356F"/>
              </a:buClr>
            </a:pPr>
            <a:endParaRPr lang="en-US" sz="1200"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defTabSz="914400" fontAlgn="base">
              <a:spcBef>
                <a:spcPct val="10000"/>
              </a:spcBef>
              <a:spcAft>
                <a:spcPct val="0"/>
              </a:spcAft>
              <a:buClr>
                <a:srgbClr val="11356F"/>
              </a:buClr>
            </a:pPr>
            <a:r>
              <a:rPr lang="zh-CN" altLang="en-US" b="1" dirty="0" smtClean="0">
                <a:solidFill>
                  <a:prstClr val="black">
                    <a:lumMod val="65000"/>
                    <a:lumOff val="35000"/>
                  </a:prstClr>
                </a:solidFill>
                <a:latin typeface="Microsoft YaHei" panose="020B0503020204020204" pitchFamily="34" charset="-122"/>
                <a:ea typeface="Microsoft YaHei" panose="020B0503020204020204" pitchFamily="34" charset="-122"/>
              </a:rPr>
              <a:t>已知信息</a:t>
            </a:r>
            <a:endParaRPr lang="en-US" altLang="zh-CN" b="1"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28600" indent="-228600" defTabSz="914400" fontAlgn="base">
              <a:spcBef>
                <a:spcPct val="10000"/>
              </a:spcBef>
              <a:spcAft>
                <a:spcPct val="0"/>
              </a:spcAft>
              <a:buClr>
                <a:srgbClr val="11356F"/>
              </a:buClr>
            </a:pPr>
            <a:endParaRPr lang="en-US" sz="1200" b="1"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defTabSz="914400" fontAlgn="base">
              <a:spcBef>
                <a:spcPct val="10000"/>
              </a:spcBef>
              <a:spcAft>
                <a:spcPct val="0"/>
              </a:spcAft>
              <a:buClr>
                <a:srgbClr val="595959"/>
              </a:buClr>
              <a:buFont typeface="Wingdings" pitchFamily="2" charset="2"/>
              <a:buChar char="§"/>
            </a:pP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信用卡花费</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$265000</a:t>
            </a:r>
            <a:endParaRPr lang="en-US" sz="1200"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defTabSz="914400" fontAlgn="base">
              <a:spcBef>
                <a:spcPct val="10000"/>
              </a:spcBef>
              <a:spcAft>
                <a:spcPct val="0"/>
              </a:spcAft>
              <a:buClr>
                <a:srgbClr val="595959"/>
              </a:buClr>
              <a:buFont typeface="Wingdings" pitchFamily="2" charset="2"/>
              <a:buChar cha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年龄</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35</a:t>
            </a:r>
            <a:endPar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defTabSz="914400" fontAlgn="base">
              <a:spcBef>
                <a:spcPct val="10000"/>
              </a:spcBef>
              <a:spcAft>
                <a:spcPct val="0"/>
              </a:spcAft>
              <a:buClr>
                <a:srgbClr val="595959"/>
              </a:buClr>
              <a:buFont typeface="Wingdings" pitchFamily="2" charset="2"/>
              <a:buChar cha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子女</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2</a:t>
            </a:r>
          </a:p>
          <a:p>
            <a:pPr marL="171450" indent="-171450" defTabSz="914400" fontAlgn="base">
              <a:spcBef>
                <a:spcPct val="10000"/>
              </a:spcBef>
              <a:spcAft>
                <a:spcPct val="0"/>
              </a:spcAft>
              <a:buClr>
                <a:srgbClr val="595959"/>
              </a:buClr>
              <a:buFont typeface="Wingdings" pitchFamily="2" charset="2"/>
              <a:buChar cha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已婚</a:t>
            </a:r>
            <a:endPar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defTabSz="914400" fontAlgn="base">
              <a:spcBef>
                <a:spcPct val="10000"/>
              </a:spcBef>
              <a:spcAft>
                <a:spcPct val="0"/>
              </a:spcAft>
              <a:buClr>
                <a:srgbClr val="595959"/>
              </a:buClr>
              <a:buFont typeface="Wingdings" pitchFamily="2" charset="2"/>
              <a:buChar char="§"/>
            </a:pP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住址</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en-US" dirty="0" err="1" smtClean="0">
                <a:solidFill>
                  <a:prstClr val="black">
                    <a:lumMod val="65000"/>
                    <a:lumOff val="35000"/>
                  </a:prstClr>
                </a:solidFill>
                <a:latin typeface="Microsoft YaHei" panose="020B0503020204020204" pitchFamily="34" charset="-122"/>
                <a:ea typeface="Microsoft YaHei" panose="020B0503020204020204" pitchFamily="34" charset="-122"/>
              </a:rPr>
              <a:t>Buona</a:t>
            </a:r>
            <a:r>
              <a:rPr lang="en-US" dirty="0" smtClean="0">
                <a:solidFill>
                  <a:prstClr val="black">
                    <a:lumMod val="65000"/>
                    <a:lumOff val="35000"/>
                  </a:prstClr>
                </a:solidFill>
                <a:latin typeface="Microsoft YaHei" panose="020B0503020204020204" pitchFamily="34" charset="-122"/>
                <a:ea typeface="Microsoft YaHei" panose="020B0503020204020204" pitchFamily="34" charset="-122"/>
              </a:rPr>
              <a:t> Vista</a:t>
            </a:r>
            <a:endParaRPr lang="en-US" dirty="0">
              <a:solidFill>
                <a:prstClr val="black">
                  <a:lumMod val="65000"/>
                  <a:lumOff val="35000"/>
                </a:prstClr>
              </a:solidFill>
              <a:latin typeface="Microsoft YaHei" panose="020B0503020204020204" pitchFamily="34" charset="-122"/>
              <a:ea typeface="Microsoft YaHei" panose="020B0503020204020204" pitchFamily="34" charset="-122"/>
            </a:endParaRPr>
          </a:p>
          <a:p>
            <a:pPr marL="171450" indent="-171450" defTabSz="914400" fontAlgn="base">
              <a:spcBef>
                <a:spcPct val="10000"/>
              </a:spcBef>
              <a:spcAft>
                <a:spcPct val="0"/>
              </a:spcAft>
              <a:buClr>
                <a:srgbClr val="595959"/>
              </a:buClr>
              <a:buFont typeface="Wingdings" pitchFamily="2" charset="2"/>
              <a:buChar char="§"/>
            </a:pP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爱好</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读书</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旅行</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 ( </a:t>
            </a:r>
            <a:r>
              <a:rPr lang="zh-CN" alt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来源：</a:t>
            </a:r>
            <a:r>
              <a:rPr lang="en-US" sz="1200" dirty="0" err="1" smtClean="0">
                <a:solidFill>
                  <a:prstClr val="black">
                    <a:lumMod val="65000"/>
                    <a:lumOff val="35000"/>
                  </a:prstClr>
                </a:solidFill>
                <a:latin typeface="Microsoft YaHei" panose="020B0503020204020204" pitchFamily="34" charset="-122"/>
                <a:ea typeface="Microsoft YaHei" panose="020B0503020204020204" pitchFamily="34" charset="-122"/>
              </a:rPr>
              <a:t>Infobase</a:t>
            </a: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rPr>
              <a:t>)</a:t>
            </a:r>
          </a:p>
          <a:p>
            <a:pPr marL="166688" indent="-166688" defTabSz="914400" fontAlgn="base">
              <a:spcBef>
                <a:spcPct val="10000"/>
              </a:spcBef>
              <a:spcAft>
                <a:spcPct val="0"/>
              </a:spcAft>
              <a:buClr>
                <a:srgbClr val="11356F"/>
              </a:buClr>
            </a:pPr>
            <a:endPar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73" name="Round Same Side Corner Rectangle 7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4" name="Round Same Side Corner Rectangle 73"/>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5" name="Round Same Side Corner Rectangle 7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0" name="Round Same Side Corner Rectangle 7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1" name="Round Same Side Corner Rectangle 8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82" name="Straight Connector 8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77004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营销花费的分析</a:t>
            </a:r>
            <a:endParaRPr lang="en-SG" dirty="0">
              <a:latin typeface="Microsoft YaHei" panose="020B0503020204020204" pitchFamily="34" charset="-122"/>
              <a:ea typeface="Microsoft YaHei" panose="020B0503020204020204" pitchFamily="34" charset="-122"/>
            </a:endParaRPr>
          </a:p>
        </p:txBody>
      </p:sp>
      <p:sp>
        <p:nvSpPr>
          <p:cNvPr id="4" name="Pentagon 3"/>
          <p:cNvSpPr/>
          <p:nvPr/>
        </p:nvSpPr>
        <p:spPr bwMode="auto">
          <a:xfrm>
            <a:off x="626056" y="874495"/>
            <a:ext cx="6019800" cy="3746500"/>
          </a:xfrm>
          <a:prstGeom prst="homePlate">
            <a:avLst>
              <a:gd name="adj" fmla="val 14282"/>
            </a:avLst>
          </a:prstGeom>
          <a:gradFill flip="none" rotWithShape="1">
            <a:gsLst>
              <a:gs pos="0">
                <a:srgbClr val="FFFFFF">
                  <a:alpha val="0"/>
                </a:srgbClr>
              </a:gs>
              <a:gs pos="100000">
                <a:schemeClr val="bg1"/>
              </a:gs>
            </a:gsLst>
            <a:lin ang="0" scaled="1"/>
            <a:tileRect/>
          </a:gradFill>
          <a:ln w="12700" cap="flat" cmpd="sng" algn="ctr">
            <a:gradFill flip="none" rotWithShape="1">
              <a:gsLst>
                <a:gs pos="9000">
                  <a:srgbClr val="004080">
                    <a:alpha val="0"/>
                  </a:srgbClr>
                </a:gs>
                <a:gs pos="100000">
                  <a:srgbClr val="0056AB"/>
                </a:gs>
                <a:gs pos="61000">
                  <a:schemeClr val="accent3">
                    <a:lumMod val="50000"/>
                  </a:schemeClr>
                </a:gs>
              </a:gsLst>
              <a:lin ang="0" scaled="1"/>
              <a:tileRect/>
            </a:gradFill>
            <a:prstDash val="solid"/>
            <a:round/>
            <a:headEnd type="none" w="med" len="med"/>
            <a:tailEnd type="none" w="med" len="med"/>
          </a:ln>
          <a:effectLst>
            <a:outerShdw blurRad="101600" dist="38100">
              <a:schemeClr val="bg2">
                <a:lumMod val="50000"/>
                <a:alpha val="54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5" name="Pentagon 4"/>
          <p:cNvSpPr/>
          <p:nvPr/>
        </p:nvSpPr>
        <p:spPr bwMode="auto">
          <a:xfrm>
            <a:off x="600656" y="4684495"/>
            <a:ext cx="6019800" cy="1892300"/>
          </a:xfrm>
          <a:prstGeom prst="homePlate">
            <a:avLst>
              <a:gd name="adj" fmla="val 27705"/>
            </a:avLst>
          </a:prstGeom>
          <a:gradFill flip="none" rotWithShape="1">
            <a:gsLst>
              <a:gs pos="0">
                <a:srgbClr val="FFFFFF">
                  <a:alpha val="0"/>
                </a:srgbClr>
              </a:gs>
              <a:gs pos="100000">
                <a:schemeClr val="bg1"/>
              </a:gs>
            </a:gsLst>
            <a:lin ang="0" scaled="1"/>
            <a:tileRect/>
          </a:gradFill>
          <a:ln w="12700" cap="flat" cmpd="sng" algn="ctr">
            <a:gradFill flip="none" rotWithShape="1">
              <a:gsLst>
                <a:gs pos="9000">
                  <a:srgbClr val="004080">
                    <a:alpha val="0"/>
                  </a:srgbClr>
                </a:gs>
                <a:gs pos="100000">
                  <a:srgbClr val="0056AB"/>
                </a:gs>
                <a:gs pos="61000">
                  <a:schemeClr val="accent3">
                    <a:lumMod val="50000"/>
                  </a:schemeClr>
                </a:gs>
              </a:gsLst>
              <a:lin ang="0" scaled="1"/>
              <a:tileRect/>
            </a:gradFill>
            <a:prstDash val="solid"/>
            <a:round/>
            <a:headEnd type="none" w="med" len="med"/>
            <a:tailEnd type="none" w="med" len="med"/>
          </a:ln>
          <a:effectLst>
            <a:outerShdw blurRad="101600" dist="38100">
              <a:schemeClr val="bg2">
                <a:lumMod val="50000"/>
                <a:alpha val="54000"/>
              </a:scheme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pic>
        <p:nvPicPr>
          <p:cNvPr id="6" name="Picture 3"/>
          <p:cNvPicPr>
            <a:picLocks noChangeAspect="1" noChangeArrowheads="1"/>
          </p:cNvPicPr>
          <p:nvPr/>
        </p:nvPicPr>
        <p:blipFill>
          <a:blip r:embed="rId16" cstate="print"/>
          <a:srcRect/>
          <a:stretch>
            <a:fillRect/>
          </a:stretch>
        </p:blipFill>
        <p:spPr bwMode="auto">
          <a:xfrm>
            <a:off x="2247371" y="1235856"/>
            <a:ext cx="2751137" cy="2073275"/>
          </a:xfrm>
          <a:prstGeom prst="rect">
            <a:avLst/>
          </a:prstGeom>
          <a:noFill/>
          <a:ln w="9525">
            <a:noFill/>
            <a:miter lim="800000"/>
            <a:headEnd/>
            <a:tailEnd/>
          </a:ln>
          <a:effectLst/>
        </p:spPr>
      </p:pic>
      <p:sp>
        <p:nvSpPr>
          <p:cNvPr id="7" name="AutoShape 31"/>
          <p:cNvSpPr>
            <a:spLocks noChangeArrowheads="1"/>
          </p:cNvSpPr>
          <p:nvPr>
            <p:custDataLst>
              <p:tags r:id="rId1"/>
            </p:custDataLst>
          </p:nvPr>
        </p:nvSpPr>
        <p:spPr bwMode="auto">
          <a:xfrm>
            <a:off x="4538724" y="1392961"/>
            <a:ext cx="1040670" cy="510234"/>
          </a:xfrm>
          <a:prstGeom prst="wedgeRoundRectCallout">
            <a:avLst>
              <a:gd name="adj1" fmla="val -52252"/>
              <a:gd name="adj2" fmla="val 89991"/>
              <a:gd name="adj3" fmla="val 16667"/>
            </a:avLst>
          </a:prstGeom>
          <a:solidFill>
            <a:schemeClr val="bg2">
              <a:lumMod val="20000"/>
              <a:lumOff val="80000"/>
            </a:schemeClr>
          </a:solidFill>
          <a:ln w="9525" cap="flat" cmpd="sng" algn="ctr">
            <a:noFill/>
            <a:prstDash val="solid"/>
            <a:round/>
            <a:headEnd type="none" w="med" len="med"/>
            <a:tailEnd type="none" w="med" len="med"/>
          </a:ln>
          <a:effectLst>
            <a:outerShdw blurRad="203200" dist="25400" dir="2700000" algn="tl" rotWithShape="0">
              <a:srgbClr val="000000">
                <a:alpha val="62000"/>
              </a:srgbClr>
            </a:outerShdw>
          </a:effectLst>
        </p:spPr>
        <p:txBody>
          <a:bodyPr anchor="ctr"/>
          <a:lstStyle/>
          <a:p>
            <a:pPr algn="ctr" defTabSz="895350" eaLnBrk="0" hangingPunct="0">
              <a:lnSpc>
                <a:spcPct val="90000"/>
              </a:lnSpc>
              <a:spcBef>
                <a:spcPct val="50000"/>
              </a:spcBef>
              <a:buClr>
                <a:srgbClr val="002060"/>
              </a:buClr>
              <a:buSzPct val="100000"/>
              <a:defRPr/>
            </a:pPr>
            <a:r>
              <a:rPr lang="zh-CN" altLang="en-US" dirty="0" smtClean="0">
                <a:solidFill>
                  <a:srgbClr val="606060"/>
                </a:solidFill>
                <a:latin typeface="Microsoft YaHei" panose="020B0503020204020204" pitchFamily="34" charset="-122"/>
                <a:ea typeface="Microsoft YaHei" panose="020B0503020204020204" pitchFamily="34" charset="-122"/>
              </a:rPr>
              <a:t>收到邮件广告</a:t>
            </a:r>
            <a:endParaRPr lang="en-US" dirty="0">
              <a:solidFill>
                <a:srgbClr val="606060"/>
              </a:solidFill>
              <a:latin typeface="Microsoft YaHei" panose="020B0503020204020204" pitchFamily="34" charset="-122"/>
              <a:ea typeface="Microsoft YaHei" panose="020B0503020204020204" pitchFamily="34" charset="-122"/>
            </a:endParaRPr>
          </a:p>
        </p:txBody>
      </p:sp>
      <p:sp>
        <p:nvSpPr>
          <p:cNvPr id="8" name="AutoShape 31"/>
          <p:cNvSpPr>
            <a:spLocks noChangeArrowheads="1"/>
          </p:cNvSpPr>
          <p:nvPr>
            <p:custDataLst>
              <p:tags r:id="rId2"/>
            </p:custDataLst>
          </p:nvPr>
        </p:nvSpPr>
        <p:spPr bwMode="auto">
          <a:xfrm>
            <a:off x="1014313" y="1382495"/>
            <a:ext cx="1393955" cy="635549"/>
          </a:xfrm>
          <a:prstGeom prst="wedgeRoundRectCallout">
            <a:avLst>
              <a:gd name="adj1" fmla="val 72730"/>
              <a:gd name="adj2" fmla="val 54741"/>
              <a:gd name="adj3" fmla="val 16667"/>
            </a:avLst>
          </a:prstGeom>
          <a:solidFill>
            <a:schemeClr val="bg2">
              <a:lumMod val="20000"/>
              <a:lumOff val="80000"/>
            </a:schemeClr>
          </a:solidFill>
          <a:ln w="9525" cap="flat" cmpd="sng" algn="ctr">
            <a:noFill/>
            <a:prstDash val="solid"/>
            <a:round/>
            <a:headEnd type="none" w="med" len="med"/>
            <a:tailEnd type="none" w="med" len="med"/>
          </a:ln>
          <a:effectLst>
            <a:outerShdw blurRad="203200" dist="25400" dir="2700000" algn="tl" rotWithShape="0">
              <a:srgbClr val="000000">
                <a:alpha val="62000"/>
              </a:srgbClr>
            </a:outerShdw>
          </a:effectLst>
        </p:spPr>
        <p:txBody>
          <a:bodyPr anchor="ctr"/>
          <a:lstStyle/>
          <a:p>
            <a:pPr algn="ctr" defTabSz="895350" eaLnBrk="0" hangingPunct="0">
              <a:lnSpc>
                <a:spcPct val="90000"/>
              </a:lnSpc>
              <a:spcBef>
                <a:spcPct val="50000"/>
              </a:spcBef>
              <a:buClr>
                <a:srgbClr val="002060"/>
              </a:buClr>
              <a:buSzPct val="100000"/>
              <a:defRPr/>
            </a:pPr>
            <a:r>
              <a:rPr lang="zh-CN" altLang="en-US" dirty="0">
                <a:solidFill>
                  <a:srgbClr val="606060"/>
                </a:solidFill>
                <a:latin typeface="Microsoft YaHei" panose="020B0503020204020204" pitchFamily="34" charset="-122"/>
                <a:ea typeface="Microsoft YaHei" panose="020B0503020204020204" pitchFamily="34" charset="-122"/>
              </a:rPr>
              <a:t>看</a:t>
            </a:r>
            <a:r>
              <a:rPr lang="zh-CN" altLang="en-US" dirty="0" smtClean="0">
                <a:solidFill>
                  <a:srgbClr val="606060"/>
                </a:solidFill>
                <a:latin typeface="Microsoft YaHei" panose="020B0503020204020204" pitchFamily="34" charset="-122"/>
                <a:ea typeface="Microsoft YaHei" panose="020B0503020204020204" pitchFamily="34" charset="-122"/>
              </a:rPr>
              <a:t>促销广告</a:t>
            </a:r>
            <a:endParaRPr lang="en-US" dirty="0">
              <a:solidFill>
                <a:srgbClr val="606060"/>
              </a:solidFill>
              <a:latin typeface="Microsoft YaHei" panose="020B0503020204020204" pitchFamily="34" charset="-122"/>
              <a:ea typeface="Microsoft YaHei" panose="020B0503020204020204" pitchFamily="34" charset="-122"/>
            </a:endParaRPr>
          </a:p>
        </p:txBody>
      </p:sp>
      <p:sp>
        <p:nvSpPr>
          <p:cNvPr id="9" name="AutoShape 31"/>
          <p:cNvSpPr>
            <a:spLocks noChangeArrowheads="1"/>
          </p:cNvSpPr>
          <p:nvPr>
            <p:custDataLst>
              <p:tags r:id="rId3"/>
            </p:custDataLst>
          </p:nvPr>
        </p:nvSpPr>
        <p:spPr bwMode="auto">
          <a:xfrm>
            <a:off x="841957" y="2325264"/>
            <a:ext cx="1363112" cy="682831"/>
          </a:xfrm>
          <a:prstGeom prst="wedgeRoundRectCallout">
            <a:avLst>
              <a:gd name="adj1" fmla="val 107079"/>
              <a:gd name="adj2" fmla="val 17653"/>
              <a:gd name="adj3" fmla="val 16667"/>
            </a:avLst>
          </a:prstGeom>
          <a:solidFill>
            <a:schemeClr val="bg2">
              <a:lumMod val="20000"/>
              <a:lumOff val="80000"/>
            </a:schemeClr>
          </a:solidFill>
          <a:ln w="9525" cap="flat" cmpd="sng" algn="ctr">
            <a:noFill/>
            <a:prstDash val="solid"/>
            <a:round/>
            <a:headEnd type="none" w="med" len="med"/>
            <a:tailEnd type="none" w="med" len="med"/>
          </a:ln>
          <a:effectLst>
            <a:outerShdw blurRad="203200" dist="25400" dir="2700000" algn="tl" rotWithShape="0">
              <a:srgbClr val="000000">
                <a:alpha val="62000"/>
              </a:srgbClr>
            </a:outerShdw>
          </a:effectLst>
        </p:spPr>
        <p:txBody>
          <a:bodyPr anchor="ctr"/>
          <a:lstStyle/>
          <a:p>
            <a:pPr algn="ctr" defTabSz="895350" eaLnBrk="0" hangingPunct="0">
              <a:lnSpc>
                <a:spcPct val="90000"/>
              </a:lnSpc>
              <a:spcBef>
                <a:spcPct val="50000"/>
              </a:spcBef>
              <a:buClr>
                <a:srgbClr val="002060"/>
              </a:buClr>
              <a:buSzPct val="100000"/>
              <a:defRPr/>
            </a:pPr>
            <a:r>
              <a:rPr lang="zh-CN" altLang="en-US" dirty="0" smtClean="0">
                <a:solidFill>
                  <a:srgbClr val="606060"/>
                </a:solidFill>
                <a:latin typeface="Microsoft YaHei" panose="020B0503020204020204" pitchFamily="34" charset="-122"/>
                <a:ea typeface="Microsoft YaHei" panose="020B0503020204020204" pitchFamily="34" charset="-122"/>
              </a:rPr>
              <a:t>点击网络广告条</a:t>
            </a:r>
            <a:endParaRPr lang="en-US" dirty="0">
              <a:solidFill>
                <a:srgbClr val="606060"/>
              </a:solidFill>
              <a:latin typeface="Microsoft YaHei" panose="020B0503020204020204" pitchFamily="34" charset="-122"/>
              <a:ea typeface="Microsoft YaHei" panose="020B0503020204020204" pitchFamily="34" charset="-122"/>
            </a:endParaRPr>
          </a:p>
        </p:txBody>
      </p:sp>
      <p:sp>
        <p:nvSpPr>
          <p:cNvPr id="10" name="TextBox 9"/>
          <p:cNvSpPr txBox="1"/>
          <p:nvPr>
            <p:custDataLst>
              <p:tags r:id="rId4"/>
            </p:custDataLst>
          </p:nvPr>
        </p:nvSpPr>
        <p:spPr>
          <a:xfrm>
            <a:off x="508756" y="3339864"/>
            <a:ext cx="5867981" cy="1138773"/>
          </a:xfrm>
          <a:prstGeom prst="rect">
            <a:avLst/>
          </a:prstGeom>
          <a:noFill/>
        </p:spPr>
        <p:txBody>
          <a:bodyPr wrap="square" rtlCol="0">
            <a:spAutoFit/>
          </a:bodyPr>
          <a:lstStyle/>
          <a:p>
            <a:pPr marL="109728" indent="-109728" defTabSz="957263" eaLnBrk="0" hangingPunct="0">
              <a:spcBef>
                <a:spcPts val="300"/>
              </a:spcBef>
              <a:buClr>
                <a:srgbClr val="143C8D"/>
              </a:buClr>
              <a:buSzPct val="100000"/>
            </a:pPr>
            <a:r>
              <a:rPr lang="zh-CN" altLang="en-US" dirty="0">
                <a:solidFill>
                  <a:srgbClr val="5F5F5F"/>
                </a:solidFill>
                <a:latin typeface="Microsoft YaHei" panose="020B0503020204020204" pitchFamily="34" charset="-122"/>
                <a:ea typeface="Microsoft YaHei" panose="020B0503020204020204" pitchFamily="34" charset="-122"/>
                <a:cs typeface="Tahoma" pitchFamily="34" charset="0"/>
              </a:rPr>
              <a:t>传</a:t>
            </a:r>
            <a:r>
              <a:rPr lang="zh-CN" altLang="en-US" dirty="0" smtClean="0">
                <a:solidFill>
                  <a:srgbClr val="5F5F5F"/>
                </a:solidFill>
                <a:latin typeface="Microsoft YaHei" panose="020B0503020204020204" pitchFamily="34" charset="-122"/>
                <a:ea typeface="Microsoft YaHei" panose="020B0503020204020204" pitchFamily="34" charset="-122"/>
                <a:cs typeface="Tahoma" pitchFamily="34" charset="0"/>
              </a:rPr>
              <a:t>统营销还无法优化的问题：</a:t>
            </a:r>
            <a:endParaRPr lang="en-US" dirty="0" smtClean="0">
              <a:solidFill>
                <a:srgbClr val="5F5F5F"/>
              </a:solidFill>
              <a:latin typeface="Microsoft YaHei" panose="020B0503020204020204" pitchFamily="34" charset="-122"/>
              <a:ea typeface="Microsoft YaHei" panose="020B0503020204020204" pitchFamily="34" charset="-122"/>
              <a:cs typeface="Tahoma" pitchFamily="34" charset="0"/>
            </a:endParaRPr>
          </a:p>
          <a:p>
            <a:pPr marL="109728" indent="-109728" defTabSz="957263" eaLnBrk="0" hangingPunct="0">
              <a:spcBef>
                <a:spcPts val="300"/>
              </a:spcBef>
              <a:buClr>
                <a:srgbClr val="143C8D"/>
              </a:buClr>
              <a:buSzPct val="100000"/>
              <a:buFont typeface="Wingdings" pitchFamily="2" charset="2"/>
              <a:buChar char="§"/>
            </a:pPr>
            <a:r>
              <a:rPr lang="zh-CN" altLang="en-US" i="1" dirty="0">
                <a:solidFill>
                  <a:srgbClr val="5F5F5F"/>
                </a:solidFill>
                <a:latin typeface="Microsoft YaHei" panose="020B0503020204020204" pitchFamily="34" charset="-122"/>
                <a:ea typeface="Microsoft YaHei" panose="020B0503020204020204" pitchFamily="34" charset="-122"/>
                <a:cs typeface="Tahoma" pitchFamily="34" charset="0"/>
              </a:rPr>
              <a:t>每</a:t>
            </a:r>
            <a:r>
              <a:rPr lang="zh-CN" altLang="en-US" i="1" dirty="0" smtClean="0">
                <a:solidFill>
                  <a:srgbClr val="5F5F5F"/>
                </a:solidFill>
                <a:latin typeface="Microsoft YaHei" panose="020B0503020204020204" pitchFamily="34" charset="-122"/>
                <a:ea typeface="Microsoft YaHei" panose="020B0503020204020204" pitchFamily="34" charset="-122"/>
                <a:cs typeface="Tahoma" pitchFamily="34" charset="0"/>
              </a:rPr>
              <a:t>种渠道的投资</a:t>
            </a:r>
            <a:r>
              <a:rPr lang="en-US" altLang="zh-CN" i="1" dirty="0" smtClean="0">
                <a:solidFill>
                  <a:srgbClr val="5F5F5F"/>
                </a:solidFill>
                <a:latin typeface="Microsoft YaHei" panose="020B0503020204020204" pitchFamily="34" charset="-122"/>
                <a:ea typeface="Microsoft YaHei" panose="020B0503020204020204" pitchFamily="34" charset="-122"/>
                <a:cs typeface="Tahoma" pitchFamily="34" charset="0"/>
              </a:rPr>
              <a:t>/</a:t>
            </a:r>
            <a:r>
              <a:rPr lang="zh-CN" altLang="en-US" i="1" dirty="0" smtClean="0">
                <a:solidFill>
                  <a:srgbClr val="5F5F5F"/>
                </a:solidFill>
                <a:latin typeface="Microsoft YaHei" panose="020B0503020204020204" pitchFamily="34" charset="-122"/>
                <a:ea typeface="Microsoft YaHei" panose="020B0503020204020204" pitchFamily="34" charset="-122"/>
                <a:cs typeface="Tahoma" pitchFamily="34" charset="0"/>
              </a:rPr>
              <a:t>回报比例？</a:t>
            </a:r>
            <a:endParaRPr lang="en-US" i="1" dirty="0" smtClean="0">
              <a:solidFill>
                <a:srgbClr val="5F5F5F"/>
              </a:solidFill>
              <a:latin typeface="Microsoft YaHei" panose="020B0503020204020204" pitchFamily="34" charset="-122"/>
              <a:ea typeface="Microsoft YaHei" panose="020B0503020204020204" pitchFamily="34" charset="-122"/>
              <a:cs typeface="Tahoma" pitchFamily="34" charset="0"/>
            </a:endParaRPr>
          </a:p>
          <a:p>
            <a:pPr marL="109728" indent="-109728" defTabSz="957263" eaLnBrk="0" hangingPunct="0">
              <a:spcBef>
                <a:spcPts val="300"/>
              </a:spcBef>
              <a:buClr>
                <a:srgbClr val="143C8D"/>
              </a:buClr>
              <a:buSzPct val="100000"/>
              <a:buFont typeface="Wingdings" pitchFamily="2" charset="2"/>
              <a:buChar char="§"/>
            </a:pPr>
            <a:r>
              <a:rPr lang="zh-CN" altLang="en-US" i="1" dirty="0" smtClean="0">
                <a:solidFill>
                  <a:srgbClr val="5F5F5F"/>
                </a:solidFill>
                <a:latin typeface="Microsoft YaHei" panose="020B0503020204020204" pitchFamily="34" charset="-122"/>
                <a:ea typeface="Microsoft YaHei" panose="020B0503020204020204" pitchFamily="34" charset="-122"/>
                <a:cs typeface="Tahoma" pitchFamily="34" charset="0"/>
              </a:rPr>
              <a:t>每种</a:t>
            </a:r>
            <a:r>
              <a:rPr lang="zh-CN" altLang="en-US" i="1" dirty="0">
                <a:solidFill>
                  <a:srgbClr val="5F5F5F"/>
                </a:solidFill>
                <a:latin typeface="Microsoft YaHei" panose="020B0503020204020204" pitchFamily="34" charset="-122"/>
                <a:ea typeface="Microsoft YaHei" panose="020B0503020204020204" pitchFamily="34" charset="-122"/>
                <a:cs typeface="Tahoma" pitchFamily="34" charset="0"/>
              </a:rPr>
              <a:t>渠</a:t>
            </a:r>
            <a:r>
              <a:rPr lang="zh-CN" altLang="en-US" i="1" dirty="0" smtClean="0">
                <a:solidFill>
                  <a:srgbClr val="5F5F5F"/>
                </a:solidFill>
                <a:latin typeface="Microsoft YaHei" panose="020B0503020204020204" pitchFamily="34" charset="-122"/>
                <a:ea typeface="Microsoft YaHei" panose="020B0503020204020204" pitchFamily="34" charset="-122"/>
                <a:cs typeface="Tahoma" pitchFamily="34" charset="0"/>
              </a:rPr>
              <a:t>道对消费者的影响力？</a:t>
            </a:r>
            <a:endParaRPr lang="en-US" i="1" dirty="0" smtClean="0">
              <a:solidFill>
                <a:srgbClr val="5F5F5F"/>
              </a:solidFill>
              <a:latin typeface="Microsoft YaHei" panose="020B0503020204020204" pitchFamily="34" charset="-122"/>
              <a:ea typeface="Microsoft YaHei" panose="020B0503020204020204" pitchFamily="34" charset="-122"/>
              <a:cs typeface="Tahoma" pitchFamily="34" charset="0"/>
            </a:endParaRPr>
          </a:p>
          <a:p>
            <a:pPr defTabSz="957263" eaLnBrk="0" hangingPunct="0">
              <a:spcBef>
                <a:spcPts val="1800"/>
              </a:spcBef>
              <a:buClr>
                <a:srgbClr val="143C8D"/>
              </a:buClr>
              <a:buSzPct val="100000"/>
            </a:pPr>
            <a:r>
              <a:rPr lang="zh-CN" altLang="en-US" dirty="0" smtClean="0">
                <a:solidFill>
                  <a:srgbClr val="5F5F5F"/>
                </a:solidFill>
                <a:latin typeface="Microsoft YaHei" panose="020B0503020204020204" pitchFamily="34" charset="-122"/>
                <a:ea typeface="Microsoft YaHei" panose="020B0503020204020204" pitchFamily="34" charset="-122"/>
                <a:cs typeface="Tahoma" pitchFamily="34" charset="0"/>
              </a:rPr>
              <a:t>通过进行复杂的数据分析，我们可以使用针对性的营销渠道来有效刺激顾客的消费。</a:t>
            </a:r>
            <a:endParaRPr lang="en-US" dirty="0" smtClean="0">
              <a:solidFill>
                <a:srgbClr val="5F5F5F"/>
              </a:solidFill>
              <a:latin typeface="Microsoft YaHei" panose="020B0503020204020204" pitchFamily="34" charset="-122"/>
              <a:ea typeface="Microsoft YaHei" panose="020B0503020204020204" pitchFamily="34" charset="-122"/>
              <a:cs typeface="Tahoma" pitchFamily="34" charset="0"/>
            </a:endParaRPr>
          </a:p>
        </p:txBody>
      </p:sp>
      <p:sp>
        <p:nvSpPr>
          <p:cNvPr id="11" name="TextBox 10"/>
          <p:cNvSpPr txBox="1"/>
          <p:nvPr>
            <p:custDataLst>
              <p:tags r:id="rId5"/>
            </p:custDataLst>
          </p:nvPr>
        </p:nvSpPr>
        <p:spPr>
          <a:xfrm>
            <a:off x="577392" y="906459"/>
            <a:ext cx="5464935" cy="338554"/>
          </a:xfrm>
          <a:prstGeom prst="rect">
            <a:avLst/>
          </a:prstGeom>
          <a:noFill/>
        </p:spPr>
        <p:txBody>
          <a:bodyPr wrap="square" rtlCol="0">
            <a:spAutoFit/>
          </a:bodyPr>
          <a:lstStyle/>
          <a:p>
            <a:r>
              <a:rPr lang="zh-CN" altLang="en-US" sz="1600" b="1" dirty="0" smtClean="0">
                <a:solidFill>
                  <a:srgbClr val="002A53"/>
                </a:solidFill>
                <a:latin typeface="Microsoft YaHei" panose="020B0503020204020204" pitchFamily="34" charset="-122"/>
                <a:ea typeface="Microsoft YaHei" panose="020B0503020204020204" pitchFamily="34" charset="-122"/>
              </a:rPr>
              <a:t>几种典型的营销渠道</a:t>
            </a:r>
            <a:endParaRPr lang="en-US" sz="1600" b="1" dirty="0">
              <a:solidFill>
                <a:srgbClr val="002A53"/>
              </a:solidFill>
              <a:latin typeface="Microsoft YaHei" panose="020B0503020204020204" pitchFamily="34" charset="-122"/>
              <a:ea typeface="Microsoft YaHei" panose="020B0503020204020204" pitchFamily="34" charset="-122"/>
            </a:endParaRPr>
          </a:p>
        </p:txBody>
      </p:sp>
      <p:sp>
        <p:nvSpPr>
          <p:cNvPr id="12" name="TextBox 11"/>
          <p:cNvSpPr txBox="1"/>
          <p:nvPr>
            <p:custDataLst>
              <p:tags r:id="rId6"/>
            </p:custDataLst>
          </p:nvPr>
        </p:nvSpPr>
        <p:spPr>
          <a:xfrm>
            <a:off x="6664221" y="5166885"/>
            <a:ext cx="1879647" cy="738664"/>
          </a:xfrm>
          <a:prstGeom prst="rect">
            <a:avLst/>
          </a:prstGeom>
          <a:noFill/>
        </p:spPr>
        <p:txBody>
          <a:bodyPr wrap="square" rtlCol="0">
            <a:spAutoFit/>
          </a:bodyPr>
          <a:lstStyle/>
          <a:p>
            <a:pPr marL="109728" algn="ctr" defTabSz="957263" eaLnBrk="0" hangingPunct="0">
              <a:spcBef>
                <a:spcPct val="70000"/>
              </a:spcBef>
              <a:buClr>
                <a:srgbClr val="143C8D"/>
              </a:buClr>
              <a:buSzPct val="100000"/>
            </a:pPr>
            <a:r>
              <a:rPr lang="zh-CN" altLang="en-US" sz="1400" b="1" i="1" dirty="0" smtClean="0">
                <a:solidFill>
                  <a:srgbClr val="002A53"/>
                </a:solidFill>
                <a:latin typeface="Microsoft YaHei" panose="020B0503020204020204" pitchFamily="34" charset="-122"/>
                <a:ea typeface="Microsoft YaHei" panose="020B0503020204020204" pitchFamily="34" charset="-122"/>
                <a:cs typeface="Tahoma" pitchFamily="34" charset="0"/>
              </a:rPr>
              <a:t>对每个渠道的具体贡献进行更加精确的计算</a:t>
            </a:r>
            <a:endParaRPr lang="en-US" sz="1400" b="1" i="1" dirty="0" smtClean="0">
              <a:solidFill>
                <a:srgbClr val="002A53"/>
              </a:solidFill>
              <a:latin typeface="Microsoft YaHei" panose="020B0503020204020204" pitchFamily="34" charset="-122"/>
              <a:ea typeface="Microsoft YaHei" panose="020B0503020204020204" pitchFamily="34" charset="-122"/>
              <a:cs typeface="Tahoma" pitchFamily="34" charset="0"/>
            </a:endParaRPr>
          </a:p>
        </p:txBody>
      </p:sp>
      <p:sp>
        <p:nvSpPr>
          <p:cNvPr id="13" name="TextBox 12"/>
          <p:cNvSpPr txBox="1"/>
          <p:nvPr>
            <p:custDataLst>
              <p:tags r:id="rId7"/>
            </p:custDataLst>
          </p:nvPr>
        </p:nvSpPr>
        <p:spPr>
          <a:xfrm>
            <a:off x="577392" y="4690640"/>
            <a:ext cx="5890176" cy="338554"/>
          </a:xfrm>
          <a:prstGeom prst="rect">
            <a:avLst/>
          </a:prstGeom>
          <a:noFill/>
        </p:spPr>
        <p:txBody>
          <a:bodyPr wrap="square" rtlCol="0">
            <a:spAutoFit/>
          </a:bodyPr>
          <a:lstStyle/>
          <a:p>
            <a:r>
              <a:rPr lang="zh-CN" altLang="en-US" sz="1600" b="1" dirty="0" smtClean="0">
                <a:solidFill>
                  <a:srgbClr val="002A53"/>
                </a:solidFill>
                <a:latin typeface="Microsoft YaHei" panose="020B0503020204020204" pitchFamily="34" charset="-122"/>
                <a:ea typeface="Microsoft YaHei" panose="020B0503020204020204" pitchFamily="34" charset="-122"/>
              </a:rPr>
              <a:t>每个人的刺激物的纵向分析</a:t>
            </a:r>
            <a:endParaRPr lang="en-US" sz="1600" b="1" dirty="0">
              <a:solidFill>
                <a:srgbClr val="002A53"/>
              </a:solidFill>
              <a:latin typeface="Microsoft YaHei" panose="020B0503020204020204" pitchFamily="34" charset="-122"/>
              <a:ea typeface="Microsoft YaHei" panose="020B0503020204020204" pitchFamily="34" charset="-122"/>
            </a:endParaRPr>
          </a:p>
        </p:txBody>
      </p:sp>
      <p:sp>
        <p:nvSpPr>
          <p:cNvPr id="14" name="AutoShape 31"/>
          <p:cNvSpPr>
            <a:spLocks noChangeArrowheads="1"/>
          </p:cNvSpPr>
          <p:nvPr>
            <p:custDataLst>
              <p:tags r:id="rId8"/>
            </p:custDataLst>
          </p:nvPr>
        </p:nvSpPr>
        <p:spPr bwMode="auto">
          <a:xfrm>
            <a:off x="4469689" y="2475284"/>
            <a:ext cx="1040670" cy="619139"/>
          </a:xfrm>
          <a:prstGeom prst="wedgeRoundRectCallout">
            <a:avLst>
              <a:gd name="adj1" fmla="val -96654"/>
              <a:gd name="adj2" fmla="val -14780"/>
              <a:gd name="adj3" fmla="val 16667"/>
            </a:avLst>
          </a:prstGeom>
          <a:solidFill>
            <a:schemeClr val="bg2">
              <a:lumMod val="20000"/>
              <a:lumOff val="80000"/>
            </a:schemeClr>
          </a:solidFill>
          <a:ln w="9525" cap="flat" cmpd="sng" algn="ctr">
            <a:noFill/>
            <a:prstDash val="solid"/>
            <a:round/>
            <a:headEnd type="none" w="med" len="med"/>
            <a:tailEnd type="none" w="med" len="med"/>
          </a:ln>
          <a:effectLst>
            <a:outerShdw blurRad="203200" dist="25400" dir="2700000" algn="tl" rotWithShape="0">
              <a:srgbClr val="000000">
                <a:alpha val="62000"/>
              </a:srgbClr>
            </a:outerShdw>
          </a:effectLst>
        </p:spPr>
        <p:txBody>
          <a:bodyPr anchor="ctr"/>
          <a:lstStyle/>
          <a:p>
            <a:pPr algn="ctr" defTabSz="895350" eaLnBrk="0" hangingPunct="0">
              <a:lnSpc>
                <a:spcPct val="90000"/>
              </a:lnSpc>
              <a:spcBef>
                <a:spcPct val="50000"/>
              </a:spcBef>
              <a:buClr>
                <a:srgbClr val="002060"/>
              </a:buClr>
              <a:buSzPct val="100000"/>
              <a:defRPr/>
            </a:pPr>
            <a:r>
              <a:rPr lang="zh-CN" altLang="en-US" dirty="0" smtClean="0">
                <a:solidFill>
                  <a:srgbClr val="606060"/>
                </a:solidFill>
                <a:latin typeface="Microsoft YaHei" panose="020B0503020204020204" pitchFamily="34" charset="-122"/>
                <a:ea typeface="Microsoft YaHei" panose="020B0503020204020204" pitchFamily="34" charset="-122"/>
              </a:rPr>
              <a:t>看到电视直销广告</a:t>
            </a:r>
            <a:endParaRPr lang="en-US" dirty="0">
              <a:solidFill>
                <a:srgbClr val="606060"/>
              </a:solidFill>
              <a:latin typeface="Microsoft YaHei" panose="020B0503020204020204" pitchFamily="34" charset="-122"/>
              <a:ea typeface="Microsoft YaHei" panose="020B0503020204020204" pitchFamily="34" charset="-122"/>
            </a:endParaRPr>
          </a:p>
        </p:txBody>
      </p:sp>
      <p:grpSp>
        <p:nvGrpSpPr>
          <p:cNvPr id="15" name="Group 123"/>
          <p:cNvGrpSpPr/>
          <p:nvPr>
            <p:custDataLst>
              <p:tags r:id="rId9"/>
            </p:custDataLst>
          </p:nvPr>
        </p:nvGrpSpPr>
        <p:grpSpPr>
          <a:xfrm>
            <a:off x="675554" y="5090895"/>
            <a:ext cx="5012267" cy="1399824"/>
            <a:chOff x="533400" y="3124200"/>
            <a:chExt cx="5343525" cy="2209800"/>
          </a:xfrm>
        </p:grpSpPr>
        <p:sp>
          <p:nvSpPr>
            <p:cNvPr id="16" name="TextBox 15"/>
            <p:cNvSpPr txBox="1"/>
            <p:nvPr/>
          </p:nvSpPr>
          <p:spPr>
            <a:xfrm>
              <a:off x="685800" y="3352800"/>
              <a:ext cx="803910" cy="152400"/>
            </a:xfrm>
            <a:prstGeom prst="rect">
              <a:avLst/>
            </a:prstGeom>
            <a:solidFill>
              <a:schemeClr val="accent3">
                <a:lumMod val="85000"/>
              </a:schemeClr>
            </a:solidFill>
            <a:ln w="9525" cap="flat" cmpd="sng" algn="ctr">
              <a:noFill/>
              <a:prstDash val="solid"/>
              <a:round/>
              <a:headEnd type="none" w="med" len="med"/>
              <a:tailEnd type="none" w="med" len="med"/>
            </a:ln>
            <a:effectLst>
              <a:outerShdw blurRad="1143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a:r>
                <a:rPr lang="en-US" sz="700" b="1" i="1" dirty="0" smtClean="0">
                  <a:solidFill>
                    <a:schemeClr val="bg2">
                      <a:lumMod val="50000"/>
                    </a:schemeClr>
                  </a:solidFill>
                  <a:latin typeface="Microsoft YaHei" panose="020B0503020204020204" pitchFamily="34" charset="-122"/>
                  <a:ea typeface="Microsoft YaHei" panose="020B0503020204020204" pitchFamily="34" charset="-122"/>
                </a:rPr>
                <a:t>Personal URL</a:t>
              </a:r>
            </a:p>
          </p:txBody>
        </p:sp>
        <p:pic>
          <p:nvPicPr>
            <p:cNvPr id="17" name="Picture 16"/>
            <p:cNvPicPr>
              <a:picLocks noChangeAspect="1"/>
            </p:cNvPicPr>
            <p:nvPr/>
          </p:nvPicPr>
          <p:blipFill>
            <a:blip r:embed="rId17" cstate="print"/>
            <a:stretch>
              <a:fillRect/>
            </a:stretch>
          </p:blipFill>
          <p:spPr>
            <a:xfrm>
              <a:off x="1966495" y="3223795"/>
              <a:ext cx="395705" cy="395705"/>
            </a:xfrm>
            <a:prstGeom prst="rect">
              <a:avLst/>
            </a:prstGeom>
          </p:spPr>
        </p:pic>
        <p:pic>
          <p:nvPicPr>
            <p:cNvPr id="18" name="Picture 17"/>
            <p:cNvPicPr>
              <a:picLocks noChangeAspect="1"/>
            </p:cNvPicPr>
            <p:nvPr/>
          </p:nvPicPr>
          <p:blipFill>
            <a:blip r:embed="rId18" cstate="print"/>
            <a:stretch>
              <a:fillRect/>
            </a:stretch>
          </p:blipFill>
          <p:spPr>
            <a:xfrm>
              <a:off x="1524000" y="3873256"/>
              <a:ext cx="309248" cy="305923"/>
            </a:xfrm>
            <a:prstGeom prst="rect">
              <a:avLst/>
            </a:prstGeom>
          </p:spPr>
        </p:pic>
        <p:pic>
          <p:nvPicPr>
            <p:cNvPr id="19" name="Picture 18"/>
            <p:cNvPicPr>
              <a:picLocks noChangeAspect="1"/>
            </p:cNvPicPr>
            <p:nvPr/>
          </p:nvPicPr>
          <p:blipFill>
            <a:blip r:embed="rId19" cstate="print"/>
            <a:stretch>
              <a:fillRect/>
            </a:stretch>
          </p:blipFill>
          <p:spPr>
            <a:xfrm>
              <a:off x="3505200" y="3270134"/>
              <a:ext cx="292906" cy="303026"/>
            </a:xfrm>
            <a:prstGeom prst="rect">
              <a:avLst/>
            </a:prstGeom>
          </p:spPr>
        </p:pic>
        <p:cxnSp>
          <p:nvCxnSpPr>
            <p:cNvPr id="20" name="Straight Connector 19"/>
            <p:cNvCxnSpPr/>
            <p:nvPr/>
          </p:nvCxnSpPr>
          <p:spPr bwMode="auto">
            <a:xfrm>
              <a:off x="685800" y="3826133"/>
              <a:ext cx="4114800" cy="0"/>
            </a:xfrm>
            <a:prstGeom prst="line">
              <a:avLst/>
            </a:prstGeom>
            <a:ln w="19050">
              <a:solidFill>
                <a:schemeClr val="accent3">
                  <a:lumMod val="65000"/>
                </a:schemeClr>
              </a:solidFill>
              <a:prstDash val="sysDot"/>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1" name="Rectangle 10"/>
            <p:cNvSpPr>
              <a:spLocks noChangeArrowheads="1"/>
            </p:cNvSpPr>
            <p:nvPr>
              <p:custDataLst>
                <p:tags r:id="rId10"/>
              </p:custDataLst>
            </p:nvPr>
          </p:nvSpPr>
          <p:spPr bwMode="gray">
            <a:xfrm flipH="1">
              <a:off x="4591051" y="3733799"/>
              <a:ext cx="1285874" cy="291519"/>
            </a:xfrm>
            <a:prstGeom prst="rect">
              <a:avLst/>
            </a:prstGeom>
            <a:noFill/>
            <a:ln w="12700" algn="ctr">
              <a:noFill/>
              <a:miter lim="800000"/>
              <a:headEnd/>
              <a:tailEnd/>
            </a:ln>
          </p:spPr>
          <p:txBody>
            <a:bodyPr wrap="square" lIns="0" tIns="0" rIns="0" bIns="0">
              <a:spAutoFit/>
            </a:bodyPr>
            <a:lstStyle/>
            <a:p>
              <a:pPr algn="ctr" eaLnBrk="0" fontAlgn="base" hangingPunct="0">
                <a:spcBef>
                  <a:spcPct val="0"/>
                </a:spcBef>
                <a:spcAft>
                  <a:spcPct val="0"/>
                </a:spcAft>
              </a:pPr>
              <a:r>
                <a:rPr lang="zh-CN" altLang="en-US"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顾客</a:t>
              </a:r>
              <a:r>
                <a:rPr lang="en-US" altLang="zh-CN"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1</a:t>
              </a:r>
              <a:endParaRPr lang="en-US" altLang="zh-CN" sz="1100" dirty="0">
                <a:solidFill>
                  <a:schemeClr val="bg1">
                    <a:lumMod val="50000"/>
                  </a:schemeClr>
                </a:solidFill>
                <a:latin typeface="Microsoft YaHei" panose="020B0503020204020204" pitchFamily="34" charset="-122"/>
                <a:ea typeface="Microsoft YaHei" panose="020B0503020204020204" pitchFamily="34" charset="-122"/>
                <a:cs typeface="SimSun"/>
              </a:endParaRPr>
            </a:p>
          </p:txBody>
        </p:sp>
        <p:sp>
          <p:nvSpPr>
            <p:cNvPr id="22" name="Chevron 21"/>
            <p:cNvSpPr>
              <a:spLocks noChangeAspect="1"/>
            </p:cNvSpPr>
            <p:nvPr/>
          </p:nvSpPr>
          <p:spPr bwMode="auto">
            <a:xfrm rot="5400000">
              <a:off x="2057356" y="3581400"/>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3" name="Chevron 22"/>
            <p:cNvSpPr>
              <a:spLocks noChangeAspect="1"/>
            </p:cNvSpPr>
            <p:nvPr/>
          </p:nvSpPr>
          <p:spPr bwMode="auto">
            <a:xfrm rot="5400000">
              <a:off x="3543300" y="3581401"/>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4" name="Chevron 23"/>
            <p:cNvSpPr>
              <a:spLocks noChangeAspect="1"/>
            </p:cNvSpPr>
            <p:nvPr/>
          </p:nvSpPr>
          <p:spPr bwMode="auto">
            <a:xfrm rot="5400000">
              <a:off x="979170" y="3581400"/>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25" name="Straight Connector 24"/>
            <p:cNvCxnSpPr/>
            <p:nvPr/>
          </p:nvCxnSpPr>
          <p:spPr bwMode="auto">
            <a:xfrm>
              <a:off x="685800" y="4454782"/>
              <a:ext cx="4114800" cy="0"/>
            </a:xfrm>
            <a:prstGeom prst="line">
              <a:avLst/>
            </a:prstGeom>
            <a:ln w="19050">
              <a:solidFill>
                <a:schemeClr val="bg1">
                  <a:lumMod val="65000"/>
                </a:schemeClr>
              </a:solidFill>
              <a:prstDash val="sysDot"/>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26" name="Rectangle 10"/>
            <p:cNvSpPr>
              <a:spLocks noChangeArrowheads="1"/>
            </p:cNvSpPr>
            <p:nvPr>
              <p:custDataLst>
                <p:tags r:id="rId11"/>
              </p:custDataLst>
            </p:nvPr>
          </p:nvSpPr>
          <p:spPr bwMode="gray">
            <a:xfrm flipH="1">
              <a:off x="4591051" y="4362450"/>
              <a:ext cx="1285874" cy="291519"/>
            </a:xfrm>
            <a:prstGeom prst="rect">
              <a:avLst/>
            </a:prstGeom>
            <a:noFill/>
            <a:ln w="12700" algn="ctr">
              <a:noFill/>
              <a:miter lim="800000"/>
              <a:headEnd/>
              <a:tailEnd/>
            </a:ln>
          </p:spPr>
          <p:txBody>
            <a:bodyPr wrap="square" lIns="0" tIns="0" rIns="0" bIns="0">
              <a:spAutoFit/>
            </a:bodyPr>
            <a:lstStyle/>
            <a:p>
              <a:pPr algn="ctr" eaLnBrk="0" fontAlgn="base" hangingPunct="0">
                <a:spcBef>
                  <a:spcPct val="0"/>
                </a:spcBef>
                <a:spcAft>
                  <a:spcPct val="0"/>
                </a:spcAft>
              </a:pPr>
              <a:r>
                <a:rPr lang="zh-CN" altLang="en-US"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顾客</a:t>
              </a:r>
              <a:r>
                <a:rPr lang="en-US" altLang="zh-CN"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2</a:t>
              </a:r>
              <a:endParaRPr lang="en-US" altLang="zh-CN" sz="1100" dirty="0">
                <a:solidFill>
                  <a:schemeClr val="bg1">
                    <a:lumMod val="50000"/>
                  </a:schemeClr>
                </a:solidFill>
                <a:latin typeface="Microsoft YaHei" panose="020B0503020204020204" pitchFamily="34" charset="-122"/>
                <a:ea typeface="Microsoft YaHei" panose="020B0503020204020204" pitchFamily="34" charset="-122"/>
                <a:cs typeface="SimSun"/>
              </a:endParaRPr>
            </a:p>
          </p:txBody>
        </p:sp>
        <p:sp>
          <p:nvSpPr>
            <p:cNvPr id="27" name="Chevron 26"/>
            <p:cNvSpPr>
              <a:spLocks noChangeAspect="1"/>
            </p:cNvSpPr>
            <p:nvPr/>
          </p:nvSpPr>
          <p:spPr bwMode="auto">
            <a:xfrm rot="5400000">
              <a:off x="1562056" y="4210049"/>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8" name="Chevron 27"/>
            <p:cNvSpPr>
              <a:spLocks noChangeAspect="1"/>
            </p:cNvSpPr>
            <p:nvPr/>
          </p:nvSpPr>
          <p:spPr bwMode="auto">
            <a:xfrm rot="5400000">
              <a:off x="2651760" y="4210049"/>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29" name="TextBox 28"/>
            <p:cNvSpPr txBox="1"/>
            <p:nvPr/>
          </p:nvSpPr>
          <p:spPr>
            <a:xfrm>
              <a:off x="2362200" y="4011930"/>
              <a:ext cx="803910" cy="152400"/>
            </a:xfrm>
            <a:prstGeom prst="rect">
              <a:avLst/>
            </a:prstGeom>
            <a:solidFill>
              <a:schemeClr val="accent3">
                <a:lumMod val="85000"/>
              </a:schemeClr>
            </a:solidFill>
            <a:ln w="9525" cap="flat" cmpd="sng" algn="ctr">
              <a:noFill/>
              <a:prstDash val="solid"/>
              <a:round/>
              <a:headEnd type="none" w="med" len="med"/>
              <a:tailEnd type="none" w="med" len="med"/>
            </a:ln>
            <a:effectLst>
              <a:outerShdw blurRad="114300" dist="38100" dir="2700000">
                <a:srgbClr val="000000">
                  <a:alpha val="43000"/>
                </a:srgbClr>
              </a:outerShdw>
            </a:effectLst>
          </p:spPr>
          <p:txBody>
            <a:bodyPr vert="horz" wrap="square" lIns="91440" tIns="45720" rIns="91440" bIns="45720" numCol="1" rtlCol="0" anchor="ctr" anchorCtr="0" compatLnSpc="1">
              <a:prstTxWarp prst="textNoShape">
                <a:avLst/>
              </a:prstTxWarp>
            </a:bodyPr>
            <a:lstStyle/>
            <a:p>
              <a:pPr algn="ctr"/>
              <a:r>
                <a:rPr lang="en-US" sz="700" b="1" i="1" dirty="0" smtClean="0">
                  <a:solidFill>
                    <a:schemeClr val="bg2">
                      <a:lumMod val="50000"/>
                    </a:schemeClr>
                  </a:solidFill>
                  <a:latin typeface="Microsoft YaHei" panose="020B0503020204020204" pitchFamily="34" charset="-122"/>
                  <a:ea typeface="Microsoft YaHei" panose="020B0503020204020204" pitchFamily="34" charset="-122"/>
                </a:rPr>
                <a:t>Personal URL</a:t>
              </a:r>
            </a:p>
          </p:txBody>
        </p:sp>
        <p:cxnSp>
          <p:nvCxnSpPr>
            <p:cNvPr id="30" name="Straight Connector 29"/>
            <p:cNvCxnSpPr/>
            <p:nvPr/>
          </p:nvCxnSpPr>
          <p:spPr bwMode="auto">
            <a:xfrm>
              <a:off x="685800" y="5089267"/>
              <a:ext cx="4114800" cy="0"/>
            </a:xfrm>
            <a:prstGeom prst="line">
              <a:avLst/>
            </a:prstGeom>
            <a:ln w="19050">
              <a:solidFill>
                <a:schemeClr val="bg1">
                  <a:lumMod val="65000"/>
                </a:schemeClr>
              </a:solidFill>
              <a:prstDash val="sysDot"/>
              <a:headEnd type="none" w="med" len="med"/>
              <a:tailEnd type="stealth" w="lg" len="lg"/>
            </a:ln>
          </p:spPr>
          <p:style>
            <a:lnRef idx="1">
              <a:schemeClr val="accent1"/>
            </a:lnRef>
            <a:fillRef idx="0">
              <a:schemeClr val="accent1"/>
            </a:fillRef>
            <a:effectRef idx="0">
              <a:schemeClr val="accent1"/>
            </a:effectRef>
            <a:fontRef idx="minor">
              <a:schemeClr val="tx1"/>
            </a:fontRef>
          </p:style>
        </p:cxnSp>
        <p:sp>
          <p:nvSpPr>
            <p:cNvPr id="31" name="Rectangle 10"/>
            <p:cNvSpPr>
              <a:spLocks noChangeArrowheads="1"/>
            </p:cNvSpPr>
            <p:nvPr>
              <p:custDataLst>
                <p:tags r:id="rId12"/>
              </p:custDataLst>
            </p:nvPr>
          </p:nvSpPr>
          <p:spPr bwMode="gray">
            <a:xfrm flipH="1">
              <a:off x="4591051" y="4996935"/>
              <a:ext cx="1285874" cy="291519"/>
            </a:xfrm>
            <a:prstGeom prst="rect">
              <a:avLst/>
            </a:prstGeom>
            <a:noFill/>
            <a:ln w="12700" algn="ctr">
              <a:noFill/>
              <a:miter lim="800000"/>
              <a:headEnd/>
              <a:tailEnd/>
            </a:ln>
          </p:spPr>
          <p:txBody>
            <a:bodyPr wrap="square" lIns="0" tIns="0" rIns="0" bIns="0">
              <a:spAutoFit/>
            </a:bodyPr>
            <a:lstStyle/>
            <a:p>
              <a:pPr algn="ctr" eaLnBrk="0" fontAlgn="base" hangingPunct="0">
                <a:spcBef>
                  <a:spcPct val="0"/>
                </a:spcBef>
                <a:spcAft>
                  <a:spcPct val="0"/>
                </a:spcAft>
              </a:pPr>
              <a:r>
                <a:rPr lang="zh-CN" altLang="en-US"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顾客</a:t>
              </a:r>
              <a:r>
                <a:rPr lang="en-US" altLang="zh-CN" sz="1200" dirty="0" smtClean="0">
                  <a:solidFill>
                    <a:schemeClr val="bg1">
                      <a:lumMod val="50000"/>
                    </a:schemeClr>
                  </a:solidFill>
                  <a:latin typeface="Microsoft YaHei" panose="020B0503020204020204" pitchFamily="34" charset="-122"/>
                  <a:ea typeface="Microsoft YaHei" panose="020B0503020204020204" pitchFamily="34" charset="-122"/>
                  <a:cs typeface="SimSun"/>
                </a:rPr>
                <a:t>N</a:t>
              </a:r>
              <a:endParaRPr lang="en-US" altLang="zh-CN" sz="1100" dirty="0">
                <a:solidFill>
                  <a:schemeClr val="bg1">
                    <a:lumMod val="50000"/>
                  </a:schemeClr>
                </a:solidFill>
                <a:latin typeface="Microsoft YaHei" panose="020B0503020204020204" pitchFamily="34" charset="-122"/>
                <a:ea typeface="Microsoft YaHei" panose="020B0503020204020204" pitchFamily="34" charset="-122"/>
                <a:cs typeface="SimSun"/>
              </a:endParaRPr>
            </a:p>
          </p:txBody>
        </p:sp>
        <p:pic>
          <p:nvPicPr>
            <p:cNvPr id="32" name="Picture 6" descr="http://tbn2.google.com/images?q=tbn:D5Pae2AoJI6QTM:http://www.sjparks.org/Trails/LosGatos/images/tv_icon.jpg">
              <a:hlinkClick r:id="rId20"/>
            </p:cNvPr>
            <p:cNvPicPr>
              <a:picLocks noChangeAspect="1" noChangeArrowheads="1"/>
            </p:cNvPicPr>
            <p:nvPr>
              <p:custDataLst>
                <p:tags r:id="rId13"/>
              </p:custDataLst>
            </p:nvPr>
          </p:nvPicPr>
          <p:blipFill>
            <a:blip r:embed="rId21" cstate="print"/>
            <a:srcRect/>
            <a:stretch>
              <a:fillRect/>
            </a:stretch>
          </p:blipFill>
          <p:spPr bwMode="auto">
            <a:xfrm>
              <a:off x="4000500" y="3857625"/>
              <a:ext cx="317183" cy="337185"/>
            </a:xfrm>
            <a:prstGeom prst="rect">
              <a:avLst/>
            </a:prstGeom>
            <a:noFill/>
          </p:spPr>
        </p:pic>
        <p:sp>
          <p:nvSpPr>
            <p:cNvPr id="33" name="Chevron 32"/>
            <p:cNvSpPr>
              <a:spLocks noChangeAspect="1"/>
            </p:cNvSpPr>
            <p:nvPr/>
          </p:nvSpPr>
          <p:spPr bwMode="auto">
            <a:xfrm rot="5400000">
              <a:off x="4049985" y="4210049"/>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grpSp>
          <p:nvGrpSpPr>
            <p:cNvPr id="34" name="Group 59"/>
            <p:cNvGrpSpPr/>
            <p:nvPr/>
          </p:nvGrpSpPr>
          <p:grpSpPr>
            <a:xfrm>
              <a:off x="5207000" y="4572000"/>
              <a:ext cx="45720" cy="381000"/>
              <a:chOff x="5207000" y="4572000"/>
              <a:chExt cx="45720" cy="381000"/>
            </a:xfrm>
          </p:grpSpPr>
          <p:cxnSp>
            <p:nvCxnSpPr>
              <p:cNvPr id="47" name="Straight Connector 46"/>
              <p:cNvCxnSpPr/>
              <p:nvPr/>
            </p:nvCxnSpPr>
            <p:spPr bwMode="auto">
              <a:xfrm>
                <a:off x="5207000" y="4572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8" name="Straight Connector 47"/>
              <p:cNvCxnSpPr/>
              <p:nvPr/>
            </p:nvCxnSpPr>
            <p:spPr bwMode="auto">
              <a:xfrm>
                <a:off x="5207000" y="4635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9" name="Straight Connector 48"/>
              <p:cNvCxnSpPr/>
              <p:nvPr/>
            </p:nvCxnSpPr>
            <p:spPr bwMode="auto">
              <a:xfrm>
                <a:off x="5207000" y="4699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0" name="Straight Connector 49"/>
              <p:cNvCxnSpPr/>
              <p:nvPr/>
            </p:nvCxnSpPr>
            <p:spPr bwMode="auto">
              <a:xfrm>
                <a:off x="5207000" y="4762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p:cNvCxnSpPr/>
              <p:nvPr/>
            </p:nvCxnSpPr>
            <p:spPr bwMode="auto">
              <a:xfrm>
                <a:off x="5207000" y="4826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2" name="Straight Connector 51"/>
              <p:cNvCxnSpPr/>
              <p:nvPr/>
            </p:nvCxnSpPr>
            <p:spPr bwMode="auto">
              <a:xfrm>
                <a:off x="5207000" y="4889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53" name="Straight Connector 52"/>
              <p:cNvCxnSpPr/>
              <p:nvPr/>
            </p:nvCxnSpPr>
            <p:spPr bwMode="auto">
              <a:xfrm>
                <a:off x="5207000" y="4953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grpSp>
          <p:nvGrpSpPr>
            <p:cNvPr id="35" name="Group 60"/>
            <p:cNvGrpSpPr/>
            <p:nvPr/>
          </p:nvGrpSpPr>
          <p:grpSpPr>
            <a:xfrm>
              <a:off x="2468880" y="4572000"/>
              <a:ext cx="45720" cy="381000"/>
              <a:chOff x="5207000" y="4572000"/>
              <a:chExt cx="45720" cy="381000"/>
            </a:xfrm>
          </p:grpSpPr>
          <p:cxnSp>
            <p:nvCxnSpPr>
              <p:cNvPr id="40" name="Straight Connector 39"/>
              <p:cNvCxnSpPr/>
              <p:nvPr/>
            </p:nvCxnSpPr>
            <p:spPr bwMode="auto">
              <a:xfrm>
                <a:off x="5207000" y="4572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1" name="Straight Connector 40"/>
              <p:cNvCxnSpPr/>
              <p:nvPr/>
            </p:nvCxnSpPr>
            <p:spPr bwMode="auto">
              <a:xfrm>
                <a:off x="5207000" y="4635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2" name="Straight Connector 41"/>
              <p:cNvCxnSpPr/>
              <p:nvPr/>
            </p:nvCxnSpPr>
            <p:spPr bwMode="auto">
              <a:xfrm>
                <a:off x="5207000" y="4699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3" name="Straight Connector 42"/>
              <p:cNvCxnSpPr/>
              <p:nvPr/>
            </p:nvCxnSpPr>
            <p:spPr bwMode="auto">
              <a:xfrm>
                <a:off x="5207000" y="4762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4" name="Straight Connector 43"/>
              <p:cNvCxnSpPr/>
              <p:nvPr/>
            </p:nvCxnSpPr>
            <p:spPr bwMode="auto">
              <a:xfrm>
                <a:off x="5207000" y="4826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5" name="Straight Connector 44"/>
              <p:cNvCxnSpPr/>
              <p:nvPr/>
            </p:nvCxnSpPr>
            <p:spPr bwMode="auto">
              <a:xfrm>
                <a:off x="5207000" y="48895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46" name="Straight Connector 45"/>
              <p:cNvCxnSpPr/>
              <p:nvPr/>
            </p:nvCxnSpPr>
            <p:spPr bwMode="auto">
              <a:xfrm>
                <a:off x="5207000" y="4953000"/>
                <a:ext cx="45720" cy="0"/>
              </a:xfrm>
              <a:prstGeom prst="line">
                <a:avLst/>
              </a:prstGeom>
              <a:ln>
                <a:solidFill>
                  <a:schemeClr val="bg1">
                    <a:lumMod val="65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grpSp>
        <p:sp>
          <p:nvSpPr>
            <p:cNvPr id="36" name="Rounded Rectangle 35"/>
            <p:cNvSpPr/>
            <p:nvPr>
              <p:custDataLst>
                <p:tags r:id="rId14"/>
              </p:custDataLst>
            </p:nvPr>
          </p:nvSpPr>
          <p:spPr bwMode="auto">
            <a:xfrm>
              <a:off x="533400" y="3124200"/>
              <a:ext cx="5257800" cy="2209800"/>
            </a:xfrm>
            <a:prstGeom prst="roundRect">
              <a:avLst>
                <a:gd name="adj" fmla="val 6701"/>
              </a:avLst>
            </a:prstGeom>
            <a:noFill/>
            <a:ln>
              <a:solidFill>
                <a:schemeClr val="bg1">
                  <a:lumMod val="65000"/>
                </a:schemeClr>
              </a:solidFill>
            </a:ln>
            <a:effectLst>
              <a:outerShdw blurRad="88900" dist="23000" dir="5400000" rotWithShape="0">
                <a:schemeClr val="tx2">
                  <a:lumMod val="65000"/>
                  <a:lumOff val="35000"/>
                  <a:alpha val="62000"/>
                </a:schemeClr>
              </a:outerShdw>
            </a:effectLst>
          </p:spPr>
          <p:style>
            <a:lnRef idx="1">
              <a:schemeClr val="accent1"/>
            </a:lnRef>
            <a:fillRef idx="3">
              <a:schemeClr val="accent1"/>
            </a:fillRef>
            <a:effectRef idx="2">
              <a:schemeClr val="accent1"/>
            </a:effectRef>
            <a:fontRef idx="minor">
              <a:schemeClr val="lt1"/>
            </a:fontRef>
          </p:style>
          <p:txBody>
            <a:bodyPr anchor="ctr"/>
            <a:lstStyle/>
            <a:p>
              <a:pPr algn="ctr" defTabSz="911225" eaLnBrk="0" fontAlgn="base" hangingPunct="0">
                <a:spcBef>
                  <a:spcPct val="0"/>
                </a:spcBef>
                <a:spcAft>
                  <a:spcPct val="0"/>
                </a:spcAft>
                <a:buClr>
                  <a:srgbClr val="009999"/>
                </a:buClr>
                <a:defRPr/>
              </a:pPr>
              <a:endParaRPr lang="en-US" sz="1200" dirty="0">
                <a:solidFill>
                  <a:srgbClr val="FFFFFF"/>
                </a:solidFill>
                <a:latin typeface="Microsoft YaHei" panose="020B0503020204020204" pitchFamily="34" charset="-122"/>
                <a:ea typeface="Microsoft YaHei" panose="020B0503020204020204" pitchFamily="34" charset="-122"/>
              </a:endParaRPr>
            </a:p>
          </p:txBody>
        </p:sp>
        <p:sp>
          <p:nvSpPr>
            <p:cNvPr id="37" name="Chevron 36"/>
            <p:cNvSpPr>
              <a:spLocks noChangeAspect="1"/>
            </p:cNvSpPr>
            <p:nvPr/>
          </p:nvSpPr>
          <p:spPr bwMode="auto">
            <a:xfrm rot="5400000">
              <a:off x="1143000" y="4840561"/>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8" name="Chevron 37"/>
            <p:cNvSpPr>
              <a:spLocks noChangeAspect="1"/>
            </p:cNvSpPr>
            <p:nvPr/>
          </p:nvSpPr>
          <p:spPr bwMode="auto">
            <a:xfrm rot="5400000">
              <a:off x="3211786" y="4840561"/>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39" name="Chevron 38"/>
            <p:cNvSpPr>
              <a:spLocks noChangeAspect="1"/>
            </p:cNvSpPr>
            <p:nvPr/>
          </p:nvSpPr>
          <p:spPr bwMode="auto">
            <a:xfrm rot="5400000">
              <a:off x="3668985" y="4840561"/>
              <a:ext cx="217214" cy="217214"/>
            </a:xfrm>
            <a:prstGeom prst="chevron">
              <a:avLst/>
            </a:prstGeom>
            <a:solidFill>
              <a:schemeClr val="bg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grpSp>
      <p:sp>
        <p:nvSpPr>
          <p:cNvPr id="63" name="Round Same Side Corner Rectangle 6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4" name="Round Same Side Corner Rectangle 63"/>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5" name="Round Same Side Corner Rectangle 6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6" name="Round Same Side Corner Rectangle 65"/>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68" name="Straight Connector 6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804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gray">
          <a:xfrm>
            <a:off x="4615033" y="2586038"/>
            <a:ext cx="4070183" cy="1685924"/>
          </a:xfrm>
        </p:spPr>
        <p:txBody>
          <a:bodyPr>
            <a:noAutofit/>
          </a:bodyPr>
          <a:lstStyle/>
          <a:p>
            <a:pPr algn="ctr"/>
            <a:r>
              <a:rPr lang="zh-CN" altLang="en-US" sz="3600" b="1" dirty="0">
                <a:solidFill>
                  <a:srgbClr val="11356F"/>
                </a:solidFill>
                <a:latin typeface="Microsoft YaHei" panose="020B0503020204020204" pitchFamily="34" charset="-122"/>
                <a:ea typeface="Microsoft YaHei" panose="020B0503020204020204" pitchFamily="34" charset="-122"/>
              </a:rPr>
              <a:t>科</a:t>
            </a:r>
            <a:r>
              <a:rPr lang="zh-CN" altLang="en-US" sz="3600" b="1" dirty="0" smtClean="0">
                <a:solidFill>
                  <a:srgbClr val="11356F"/>
                </a:solidFill>
                <a:latin typeface="Microsoft YaHei" panose="020B0503020204020204" pitchFamily="34" charset="-122"/>
                <a:ea typeface="Microsoft YaHei" panose="020B0503020204020204" pitchFamily="34" charset="-122"/>
              </a:rPr>
              <a:t>学与科技</a:t>
            </a:r>
            <a:endParaRPr lang="en-US" sz="3600" b="1" dirty="0">
              <a:solidFill>
                <a:srgbClr val="11356F"/>
              </a:solidFill>
              <a:latin typeface="Microsoft YaHei" panose="020B0503020204020204" pitchFamily="34" charset="-122"/>
              <a:ea typeface="Microsoft YaHei" panose="020B0503020204020204" pitchFamily="34" charset="-122"/>
            </a:endParaRPr>
          </a:p>
        </p:txBody>
      </p:sp>
      <p:pic>
        <p:nvPicPr>
          <p:cNvPr id="3" name="Picture 2" descr="dreamstime_xl_13980642.jpg"/>
          <p:cNvPicPr>
            <a:picLocks noChangeAspect="1"/>
          </p:cNvPicPr>
          <p:nvPr/>
        </p:nvPicPr>
        <p:blipFill rotWithShape="1">
          <a:blip r:embed="rId2" cstate="email">
            <a:extLst>
              <a:ext uri="{BEBA8EAE-BF5A-486C-A8C5-ECC9F3942E4B}">
                <a14:imgProps xmlns:a14="http://schemas.microsoft.com/office/drawing/2010/main">
                  <a14:imgLayer r:embed="rId3">
                    <a14:imgEffect>
                      <a14:brightnessContrast bright="3000" contrast="4000"/>
                    </a14:imgEffect>
                  </a14:imgLayer>
                </a14:imgProps>
              </a:ext>
              <a:ext uri="{28A0092B-C50C-407E-A947-70E740481C1C}">
                <a14:useLocalDpi xmlns:a14="http://schemas.microsoft.com/office/drawing/2010/main"/>
              </a:ext>
            </a:extLst>
          </a:blip>
          <a:srcRect/>
          <a:stretch/>
        </p:blipFill>
        <p:spPr>
          <a:xfrm>
            <a:off x="533400" y="2819400"/>
            <a:ext cx="3794424" cy="1963284"/>
          </a:xfrm>
          <a:prstGeom prst="rect">
            <a:avLst/>
          </a:prstGeom>
        </p:spPr>
      </p:pic>
    </p:spTree>
    <p:extLst>
      <p:ext uri="{BB962C8B-B14F-4D97-AF65-F5344CB8AC3E}">
        <p14:creationId xmlns:p14="http://schemas.microsoft.com/office/powerpoint/2010/main" val="3862888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solidFill>
                  <a:schemeClr val="tx2"/>
                </a:solidFill>
                <a:latin typeface="Microsoft YaHei" panose="020B0503020204020204" pitchFamily="34" charset="-122"/>
                <a:ea typeface="Microsoft YaHei" panose="020B0503020204020204" pitchFamily="34" charset="-122"/>
              </a:rPr>
              <a:t>减少排队</a:t>
            </a:r>
            <a:r>
              <a:rPr lang="zh-CN" altLang="en-US" dirty="0" smtClean="0">
                <a:solidFill>
                  <a:schemeClr val="tx2"/>
                </a:solidFill>
                <a:latin typeface="Microsoft YaHei" panose="020B0503020204020204" pitchFamily="34" charset="-122"/>
                <a:ea typeface="Microsoft YaHei" panose="020B0503020204020204" pitchFamily="34" charset="-122"/>
              </a:rPr>
              <a:t>时间</a:t>
            </a:r>
            <a:endParaRPr lang="en-SG" dirty="0">
              <a:solidFill>
                <a:schemeClr val="tx2"/>
              </a:solidFill>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a:xfrm>
            <a:off x="457200" y="886689"/>
            <a:ext cx="8372476" cy="609600"/>
          </a:xfrm>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一个优化的人力管理流程可以更好的利用期望的需求和需求的历史波动性，从而提高利润，降低员工成本</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Rounded Rectangle 26"/>
          <p:cNvSpPr>
            <a:spLocks noChangeArrowheads="1"/>
          </p:cNvSpPr>
          <p:nvPr>
            <p:custDataLst>
              <p:tags r:id="rId1"/>
            </p:custDataLst>
          </p:nvPr>
        </p:nvSpPr>
        <p:spPr bwMode="gray">
          <a:xfrm>
            <a:off x="202562" y="1630160"/>
            <a:ext cx="8627114" cy="4846320"/>
          </a:xfrm>
          <a:prstGeom prst="roundRect">
            <a:avLst>
              <a:gd name="adj" fmla="val 14005"/>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cs typeface="+mn-cs"/>
            </a:endParaRPr>
          </a:p>
        </p:txBody>
      </p:sp>
      <p:sp>
        <p:nvSpPr>
          <p:cNvPr id="5" name="Rounded Rectangle 26"/>
          <p:cNvSpPr>
            <a:spLocks noChangeArrowheads="1"/>
          </p:cNvSpPr>
          <p:nvPr>
            <p:custDataLst>
              <p:tags r:id="rId2"/>
            </p:custDataLst>
          </p:nvPr>
        </p:nvSpPr>
        <p:spPr bwMode="gray">
          <a:xfrm>
            <a:off x="481676" y="1630159"/>
            <a:ext cx="6757324" cy="4846320"/>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cs typeface="+mn-cs"/>
            </a:endParaRPr>
          </a:p>
        </p:txBody>
      </p:sp>
      <p:sp>
        <p:nvSpPr>
          <p:cNvPr id="6" name="Rounded Rectangle 5"/>
          <p:cNvSpPr/>
          <p:nvPr>
            <p:custDataLst>
              <p:tags r:id="rId3"/>
            </p:custDataLst>
          </p:nvPr>
        </p:nvSpPr>
        <p:spPr bwMode="gray">
          <a:xfrm>
            <a:off x="438139" y="2002971"/>
            <a:ext cx="1875037" cy="4195540"/>
          </a:xfrm>
          <a:prstGeom prst="roundRect">
            <a:avLst>
              <a:gd name="adj" fmla="val 9779"/>
            </a:avLst>
          </a:prstGeom>
          <a:solidFill>
            <a:schemeClr val="bg1"/>
          </a:solidFill>
          <a:ln w="6350" cap="flat" cmpd="sng" algn="ctr">
            <a:solidFill>
              <a:srgbClr val="C6BD9D"/>
            </a:solidFill>
            <a:prstDash val="solid"/>
            <a:round/>
            <a:headEnd type="none" w="med" len="med"/>
            <a:tailEnd type="none" w="med" len="med"/>
          </a:ln>
          <a:effectLst>
            <a:outerShdw blurRad="203200" dist="38100" dir="2700000">
              <a:srgbClr val="000000">
                <a:alpha val="44000"/>
              </a:srgbClr>
            </a:outerShdw>
          </a:effectLst>
        </p:spPr>
        <p:txBody>
          <a:bodyPr/>
          <a:lstStyle/>
          <a:p>
            <a:pPr>
              <a:defRPr/>
            </a:pPr>
            <a:endParaRPr lang="en-US" sz="700" kern="0" dirty="0">
              <a:solidFill>
                <a:srgbClr val="000000"/>
              </a:solidFill>
              <a:latin typeface="Microsoft YaHei" panose="020B0503020204020204" pitchFamily="34" charset="-122"/>
              <a:ea typeface="Microsoft YaHei" panose="020B0503020204020204" pitchFamily="34" charset="-122"/>
              <a:cs typeface="+mn-cs"/>
            </a:endParaRPr>
          </a:p>
        </p:txBody>
      </p:sp>
      <p:sp>
        <p:nvSpPr>
          <p:cNvPr id="7" name="Rounded Rectangle 6"/>
          <p:cNvSpPr/>
          <p:nvPr>
            <p:custDataLst>
              <p:tags r:id="rId4"/>
            </p:custDataLst>
          </p:nvPr>
        </p:nvSpPr>
        <p:spPr bwMode="gray">
          <a:xfrm>
            <a:off x="5003350" y="2939159"/>
            <a:ext cx="1711181" cy="1963010"/>
          </a:xfrm>
          <a:prstGeom prst="roundRect">
            <a:avLst>
              <a:gd name="adj" fmla="val 9779"/>
            </a:avLst>
          </a:prstGeom>
          <a:solidFill>
            <a:schemeClr val="bg1"/>
          </a:solidFill>
          <a:ln w="6350" cap="flat" cmpd="sng" algn="ctr">
            <a:solidFill>
              <a:srgbClr val="C6BD9D"/>
            </a:solidFill>
            <a:prstDash val="solid"/>
            <a:round/>
            <a:headEnd type="none" w="med" len="med"/>
            <a:tailEnd type="none" w="med" len="med"/>
          </a:ln>
          <a:effectLst>
            <a:outerShdw blurRad="203200" dist="38100" dir="2700000">
              <a:srgbClr val="000000">
                <a:alpha val="44000"/>
              </a:srgbClr>
            </a:outerShdw>
          </a:effectLst>
        </p:spPr>
        <p:txBody>
          <a:bodyPr/>
          <a:lstStyle/>
          <a:p>
            <a:pPr>
              <a:defRPr/>
            </a:pPr>
            <a:endParaRPr lang="en-US" sz="700" kern="0" dirty="0">
              <a:solidFill>
                <a:srgbClr val="000000"/>
              </a:solidFill>
              <a:latin typeface="Microsoft YaHei" panose="020B0503020204020204" pitchFamily="34" charset="-122"/>
              <a:ea typeface="Microsoft YaHei" panose="020B0503020204020204" pitchFamily="34" charset="-122"/>
              <a:cs typeface="+mn-cs"/>
            </a:endParaRPr>
          </a:p>
        </p:txBody>
      </p:sp>
      <p:sp>
        <p:nvSpPr>
          <p:cNvPr id="8" name="Rounded Rectangle 7"/>
          <p:cNvSpPr/>
          <p:nvPr>
            <p:custDataLst>
              <p:tags r:id="rId5"/>
            </p:custDataLst>
          </p:nvPr>
        </p:nvSpPr>
        <p:spPr bwMode="gray">
          <a:xfrm>
            <a:off x="2650213" y="4562884"/>
            <a:ext cx="2207510" cy="1706278"/>
          </a:xfrm>
          <a:prstGeom prst="roundRect">
            <a:avLst>
              <a:gd name="adj" fmla="val 9779"/>
            </a:avLst>
          </a:prstGeom>
          <a:solidFill>
            <a:schemeClr val="bg1"/>
          </a:solidFill>
          <a:ln w="6350" cap="flat" cmpd="sng" algn="ctr">
            <a:solidFill>
              <a:srgbClr val="C6BD9D"/>
            </a:solidFill>
            <a:prstDash val="solid"/>
            <a:round/>
            <a:headEnd type="none" w="med" len="med"/>
            <a:tailEnd type="none" w="med" len="med"/>
          </a:ln>
          <a:effectLst>
            <a:outerShdw blurRad="203200" dist="38100" dir="2700000">
              <a:srgbClr val="000000">
                <a:alpha val="44000"/>
              </a:srgbClr>
            </a:outerShdw>
          </a:effectLst>
        </p:spPr>
        <p:txBody>
          <a:bodyPr/>
          <a:lstStyle/>
          <a:p>
            <a:pPr>
              <a:defRPr/>
            </a:pPr>
            <a:endParaRPr lang="en-US" sz="700" kern="0" dirty="0">
              <a:solidFill>
                <a:srgbClr val="000000"/>
              </a:solidFill>
              <a:latin typeface="Microsoft YaHei" panose="020B0503020204020204" pitchFamily="34" charset="-122"/>
              <a:ea typeface="Microsoft YaHei" panose="020B0503020204020204" pitchFamily="34" charset="-122"/>
              <a:cs typeface="+mn-cs"/>
            </a:endParaRPr>
          </a:p>
        </p:txBody>
      </p:sp>
      <p:sp>
        <p:nvSpPr>
          <p:cNvPr id="9" name="Rectangle 8"/>
          <p:cNvSpPr/>
          <p:nvPr>
            <p:custDataLst>
              <p:tags r:id="rId6"/>
            </p:custDataLst>
          </p:nvPr>
        </p:nvSpPr>
        <p:spPr bwMode="gray">
          <a:xfrm>
            <a:off x="2893561" y="5008046"/>
            <a:ext cx="1622558" cy="646331"/>
          </a:xfrm>
          <a:prstGeom prst="rect">
            <a:avLst/>
          </a:prstGeom>
        </p:spPr>
        <p:txBody>
          <a:bodyPr wrap="square" lIns="0" tIns="0" rIns="0" bIns="0">
            <a:spAutoFit/>
          </a:bodyPr>
          <a:lstStyle/>
          <a:p>
            <a:pPr lvl="0" algn="ctr">
              <a:spcBef>
                <a:spcPct val="50000"/>
              </a:spcBef>
              <a:buClr>
                <a:srgbClr val="11356F"/>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根据历史的模式和波动性来预测顾客到访模式</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10" name="Rectangle 9"/>
          <p:cNvSpPr/>
          <p:nvPr>
            <p:custDataLst>
              <p:tags r:id="rId7"/>
            </p:custDataLst>
          </p:nvPr>
        </p:nvSpPr>
        <p:spPr bwMode="gray">
          <a:xfrm>
            <a:off x="5056680" y="3072463"/>
            <a:ext cx="1623819" cy="215444"/>
          </a:xfrm>
          <a:prstGeom prst="rect">
            <a:avLst/>
          </a:prstGeom>
        </p:spPr>
        <p:txBody>
          <a:bodyPr wrap="square" lIns="0" tIns="0" rIns="0" bIns="0">
            <a:spAutoFit/>
          </a:bodyPr>
          <a:lstStyle/>
          <a:p>
            <a:pPr lvl="0" algn="ctr">
              <a:spcBef>
                <a:spcPct val="50000"/>
              </a:spcBef>
              <a:buClr>
                <a:srgbClr val="11356F"/>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等待时间模拟</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11" name="Rectangle 10"/>
          <p:cNvSpPr/>
          <p:nvPr>
            <p:custDataLst>
              <p:tags r:id="rId8"/>
            </p:custDataLst>
          </p:nvPr>
        </p:nvSpPr>
        <p:spPr bwMode="gray">
          <a:xfrm>
            <a:off x="5163002" y="3330513"/>
            <a:ext cx="1572868" cy="169277"/>
          </a:xfrm>
          <a:prstGeom prst="rect">
            <a:avLst/>
          </a:prstGeom>
        </p:spPr>
        <p:txBody>
          <a:bodyPr wrap="square" lIns="0" tIns="0" rIns="0" bIns="0">
            <a:spAutoFit/>
          </a:bodyPr>
          <a:lstStyle/>
          <a:p>
            <a:pPr>
              <a:spcBef>
                <a:spcPct val="50000"/>
              </a:spcBef>
              <a:buClr>
                <a:srgbClr val="11356F"/>
              </a:buClr>
            </a:pPr>
            <a:r>
              <a:rPr lang="zh-CN" alt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员工数量等级</a:t>
            </a:r>
            <a:r>
              <a:rPr lang="en-US" sz="1100" b="1" dirty="0" smtClean="0">
                <a:solidFill>
                  <a:schemeClr val="tx1">
                    <a:lumMod val="65000"/>
                    <a:lumOff val="35000"/>
                  </a:schemeClr>
                </a:solidFill>
                <a:latin typeface="Microsoft YaHei" panose="020B0503020204020204" pitchFamily="34" charset="-122"/>
                <a:ea typeface="Microsoft YaHei" panose="020B0503020204020204" pitchFamily="34" charset="-122"/>
              </a:rPr>
              <a:t>= X</a:t>
            </a:r>
          </a:p>
        </p:txBody>
      </p:sp>
      <p:sp>
        <p:nvSpPr>
          <p:cNvPr id="12" name=" 3"/>
          <p:cNvSpPr/>
          <p:nvPr>
            <p:custDataLst>
              <p:tags r:id="rId9"/>
            </p:custDataLst>
          </p:nvPr>
        </p:nvSpPr>
        <p:spPr bwMode="gray">
          <a:xfrm rot="7393647" flipH="1">
            <a:off x="4924546" y="4822364"/>
            <a:ext cx="882986" cy="941593"/>
          </a:xfrm>
          <a:prstGeom prst="swooshArrow">
            <a:avLst>
              <a:gd name="adj1" fmla="val 36469"/>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a:defRPr/>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13" name="Rectangle 12"/>
          <p:cNvSpPr/>
          <p:nvPr>
            <p:custDataLst>
              <p:tags r:id="rId10"/>
            </p:custDataLst>
          </p:nvPr>
        </p:nvSpPr>
        <p:spPr bwMode="gray">
          <a:xfrm>
            <a:off x="753522" y="2639576"/>
            <a:ext cx="1262924" cy="430887"/>
          </a:xfrm>
          <a:prstGeom prst="rect">
            <a:avLst/>
          </a:prstGeom>
        </p:spPr>
        <p:txBody>
          <a:bodyPr wrap="square" lIns="0" tIns="0" rIns="0" bIns="0">
            <a:spAutoFit/>
          </a:bodyPr>
          <a:lstStyle/>
          <a:p>
            <a:pPr lvl="0" algn="ctr">
              <a:spcBef>
                <a:spcPct val="50000"/>
              </a:spcBef>
              <a:buClr>
                <a:srgbClr val="11356F"/>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期望的时段</a:t>
            </a:r>
            <a:r>
              <a:rPr lang="en-US" sz="1400" b="1" dirty="0" smtClean="0">
                <a:solidFill>
                  <a:srgbClr val="0070C0"/>
                </a:solidFill>
                <a:latin typeface="Microsoft YaHei" panose="020B0503020204020204" pitchFamily="34" charset="-122"/>
                <a:ea typeface="Microsoft YaHei" panose="020B0503020204020204" pitchFamily="34" charset="-122"/>
              </a:rPr>
              <a:t>AWGC</a:t>
            </a:r>
          </a:p>
        </p:txBody>
      </p:sp>
      <p:sp>
        <p:nvSpPr>
          <p:cNvPr id="14" name="Rectangle 13"/>
          <p:cNvSpPr/>
          <p:nvPr>
            <p:custDataLst>
              <p:tags r:id="rId11"/>
            </p:custDataLst>
          </p:nvPr>
        </p:nvSpPr>
        <p:spPr bwMode="gray">
          <a:xfrm>
            <a:off x="633802" y="4221159"/>
            <a:ext cx="1545908" cy="430887"/>
          </a:xfrm>
          <a:prstGeom prst="rect">
            <a:avLst/>
          </a:prstGeom>
        </p:spPr>
        <p:txBody>
          <a:bodyPr wrap="square" lIns="0" tIns="0" rIns="0" bIns="0">
            <a:spAutoFit/>
          </a:bodyPr>
          <a:lstStyle/>
          <a:p>
            <a:pPr lvl="0" algn="ctr">
              <a:spcBef>
                <a:spcPct val="50000"/>
              </a:spcBef>
              <a:buClr>
                <a:srgbClr val="11356F"/>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历史客流量波动分布</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15" name="Plus 14"/>
          <p:cNvSpPr/>
          <p:nvPr/>
        </p:nvSpPr>
        <p:spPr>
          <a:xfrm>
            <a:off x="1184506" y="3402415"/>
            <a:ext cx="444500" cy="370604"/>
          </a:xfrm>
          <a:prstGeom prst="mathPlus">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6" name="Isosceles Triangle 15"/>
          <p:cNvSpPr/>
          <p:nvPr/>
        </p:nvSpPr>
        <p:spPr bwMode="gray">
          <a:xfrm rot="5400000">
            <a:off x="357518" y="4022131"/>
            <a:ext cx="4281890" cy="243574"/>
          </a:xfrm>
          <a:prstGeom prst="triangle">
            <a:avLst/>
          </a:prstGeom>
          <a:gradFill flip="none" rotWithShape="1">
            <a:gsLst>
              <a:gs pos="13000">
                <a:srgbClr val="004080"/>
              </a:gs>
              <a:gs pos="98000">
                <a:srgbClr val="EED89D">
                  <a:alpha val="0"/>
                </a:srgbClr>
              </a:gs>
            </a:gsLst>
            <a:lin ang="5400000" scaled="1"/>
            <a:tileRect/>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a:buClr>
                <a:srgbClr val="FFFF99"/>
              </a:buClr>
              <a:defRPr/>
            </a:pPr>
            <a:endParaRPr lang="en-US" altLang="en-US" sz="1000" dirty="0">
              <a:solidFill>
                <a:prstClr val="white"/>
              </a:solidFill>
              <a:latin typeface="Microsoft YaHei" panose="020B0503020204020204" pitchFamily="34" charset="-122"/>
              <a:ea typeface="Microsoft YaHei" panose="020B0503020204020204" pitchFamily="34" charset="-122"/>
            </a:endParaRPr>
          </a:p>
        </p:txBody>
      </p:sp>
      <p:pic>
        <p:nvPicPr>
          <p:cNvPr id="17" name="Picture 2"/>
          <p:cNvPicPr>
            <a:picLocks noChangeAspect="1" noChangeArrowheads="1"/>
          </p:cNvPicPr>
          <p:nvPr/>
        </p:nvPicPr>
        <p:blipFill>
          <a:blip r:embed="rId15"/>
          <a:srcRect l="33016" t="43513" r="44550" b="25841"/>
          <a:stretch>
            <a:fillRect/>
          </a:stretch>
        </p:blipFill>
        <p:spPr bwMode="auto">
          <a:xfrm>
            <a:off x="586612" y="4935615"/>
            <a:ext cx="1607612" cy="996664"/>
          </a:xfrm>
          <a:prstGeom prst="rect">
            <a:avLst/>
          </a:prstGeom>
          <a:noFill/>
          <a:ln w="9525">
            <a:noFill/>
            <a:miter lim="800000"/>
            <a:headEnd/>
            <a:tailEnd/>
          </a:ln>
        </p:spPr>
      </p:pic>
      <p:sp>
        <p:nvSpPr>
          <p:cNvPr id="18" name="Rounded Rectangle 17"/>
          <p:cNvSpPr/>
          <p:nvPr/>
        </p:nvSpPr>
        <p:spPr bwMode="gray">
          <a:xfrm>
            <a:off x="2650213" y="1952990"/>
            <a:ext cx="2025651" cy="1372624"/>
          </a:xfrm>
          <a:prstGeom prst="round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19" name="Rectangle 18"/>
          <p:cNvSpPr/>
          <p:nvPr>
            <p:custDataLst>
              <p:tags r:id="rId12"/>
            </p:custDataLst>
          </p:nvPr>
        </p:nvSpPr>
        <p:spPr bwMode="gray">
          <a:xfrm>
            <a:off x="3067957" y="2114181"/>
            <a:ext cx="1262924" cy="215444"/>
          </a:xfrm>
          <a:prstGeom prst="rect">
            <a:avLst/>
          </a:prstGeom>
        </p:spPr>
        <p:txBody>
          <a:bodyPr wrap="square" lIns="0" tIns="0" rIns="0" bIns="0">
            <a:spAutoFit/>
          </a:bodyPr>
          <a:lstStyle/>
          <a:p>
            <a:pPr lvl="0" algn="ctr">
              <a:spcBef>
                <a:spcPct val="50000"/>
              </a:spcBef>
              <a:buClr>
                <a:srgbClr val="11356F"/>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商业要求</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20" name="Rounded Rectangle 19"/>
          <p:cNvSpPr/>
          <p:nvPr/>
        </p:nvSpPr>
        <p:spPr>
          <a:xfrm>
            <a:off x="2915553" y="2623151"/>
            <a:ext cx="1513433" cy="512122"/>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 typeface="Wingdings" panose="05000000000000000000" pitchFamily="2" charset="2"/>
              <a:buChar char="§"/>
            </a:pPr>
            <a:r>
              <a:rPr lang="zh-CN" altLang="en-US" sz="1200" b="1" dirty="0" smtClean="0">
                <a:latin typeface="Microsoft YaHei" panose="020B0503020204020204" pitchFamily="34" charset="-122"/>
                <a:ea typeface="Microsoft YaHei" panose="020B0503020204020204" pitchFamily="34" charset="-122"/>
              </a:rPr>
              <a:t>目标等待时间</a:t>
            </a:r>
            <a:endParaRPr lang="en-US" altLang="zh-CN" sz="1200" b="1" dirty="0" smtClean="0">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200" b="1" dirty="0" smtClean="0">
                <a:latin typeface="Microsoft YaHei" panose="020B0503020204020204" pitchFamily="34" charset="-122"/>
                <a:ea typeface="Microsoft YaHei" panose="020B0503020204020204" pitchFamily="34" charset="-122"/>
              </a:rPr>
              <a:t>服务人员最少化</a:t>
            </a:r>
            <a:endParaRPr lang="en-US" sz="1200" b="1" dirty="0">
              <a:latin typeface="Microsoft YaHei" panose="020B0503020204020204" pitchFamily="34" charset="-122"/>
              <a:ea typeface="Microsoft YaHei" panose="020B0503020204020204" pitchFamily="34" charset="-122"/>
            </a:endParaRPr>
          </a:p>
        </p:txBody>
      </p:sp>
      <p:sp>
        <p:nvSpPr>
          <p:cNvPr id="22" name="Rounded Rectangle 21"/>
          <p:cNvSpPr/>
          <p:nvPr/>
        </p:nvSpPr>
        <p:spPr>
          <a:xfrm>
            <a:off x="7337868" y="3504773"/>
            <a:ext cx="1318363" cy="822952"/>
          </a:xfrm>
          <a:prstGeom prst="roundRect">
            <a:avLst/>
          </a:prstGeom>
          <a:solidFill>
            <a:schemeClr val="tx1">
              <a:lumMod val="50000"/>
              <a:lumOff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marL="53975" indent="-53975" algn="ctr"/>
            <a:r>
              <a:rPr lang="zh-CN" altLang="en-US" sz="1600" b="1" dirty="0" smtClean="0">
                <a:latin typeface="Microsoft YaHei" panose="020B0503020204020204" pitchFamily="34" charset="-122"/>
                <a:ea typeface="Microsoft YaHei" panose="020B0503020204020204" pitchFamily="34" charset="-122"/>
              </a:rPr>
              <a:t>优化的等待时间</a:t>
            </a:r>
            <a:endParaRPr lang="en-US" sz="1600" b="1" dirty="0">
              <a:latin typeface="Microsoft YaHei" panose="020B0503020204020204" pitchFamily="34" charset="-122"/>
              <a:ea typeface="Microsoft YaHei" panose="020B0503020204020204" pitchFamily="34" charset="-122"/>
            </a:endParaRPr>
          </a:p>
        </p:txBody>
      </p:sp>
      <p:sp>
        <p:nvSpPr>
          <p:cNvPr id="23" name=" 3"/>
          <p:cNvSpPr/>
          <p:nvPr>
            <p:custDataLst>
              <p:tags r:id="rId13"/>
            </p:custDataLst>
          </p:nvPr>
        </p:nvSpPr>
        <p:spPr bwMode="gray">
          <a:xfrm rot="13881106" flipH="1" flipV="1">
            <a:off x="4808582" y="2074390"/>
            <a:ext cx="999037" cy="963304"/>
          </a:xfrm>
          <a:prstGeom prst="swooshArrow">
            <a:avLst>
              <a:gd name="adj1" fmla="val 36469"/>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a:defRPr/>
            </a:pPr>
            <a:endParaRPr lang="en-US" sz="1000" dirty="0">
              <a:solidFill>
                <a:prstClr val="white"/>
              </a:solidFill>
              <a:latin typeface="Microsoft YaHei" panose="020B0503020204020204" pitchFamily="34" charset="-122"/>
              <a:ea typeface="Microsoft YaHei" panose="020B0503020204020204" pitchFamily="34" charset="-122"/>
            </a:endParaRPr>
          </a:p>
        </p:txBody>
      </p:sp>
      <p:pic>
        <p:nvPicPr>
          <p:cNvPr id="24" name="Picture 2"/>
          <p:cNvPicPr>
            <a:picLocks noChangeAspect="1" noChangeArrowheads="1"/>
          </p:cNvPicPr>
          <p:nvPr/>
        </p:nvPicPr>
        <p:blipFill>
          <a:blip r:embed="rId16"/>
          <a:srcRect l="61164" t="56055" r="28254" b="30799"/>
          <a:stretch>
            <a:fillRect/>
          </a:stretch>
        </p:blipFill>
        <p:spPr bwMode="auto">
          <a:xfrm>
            <a:off x="5139896" y="3599621"/>
            <a:ext cx="1451429" cy="1126964"/>
          </a:xfrm>
          <a:prstGeom prst="rect">
            <a:avLst/>
          </a:prstGeom>
          <a:noFill/>
          <a:ln w="9525">
            <a:noFill/>
            <a:miter lim="800000"/>
            <a:headEnd/>
            <a:tailEnd/>
          </a:ln>
        </p:spPr>
      </p:pic>
      <p:sp>
        <p:nvSpPr>
          <p:cNvPr id="31" name="Round Same Side Corner Rectangle 3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2" name="Round Same Side Corner Rectangle 31"/>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3" name="Round Same Side Corner Rectangle 3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6" name="Straight Connector 3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656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优化等待时间</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机会的大小</a:t>
            </a:r>
            <a:endParaRPr lang="en-SG" dirty="0">
              <a:latin typeface="Microsoft YaHei" panose="020B0503020204020204" pitchFamily="34" charset="-122"/>
              <a:ea typeface="Microsoft YaHei" panose="020B0503020204020204" pitchFamily="34" charset="-122"/>
            </a:endParaRPr>
          </a:p>
        </p:txBody>
      </p:sp>
      <p:sp>
        <p:nvSpPr>
          <p:cNvPr id="4" name="Rounded Rectangle 3"/>
          <p:cNvSpPr/>
          <p:nvPr/>
        </p:nvSpPr>
        <p:spPr bwMode="gray">
          <a:xfrm>
            <a:off x="454876" y="4726236"/>
            <a:ext cx="1123294" cy="1784733"/>
          </a:xfrm>
          <a:prstGeom prst="roundRect">
            <a:avLst>
              <a:gd name="adj" fmla="val 6599"/>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algn="ctr" defTabSz="914400" fontAlgn="base">
              <a:spcBef>
                <a:spcPct val="0"/>
              </a:spcBef>
              <a:spcAft>
                <a:spcPct val="0"/>
              </a:spcAft>
            </a:pPr>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5" name="Flowchart: Card 4"/>
          <p:cNvSpPr/>
          <p:nvPr/>
        </p:nvSpPr>
        <p:spPr>
          <a:xfrm>
            <a:off x="457200" y="1542358"/>
            <a:ext cx="1129229" cy="528810"/>
          </a:xfrm>
          <a:prstGeom prst="flowChartPunchedCard">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餐厅</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 name="Flowchart: Card 5"/>
          <p:cNvSpPr/>
          <p:nvPr/>
        </p:nvSpPr>
        <p:spPr>
          <a:xfrm>
            <a:off x="457200" y="2225403"/>
            <a:ext cx="1129229" cy="528810"/>
          </a:xfrm>
          <a:prstGeom prst="flowChartPunchedCard">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半小时</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 name="Flowchart: Card 6"/>
          <p:cNvSpPr/>
          <p:nvPr/>
        </p:nvSpPr>
        <p:spPr>
          <a:xfrm>
            <a:off x="1768207" y="1883881"/>
            <a:ext cx="1129229" cy="528810"/>
          </a:xfrm>
          <a:prstGeom prst="flowChartPunchedCard">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检查</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8" name="Folded Corner 7"/>
          <p:cNvSpPr/>
          <p:nvPr/>
        </p:nvSpPr>
        <p:spPr>
          <a:xfrm>
            <a:off x="3134315" y="1178801"/>
            <a:ext cx="1129229" cy="528810"/>
          </a:xfrm>
          <a:prstGeom prst="foldedCorner">
            <a:avLst/>
          </a:prstGeom>
          <a:solidFill>
            <a:schemeClr val="accent6">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平均人群大小</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9" name="Folded Corner 8"/>
          <p:cNvSpPr/>
          <p:nvPr/>
        </p:nvSpPr>
        <p:spPr>
          <a:xfrm>
            <a:off x="3145332" y="2566926"/>
            <a:ext cx="1129229" cy="528810"/>
          </a:xfrm>
          <a:prstGeom prst="foldedCorner">
            <a:avLst/>
          </a:prstGeom>
          <a:solidFill>
            <a:schemeClr val="accent6">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用餐时间</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Rounded Rectangle 9"/>
          <p:cNvSpPr/>
          <p:nvPr/>
        </p:nvSpPr>
        <p:spPr>
          <a:xfrm>
            <a:off x="3123298" y="1883881"/>
            <a:ext cx="1129229" cy="528810"/>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bg1"/>
                </a:solidFill>
                <a:latin typeface="Microsoft YaHei" panose="020B0503020204020204" pitchFamily="34" charset="-122"/>
                <a:ea typeface="Microsoft YaHei" panose="020B0503020204020204" pitchFamily="34" charset="-122"/>
              </a:rPr>
              <a:t>餐厅内的顾客</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1" name="Rounded Rectangle 10"/>
          <p:cNvSpPr/>
          <p:nvPr/>
        </p:nvSpPr>
        <p:spPr>
          <a:xfrm>
            <a:off x="4467356" y="1883881"/>
            <a:ext cx="1129229" cy="528810"/>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bg1"/>
                </a:solidFill>
                <a:latin typeface="Microsoft YaHei" panose="020B0503020204020204" pitchFamily="34" charset="-122"/>
                <a:ea typeface="Microsoft YaHei" panose="020B0503020204020204" pitchFamily="34" charset="-122"/>
              </a:rPr>
              <a:t>占用</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2" name="Flowchart: Card 11"/>
          <p:cNvSpPr/>
          <p:nvPr/>
        </p:nvSpPr>
        <p:spPr>
          <a:xfrm>
            <a:off x="4478373" y="1178801"/>
            <a:ext cx="1129229" cy="528810"/>
          </a:xfrm>
          <a:prstGeom prst="flowChartPunchedCard">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用餐座位</a:t>
            </a:r>
            <a:endPar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ounded Rectangle 12"/>
          <p:cNvSpPr/>
          <p:nvPr/>
        </p:nvSpPr>
        <p:spPr>
          <a:xfrm>
            <a:off x="6044115" y="2346589"/>
            <a:ext cx="1129229" cy="528810"/>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&lt;90%</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4" name="Rounded Rectangle 13"/>
          <p:cNvSpPr/>
          <p:nvPr/>
        </p:nvSpPr>
        <p:spPr>
          <a:xfrm>
            <a:off x="6044115" y="1388122"/>
            <a:ext cx="1129229" cy="528810"/>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&gt;90%</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5" name="Rounded Rectangle 14"/>
          <p:cNvSpPr/>
          <p:nvPr/>
        </p:nvSpPr>
        <p:spPr>
          <a:xfrm>
            <a:off x="1401898" y="3789802"/>
            <a:ext cx="1129229" cy="363557"/>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0</a:t>
            </a:r>
            <a:r>
              <a:rPr lang="zh-CN" altLang="en-US" sz="1400" b="1" dirty="0">
                <a:solidFill>
                  <a:schemeClr val="bg1"/>
                </a:solidFill>
                <a:latin typeface="Microsoft YaHei" panose="020B0503020204020204" pitchFamily="34" charset="-122"/>
                <a:ea typeface="Microsoft YaHei" panose="020B0503020204020204" pitchFamily="34" charset="-122"/>
              </a:rPr>
              <a:t>分钟</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6" name="Rounded Rectangle 15"/>
          <p:cNvSpPr/>
          <p:nvPr/>
        </p:nvSpPr>
        <p:spPr>
          <a:xfrm>
            <a:off x="2849235" y="3789802"/>
            <a:ext cx="1129229" cy="363557"/>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15</a:t>
            </a:r>
            <a:r>
              <a:rPr lang="zh-CN" altLang="en-US" sz="1400" b="1" dirty="0">
                <a:solidFill>
                  <a:schemeClr val="bg1"/>
                </a:solidFill>
                <a:latin typeface="Microsoft YaHei" panose="020B0503020204020204" pitchFamily="34" charset="-122"/>
                <a:ea typeface="Microsoft YaHei" panose="020B0503020204020204" pitchFamily="34" charset="-122"/>
              </a:rPr>
              <a:t>分</a:t>
            </a:r>
            <a:r>
              <a:rPr lang="zh-CN" altLang="en-US" sz="1400" b="1" dirty="0" smtClean="0">
                <a:solidFill>
                  <a:schemeClr val="bg1"/>
                </a:solidFill>
                <a:latin typeface="Microsoft YaHei" panose="020B0503020204020204" pitchFamily="34" charset="-122"/>
                <a:ea typeface="Microsoft YaHei" panose="020B0503020204020204" pitchFamily="34" charset="-122"/>
              </a:rPr>
              <a:t>钟</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7" name="Rounded Rectangle 16"/>
          <p:cNvSpPr/>
          <p:nvPr/>
        </p:nvSpPr>
        <p:spPr>
          <a:xfrm>
            <a:off x="4310354" y="3789802"/>
            <a:ext cx="1129229" cy="363557"/>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30</a:t>
            </a:r>
            <a:r>
              <a:rPr lang="zh-CN" altLang="en-US" sz="1400" b="1" dirty="0">
                <a:solidFill>
                  <a:schemeClr val="bg1"/>
                </a:solidFill>
                <a:latin typeface="Microsoft YaHei" panose="020B0503020204020204" pitchFamily="34" charset="-122"/>
                <a:ea typeface="Microsoft YaHei" panose="020B0503020204020204" pitchFamily="34" charset="-122"/>
              </a:rPr>
              <a:t>分</a:t>
            </a:r>
            <a:r>
              <a:rPr lang="zh-CN" altLang="en-US" sz="1400" b="1" dirty="0" smtClean="0">
                <a:solidFill>
                  <a:schemeClr val="bg1"/>
                </a:solidFill>
                <a:latin typeface="Microsoft YaHei" panose="020B0503020204020204" pitchFamily="34" charset="-122"/>
                <a:ea typeface="Microsoft YaHei" panose="020B0503020204020204" pitchFamily="34" charset="-122"/>
              </a:rPr>
              <a:t>钟</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8" name="Rounded Rectangle 17"/>
          <p:cNvSpPr/>
          <p:nvPr/>
        </p:nvSpPr>
        <p:spPr>
          <a:xfrm>
            <a:off x="5743909" y="3789802"/>
            <a:ext cx="1129229" cy="363557"/>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45</a:t>
            </a:r>
            <a:r>
              <a:rPr lang="zh-CN" altLang="en-US" sz="1400" b="1" dirty="0">
                <a:solidFill>
                  <a:schemeClr val="bg1"/>
                </a:solidFill>
                <a:latin typeface="Microsoft YaHei" panose="020B0503020204020204" pitchFamily="34" charset="-122"/>
                <a:ea typeface="Microsoft YaHei" panose="020B0503020204020204" pitchFamily="34" charset="-122"/>
              </a:rPr>
              <a:t>分</a:t>
            </a:r>
            <a:r>
              <a:rPr lang="zh-CN" altLang="en-US" sz="1400" b="1" dirty="0" smtClean="0">
                <a:solidFill>
                  <a:schemeClr val="bg1"/>
                </a:solidFill>
                <a:latin typeface="Microsoft YaHei" panose="020B0503020204020204" pitchFamily="34" charset="-122"/>
                <a:ea typeface="Microsoft YaHei" panose="020B0503020204020204" pitchFamily="34" charset="-122"/>
              </a:rPr>
              <a:t>钟</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19" name="Rounded Rectangle 18"/>
          <p:cNvSpPr/>
          <p:nvPr/>
        </p:nvSpPr>
        <p:spPr>
          <a:xfrm>
            <a:off x="7191247" y="3789802"/>
            <a:ext cx="1129229" cy="363557"/>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smtClean="0">
                <a:solidFill>
                  <a:schemeClr val="bg1"/>
                </a:solidFill>
                <a:latin typeface="Microsoft YaHei" panose="020B0503020204020204" pitchFamily="34" charset="-122"/>
                <a:ea typeface="Microsoft YaHei" panose="020B0503020204020204" pitchFamily="34" charset="-122"/>
              </a:rPr>
              <a:t>&gt;=60</a:t>
            </a:r>
            <a:r>
              <a:rPr lang="zh-CN" altLang="en-US" sz="1400" b="1" dirty="0">
                <a:solidFill>
                  <a:schemeClr val="bg1"/>
                </a:solidFill>
                <a:latin typeface="Microsoft YaHei" panose="020B0503020204020204" pitchFamily="34" charset="-122"/>
                <a:ea typeface="Microsoft YaHei" panose="020B0503020204020204" pitchFamily="34" charset="-122"/>
              </a:rPr>
              <a:t>分</a:t>
            </a:r>
            <a:r>
              <a:rPr lang="zh-CN" altLang="en-US" sz="1400" b="1" dirty="0" smtClean="0">
                <a:solidFill>
                  <a:schemeClr val="bg1"/>
                </a:solidFill>
                <a:latin typeface="Microsoft YaHei" panose="020B0503020204020204" pitchFamily="34" charset="-122"/>
                <a:ea typeface="Microsoft YaHei" panose="020B0503020204020204" pitchFamily="34" charset="-122"/>
              </a:rPr>
              <a:t>钟</a:t>
            </a:r>
            <a:endParaRPr lang="en-US" sz="1400" b="1" dirty="0">
              <a:solidFill>
                <a:schemeClr val="bg1"/>
              </a:solidFill>
              <a:latin typeface="Microsoft YaHei" panose="020B0503020204020204" pitchFamily="34" charset="-122"/>
              <a:ea typeface="Microsoft YaHei" panose="020B0503020204020204" pitchFamily="34" charset="-122"/>
            </a:endParaRPr>
          </a:p>
        </p:txBody>
      </p:sp>
      <p:sp>
        <p:nvSpPr>
          <p:cNvPr id="20" name="Rectangle 19"/>
          <p:cNvSpPr/>
          <p:nvPr/>
        </p:nvSpPr>
        <p:spPr>
          <a:xfrm>
            <a:off x="1379864" y="4197424"/>
            <a:ext cx="1299990"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不用等</a:t>
            </a:r>
            <a:endParaRPr lang="en-US"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1" name="Rectangle 20"/>
          <p:cNvSpPr/>
          <p:nvPr/>
        </p:nvSpPr>
        <p:spPr>
          <a:xfrm>
            <a:off x="2791401" y="4197424"/>
            <a:ext cx="1299990"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理想的等待时间</a:t>
            </a:r>
            <a:endParaRPr lang="en-US"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2" name="Rectangle 21"/>
          <p:cNvSpPr/>
          <p:nvPr/>
        </p:nvSpPr>
        <p:spPr>
          <a:xfrm>
            <a:off x="4202939" y="4197423"/>
            <a:ext cx="1448732" cy="70508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050" b="1" dirty="0" smtClean="0">
                <a:solidFill>
                  <a:schemeClr val="accent1">
                    <a:lumMod val="75000"/>
                  </a:schemeClr>
                </a:solidFill>
                <a:latin typeface="Microsoft YaHei" panose="020B0503020204020204" pitchFamily="34" charset="-122"/>
                <a:ea typeface="Microsoft YaHei" panose="020B0503020204020204" pitchFamily="34" charset="-122"/>
              </a:rPr>
              <a:t>较少的不合理的等待</a:t>
            </a:r>
            <a:r>
              <a:rPr lang="en-US" altLang="zh-CN" sz="1050" b="1" dirty="0" smtClean="0">
                <a:solidFill>
                  <a:schemeClr val="accent1">
                    <a:lumMod val="7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假设每到来一位顾客</a:t>
            </a:r>
            <a:r>
              <a:rPr lang="en-US" sz="1050" dirty="0" smtClean="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一位顾客离开</a:t>
            </a:r>
            <a:endParaRPr lang="en-US" sz="1050"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3" name="Rectangle 22"/>
          <p:cNvSpPr/>
          <p:nvPr/>
        </p:nvSpPr>
        <p:spPr>
          <a:xfrm>
            <a:off x="5651671" y="4186407"/>
            <a:ext cx="1299990"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050" b="1" dirty="0">
                <a:solidFill>
                  <a:schemeClr val="accent1">
                    <a:lumMod val="75000"/>
                  </a:schemeClr>
                </a:solidFill>
                <a:latin typeface="Microsoft YaHei" panose="020B0503020204020204" pitchFamily="34" charset="-122"/>
                <a:ea typeface="Microsoft YaHei" panose="020B0503020204020204" pitchFamily="34" charset="-122"/>
              </a:rPr>
              <a:t>中</a:t>
            </a:r>
            <a:r>
              <a:rPr lang="zh-CN" altLang="en-US" sz="1050" b="1" dirty="0" smtClean="0">
                <a:solidFill>
                  <a:schemeClr val="accent1">
                    <a:lumMod val="75000"/>
                  </a:schemeClr>
                </a:solidFill>
                <a:latin typeface="Microsoft YaHei" panose="020B0503020204020204" pitchFamily="34" charset="-122"/>
                <a:ea typeface="Microsoft YaHei" panose="020B0503020204020204" pitchFamily="34" charset="-122"/>
              </a:rPr>
              <a:t>量的不合理的等待</a:t>
            </a:r>
            <a:r>
              <a:rPr lang="en-US" sz="1050" b="1" dirty="0" smtClean="0">
                <a:solidFill>
                  <a:schemeClr val="accent1">
                    <a:lumMod val="75000"/>
                  </a:schemeClr>
                </a:solidFill>
                <a:latin typeface="Microsoft YaHei" panose="020B0503020204020204" pitchFamily="34" charset="-122"/>
                <a:ea typeface="Microsoft YaHei" panose="020B0503020204020204" pitchFamily="34" charset="-122"/>
              </a:rPr>
              <a:t>-</a:t>
            </a:r>
            <a:r>
              <a:rPr lang="zh-CN" altLang="en-US" sz="1050" dirty="0">
                <a:solidFill>
                  <a:schemeClr val="accent1">
                    <a:lumMod val="75000"/>
                  </a:schemeClr>
                </a:solidFill>
                <a:latin typeface="Microsoft YaHei" panose="020B0503020204020204" pitchFamily="34" charset="-122"/>
                <a:ea typeface="Microsoft YaHei" panose="020B0503020204020204" pitchFamily="34" charset="-122"/>
              </a:rPr>
              <a:t>假设每到来一位顾客</a:t>
            </a:r>
            <a:r>
              <a:rPr lang="en-US" sz="105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两位</a:t>
            </a:r>
            <a:r>
              <a:rPr lang="zh-CN" altLang="en-US" sz="1050" dirty="0">
                <a:solidFill>
                  <a:schemeClr val="accent1">
                    <a:lumMod val="75000"/>
                  </a:schemeClr>
                </a:solidFill>
                <a:latin typeface="Microsoft YaHei" panose="020B0503020204020204" pitchFamily="34" charset="-122"/>
                <a:ea typeface="Microsoft YaHei" panose="020B0503020204020204" pitchFamily="34" charset="-122"/>
              </a:rPr>
              <a:t>顾客离</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开</a:t>
            </a:r>
            <a:endParaRPr lang="en-US" sz="105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4" name="Rectangle 23"/>
          <p:cNvSpPr/>
          <p:nvPr/>
        </p:nvSpPr>
        <p:spPr>
          <a:xfrm>
            <a:off x="7125144" y="4197424"/>
            <a:ext cx="1484017"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050" b="1" dirty="0" smtClean="0">
                <a:solidFill>
                  <a:schemeClr val="accent1">
                    <a:lumMod val="75000"/>
                  </a:schemeClr>
                </a:solidFill>
                <a:latin typeface="Microsoft YaHei" panose="020B0503020204020204" pitchFamily="34" charset="-122"/>
                <a:ea typeface="Microsoft YaHei" panose="020B0503020204020204" pitchFamily="34" charset="-122"/>
              </a:rPr>
              <a:t>大量的不合理的等待</a:t>
            </a:r>
            <a:r>
              <a:rPr lang="en-US" altLang="zh-CN" sz="1050" b="1" dirty="0" smtClean="0">
                <a:solidFill>
                  <a:schemeClr val="accent1">
                    <a:lumMod val="75000"/>
                  </a:schemeClr>
                </a:solidFill>
                <a:latin typeface="Microsoft YaHei" panose="020B0503020204020204" pitchFamily="34" charset="-122"/>
                <a:ea typeface="Microsoft YaHei" panose="020B0503020204020204" pitchFamily="34" charset="-122"/>
              </a:rPr>
              <a:t>-</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假</a:t>
            </a:r>
            <a:r>
              <a:rPr lang="zh-CN" altLang="en-US" sz="1050" dirty="0">
                <a:solidFill>
                  <a:schemeClr val="accent1">
                    <a:lumMod val="75000"/>
                  </a:schemeClr>
                </a:solidFill>
                <a:latin typeface="Microsoft YaHei" panose="020B0503020204020204" pitchFamily="34" charset="-122"/>
                <a:ea typeface="Microsoft YaHei" panose="020B0503020204020204" pitchFamily="34" charset="-122"/>
              </a:rPr>
              <a:t>设每到来一位顾客</a:t>
            </a:r>
            <a:r>
              <a:rPr lang="en-US" sz="1050" dirty="0">
                <a:solidFill>
                  <a:schemeClr val="accent1">
                    <a:lumMod val="75000"/>
                  </a:schemeClr>
                </a:solidFill>
                <a:latin typeface="Microsoft YaHei" panose="020B0503020204020204" pitchFamily="34" charset="-122"/>
                <a:ea typeface="Microsoft YaHei" panose="020B0503020204020204" pitchFamily="34" charset="-122"/>
              </a:rPr>
              <a:t>, </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三位</a:t>
            </a:r>
            <a:r>
              <a:rPr lang="zh-CN" altLang="en-US" sz="1050" dirty="0">
                <a:solidFill>
                  <a:schemeClr val="accent1">
                    <a:lumMod val="75000"/>
                  </a:schemeClr>
                </a:solidFill>
                <a:latin typeface="Microsoft YaHei" panose="020B0503020204020204" pitchFamily="34" charset="-122"/>
                <a:ea typeface="Microsoft YaHei" panose="020B0503020204020204" pitchFamily="34" charset="-122"/>
              </a:rPr>
              <a:t>顾客离</a:t>
            </a:r>
            <a:r>
              <a:rPr lang="zh-CN" altLang="en-US" sz="1050" dirty="0" smtClean="0">
                <a:solidFill>
                  <a:schemeClr val="accent1">
                    <a:lumMod val="75000"/>
                  </a:schemeClr>
                </a:solidFill>
                <a:latin typeface="Microsoft YaHei" panose="020B0503020204020204" pitchFamily="34" charset="-122"/>
                <a:ea typeface="Microsoft YaHei" panose="020B0503020204020204" pitchFamily="34" charset="-122"/>
              </a:rPr>
              <a:t>开</a:t>
            </a:r>
            <a:endParaRPr lang="en-US" sz="105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5" name="Rounded Rectangle 24"/>
          <p:cNvSpPr/>
          <p:nvPr/>
        </p:nvSpPr>
        <p:spPr>
          <a:xfrm>
            <a:off x="4373700" y="5662670"/>
            <a:ext cx="1129229" cy="550843"/>
          </a:xfrm>
          <a:prstGeom prst="roundRect">
            <a:avLst/>
          </a:prstGeom>
          <a:solidFill>
            <a:schemeClr val="accent2">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rPr>
              <a:t>销量损失</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26" name="Rounded Rectangle 25"/>
          <p:cNvSpPr/>
          <p:nvPr/>
        </p:nvSpPr>
        <p:spPr>
          <a:xfrm>
            <a:off x="5822432" y="5662670"/>
            <a:ext cx="1129229" cy="550843"/>
          </a:xfrm>
          <a:prstGeom prst="roundRect">
            <a:avLst/>
          </a:prstGeom>
          <a:solidFill>
            <a:schemeClr val="accent2">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bg1"/>
                </a:solidFill>
                <a:latin typeface="Microsoft YaHei" panose="020B0503020204020204" pitchFamily="34" charset="-122"/>
                <a:ea typeface="Microsoft YaHei" panose="020B0503020204020204" pitchFamily="34" charset="-122"/>
              </a:rPr>
              <a:t>销量损失</a:t>
            </a:r>
            <a:endParaRPr lang="en-US" sz="1200" b="1" dirty="0">
              <a:solidFill>
                <a:schemeClr val="bg1"/>
              </a:solidFill>
              <a:latin typeface="Microsoft YaHei" panose="020B0503020204020204" pitchFamily="34" charset="-122"/>
              <a:ea typeface="Microsoft YaHei" panose="020B0503020204020204" pitchFamily="34" charset="-122"/>
            </a:endParaRPr>
          </a:p>
        </p:txBody>
      </p:sp>
      <p:sp>
        <p:nvSpPr>
          <p:cNvPr id="27" name="Rounded Rectangle 26"/>
          <p:cNvSpPr/>
          <p:nvPr/>
        </p:nvSpPr>
        <p:spPr>
          <a:xfrm>
            <a:off x="7191247" y="5662670"/>
            <a:ext cx="1129229" cy="550843"/>
          </a:xfrm>
          <a:prstGeom prst="roundRect">
            <a:avLst/>
          </a:prstGeom>
          <a:solidFill>
            <a:schemeClr val="accent2">
              <a:lumMod val="5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bg1"/>
                </a:solidFill>
                <a:latin typeface="Microsoft YaHei" panose="020B0503020204020204" pitchFamily="34" charset="-122"/>
                <a:ea typeface="Microsoft YaHei" panose="020B0503020204020204" pitchFamily="34" charset="-122"/>
              </a:rPr>
              <a:t>销量损失</a:t>
            </a:r>
            <a:endParaRPr lang="en-US" b="1" dirty="0">
              <a:solidFill>
                <a:schemeClr val="bg1"/>
              </a:solidFill>
              <a:latin typeface="Microsoft YaHei" panose="020B0503020204020204" pitchFamily="34" charset="-122"/>
              <a:ea typeface="Microsoft YaHei" panose="020B0503020204020204" pitchFamily="34" charset="-122"/>
            </a:endParaRPr>
          </a:p>
        </p:txBody>
      </p:sp>
      <p:cxnSp>
        <p:nvCxnSpPr>
          <p:cNvPr id="28" name="Straight Arrow Connector 27"/>
          <p:cNvCxnSpPr>
            <a:stCxn id="7" idx="3"/>
            <a:endCxn id="10" idx="1"/>
          </p:cNvCxnSpPr>
          <p:nvPr/>
        </p:nvCxnSpPr>
        <p:spPr>
          <a:xfrm>
            <a:off x="2897436" y="2148286"/>
            <a:ext cx="225862"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4277303" y="2148286"/>
            <a:ext cx="225862" cy="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7191246" y="1465239"/>
            <a:ext cx="1644281"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餐厅在最大销量运作</a:t>
            </a:r>
            <a:r>
              <a:rPr lang="en-US" altLang="zh-CN" sz="1100" b="1" dirty="0" smtClean="0">
                <a:solidFill>
                  <a:schemeClr val="accent1">
                    <a:lumMod val="75000"/>
                  </a:schemeClr>
                </a:solidFill>
                <a:latin typeface="Microsoft YaHei" panose="020B0503020204020204" pitchFamily="34" charset="-122"/>
                <a:ea typeface="Microsoft YaHei" panose="020B0503020204020204" pitchFamily="34" charset="-122"/>
              </a:rPr>
              <a:t>-</a:t>
            </a:r>
          </a:p>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没有不合理的等待</a:t>
            </a:r>
            <a:endParaRPr lang="en-US"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1" name="Rectangle 30"/>
          <p:cNvSpPr/>
          <p:nvPr/>
        </p:nvSpPr>
        <p:spPr>
          <a:xfrm>
            <a:off x="7157370" y="2445741"/>
            <a:ext cx="1644281"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餐厅低于最大销量运作</a:t>
            </a:r>
            <a:r>
              <a:rPr lang="en-US" altLang="zh-CN" sz="1100" b="1" dirty="0" smtClean="0">
                <a:solidFill>
                  <a:schemeClr val="accent1">
                    <a:lumMod val="75000"/>
                  </a:schemeClr>
                </a:solidFill>
                <a:latin typeface="Microsoft YaHei" panose="020B0503020204020204" pitchFamily="34" charset="-122"/>
                <a:ea typeface="Microsoft YaHei" panose="020B0503020204020204" pitchFamily="34" charset="-122"/>
              </a:rPr>
              <a:t>-</a:t>
            </a:r>
            <a:r>
              <a:rPr lang="zh-CN" altLang="en-US" sz="1100" b="1" dirty="0" smtClean="0">
                <a:solidFill>
                  <a:schemeClr val="accent1">
                    <a:lumMod val="75000"/>
                  </a:schemeClr>
                </a:solidFill>
                <a:latin typeface="Microsoft YaHei" panose="020B0503020204020204" pitchFamily="34" charset="-122"/>
                <a:ea typeface="Microsoft YaHei" panose="020B0503020204020204" pitchFamily="34" charset="-122"/>
              </a:rPr>
              <a:t>有可能会有不合理的等待</a:t>
            </a:r>
            <a:endParaRPr lang="en-US"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cxnSp>
        <p:nvCxnSpPr>
          <p:cNvPr id="32" name="Straight Arrow Connector 31"/>
          <p:cNvCxnSpPr>
            <a:stCxn id="11" idx="3"/>
            <a:endCxn id="14" idx="1"/>
          </p:cNvCxnSpPr>
          <p:nvPr/>
        </p:nvCxnSpPr>
        <p:spPr>
          <a:xfrm flipV="1">
            <a:off x="5596585" y="1652527"/>
            <a:ext cx="447530" cy="495759"/>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stCxn id="11" idx="3"/>
            <a:endCxn id="13" idx="1"/>
          </p:cNvCxnSpPr>
          <p:nvPr/>
        </p:nvCxnSpPr>
        <p:spPr>
          <a:xfrm>
            <a:off x="5596585" y="2148286"/>
            <a:ext cx="447530" cy="462708"/>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 name="Elbow Connector 33"/>
          <p:cNvCxnSpPr/>
          <p:nvPr/>
        </p:nvCxnSpPr>
        <p:spPr>
          <a:xfrm rot="5400000">
            <a:off x="3862095" y="1054181"/>
            <a:ext cx="914400" cy="4578871"/>
          </a:xfrm>
          <a:prstGeom prst="bentConnector3">
            <a:avLst>
              <a:gd name="adj1" fmla="val 60267"/>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437260" y="3448278"/>
            <a:ext cx="0" cy="36576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4880473" y="3449159"/>
            <a:ext cx="0" cy="36576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6312665" y="3449159"/>
            <a:ext cx="0" cy="36576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8" name="Elbow Connector 37"/>
          <p:cNvCxnSpPr/>
          <p:nvPr/>
        </p:nvCxnSpPr>
        <p:spPr>
          <a:xfrm rot="16200000" flipH="1">
            <a:off x="6700170" y="2789474"/>
            <a:ext cx="914400" cy="1097280"/>
          </a:xfrm>
          <a:prstGeom prst="bentConnector3">
            <a:avLst>
              <a:gd name="adj1" fmla="val 60882"/>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946575" y="5122842"/>
            <a:ext cx="0" cy="45720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a:off x="6389784" y="5122842"/>
            <a:ext cx="0" cy="45720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a:off x="7777908" y="5122842"/>
            <a:ext cx="0" cy="457200"/>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2" name="Flowchart: Card 41"/>
          <p:cNvSpPr/>
          <p:nvPr/>
        </p:nvSpPr>
        <p:spPr>
          <a:xfrm>
            <a:off x="592163" y="5078777"/>
            <a:ext cx="851057" cy="365760"/>
          </a:xfrm>
          <a:prstGeom prst="flowChartPunchedCard">
            <a:avLst/>
          </a:prstGeom>
          <a:solidFill>
            <a:schemeClr val="bg1">
              <a:lumMod val="9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zh-CN" altLang="en-US" sz="1050" b="1" dirty="0" smtClean="0">
                <a:solidFill>
                  <a:schemeClr val="tx1">
                    <a:lumMod val="65000"/>
                    <a:lumOff val="35000"/>
                  </a:schemeClr>
                </a:solidFill>
                <a:latin typeface="Microsoft YaHei" panose="020B0503020204020204" pitchFamily="34" charset="-122"/>
                <a:ea typeface="Microsoft YaHei" panose="020B0503020204020204" pitchFamily="34" charset="-122"/>
              </a:rPr>
              <a:t>数据</a:t>
            </a:r>
            <a:endParaRPr lang="en-US" sz="105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3" name="Folded Corner 42"/>
          <p:cNvSpPr/>
          <p:nvPr/>
        </p:nvSpPr>
        <p:spPr>
          <a:xfrm>
            <a:off x="581145" y="5541483"/>
            <a:ext cx="851057" cy="365760"/>
          </a:xfrm>
          <a:prstGeom prst="foldedCorner">
            <a:avLst/>
          </a:prstGeom>
          <a:solidFill>
            <a:schemeClr val="accent6">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sz="1050" b="1" dirty="0" smtClean="0">
                <a:solidFill>
                  <a:schemeClr val="tx1">
                    <a:lumMod val="65000"/>
                    <a:lumOff val="35000"/>
                  </a:schemeClr>
                </a:solidFill>
                <a:latin typeface="Microsoft YaHei" panose="020B0503020204020204" pitchFamily="34" charset="-122"/>
                <a:ea typeface="Microsoft YaHei" panose="020B0503020204020204" pitchFamily="34" charset="-122"/>
              </a:rPr>
              <a:t>假设</a:t>
            </a:r>
            <a:endParaRPr lang="en-US" sz="105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4" name="Rounded Rectangle 43"/>
          <p:cNvSpPr/>
          <p:nvPr/>
        </p:nvSpPr>
        <p:spPr>
          <a:xfrm>
            <a:off x="570128" y="6004189"/>
            <a:ext cx="851057" cy="365760"/>
          </a:xfrm>
          <a:prstGeom prst="roundRect">
            <a:avLst/>
          </a:prstGeom>
          <a:solidFill>
            <a:schemeClr val="accent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50" b="1" dirty="0" smtClean="0">
                <a:solidFill>
                  <a:schemeClr val="bg1"/>
                </a:solidFill>
                <a:latin typeface="Microsoft YaHei" panose="020B0503020204020204" pitchFamily="34" charset="-122"/>
                <a:ea typeface="Microsoft YaHei" panose="020B0503020204020204" pitchFamily="34" charset="-122"/>
              </a:rPr>
              <a:t>值</a:t>
            </a:r>
            <a:endParaRPr lang="en-US" sz="1050" b="1" dirty="0">
              <a:solidFill>
                <a:schemeClr val="bg1"/>
              </a:solidFill>
              <a:latin typeface="Microsoft YaHei" panose="020B0503020204020204" pitchFamily="34" charset="-122"/>
              <a:ea typeface="Microsoft YaHei" panose="020B0503020204020204" pitchFamily="34" charset="-122"/>
            </a:endParaRPr>
          </a:p>
        </p:txBody>
      </p:sp>
      <p:sp>
        <p:nvSpPr>
          <p:cNvPr id="45" name="Rectangle 44"/>
          <p:cNvSpPr/>
          <p:nvPr/>
        </p:nvSpPr>
        <p:spPr>
          <a:xfrm>
            <a:off x="603179" y="4726237"/>
            <a:ext cx="873092" cy="35254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accent1">
                    <a:lumMod val="75000"/>
                  </a:schemeClr>
                </a:solidFill>
                <a:latin typeface="Microsoft YaHei" panose="020B0503020204020204" pitchFamily="34" charset="-122"/>
                <a:ea typeface="Microsoft YaHei" panose="020B0503020204020204" pitchFamily="34" charset="-122"/>
              </a:rPr>
              <a:t>图例</a:t>
            </a:r>
            <a:endParaRPr lang="en-US"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6" name="Folded Corner 45"/>
          <p:cNvSpPr/>
          <p:nvPr/>
        </p:nvSpPr>
        <p:spPr>
          <a:xfrm>
            <a:off x="4478373" y="2566926"/>
            <a:ext cx="1129229" cy="528810"/>
          </a:xfrm>
          <a:prstGeom prst="foldedCorner">
            <a:avLst/>
          </a:prstGeom>
          <a:solidFill>
            <a:schemeClr val="accent6">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zh-CN" altLang="en-US" sz="1400" b="1" dirty="0">
                <a:solidFill>
                  <a:schemeClr val="tx1">
                    <a:lumMod val="65000"/>
                    <a:lumOff val="35000"/>
                  </a:schemeClr>
                </a:solidFill>
                <a:latin typeface="Microsoft YaHei" panose="020B0503020204020204" pitchFamily="34" charset="-122"/>
                <a:ea typeface="Microsoft YaHei" panose="020B0503020204020204" pitchFamily="34" charset="-122"/>
              </a:rPr>
              <a:t>座位</a:t>
            </a:r>
            <a:r>
              <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桌子</a:t>
            </a:r>
            <a:endParaRPr lang="en-US" sz="14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7" name="Round Same Side Corner Rectangle 4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8" name="Round Same Side Corner Rectangle 47"/>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9" name="Round Same Side Corner Rectangle 4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0" name="Round Same Side Corner Rectangle 4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1" name="Round Same Side Corner Rectangle 5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52" name="Straight Connector 5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4520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“兴趣衰退”的信号</a:t>
            </a:r>
            <a:r>
              <a:rPr lang="zh-CN" altLang="en-US" dirty="0">
                <a:latin typeface="Microsoft YaHei" panose="020B0503020204020204" pitchFamily="34" charset="-122"/>
                <a:ea typeface="Microsoft YaHei" panose="020B0503020204020204" pitchFamily="34" charset="-122"/>
              </a:rPr>
              <a:t>不</a:t>
            </a:r>
            <a:r>
              <a:rPr lang="zh-CN" altLang="en-US" dirty="0" smtClean="0">
                <a:latin typeface="Microsoft YaHei" panose="020B0503020204020204" pitchFamily="34" charset="-122"/>
                <a:ea typeface="Microsoft YaHei" panose="020B0503020204020204" pitchFamily="34" charset="-122"/>
              </a:rPr>
              <a:t>易被发现</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rPr>
              <a:t>我们的“惯性模型”可以根据消费习惯的微小变化给出不</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rPr>
              <a:t>同</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rPr>
              <a:t>等级的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rPr>
              <a:t>警</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rPr>
              <a:t>示</a:t>
            </a:r>
            <a:endParaRPr lang="en-US" sz="1200" dirty="0">
              <a:solidFill>
                <a:schemeClr val="accent1">
                  <a:lumMod val="50000"/>
                </a:schemeClr>
              </a:solidFill>
              <a:latin typeface="Microsoft YaHei" panose="020B0503020204020204" pitchFamily="34" charset="-122"/>
              <a:ea typeface="Microsoft YaHei" panose="020B0503020204020204" pitchFamily="34" charset="-122"/>
              <a:cs typeface="Times New Roman" pitchFamily="18" charset="0"/>
            </a:endParaRPr>
          </a:p>
        </p:txBody>
      </p:sp>
      <p:pic>
        <p:nvPicPr>
          <p:cNvPr id="4" name="Picture 2" descr="C:\C DRIVE FILES\My Dropbox\01 - Marketing Analytics\Data Visualizations\Mapping Data\High Res Fader 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4031" y="2190403"/>
            <a:ext cx="5670919" cy="3832168"/>
          </a:xfrm>
          <a:prstGeom prst="rect">
            <a:avLst/>
          </a:prstGeom>
          <a:noFill/>
          <a:ln>
            <a:solidFill>
              <a:schemeClr val="bg1">
                <a:lumMod val="65000"/>
              </a:schemeClr>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Rectangle 4"/>
          <p:cNvSpPr/>
          <p:nvPr/>
        </p:nvSpPr>
        <p:spPr>
          <a:xfrm>
            <a:off x="574031" y="2190403"/>
            <a:ext cx="5670919" cy="3832168"/>
          </a:xfrm>
          <a:prstGeom prst="rect">
            <a:avLst/>
          </a:prstGeom>
          <a:gradFill>
            <a:gsLst>
              <a:gs pos="0">
                <a:schemeClr val="bg1">
                  <a:lumMod val="85000"/>
                </a:schemeClr>
              </a:gs>
              <a:gs pos="58000">
                <a:schemeClr val="bg1">
                  <a:alpha val="0"/>
                </a:schemeClr>
              </a:gs>
              <a:gs pos="100000">
                <a:schemeClr val="bg1">
                  <a:lumMod val="75000"/>
                </a:schemeClr>
              </a:gs>
            </a:gsLst>
            <a:lin ang="0" scaled="1"/>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6" name="Rounded Rectangle 5"/>
          <p:cNvSpPr/>
          <p:nvPr/>
        </p:nvSpPr>
        <p:spPr>
          <a:xfrm>
            <a:off x="3522269" y="1699953"/>
            <a:ext cx="789710" cy="4576156"/>
          </a:xfrm>
          <a:prstGeom prst="roundRect">
            <a:avLst/>
          </a:prstGeom>
          <a:noFill/>
          <a:ln w="28575">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 name="Rounded Rectangular Callout 6"/>
          <p:cNvSpPr/>
          <p:nvPr/>
        </p:nvSpPr>
        <p:spPr bwMode="gray">
          <a:xfrm>
            <a:off x="6596545" y="2290155"/>
            <a:ext cx="1963237" cy="945483"/>
          </a:xfrm>
          <a:prstGeom prst="wedgeRoundRectCallout">
            <a:avLst>
              <a:gd name="adj1" fmla="val -183313"/>
              <a:gd name="adj2" fmla="val 34393"/>
              <a:gd name="adj3" fmla="val 16667"/>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square" lIns="18288" tIns="9144" rIns="18288" bIns="9144" numCol="1" rtlCol="0" anchor="ctr" anchorCtr="0" compatLnSpc="1">
            <a:prstTxWarp prst="textNoShape">
              <a:avLst/>
            </a:prstTxWarp>
          </a:bodyPr>
          <a:lstStyle/>
          <a:p>
            <a:r>
              <a:rPr lang="zh-CN" altLang="en-US"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外部因素</a:t>
            </a:r>
            <a:endParaRPr lang="en-US" altLang="zh-CN"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变化率</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a:t>
            </a:r>
          </a:p>
          <a:p>
            <a:pPr marL="171450" indent="-171450">
              <a:buFont typeface="Arial" pitchFamily="34" charset="0"/>
              <a:buChar cha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购买力</a:t>
            </a:r>
            <a:endParaRPr lang="en-US" altLang="zh-CN"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pPr marL="171450" indent="-171450">
              <a:buFont typeface="Arial" pitchFamily="34" charset="0"/>
              <a:buChar cha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顾客花费</a:t>
            </a: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sp>
        <p:nvSpPr>
          <p:cNvPr id="8" name="Rounded Rectangular Callout 7"/>
          <p:cNvSpPr/>
          <p:nvPr/>
        </p:nvSpPr>
        <p:spPr bwMode="gray">
          <a:xfrm>
            <a:off x="6596545" y="3552029"/>
            <a:ext cx="1963237" cy="931602"/>
          </a:xfrm>
          <a:prstGeom prst="wedgeRoundRectCallout">
            <a:avLst>
              <a:gd name="adj1" fmla="val -176539"/>
              <a:gd name="adj2" fmla="val -12899"/>
              <a:gd name="adj3" fmla="val 16667"/>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square" lIns="18288" tIns="9144" rIns="18288" bIns="9144" numCol="1" rtlCol="0" anchor="ctr" anchorCtr="0" compatLnSpc="1">
            <a:prstTxWarp prst="textNoShape">
              <a:avLst/>
            </a:prstTxWarp>
          </a:bodyPr>
          <a:lstStyle/>
          <a:p>
            <a:r>
              <a:rPr lang="zh-CN" altLang="en-US"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触发物</a:t>
            </a:r>
            <a:endParaRPr lang="en-US" altLang="zh-CN"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变化率</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a:t>
            </a:r>
          </a:p>
          <a:p>
            <a:pPr marL="171450" indent="-171450">
              <a:buFont typeface="Arial" pitchFamily="34" charset="0"/>
              <a:buChar cha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利率</a:t>
            </a: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增加</a:t>
            </a: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pPr marL="171450" indent="-171450">
              <a:buFont typeface="Arial" pitchFamily="34" charset="0"/>
              <a:buChar cha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信用额度减少</a:t>
            </a: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sp>
        <p:nvSpPr>
          <p:cNvPr id="9" name="TextBox 8"/>
          <p:cNvSpPr txBox="1"/>
          <p:nvPr/>
        </p:nvSpPr>
        <p:spPr>
          <a:xfrm>
            <a:off x="829398" y="2063076"/>
            <a:ext cx="5415551" cy="107722"/>
          </a:xfrm>
          <a:prstGeom prst="rect">
            <a:avLst/>
          </a:prstGeom>
          <a:solidFill>
            <a:schemeClr val="bg1">
              <a:lumMod val="95000"/>
            </a:schemeClr>
          </a:solidFill>
        </p:spPr>
        <p:txBody>
          <a:bodyPr wrap="none" tIns="0" bIns="0" rtlCol="0">
            <a:noAutofit/>
          </a:bodyPr>
          <a:lstStyle/>
          <a:p>
            <a:endParaRPr lang="en-US" sz="700" dirty="0">
              <a:latin typeface="Microsoft YaHei" panose="020B0503020204020204" pitchFamily="34" charset="-122"/>
              <a:ea typeface="Microsoft YaHei" panose="020B0503020204020204" pitchFamily="34" charset="-122"/>
            </a:endParaRPr>
          </a:p>
        </p:txBody>
      </p:sp>
      <p:sp>
        <p:nvSpPr>
          <p:cNvPr id="10" name="TextBox 9"/>
          <p:cNvSpPr txBox="1"/>
          <p:nvPr/>
        </p:nvSpPr>
        <p:spPr>
          <a:xfrm>
            <a:off x="1030344" y="2063076"/>
            <a:ext cx="383438" cy="107722"/>
          </a:xfrm>
          <a:prstGeom prst="rect">
            <a:avLst/>
          </a:prstGeom>
          <a:solidFill>
            <a:schemeClr val="bg1">
              <a:lumMod val="95000"/>
            </a:schemeClr>
          </a:solidFill>
        </p:spPr>
        <p:txBody>
          <a:bodyPr wrap="none" tIns="0" bIns="0" rtlCol="0">
            <a:noAutofit/>
          </a:bodyPr>
          <a:lstStyle/>
          <a:p>
            <a:r>
              <a:rPr lang="en-US" sz="700" dirty="0" smtClean="0">
                <a:latin typeface="Microsoft YaHei" panose="020B0503020204020204" pitchFamily="34" charset="-122"/>
                <a:ea typeface="Microsoft YaHei" panose="020B0503020204020204" pitchFamily="34" charset="-122"/>
              </a:rPr>
              <a:t>2006</a:t>
            </a:r>
            <a:endParaRPr lang="en-US" sz="700" dirty="0">
              <a:latin typeface="Microsoft YaHei" panose="020B0503020204020204" pitchFamily="34" charset="-122"/>
              <a:ea typeface="Microsoft YaHei" panose="020B0503020204020204" pitchFamily="34" charset="-122"/>
            </a:endParaRPr>
          </a:p>
        </p:txBody>
      </p:sp>
      <p:sp>
        <p:nvSpPr>
          <p:cNvPr id="11" name="TextBox 10"/>
          <p:cNvSpPr txBox="1"/>
          <p:nvPr/>
        </p:nvSpPr>
        <p:spPr>
          <a:xfrm>
            <a:off x="2297436" y="2063076"/>
            <a:ext cx="383438" cy="107722"/>
          </a:xfrm>
          <a:prstGeom prst="rect">
            <a:avLst/>
          </a:prstGeom>
          <a:solidFill>
            <a:schemeClr val="bg1">
              <a:lumMod val="95000"/>
            </a:schemeClr>
          </a:solidFill>
        </p:spPr>
        <p:txBody>
          <a:bodyPr wrap="none" tIns="0" bIns="0" rtlCol="0">
            <a:noAutofit/>
          </a:bodyPr>
          <a:lstStyle/>
          <a:p>
            <a:r>
              <a:rPr lang="en-US" sz="700" dirty="0" smtClean="0">
                <a:latin typeface="Microsoft YaHei" panose="020B0503020204020204" pitchFamily="34" charset="-122"/>
                <a:ea typeface="Microsoft YaHei" panose="020B0503020204020204" pitchFamily="34" charset="-122"/>
              </a:rPr>
              <a:t>2007</a:t>
            </a:r>
            <a:endParaRPr lang="en-US" sz="700" dirty="0">
              <a:latin typeface="Microsoft YaHei" panose="020B0503020204020204" pitchFamily="34" charset="-122"/>
              <a:ea typeface="Microsoft YaHei" panose="020B0503020204020204" pitchFamily="34" charset="-122"/>
            </a:endParaRPr>
          </a:p>
        </p:txBody>
      </p:sp>
      <p:sp>
        <p:nvSpPr>
          <p:cNvPr id="12" name="TextBox 11"/>
          <p:cNvSpPr txBox="1"/>
          <p:nvPr/>
        </p:nvSpPr>
        <p:spPr>
          <a:xfrm>
            <a:off x="3217771" y="2063076"/>
            <a:ext cx="383438" cy="107722"/>
          </a:xfrm>
          <a:prstGeom prst="rect">
            <a:avLst/>
          </a:prstGeom>
          <a:solidFill>
            <a:schemeClr val="bg1">
              <a:lumMod val="95000"/>
            </a:schemeClr>
          </a:solidFill>
        </p:spPr>
        <p:txBody>
          <a:bodyPr wrap="none" tIns="0" bIns="0" rtlCol="0">
            <a:noAutofit/>
          </a:bodyPr>
          <a:lstStyle/>
          <a:p>
            <a:r>
              <a:rPr lang="en-US" sz="700" dirty="0" smtClean="0">
                <a:latin typeface="Microsoft YaHei" panose="020B0503020204020204" pitchFamily="34" charset="-122"/>
                <a:ea typeface="Microsoft YaHei" panose="020B0503020204020204" pitchFamily="34" charset="-122"/>
              </a:rPr>
              <a:t>2008</a:t>
            </a:r>
            <a:endParaRPr lang="en-US" sz="700" dirty="0">
              <a:latin typeface="Microsoft YaHei" panose="020B0503020204020204" pitchFamily="34" charset="-122"/>
              <a:ea typeface="Microsoft YaHei" panose="020B0503020204020204" pitchFamily="34" charset="-122"/>
            </a:endParaRPr>
          </a:p>
        </p:txBody>
      </p:sp>
      <p:sp>
        <p:nvSpPr>
          <p:cNvPr id="13" name="TextBox 12"/>
          <p:cNvSpPr txBox="1"/>
          <p:nvPr/>
        </p:nvSpPr>
        <p:spPr>
          <a:xfrm>
            <a:off x="4335862" y="2068752"/>
            <a:ext cx="383438" cy="107722"/>
          </a:xfrm>
          <a:prstGeom prst="rect">
            <a:avLst/>
          </a:prstGeom>
          <a:solidFill>
            <a:schemeClr val="bg1">
              <a:lumMod val="95000"/>
            </a:schemeClr>
          </a:solidFill>
        </p:spPr>
        <p:txBody>
          <a:bodyPr wrap="none" tIns="0" bIns="0" rtlCol="0">
            <a:noAutofit/>
          </a:bodyPr>
          <a:lstStyle/>
          <a:p>
            <a:r>
              <a:rPr lang="en-US" sz="700" dirty="0" smtClean="0">
                <a:latin typeface="Microsoft YaHei" panose="020B0503020204020204" pitchFamily="34" charset="-122"/>
                <a:ea typeface="Microsoft YaHei" panose="020B0503020204020204" pitchFamily="34" charset="-122"/>
              </a:rPr>
              <a:t>2009</a:t>
            </a:r>
            <a:endParaRPr lang="en-US" sz="700" dirty="0">
              <a:latin typeface="Microsoft YaHei" panose="020B0503020204020204" pitchFamily="34" charset="-122"/>
              <a:ea typeface="Microsoft YaHei" panose="020B0503020204020204" pitchFamily="34" charset="-122"/>
            </a:endParaRPr>
          </a:p>
        </p:txBody>
      </p:sp>
      <p:sp>
        <p:nvSpPr>
          <p:cNvPr id="14" name="TextBox 13"/>
          <p:cNvSpPr txBox="1"/>
          <p:nvPr/>
        </p:nvSpPr>
        <p:spPr>
          <a:xfrm>
            <a:off x="5108300" y="2063076"/>
            <a:ext cx="383438" cy="107722"/>
          </a:xfrm>
          <a:prstGeom prst="rect">
            <a:avLst/>
          </a:prstGeom>
          <a:solidFill>
            <a:schemeClr val="bg1">
              <a:lumMod val="95000"/>
            </a:schemeClr>
          </a:solidFill>
        </p:spPr>
        <p:txBody>
          <a:bodyPr wrap="none" tIns="0" bIns="0" rtlCol="0">
            <a:noAutofit/>
          </a:bodyPr>
          <a:lstStyle/>
          <a:p>
            <a:r>
              <a:rPr lang="en-US" sz="700" dirty="0" smtClean="0">
                <a:latin typeface="Microsoft YaHei" panose="020B0503020204020204" pitchFamily="34" charset="-122"/>
                <a:ea typeface="Microsoft YaHei" panose="020B0503020204020204" pitchFamily="34" charset="-122"/>
              </a:rPr>
              <a:t>2010</a:t>
            </a:r>
            <a:endParaRPr lang="en-US" sz="700" dirty="0">
              <a:latin typeface="Microsoft YaHei" panose="020B0503020204020204" pitchFamily="34" charset="-122"/>
              <a:ea typeface="Microsoft YaHei" panose="020B0503020204020204" pitchFamily="34" charset="-122"/>
            </a:endParaRPr>
          </a:p>
        </p:txBody>
      </p:sp>
      <p:sp>
        <p:nvSpPr>
          <p:cNvPr id="15" name="TextBox 14"/>
          <p:cNvSpPr txBox="1"/>
          <p:nvPr/>
        </p:nvSpPr>
        <p:spPr>
          <a:xfrm>
            <a:off x="3339389" y="1777808"/>
            <a:ext cx="1204817" cy="451181"/>
          </a:xfrm>
          <a:prstGeom prst="rect">
            <a:avLst/>
          </a:prstGeom>
          <a:noFill/>
        </p:spPr>
        <p:txBody>
          <a:bodyPr wrap="square" tIns="0" bIns="0" rtlCol="0">
            <a:noAutofit/>
          </a:bodyPr>
          <a:lstStyle/>
          <a:p>
            <a:pPr algn="ctr"/>
            <a:r>
              <a:rPr lang="zh-CN" altLang="en-US" b="1" dirty="0">
                <a:solidFill>
                  <a:schemeClr val="tx1">
                    <a:lumMod val="50000"/>
                    <a:lumOff val="50000"/>
                  </a:schemeClr>
                </a:solidFill>
                <a:latin typeface="Microsoft YaHei" panose="020B0503020204020204" pitchFamily="34" charset="-122"/>
                <a:ea typeface="Microsoft YaHei" panose="020B0503020204020204" pitchFamily="34" charset="-122"/>
              </a:rPr>
              <a:t>危</a:t>
            </a:r>
            <a:r>
              <a:rPr lang="zh-CN" alt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险时段</a:t>
            </a:r>
            <a:endParaRPr lang="en-US" sz="12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6" name="Rounded Rectangular Callout 15"/>
          <p:cNvSpPr/>
          <p:nvPr/>
        </p:nvSpPr>
        <p:spPr bwMode="gray">
          <a:xfrm>
            <a:off x="6596545" y="4800022"/>
            <a:ext cx="1963237" cy="931602"/>
          </a:xfrm>
          <a:prstGeom prst="wedgeRoundRectCallout">
            <a:avLst>
              <a:gd name="adj1" fmla="val -177809"/>
              <a:gd name="adj2" fmla="val -44130"/>
              <a:gd name="adj3" fmla="val 16667"/>
            </a:avLst>
          </a:prstGeom>
          <a:solidFill>
            <a:schemeClr val="bg1">
              <a:lumMod val="85000"/>
            </a:schemeClr>
          </a:solidFill>
          <a:ln>
            <a:noFill/>
            <a:headEnd type="none" w="med" len="med"/>
            <a:tailEnd type="none" w="med" len="med"/>
          </a:ln>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vert="horz" wrap="square" lIns="18288" tIns="9144" rIns="18288" bIns="9144" numCol="1" rtlCol="0" anchor="ctr" anchorCtr="0" compatLnSpc="1">
            <a:prstTxWarp prst="textNoShape">
              <a:avLst/>
            </a:prstTxWarp>
          </a:bodyPr>
          <a:lstStyle/>
          <a:p>
            <a:r>
              <a:rPr lang="zh-CN" altLang="en-US"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消费细节</a:t>
            </a:r>
            <a:endParaRPr lang="en-GB" sz="12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a:p>
            <a:r>
              <a:rPr lang="zh-CN" altLang="en-US"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变化率</a:t>
            </a:r>
            <a:r>
              <a:rPr lang="en-GB" sz="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a:t>
            </a:r>
          </a:p>
          <a:p>
            <a:pPr marL="171450" indent="-171450">
              <a:buFont typeface="Arial" pitchFamily="34" charset="0"/>
              <a:buChar char="•"/>
            </a:pPr>
            <a:r>
              <a:rPr lang="zh-CN" altLang="en-US" b="1" dirty="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rPr>
              <a:t>餐厅种类</a:t>
            </a:r>
            <a:endParaRPr lang="en-GB" sz="12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pitchFamily="34" charset="0"/>
            </a:endParaRPr>
          </a:p>
        </p:txBody>
      </p:sp>
      <p:sp>
        <p:nvSpPr>
          <p:cNvPr id="17" name="TextBox 11"/>
          <p:cNvSpPr txBox="1">
            <a:spLocks noChangeArrowheads="1"/>
          </p:cNvSpPr>
          <p:nvPr/>
        </p:nvSpPr>
        <p:spPr bwMode="auto">
          <a:xfrm>
            <a:off x="673874" y="2393598"/>
            <a:ext cx="1502059" cy="523151"/>
          </a:xfrm>
          <a:prstGeom prst="rect">
            <a:avLst/>
          </a:prstGeom>
          <a:noFill/>
          <a:ln w="9525">
            <a:noFill/>
            <a:miter lim="800000"/>
            <a:headEnd/>
            <a:tailEnd/>
          </a:ln>
        </p:spPr>
        <p:txBody>
          <a:bodyPr wrap="square" lIns="91372" tIns="45686" rIns="91372" bIns="45686">
            <a:spAutoFit/>
          </a:bodyPr>
          <a:lstStyle/>
          <a:p>
            <a:pPr algn="ctr" defTabSz="911906"/>
            <a:r>
              <a:rPr lang="zh-CN" altLang="en-US"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顾客的</a:t>
            </a:r>
            <a:r>
              <a:rPr lang="zh-CN" altLang="en-US" sz="1400" i="1" dirty="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消费欲望</a:t>
            </a:r>
            <a:r>
              <a:rPr lang="zh-CN" altLang="en-US"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和消费趋势</a:t>
            </a:r>
            <a:endParaRPr lang="en-US" sz="1400" i="1" dirty="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endParaRPr>
          </a:p>
        </p:txBody>
      </p:sp>
      <p:cxnSp>
        <p:nvCxnSpPr>
          <p:cNvPr id="18" name="Straight Connector 17"/>
          <p:cNvCxnSpPr/>
          <p:nvPr/>
        </p:nvCxnSpPr>
        <p:spPr>
          <a:xfrm>
            <a:off x="574031" y="3261039"/>
            <a:ext cx="5670919" cy="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74031" y="4344773"/>
            <a:ext cx="5670919" cy="0"/>
          </a:xfrm>
          <a:prstGeom prst="line">
            <a:avLst/>
          </a:prstGeom>
          <a:ln w="9525">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1"/>
          <p:cNvSpPr txBox="1">
            <a:spLocks noChangeArrowheads="1"/>
          </p:cNvSpPr>
          <p:nvPr/>
        </p:nvSpPr>
        <p:spPr bwMode="auto">
          <a:xfrm>
            <a:off x="673874" y="3552029"/>
            <a:ext cx="1502059" cy="307708"/>
          </a:xfrm>
          <a:prstGeom prst="rect">
            <a:avLst/>
          </a:prstGeom>
          <a:noFill/>
          <a:ln w="9525">
            <a:noFill/>
            <a:miter lim="800000"/>
            <a:headEnd/>
            <a:tailEnd/>
          </a:ln>
        </p:spPr>
        <p:txBody>
          <a:bodyPr wrap="square" lIns="91372" tIns="45686" rIns="91372" bIns="45686">
            <a:spAutoFit/>
          </a:bodyPr>
          <a:lstStyle/>
          <a:p>
            <a:pPr algn="ctr" defTabSz="911906"/>
            <a:r>
              <a:rPr lang="zh-CN" altLang="en-US"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“触发点”事件</a:t>
            </a:r>
            <a:endParaRPr lang="en-US" sz="1400" i="1" dirty="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endParaRPr>
          </a:p>
        </p:txBody>
      </p:sp>
      <p:sp>
        <p:nvSpPr>
          <p:cNvPr id="21" name="TextBox 11"/>
          <p:cNvSpPr txBox="1">
            <a:spLocks noChangeArrowheads="1"/>
          </p:cNvSpPr>
          <p:nvPr/>
        </p:nvSpPr>
        <p:spPr bwMode="auto">
          <a:xfrm>
            <a:off x="662752" y="4800022"/>
            <a:ext cx="1502059" cy="738595"/>
          </a:xfrm>
          <a:prstGeom prst="rect">
            <a:avLst/>
          </a:prstGeom>
          <a:noFill/>
          <a:ln w="9525">
            <a:noFill/>
            <a:miter lim="800000"/>
            <a:headEnd/>
            <a:tailEnd/>
          </a:ln>
        </p:spPr>
        <p:txBody>
          <a:bodyPr wrap="square" lIns="91372" tIns="45686" rIns="91372" bIns="45686">
            <a:spAutoFit/>
          </a:bodyPr>
          <a:lstStyle/>
          <a:p>
            <a:pPr algn="ctr" defTabSz="911906"/>
            <a:r>
              <a:rPr lang="zh-CN" altLang="en-US"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顾客在不同时间对不同产品</a:t>
            </a:r>
            <a:r>
              <a:rPr lang="en-US" altLang="zh-CN"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a:t>
            </a:r>
            <a:r>
              <a:rPr lang="zh-CN" altLang="en-US" sz="1400" i="1" dirty="0" smtClean="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rPr>
              <a:t>服务的消费需求</a:t>
            </a:r>
            <a:endParaRPr lang="en-US" sz="1400" i="1" dirty="0">
              <a:solidFill>
                <a:schemeClr val="accent6">
                  <a:lumMod val="75000"/>
                </a:schemeClr>
              </a:solidFill>
              <a:latin typeface="Microsoft YaHei" panose="020B0503020204020204" pitchFamily="34" charset="-122"/>
              <a:ea typeface="Microsoft YaHei" panose="020B0503020204020204" pitchFamily="34" charset="-122"/>
              <a:cs typeface="Times New Roman" pitchFamily="18" charset="0"/>
            </a:endParaRPr>
          </a:p>
        </p:txBody>
      </p:sp>
      <p:sp>
        <p:nvSpPr>
          <p:cNvPr id="22" name="TextBox 21"/>
          <p:cNvSpPr txBox="1"/>
          <p:nvPr>
            <p:custDataLst>
              <p:tags r:id="rId1"/>
            </p:custDataLst>
          </p:nvPr>
        </p:nvSpPr>
        <p:spPr bwMode="gray">
          <a:xfrm>
            <a:off x="574031" y="1697896"/>
            <a:ext cx="1625766" cy="295466"/>
          </a:xfrm>
          <a:prstGeom prst="rect">
            <a:avLst/>
          </a:prstGeom>
        </p:spPr>
        <p:txBody>
          <a:bodyPr wrap="none">
            <a:spAutoFit/>
          </a:bodyPr>
          <a:lstStyle/>
          <a:p>
            <a:pPr indent="-3175" fontAlgn="base">
              <a:lnSpc>
                <a:spcPct val="110000"/>
              </a:lnSpc>
              <a:spcBef>
                <a:spcPct val="0"/>
              </a:spcBef>
              <a:spcAft>
                <a:spcPct val="0"/>
              </a:spcAft>
              <a:buClr>
                <a:srgbClr val="009999"/>
              </a:buClr>
              <a:defRPr/>
            </a:pPr>
            <a:r>
              <a:rPr lang="zh-CN" altLang="en-US" sz="1200" b="1" dirty="0" smtClean="0">
                <a:solidFill>
                  <a:srgbClr val="11356F"/>
                </a:solidFill>
                <a:latin typeface="Microsoft YaHei" panose="020B0503020204020204" pitchFamily="34" charset="-122"/>
                <a:ea typeface="Microsoft YaHei" panose="020B0503020204020204" pitchFamily="34" charset="-122"/>
                <a:cs typeface="Tahoma" pitchFamily="34" charset="0"/>
              </a:rPr>
              <a:t>顾客</a:t>
            </a:r>
            <a:r>
              <a:rPr lang="en-GB" altLang="en-US" sz="1200" b="1" dirty="0" smtClean="0">
                <a:solidFill>
                  <a:srgbClr val="11356F"/>
                </a:solidFill>
                <a:latin typeface="Microsoft YaHei" panose="020B0503020204020204" pitchFamily="34" charset="-122"/>
                <a:ea typeface="Microsoft YaHei" panose="020B0503020204020204" pitchFamily="34" charset="-122"/>
                <a:cs typeface="Tahoma" pitchFamily="34" charset="0"/>
              </a:rPr>
              <a:t>360⁰ </a:t>
            </a:r>
            <a:r>
              <a:rPr lang="zh-CN" altLang="en-US" b="1" dirty="0">
                <a:solidFill>
                  <a:srgbClr val="11356F"/>
                </a:solidFill>
                <a:latin typeface="Microsoft YaHei" panose="020B0503020204020204" pitchFamily="34" charset="-122"/>
                <a:ea typeface="Microsoft YaHei" panose="020B0503020204020204" pitchFamily="34" charset="-122"/>
                <a:cs typeface="Tahoma" pitchFamily="34" charset="0"/>
              </a:rPr>
              <a:t>概况</a:t>
            </a:r>
            <a:r>
              <a:rPr lang="en-GB" altLang="en-US" sz="1200" b="1" dirty="0" smtClean="0">
                <a:solidFill>
                  <a:srgbClr val="11356F"/>
                </a:solidFill>
                <a:latin typeface="Microsoft YaHei" panose="020B0503020204020204" pitchFamily="34" charset="-122"/>
                <a:ea typeface="Microsoft YaHei" panose="020B0503020204020204" pitchFamily="34" charset="-122"/>
                <a:cs typeface="Tahoma" pitchFamily="34" charset="0"/>
              </a:rPr>
              <a:t>:  </a:t>
            </a:r>
            <a:r>
              <a:rPr lang="zh-CN" altLang="en-US" sz="1200" b="1" dirty="0" smtClean="0">
                <a:solidFill>
                  <a:srgbClr val="11356F"/>
                </a:solidFill>
                <a:latin typeface="Microsoft YaHei" panose="020B0503020204020204" pitchFamily="34" charset="-122"/>
                <a:ea typeface="Microsoft YaHei" panose="020B0503020204020204" pitchFamily="34" charset="-122"/>
                <a:cs typeface="Tahoma" pitchFamily="34" charset="0"/>
              </a:rPr>
              <a:t>范例</a:t>
            </a:r>
            <a:endParaRPr lang="en-GB" altLang="en-US" sz="1200" b="1" dirty="0" smtClean="0">
              <a:solidFill>
                <a:srgbClr val="11356F"/>
              </a:solidFill>
              <a:latin typeface="Microsoft YaHei" panose="020B0503020204020204" pitchFamily="34" charset="-122"/>
              <a:ea typeface="Microsoft YaHei" panose="020B0503020204020204" pitchFamily="34" charset="-122"/>
              <a:cs typeface="Tahoma" pitchFamily="34" charset="0"/>
            </a:endParaRPr>
          </a:p>
        </p:txBody>
      </p:sp>
      <p:sp>
        <p:nvSpPr>
          <p:cNvPr id="35" name="Round Same Side Corner Rectangle 3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7" name="Round Same Side Corner Rectangle 3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8" name="Round Same Side Corner Rectangle 3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0" name="Straight Connector 3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8889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8" name="Object 267" hidden="1"/>
          <p:cNvGraphicFramePr>
            <a:graphicFrameLocks/>
          </p:cNvGraphicFramePr>
          <p:nvPr>
            <p:custDataLst>
              <p:tags r:id="rId2"/>
            </p:custDataLst>
            <p:extLst>
              <p:ext uri="{D42A27DB-BD31-4B8C-83A1-F6EECF244321}">
                <p14:modId xmlns:p14="http://schemas.microsoft.com/office/powerpoint/2010/main" val="28414953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6382"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3" name="Rounded Rectangle 62"/>
          <p:cNvSpPr/>
          <p:nvPr/>
        </p:nvSpPr>
        <p:spPr bwMode="gray">
          <a:xfrm>
            <a:off x="304901" y="1896636"/>
            <a:ext cx="2410172" cy="842200"/>
          </a:xfrm>
          <a:prstGeom prst="round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77" name="Round Same Side Corner Rectangle 276"/>
          <p:cNvSpPr/>
          <p:nvPr/>
        </p:nvSpPr>
        <p:spPr bwMode="gray">
          <a:xfrm rot="5400000">
            <a:off x="2689439" y="1538271"/>
            <a:ext cx="3606083" cy="5100035"/>
          </a:xfrm>
          <a:prstGeom prst="round2SameRect">
            <a:avLst>
              <a:gd name="adj1" fmla="val 9672"/>
              <a:gd name="adj2" fmla="val 0"/>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a:lstStyle/>
          <a:p>
            <a:pPr algn="ctr" eaLnBrk="0" hangingPunct="0">
              <a:lnSpc>
                <a:spcPct val="90000"/>
              </a:lnSpc>
              <a:buClr>
                <a:schemeClr val="accent2"/>
              </a:buClr>
              <a:defRPr/>
            </a:pPr>
            <a:endParaRPr lang="en-US" altLang="zh-CN" sz="1000" b="1" dirty="0" smtClean="0">
              <a:latin typeface="Microsoft YaHei" panose="020B0503020204020204" pitchFamily="34" charset="-122"/>
              <a:ea typeface="Microsoft YaHei" panose="020B0503020204020204" pitchFamily="34" charset="-122"/>
              <a:cs typeface="+mn-cs"/>
            </a:endParaRPr>
          </a:p>
        </p:txBody>
      </p:sp>
      <p:sp>
        <p:nvSpPr>
          <p:cNvPr id="276" name="Rounded Rectangle 275"/>
          <p:cNvSpPr/>
          <p:nvPr/>
        </p:nvSpPr>
        <p:spPr bwMode="gray">
          <a:xfrm rot="16200000">
            <a:off x="-581790" y="3212522"/>
            <a:ext cx="3554568" cy="1751527"/>
          </a:xfrm>
          <a:prstGeom prst="roundRect">
            <a:avLst>
              <a:gd name="adj" fmla="val 6599"/>
            </a:avLst>
          </a:prstGeom>
          <a:noFill/>
          <a:ln w="6350" cap="flat" cmpd="sng" algn="ctr">
            <a:solidFill>
              <a:srgbClr val="FF6600"/>
            </a:solidFill>
            <a:prstDash val="dash"/>
            <a:round/>
            <a:headEnd type="none" w="med" len="med"/>
            <a:tailEnd type="none" w="med" len="med"/>
          </a:ln>
          <a:effectLst/>
        </p:spPr>
        <p:txBody>
          <a:bodyPr/>
          <a:lstStyle/>
          <a:p>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62" name="Title 55"/>
          <p:cNvSpPr>
            <a:spLocks noGrp="1"/>
          </p:cNvSpPr>
          <p:nvPr>
            <p:ph type="title"/>
          </p:nvPr>
        </p:nvSpPr>
        <p:spPr bwMode="gray"/>
        <p:txBody>
          <a:bodyPr/>
          <a:lstStyle/>
          <a:p>
            <a:r>
              <a:rPr lang="zh-CN" altLang="en-US" dirty="0">
                <a:latin typeface="Microsoft YaHei" panose="020B0503020204020204" pitchFamily="34" charset="-122"/>
                <a:ea typeface="Microsoft YaHei" panose="020B0503020204020204" pitchFamily="34" charset="-122"/>
              </a:rPr>
              <a:t>构建</a:t>
            </a:r>
            <a:r>
              <a:rPr lang="zh-CN" altLang="en-US" dirty="0" smtClean="0">
                <a:latin typeface="Microsoft YaHei" panose="020B0503020204020204" pitchFamily="34" charset="-122"/>
                <a:ea typeface="Microsoft YaHei" panose="020B0503020204020204" pitchFamily="34" charset="-122"/>
              </a:rPr>
              <a:t>早期监测客户流失的模型</a:t>
            </a:r>
            <a:endParaRPr lang="en-US" dirty="0">
              <a:latin typeface="Microsoft YaHei" panose="020B0503020204020204" pitchFamily="34" charset="-122"/>
              <a:ea typeface="Microsoft YaHei" panose="020B0503020204020204" pitchFamily="34" charset="-122"/>
            </a:endParaRPr>
          </a:p>
        </p:txBody>
      </p:sp>
      <p:sp>
        <p:nvSpPr>
          <p:cNvPr id="157" name="Pentagon 156"/>
          <p:cNvSpPr/>
          <p:nvPr/>
        </p:nvSpPr>
        <p:spPr bwMode="gray">
          <a:xfrm>
            <a:off x="2069320" y="2561182"/>
            <a:ext cx="4573932" cy="1549824"/>
          </a:xfrm>
          <a:prstGeom prst="homePlate">
            <a:avLst/>
          </a:prstGeom>
          <a:solidFill>
            <a:schemeClr val="bg1">
              <a:lumMod val="65000"/>
            </a:schemeClr>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58" name="Straight Arrow Connector 157"/>
          <p:cNvCxnSpPr/>
          <p:nvPr/>
        </p:nvCxnSpPr>
        <p:spPr bwMode="gray">
          <a:xfrm>
            <a:off x="2518900" y="3610771"/>
            <a:ext cx="3686471" cy="0"/>
          </a:xfrm>
          <a:prstGeom prst="straightConnector1">
            <a:avLst/>
          </a:prstGeom>
          <a:solidFill>
            <a:schemeClr val="accent1"/>
          </a:solidFill>
          <a:ln w="12700" cap="flat" cmpd="sng" algn="ctr">
            <a:solidFill>
              <a:schemeClr val="tx1">
                <a:lumMod val="65000"/>
                <a:lumOff val="35000"/>
              </a:schemeClr>
            </a:solidFill>
            <a:prstDash val="solid"/>
            <a:round/>
            <a:headEnd type="none" w="med" len="med"/>
            <a:tailEnd type="triangle" w="med" len="med"/>
          </a:ln>
          <a:effectLst/>
        </p:spPr>
      </p:cxnSp>
      <p:sp>
        <p:nvSpPr>
          <p:cNvPr id="160" name="Rectangle 159"/>
          <p:cNvSpPr/>
          <p:nvPr/>
        </p:nvSpPr>
        <p:spPr bwMode="gray">
          <a:xfrm>
            <a:off x="2511281" y="3039271"/>
            <a:ext cx="668266" cy="56388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61" name="Rectangle 160"/>
          <p:cNvSpPr/>
          <p:nvPr/>
        </p:nvSpPr>
        <p:spPr bwMode="gray">
          <a:xfrm>
            <a:off x="3179693" y="3092611"/>
            <a:ext cx="668266" cy="51054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62" name="Rectangle 161"/>
          <p:cNvSpPr/>
          <p:nvPr/>
        </p:nvSpPr>
        <p:spPr bwMode="gray">
          <a:xfrm>
            <a:off x="3860983" y="3222151"/>
            <a:ext cx="494545" cy="38100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63" name="Rectangle 162"/>
          <p:cNvSpPr/>
          <p:nvPr/>
        </p:nvSpPr>
        <p:spPr bwMode="gray">
          <a:xfrm>
            <a:off x="4352979" y="3457226"/>
            <a:ext cx="1594814" cy="145925"/>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64" name="Straight Arrow Connector 163"/>
          <p:cNvCxnSpPr/>
          <p:nvPr/>
        </p:nvCxnSpPr>
        <p:spPr bwMode="gray">
          <a:xfrm flipV="1">
            <a:off x="2518900" y="3792077"/>
            <a:ext cx="3622077" cy="0"/>
          </a:xfrm>
          <a:prstGeom prst="straightConnector1">
            <a:avLst/>
          </a:prstGeom>
          <a:solidFill>
            <a:schemeClr val="accent1"/>
          </a:solidFill>
          <a:ln w="12700" cap="flat" cmpd="sng" algn="ctr">
            <a:solidFill>
              <a:schemeClr val="tx1">
                <a:lumMod val="65000"/>
                <a:lumOff val="35000"/>
              </a:schemeClr>
            </a:solidFill>
            <a:prstDash val="solid"/>
            <a:round/>
            <a:headEnd type="none" w="med" len="med"/>
            <a:tailEnd type="triangle" w="med" len="med"/>
          </a:ln>
          <a:effectLst/>
        </p:spPr>
      </p:cxnSp>
      <p:sp>
        <p:nvSpPr>
          <p:cNvPr id="165" name="Right Arrow 32"/>
          <p:cNvSpPr>
            <a:spLocks noChangeArrowheads="1"/>
          </p:cNvSpPr>
          <p:nvPr/>
        </p:nvSpPr>
        <p:spPr bwMode="gray">
          <a:xfrm rot="5400000">
            <a:off x="3260894" y="369074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cs typeface="+mn-cs"/>
            </a:endParaRPr>
          </a:p>
        </p:txBody>
      </p:sp>
      <p:sp>
        <p:nvSpPr>
          <p:cNvPr id="166" name="Right Arrow 32"/>
          <p:cNvSpPr>
            <a:spLocks noChangeArrowheads="1"/>
          </p:cNvSpPr>
          <p:nvPr/>
        </p:nvSpPr>
        <p:spPr bwMode="gray">
          <a:xfrm rot="5400000">
            <a:off x="4083854" y="369074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cs typeface="+mn-cs"/>
            </a:endParaRPr>
          </a:p>
        </p:txBody>
      </p:sp>
      <p:sp>
        <p:nvSpPr>
          <p:cNvPr id="167" name="Right Arrow 32"/>
          <p:cNvSpPr>
            <a:spLocks noChangeArrowheads="1"/>
          </p:cNvSpPr>
          <p:nvPr/>
        </p:nvSpPr>
        <p:spPr bwMode="gray">
          <a:xfrm rot="5400000">
            <a:off x="4691756" y="3698369"/>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cs typeface="+mn-cs"/>
            </a:endParaRPr>
          </a:p>
        </p:txBody>
      </p:sp>
      <p:sp>
        <p:nvSpPr>
          <p:cNvPr id="168" name="TextBox 167"/>
          <p:cNvSpPr txBox="1"/>
          <p:nvPr/>
        </p:nvSpPr>
        <p:spPr bwMode="gray">
          <a:xfrm>
            <a:off x="2058374" y="2663530"/>
            <a:ext cx="536428" cy="1323439"/>
          </a:xfrm>
          <a:prstGeom prst="rect">
            <a:avLst/>
          </a:prstGeom>
          <a:noFill/>
        </p:spPr>
        <p:txBody>
          <a:bodyPr wrap="square" rtlCol="0">
            <a:spAutoFit/>
          </a:bodyPr>
          <a:lstStyle/>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高</a:t>
            </a:r>
            <a:r>
              <a:rPr lang="en-US" sz="1000" b="1" dirty="0" smtClean="0">
                <a:solidFill>
                  <a:srgbClr val="0070C0"/>
                </a:solidFill>
                <a:latin typeface="Microsoft YaHei" panose="020B0503020204020204" pitchFamily="34" charset="-122"/>
                <a:ea typeface="Microsoft YaHei" panose="020B0503020204020204" pitchFamily="34" charset="-122"/>
              </a:rPr>
              <a:t> –</a:t>
            </a:r>
          </a:p>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中</a:t>
            </a:r>
            <a:r>
              <a:rPr lang="en-US" sz="1000" b="1" dirty="0" smtClean="0">
                <a:solidFill>
                  <a:srgbClr val="0070C0"/>
                </a:solidFill>
                <a:latin typeface="Microsoft YaHei" panose="020B0503020204020204" pitchFamily="34" charset="-122"/>
                <a:ea typeface="Microsoft YaHei" panose="020B0503020204020204" pitchFamily="34" charset="-122"/>
              </a:rPr>
              <a:t> –</a:t>
            </a:r>
          </a:p>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低</a:t>
            </a:r>
            <a:r>
              <a:rPr lang="en-US" sz="1000" b="1" dirty="0" smtClean="0">
                <a:solidFill>
                  <a:srgbClr val="0070C0"/>
                </a:solidFill>
                <a:latin typeface="Microsoft YaHei" panose="020B0503020204020204" pitchFamily="34" charset="-122"/>
                <a:ea typeface="Microsoft YaHei" panose="020B0503020204020204" pitchFamily="34" charset="-122"/>
              </a:rPr>
              <a:t> –</a:t>
            </a:r>
          </a:p>
          <a:p>
            <a:pPr algn="r">
              <a:lnSpc>
                <a:spcPct val="200000"/>
              </a:lnSpc>
            </a:pPr>
            <a:endParaRPr lang="en-US" sz="1000" b="1" dirty="0">
              <a:solidFill>
                <a:srgbClr val="0070C0"/>
              </a:solidFill>
              <a:latin typeface="Microsoft YaHei" panose="020B0503020204020204" pitchFamily="34" charset="-122"/>
              <a:ea typeface="Microsoft YaHei" panose="020B0503020204020204" pitchFamily="34" charset="-122"/>
            </a:endParaRPr>
          </a:p>
        </p:txBody>
      </p:sp>
      <p:sp>
        <p:nvSpPr>
          <p:cNvPr id="169" name="TextBox 168"/>
          <p:cNvSpPr txBox="1"/>
          <p:nvPr/>
        </p:nvSpPr>
        <p:spPr bwMode="gray">
          <a:xfrm>
            <a:off x="2366838" y="3838549"/>
            <a:ext cx="708965" cy="276999"/>
          </a:xfrm>
          <a:prstGeom prst="rect">
            <a:avLst/>
          </a:prstGeom>
          <a:noFill/>
        </p:spPr>
        <p:txBody>
          <a:bodyPr wrap="square" rtlCol="0">
            <a:spAutoFit/>
          </a:bodyPr>
          <a:lstStyle/>
          <a:p>
            <a:pPr algn="r"/>
            <a:r>
              <a:rPr lang="zh-CN" altLang="en-US" b="1" dirty="0" smtClean="0">
                <a:solidFill>
                  <a:srgbClr val="0070C0"/>
                </a:solidFill>
                <a:latin typeface="Microsoft YaHei" panose="020B0503020204020204" pitchFamily="34" charset="-122"/>
                <a:ea typeface="Microsoft YaHei" panose="020B0503020204020204" pitchFamily="34" charset="-122"/>
              </a:rPr>
              <a:t>事件</a:t>
            </a:r>
            <a:endParaRPr lang="en-US" b="1" dirty="0">
              <a:solidFill>
                <a:srgbClr val="0070C0"/>
              </a:solidFill>
              <a:latin typeface="Microsoft YaHei" panose="020B0503020204020204" pitchFamily="34" charset="-122"/>
              <a:ea typeface="Microsoft YaHei" panose="020B0503020204020204" pitchFamily="34" charset="-122"/>
            </a:endParaRPr>
          </a:p>
        </p:txBody>
      </p:sp>
      <p:sp>
        <p:nvSpPr>
          <p:cNvPr id="170" name="TextBox 169"/>
          <p:cNvSpPr txBox="1"/>
          <p:nvPr/>
        </p:nvSpPr>
        <p:spPr bwMode="gray">
          <a:xfrm>
            <a:off x="1954826" y="2539203"/>
            <a:ext cx="1133855" cy="276999"/>
          </a:xfrm>
          <a:prstGeom prst="rect">
            <a:avLst/>
          </a:prstGeom>
          <a:noFill/>
        </p:spPr>
        <p:txBody>
          <a:bodyPr wrap="square" rtlCol="0">
            <a:spAutoFit/>
          </a:bodyPr>
          <a:lstStyle/>
          <a:p>
            <a:pPr algn="r"/>
            <a:r>
              <a:rPr lang="zh-CN" altLang="en-US" b="1" dirty="0" smtClean="0">
                <a:solidFill>
                  <a:srgbClr val="0070C0"/>
                </a:solidFill>
                <a:latin typeface="Microsoft YaHei" panose="020B0503020204020204" pitchFamily="34" charset="-122"/>
                <a:ea typeface="Microsoft YaHei" panose="020B0503020204020204" pitchFamily="34" charset="-122"/>
              </a:rPr>
              <a:t>风险率</a:t>
            </a:r>
            <a:endParaRPr lang="en-US" b="1" dirty="0">
              <a:solidFill>
                <a:srgbClr val="0070C0"/>
              </a:solidFill>
              <a:latin typeface="Microsoft YaHei" panose="020B0503020204020204" pitchFamily="34" charset="-122"/>
              <a:ea typeface="Microsoft YaHei" panose="020B0503020204020204" pitchFamily="34" charset="-122"/>
            </a:endParaRPr>
          </a:p>
        </p:txBody>
      </p:sp>
      <p:sp>
        <p:nvSpPr>
          <p:cNvPr id="171" name="TextBox 170"/>
          <p:cNvSpPr txBox="1"/>
          <p:nvPr/>
        </p:nvSpPr>
        <p:spPr bwMode="gray">
          <a:xfrm>
            <a:off x="3231129" y="3766433"/>
            <a:ext cx="1093925" cy="338554"/>
          </a:xfrm>
          <a:prstGeom prst="rect">
            <a:avLst/>
          </a:prstGeom>
          <a:noFill/>
        </p:spPr>
        <p:txBody>
          <a:bodyPr wrap="square" rtlCol="0">
            <a:spAutoFit/>
          </a:bodyPr>
          <a:lstStyle/>
          <a:p>
            <a:r>
              <a:rPr lang="zh-CN" alt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网</a:t>
            </a:r>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上</a:t>
            </a:r>
            <a:endParaRPr lang="en-US" altLang="zh-CN"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购</a:t>
            </a:r>
            <a:r>
              <a:rPr lang="zh-CN" alt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买</a:t>
            </a:r>
            <a:endParaRPr 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72" name="TextBox 171"/>
          <p:cNvSpPr txBox="1"/>
          <p:nvPr/>
        </p:nvSpPr>
        <p:spPr bwMode="gray">
          <a:xfrm>
            <a:off x="3951567" y="3766445"/>
            <a:ext cx="760645" cy="215444"/>
          </a:xfrm>
          <a:prstGeom prst="rect">
            <a:avLst/>
          </a:prstGeom>
          <a:noFill/>
        </p:spPr>
        <p:txBody>
          <a:bodyPr wrap="square" rtlCol="0">
            <a:spAutoFit/>
          </a:bodyPr>
          <a:lstStyle/>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进店</a:t>
            </a:r>
            <a:endParaRPr 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73" name="TextBox 172"/>
          <p:cNvSpPr txBox="1"/>
          <p:nvPr/>
        </p:nvSpPr>
        <p:spPr bwMode="gray">
          <a:xfrm>
            <a:off x="4664449" y="3766457"/>
            <a:ext cx="1156426" cy="338554"/>
          </a:xfrm>
          <a:prstGeom prst="rect">
            <a:avLst/>
          </a:prstGeom>
          <a:noFill/>
        </p:spPr>
        <p:txBody>
          <a:bodyPr wrap="square" rtlCol="0">
            <a:spAutoFit/>
          </a:bodyPr>
          <a:lstStyle/>
          <a:p>
            <a:r>
              <a:rPr lang="zh-CN" alt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登</a:t>
            </a:r>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记</a:t>
            </a:r>
            <a:endParaRPr lang="en-US" altLang="zh-CN"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会员</a:t>
            </a:r>
            <a:endParaRPr lang="en-US" sz="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74" name="Pentagon 173"/>
          <p:cNvSpPr/>
          <p:nvPr/>
        </p:nvSpPr>
        <p:spPr bwMode="gray">
          <a:xfrm>
            <a:off x="2077004" y="4217833"/>
            <a:ext cx="4746552" cy="1549824"/>
          </a:xfrm>
          <a:prstGeom prst="homePlate">
            <a:avLst/>
          </a:prstGeom>
          <a:solidFill>
            <a:schemeClr val="bg1">
              <a:lumMod val="65000"/>
            </a:schemeClr>
          </a:solidFill>
          <a:ln w="12700"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75" name="Straight Arrow Connector 174"/>
          <p:cNvCxnSpPr/>
          <p:nvPr/>
        </p:nvCxnSpPr>
        <p:spPr bwMode="gray">
          <a:xfrm>
            <a:off x="2526584" y="5293180"/>
            <a:ext cx="3665907" cy="0"/>
          </a:xfrm>
          <a:prstGeom prst="straightConnector1">
            <a:avLst/>
          </a:prstGeom>
          <a:solidFill>
            <a:schemeClr val="accent1"/>
          </a:solidFill>
          <a:ln w="12700" cap="flat" cmpd="sng" algn="ctr">
            <a:solidFill>
              <a:schemeClr val="tx1">
                <a:lumMod val="65000"/>
                <a:lumOff val="35000"/>
              </a:schemeClr>
            </a:solidFill>
            <a:prstDash val="solid"/>
            <a:round/>
            <a:headEnd type="none" w="med" len="med"/>
            <a:tailEnd type="triangle" w="med" len="med"/>
          </a:ln>
          <a:effectLst/>
        </p:spPr>
      </p:cxnSp>
      <p:sp>
        <p:nvSpPr>
          <p:cNvPr id="177" name="Rectangle 176"/>
          <p:cNvSpPr/>
          <p:nvPr/>
        </p:nvSpPr>
        <p:spPr bwMode="gray">
          <a:xfrm>
            <a:off x="2518965" y="5051880"/>
            <a:ext cx="554787" cy="23368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78" name="Rectangle 177"/>
          <p:cNvSpPr/>
          <p:nvPr/>
        </p:nvSpPr>
        <p:spPr bwMode="gray">
          <a:xfrm>
            <a:off x="3081054" y="5138240"/>
            <a:ext cx="601019" cy="14732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79" name="Rectangle 178"/>
          <p:cNvSpPr/>
          <p:nvPr/>
        </p:nvSpPr>
        <p:spPr bwMode="gray">
          <a:xfrm>
            <a:off x="3679373" y="4940120"/>
            <a:ext cx="316621" cy="34544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cxnSp>
        <p:nvCxnSpPr>
          <p:cNvPr id="180" name="Straight Arrow Connector 179"/>
          <p:cNvCxnSpPr/>
          <p:nvPr/>
        </p:nvCxnSpPr>
        <p:spPr bwMode="gray">
          <a:xfrm>
            <a:off x="2526584" y="5455237"/>
            <a:ext cx="3627271" cy="0"/>
          </a:xfrm>
          <a:prstGeom prst="straightConnector1">
            <a:avLst/>
          </a:prstGeom>
          <a:solidFill>
            <a:schemeClr val="accent1"/>
          </a:solidFill>
          <a:ln w="12700" cap="flat" cmpd="sng" algn="ctr">
            <a:solidFill>
              <a:schemeClr val="tx1">
                <a:lumMod val="65000"/>
                <a:lumOff val="35000"/>
              </a:schemeClr>
            </a:solidFill>
            <a:prstDash val="solid"/>
            <a:round/>
            <a:headEnd type="none" w="med" len="med"/>
            <a:tailEnd type="triangle" w="med" len="med"/>
          </a:ln>
          <a:effectLst/>
        </p:spPr>
      </p:cxnSp>
      <p:sp>
        <p:nvSpPr>
          <p:cNvPr id="181" name="Right Arrow 32"/>
          <p:cNvSpPr>
            <a:spLocks noChangeArrowheads="1"/>
          </p:cNvSpPr>
          <p:nvPr/>
        </p:nvSpPr>
        <p:spPr bwMode="gray">
          <a:xfrm rot="5400000">
            <a:off x="3139038" y="5350693"/>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cs typeface="+mn-cs"/>
            </a:endParaRPr>
          </a:p>
        </p:txBody>
      </p:sp>
      <p:sp>
        <p:nvSpPr>
          <p:cNvPr id="182" name="Right Arrow 32"/>
          <p:cNvSpPr>
            <a:spLocks noChangeArrowheads="1"/>
          </p:cNvSpPr>
          <p:nvPr/>
        </p:nvSpPr>
        <p:spPr bwMode="gray">
          <a:xfrm rot="5400000">
            <a:off x="3888338" y="5350693"/>
            <a:ext cx="112389" cy="99463"/>
          </a:xfrm>
          <a:prstGeom prst="rightArrow">
            <a:avLst>
              <a:gd name="adj1" fmla="val 50000"/>
              <a:gd name="adj2" fmla="val 113666"/>
            </a:avLst>
          </a:prstGeom>
          <a:gradFill rotWithShape="1">
            <a:gsLst>
              <a:gs pos="0">
                <a:srgbClr val="004080"/>
              </a:gs>
              <a:gs pos="13000">
                <a:srgbClr val="004080">
                  <a:alpha val="87000"/>
                </a:srgbClr>
              </a:gs>
              <a:gs pos="100000">
                <a:srgbClr val="EED89D">
                  <a:alpha val="0"/>
                </a:srgbClr>
              </a:gs>
            </a:gsLst>
            <a:lin ang="10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buClr>
                <a:srgbClr val="FFFF99"/>
              </a:buClr>
              <a:defRPr/>
            </a:pPr>
            <a:endParaRPr lang="en-US" altLang="en-US" sz="1000">
              <a:solidFill>
                <a:prstClr val="white"/>
              </a:solidFill>
              <a:latin typeface="Microsoft YaHei" panose="020B0503020204020204" pitchFamily="34" charset="-122"/>
              <a:ea typeface="Microsoft YaHei" panose="020B0503020204020204" pitchFamily="34" charset="-122"/>
              <a:cs typeface="+mn-cs"/>
            </a:endParaRPr>
          </a:p>
        </p:txBody>
      </p:sp>
      <p:sp>
        <p:nvSpPr>
          <p:cNvPr id="184" name="TextBox 183"/>
          <p:cNvSpPr txBox="1"/>
          <p:nvPr/>
        </p:nvSpPr>
        <p:spPr bwMode="gray">
          <a:xfrm>
            <a:off x="2374522" y="5455760"/>
            <a:ext cx="727039" cy="276999"/>
          </a:xfrm>
          <a:prstGeom prst="rect">
            <a:avLst/>
          </a:prstGeom>
          <a:noFill/>
        </p:spPr>
        <p:txBody>
          <a:bodyPr wrap="square" rtlCol="0">
            <a:spAutoFit/>
          </a:bodyPr>
          <a:lstStyle/>
          <a:p>
            <a:pPr algn="r"/>
            <a:r>
              <a:rPr lang="zh-CN" altLang="en-US" b="1" dirty="0" smtClean="0">
                <a:solidFill>
                  <a:srgbClr val="0070C0"/>
                </a:solidFill>
                <a:latin typeface="Microsoft YaHei" panose="020B0503020204020204" pitchFamily="34" charset="-122"/>
                <a:ea typeface="Microsoft YaHei" panose="020B0503020204020204" pitchFamily="34" charset="-122"/>
              </a:rPr>
              <a:t>事件</a:t>
            </a:r>
            <a:endParaRPr lang="en-US" b="1" dirty="0">
              <a:solidFill>
                <a:srgbClr val="0070C0"/>
              </a:solidFill>
              <a:latin typeface="Microsoft YaHei" panose="020B0503020204020204" pitchFamily="34" charset="-122"/>
              <a:ea typeface="Microsoft YaHei" panose="020B0503020204020204" pitchFamily="34" charset="-122"/>
            </a:endParaRPr>
          </a:p>
        </p:txBody>
      </p:sp>
      <p:sp>
        <p:nvSpPr>
          <p:cNvPr id="185" name="TextBox 184"/>
          <p:cNvSpPr txBox="1"/>
          <p:nvPr/>
        </p:nvSpPr>
        <p:spPr bwMode="gray">
          <a:xfrm>
            <a:off x="1903826" y="4212786"/>
            <a:ext cx="1111583" cy="276999"/>
          </a:xfrm>
          <a:prstGeom prst="rect">
            <a:avLst/>
          </a:prstGeom>
          <a:noFill/>
        </p:spPr>
        <p:txBody>
          <a:bodyPr wrap="square" rtlCol="0">
            <a:spAutoFit/>
          </a:bodyPr>
          <a:lstStyle/>
          <a:p>
            <a:pPr algn="r"/>
            <a:r>
              <a:rPr lang="zh-CN" altLang="en-US" b="1" dirty="0" smtClean="0">
                <a:solidFill>
                  <a:srgbClr val="0070C0"/>
                </a:solidFill>
                <a:latin typeface="Microsoft YaHei" panose="020B0503020204020204" pitchFamily="34" charset="-122"/>
                <a:ea typeface="Microsoft YaHei" panose="020B0503020204020204" pitchFamily="34" charset="-122"/>
              </a:rPr>
              <a:t>风险率</a:t>
            </a:r>
            <a:endParaRPr lang="en-US" b="1" dirty="0">
              <a:solidFill>
                <a:srgbClr val="0070C0"/>
              </a:solidFill>
              <a:latin typeface="Microsoft YaHei" panose="020B0503020204020204" pitchFamily="34" charset="-122"/>
              <a:ea typeface="Microsoft YaHei" panose="020B0503020204020204" pitchFamily="34" charset="-122"/>
            </a:endParaRPr>
          </a:p>
        </p:txBody>
      </p:sp>
      <p:sp>
        <p:nvSpPr>
          <p:cNvPr id="186" name="TextBox 185"/>
          <p:cNvSpPr txBox="1"/>
          <p:nvPr/>
        </p:nvSpPr>
        <p:spPr bwMode="gray">
          <a:xfrm>
            <a:off x="3111761" y="5493621"/>
            <a:ext cx="1007231" cy="338554"/>
          </a:xfrm>
          <a:prstGeom prst="rect">
            <a:avLst/>
          </a:prstGeom>
          <a:noFill/>
        </p:spPr>
        <p:txBody>
          <a:bodyPr wrap="square" rtlCol="0">
            <a:spAutoFit/>
          </a:bodyPr>
          <a:lstStyle/>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打进电话，</a:t>
            </a:r>
            <a:endParaRPr lang="en-US" altLang="zh-CN"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关于订单</a:t>
            </a:r>
            <a:endParaRPr lang="en-US" sz="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87" name="TextBox 186"/>
          <p:cNvSpPr txBox="1"/>
          <p:nvPr/>
        </p:nvSpPr>
        <p:spPr bwMode="gray">
          <a:xfrm>
            <a:off x="3864413" y="5493621"/>
            <a:ext cx="1156426" cy="338554"/>
          </a:xfrm>
          <a:prstGeom prst="rect">
            <a:avLst/>
          </a:prstGeom>
          <a:noFill/>
        </p:spPr>
        <p:txBody>
          <a:bodyPr wrap="square" rtlCol="0">
            <a:spAutoFit/>
          </a:bodyPr>
          <a:lstStyle/>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打进电话</a:t>
            </a:r>
            <a:endParaRPr lang="en-US" altLang="zh-CN" sz="800" b="1" dirty="0" smtClean="0">
              <a:solidFill>
                <a:schemeClr val="tx1">
                  <a:lumMod val="75000"/>
                  <a:lumOff val="25000"/>
                </a:schemeClr>
              </a:solidFill>
              <a:latin typeface="Microsoft YaHei" panose="020B0503020204020204" pitchFamily="34" charset="-122"/>
              <a:ea typeface="Microsoft YaHei" panose="020B0503020204020204" pitchFamily="34" charset="-122"/>
            </a:endParaRPr>
          </a:p>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投诉</a:t>
            </a:r>
            <a:endParaRPr lang="en-US" sz="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189" name="Straight Connector 188"/>
          <p:cNvCxnSpPr/>
          <p:nvPr/>
        </p:nvCxnSpPr>
        <p:spPr bwMode="gray">
          <a:xfrm rot="16200000" flipH="1">
            <a:off x="1713684" y="4107756"/>
            <a:ext cx="3309576"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90" name="Straight Connector 189"/>
          <p:cNvCxnSpPr/>
          <p:nvPr/>
        </p:nvCxnSpPr>
        <p:spPr bwMode="gray">
          <a:xfrm rot="16200000" flipH="1">
            <a:off x="4276570" y="4114194"/>
            <a:ext cx="3322456"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91" name="Rectangle 190"/>
          <p:cNvSpPr/>
          <p:nvPr/>
        </p:nvSpPr>
        <p:spPr bwMode="gray">
          <a:xfrm>
            <a:off x="3985460" y="4843600"/>
            <a:ext cx="316621" cy="44704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2" name="Rectangle 191"/>
          <p:cNvSpPr/>
          <p:nvPr/>
        </p:nvSpPr>
        <p:spPr bwMode="gray">
          <a:xfrm>
            <a:off x="4304426" y="4747080"/>
            <a:ext cx="316621" cy="54356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3" name="Rectangle 192"/>
          <p:cNvSpPr/>
          <p:nvPr/>
        </p:nvSpPr>
        <p:spPr bwMode="gray">
          <a:xfrm>
            <a:off x="4623392" y="4635320"/>
            <a:ext cx="316621" cy="65532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4" name="Rectangle 193"/>
          <p:cNvSpPr/>
          <p:nvPr/>
        </p:nvSpPr>
        <p:spPr bwMode="gray">
          <a:xfrm>
            <a:off x="4947439" y="4498160"/>
            <a:ext cx="1000354" cy="792480"/>
          </a:xfrm>
          <a:prstGeom prst="rect">
            <a:avLst/>
          </a:prstGeom>
          <a:solidFill>
            <a:schemeClr val="bg1">
              <a:lumMod val="85000"/>
            </a:schemeClr>
          </a:solidFill>
          <a:ln w="9525" cap="flat" cmpd="sng" algn="ctr">
            <a:solidFill>
              <a:schemeClr val="bg1">
                <a:lumMod val="50000"/>
              </a:schemeClr>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5" name="Right Brace 194"/>
          <p:cNvSpPr/>
          <p:nvPr/>
        </p:nvSpPr>
        <p:spPr bwMode="gray">
          <a:xfrm rot="5400000">
            <a:off x="5439076" y="5073523"/>
            <a:ext cx="90153" cy="927279"/>
          </a:xfrm>
          <a:prstGeom prst="rightBrace">
            <a:avLst>
              <a:gd name="adj1" fmla="val 124696"/>
              <a:gd name="adj2" fmla="val 50000"/>
            </a:avLst>
          </a:prstGeom>
          <a:noFill/>
          <a:ln w="12700" cap="flat" cmpd="sng" algn="ctr">
            <a:solidFill>
              <a:schemeClr val="tx1">
                <a:lumMod val="65000"/>
                <a:lumOff val="3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000" b="0" i="0" u="none" strike="noStrike" cap="none" normalizeH="0" baseline="0" smtClean="0">
              <a:ln>
                <a:noFill/>
              </a:ln>
              <a:solidFill>
                <a:schemeClr val="tx1"/>
              </a:solidFill>
              <a:effectLst/>
              <a:latin typeface="Microsoft YaHei" panose="020B0503020204020204" pitchFamily="34" charset="-122"/>
              <a:ea typeface="Microsoft YaHei" panose="020B0503020204020204" pitchFamily="34" charset="-122"/>
            </a:endParaRPr>
          </a:p>
        </p:txBody>
      </p:sp>
      <p:sp>
        <p:nvSpPr>
          <p:cNvPr id="196" name="TextBox 195"/>
          <p:cNvSpPr txBox="1"/>
          <p:nvPr/>
        </p:nvSpPr>
        <p:spPr bwMode="gray">
          <a:xfrm>
            <a:off x="4750057" y="5562629"/>
            <a:ext cx="1633851" cy="215444"/>
          </a:xfrm>
          <a:prstGeom prst="rect">
            <a:avLst/>
          </a:prstGeom>
          <a:noFill/>
        </p:spPr>
        <p:txBody>
          <a:bodyPr wrap="square" rtlCol="0">
            <a:spAutoFit/>
          </a:bodyPr>
          <a:lstStyle/>
          <a:p>
            <a:r>
              <a:rPr lang="zh-CN" altLang="en-US" sz="800" b="1" dirty="0" smtClean="0">
                <a:solidFill>
                  <a:schemeClr val="tx1">
                    <a:lumMod val="75000"/>
                    <a:lumOff val="25000"/>
                  </a:schemeClr>
                </a:solidFill>
                <a:latin typeface="Microsoft YaHei" panose="020B0503020204020204" pitchFamily="34" charset="-122"/>
                <a:ea typeface="Microsoft YaHei" panose="020B0503020204020204" pitchFamily="34" charset="-122"/>
              </a:rPr>
              <a:t>没有其他行为或动静</a:t>
            </a:r>
            <a:endParaRPr lang="en-US" sz="8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cxnSp>
        <p:nvCxnSpPr>
          <p:cNvPr id="197" name="Straight Connector 196"/>
          <p:cNvCxnSpPr/>
          <p:nvPr/>
        </p:nvCxnSpPr>
        <p:spPr bwMode="gray">
          <a:xfrm rot="5400000">
            <a:off x="2563687" y="4114196"/>
            <a:ext cx="3322454"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cxnSp>
        <p:nvCxnSpPr>
          <p:cNvPr id="198" name="Straight Connector 197"/>
          <p:cNvCxnSpPr/>
          <p:nvPr/>
        </p:nvCxnSpPr>
        <p:spPr bwMode="gray">
          <a:xfrm rot="5400000">
            <a:off x="3397000" y="4103948"/>
            <a:ext cx="3368714"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199" name="Rounded Rectangular Callout 198"/>
          <p:cNvSpPr/>
          <p:nvPr/>
        </p:nvSpPr>
        <p:spPr bwMode="gray">
          <a:xfrm>
            <a:off x="3642475" y="5923995"/>
            <a:ext cx="4443212" cy="694293"/>
          </a:xfrm>
          <a:prstGeom prst="wedgeRoundRectCallout">
            <a:avLst>
              <a:gd name="adj1" fmla="val 4280"/>
              <a:gd name="adj2" fmla="val -200611"/>
              <a:gd name="adj3" fmla="val 16667"/>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71450" indent="-171450">
              <a:buClr>
                <a:schemeClr val="tx1">
                  <a:lumMod val="65000"/>
                  <a:lumOff val="35000"/>
                </a:schemeClr>
              </a:buClr>
              <a:buFont typeface="Arial" panose="020B0604020202020204" pitchFamily="34" charset="0"/>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给顾客演示产品以及顾客登记的情况表明，一开始的“风险率</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”很低</a:t>
            </a:r>
            <a:endParaRPr lang="en-US" altLang="zh-CN"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Clr>
                <a:schemeClr val="tx1">
                  <a:lumMod val="65000"/>
                  <a:lumOff val="35000"/>
                </a:schemeClr>
              </a:buClr>
              <a:buFont typeface="Arial" panose="020B0604020202020204" pitchFamily="34" charset="0"/>
              <a:buChar char="•"/>
            </a:pPr>
            <a:r>
              <a:rPr kumimoji="0" lang="zh-CN" altLang="en-US" sz="11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投诉因没有被及时处理使得“风险率”逐步增加增加</a:t>
            </a:r>
            <a:endParaRPr kumimoji="0" lang="en-US" sz="1100" b="0" i="0" u="none" strike="noStrike" cap="none" normalizeH="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201" name="Rounded Rectangle 71"/>
          <p:cNvSpPr>
            <a:spLocks noChangeArrowheads="1"/>
          </p:cNvSpPr>
          <p:nvPr/>
        </p:nvSpPr>
        <p:spPr bwMode="gray">
          <a:xfrm>
            <a:off x="392594" y="2540982"/>
            <a:ext cx="1589088" cy="1589087"/>
          </a:xfrm>
          <a:prstGeom prst="roundRect">
            <a:avLst>
              <a:gd name="adj" fmla="val 1628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45720" rIns="45720"/>
          <a:lstStyle/>
          <a:p>
            <a:pPr indent="-171450" defTabSz="895350">
              <a:buClr>
                <a:srgbClr val="11356F"/>
              </a:buClr>
              <a:buSzPct val="100000"/>
              <a:defRPr/>
            </a:pPr>
            <a:r>
              <a:rPr lang="zh-CN" altLang="en-US" sz="1100" b="1" dirty="0" smtClean="0">
                <a:solidFill>
                  <a:srgbClr val="0070C0"/>
                </a:solidFill>
                <a:latin typeface="Microsoft YaHei" panose="020B0503020204020204" pitchFamily="34" charset="-122"/>
                <a:ea typeface="Microsoft YaHei" panose="020B0503020204020204" pitchFamily="34" charset="-122"/>
              </a:rPr>
              <a:t>顾客</a:t>
            </a:r>
            <a:r>
              <a:rPr lang="en-US" sz="1100" b="1" dirty="0" smtClean="0">
                <a:solidFill>
                  <a:srgbClr val="0070C0"/>
                </a:solidFill>
                <a:latin typeface="Microsoft YaHei" panose="020B0503020204020204" pitchFamily="34" charset="-122"/>
                <a:ea typeface="Microsoft YaHei" panose="020B0503020204020204" pitchFamily="34" charset="-122"/>
              </a:rPr>
              <a:t> </a:t>
            </a:r>
            <a:r>
              <a:rPr lang="en-US" sz="1100" b="1" dirty="0">
                <a:solidFill>
                  <a:srgbClr val="0070C0"/>
                </a:solidFill>
                <a:latin typeface="Microsoft YaHei" panose="020B0503020204020204" pitchFamily="34" charset="-122"/>
                <a:ea typeface="Microsoft YaHei" panose="020B0503020204020204" pitchFamily="34" charset="-122"/>
              </a:rPr>
              <a:t>#</a:t>
            </a:r>
            <a:r>
              <a:rPr lang="en-US" sz="1100" b="1" dirty="0" smtClean="0">
                <a:solidFill>
                  <a:srgbClr val="0070C0"/>
                </a:solidFill>
                <a:latin typeface="Microsoft YaHei" panose="020B0503020204020204" pitchFamily="34" charset="-122"/>
                <a:ea typeface="Microsoft YaHei" panose="020B0503020204020204" pitchFamily="34" charset="-122"/>
              </a:rPr>
              <a:t>1</a:t>
            </a:r>
          </a:p>
          <a:p>
            <a:pPr marL="171450" indent="-171450" defTabSz="895350">
              <a:spcBef>
                <a:spcPts val="6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女性</a:t>
            </a:r>
            <a:endPar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300"/>
              </a:spcBef>
              <a:buClr>
                <a:srgbClr val="595959"/>
              </a:buClr>
              <a:buSzPct val="100000"/>
              <a:buFont typeface="Wingdings" pitchFamily="2" charset="2"/>
              <a:buChar char="§"/>
              <a:defRP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30-35</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岁</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3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职员</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3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首次购买客户</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3" name="Rounded Rectangle 64"/>
          <p:cNvSpPr>
            <a:spLocks noChangeArrowheads="1"/>
          </p:cNvSpPr>
          <p:nvPr/>
        </p:nvSpPr>
        <p:spPr bwMode="gray">
          <a:xfrm>
            <a:off x="398944" y="4197950"/>
            <a:ext cx="1590675" cy="1587500"/>
          </a:xfrm>
          <a:prstGeom prst="roundRect">
            <a:avLst>
              <a:gd name="adj" fmla="val 1628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45720" rIns="45720"/>
          <a:lstStyle/>
          <a:p>
            <a:pPr indent="-171450" defTabSz="895350">
              <a:buClr>
                <a:srgbClr val="11356F"/>
              </a:buClr>
              <a:buSzPct val="100000"/>
              <a:defRPr/>
            </a:pPr>
            <a:r>
              <a:rPr lang="zh-CN" altLang="en-US" sz="1100" b="1" dirty="0">
                <a:solidFill>
                  <a:srgbClr val="0070C0"/>
                </a:solidFill>
                <a:latin typeface="Microsoft YaHei" panose="020B0503020204020204" pitchFamily="34" charset="-122"/>
                <a:ea typeface="Microsoft YaHei" panose="020B0503020204020204" pitchFamily="34" charset="-122"/>
              </a:rPr>
              <a:t>顾客</a:t>
            </a:r>
            <a:r>
              <a:rPr lang="en-US" sz="1100" b="1" dirty="0" smtClean="0">
                <a:solidFill>
                  <a:srgbClr val="0070C0"/>
                </a:solidFill>
                <a:latin typeface="Microsoft YaHei" panose="020B0503020204020204" pitchFamily="34" charset="-122"/>
                <a:ea typeface="Microsoft YaHei" panose="020B0503020204020204" pitchFamily="34" charset="-122"/>
              </a:rPr>
              <a:t> </a:t>
            </a:r>
            <a:r>
              <a:rPr lang="en-US" sz="1100" b="1" dirty="0">
                <a:solidFill>
                  <a:srgbClr val="0070C0"/>
                </a:solidFill>
                <a:latin typeface="Microsoft YaHei" panose="020B0503020204020204" pitchFamily="34" charset="-122"/>
                <a:ea typeface="Microsoft YaHei" panose="020B0503020204020204" pitchFamily="34" charset="-122"/>
              </a:rPr>
              <a:t>#</a:t>
            </a:r>
            <a:r>
              <a:rPr lang="en-US" sz="1100" b="1" dirty="0" smtClean="0">
                <a:solidFill>
                  <a:srgbClr val="0070C0"/>
                </a:solidFill>
                <a:latin typeface="Microsoft YaHei" panose="020B0503020204020204" pitchFamily="34" charset="-122"/>
                <a:ea typeface="Microsoft YaHei" panose="020B0503020204020204" pitchFamily="34" charset="-122"/>
              </a:rPr>
              <a:t>2</a:t>
            </a:r>
          </a:p>
          <a:p>
            <a:pPr marL="171450" indent="-171450" defTabSz="895350">
              <a:spcBef>
                <a:spcPts val="6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男性</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600"/>
              </a:spcBef>
              <a:buClr>
                <a:srgbClr val="595959"/>
              </a:buClr>
              <a:buSzPct val="100000"/>
              <a:buFont typeface="Wingdings" pitchFamily="2" charset="2"/>
              <a:buChar char="§"/>
              <a:defRPr/>
            </a:pPr>
            <a:r>
              <a:rPr 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50-55</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岁</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6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销售专家</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defTabSz="895350">
              <a:spcBef>
                <a:spcPts val="600"/>
              </a:spcBef>
              <a:buClr>
                <a:srgbClr val="595959"/>
              </a:buClr>
              <a:buSzPct val="100000"/>
              <a:buFont typeface="Wingdings" pitchFamily="2" charset="2"/>
              <a:buChar char="§"/>
              <a:defRP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老顾客</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223" name="Straight Arrow Connector 222"/>
          <p:cNvCxnSpPr/>
          <p:nvPr/>
        </p:nvCxnSpPr>
        <p:spPr bwMode="gray">
          <a:xfrm rot="5400000" flipH="1" flipV="1">
            <a:off x="2249184" y="3211045"/>
            <a:ext cx="509746" cy="794"/>
          </a:xfrm>
          <a:prstGeom prst="straightConnector1">
            <a:avLst/>
          </a:prstGeom>
          <a:solidFill>
            <a:schemeClr val="accent1"/>
          </a:solidFill>
          <a:ln w="19050" cap="flat" cmpd="sng" algn="ctr">
            <a:solidFill>
              <a:schemeClr val="tx1">
                <a:lumMod val="65000"/>
                <a:lumOff val="35000"/>
              </a:schemeClr>
            </a:solidFill>
            <a:prstDash val="solid"/>
            <a:round/>
            <a:headEnd type="none" w="med" len="med"/>
            <a:tailEnd type="triangle" w="med" len="med"/>
          </a:ln>
          <a:effectLst/>
        </p:spPr>
      </p:cxnSp>
      <p:cxnSp>
        <p:nvCxnSpPr>
          <p:cNvPr id="224" name="Straight Arrow Connector 223"/>
          <p:cNvCxnSpPr/>
          <p:nvPr/>
        </p:nvCxnSpPr>
        <p:spPr bwMode="gray">
          <a:xfrm rot="5400000" flipH="1" flipV="1">
            <a:off x="2256868" y="4687390"/>
            <a:ext cx="509746" cy="794"/>
          </a:xfrm>
          <a:prstGeom prst="straightConnector1">
            <a:avLst/>
          </a:prstGeom>
          <a:solidFill>
            <a:schemeClr val="accent1"/>
          </a:solidFill>
          <a:ln w="19050" cap="flat" cmpd="sng" algn="ctr">
            <a:solidFill>
              <a:schemeClr val="tx1">
                <a:lumMod val="65000"/>
                <a:lumOff val="35000"/>
              </a:schemeClr>
            </a:solidFill>
            <a:prstDash val="solid"/>
            <a:round/>
            <a:headEnd type="none" w="med" len="med"/>
            <a:tailEnd type="triangle" w="med" len="med"/>
          </a:ln>
          <a:effectLst/>
        </p:spPr>
      </p:cxnSp>
      <p:cxnSp>
        <p:nvCxnSpPr>
          <p:cNvPr id="225" name="Straight Connector 224"/>
          <p:cNvCxnSpPr/>
          <p:nvPr/>
        </p:nvCxnSpPr>
        <p:spPr bwMode="gray">
          <a:xfrm rot="5400000">
            <a:off x="861051" y="4111567"/>
            <a:ext cx="3301956" cy="0"/>
          </a:xfrm>
          <a:prstGeom prst="line">
            <a:avLst/>
          </a:prstGeom>
          <a:solidFill>
            <a:schemeClr val="accent1"/>
          </a:solidFill>
          <a:ln w="12700" cap="flat" cmpd="sng" algn="ctr">
            <a:solidFill>
              <a:schemeClr val="tx1">
                <a:lumMod val="65000"/>
                <a:lumOff val="35000"/>
              </a:schemeClr>
            </a:solidFill>
            <a:prstDash val="dash"/>
            <a:round/>
            <a:headEnd type="none" w="med" len="med"/>
            <a:tailEnd type="none" w="med" len="med"/>
          </a:ln>
          <a:effectLst/>
        </p:spPr>
      </p:cxnSp>
      <p:sp>
        <p:nvSpPr>
          <p:cNvPr id="226" name="TextBox 225"/>
          <p:cNvSpPr txBox="1"/>
          <p:nvPr/>
        </p:nvSpPr>
        <p:spPr bwMode="gray">
          <a:xfrm>
            <a:off x="2017591" y="4284119"/>
            <a:ext cx="536428" cy="1323439"/>
          </a:xfrm>
          <a:prstGeom prst="rect">
            <a:avLst/>
          </a:prstGeom>
          <a:noFill/>
        </p:spPr>
        <p:txBody>
          <a:bodyPr wrap="square" rtlCol="0">
            <a:spAutoFit/>
          </a:bodyPr>
          <a:lstStyle/>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高</a:t>
            </a:r>
            <a:r>
              <a:rPr lang="en-US" sz="1000" b="1" dirty="0" smtClean="0">
                <a:solidFill>
                  <a:srgbClr val="0070C0"/>
                </a:solidFill>
                <a:latin typeface="Microsoft YaHei" panose="020B0503020204020204" pitchFamily="34" charset="-122"/>
                <a:ea typeface="Microsoft YaHei" panose="020B0503020204020204" pitchFamily="34" charset="-122"/>
              </a:rPr>
              <a:t>–</a:t>
            </a:r>
          </a:p>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中</a:t>
            </a:r>
            <a:r>
              <a:rPr lang="en-US" sz="1000" b="1" dirty="0" smtClean="0">
                <a:solidFill>
                  <a:srgbClr val="0070C0"/>
                </a:solidFill>
                <a:latin typeface="Microsoft YaHei" panose="020B0503020204020204" pitchFamily="34" charset="-122"/>
                <a:ea typeface="Microsoft YaHei" panose="020B0503020204020204" pitchFamily="34" charset="-122"/>
              </a:rPr>
              <a:t>–</a:t>
            </a:r>
          </a:p>
          <a:p>
            <a:pPr algn="r">
              <a:lnSpc>
                <a:spcPct val="200000"/>
              </a:lnSpc>
            </a:pPr>
            <a:r>
              <a:rPr lang="zh-CN" altLang="en-US" sz="1000" b="1" dirty="0">
                <a:solidFill>
                  <a:srgbClr val="0070C0"/>
                </a:solidFill>
                <a:latin typeface="Microsoft YaHei" panose="020B0503020204020204" pitchFamily="34" charset="-122"/>
                <a:ea typeface="Microsoft YaHei" panose="020B0503020204020204" pitchFamily="34" charset="-122"/>
              </a:rPr>
              <a:t>低</a:t>
            </a:r>
            <a:r>
              <a:rPr lang="en-US" sz="1000" b="1" dirty="0" smtClean="0">
                <a:solidFill>
                  <a:srgbClr val="0070C0"/>
                </a:solidFill>
                <a:latin typeface="Microsoft YaHei" panose="020B0503020204020204" pitchFamily="34" charset="-122"/>
                <a:ea typeface="Microsoft YaHei" panose="020B0503020204020204" pitchFamily="34" charset="-122"/>
              </a:rPr>
              <a:t>–</a:t>
            </a:r>
          </a:p>
          <a:p>
            <a:pPr algn="r">
              <a:lnSpc>
                <a:spcPct val="200000"/>
              </a:lnSpc>
            </a:pPr>
            <a:endParaRPr lang="en-US" sz="1000" b="1" dirty="0">
              <a:solidFill>
                <a:srgbClr val="0070C0"/>
              </a:solidFill>
              <a:latin typeface="Microsoft YaHei" panose="020B0503020204020204" pitchFamily="34" charset="-122"/>
              <a:ea typeface="Microsoft YaHei" panose="020B0503020204020204" pitchFamily="34" charset="-122"/>
            </a:endParaRPr>
          </a:p>
        </p:txBody>
      </p:sp>
      <p:pic>
        <p:nvPicPr>
          <p:cNvPr id="166916" name="Picture 4" descr="http://ts3.mm.bing.net/images/thumbnail.aspx?q=1338704996466&amp;id=641b4e6959fbe4e6db5cb0c7d2ab70e3&amp;url=http%3a%2f%2fwww.cbms.mq.edu.au%2f%7eijamie%2ffemale_silhouette.png"/>
          <p:cNvPicPr>
            <a:picLocks noChangeAspect="1" noChangeArrowheads="1"/>
          </p:cNvPicPr>
          <p:nvPr/>
        </p:nvPicPr>
        <p:blipFill>
          <a:blip r:embed="rId7" cstate="print"/>
          <a:srcRect/>
          <a:stretch>
            <a:fillRect/>
          </a:stretch>
        </p:blipFill>
        <p:spPr bwMode="gray">
          <a:xfrm>
            <a:off x="1453067" y="2697000"/>
            <a:ext cx="286689" cy="295695"/>
          </a:xfrm>
          <a:prstGeom prst="rect">
            <a:avLst/>
          </a:prstGeom>
          <a:noFill/>
        </p:spPr>
      </p:pic>
      <p:pic>
        <p:nvPicPr>
          <p:cNvPr id="166918" name="Picture 6" descr="http://ts3.mm.bing.net/images/thumbnail.aspx?q=1355064614530&amp;id=3ee0c4426ec36dce09c340b7149c40a8&amp;url=http%3a%2f%2fwww.clker.com%2fcliparts%2f5%2f9%2f4%2fc%2f12198090531909861341man%2520silhouette.svg.med.png"/>
          <p:cNvPicPr>
            <a:picLocks noChangeAspect="1" noChangeArrowheads="1"/>
          </p:cNvPicPr>
          <p:nvPr/>
        </p:nvPicPr>
        <p:blipFill>
          <a:blip r:embed="rId8" cstate="print"/>
          <a:srcRect/>
          <a:stretch>
            <a:fillRect/>
          </a:stretch>
        </p:blipFill>
        <p:spPr bwMode="gray">
          <a:xfrm>
            <a:off x="1478825" y="4371289"/>
            <a:ext cx="301849" cy="285079"/>
          </a:xfrm>
          <a:prstGeom prst="rect">
            <a:avLst/>
          </a:prstGeom>
          <a:noFill/>
        </p:spPr>
      </p:pic>
      <p:sp>
        <p:nvSpPr>
          <p:cNvPr id="264" name="Round Same Side Corner Rectangle 263"/>
          <p:cNvSpPr/>
          <p:nvPr/>
        </p:nvSpPr>
        <p:spPr bwMode="gray">
          <a:xfrm flipH="1">
            <a:off x="6888465" y="2196227"/>
            <a:ext cx="2188894" cy="3489043"/>
          </a:xfrm>
          <a:prstGeom prst="round2SameRect">
            <a:avLst>
              <a:gd name="adj1" fmla="val 11006"/>
              <a:gd name="adj2" fmla="val 7973"/>
            </a:avLst>
          </a:prstGeom>
          <a:noFill/>
          <a:ln w="6350" cap="flat" cmpd="sng" algn="ctr">
            <a:noFill/>
            <a:prstDash val="solid"/>
            <a:round/>
            <a:headEnd type="none" w="med" len="med"/>
            <a:tailEnd type="none" w="med" len="med"/>
          </a:ln>
          <a:effectLst/>
        </p:spPr>
        <p:txBody>
          <a:bodyPr tIns="91440"/>
          <a:lstStyle/>
          <a:p>
            <a:pPr indent="-171450" defTabSz="895350">
              <a:lnSpc>
                <a:spcPct val="90000"/>
              </a:lnSpc>
              <a:buClr>
                <a:srgbClr val="11356F"/>
              </a:buClr>
              <a:buSzPct val="100000"/>
              <a:defRPr/>
            </a:pPr>
            <a:endParaRPr lang="en-US" altLang="zh-CN" sz="14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5" name="TextBox 264"/>
          <p:cNvSpPr txBox="1"/>
          <p:nvPr/>
        </p:nvSpPr>
        <p:spPr bwMode="gray">
          <a:xfrm>
            <a:off x="7162898" y="2547134"/>
            <a:ext cx="1700011" cy="1144929"/>
          </a:xfrm>
          <a:prstGeom prst="rect">
            <a:avLst/>
          </a:prstGeom>
          <a:noFill/>
          <a:ln w="19050">
            <a:noFill/>
          </a:ln>
        </p:spPr>
        <p:txBody>
          <a:bodyPr wrap="square" lIns="0" tIns="0" rIns="0" bIns="0" rtlCol="0">
            <a:spAutoFit/>
          </a:bodyPr>
          <a:lstStyle/>
          <a:p>
            <a:pPr marL="171450" lvl="1" indent="-171450" defTabSz="457200">
              <a:lnSpc>
                <a:spcPct val="120000"/>
              </a:lnSpc>
              <a:spcBef>
                <a:spcPct val="20000"/>
              </a:spcBef>
              <a:buClr>
                <a:srgbClr val="595959"/>
              </a:buClr>
              <a:buFont typeface="Arial" panose="020B0604020202020204" pitchFamily="34" charset="0"/>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该公司找到了多出平常一倍的可能流失的顾客</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p>
            <a:pPr marL="171450" lvl="1" indent="-171450" defTabSz="457200">
              <a:lnSpc>
                <a:spcPct val="120000"/>
              </a:lnSpc>
              <a:spcBef>
                <a:spcPct val="20000"/>
              </a:spcBef>
              <a:buClr>
                <a:srgbClr val="595959"/>
              </a:buClr>
              <a:buFont typeface="Arial" panose="020B0604020202020204" pitchFamily="34" charset="0"/>
              <a:buChar char="•"/>
            </a:pP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我们发现的</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20%</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最有风险的顾客占了将要流失客户的</a:t>
            </a:r>
            <a:r>
              <a:rPr lang="en-US" altLang="zh-CN" dirty="0">
                <a:solidFill>
                  <a:schemeClr val="tx1">
                    <a:lumMod val="65000"/>
                    <a:lumOff val="35000"/>
                  </a:schemeClr>
                </a:solidFill>
                <a:latin typeface="Microsoft YaHei" panose="020B0503020204020204" pitchFamily="34" charset="-122"/>
                <a:ea typeface="Microsoft YaHei" panose="020B0503020204020204" pitchFamily="34" charset="-122"/>
                <a:cs typeface="Calibri"/>
              </a:rPr>
              <a:t>36%</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p:txBody>
      </p:sp>
      <p:sp>
        <p:nvSpPr>
          <p:cNvPr id="266" name="TextBox 265"/>
          <p:cNvSpPr txBox="1"/>
          <p:nvPr/>
        </p:nvSpPr>
        <p:spPr bwMode="gray">
          <a:xfrm>
            <a:off x="7331807" y="2178942"/>
            <a:ext cx="413575" cy="221599"/>
          </a:xfrm>
          <a:prstGeom prst="rect">
            <a:avLst/>
          </a:prstGeom>
          <a:noFill/>
        </p:spPr>
        <p:txBody>
          <a:bodyPr wrap="none" lIns="0" tIns="0" rIns="0" bIns="0" rtlCol="0">
            <a:spAutoFit/>
          </a:bodyPr>
          <a:lstStyle/>
          <a:p>
            <a:pPr algn="ctr">
              <a:lnSpc>
                <a:spcPct val="90000"/>
              </a:lnSpc>
              <a:spcBef>
                <a:spcPts val="1000"/>
              </a:spcBef>
            </a:pPr>
            <a:r>
              <a:rPr lang="zh-CN" altLang="en-US" sz="1600" b="1" dirty="0" smtClean="0">
                <a:solidFill>
                  <a:srgbClr val="11356F"/>
                </a:solidFill>
                <a:latin typeface="Microsoft YaHei" panose="020B0503020204020204" pitchFamily="34" charset="-122"/>
                <a:ea typeface="Microsoft YaHei" panose="020B0503020204020204" pitchFamily="34" charset="-122"/>
                <a:cs typeface="Calibri"/>
              </a:rPr>
              <a:t>结果</a:t>
            </a:r>
            <a:endParaRPr lang="en-US" sz="1600" b="1" dirty="0">
              <a:solidFill>
                <a:srgbClr val="11356F"/>
              </a:solidFill>
              <a:latin typeface="Microsoft YaHei" panose="020B0503020204020204" pitchFamily="34" charset="-122"/>
              <a:ea typeface="Microsoft YaHei" panose="020B0503020204020204" pitchFamily="34" charset="-122"/>
              <a:cs typeface="Calibri"/>
            </a:endParaRPr>
          </a:p>
        </p:txBody>
      </p:sp>
      <p:sp>
        <p:nvSpPr>
          <p:cNvPr id="272" name="TextBox 271"/>
          <p:cNvSpPr txBox="1"/>
          <p:nvPr/>
        </p:nvSpPr>
        <p:spPr bwMode="gray">
          <a:xfrm>
            <a:off x="867133" y="2060187"/>
            <a:ext cx="1240724" cy="221599"/>
          </a:xfrm>
          <a:prstGeom prst="rect">
            <a:avLst/>
          </a:prstGeom>
          <a:noFill/>
        </p:spPr>
        <p:txBody>
          <a:bodyPr wrap="none" lIns="0" tIns="0" rIns="0" bIns="0" rtlCol="0">
            <a:spAutoFit/>
          </a:bodyPr>
          <a:lstStyle/>
          <a:p>
            <a:pPr algn="ctr">
              <a:lnSpc>
                <a:spcPct val="90000"/>
              </a:lnSpc>
              <a:spcBef>
                <a:spcPts val="1000"/>
              </a:spcBef>
            </a:pPr>
            <a:r>
              <a:rPr lang="zh-CN" altLang="en-US" sz="1600" b="1" dirty="0" smtClean="0">
                <a:solidFill>
                  <a:srgbClr val="11356F"/>
                </a:solidFill>
                <a:latin typeface="Microsoft YaHei" panose="020B0503020204020204" pitchFamily="34" charset="-122"/>
                <a:ea typeface="Microsoft YaHei" panose="020B0503020204020204" pitchFamily="34" charset="-122"/>
                <a:cs typeface="Calibri"/>
              </a:rPr>
              <a:t>离散存活分析</a:t>
            </a:r>
            <a:endParaRPr lang="en-US" sz="1600" b="1" dirty="0">
              <a:solidFill>
                <a:srgbClr val="11356F"/>
              </a:solidFill>
              <a:latin typeface="Microsoft YaHei" panose="020B0503020204020204" pitchFamily="34" charset="-122"/>
              <a:ea typeface="Microsoft YaHei" panose="020B0503020204020204" pitchFamily="34" charset="-122"/>
              <a:cs typeface="Calibri"/>
            </a:endParaRPr>
          </a:p>
        </p:txBody>
      </p:sp>
      <p:sp>
        <p:nvSpPr>
          <p:cNvPr id="274" name="Right Arrow 273"/>
          <p:cNvSpPr/>
          <p:nvPr/>
        </p:nvSpPr>
        <p:spPr bwMode="gray">
          <a:xfrm>
            <a:off x="1640515" y="2298123"/>
            <a:ext cx="4217126" cy="240907"/>
          </a:xfrm>
          <a:prstGeom prst="rightArrow">
            <a:avLst/>
          </a:prstGeom>
          <a:gradFill flip="none" rotWithShape="1">
            <a:gsLst>
              <a:gs pos="0">
                <a:srgbClr val="FFFFFF">
                  <a:alpha val="0"/>
                </a:srgbClr>
              </a:gs>
              <a:gs pos="97000">
                <a:schemeClr val="bg1"/>
              </a:gs>
            </a:gsLst>
            <a:lin ang="0" scaled="1"/>
            <a:tileRect/>
          </a:grad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marR="0" indent="-179388" algn="ctr" defTabSz="457200" fontAlgn="base">
              <a:lnSpc>
                <a:spcPct val="100000"/>
              </a:lnSpc>
              <a:spcBef>
                <a:spcPct val="0"/>
              </a:spcBef>
              <a:spcAft>
                <a:spcPct val="0"/>
              </a:spcAft>
              <a:buClr>
                <a:srgbClr val="FFFF99"/>
              </a:buClr>
              <a:buSzTx/>
              <a:buFontTx/>
              <a:buNone/>
              <a:tabLst/>
              <a:defRPr/>
            </a:pPr>
            <a:endParaRPr lang="en-US" altLang="zh-CN" sz="1300" dirty="0" smtClean="0">
              <a:solidFill>
                <a:srgbClr val="595959"/>
              </a:solidFill>
              <a:latin typeface="Microsoft YaHei" panose="020B0503020204020204" pitchFamily="34" charset="-122"/>
              <a:ea typeface="Microsoft YaHei" panose="020B0503020204020204" pitchFamily="34" charset="-122"/>
            </a:endParaRPr>
          </a:p>
        </p:txBody>
      </p:sp>
      <p:sp>
        <p:nvSpPr>
          <p:cNvPr id="275" name="Rounded Rectangular Callout 274"/>
          <p:cNvSpPr/>
          <p:nvPr/>
        </p:nvSpPr>
        <p:spPr bwMode="gray">
          <a:xfrm>
            <a:off x="1999148" y="2198628"/>
            <a:ext cx="1231209" cy="399570"/>
          </a:xfrm>
          <a:prstGeom prst="wedgeRoundRectCallout">
            <a:avLst>
              <a:gd name="adj1" fmla="val -20833"/>
              <a:gd name="adj2" fmla="val 72753"/>
              <a:gd name="adj3" fmla="val 16667"/>
            </a:avLst>
          </a:prstGeom>
          <a:noFill/>
          <a:ln w="6350" cap="flat" cmpd="sng" algn="ctr">
            <a:noFill/>
            <a:prstDash val="solid"/>
            <a:round/>
            <a:headEnd type="none" w="med" len="med"/>
            <a:tailEnd type="none" w="med" len="med"/>
          </a:ln>
          <a:effectLst/>
        </p:spPr>
        <p:txBody>
          <a:bodyPr tIns="91440" anchor="ctr"/>
          <a:lstStyle/>
          <a:p>
            <a:pPr marR="0" indent="-171450" algn="ctr" defTabSz="895350">
              <a:lnSpc>
                <a:spcPct val="100000"/>
              </a:lnSpc>
              <a:spcBef>
                <a:spcPct val="0"/>
              </a:spcBef>
              <a:buClr>
                <a:srgbClr val="11356F"/>
              </a:buClr>
              <a:buSzPct val="100000"/>
              <a:buFontTx/>
              <a:buNone/>
              <a:tabLst/>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星期</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月</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0" name="Rounded Rectangular Callout 199"/>
          <p:cNvSpPr/>
          <p:nvPr/>
        </p:nvSpPr>
        <p:spPr bwMode="gray">
          <a:xfrm>
            <a:off x="3062925" y="1412537"/>
            <a:ext cx="3876542" cy="795438"/>
          </a:xfrm>
          <a:prstGeom prst="wedgeRoundRectCallout">
            <a:avLst>
              <a:gd name="adj1" fmla="val -33575"/>
              <a:gd name="adj2" fmla="val 199800"/>
              <a:gd name="adj3" fmla="val 16667"/>
            </a:avLst>
          </a:prstGeom>
          <a:solidFill>
            <a:schemeClr val="bg1">
              <a:lumMod val="95000"/>
            </a:schemeClr>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174625" marR="0" indent="-174625" algn="l" defTabSz="914400" rtl="0" eaLnBrk="1" fontAlgn="base" latinLnBrk="0" hangingPunct="1">
              <a:lnSpc>
                <a:spcPct val="100000"/>
              </a:lnSpc>
              <a:spcBef>
                <a:spcPct val="0"/>
              </a:spcBef>
              <a:spcAft>
                <a:spcPct val="0"/>
              </a:spcAft>
              <a:buClr>
                <a:schemeClr val="tx1">
                  <a:lumMod val="65000"/>
                  <a:lumOff val="35000"/>
                </a:schemeClr>
              </a:buClr>
              <a:buSzTx/>
              <a:buFont typeface="Wingdings" pitchFamily="2" charset="2"/>
              <a:buChar char="§"/>
              <a:tabLst/>
            </a:pPr>
            <a:r>
              <a:rPr kumimoji="0" lang="zh-CN" altLang="en-US" sz="11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rPr>
              <a:t>顾客的个人信息表明，最初的“风险率”中等偏上</a:t>
            </a:r>
            <a:endParaRPr kumimoji="0" lang="en-US" altLang="zh-CN" sz="1100" b="0" i="0" u="none" strike="noStrike" cap="none" normalizeH="0" baseline="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a:p>
            <a:pPr marL="174625" marR="0" indent="-174625" algn="l" defTabSz="914400" rtl="0" eaLnBrk="1" fontAlgn="base" latinLnBrk="0" hangingPunct="1">
              <a:lnSpc>
                <a:spcPct val="100000"/>
              </a:lnSpc>
              <a:spcBef>
                <a:spcPct val="0"/>
              </a:spcBef>
              <a:spcAft>
                <a:spcPct val="0"/>
              </a:spcAft>
              <a:buClr>
                <a:schemeClr val="tx1">
                  <a:lumMod val="65000"/>
                  <a:lumOff val="35000"/>
                </a:schemeClr>
              </a:buClr>
              <a:buSzTx/>
              <a:buFont typeface="Wingdings" pitchFamily="2" charset="2"/>
              <a:buChar char="§"/>
              <a:tabLst/>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之</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后一系列事件表明该顾客的行为逐渐乐观，“风险率”也随之降低</a:t>
            </a:r>
            <a:endParaRPr kumimoji="0" lang="en-US" sz="1100" b="0" i="0" u="none" strike="noStrike" cap="none" normalizeH="0" dirty="0" smtClean="0">
              <a:ln>
                <a:noFill/>
              </a:ln>
              <a:solidFill>
                <a:schemeClr val="tx1">
                  <a:lumMod val="65000"/>
                  <a:lumOff val="35000"/>
                </a:schemeClr>
              </a:solidFill>
              <a:effectLst/>
              <a:latin typeface="Microsoft YaHei" panose="020B0503020204020204" pitchFamily="34" charset="-122"/>
              <a:ea typeface="Microsoft YaHei" panose="020B0503020204020204" pitchFamily="34" charset="-122"/>
            </a:endParaRPr>
          </a:p>
        </p:txBody>
      </p:sp>
      <p:sp>
        <p:nvSpPr>
          <p:cNvPr id="68" name="TextBox 35"/>
          <p:cNvSpPr txBox="1">
            <a:spLocks noChangeArrowheads="1"/>
          </p:cNvSpPr>
          <p:nvPr/>
        </p:nvSpPr>
        <p:spPr bwMode="gray">
          <a:xfrm>
            <a:off x="530753" y="830417"/>
            <a:ext cx="8297335" cy="184666"/>
          </a:xfrm>
          <a:prstGeom prst="rect">
            <a:avLst/>
          </a:prstGeom>
          <a:noFill/>
          <a:ln w="9525">
            <a:noFill/>
            <a:miter lim="800000"/>
            <a:headEnd/>
            <a:tailEnd/>
          </a:ln>
        </p:spPr>
        <p:txBody>
          <a:bodyPr wrap="square" lIns="0" tIns="0" rIns="0" bIns="0">
            <a:spAutoFit/>
          </a:bodyPr>
          <a:lstStyle/>
          <a:p>
            <a:r>
              <a:rPr lang="zh-CN" altLang="en-US" i="1" dirty="0" smtClean="0">
                <a:solidFill>
                  <a:schemeClr val="accent1">
                    <a:lumMod val="50000"/>
                  </a:schemeClr>
                </a:solidFill>
                <a:latin typeface="Microsoft YaHei" panose="020B0503020204020204" pitchFamily="34" charset="-122"/>
                <a:ea typeface="Microsoft YaHei" panose="020B0503020204020204" pitchFamily="34" charset="-122"/>
              </a:rPr>
              <a:t>根据网页登陆，进店访问，电话和投诉等数据，结合“离散存活分析”的概念</a:t>
            </a:r>
            <a:r>
              <a:rPr lang="en-US" i="1" dirty="0" smtClean="0">
                <a:solidFill>
                  <a:schemeClr val="accent1">
                    <a:lumMod val="50000"/>
                  </a:schemeClr>
                </a:solidFill>
                <a:latin typeface="Microsoft YaHei" panose="020B0503020204020204" pitchFamily="34" charset="-122"/>
                <a:ea typeface="Microsoft YaHei" panose="020B0503020204020204" pitchFamily="34" charset="-122"/>
              </a:rPr>
              <a:t>, </a:t>
            </a:r>
            <a:r>
              <a:rPr lang="zh-CN" altLang="en-US" i="1" dirty="0" smtClean="0">
                <a:solidFill>
                  <a:schemeClr val="accent1">
                    <a:lumMod val="50000"/>
                  </a:schemeClr>
                </a:solidFill>
                <a:latin typeface="Microsoft YaHei" panose="020B0503020204020204" pitchFamily="34" charset="-122"/>
                <a:ea typeface="Microsoft YaHei" panose="020B0503020204020204" pitchFamily="34" charset="-122"/>
              </a:rPr>
              <a:t>得出每个客户流失的可能性（“风险率”）</a:t>
            </a:r>
            <a:endParaRPr lang="en-US" i="1" dirty="0" smtClean="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71" name="Round Same Side Corner Rectangle 7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2" name="Round Same Side Corner Rectangle 71"/>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3" name="Round Same Side Corner Rectangle 72"/>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4" name="Round Same Side Corner Rectangle 73"/>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5" name="Round Same Side Corner Rectangle 74"/>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6" name="Straight Connector 75"/>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169312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0242" name="Rectangle 2" hidden="1"/>
          <p:cNvGraphicFramePr>
            <a:graphicFrameLocks/>
          </p:cNvGraphicFramePr>
          <p:nvPr>
            <p:extLst>
              <p:ext uri="{D42A27DB-BD31-4B8C-83A1-F6EECF244321}">
                <p14:modId xmlns:p14="http://schemas.microsoft.com/office/powerpoint/2010/main" val="32979460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4335" name="think-cell Slide" r:id="rId4" imgW="0" imgH="0" progId="TCLayout.ActiveDocument.1">
                  <p:embed/>
                </p:oleObj>
              </mc:Choice>
              <mc:Fallback>
                <p:oleObj name="think-cell Slide" r:id="rId4" imgW="0" imgH="0" progId="TCLayout.ActiveDocument.1">
                  <p:embed/>
                  <p:pic>
                    <p:nvPicPr>
                      <p:cNvPr id="0" name=""/>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3" name="Rectangle 2"/>
          <p:cNvSpPr>
            <a:spLocks noGrp="1" noChangeArrowheads="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解决方案</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有限的交易数据来预测顾客流失</a:t>
            </a:r>
            <a:endParaRPr lang="en-US" dirty="0" smtClean="0">
              <a:latin typeface="Microsoft YaHei" panose="020B0503020204020204" pitchFamily="34" charset="-122"/>
              <a:ea typeface="Microsoft YaHei" panose="020B0503020204020204" pitchFamily="34" charset="-122"/>
            </a:endParaRPr>
          </a:p>
        </p:txBody>
      </p:sp>
      <p:sp>
        <p:nvSpPr>
          <p:cNvPr id="69" name="Text Placeholder 68"/>
          <p:cNvSpPr>
            <a:spLocks noGrp="1"/>
          </p:cNvSpPr>
          <p:nvPr>
            <p:ph type="body" sz="quarter" idx="10"/>
          </p:nvPr>
        </p:nvSpPr>
        <p:spPr>
          <a:xfrm>
            <a:off x="457200" y="838200"/>
            <a:ext cx="7289800" cy="609600"/>
          </a:xfrm>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因为客户仅运营一个订阅模式而且他的每个顾客一般也只续订三次，根绝传统的交易记录判断客户流失非常困难</a:t>
            </a:r>
            <a:endParaRPr lang="en-US" sz="1200" dirty="0" smtClean="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10244" name="Rounded Rectangle 25"/>
          <p:cNvSpPr>
            <a:spLocks noChangeArrowheads="1"/>
          </p:cNvSpPr>
          <p:nvPr/>
        </p:nvSpPr>
        <p:spPr bwMode="auto">
          <a:xfrm>
            <a:off x="685353" y="5965727"/>
            <a:ext cx="7885112" cy="548640"/>
          </a:xfrm>
          <a:prstGeom prst="roundRect">
            <a:avLst>
              <a:gd name="adj" fmla="val 16667"/>
            </a:avLst>
          </a:prstGeom>
          <a:solidFill>
            <a:schemeClr val="tx1">
              <a:lumMod val="50000"/>
              <a:lumOff val="50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tIns="45720" anchor="ctr"/>
          <a:lstStyle/>
          <a:p>
            <a:pPr indent="-171450" algn="ctr" defTabSz="895350" fontAlgn="base">
              <a:spcAft>
                <a:spcPct val="0"/>
              </a:spcAft>
              <a:buClr>
                <a:srgbClr val="11356F"/>
              </a:buClr>
              <a:buSzPct val="100000"/>
              <a:defRPr/>
            </a:pPr>
            <a:r>
              <a:rPr lang="en-US" sz="1600" dirty="0" smtClean="0">
                <a:solidFill>
                  <a:schemeClr val="bg1"/>
                </a:solidFill>
                <a:latin typeface="Microsoft YaHei" panose="020B0503020204020204" pitchFamily="34" charset="-122"/>
                <a:ea typeface="Microsoft YaHei" panose="020B0503020204020204" pitchFamily="34" charset="-122"/>
              </a:rPr>
              <a:t>Hazard Rate –the odds of not renewing– </a:t>
            </a:r>
          </a:p>
          <a:p>
            <a:pPr indent="-171450" algn="ctr" defTabSz="895350" fontAlgn="base">
              <a:spcAft>
                <a:spcPct val="0"/>
              </a:spcAft>
              <a:buClr>
                <a:srgbClr val="11356F"/>
              </a:buClr>
              <a:buSzPct val="100000"/>
              <a:defRPr/>
            </a:pPr>
            <a:r>
              <a:rPr lang="en-US" sz="1600" dirty="0" smtClean="0">
                <a:solidFill>
                  <a:schemeClr val="bg1"/>
                </a:solidFill>
                <a:latin typeface="Microsoft YaHei" panose="020B0503020204020204" pitchFamily="34" charset="-122"/>
                <a:ea typeface="Microsoft YaHei" panose="020B0503020204020204" pitchFamily="34" charset="-122"/>
              </a:rPr>
              <a:t>changes each time new behavior (or lack thereof) is available</a:t>
            </a:r>
          </a:p>
        </p:txBody>
      </p:sp>
      <p:sp>
        <p:nvSpPr>
          <p:cNvPr id="10247" name="Right Arrow 32"/>
          <p:cNvSpPr>
            <a:spLocks noChangeArrowheads="1"/>
          </p:cNvSpPr>
          <p:nvPr/>
        </p:nvSpPr>
        <p:spPr bwMode="auto">
          <a:xfrm rot="5400000">
            <a:off x="3725863" y="1787525"/>
            <a:ext cx="190500" cy="168275"/>
          </a:xfrm>
          <a:prstGeom prst="rightArrow">
            <a:avLst>
              <a:gd name="adj1" fmla="val 50000"/>
              <a:gd name="adj2" fmla="val 113753"/>
            </a:avLst>
          </a:prstGeom>
          <a:solidFill>
            <a:srgbClr val="11356F"/>
          </a:solidFill>
          <a:ln w="9525">
            <a:noFill/>
            <a:round/>
            <a:headEnd/>
            <a:tailEnd/>
          </a:ln>
        </p:spPr>
        <p:txBody>
          <a:bodyPr/>
          <a:lstStyle/>
          <a:p>
            <a:endParaRPr lang="en-US" sz="1400">
              <a:solidFill>
                <a:srgbClr val="525252"/>
              </a:solidFill>
              <a:latin typeface="Microsoft YaHei" panose="020B0503020204020204" pitchFamily="34" charset="-122"/>
              <a:ea typeface="Microsoft YaHei" panose="020B0503020204020204" pitchFamily="34" charset="-122"/>
            </a:endParaRPr>
          </a:p>
        </p:txBody>
      </p:sp>
      <p:sp>
        <p:nvSpPr>
          <p:cNvPr id="10248" name="Right Arrow 26"/>
          <p:cNvSpPr>
            <a:spLocks noChangeArrowheads="1"/>
          </p:cNvSpPr>
          <p:nvPr/>
        </p:nvSpPr>
        <p:spPr bwMode="auto">
          <a:xfrm>
            <a:off x="2139950" y="1903413"/>
            <a:ext cx="6380163" cy="273050"/>
          </a:xfrm>
          <a:prstGeom prst="rightArrow">
            <a:avLst>
              <a:gd name="adj1" fmla="val 50000"/>
              <a:gd name="adj2" fmla="val 50086"/>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49" name="Right Arrow 32"/>
          <p:cNvSpPr>
            <a:spLocks noChangeArrowheads="1"/>
          </p:cNvSpPr>
          <p:nvPr/>
        </p:nvSpPr>
        <p:spPr bwMode="auto">
          <a:xfrm rot="5400000">
            <a:off x="5011738" y="1787525"/>
            <a:ext cx="188912" cy="166688"/>
          </a:xfrm>
          <a:prstGeom prst="rightArrow">
            <a:avLst>
              <a:gd name="adj1" fmla="val 50000"/>
              <a:gd name="adj2" fmla="val 113878"/>
            </a:avLst>
          </a:prstGeom>
          <a:solidFill>
            <a:srgbClr val="11356F"/>
          </a:solidFill>
          <a:ln w="9525">
            <a:noFill/>
            <a:round/>
            <a:headEnd/>
            <a:tailEnd/>
          </a:ln>
        </p:spPr>
        <p:txBody>
          <a:bodyPr/>
          <a:lstStyle/>
          <a:p>
            <a:endParaRPr lang="en-US" sz="1400">
              <a:solidFill>
                <a:srgbClr val="525252"/>
              </a:solidFill>
              <a:latin typeface="Microsoft YaHei" panose="020B0503020204020204" pitchFamily="34" charset="-122"/>
              <a:ea typeface="Microsoft YaHei" panose="020B0503020204020204" pitchFamily="34" charset="-122"/>
            </a:endParaRPr>
          </a:p>
        </p:txBody>
      </p:sp>
      <p:sp>
        <p:nvSpPr>
          <p:cNvPr id="10250" name="Right Arrow 32"/>
          <p:cNvSpPr>
            <a:spLocks noChangeArrowheads="1"/>
          </p:cNvSpPr>
          <p:nvPr/>
        </p:nvSpPr>
        <p:spPr bwMode="auto">
          <a:xfrm rot="5400000">
            <a:off x="6337301" y="1785937"/>
            <a:ext cx="190500" cy="168275"/>
          </a:xfrm>
          <a:prstGeom prst="rightArrow">
            <a:avLst>
              <a:gd name="adj1" fmla="val 50000"/>
              <a:gd name="adj2" fmla="val 113753"/>
            </a:avLst>
          </a:prstGeom>
          <a:solidFill>
            <a:srgbClr val="11356F"/>
          </a:solidFill>
          <a:ln w="9525">
            <a:noFill/>
            <a:round/>
            <a:headEnd/>
            <a:tailEnd/>
          </a:ln>
        </p:spPr>
        <p:txBody>
          <a:bodyPr/>
          <a:lstStyle/>
          <a:p>
            <a:endParaRPr lang="en-US" sz="1400">
              <a:solidFill>
                <a:srgbClr val="525252"/>
              </a:solidFill>
              <a:latin typeface="Microsoft YaHei" panose="020B0503020204020204" pitchFamily="34" charset="-122"/>
              <a:ea typeface="Microsoft YaHei" panose="020B0503020204020204" pitchFamily="34" charset="-122"/>
            </a:endParaRPr>
          </a:p>
        </p:txBody>
      </p:sp>
      <p:sp>
        <p:nvSpPr>
          <p:cNvPr id="10251" name="Right Arrow 32"/>
          <p:cNvSpPr>
            <a:spLocks noChangeArrowheads="1"/>
          </p:cNvSpPr>
          <p:nvPr/>
        </p:nvSpPr>
        <p:spPr bwMode="auto">
          <a:xfrm rot="5400000">
            <a:off x="2377281" y="1583532"/>
            <a:ext cx="390525" cy="376238"/>
          </a:xfrm>
          <a:prstGeom prst="rightArrow">
            <a:avLst>
              <a:gd name="adj1" fmla="val 50000"/>
              <a:gd name="adj2" fmla="val 113543"/>
            </a:avLst>
          </a:prstGeom>
          <a:solidFill>
            <a:srgbClr val="11356F"/>
          </a:solidFill>
          <a:ln w="9525">
            <a:noFill/>
            <a:round/>
            <a:headEnd/>
            <a:tailEnd/>
          </a:ln>
        </p:spPr>
        <p:txBody>
          <a:bodyPr/>
          <a:lstStyle/>
          <a:p>
            <a:endParaRPr lang="en-US" sz="1400">
              <a:solidFill>
                <a:srgbClr val="525252"/>
              </a:solidFill>
              <a:latin typeface="Microsoft YaHei" panose="020B0503020204020204" pitchFamily="34" charset="-122"/>
              <a:ea typeface="Microsoft YaHei" panose="020B0503020204020204" pitchFamily="34" charset="-122"/>
            </a:endParaRPr>
          </a:p>
        </p:txBody>
      </p:sp>
      <p:sp>
        <p:nvSpPr>
          <p:cNvPr id="10252" name="Right Arrow 32"/>
          <p:cNvSpPr>
            <a:spLocks noChangeArrowheads="1"/>
          </p:cNvSpPr>
          <p:nvPr/>
        </p:nvSpPr>
        <p:spPr bwMode="auto">
          <a:xfrm rot="5400000">
            <a:off x="7600156" y="1583532"/>
            <a:ext cx="390525" cy="376238"/>
          </a:xfrm>
          <a:prstGeom prst="rightArrow">
            <a:avLst>
              <a:gd name="adj1" fmla="val 50000"/>
              <a:gd name="adj2" fmla="val 113543"/>
            </a:avLst>
          </a:prstGeom>
          <a:solidFill>
            <a:srgbClr val="11356F"/>
          </a:solidFill>
          <a:ln w="9525">
            <a:noFill/>
            <a:round/>
            <a:headEnd/>
            <a:tailEnd/>
          </a:ln>
        </p:spPr>
        <p:txBody>
          <a:bodyPr/>
          <a:lstStyle/>
          <a:p>
            <a:endParaRPr lang="en-US" sz="1400">
              <a:solidFill>
                <a:srgbClr val="525252"/>
              </a:solidFill>
              <a:latin typeface="Microsoft YaHei" panose="020B0503020204020204" pitchFamily="34" charset="-122"/>
              <a:ea typeface="Microsoft YaHei" panose="020B0503020204020204" pitchFamily="34" charset="-122"/>
            </a:endParaRPr>
          </a:p>
        </p:txBody>
      </p:sp>
      <p:sp>
        <p:nvSpPr>
          <p:cNvPr id="10253" name="Rounded Rectangle 43"/>
          <p:cNvSpPr>
            <a:spLocks noChangeArrowheads="1"/>
          </p:cNvSpPr>
          <p:nvPr/>
        </p:nvSpPr>
        <p:spPr bwMode="auto">
          <a:xfrm>
            <a:off x="2110064" y="1457325"/>
            <a:ext cx="938267" cy="400050"/>
          </a:xfrm>
          <a:prstGeom prst="roundRect">
            <a:avLst>
              <a:gd name="adj" fmla="val 16667"/>
            </a:avLst>
          </a:prstGeom>
          <a:solidFill>
            <a:srgbClr val="0070C0"/>
          </a:solidFill>
          <a:ln w="9525">
            <a:noFill/>
            <a:round/>
            <a:headEnd/>
            <a:tailEnd/>
          </a:ln>
        </p:spPr>
        <p:txBody>
          <a:bodyPr/>
          <a:lstStyle/>
          <a:p>
            <a:pPr algn="ctr"/>
            <a:r>
              <a:rPr lang="en-US" sz="1000" dirty="0" smtClean="0">
                <a:solidFill>
                  <a:schemeClr val="bg1"/>
                </a:solidFill>
                <a:latin typeface="Microsoft YaHei" panose="020B0503020204020204" pitchFamily="34" charset="-122"/>
                <a:ea typeface="Microsoft YaHei" panose="020B0503020204020204" pitchFamily="34" charset="-122"/>
              </a:rPr>
              <a:t>Beginning of Subscription</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10254" name="Rounded Rectangle 44"/>
          <p:cNvSpPr>
            <a:spLocks noChangeArrowheads="1"/>
          </p:cNvSpPr>
          <p:nvPr/>
        </p:nvSpPr>
        <p:spPr bwMode="auto">
          <a:xfrm>
            <a:off x="7448550" y="1457325"/>
            <a:ext cx="690563" cy="400050"/>
          </a:xfrm>
          <a:prstGeom prst="roundRect">
            <a:avLst>
              <a:gd name="adj" fmla="val 16667"/>
            </a:avLst>
          </a:prstGeom>
          <a:solidFill>
            <a:srgbClr val="0070C0"/>
          </a:solidFill>
          <a:ln w="9525">
            <a:noFill/>
            <a:round/>
            <a:headEnd/>
            <a:tailEnd/>
          </a:ln>
        </p:spPr>
        <p:txBody>
          <a:bodyPr/>
          <a:lstStyle/>
          <a:p>
            <a:pPr algn="ctr"/>
            <a:r>
              <a:rPr lang="en-US" sz="1000" dirty="0" smtClean="0">
                <a:solidFill>
                  <a:schemeClr val="bg1"/>
                </a:solidFill>
                <a:latin typeface="Microsoft YaHei" panose="020B0503020204020204" pitchFamily="34" charset="-122"/>
                <a:ea typeface="Microsoft YaHei" panose="020B0503020204020204" pitchFamily="34" charset="-122"/>
              </a:rPr>
              <a:t>Point of Renewal</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10255" name="Rounded Rectangle 45"/>
          <p:cNvSpPr>
            <a:spLocks noChangeArrowheads="1"/>
          </p:cNvSpPr>
          <p:nvPr/>
        </p:nvSpPr>
        <p:spPr bwMode="auto">
          <a:xfrm>
            <a:off x="3519488" y="1657350"/>
            <a:ext cx="608012" cy="239713"/>
          </a:xfrm>
          <a:prstGeom prst="roundRect">
            <a:avLst>
              <a:gd name="adj" fmla="val 16667"/>
            </a:avLst>
          </a:prstGeom>
          <a:solidFill>
            <a:srgbClr val="0070C0"/>
          </a:solidFill>
          <a:ln w="9525">
            <a:noFill/>
            <a:round/>
            <a:headEnd/>
            <a:tailEnd/>
          </a:ln>
        </p:spPr>
        <p:txBody>
          <a:bodyPr/>
          <a:lstStyle/>
          <a:p>
            <a:pPr algn="ctr"/>
            <a:r>
              <a:rPr lang="en-US" sz="1000">
                <a:solidFill>
                  <a:schemeClr val="bg1"/>
                </a:solidFill>
                <a:latin typeface="Microsoft YaHei" panose="020B0503020204020204" pitchFamily="34" charset="-122"/>
                <a:ea typeface="Microsoft YaHei" panose="020B0503020204020204" pitchFamily="34" charset="-122"/>
              </a:rPr>
              <a:t>Week 1</a:t>
            </a:r>
          </a:p>
        </p:txBody>
      </p:sp>
      <p:sp>
        <p:nvSpPr>
          <p:cNvPr id="10256" name="Rounded Rectangle 47"/>
          <p:cNvSpPr>
            <a:spLocks noChangeArrowheads="1"/>
          </p:cNvSpPr>
          <p:nvPr/>
        </p:nvSpPr>
        <p:spPr bwMode="auto">
          <a:xfrm>
            <a:off x="4797425" y="1657350"/>
            <a:ext cx="608013" cy="239713"/>
          </a:xfrm>
          <a:prstGeom prst="roundRect">
            <a:avLst>
              <a:gd name="adj" fmla="val 16667"/>
            </a:avLst>
          </a:prstGeom>
          <a:solidFill>
            <a:srgbClr val="0070C0"/>
          </a:solidFill>
          <a:ln w="9525">
            <a:noFill/>
            <a:round/>
            <a:headEnd/>
            <a:tailEnd/>
          </a:ln>
        </p:spPr>
        <p:txBody>
          <a:bodyPr/>
          <a:lstStyle/>
          <a:p>
            <a:pPr algn="ctr"/>
            <a:r>
              <a:rPr lang="en-US" sz="1000">
                <a:solidFill>
                  <a:schemeClr val="bg1"/>
                </a:solidFill>
                <a:latin typeface="Microsoft YaHei" panose="020B0503020204020204" pitchFamily="34" charset="-122"/>
                <a:ea typeface="Microsoft YaHei" panose="020B0503020204020204" pitchFamily="34" charset="-122"/>
              </a:rPr>
              <a:t>Week 2</a:t>
            </a:r>
          </a:p>
        </p:txBody>
      </p:sp>
      <p:sp>
        <p:nvSpPr>
          <p:cNvPr id="10257" name="Rounded Rectangle 48"/>
          <p:cNvSpPr>
            <a:spLocks noChangeArrowheads="1"/>
          </p:cNvSpPr>
          <p:nvPr/>
        </p:nvSpPr>
        <p:spPr bwMode="auto">
          <a:xfrm>
            <a:off x="6119813" y="1657350"/>
            <a:ext cx="609600" cy="239713"/>
          </a:xfrm>
          <a:prstGeom prst="roundRect">
            <a:avLst>
              <a:gd name="adj" fmla="val 16667"/>
            </a:avLst>
          </a:prstGeom>
          <a:solidFill>
            <a:srgbClr val="0070C0"/>
          </a:solidFill>
          <a:ln w="9525">
            <a:noFill/>
            <a:round/>
            <a:headEnd/>
            <a:tailEnd/>
          </a:ln>
        </p:spPr>
        <p:txBody>
          <a:bodyPr/>
          <a:lstStyle/>
          <a:p>
            <a:pPr algn="ctr"/>
            <a:r>
              <a:rPr lang="en-US" sz="1000">
                <a:solidFill>
                  <a:schemeClr val="bg1"/>
                </a:solidFill>
                <a:latin typeface="Microsoft YaHei" panose="020B0503020204020204" pitchFamily="34" charset="-122"/>
                <a:ea typeface="Microsoft YaHei" panose="020B0503020204020204" pitchFamily="34" charset="-122"/>
              </a:rPr>
              <a:t>Week 3</a:t>
            </a:r>
          </a:p>
        </p:txBody>
      </p:sp>
      <p:sp>
        <p:nvSpPr>
          <p:cNvPr id="10258" name="Pentagon 101"/>
          <p:cNvSpPr>
            <a:spLocks noChangeArrowheads="1"/>
          </p:cNvSpPr>
          <p:nvPr/>
        </p:nvSpPr>
        <p:spPr bwMode="auto">
          <a:xfrm>
            <a:off x="2139950" y="2101850"/>
            <a:ext cx="6430963" cy="1703388"/>
          </a:xfrm>
          <a:prstGeom prst="homePlate">
            <a:avLst>
              <a:gd name="adj" fmla="val 50007"/>
            </a:avLst>
          </a:prstGeom>
          <a:solidFill>
            <a:schemeClr val="bg1">
              <a:lumMod val="85000"/>
            </a:schemeClr>
          </a:solidFill>
          <a:ln w="9525">
            <a:noFill/>
            <a:round/>
            <a:headEnd/>
            <a:tailEnd/>
          </a:ln>
          <a:effectLst>
            <a:outerShdw blurRad="50800" dist="38100" dir="2700000" algn="tl" rotWithShape="0">
              <a:prstClr val="black">
                <a:alpha val="40000"/>
              </a:prstClr>
            </a:outer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59" name="Rounded Rectangle 71"/>
          <p:cNvSpPr>
            <a:spLocks noChangeArrowheads="1"/>
          </p:cNvSpPr>
          <p:nvPr/>
        </p:nvSpPr>
        <p:spPr bwMode="auto">
          <a:xfrm>
            <a:off x="314477" y="2239963"/>
            <a:ext cx="1741336" cy="1589087"/>
          </a:xfrm>
          <a:prstGeom prst="roundRect">
            <a:avLst>
              <a:gd name="adj" fmla="val 1628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45720" rIns="45720"/>
          <a:lstStyle/>
          <a:p>
            <a:pPr indent="-171450" defTabSz="895350" fontAlgn="base">
              <a:spcBef>
                <a:spcPts val="300"/>
              </a:spcBef>
              <a:spcAft>
                <a:spcPct val="0"/>
              </a:spcAft>
              <a:buClr>
                <a:srgbClr val="11356F"/>
              </a:buClr>
              <a:buSzPct val="100000"/>
              <a:defRPr/>
            </a:pPr>
            <a:r>
              <a:rPr lang="zh-CN" alt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a:t>
            </a: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1</a:t>
            </a:r>
          </a:p>
          <a:p>
            <a:pPr marL="114300" indent="-285750" defTabSz="895350" fontAlgn="base">
              <a:spcBef>
                <a:spcPts val="300"/>
              </a:spcBef>
              <a:spcAft>
                <a:spcPct val="0"/>
              </a:spcAft>
              <a:buClr>
                <a:srgbClr val="11356F"/>
              </a:buClr>
              <a:buSzPct val="100000"/>
              <a:buFont typeface="Arial" panose="020B0604020202020204" pitchFamily="34" charset="0"/>
              <a:buChar char="•"/>
              <a:defRPr/>
            </a:pPr>
            <a:r>
              <a:rPr lang="zh-CN" alt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女性</a:t>
            </a:r>
            <a:endParaRPr lang="en-US" altLang="zh-CN" sz="13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4300" indent="-285750" defTabSz="895350" fontAlgn="base">
              <a:spcBef>
                <a:spcPts val="300"/>
              </a:spcBef>
              <a:spcAft>
                <a:spcPct val="0"/>
              </a:spcAft>
              <a:buClr>
                <a:srgbClr val="11356F"/>
              </a:buClr>
              <a:buSzPct val="100000"/>
              <a:buFont typeface="Arial" panose="020B0604020202020204" pitchFamily="34" charset="0"/>
              <a:buChar char="•"/>
              <a:defRPr/>
            </a:pP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30-35</a:t>
            </a:r>
            <a:r>
              <a:rPr lang="zh-CN" alt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岁</a:t>
            </a:r>
            <a:endParaRPr lang="en-US" altLang="zh-CN" sz="13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14300" indent="-285750" defTabSz="895350" fontAlgn="base">
              <a:spcBef>
                <a:spcPts val="300"/>
              </a:spcBef>
              <a:spcAft>
                <a:spcPct val="0"/>
              </a:spcAft>
              <a:buClr>
                <a:srgbClr val="11356F"/>
              </a:buClr>
              <a:buSzPct val="100000"/>
              <a:buFont typeface="Arial" panose="020B0604020202020204" pitchFamily="34" charset="0"/>
              <a:buChar char="•"/>
              <a:defRPr/>
            </a:pP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Executive</a:t>
            </a:r>
            <a:endParaRPr lang="en-US" sz="13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defTabSz="895350" fontAlgn="base">
              <a:spcBef>
                <a:spcPts val="300"/>
              </a:spcBef>
              <a:spcAft>
                <a:spcPct val="0"/>
              </a:spcAft>
              <a:buClr>
                <a:srgbClr val="11356F"/>
              </a:buClr>
              <a:buSzPct val="100000"/>
              <a:buFont typeface="Arial" pitchFamily="34" charset="0"/>
              <a:buChar char="•"/>
              <a:defRPr/>
            </a:pP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First-time</a:t>
            </a:r>
            <a:b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b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 customer</a:t>
            </a:r>
          </a:p>
        </p:txBody>
      </p:sp>
      <p:pic>
        <p:nvPicPr>
          <p:cNvPr id="10260" name="Picture 2" descr="C:\Documents and Settings\rguglielmi.RGUGLIELMI5\Local Settings\Temporary Internet Files\Content.IE5\R28IBK7B\MCj04399430000[1].wmf"/>
          <p:cNvPicPr>
            <a:picLocks noChangeAspect="1" noChangeArrowheads="1"/>
          </p:cNvPicPr>
          <p:nvPr/>
        </p:nvPicPr>
        <p:blipFill>
          <a:blip r:embed="rId5" cstate="print"/>
          <a:srcRect/>
          <a:stretch>
            <a:fillRect/>
          </a:stretch>
        </p:blipFill>
        <p:spPr bwMode="auto">
          <a:xfrm flipH="1">
            <a:off x="1643063" y="2386013"/>
            <a:ext cx="354012" cy="430212"/>
          </a:xfrm>
          <a:prstGeom prst="rect">
            <a:avLst/>
          </a:prstGeom>
          <a:noFill/>
          <a:ln w="9525">
            <a:noFill/>
            <a:miter lim="800000"/>
            <a:headEnd/>
            <a:tailEnd/>
          </a:ln>
        </p:spPr>
      </p:pic>
      <p:cxnSp>
        <p:nvCxnSpPr>
          <p:cNvPr id="10261" name="Straight Arrow Connector 86"/>
          <p:cNvCxnSpPr>
            <a:cxnSpLocks noChangeShapeType="1"/>
          </p:cNvCxnSpPr>
          <p:nvPr/>
        </p:nvCxnSpPr>
        <p:spPr bwMode="auto">
          <a:xfrm>
            <a:off x="2589213" y="3111500"/>
            <a:ext cx="5494337" cy="1588"/>
          </a:xfrm>
          <a:prstGeom prst="straightConnector1">
            <a:avLst/>
          </a:prstGeom>
          <a:noFill/>
          <a:ln w="19050">
            <a:solidFill>
              <a:schemeClr val="tx1">
                <a:lumMod val="75000"/>
                <a:lumOff val="25000"/>
              </a:schemeClr>
            </a:solidFill>
            <a:round/>
            <a:headEnd type="none" w="med" len="med"/>
            <a:tailEnd type="triangle" w="med" len="med"/>
          </a:ln>
        </p:spPr>
      </p:cxnSp>
      <p:cxnSp>
        <p:nvCxnSpPr>
          <p:cNvPr id="10262" name="Straight Arrow Connector 93"/>
          <p:cNvCxnSpPr>
            <a:cxnSpLocks noChangeShapeType="1"/>
          </p:cNvCxnSpPr>
          <p:nvPr/>
        </p:nvCxnSpPr>
        <p:spPr bwMode="auto">
          <a:xfrm rot="5400000" flipH="1" flipV="1">
            <a:off x="2318544" y="2505869"/>
            <a:ext cx="511175" cy="1587"/>
          </a:xfrm>
          <a:prstGeom prst="straightConnector1">
            <a:avLst/>
          </a:prstGeom>
          <a:noFill/>
          <a:ln w="19050">
            <a:solidFill>
              <a:schemeClr val="tx1">
                <a:lumMod val="75000"/>
                <a:lumOff val="25000"/>
              </a:schemeClr>
            </a:solidFill>
            <a:round/>
            <a:headEnd type="none" w="med" len="med"/>
            <a:tailEnd type="triangle" w="med" len="med"/>
          </a:ln>
        </p:spPr>
      </p:cxnSp>
      <p:sp>
        <p:nvSpPr>
          <p:cNvPr id="10263" name="Rectangle 114"/>
          <p:cNvSpPr>
            <a:spLocks noChangeArrowheads="1"/>
          </p:cNvSpPr>
          <p:nvPr/>
        </p:nvSpPr>
        <p:spPr bwMode="auto">
          <a:xfrm>
            <a:off x="2581274" y="2540000"/>
            <a:ext cx="824405" cy="565150"/>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64" name="Rectangle 115"/>
          <p:cNvSpPr>
            <a:spLocks noChangeArrowheads="1"/>
          </p:cNvSpPr>
          <p:nvPr/>
        </p:nvSpPr>
        <p:spPr bwMode="auto">
          <a:xfrm>
            <a:off x="3403600" y="2593975"/>
            <a:ext cx="808038" cy="511175"/>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65" name="Rectangle 116"/>
          <p:cNvSpPr>
            <a:spLocks noChangeArrowheads="1"/>
          </p:cNvSpPr>
          <p:nvPr/>
        </p:nvSpPr>
        <p:spPr bwMode="auto">
          <a:xfrm>
            <a:off x="4227513" y="2724150"/>
            <a:ext cx="723188" cy="381000"/>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66" name="Rectangle 117"/>
          <p:cNvSpPr>
            <a:spLocks noChangeArrowheads="1"/>
          </p:cNvSpPr>
          <p:nvPr/>
        </p:nvSpPr>
        <p:spPr bwMode="auto">
          <a:xfrm>
            <a:off x="4961211" y="2984938"/>
            <a:ext cx="2417489" cy="120212"/>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cxnSp>
        <p:nvCxnSpPr>
          <p:cNvPr id="10267" name="Straight Arrow Connector 103"/>
          <p:cNvCxnSpPr>
            <a:cxnSpLocks noChangeShapeType="1"/>
          </p:cNvCxnSpPr>
          <p:nvPr/>
        </p:nvCxnSpPr>
        <p:spPr bwMode="auto">
          <a:xfrm>
            <a:off x="2589213" y="3492500"/>
            <a:ext cx="5486400" cy="1588"/>
          </a:xfrm>
          <a:prstGeom prst="straightConnector1">
            <a:avLst/>
          </a:prstGeom>
          <a:noFill/>
          <a:ln w="19050">
            <a:solidFill>
              <a:schemeClr val="tx1">
                <a:lumMod val="75000"/>
                <a:lumOff val="25000"/>
              </a:schemeClr>
            </a:solidFill>
            <a:round/>
            <a:headEnd type="none" w="med" len="med"/>
            <a:tailEnd type="triangle" w="med" len="med"/>
          </a:ln>
        </p:spPr>
      </p:cxnSp>
      <p:sp>
        <p:nvSpPr>
          <p:cNvPr id="10268" name="Right Arrow 32"/>
          <p:cNvSpPr>
            <a:spLocks noChangeArrowheads="1"/>
          </p:cNvSpPr>
          <p:nvPr/>
        </p:nvSpPr>
        <p:spPr bwMode="auto">
          <a:xfrm rot="5400000">
            <a:off x="3340893" y="3374232"/>
            <a:ext cx="112713" cy="120650"/>
          </a:xfrm>
          <a:prstGeom prst="rightArrow">
            <a:avLst>
              <a:gd name="adj1" fmla="val 50000"/>
              <a:gd name="adj2" fmla="val 113667"/>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69" name="Right Arrow 32"/>
          <p:cNvSpPr>
            <a:spLocks noChangeArrowheads="1"/>
          </p:cNvSpPr>
          <p:nvPr/>
        </p:nvSpPr>
        <p:spPr bwMode="auto">
          <a:xfrm rot="5400000">
            <a:off x="4164012" y="3375026"/>
            <a:ext cx="112713" cy="119062"/>
          </a:xfrm>
          <a:prstGeom prst="rightArrow">
            <a:avLst>
              <a:gd name="adj1" fmla="val 50000"/>
              <a:gd name="adj2" fmla="val 113667"/>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70" name="Right Arrow 32"/>
          <p:cNvSpPr>
            <a:spLocks noChangeArrowheads="1"/>
          </p:cNvSpPr>
          <p:nvPr/>
        </p:nvSpPr>
        <p:spPr bwMode="auto">
          <a:xfrm rot="5400000">
            <a:off x="4950696" y="3382962"/>
            <a:ext cx="112712" cy="119063"/>
          </a:xfrm>
          <a:prstGeom prst="rightArrow">
            <a:avLst>
              <a:gd name="adj1" fmla="val 50000"/>
              <a:gd name="adj2" fmla="val 113667"/>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71" name="Right Arrow 32"/>
          <p:cNvSpPr>
            <a:spLocks noChangeArrowheads="1"/>
          </p:cNvSpPr>
          <p:nvPr/>
        </p:nvSpPr>
        <p:spPr bwMode="auto">
          <a:xfrm rot="5400000">
            <a:off x="7233444" y="3298032"/>
            <a:ext cx="203200" cy="182562"/>
          </a:xfrm>
          <a:prstGeom prst="rightArrow">
            <a:avLst>
              <a:gd name="adj1" fmla="val 50000"/>
              <a:gd name="adj2" fmla="val 112459"/>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72" name="TextBox 55"/>
          <p:cNvSpPr txBox="1">
            <a:spLocks noChangeArrowheads="1"/>
          </p:cNvSpPr>
          <p:nvPr/>
        </p:nvSpPr>
        <p:spPr bwMode="auto">
          <a:xfrm>
            <a:off x="2444058" y="1783086"/>
            <a:ext cx="129907" cy="1477328"/>
          </a:xfrm>
          <a:prstGeom prst="rect">
            <a:avLst/>
          </a:prstGeom>
          <a:noFill/>
          <a:ln w="9525">
            <a:noFill/>
            <a:miter lim="800000"/>
            <a:headEnd/>
            <a:tailEnd/>
          </a:ln>
        </p:spPr>
        <p:txBody>
          <a:bodyPr wrap="none" lIns="0" tIns="0" rIns="0" bIns="0">
            <a:spAutoFit/>
          </a:bodyPr>
          <a:lstStyle/>
          <a:p>
            <a:pPr algn="r">
              <a:lnSpc>
                <a:spcPct val="200000"/>
              </a:lnSpc>
            </a:pPr>
            <a:r>
              <a:rPr lang="en-US"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274" name="TextBox 57"/>
          <p:cNvSpPr txBox="1">
            <a:spLocks noChangeArrowheads="1"/>
          </p:cNvSpPr>
          <p:nvPr/>
        </p:nvSpPr>
        <p:spPr bwMode="auto">
          <a:xfrm rot="16200000">
            <a:off x="1878222" y="2659503"/>
            <a:ext cx="944297" cy="184666"/>
          </a:xfrm>
          <a:prstGeom prst="rect">
            <a:avLst/>
          </a:prstGeom>
          <a:noFill/>
          <a:ln w="9525">
            <a:noFill/>
            <a:miter lim="800000"/>
            <a:headEnd/>
            <a:tailEnd/>
          </a:ln>
        </p:spPr>
        <p:txBody>
          <a:bodyPr wrap="none" lIns="0" tIns="0" rIns="0" bIns="0">
            <a:spAutoFit/>
          </a:bodyPr>
          <a:lstStyle/>
          <a:p>
            <a:pPr algn="r"/>
            <a:r>
              <a:rPr lang="en-US" sz="1200" b="1" smtClean="0">
                <a:solidFill>
                  <a:schemeClr val="tx1">
                    <a:lumMod val="75000"/>
                    <a:lumOff val="25000"/>
                  </a:schemeClr>
                </a:solidFill>
                <a:latin typeface="Microsoft YaHei" panose="020B0503020204020204" pitchFamily="34" charset="-122"/>
                <a:ea typeface="Microsoft YaHei" panose="020B0503020204020204" pitchFamily="34" charset="-122"/>
              </a:rPr>
              <a:t>Hazard Rate</a:t>
            </a:r>
            <a:endParaRPr lang="en-US" sz="12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0275" name="TextBox 58"/>
          <p:cNvSpPr txBox="1">
            <a:spLocks noChangeArrowheads="1"/>
          </p:cNvSpPr>
          <p:nvPr/>
        </p:nvSpPr>
        <p:spPr bwMode="auto">
          <a:xfrm>
            <a:off x="3300413" y="3492649"/>
            <a:ext cx="395942" cy="246221"/>
          </a:xfrm>
          <a:prstGeom prst="rect">
            <a:avLst/>
          </a:prstGeom>
          <a:noFill/>
          <a:ln w="9525">
            <a:noFill/>
            <a:miter lim="800000"/>
            <a:headEnd/>
            <a:tailEnd/>
          </a:ln>
        </p:spPr>
        <p:txBody>
          <a:bodyPr wrap="none" lIns="0" tIns="0" rIns="0" bIns="0">
            <a:spAutoFit/>
          </a:bodyPr>
          <a:lstStyle/>
          <a:p>
            <a:r>
              <a:rPr lang="en-US" sz="800" b="1">
                <a:solidFill>
                  <a:schemeClr val="tx1">
                    <a:lumMod val="75000"/>
                    <a:lumOff val="25000"/>
                  </a:schemeClr>
                </a:solidFill>
                <a:latin typeface="Microsoft YaHei" panose="020B0503020204020204" pitchFamily="34" charset="-122"/>
                <a:ea typeface="Microsoft YaHei" panose="020B0503020204020204" pitchFamily="34" charset="-122"/>
              </a:rPr>
              <a:t>Online </a:t>
            </a:r>
          </a:p>
          <a:p>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Activity</a:t>
            </a:r>
          </a:p>
        </p:txBody>
      </p:sp>
      <p:sp>
        <p:nvSpPr>
          <p:cNvPr id="10276" name="TextBox 59"/>
          <p:cNvSpPr txBox="1">
            <a:spLocks noChangeArrowheads="1"/>
          </p:cNvSpPr>
          <p:nvPr/>
        </p:nvSpPr>
        <p:spPr bwMode="auto">
          <a:xfrm>
            <a:off x="4121370" y="3492649"/>
            <a:ext cx="639599" cy="123111"/>
          </a:xfrm>
          <a:prstGeom prst="rect">
            <a:avLst/>
          </a:prstGeom>
          <a:noFill/>
          <a:ln w="9525">
            <a:noFill/>
            <a:miter lim="800000"/>
            <a:headEnd/>
            <a:tailEnd/>
          </a:ln>
        </p:spPr>
        <p:txBody>
          <a:bodyPr wrap="none" lIns="0" tIns="0" rIns="0" bIns="0">
            <a:spAutoFit/>
          </a:bodyPr>
          <a:lstStyle/>
          <a:p>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Inbound call</a:t>
            </a:r>
          </a:p>
        </p:txBody>
      </p:sp>
      <p:sp>
        <p:nvSpPr>
          <p:cNvPr id="10277" name="TextBox 60"/>
          <p:cNvSpPr txBox="1">
            <a:spLocks noChangeArrowheads="1"/>
          </p:cNvSpPr>
          <p:nvPr/>
        </p:nvSpPr>
        <p:spPr bwMode="auto">
          <a:xfrm>
            <a:off x="4911458" y="3492649"/>
            <a:ext cx="1115690" cy="246221"/>
          </a:xfrm>
          <a:prstGeom prst="rect">
            <a:avLst/>
          </a:prstGeom>
          <a:noFill/>
          <a:ln w="9525">
            <a:noFill/>
            <a:miter lim="800000"/>
            <a:headEnd/>
            <a:tailEnd/>
          </a:ln>
        </p:spPr>
        <p:txBody>
          <a:bodyPr wrap="none" lIns="0" tIns="0" rIns="0" bIns="0">
            <a:spAutoFit/>
          </a:bodyPr>
          <a:lstStyle/>
          <a:p>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Web visit</a:t>
            </a:r>
          </a:p>
          <a:p>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Re: product browsing</a:t>
            </a:r>
          </a:p>
        </p:txBody>
      </p:sp>
      <p:sp>
        <p:nvSpPr>
          <p:cNvPr id="10278" name="TextBox 61"/>
          <p:cNvSpPr txBox="1">
            <a:spLocks noChangeArrowheads="1"/>
          </p:cNvSpPr>
          <p:nvPr/>
        </p:nvSpPr>
        <p:spPr bwMode="auto">
          <a:xfrm>
            <a:off x="7245350" y="3492649"/>
            <a:ext cx="413575" cy="123111"/>
          </a:xfrm>
          <a:prstGeom prst="rect">
            <a:avLst/>
          </a:prstGeom>
          <a:noFill/>
          <a:ln w="9525">
            <a:noFill/>
            <a:miter lim="800000"/>
            <a:headEnd/>
            <a:tailEnd/>
          </a:ln>
        </p:spPr>
        <p:txBody>
          <a:bodyPr wrap="none" lIns="0" tIns="0" rIns="0" bIns="0">
            <a:spAutoFit/>
          </a:bodyPr>
          <a:lstStyle/>
          <a:p>
            <a:r>
              <a:rPr lang="en-US" sz="800" b="1">
                <a:solidFill>
                  <a:schemeClr val="tx1">
                    <a:lumMod val="75000"/>
                    <a:lumOff val="25000"/>
                  </a:schemeClr>
                </a:solidFill>
                <a:latin typeface="Microsoft YaHei" panose="020B0503020204020204" pitchFamily="34" charset="-122"/>
                <a:ea typeface="Microsoft YaHei" panose="020B0503020204020204" pitchFamily="34" charset="-122"/>
              </a:rPr>
              <a:t>Reorder</a:t>
            </a:r>
          </a:p>
        </p:txBody>
      </p:sp>
      <p:sp>
        <p:nvSpPr>
          <p:cNvPr id="10279" name="Pentagon 130"/>
          <p:cNvSpPr>
            <a:spLocks noChangeArrowheads="1"/>
          </p:cNvSpPr>
          <p:nvPr/>
        </p:nvSpPr>
        <p:spPr bwMode="auto">
          <a:xfrm>
            <a:off x="2146300" y="3951288"/>
            <a:ext cx="6432550" cy="1787525"/>
          </a:xfrm>
          <a:prstGeom prst="homePlate">
            <a:avLst>
              <a:gd name="adj" fmla="val 49964"/>
            </a:avLst>
          </a:prstGeom>
          <a:solidFill>
            <a:schemeClr val="bg1">
              <a:lumMod val="85000"/>
            </a:schemeClr>
          </a:solidFill>
          <a:ln w="9525">
            <a:noFill/>
            <a:round/>
            <a:headEnd/>
            <a:tailEnd/>
          </a:ln>
          <a:effectLst>
            <a:outerShdw blurRad="50800" dist="38100" dir="2700000" algn="tl" rotWithShape="0">
              <a:prstClr val="black">
                <a:alpha val="40000"/>
              </a:prstClr>
            </a:outer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80" name="Rounded Rectangle 64"/>
          <p:cNvSpPr>
            <a:spLocks noChangeArrowheads="1"/>
          </p:cNvSpPr>
          <p:nvPr/>
        </p:nvSpPr>
        <p:spPr bwMode="auto">
          <a:xfrm>
            <a:off x="320675" y="4038600"/>
            <a:ext cx="1743075" cy="1587500"/>
          </a:xfrm>
          <a:prstGeom prst="roundRect">
            <a:avLst>
              <a:gd name="adj" fmla="val 16282"/>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27432" rIns="45720" bIns="27432"/>
          <a:lstStyle/>
          <a:p>
            <a:pPr indent="-171450" defTabSz="895350" fontAlgn="base">
              <a:spcBef>
                <a:spcPts val="300"/>
              </a:spcBef>
              <a:spcAft>
                <a:spcPct val="0"/>
              </a:spcAft>
              <a:buClr>
                <a:srgbClr val="11356F"/>
              </a:buClr>
              <a:buSzPct val="100000"/>
              <a:defRPr/>
            </a:pPr>
            <a:r>
              <a:rPr lang="zh-CN" alt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顾客 </a:t>
            </a: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#2</a:t>
            </a: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
            </a:r>
            <a:b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br>
            <a:r>
              <a:rPr lang="en-US" sz="1300" dirty="0" smtClean="0">
                <a:solidFill>
                  <a:schemeClr val="tx1">
                    <a:lumMod val="65000"/>
                    <a:lumOff val="35000"/>
                  </a:schemeClr>
                </a:solidFill>
                <a:latin typeface="Microsoft YaHei" panose="020B0503020204020204" pitchFamily="34" charset="-122"/>
                <a:ea typeface="Microsoft YaHei" panose="020B0503020204020204" pitchFamily="34" charset="-122"/>
              </a:rPr>
              <a:t>Male</a:t>
            </a:r>
            <a:endParaRPr lang="en-US" sz="13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17475" indent="-117475" defTabSz="895350" fontAlgn="base">
              <a:spcBef>
                <a:spcPts val="300"/>
              </a:spcBef>
              <a:spcAft>
                <a:spcPct val="0"/>
              </a:spcAft>
              <a:buClr>
                <a:srgbClr val="11356F"/>
              </a:buClr>
              <a:buSzPct val="100000"/>
              <a:buFont typeface="Arial" pitchFamily="34" charset="0"/>
              <a:buChar char="•"/>
              <a:defRPr/>
            </a:pP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50-55 years old</a:t>
            </a:r>
          </a:p>
          <a:p>
            <a:pPr marL="117475" indent="-117475" defTabSz="895350" fontAlgn="base">
              <a:spcBef>
                <a:spcPts val="300"/>
              </a:spcBef>
              <a:spcAft>
                <a:spcPct val="0"/>
              </a:spcAft>
              <a:buClr>
                <a:srgbClr val="11356F"/>
              </a:buClr>
              <a:buSzPct val="100000"/>
              <a:buFont typeface="Arial" pitchFamily="34" charset="0"/>
              <a:buChar char="•"/>
              <a:defRPr/>
            </a:pP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Sales</a:t>
            </a:r>
            <a:b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b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 professional</a:t>
            </a:r>
          </a:p>
          <a:p>
            <a:pPr marL="117475" indent="-117475" defTabSz="895350" fontAlgn="base">
              <a:spcBef>
                <a:spcPts val="300"/>
              </a:spcBef>
              <a:spcAft>
                <a:spcPct val="0"/>
              </a:spcAft>
              <a:buClr>
                <a:srgbClr val="11356F"/>
              </a:buClr>
              <a:buSzPct val="100000"/>
              <a:buFont typeface="Arial" pitchFamily="34" charset="0"/>
              <a:buChar char="•"/>
              <a:defRPr/>
            </a:pPr>
            <a:r>
              <a:rPr lang="en-US" sz="1300" dirty="0">
                <a:solidFill>
                  <a:schemeClr val="tx1">
                    <a:lumMod val="65000"/>
                    <a:lumOff val="35000"/>
                  </a:schemeClr>
                </a:solidFill>
                <a:latin typeface="Microsoft YaHei" panose="020B0503020204020204" pitchFamily="34" charset="-122"/>
                <a:ea typeface="Microsoft YaHei" panose="020B0503020204020204" pitchFamily="34" charset="-122"/>
              </a:rPr>
              <a:t>Repeat customer</a:t>
            </a:r>
          </a:p>
        </p:txBody>
      </p:sp>
      <p:cxnSp>
        <p:nvCxnSpPr>
          <p:cNvPr id="10281" name="Straight Arrow Connector 66"/>
          <p:cNvCxnSpPr>
            <a:cxnSpLocks noChangeShapeType="1"/>
          </p:cNvCxnSpPr>
          <p:nvPr/>
        </p:nvCxnSpPr>
        <p:spPr bwMode="auto">
          <a:xfrm>
            <a:off x="2597150" y="4910138"/>
            <a:ext cx="5492750" cy="1587"/>
          </a:xfrm>
          <a:prstGeom prst="straightConnector1">
            <a:avLst/>
          </a:prstGeom>
          <a:noFill/>
          <a:ln w="19050">
            <a:solidFill>
              <a:schemeClr val="tx1">
                <a:lumMod val="75000"/>
                <a:lumOff val="25000"/>
              </a:schemeClr>
            </a:solidFill>
            <a:round/>
            <a:headEnd type="none" w="med" len="med"/>
            <a:tailEnd type="triangle" w="med" len="med"/>
          </a:ln>
        </p:spPr>
      </p:cxnSp>
      <p:cxnSp>
        <p:nvCxnSpPr>
          <p:cNvPr id="10282" name="Straight Arrow Connector 67"/>
          <p:cNvCxnSpPr>
            <a:cxnSpLocks noChangeShapeType="1"/>
          </p:cNvCxnSpPr>
          <p:nvPr/>
        </p:nvCxnSpPr>
        <p:spPr bwMode="auto">
          <a:xfrm rot="5400000" flipH="1" flipV="1">
            <a:off x="2327275" y="4303713"/>
            <a:ext cx="509587" cy="1588"/>
          </a:xfrm>
          <a:prstGeom prst="straightConnector1">
            <a:avLst/>
          </a:prstGeom>
          <a:noFill/>
          <a:ln w="19050">
            <a:solidFill>
              <a:schemeClr val="tx1">
                <a:lumMod val="75000"/>
                <a:lumOff val="25000"/>
              </a:schemeClr>
            </a:solidFill>
            <a:round/>
            <a:headEnd type="none" w="med" len="med"/>
            <a:tailEnd type="triangle" w="med" len="med"/>
          </a:ln>
        </p:spPr>
      </p:cxnSp>
      <p:sp>
        <p:nvSpPr>
          <p:cNvPr id="10283" name="Rectangle 134"/>
          <p:cNvSpPr>
            <a:spLocks noChangeArrowheads="1"/>
          </p:cNvSpPr>
          <p:nvPr/>
        </p:nvSpPr>
        <p:spPr bwMode="auto">
          <a:xfrm>
            <a:off x="2589213" y="4677102"/>
            <a:ext cx="690343" cy="225097"/>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84" name="Rectangle 135"/>
          <p:cNvSpPr>
            <a:spLocks noChangeArrowheads="1"/>
          </p:cNvSpPr>
          <p:nvPr/>
        </p:nvSpPr>
        <p:spPr bwMode="auto">
          <a:xfrm>
            <a:off x="3279775" y="4756150"/>
            <a:ext cx="727075" cy="146050"/>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85" name="Rectangle 136"/>
          <p:cNvSpPr>
            <a:spLocks noChangeArrowheads="1"/>
          </p:cNvSpPr>
          <p:nvPr/>
        </p:nvSpPr>
        <p:spPr bwMode="auto">
          <a:xfrm>
            <a:off x="4019550" y="4557713"/>
            <a:ext cx="382588" cy="344487"/>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cxnSp>
        <p:nvCxnSpPr>
          <p:cNvPr id="10286" name="Straight Arrow Connector 73"/>
          <p:cNvCxnSpPr>
            <a:cxnSpLocks noChangeShapeType="1"/>
          </p:cNvCxnSpPr>
          <p:nvPr/>
        </p:nvCxnSpPr>
        <p:spPr bwMode="auto">
          <a:xfrm>
            <a:off x="2597150" y="5291138"/>
            <a:ext cx="5486400" cy="1587"/>
          </a:xfrm>
          <a:prstGeom prst="straightConnector1">
            <a:avLst/>
          </a:prstGeom>
          <a:noFill/>
          <a:ln w="19050">
            <a:solidFill>
              <a:schemeClr val="tx1">
                <a:lumMod val="75000"/>
                <a:lumOff val="25000"/>
              </a:schemeClr>
            </a:solidFill>
            <a:round/>
            <a:headEnd type="none" w="med" len="med"/>
            <a:tailEnd type="triangle" w="med" len="med"/>
          </a:ln>
        </p:spPr>
      </p:cxnSp>
      <p:sp>
        <p:nvSpPr>
          <p:cNvPr id="10287" name="Right Arrow 32"/>
          <p:cNvSpPr>
            <a:spLocks noChangeArrowheads="1"/>
          </p:cNvSpPr>
          <p:nvPr/>
        </p:nvSpPr>
        <p:spPr bwMode="auto">
          <a:xfrm rot="5400000">
            <a:off x="3219451" y="5173662"/>
            <a:ext cx="112712" cy="119063"/>
          </a:xfrm>
          <a:prstGeom prst="rightArrow">
            <a:avLst>
              <a:gd name="adj1" fmla="val 50000"/>
              <a:gd name="adj2" fmla="val 113667"/>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88" name="Right Arrow 32"/>
          <p:cNvSpPr>
            <a:spLocks noChangeArrowheads="1"/>
          </p:cNvSpPr>
          <p:nvPr/>
        </p:nvSpPr>
        <p:spPr bwMode="auto">
          <a:xfrm rot="5400000">
            <a:off x="3968751" y="5173662"/>
            <a:ext cx="112712" cy="119063"/>
          </a:xfrm>
          <a:prstGeom prst="rightArrow">
            <a:avLst>
              <a:gd name="adj1" fmla="val 50000"/>
              <a:gd name="adj2" fmla="val 113667"/>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defTabSz="914400">
              <a:defRPr/>
            </a:pPr>
            <a:endParaRPr lang="en-US" altLang="zh-CN" sz="1000">
              <a:solidFill>
                <a:srgbClr val="FFFFFF"/>
              </a:solidFill>
              <a:latin typeface="Microsoft YaHei" panose="020B0503020204020204" pitchFamily="34" charset="-122"/>
              <a:ea typeface="Microsoft YaHei" panose="020B0503020204020204" pitchFamily="34" charset="-122"/>
              <a:cs typeface="Arial" charset="0"/>
            </a:endParaRPr>
          </a:p>
        </p:txBody>
      </p:sp>
      <p:sp>
        <p:nvSpPr>
          <p:cNvPr id="10289" name="TextBox 80"/>
          <p:cNvSpPr txBox="1">
            <a:spLocks noChangeArrowheads="1"/>
          </p:cNvSpPr>
          <p:nvPr/>
        </p:nvSpPr>
        <p:spPr bwMode="auto">
          <a:xfrm>
            <a:off x="2443602" y="3793579"/>
            <a:ext cx="129908" cy="1477328"/>
          </a:xfrm>
          <a:prstGeom prst="rect">
            <a:avLst/>
          </a:prstGeom>
          <a:noFill/>
          <a:ln w="9525">
            <a:noFill/>
            <a:miter lim="800000"/>
            <a:headEnd/>
            <a:tailEnd/>
          </a:ln>
        </p:spPr>
        <p:txBody>
          <a:bodyPr wrap="none" lIns="0" tIns="0" rIns="0" bIns="0">
            <a:spAutoFit/>
          </a:bodyPr>
          <a:lstStyle/>
          <a:p>
            <a:pPr algn="r">
              <a:lnSpc>
                <a:spcPct val="200000"/>
              </a:lnSpc>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r>
              <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rPr>
              <a:t>–</a:t>
            </a:r>
          </a:p>
          <a:p>
            <a:pPr algn="r">
              <a:lnSpc>
                <a:spcPct val="200000"/>
              </a:lnSpc>
            </a:pPr>
            <a:endParaRPr lang="en-US"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291" name="TextBox 82"/>
          <p:cNvSpPr txBox="1">
            <a:spLocks noChangeArrowheads="1"/>
          </p:cNvSpPr>
          <p:nvPr/>
        </p:nvSpPr>
        <p:spPr bwMode="auto">
          <a:xfrm rot="16200000">
            <a:off x="1878222" y="4478367"/>
            <a:ext cx="944297" cy="184666"/>
          </a:xfrm>
          <a:prstGeom prst="rect">
            <a:avLst/>
          </a:prstGeom>
          <a:noFill/>
          <a:ln w="9525">
            <a:noFill/>
            <a:miter lim="800000"/>
            <a:headEnd/>
            <a:tailEnd/>
          </a:ln>
        </p:spPr>
        <p:txBody>
          <a:bodyPr wrap="none" lIns="0" tIns="0" rIns="0" bIns="0">
            <a:spAutoFit/>
          </a:bodyPr>
          <a:lstStyle/>
          <a:p>
            <a:pPr algn="r"/>
            <a:r>
              <a:rPr lang="en-US" sz="1200" b="1" smtClean="0">
                <a:solidFill>
                  <a:schemeClr val="tx1">
                    <a:lumMod val="75000"/>
                    <a:lumOff val="25000"/>
                  </a:schemeClr>
                </a:solidFill>
                <a:latin typeface="Microsoft YaHei" panose="020B0503020204020204" pitchFamily="34" charset="-122"/>
                <a:ea typeface="Microsoft YaHei" panose="020B0503020204020204" pitchFamily="34" charset="-122"/>
              </a:rPr>
              <a:t>Hazard Rate</a:t>
            </a:r>
            <a:endParaRPr lang="en-US" sz="1200" b="1" dirty="0">
              <a:solidFill>
                <a:schemeClr val="tx1">
                  <a:lumMod val="75000"/>
                  <a:lumOff val="25000"/>
                </a:schemeClr>
              </a:solidFill>
              <a:latin typeface="Microsoft YaHei" panose="020B0503020204020204" pitchFamily="34" charset="-122"/>
              <a:ea typeface="Microsoft YaHei" panose="020B0503020204020204" pitchFamily="34" charset="-122"/>
            </a:endParaRPr>
          </a:p>
        </p:txBody>
      </p:sp>
      <p:sp>
        <p:nvSpPr>
          <p:cNvPr id="10292" name="TextBox 87"/>
          <p:cNvSpPr txBox="1">
            <a:spLocks noChangeArrowheads="1"/>
          </p:cNvSpPr>
          <p:nvPr/>
        </p:nvSpPr>
        <p:spPr bwMode="auto">
          <a:xfrm>
            <a:off x="3111500" y="5301920"/>
            <a:ext cx="639599" cy="123111"/>
          </a:xfrm>
          <a:prstGeom prst="rect">
            <a:avLst/>
          </a:prstGeom>
          <a:noFill/>
          <a:ln w="9525">
            <a:noFill/>
            <a:miter lim="800000"/>
            <a:headEnd/>
            <a:tailEnd/>
          </a:ln>
        </p:spPr>
        <p:txBody>
          <a:bodyPr wrap="none" lIns="0" tIns="0" rIns="0" bIns="0">
            <a:spAutoFit/>
          </a:bodyPr>
          <a:lstStyle/>
          <a:p>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Inbound call</a:t>
            </a:r>
          </a:p>
        </p:txBody>
      </p:sp>
      <p:sp>
        <p:nvSpPr>
          <p:cNvPr id="10293" name="TextBox 88"/>
          <p:cNvSpPr txBox="1">
            <a:spLocks noChangeArrowheads="1"/>
          </p:cNvSpPr>
          <p:nvPr/>
        </p:nvSpPr>
        <p:spPr bwMode="auto">
          <a:xfrm>
            <a:off x="3933825" y="5301920"/>
            <a:ext cx="710131" cy="246221"/>
          </a:xfrm>
          <a:prstGeom prst="rect">
            <a:avLst/>
          </a:prstGeom>
          <a:noFill/>
          <a:ln w="9525">
            <a:noFill/>
            <a:miter lim="800000"/>
            <a:headEnd/>
            <a:tailEnd/>
          </a:ln>
        </p:spPr>
        <p:txBody>
          <a:bodyPr wrap="none" lIns="0" tIns="0" rIns="0" bIns="0">
            <a:spAutoFit/>
          </a:bodyPr>
          <a:lstStyle/>
          <a:p>
            <a:r>
              <a:rPr lang="en-US" sz="800" b="1">
                <a:solidFill>
                  <a:schemeClr val="tx1">
                    <a:lumMod val="75000"/>
                    <a:lumOff val="25000"/>
                  </a:schemeClr>
                </a:solidFill>
                <a:latin typeface="Microsoft YaHei" panose="020B0503020204020204" pitchFamily="34" charset="-122"/>
                <a:ea typeface="Microsoft YaHei" panose="020B0503020204020204" pitchFamily="34" charset="-122"/>
              </a:rPr>
              <a:t>Inbound Call</a:t>
            </a:r>
          </a:p>
          <a:p>
            <a:r>
              <a:rPr lang="en-US" sz="800" b="1">
                <a:solidFill>
                  <a:schemeClr val="tx1">
                    <a:lumMod val="75000"/>
                    <a:lumOff val="25000"/>
                  </a:schemeClr>
                </a:solidFill>
                <a:latin typeface="Microsoft YaHei" panose="020B0503020204020204" pitchFamily="34" charset="-122"/>
                <a:ea typeface="Microsoft YaHei" panose="020B0503020204020204" pitchFamily="34" charset="-122"/>
              </a:rPr>
              <a:t>Re: complaint</a:t>
            </a:r>
          </a:p>
        </p:txBody>
      </p:sp>
      <p:cxnSp>
        <p:nvCxnSpPr>
          <p:cNvPr id="10294" name="Straight Connector 37"/>
          <p:cNvCxnSpPr>
            <a:cxnSpLocks noChangeShapeType="1"/>
          </p:cNvCxnSpPr>
          <p:nvPr/>
        </p:nvCxnSpPr>
        <p:spPr bwMode="auto">
          <a:xfrm rot="16200000" flipH="1">
            <a:off x="801688" y="3935412"/>
            <a:ext cx="3562350" cy="3175"/>
          </a:xfrm>
          <a:prstGeom prst="line">
            <a:avLst/>
          </a:prstGeom>
          <a:noFill/>
          <a:ln w="19050">
            <a:solidFill>
              <a:schemeClr val="tx1">
                <a:lumMod val="75000"/>
                <a:lumOff val="25000"/>
              </a:schemeClr>
            </a:solidFill>
            <a:prstDash val="dash"/>
            <a:round/>
            <a:headEnd/>
            <a:tailEnd/>
          </a:ln>
        </p:spPr>
      </p:cxnSp>
      <p:cxnSp>
        <p:nvCxnSpPr>
          <p:cNvPr id="10295" name="Straight Connector 42"/>
          <p:cNvCxnSpPr>
            <a:cxnSpLocks noChangeShapeType="1"/>
          </p:cNvCxnSpPr>
          <p:nvPr/>
        </p:nvCxnSpPr>
        <p:spPr bwMode="auto">
          <a:xfrm rot="16200000" flipH="1">
            <a:off x="2263309" y="3712041"/>
            <a:ext cx="3128308" cy="0"/>
          </a:xfrm>
          <a:prstGeom prst="line">
            <a:avLst/>
          </a:prstGeom>
          <a:noFill/>
          <a:ln w="9525">
            <a:solidFill>
              <a:schemeClr val="tx1">
                <a:lumMod val="75000"/>
                <a:lumOff val="25000"/>
              </a:schemeClr>
            </a:solidFill>
            <a:prstDash val="dash"/>
            <a:round/>
            <a:headEnd/>
            <a:tailEnd/>
          </a:ln>
        </p:spPr>
      </p:cxnSp>
      <p:cxnSp>
        <p:nvCxnSpPr>
          <p:cNvPr id="10296" name="Straight Connector 51"/>
          <p:cNvCxnSpPr>
            <a:cxnSpLocks noChangeShapeType="1"/>
            <a:endCxn id="10301" idx="0"/>
          </p:cNvCxnSpPr>
          <p:nvPr/>
        </p:nvCxnSpPr>
        <p:spPr bwMode="auto">
          <a:xfrm rot="16200000" flipH="1">
            <a:off x="6226175" y="3719512"/>
            <a:ext cx="3155950" cy="12701"/>
          </a:xfrm>
          <a:prstGeom prst="line">
            <a:avLst/>
          </a:prstGeom>
          <a:noFill/>
          <a:ln w="19050">
            <a:solidFill>
              <a:schemeClr val="tx1">
                <a:lumMod val="75000"/>
                <a:lumOff val="25000"/>
              </a:schemeClr>
            </a:solidFill>
            <a:prstDash val="dash"/>
            <a:round/>
            <a:headEnd/>
            <a:tailEnd/>
          </a:ln>
        </p:spPr>
      </p:cxnSp>
      <p:sp>
        <p:nvSpPr>
          <p:cNvPr id="10297" name="Rectangle 149"/>
          <p:cNvSpPr>
            <a:spLocks noChangeArrowheads="1"/>
          </p:cNvSpPr>
          <p:nvPr/>
        </p:nvSpPr>
        <p:spPr bwMode="auto">
          <a:xfrm>
            <a:off x="4416425" y="4460875"/>
            <a:ext cx="382588" cy="447675"/>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98" name="Rectangle 150"/>
          <p:cNvSpPr>
            <a:spLocks noChangeArrowheads="1"/>
          </p:cNvSpPr>
          <p:nvPr/>
        </p:nvSpPr>
        <p:spPr bwMode="auto">
          <a:xfrm>
            <a:off x="4811713" y="4364038"/>
            <a:ext cx="401746" cy="544512"/>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299" name="Rectangle 151"/>
          <p:cNvSpPr>
            <a:spLocks noChangeArrowheads="1"/>
          </p:cNvSpPr>
          <p:nvPr/>
        </p:nvSpPr>
        <p:spPr bwMode="auto">
          <a:xfrm>
            <a:off x="5208588" y="4252913"/>
            <a:ext cx="382587" cy="655637"/>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300" name="Rectangle 152"/>
          <p:cNvSpPr>
            <a:spLocks noChangeArrowheads="1"/>
          </p:cNvSpPr>
          <p:nvPr/>
        </p:nvSpPr>
        <p:spPr bwMode="auto">
          <a:xfrm>
            <a:off x="5581650" y="4114800"/>
            <a:ext cx="2235200" cy="793750"/>
          </a:xfrm>
          <a:prstGeom prst="rect">
            <a:avLst/>
          </a:prstGeom>
          <a:solidFill>
            <a:schemeClr val="bg1"/>
          </a:solidFill>
          <a:ln w="9525">
            <a:solidFill>
              <a:schemeClr val="tx1">
                <a:lumMod val="65000"/>
                <a:lumOff val="35000"/>
              </a:schemeClr>
            </a:solidFill>
            <a:round/>
            <a:headEnd/>
            <a:tailEnd/>
          </a:ln>
          <a:effectLst>
            <a:prstShdw prst="shdw17" dist="17961" dir="2700000">
              <a:srgbClr val="808080"/>
            </a:prstShdw>
          </a:effectLst>
        </p:spPr>
        <p:txBody>
          <a:bodyPr/>
          <a:lstStyle/>
          <a:p>
            <a:endParaRPr lang="en-US" sz="1000">
              <a:latin typeface="Microsoft YaHei" panose="020B0503020204020204" pitchFamily="34" charset="-122"/>
              <a:ea typeface="Microsoft YaHei" panose="020B0503020204020204" pitchFamily="34" charset="-122"/>
            </a:endParaRPr>
          </a:p>
        </p:txBody>
      </p:sp>
      <p:sp>
        <p:nvSpPr>
          <p:cNvPr id="10301" name="Right Brace 95"/>
          <p:cNvSpPr>
            <a:spLocks/>
          </p:cNvSpPr>
          <p:nvPr/>
        </p:nvSpPr>
        <p:spPr bwMode="auto">
          <a:xfrm rot="5400000">
            <a:off x="6180138" y="3813175"/>
            <a:ext cx="139700" cy="3121025"/>
          </a:xfrm>
          <a:prstGeom prst="rightBrace">
            <a:avLst>
              <a:gd name="adj1" fmla="val 124633"/>
              <a:gd name="adj2" fmla="val 50000"/>
            </a:avLst>
          </a:prstGeom>
          <a:solidFill>
            <a:schemeClr val="bg1">
              <a:lumMod val="50000"/>
            </a:schemeClr>
          </a:solidFill>
          <a:ln w="9525">
            <a:solidFill>
              <a:schemeClr val="bg1">
                <a:lumMod val="50000"/>
              </a:schemeClr>
            </a:solidFill>
            <a:round/>
            <a:headEnd/>
            <a:tailEnd/>
          </a:ln>
        </p:spPr>
        <p:txBody>
          <a:bodyPr/>
          <a:lstStyle/>
          <a:p>
            <a:endParaRPr lang="en-US" sz="1000">
              <a:latin typeface="Microsoft YaHei" panose="020B0503020204020204" pitchFamily="34" charset="-122"/>
              <a:ea typeface="Microsoft YaHei" panose="020B0503020204020204" pitchFamily="34" charset="-122"/>
            </a:endParaRPr>
          </a:p>
        </p:txBody>
      </p:sp>
      <p:sp>
        <p:nvSpPr>
          <p:cNvPr id="10302" name="TextBox 96"/>
          <p:cNvSpPr txBox="1">
            <a:spLocks noChangeArrowheads="1"/>
          </p:cNvSpPr>
          <p:nvPr/>
        </p:nvSpPr>
        <p:spPr bwMode="auto">
          <a:xfrm>
            <a:off x="5466026" y="5454320"/>
            <a:ext cx="1586973" cy="123111"/>
          </a:xfrm>
          <a:prstGeom prst="rect">
            <a:avLst/>
          </a:prstGeom>
          <a:noFill/>
          <a:ln w="9525">
            <a:noFill/>
            <a:miter lim="800000"/>
            <a:headEnd/>
            <a:tailEnd/>
          </a:ln>
        </p:spPr>
        <p:txBody>
          <a:bodyPr wrap="none" lIns="0" tIns="0" rIns="0" bIns="0">
            <a:spAutoFit/>
          </a:bodyPr>
          <a:lstStyle/>
          <a:p>
            <a:pPr algn="ctr"/>
            <a:r>
              <a:rPr lang="en-US" sz="800" b="1" dirty="0">
                <a:solidFill>
                  <a:schemeClr val="tx1">
                    <a:lumMod val="75000"/>
                    <a:lumOff val="25000"/>
                  </a:schemeClr>
                </a:solidFill>
                <a:latin typeface="Microsoft YaHei" panose="020B0503020204020204" pitchFamily="34" charset="-122"/>
                <a:ea typeface="Microsoft YaHei" panose="020B0503020204020204" pitchFamily="34" charset="-122"/>
              </a:rPr>
              <a:t>No further behavior or contact</a:t>
            </a:r>
          </a:p>
        </p:txBody>
      </p:sp>
      <p:cxnSp>
        <p:nvCxnSpPr>
          <p:cNvPr id="10303" name="Straight Connector 83"/>
          <p:cNvCxnSpPr>
            <a:cxnSpLocks noChangeShapeType="1"/>
          </p:cNvCxnSpPr>
          <p:nvPr/>
        </p:nvCxnSpPr>
        <p:spPr bwMode="auto">
          <a:xfrm rot="16200000" flipH="1">
            <a:off x="3532325" y="3722549"/>
            <a:ext cx="3149327" cy="0"/>
          </a:xfrm>
          <a:prstGeom prst="line">
            <a:avLst/>
          </a:prstGeom>
          <a:noFill/>
          <a:ln w="9525">
            <a:solidFill>
              <a:schemeClr val="tx1">
                <a:lumMod val="75000"/>
                <a:lumOff val="25000"/>
              </a:schemeClr>
            </a:solidFill>
            <a:prstDash val="dash"/>
            <a:round/>
            <a:headEnd/>
            <a:tailEnd/>
          </a:ln>
        </p:spPr>
      </p:cxnSp>
      <p:cxnSp>
        <p:nvCxnSpPr>
          <p:cNvPr id="10304" name="Straight Connector 84"/>
          <p:cNvCxnSpPr>
            <a:cxnSpLocks noChangeShapeType="1"/>
          </p:cNvCxnSpPr>
          <p:nvPr/>
        </p:nvCxnSpPr>
        <p:spPr bwMode="auto">
          <a:xfrm rot="16200000" flipH="1">
            <a:off x="4859173" y="3713326"/>
            <a:ext cx="3146757" cy="0"/>
          </a:xfrm>
          <a:prstGeom prst="line">
            <a:avLst/>
          </a:prstGeom>
          <a:noFill/>
          <a:ln w="9525">
            <a:solidFill>
              <a:schemeClr val="tx1">
                <a:lumMod val="75000"/>
                <a:lumOff val="25000"/>
              </a:schemeClr>
            </a:solidFill>
            <a:prstDash val="dash"/>
            <a:round/>
            <a:headEnd/>
            <a:tailEnd/>
          </a:ln>
        </p:spPr>
      </p:cxnSp>
      <p:pic>
        <p:nvPicPr>
          <p:cNvPr id="10305" name="Picture 1" descr="C:\Documents and Settings\rguglielmi.RGUGLIELMI5\Local Settings\Temporary Internet Files\Content.IE5\4D62Y6JW\MCj04380890000[1].wmf"/>
          <p:cNvPicPr>
            <a:picLocks noChangeAspect="1" noChangeArrowheads="1"/>
          </p:cNvPicPr>
          <p:nvPr/>
        </p:nvPicPr>
        <p:blipFill>
          <a:blip r:embed="rId6" cstate="print"/>
          <a:srcRect/>
          <a:stretch>
            <a:fillRect/>
          </a:stretch>
        </p:blipFill>
        <p:spPr bwMode="auto">
          <a:xfrm>
            <a:off x="1589088" y="4208463"/>
            <a:ext cx="458787" cy="390525"/>
          </a:xfrm>
          <a:prstGeom prst="rect">
            <a:avLst/>
          </a:prstGeom>
          <a:noFill/>
          <a:ln w="9525">
            <a:noFill/>
            <a:miter lim="800000"/>
            <a:headEnd/>
            <a:tailEnd/>
          </a:ln>
        </p:spPr>
      </p:pic>
      <p:sp>
        <p:nvSpPr>
          <p:cNvPr id="77" name="TextBox 56"/>
          <p:cNvSpPr txBox="1">
            <a:spLocks noChangeArrowheads="1"/>
          </p:cNvSpPr>
          <p:nvPr/>
        </p:nvSpPr>
        <p:spPr bwMode="auto">
          <a:xfrm>
            <a:off x="2646104" y="3545548"/>
            <a:ext cx="525721" cy="215444"/>
          </a:xfrm>
          <a:prstGeom prst="rect">
            <a:avLst/>
          </a:prstGeom>
          <a:noFill/>
          <a:ln w="9525">
            <a:noFill/>
            <a:miter lim="800000"/>
            <a:headEnd/>
            <a:tailEnd/>
          </a:ln>
        </p:spPr>
        <p:txBody>
          <a:bodyPr wrap="none" lIns="0" tIns="0" rIns="0" bIns="0">
            <a:spAutoFit/>
          </a:bodyPr>
          <a:lstStyle/>
          <a:p>
            <a:pPr algn="r"/>
            <a:r>
              <a:rPr 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Even</a:t>
            </a:r>
            <a:r>
              <a:rPr lang="en-US" sz="1400" b="1" dirty="0">
                <a:solidFill>
                  <a:schemeClr val="tx1">
                    <a:lumMod val="75000"/>
                    <a:lumOff val="25000"/>
                  </a:schemeClr>
                </a:solidFill>
                <a:latin typeface="Microsoft YaHei" panose="020B0503020204020204" pitchFamily="34" charset="-122"/>
                <a:ea typeface="Microsoft YaHei" panose="020B0503020204020204" pitchFamily="34" charset="-122"/>
              </a:rPr>
              <a:t>ts</a:t>
            </a:r>
          </a:p>
        </p:txBody>
      </p:sp>
      <p:sp>
        <p:nvSpPr>
          <p:cNvPr id="78" name="TextBox 81"/>
          <p:cNvSpPr txBox="1">
            <a:spLocks noChangeArrowheads="1"/>
          </p:cNvSpPr>
          <p:nvPr/>
        </p:nvSpPr>
        <p:spPr bwMode="auto">
          <a:xfrm>
            <a:off x="2646296" y="5356885"/>
            <a:ext cx="503279" cy="184666"/>
          </a:xfrm>
          <a:prstGeom prst="rect">
            <a:avLst/>
          </a:prstGeom>
          <a:noFill/>
          <a:ln w="9525">
            <a:noFill/>
            <a:miter lim="800000"/>
            <a:headEnd/>
            <a:tailEnd/>
          </a:ln>
        </p:spPr>
        <p:txBody>
          <a:bodyPr wrap="none" lIns="0" tIns="0" rIns="0" bIns="0">
            <a:spAutoFit/>
          </a:bodyPr>
          <a:lstStyle/>
          <a:p>
            <a:pPr algn="r"/>
            <a:r>
              <a:rPr lang="en-US" sz="1200" b="1" dirty="0">
                <a:solidFill>
                  <a:schemeClr val="tx1">
                    <a:lumMod val="75000"/>
                    <a:lumOff val="25000"/>
                  </a:schemeClr>
                </a:solidFill>
                <a:latin typeface="Microsoft YaHei" panose="020B0503020204020204" pitchFamily="34" charset="-122"/>
                <a:ea typeface="Microsoft YaHei" panose="020B0503020204020204" pitchFamily="34" charset="-122"/>
              </a:rPr>
              <a:t>Events</a:t>
            </a:r>
          </a:p>
        </p:txBody>
      </p:sp>
      <p:sp>
        <p:nvSpPr>
          <p:cNvPr id="65" name="Round Same Side Corner Rectangle 6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6" name="Round Same Side Corner Rectangle 65"/>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0" name="Round Same Side Corner Rectangle 6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1" name="Straight Connector 7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8393164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7215" name="think-cell Slide" r:id="rId35" imgW="359" imgH="360" progId="TCLayout.ActiveDocument.1">
                  <p:embed/>
                </p:oleObj>
              </mc:Choice>
              <mc:Fallback>
                <p:oleObj name="think-cell Slide" r:id="rId35" imgW="359" imgH="360" progId="TCLayout.ActiveDocument.1">
                  <p:embed/>
                  <p:pic>
                    <p:nvPicPr>
                      <p:cNvPr id="0" name=""/>
                      <p:cNvPicPr/>
                      <p:nvPr/>
                    </p:nvPicPr>
                    <p:blipFill>
                      <a:blip r:embed="rId36"/>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bwMode="gray"/>
        <p:txBody>
          <a:bodyPr/>
          <a:lstStyle/>
          <a:p>
            <a:r>
              <a:rPr lang="zh-CN" altLang="en-US" dirty="0">
                <a:latin typeface="Microsoft YaHei" panose="020B0503020204020204" pitchFamily="34" charset="-122"/>
                <a:ea typeface="Microsoft YaHei" panose="020B0503020204020204" pitchFamily="34" charset="-122"/>
              </a:rPr>
              <a:t>客户流失管理</a:t>
            </a:r>
            <a:endParaRPr lang="en-US" dirty="0">
              <a:latin typeface="Microsoft YaHei" panose="020B0503020204020204" pitchFamily="34" charset="-122"/>
              <a:ea typeface="Microsoft YaHei" panose="020B0503020204020204" pitchFamily="34" charset="-122"/>
            </a:endParaRPr>
          </a:p>
        </p:txBody>
      </p:sp>
      <p:sp>
        <p:nvSpPr>
          <p:cNvPr id="3" name="Rectangle 37"/>
          <p:cNvSpPr>
            <a:spLocks noChangeArrowheads="1"/>
          </p:cNvSpPr>
          <p:nvPr/>
        </p:nvSpPr>
        <p:spPr bwMode="gray">
          <a:xfrm>
            <a:off x="529774" y="827952"/>
            <a:ext cx="8309426" cy="369332"/>
          </a:xfrm>
          <a:prstGeom prst="rect">
            <a:avLst/>
          </a:prstGeom>
          <a:noFill/>
          <a:ln w="9525">
            <a:noFill/>
            <a:miter lim="800000"/>
            <a:headEnd/>
            <a:tailEnd/>
          </a:ln>
        </p:spPr>
        <p:txBody>
          <a:bodyPr wrap="square" lIns="0" tIns="0" rIns="0" bIns="0">
            <a:spAutoFit/>
          </a:bodyPr>
          <a:lstStyle/>
          <a:p>
            <a:r>
              <a:rPr lang="zh-CN" altLang="en-US" i="1" dirty="0">
                <a:solidFill>
                  <a:schemeClr val="accent1">
                    <a:lumMod val="50000"/>
                  </a:schemeClr>
                </a:solidFill>
                <a:latin typeface="Microsoft YaHei" panose="020B0503020204020204" pitchFamily="34" charset="-122"/>
                <a:ea typeface="Microsoft YaHei" panose="020B0503020204020204" pitchFamily="34" charset="-122"/>
              </a:rPr>
              <a:t>理解顾客对不同刺激方案的反应是重新赢回顾客的关键。以下范例描述了如何运用我们的系统来分析顾客对不同刺激方案的反响度，从而防止顾客流失</a:t>
            </a:r>
            <a:endParaRPr lang="en-US" i="1" dirty="0">
              <a:solidFill>
                <a:schemeClr val="accent1">
                  <a:lumMod val="50000"/>
                </a:schemeClr>
              </a:solidFill>
              <a:latin typeface="Microsoft YaHei" panose="020B0503020204020204" pitchFamily="34" charset="-122"/>
              <a:ea typeface="Microsoft YaHei" panose="020B0503020204020204" pitchFamily="34" charset="-122"/>
            </a:endParaRPr>
          </a:p>
        </p:txBody>
      </p:sp>
      <p:graphicFrame>
        <p:nvGraphicFramePr>
          <p:cNvPr id="160" name="Table 159"/>
          <p:cNvGraphicFramePr>
            <a:graphicFrameLocks noGrp="1"/>
          </p:cNvGraphicFramePr>
          <p:nvPr>
            <p:extLst>
              <p:ext uri="{D42A27DB-BD31-4B8C-83A1-F6EECF244321}">
                <p14:modId xmlns:p14="http://schemas.microsoft.com/office/powerpoint/2010/main" val="2646341098"/>
              </p:ext>
            </p:extLst>
          </p:nvPr>
        </p:nvGraphicFramePr>
        <p:xfrm>
          <a:off x="4700658" y="3093951"/>
          <a:ext cx="3433210" cy="3369859"/>
        </p:xfrm>
        <a:graphic>
          <a:graphicData uri="http://schemas.openxmlformats.org/drawingml/2006/table">
            <a:tbl>
              <a:tblPr/>
              <a:tblGrid>
                <a:gridCol w="925809"/>
                <a:gridCol w="192877"/>
                <a:gridCol w="192877"/>
                <a:gridCol w="192877"/>
                <a:gridCol w="192877"/>
                <a:gridCol w="192877"/>
                <a:gridCol w="192877"/>
                <a:gridCol w="192877"/>
                <a:gridCol w="192877"/>
                <a:gridCol w="192877"/>
                <a:gridCol w="192877"/>
                <a:gridCol w="192877"/>
                <a:gridCol w="192877"/>
                <a:gridCol w="192877"/>
              </a:tblGrid>
              <a:tr h="473214">
                <a:tc>
                  <a:txBody>
                    <a:bodyPr/>
                    <a:lstStyle/>
                    <a:p>
                      <a:pPr algn="l" fontAlgn="b"/>
                      <a:endParaRPr lang="en-US" sz="1000" b="0" i="0" u="none" strike="noStrike" dirty="0">
                        <a:solidFill>
                          <a:srgbClr val="000000"/>
                        </a:solidFill>
                        <a:latin typeface="Calibri"/>
                      </a:endParaRPr>
                    </a:p>
                  </a:txBody>
                  <a:tcPr marL="7189" marR="7189" marT="7189" marB="0" anchor="b">
                    <a:lnL>
                      <a:noFill/>
                    </a:lnL>
                    <a:lnR w="12700" cap="flat" cmpd="sng" algn="ctr">
                      <a:solidFill>
                        <a:schemeClr val="tx1">
                          <a:lumMod val="65000"/>
                          <a:lumOff val="35000"/>
                        </a:schemeClr>
                      </a:solidFill>
                      <a:prstDash val="solid"/>
                      <a:round/>
                      <a:headEnd type="none" w="med" len="med"/>
                      <a:tailEnd type="none" w="med" len="med"/>
                    </a:lnR>
                    <a:lnT>
                      <a:noFill/>
                    </a:lnT>
                    <a:lnB>
                      <a:noFill/>
                    </a:lnB>
                  </a:tcPr>
                </a:tc>
                <a:tc gridSpan="9">
                  <a:txBody>
                    <a:bodyPr/>
                    <a:lstStyle/>
                    <a:p>
                      <a:pPr algn="ctr" fontAlgn="b"/>
                      <a:r>
                        <a:rPr lang="zh-CN" altLang="en-US" sz="1100" kern="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促销类型及顾客敏感度</a:t>
                      </a:r>
                      <a:endParaRPr lang="en-US" sz="1100" kern="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gridSpan="4">
                  <a:txBody>
                    <a:bodyPr/>
                    <a:lstStyle/>
                    <a:p>
                      <a:pPr algn="ctr" fontAlgn="b"/>
                      <a:r>
                        <a:rPr lang="zh-CN" altLang="en-US" sz="1100" kern="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rPr>
                        <a:t>渠道偏好</a:t>
                      </a:r>
                      <a:endParaRPr lang="en-US" sz="1100" kern="12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hMerge="1">
                  <a:txBody>
                    <a:bodyPr/>
                    <a:lstStyle/>
                    <a:p>
                      <a:endParaRPr lang="en-US"/>
                    </a:p>
                  </a:txBody>
                  <a:tcPr/>
                </a:tc>
              </a:tr>
              <a:tr h="1778675">
                <a:tc>
                  <a:txBody>
                    <a:bodyPr/>
                    <a:lstStyle/>
                    <a:p>
                      <a:pPr algn="ctr" rtl="0" fontAlgn="ctr"/>
                      <a:endParaRPr lang="en-US" sz="1000" b="1" i="0" u="none" strike="noStrike" dirty="0">
                        <a:solidFill>
                          <a:srgbClr val="0070C0"/>
                        </a:solidFill>
                        <a:latin typeface="Calibri"/>
                      </a:endParaRPr>
                    </a:p>
                  </a:txBody>
                  <a:tcPr marL="7189" marR="7189" marT="7189" marB="0" anchor="ctr">
                    <a:lnL>
                      <a:noFill/>
                    </a:lnL>
                    <a:lnR w="3175" cap="flat" cmpd="sng" algn="ctr">
                      <a:solidFill>
                        <a:scrgbClr r="0" g="0" b="0"/>
                      </a:solidFill>
                      <a:prstDash val="solid"/>
                      <a:round/>
                      <a:headEnd type="none" w="med" len="med"/>
                      <a:tailEnd type="none" w="med" len="med"/>
                    </a:lnR>
                    <a:lnT>
                      <a:noFill/>
                    </a:lnT>
                    <a:lnB w="12700" cap="flat" cmpd="sng" algn="ctr">
                      <a:solidFill>
                        <a:schemeClr val="tx1">
                          <a:lumMod val="65000"/>
                          <a:lumOff val="35000"/>
                        </a:schemeClr>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节日特别活动</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特殊场合</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季节性促销</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en-US" sz="1000" b="1" i="0" u="none" strike="noStrike" dirty="0" smtClean="0">
                          <a:solidFill>
                            <a:schemeClr val="tx1">
                              <a:lumMod val="65000"/>
                              <a:lumOff val="35000"/>
                            </a:schemeClr>
                          </a:solidFill>
                          <a:latin typeface="Calibri"/>
                        </a:rPr>
                        <a:t>Groupon</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en-US" sz="1000" b="1" i="0" u="none" strike="noStrike" dirty="0" smtClean="0">
                          <a:solidFill>
                            <a:schemeClr val="tx1">
                              <a:lumMod val="65000"/>
                              <a:lumOff val="35000"/>
                            </a:schemeClr>
                          </a:solidFill>
                          <a:latin typeface="Calibri"/>
                        </a:rPr>
                        <a:t>Twitter </a:t>
                      </a:r>
                      <a:r>
                        <a:rPr lang="zh-CN" altLang="en-US" sz="1000" b="1" i="0" u="none" strike="noStrike" dirty="0" smtClean="0">
                          <a:solidFill>
                            <a:schemeClr val="tx1">
                              <a:lumMod val="65000"/>
                              <a:lumOff val="35000"/>
                            </a:schemeClr>
                          </a:solidFill>
                          <a:latin typeface="Calibri"/>
                        </a:rPr>
                        <a:t>营销</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交叉销售</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en-US" sz="1000" b="1" i="0" u="none" strike="noStrike" dirty="0" smtClean="0">
                          <a:solidFill>
                            <a:schemeClr val="tx1">
                              <a:lumMod val="65000"/>
                              <a:lumOff val="35000"/>
                            </a:schemeClr>
                          </a:solidFill>
                          <a:latin typeface="Calibri"/>
                        </a:rPr>
                        <a:t>20% </a:t>
                      </a:r>
                      <a:r>
                        <a:rPr lang="zh-CN" altLang="en-US" sz="1000" b="1" i="0" u="none" strike="noStrike" dirty="0" smtClean="0">
                          <a:solidFill>
                            <a:schemeClr val="tx1">
                              <a:lumMod val="65000"/>
                              <a:lumOff val="35000"/>
                            </a:schemeClr>
                          </a:solidFill>
                          <a:latin typeface="Calibri"/>
                        </a:rPr>
                        <a:t>折扣</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立减</a:t>
                      </a:r>
                      <a:r>
                        <a:rPr lang="en-US" altLang="zh-CN" sz="1000" b="1" i="0" u="none" strike="noStrike" baseline="0" dirty="0" smtClean="0">
                          <a:solidFill>
                            <a:schemeClr val="tx1">
                              <a:lumMod val="65000"/>
                              <a:lumOff val="35000"/>
                            </a:schemeClr>
                          </a:solidFill>
                          <a:latin typeface="Calibri"/>
                        </a:rPr>
                        <a:t> 5</a:t>
                      </a:r>
                      <a:r>
                        <a:rPr lang="zh-CN" altLang="en-US" sz="1000" b="1" i="0" u="none" strike="noStrike" baseline="0" dirty="0" smtClean="0">
                          <a:solidFill>
                            <a:schemeClr val="tx1">
                              <a:lumMod val="65000"/>
                              <a:lumOff val="35000"/>
                            </a:schemeClr>
                          </a:solidFill>
                          <a:latin typeface="Calibri"/>
                        </a:rPr>
                        <a:t>元</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削价</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网页</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电话</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电邮</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pPr marL="457200" lvl="1" indent="-341313" algn="l" rtl="0" fontAlgn="b"/>
                      <a:r>
                        <a:rPr lang="zh-CN" altLang="en-US" sz="1000" b="1" i="0" u="none" strike="noStrike" dirty="0" smtClean="0">
                          <a:solidFill>
                            <a:schemeClr val="tx1">
                              <a:lumMod val="65000"/>
                              <a:lumOff val="35000"/>
                            </a:schemeClr>
                          </a:solidFill>
                          <a:latin typeface="Calibri"/>
                        </a:rPr>
                        <a:t>直邮</a:t>
                      </a:r>
                      <a:endParaRPr lang="en-US" sz="1000" b="1" i="0" u="none" strike="noStrike" dirty="0">
                        <a:solidFill>
                          <a:schemeClr val="tx1">
                            <a:lumMod val="65000"/>
                            <a:lumOff val="35000"/>
                          </a:schemeClr>
                        </a:solidFill>
                        <a:latin typeface="Calibri"/>
                      </a:endParaRPr>
                    </a:p>
                  </a:txBody>
                  <a:tcPr marL="7189" marR="7189" marT="7189" marB="0" vert="vert270" anchor="ctr">
                    <a:lnL w="3175" cap="flat" cmpd="sng" algn="ctr">
                      <a:solidFill>
                        <a:scrgbClr r="0" g="0" b="0"/>
                      </a:solidFill>
                      <a:prstDash val="solid"/>
                      <a:round/>
                      <a:headEnd type="none" w="med" len="med"/>
                      <a:tailEnd type="none" w="med" len="med"/>
                    </a:lnL>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r>
              <a:tr h="223594">
                <a:tc>
                  <a:txBody>
                    <a:bodyPr/>
                    <a:lstStyle/>
                    <a:p>
                      <a:pPr algn="ctr" rtl="0" fontAlgn="ctr"/>
                      <a:r>
                        <a:rPr lang="zh-CN" altLang="en-US" sz="1000" b="1" i="0" u="none" strike="noStrike" dirty="0" smtClean="0">
                          <a:solidFill>
                            <a:schemeClr val="tx1">
                              <a:lumMod val="65000"/>
                              <a:lumOff val="35000"/>
                            </a:schemeClr>
                          </a:solidFill>
                          <a:latin typeface="Calibri"/>
                        </a:rPr>
                        <a:t>客户</a:t>
                      </a:r>
                      <a:r>
                        <a:rPr lang="en-US" sz="1000" b="1" i="0" u="none" strike="noStrike" dirty="0" smtClean="0">
                          <a:solidFill>
                            <a:schemeClr val="tx1">
                              <a:lumMod val="65000"/>
                              <a:lumOff val="35000"/>
                            </a:schemeClr>
                          </a:solidFill>
                          <a:latin typeface="Calibri"/>
                        </a:rPr>
                        <a:t> 1</a:t>
                      </a:r>
                      <a:endParaRPr lang="en-US" sz="1000" b="1" i="0" u="none" strike="noStrike" dirty="0">
                        <a:solidFill>
                          <a:schemeClr val="tx1">
                            <a:lumMod val="65000"/>
                            <a:lumOff val="35000"/>
                          </a:schemeClr>
                        </a:solidFill>
                        <a:latin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w="12700" cap="flat" cmpd="sng" algn="ctr">
                      <a:solidFill>
                        <a:schemeClr val="tx1">
                          <a:lumMod val="65000"/>
                          <a:lumOff val="35000"/>
                        </a:schemeClr>
                      </a:solidFill>
                      <a:prstDash val="solid"/>
                      <a:round/>
                      <a:headEnd type="none" w="med" len="med"/>
                      <a:tailEnd type="none" w="med" len="med"/>
                    </a:lnT>
                    <a:lnB>
                      <a:noFill/>
                    </a:lnB>
                  </a:tcPr>
                </a:tc>
                <a:tc>
                  <a:txBody>
                    <a:bodyPr/>
                    <a:lstStyle/>
                    <a:p>
                      <a:pPr algn="r" rtl="0" fontAlgn="ctr"/>
                      <a:r>
                        <a:rPr lang="en-US" sz="1000" b="0" i="0" u="none" strike="noStrike" dirty="0">
                          <a:solidFill>
                            <a:srgbClr val="000000"/>
                          </a:solidFill>
                          <a:latin typeface="Calibri"/>
                        </a:rPr>
                        <a:t> </a:t>
                      </a: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DA4D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D27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39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D27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3175" cap="flat" cmpd="sng" algn="ctr">
                      <a:solidFill>
                        <a:scrgbClr r="0" g="0" b="0"/>
                      </a:solidFill>
                      <a:prstDash val="solid"/>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r>
              <a:tr h="223594">
                <a:tc>
                  <a:txBody>
                    <a:bodyPr/>
                    <a:lstStyle/>
                    <a:p>
                      <a:pPr algn="ctr" rtl="0" fontAlgn="ctr"/>
                      <a:r>
                        <a:rPr lang="zh-CN" altLang="en-US" sz="1000" b="1" i="0" u="none" strike="noStrike" dirty="0" smtClean="0">
                          <a:solidFill>
                            <a:schemeClr val="tx1">
                              <a:lumMod val="65000"/>
                              <a:lumOff val="35000"/>
                            </a:schemeClr>
                          </a:solidFill>
                          <a:latin typeface="Calibri"/>
                        </a:rPr>
                        <a:t>客户</a:t>
                      </a:r>
                      <a:r>
                        <a:rPr lang="en-US" sz="1000" b="1" i="0" u="none" strike="noStrike" dirty="0" smtClean="0">
                          <a:solidFill>
                            <a:schemeClr val="tx1">
                              <a:lumMod val="65000"/>
                              <a:lumOff val="35000"/>
                            </a:schemeClr>
                          </a:solidFill>
                          <a:latin typeface="Calibri"/>
                        </a:rPr>
                        <a:t> 2</a:t>
                      </a:r>
                      <a:endParaRPr lang="en-US" sz="1000" b="1" i="0" u="none" strike="noStrike" dirty="0">
                        <a:solidFill>
                          <a:schemeClr val="tx1">
                            <a:lumMod val="65000"/>
                            <a:lumOff val="35000"/>
                          </a:schemeClr>
                        </a:solidFill>
                        <a:latin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a:noFill/>
                    </a:lnT>
                    <a:lnB>
                      <a:noFill/>
                    </a:lnB>
                  </a:tcPr>
                </a:tc>
                <a:tc>
                  <a:txBody>
                    <a:bodyPr/>
                    <a:lstStyle/>
                    <a:p>
                      <a:pPr algn="r" rtl="0" fontAlgn="ctr"/>
                      <a:r>
                        <a:rPr lang="en-US" sz="1000" b="0" i="0" u="none" strike="noStrike">
                          <a:solidFill>
                            <a:srgbClr val="000000"/>
                          </a:solidFill>
                          <a:latin typeface="Calibri"/>
                        </a:rPr>
                        <a:t> </a:t>
                      </a: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D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DA4D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F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39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3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E674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3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3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r>
              <a:tr h="223594">
                <a:tc>
                  <a:txBody>
                    <a:bodyPr/>
                    <a:lstStyle/>
                    <a:p>
                      <a:pPr algn="ctr" rtl="0" fontAlgn="ctr"/>
                      <a:r>
                        <a:rPr lang="zh-CN" altLang="en-US" sz="1000" b="1" i="0" u="none" strike="noStrike" dirty="0" smtClean="0">
                          <a:solidFill>
                            <a:schemeClr val="tx1">
                              <a:lumMod val="65000"/>
                              <a:lumOff val="35000"/>
                            </a:schemeClr>
                          </a:solidFill>
                          <a:latin typeface="Calibri"/>
                        </a:rPr>
                        <a:t>客户</a:t>
                      </a:r>
                      <a:r>
                        <a:rPr lang="en-US" sz="1000" b="1" i="0" u="none" strike="noStrike" dirty="0" smtClean="0">
                          <a:solidFill>
                            <a:schemeClr val="tx1">
                              <a:lumMod val="65000"/>
                              <a:lumOff val="35000"/>
                            </a:schemeClr>
                          </a:solidFill>
                          <a:latin typeface="Calibri"/>
                        </a:rPr>
                        <a:t> 3</a:t>
                      </a:r>
                      <a:endParaRPr lang="en-US" sz="1000" b="1" i="0" u="none" strike="noStrike" dirty="0">
                        <a:solidFill>
                          <a:schemeClr val="tx1">
                            <a:lumMod val="65000"/>
                            <a:lumOff val="35000"/>
                          </a:schemeClr>
                        </a:solidFill>
                        <a:latin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a:noFill/>
                    </a:lnT>
                    <a:lnB>
                      <a:noFill/>
                    </a:lnB>
                  </a:tcPr>
                </a:tc>
                <a:tc>
                  <a:txBody>
                    <a:bodyPr/>
                    <a:lstStyle/>
                    <a:p>
                      <a:pPr algn="r" rtl="0" fontAlgn="ctr"/>
                      <a:r>
                        <a:rPr lang="en-US" sz="1000" b="0" i="0" u="none" strike="noStrike">
                          <a:solidFill>
                            <a:srgbClr val="000000"/>
                          </a:solidFill>
                          <a:latin typeface="Calibri"/>
                        </a:rPr>
                        <a:t> </a:t>
                      </a: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F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E674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3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F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F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FF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r>
              <a:tr h="223594">
                <a:tc>
                  <a:txBody>
                    <a:bodyPr/>
                    <a:lstStyle/>
                    <a:p>
                      <a:pPr algn="ctr" rtl="0" fontAlgn="ctr"/>
                      <a:r>
                        <a:rPr lang="zh-CN" altLang="en-US" sz="1000" b="1" i="0" u="none" strike="noStrike" dirty="0" smtClean="0">
                          <a:solidFill>
                            <a:schemeClr val="tx1">
                              <a:lumMod val="65000"/>
                              <a:lumOff val="35000"/>
                            </a:schemeClr>
                          </a:solidFill>
                          <a:latin typeface="Calibri"/>
                        </a:rPr>
                        <a:t>客户</a:t>
                      </a:r>
                      <a:r>
                        <a:rPr lang="en-US" sz="1000" b="1" i="0" u="none" strike="noStrike" dirty="0" smtClean="0">
                          <a:solidFill>
                            <a:schemeClr val="tx1">
                              <a:lumMod val="65000"/>
                              <a:lumOff val="35000"/>
                            </a:schemeClr>
                          </a:solidFill>
                          <a:latin typeface="Calibri"/>
                        </a:rPr>
                        <a:t> 4</a:t>
                      </a:r>
                      <a:endParaRPr lang="en-US" sz="1000" b="1" i="0" u="none" strike="noStrike" dirty="0">
                        <a:solidFill>
                          <a:schemeClr val="tx1">
                            <a:lumMod val="65000"/>
                            <a:lumOff val="35000"/>
                          </a:schemeClr>
                        </a:solidFill>
                        <a:latin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a:noFill/>
                    </a:lnT>
                    <a:lnB>
                      <a:noFill/>
                    </a:lnB>
                  </a:tcPr>
                </a:tc>
                <a:tc>
                  <a:txBody>
                    <a:bodyPr/>
                    <a:lstStyle/>
                    <a:p>
                      <a:pPr algn="r" rtl="0" fontAlgn="ctr"/>
                      <a:r>
                        <a:rPr lang="en-US" sz="1000" b="0" i="0" u="none" strike="noStrike">
                          <a:solidFill>
                            <a:srgbClr val="000000"/>
                          </a:solidFill>
                          <a:latin typeface="Calibri"/>
                        </a:rPr>
                        <a:t> </a:t>
                      </a: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00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D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DA4D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CD27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CD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39A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E674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39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FE6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9525" cap="flat" cmpd="sng" algn="ctr">
                      <a:solidFill>
                        <a:schemeClr val="bg1">
                          <a:lumMod val="65000"/>
                        </a:schemeClr>
                      </a:solidFill>
                      <a:prstDash val="sysDot"/>
                      <a:round/>
                      <a:headEnd type="none" w="med" len="med"/>
                      <a:tailEnd type="none" w="med" len="med"/>
                    </a:lnB>
                    <a:solidFill>
                      <a:srgbClr val="F39A00"/>
                    </a:solidFill>
                  </a:tcPr>
                </a:tc>
              </a:tr>
              <a:tr h="223594">
                <a:tc>
                  <a:txBody>
                    <a:bodyPr/>
                    <a:lstStyle/>
                    <a:p>
                      <a:pPr algn="ctr" rtl="0" fontAlgn="ctr"/>
                      <a:r>
                        <a:rPr lang="zh-CN" altLang="en-US" sz="1000" b="1" i="0" u="none" strike="noStrike" dirty="0" smtClean="0">
                          <a:solidFill>
                            <a:schemeClr val="tx1">
                              <a:lumMod val="65000"/>
                              <a:lumOff val="35000"/>
                            </a:schemeClr>
                          </a:solidFill>
                          <a:latin typeface="Calibri"/>
                        </a:rPr>
                        <a:t>客户</a:t>
                      </a:r>
                      <a:r>
                        <a:rPr lang="en-US" sz="1000" b="1" i="0" u="none" strike="noStrike" dirty="0" smtClean="0">
                          <a:solidFill>
                            <a:schemeClr val="tx1">
                              <a:lumMod val="65000"/>
                              <a:lumOff val="35000"/>
                            </a:schemeClr>
                          </a:solidFill>
                          <a:latin typeface="Calibri"/>
                        </a:rPr>
                        <a:t> 5</a:t>
                      </a:r>
                      <a:endParaRPr lang="en-US" sz="1000" b="1" i="0" u="none" strike="noStrike" dirty="0">
                        <a:solidFill>
                          <a:schemeClr val="tx1">
                            <a:lumMod val="65000"/>
                            <a:lumOff val="35000"/>
                          </a:schemeClr>
                        </a:solidFill>
                        <a:latin typeface="Calibri"/>
                      </a:endParaRP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12700" cap="flat" cmpd="sng" algn="ctr">
                      <a:solidFill>
                        <a:schemeClr val="tx1">
                          <a:lumMod val="65000"/>
                          <a:lumOff val="35000"/>
                        </a:schemeClr>
                      </a:solidFill>
                      <a:prstDash val="solid"/>
                      <a:round/>
                      <a:headEnd type="none" w="med" len="med"/>
                      <a:tailEnd type="none" w="med" len="med"/>
                    </a:lnR>
                    <a:lnT>
                      <a:noFill/>
                    </a:lnT>
                    <a:lnB w="12700" cap="flat" cmpd="sng" algn="ctr">
                      <a:solidFill>
                        <a:schemeClr val="tx1">
                          <a:lumMod val="65000"/>
                          <a:lumOff val="35000"/>
                        </a:schemeClr>
                      </a:solidFill>
                      <a:prstDash val="solid"/>
                      <a:round/>
                      <a:headEnd type="none" w="med" len="med"/>
                      <a:tailEnd type="none" w="med" len="med"/>
                    </a:lnB>
                  </a:tcPr>
                </a:tc>
                <a:tc>
                  <a:txBody>
                    <a:bodyPr/>
                    <a:lstStyle/>
                    <a:p>
                      <a:pPr algn="r" rtl="0" fontAlgn="ctr"/>
                      <a:r>
                        <a:rPr lang="en-US" sz="1000" b="0" i="0" u="none" strike="noStrike">
                          <a:solidFill>
                            <a:srgbClr val="000000"/>
                          </a:solidFill>
                          <a:latin typeface="Calibri"/>
                        </a:rPr>
                        <a:t> </a:t>
                      </a:r>
                    </a:p>
                  </a:txBody>
                  <a:tcPr marL="7189" marR="7189" marT="7189" marB="0" anchor="ctr">
                    <a:lnL w="12700" cap="flat" cmpd="sng" algn="ctr">
                      <a:solidFill>
                        <a:schemeClr val="tx1">
                          <a:lumMod val="65000"/>
                          <a:lumOff val="35000"/>
                        </a:schemeClr>
                      </a:solidFill>
                      <a:prstDash val="solid"/>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E6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CD27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CD27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C000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DA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F3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0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DA4D00"/>
                    </a:solidFill>
                  </a:tcPr>
                </a:tc>
                <a:tc>
                  <a:txBody>
                    <a:bodyPr/>
                    <a:lstStyle/>
                    <a:p>
                      <a:pPr algn="r" rtl="0" fontAlgn="ctr"/>
                      <a:r>
                        <a:rPr lang="en-US" sz="1000" b="0" i="0" u="none" strike="noStrike">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FFCD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DA4D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DA4D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DA4D00"/>
                    </a:solidFill>
                  </a:tcPr>
                </a:tc>
                <a:tc>
                  <a:txBody>
                    <a:bodyPr/>
                    <a:lstStyle/>
                    <a:p>
                      <a:pPr algn="r" rtl="0" fontAlgn="ctr"/>
                      <a:r>
                        <a:rPr lang="en-US" sz="1000" b="0" i="0" u="none" strike="noStrike" dirty="0">
                          <a:solidFill>
                            <a:srgbClr val="000000"/>
                          </a:solidFill>
                          <a:latin typeface="Calibri"/>
                        </a:rPr>
                        <a:t> </a:t>
                      </a:r>
                    </a:p>
                  </a:txBody>
                  <a:tcPr marL="7189" marR="7189" marT="7189" marB="0" anchor="ctr">
                    <a:lnL w="9525" cap="flat" cmpd="sng" algn="ctr">
                      <a:solidFill>
                        <a:schemeClr val="bg1">
                          <a:lumMod val="65000"/>
                        </a:schemeClr>
                      </a:solidFill>
                      <a:prstDash val="sysDot"/>
                      <a:round/>
                      <a:headEnd type="none" w="med" len="med"/>
                      <a:tailEnd type="none" w="med" len="med"/>
                    </a:lnL>
                    <a:lnR w="9525" cap="flat" cmpd="sng" algn="ctr">
                      <a:solidFill>
                        <a:schemeClr val="bg1">
                          <a:lumMod val="65000"/>
                        </a:schemeClr>
                      </a:solidFill>
                      <a:prstDash val="sysDot"/>
                      <a:round/>
                      <a:headEnd type="none" w="med" len="med"/>
                      <a:tailEnd type="none" w="med" len="med"/>
                    </a:lnR>
                    <a:lnT w="9525" cap="flat" cmpd="sng" algn="ctr">
                      <a:solidFill>
                        <a:schemeClr val="bg1">
                          <a:lumMod val="65000"/>
                        </a:schemeClr>
                      </a:solidFill>
                      <a:prstDash val="sysDot"/>
                      <a:round/>
                      <a:headEnd type="none" w="med" len="med"/>
                      <a:tailEnd type="none" w="med" len="med"/>
                    </a:lnT>
                    <a:lnB w="12700" cap="flat" cmpd="sng" algn="ctr">
                      <a:solidFill>
                        <a:schemeClr val="tx1">
                          <a:lumMod val="65000"/>
                          <a:lumOff val="35000"/>
                        </a:schemeClr>
                      </a:solidFill>
                      <a:prstDash val="solid"/>
                      <a:round/>
                      <a:headEnd type="none" w="med" len="med"/>
                      <a:tailEnd type="none" w="med" len="med"/>
                    </a:lnB>
                    <a:solidFill>
                      <a:srgbClr val="DA4D00"/>
                    </a:solidFill>
                  </a:tcPr>
                </a:tc>
              </a:tr>
            </a:tbl>
          </a:graphicData>
        </a:graphic>
      </p:graphicFrame>
      <p:graphicFrame>
        <p:nvGraphicFramePr>
          <p:cNvPr id="161" name="Table 160"/>
          <p:cNvGraphicFramePr>
            <a:graphicFrameLocks noGrp="1"/>
          </p:cNvGraphicFramePr>
          <p:nvPr>
            <p:extLst>
              <p:ext uri="{D42A27DB-BD31-4B8C-83A1-F6EECF244321}">
                <p14:modId xmlns:p14="http://schemas.microsoft.com/office/powerpoint/2010/main" val="3982856004"/>
              </p:ext>
            </p:extLst>
          </p:nvPr>
        </p:nvGraphicFramePr>
        <p:xfrm>
          <a:off x="8424838" y="3208513"/>
          <a:ext cx="474656" cy="3258354"/>
        </p:xfrm>
        <a:graphic>
          <a:graphicData uri="http://schemas.openxmlformats.org/drawingml/2006/table">
            <a:tbl>
              <a:tblPr/>
              <a:tblGrid>
                <a:gridCol w="165563"/>
                <a:gridCol w="309093"/>
              </a:tblGrid>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9525" cap="flat" cmpd="sng" algn="ctr">
                      <a:solidFill>
                        <a:srgbClr val="595959"/>
                      </a:solidFill>
                      <a:prstDash val="sysDot"/>
                      <a:round/>
                      <a:headEnd type="none" w="med" len="med"/>
                      <a:tailEnd type="none" w="med" len="med"/>
                    </a:lnB>
                    <a:solidFill>
                      <a:srgbClr val="FFFF00"/>
                    </a:solidFill>
                  </a:tcPr>
                </a:tc>
                <a:tc>
                  <a:txBody>
                    <a:bodyPr/>
                    <a:lstStyle/>
                    <a:p>
                      <a:pPr algn="r" rtl="0" fontAlgn="ctr"/>
                      <a:r>
                        <a:rPr lang="zh-CN" altLang="en-US" sz="900" b="1" i="0" u="none" strike="noStrike" dirty="0" smtClean="0">
                          <a:solidFill>
                            <a:schemeClr val="tx1">
                              <a:lumMod val="65000"/>
                              <a:lumOff val="35000"/>
                            </a:schemeClr>
                          </a:solidFill>
                          <a:latin typeface="+mj-lt"/>
                        </a:rPr>
                        <a:t>低</a:t>
                      </a:r>
                      <a:endParaRPr lang="en-US" sz="900" b="1"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F9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F3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ED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E7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E1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DB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D5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CF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C9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FC3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CB7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7A5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F093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EB81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E46E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DF5C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D84A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D237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CC25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9525" cap="flat" cmpd="sng" algn="ctr">
                      <a:solidFill>
                        <a:srgbClr val="595959"/>
                      </a:solidFill>
                      <a:prstDash val="sysDot"/>
                      <a:round/>
                      <a:headEnd type="none" w="med" len="med"/>
                      <a:tailEnd type="none" w="med" len="med"/>
                    </a:lnB>
                    <a:solidFill>
                      <a:srgbClr val="C71300"/>
                    </a:solidFill>
                  </a:tcPr>
                </a:tc>
                <a:tc>
                  <a:txBody>
                    <a:bodyPr/>
                    <a:lstStyle/>
                    <a:p>
                      <a:pPr algn="r" rtl="0" fontAlgn="ctr"/>
                      <a:endParaRPr lang="en-US" sz="900" b="0"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r h="148107">
                <a:tc>
                  <a:txBody>
                    <a:bodyPr/>
                    <a:lstStyle/>
                    <a:p>
                      <a:pPr algn="r" rtl="0" fontAlgn="ctr"/>
                      <a:r>
                        <a:rPr lang="en-US" sz="900" b="0" i="0" u="none" strike="noStrike" dirty="0">
                          <a:solidFill>
                            <a:schemeClr val="tx1">
                              <a:lumMod val="65000"/>
                              <a:lumOff val="35000"/>
                            </a:schemeClr>
                          </a:solidFill>
                          <a:latin typeface="+mj-lt"/>
                        </a:rPr>
                        <a:t> </a:t>
                      </a: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595959"/>
                      </a:solidFill>
                      <a:prstDash val="sysDot"/>
                      <a:round/>
                      <a:headEnd type="none" w="med" len="med"/>
                      <a:tailEnd type="none" w="med" len="med"/>
                    </a:lnT>
                    <a:lnB w="12700" cap="flat" cmpd="sng" algn="ctr">
                      <a:solidFill>
                        <a:srgbClr val="FFFFFF"/>
                      </a:solidFill>
                      <a:prstDash val="solid"/>
                      <a:round/>
                      <a:headEnd type="none" w="med" len="med"/>
                      <a:tailEnd type="none" w="med" len="med"/>
                    </a:lnB>
                    <a:solidFill>
                      <a:srgbClr val="C00000"/>
                    </a:solidFill>
                  </a:tcPr>
                </a:tc>
                <a:tc>
                  <a:txBody>
                    <a:bodyPr/>
                    <a:lstStyle/>
                    <a:p>
                      <a:pPr algn="r" rtl="0" fontAlgn="ctr"/>
                      <a:r>
                        <a:rPr lang="zh-CN" altLang="en-US" sz="900" b="1" i="0" u="none" strike="noStrike" dirty="0" smtClean="0">
                          <a:solidFill>
                            <a:schemeClr val="tx1">
                              <a:lumMod val="65000"/>
                              <a:lumOff val="35000"/>
                            </a:schemeClr>
                          </a:solidFill>
                          <a:latin typeface="+mj-lt"/>
                        </a:rPr>
                        <a:t>高</a:t>
                      </a:r>
                      <a:endParaRPr lang="en-US" sz="900" b="1" i="0" u="none" strike="noStrike" dirty="0">
                        <a:solidFill>
                          <a:schemeClr val="tx1">
                            <a:lumMod val="65000"/>
                            <a:lumOff val="35000"/>
                          </a:schemeClr>
                        </a:solidFill>
                        <a:latin typeface="+mj-lt"/>
                      </a:endParaRPr>
                    </a:p>
                  </a:txBody>
                  <a:tcPr marL="0" marR="0"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r>
            </a:tbl>
          </a:graphicData>
        </a:graphic>
      </p:graphicFrame>
      <p:cxnSp>
        <p:nvCxnSpPr>
          <p:cNvPr id="162" name="Straight Arrow Connector 161"/>
          <p:cNvCxnSpPr/>
          <p:nvPr/>
        </p:nvCxnSpPr>
        <p:spPr bwMode="gray">
          <a:xfrm rot="5400000">
            <a:off x="7403999" y="4841406"/>
            <a:ext cx="2871989" cy="1588"/>
          </a:xfrm>
          <a:prstGeom prst="straightConnector1">
            <a:avLst/>
          </a:prstGeom>
          <a:ln w="12700">
            <a:solidFill>
              <a:schemeClr val="tx1">
                <a:lumMod val="65000"/>
                <a:lumOff val="35000"/>
              </a:schemeClr>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163" name="Rounded Rectangle 162"/>
          <p:cNvSpPr/>
          <p:nvPr/>
        </p:nvSpPr>
        <p:spPr bwMode="gray">
          <a:xfrm>
            <a:off x="5496936" y="2410014"/>
            <a:ext cx="1767599" cy="392713"/>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anchor="ctr"/>
          <a:lstStyle/>
          <a:p>
            <a:pPr algn="ct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cs typeface="Calibri"/>
              </a:rPr>
              <a:t>价格，促销，及促销回应</a:t>
            </a:r>
            <a:endPar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164" name="Rounded Rectangle 163"/>
          <p:cNvSpPr/>
          <p:nvPr/>
        </p:nvSpPr>
        <p:spPr bwMode="gray">
          <a:xfrm>
            <a:off x="7328270" y="2410014"/>
            <a:ext cx="940160" cy="392713"/>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anchor="ctr"/>
          <a:lstStyle/>
          <a:p>
            <a:pPr algn="ctr"/>
            <a:r>
              <a:rPr lang="zh-CN" alt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cs typeface="Calibri"/>
              </a:rPr>
              <a:t>渠道数据</a:t>
            </a:r>
            <a:endParaRPr lang="en-US" sz="1100" dirty="0" smtClean="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cxnSp>
        <p:nvCxnSpPr>
          <p:cNvPr id="165" name="Straight Connector 164"/>
          <p:cNvCxnSpPr/>
          <p:nvPr/>
        </p:nvCxnSpPr>
        <p:spPr bwMode="gray">
          <a:xfrm rot="16200000" flipH="1">
            <a:off x="6342087" y="2974769"/>
            <a:ext cx="274320" cy="850"/>
          </a:xfrm>
          <a:prstGeom prst="line">
            <a:avLst/>
          </a:prstGeom>
          <a:ln w="19050">
            <a:solidFill>
              <a:schemeClr val="tx1">
                <a:lumMod val="50000"/>
                <a:lumOff val="50000"/>
              </a:schemeClr>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166" name="TextBox 165"/>
          <p:cNvSpPr txBox="1"/>
          <p:nvPr/>
        </p:nvSpPr>
        <p:spPr bwMode="gray">
          <a:xfrm>
            <a:off x="8145332" y="2873838"/>
            <a:ext cx="982401" cy="161583"/>
          </a:xfrm>
          <a:prstGeom prst="rect">
            <a:avLst/>
          </a:prstGeom>
          <a:noFill/>
        </p:spPr>
        <p:txBody>
          <a:bodyPr wrap="square" lIns="0" tIns="0" rIns="0" bIns="0" rtlCol="0">
            <a:spAutoFit/>
          </a:bodyPr>
          <a:lstStyle/>
          <a:p>
            <a:pPr algn="ctr"/>
            <a:r>
              <a:rPr lang="zh-CN" altLang="en-US" sz="1050" b="1" dirty="0" smtClean="0">
                <a:solidFill>
                  <a:schemeClr val="tx1">
                    <a:lumMod val="65000"/>
                    <a:lumOff val="35000"/>
                  </a:schemeClr>
                </a:solidFill>
                <a:latin typeface="Microsoft YaHei" panose="020B0503020204020204" pitchFamily="34" charset="-122"/>
                <a:ea typeface="Microsoft YaHei" panose="020B0503020204020204" pitchFamily="34" charset="-122"/>
              </a:rPr>
              <a:t>消费量提高程度</a:t>
            </a:r>
            <a:endParaRPr lang="en-US" sz="105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cxnSp>
        <p:nvCxnSpPr>
          <p:cNvPr id="168" name="Straight Connector 167"/>
          <p:cNvCxnSpPr/>
          <p:nvPr/>
        </p:nvCxnSpPr>
        <p:spPr bwMode="gray">
          <a:xfrm rot="16200000" flipH="1">
            <a:off x="7629417" y="2974770"/>
            <a:ext cx="274320" cy="850"/>
          </a:xfrm>
          <a:prstGeom prst="line">
            <a:avLst/>
          </a:prstGeom>
          <a:ln w="19050">
            <a:solidFill>
              <a:schemeClr val="tx1">
                <a:lumMod val="50000"/>
                <a:lumOff val="50000"/>
              </a:schemeClr>
            </a:solidFill>
            <a:prstDash val="dash"/>
            <a:tailEnd type="triangle" w="lg" len="med"/>
          </a:ln>
          <a:effectLst/>
        </p:spPr>
        <p:style>
          <a:lnRef idx="2">
            <a:schemeClr val="accent1"/>
          </a:lnRef>
          <a:fillRef idx="0">
            <a:schemeClr val="accent1"/>
          </a:fillRef>
          <a:effectRef idx="1">
            <a:schemeClr val="accent1"/>
          </a:effectRef>
          <a:fontRef idx="minor">
            <a:schemeClr val="tx1"/>
          </a:fontRef>
        </p:style>
      </p:cxnSp>
      <p:sp>
        <p:nvSpPr>
          <p:cNvPr id="294" name="Rectangle 293"/>
          <p:cNvSpPr/>
          <p:nvPr/>
        </p:nvSpPr>
        <p:spPr bwMode="gray">
          <a:xfrm>
            <a:off x="642877" y="1776312"/>
            <a:ext cx="1744067"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ctr">
            <a:spAutoFit/>
          </a:bodyPr>
          <a:lstStyle/>
          <a:p>
            <a:pPr>
              <a:buClr>
                <a:srgbClr val="11356F"/>
              </a:buClr>
            </a:pPr>
            <a:r>
              <a:rPr lang="zh-CN" altLang="en-US" sz="1400" b="1" spc="300" dirty="0">
                <a:solidFill>
                  <a:srgbClr val="0070C0"/>
                </a:solidFill>
                <a:latin typeface="Microsoft YaHei" panose="020B0503020204020204" pitchFamily="34" charset="-122"/>
                <a:ea typeface="Microsoft YaHei" panose="020B0503020204020204" pitchFamily="34" charset="-122"/>
              </a:rPr>
              <a:t>防止客户流失方</a:t>
            </a:r>
            <a:r>
              <a:rPr lang="zh-CN" altLang="en-US" sz="1400" b="1" spc="300" dirty="0" smtClean="0">
                <a:solidFill>
                  <a:srgbClr val="0070C0"/>
                </a:solidFill>
                <a:latin typeface="Microsoft YaHei" panose="020B0503020204020204" pitchFamily="34" charset="-122"/>
                <a:ea typeface="Microsoft YaHei" panose="020B0503020204020204" pitchFamily="34" charset="-122"/>
              </a:rPr>
              <a:t>案</a:t>
            </a:r>
            <a:endParaRPr lang="en-US" sz="1400" b="1" spc="300" dirty="0">
              <a:solidFill>
                <a:srgbClr val="0070C0"/>
              </a:solidFill>
              <a:latin typeface="Microsoft YaHei" panose="020B0503020204020204" pitchFamily="34" charset="-122"/>
              <a:ea typeface="Microsoft YaHei" panose="020B0503020204020204" pitchFamily="34" charset="-122"/>
            </a:endParaRPr>
          </a:p>
        </p:txBody>
      </p:sp>
      <p:sp>
        <p:nvSpPr>
          <p:cNvPr id="295" name="Rectangle 294"/>
          <p:cNvSpPr/>
          <p:nvPr/>
        </p:nvSpPr>
        <p:spPr bwMode="gray">
          <a:xfrm>
            <a:off x="5545948" y="1776312"/>
            <a:ext cx="3265240" cy="215444"/>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wrap="square" lIns="0" tIns="0" rIns="0" bIns="0" rtlCol="0" anchor="ctr">
            <a:spAutoFit/>
          </a:bodyPr>
          <a:lstStyle/>
          <a:p>
            <a:pPr algn="ctr">
              <a:buClr>
                <a:srgbClr val="11356F"/>
              </a:buClr>
            </a:pPr>
            <a:r>
              <a:rPr lang="zh-CN" altLang="en-US" sz="1400" b="1" spc="300" dirty="0" smtClean="0">
                <a:solidFill>
                  <a:srgbClr val="0070C0"/>
                </a:solidFill>
                <a:latin typeface="Microsoft YaHei" panose="020B0503020204020204" pitchFamily="34" charset="-122"/>
                <a:ea typeface="Microsoft YaHei" panose="020B0503020204020204" pitchFamily="34" charset="-122"/>
              </a:rPr>
              <a:t>营销方案优化</a:t>
            </a:r>
            <a:endParaRPr lang="en-US" sz="1400" b="1" spc="300" dirty="0">
              <a:solidFill>
                <a:srgbClr val="0070C0"/>
              </a:solidFill>
              <a:latin typeface="Microsoft YaHei" panose="020B0503020204020204" pitchFamily="34" charset="-122"/>
              <a:ea typeface="Microsoft YaHei" panose="020B0503020204020204" pitchFamily="34" charset="-122"/>
            </a:endParaRPr>
          </a:p>
        </p:txBody>
      </p:sp>
      <p:grpSp>
        <p:nvGrpSpPr>
          <p:cNvPr id="134" name="Group 208"/>
          <p:cNvGrpSpPr/>
          <p:nvPr/>
        </p:nvGrpSpPr>
        <p:grpSpPr>
          <a:xfrm>
            <a:off x="3078133" y="2302708"/>
            <a:ext cx="2231055" cy="2318859"/>
            <a:chOff x="6563045" y="3057475"/>
            <a:chExt cx="2231055" cy="2318859"/>
          </a:xfrm>
        </p:grpSpPr>
        <p:sp>
          <p:nvSpPr>
            <p:cNvPr id="135" name="Rounded Rectangle 134"/>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136" name="Rounded Rectangle 60"/>
            <p:cNvSpPr>
              <a:spLocks noChangeArrowheads="1"/>
            </p:cNvSpPr>
            <p:nvPr>
              <p:custDataLst>
                <p:tags r:id="rId33"/>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137" name="Rectangle 136"/>
            <p:cNvSpPr/>
            <p:nvPr/>
          </p:nvSpPr>
          <p:spPr>
            <a:xfrm>
              <a:off x="6601293" y="3057475"/>
              <a:ext cx="942346" cy="415498"/>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3</a:t>
              </a:r>
            </a:p>
          </p:txBody>
        </p:sp>
        <p:cxnSp>
          <p:nvCxnSpPr>
            <p:cNvPr id="138" name="Straight Connector 137"/>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139" name="Rounded Rectangle 138"/>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140" name="Rectangle 139"/>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145" name="Straight Connector 144"/>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146" name="Rounded Rectangle 145"/>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147" name="Rectangle 146"/>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148" name="Rectangle 147"/>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149" name="Straight Connector 148"/>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150" name="Rounded Rectangle 149"/>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151" name="Rectangle 150"/>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152" name="Rounded Rectangle 151"/>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153" name="Rectangle 152"/>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154" name="Rectangle 153"/>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155" name="Rectangle 154"/>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pic>
        <p:nvPicPr>
          <p:cNvPr id="156" name="Picture 155" descr="105781699.jpg"/>
          <p:cNvPicPr>
            <a:picLocks noChangeAspect="1"/>
          </p:cNvPicPr>
          <p:nvPr/>
        </p:nvPicPr>
        <p:blipFill>
          <a:blip r:embed="rId37" cstate="print"/>
          <a:srcRect l="15078" t="18293" r="13082" b="13415"/>
          <a:stretch>
            <a:fillRect/>
          </a:stretch>
        </p:blipFill>
        <p:spPr>
          <a:xfrm>
            <a:off x="4411726" y="2589576"/>
            <a:ext cx="778933" cy="548137"/>
          </a:xfrm>
          <a:prstGeom prst="roundRect">
            <a:avLst/>
          </a:prstGeom>
          <a:effectLst>
            <a:outerShdw blurRad="152400" dist="38100" dir="2700000">
              <a:srgbClr val="000000">
                <a:alpha val="43000"/>
              </a:srgbClr>
            </a:outerShdw>
          </a:effectLst>
        </p:spPr>
      </p:pic>
      <p:grpSp>
        <p:nvGrpSpPr>
          <p:cNvPr id="157" name="Group 150"/>
          <p:cNvGrpSpPr/>
          <p:nvPr/>
        </p:nvGrpSpPr>
        <p:grpSpPr>
          <a:xfrm>
            <a:off x="2897568" y="2556703"/>
            <a:ext cx="2231055" cy="2318859"/>
            <a:chOff x="6563045" y="3057475"/>
            <a:chExt cx="2231055" cy="2318859"/>
          </a:xfrm>
        </p:grpSpPr>
        <p:sp>
          <p:nvSpPr>
            <p:cNvPr id="158" name="Rounded Rectangle 157"/>
            <p:cNvSpPr/>
            <p:nvPr/>
          </p:nvSpPr>
          <p:spPr bwMode="gray">
            <a:xfrm>
              <a:off x="6568283" y="3075488"/>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159" name="Rounded Rectangle 60"/>
            <p:cNvSpPr>
              <a:spLocks noChangeArrowheads="1"/>
            </p:cNvSpPr>
            <p:nvPr>
              <p:custDataLst>
                <p:tags r:id="rId32"/>
              </p:custDataLst>
            </p:nvPr>
          </p:nvSpPr>
          <p:spPr bwMode="gray">
            <a:xfrm>
              <a:off x="6563045" y="3304843"/>
              <a:ext cx="2231055" cy="2071491"/>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167" name="Rectangle 166"/>
            <p:cNvSpPr/>
            <p:nvPr/>
          </p:nvSpPr>
          <p:spPr>
            <a:xfrm>
              <a:off x="6601293" y="3057475"/>
              <a:ext cx="942346" cy="415498"/>
            </a:xfrm>
            <a:prstGeom prst="rect">
              <a:avLst/>
            </a:prstGeom>
          </p:spPr>
          <p:txBody>
            <a:bodyPr wrap="square">
              <a:spAutoFit/>
            </a:bodyPr>
            <a:lstStyle/>
            <a:p>
              <a:pPr fontAlgn="base">
                <a:spcBef>
                  <a:spcPct val="0"/>
                </a:spcBef>
                <a:spcAft>
                  <a:spcPct val="0"/>
                </a:spcAft>
              </a:pPr>
              <a:r>
                <a:rPr lang="en-US" sz="1000" b="1" dirty="0" smtClean="0">
                  <a:solidFill>
                    <a:srgbClr val="595959"/>
                  </a:solidFill>
                  <a:latin typeface="Microsoft YaHei" panose="020B0503020204020204" pitchFamily="34" charset="-122"/>
                  <a:ea typeface="Microsoft YaHei" panose="020B0503020204020204" pitchFamily="34" charset="-122"/>
                </a:rPr>
                <a:t>CUSTOMER</a:t>
              </a:r>
              <a:r>
                <a:rPr lang="en-US" sz="1050" b="1" dirty="0" smtClean="0">
                  <a:solidFill>
                    <a:srgbClr val="595959"/>
                  </a:solidFill>
                  <a:latin typeface="Microsoft YaHei" panose="020B0503020204020204" pitchFamily="34" charset="-122"/>
                  <a:ea typeface="Microsoft YaHei" panose="020B0503020204020204" pitchFamily="34" charset="-122"/>
                </a:rPr>
                <a:t> 2</a:t>
              </a:r>
            </a:p>
          </p:txBody>
        </p:sp>
        <p:cxnSp>
          <p:nvCxnSpPr>
            <p:cNvPr id="196" name="Straight Connector 195"/>
            <p:cNvCxnSpPr/>
            <p:nvPr/>
          </p:nvCxnSpPr>
          <p:spPr>
            <a:xfrm rot="16200000" flipH="1">
              <a:off x="6845843" y="3899249"/>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66" name="Rounded Rectangle 265"/>
            <p:cNvSpPr/>
            <p:nvPr/>
          </p:nvSpPr>
          <p:spPr bwMode="gray">
            <a:xfrm>
              <a:off x="6693964" y="4050841"/>
              <a:ext cx="606941" cy="256345"/>
            </a:xfrm>
            <a:prstGeom prst="round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67" name="Rectangle 266"/>
            <p:cNvSpPr/>
            <p:nvPr/>
          </p:nvSpPr>
          <p:spPr>
            <a:xfrm flipH="1">
              <a:off x="6675442" y="3960201"/>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cxnSp>
          <p:nvCxnSpPr>
            <p:cNvPr id="268" name="Straight Connector 267"/>
            <p:cNvCxnSpPr/>
            <p:nvPr/>
          </p:nvCxnSpPr>
          <p:spPr>
            <a:xfrm>
              <a:off x="7300906" y="4179014"/>
              <a:ext cx="348552" cy="4286"/>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69" name="Rounded Rectangle 268"/>
            <p:cNvSpPr/>
            <p:nvPr/>
          </p:nvSpPr>
          <p:spPr bwMode="gray">
            <a:xfrm>
              <a:off x="6692857" y="3492421"/>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70" name="Rectangle 269"/>
            <p:cNvSpPr/>
            <p:nvPr/>
          </p:nvSpPr>
          <p:spPr>
            <a:xfrm>
              <a:off x="6676318" y="3506955"/>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71" name="Rectangle 270"/>
            <p:cNvSpPr/>
            <p:nvPr/>
          </p:nvSpPr>
          <p:spPr>
            <a:xfrm>
              <a:off x="7070653" y="3547059"/>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1</a:t>
              </a:r>
              <a:endParaRPr lang="en-US" sz="1600" i="1" dirty="0">
                <a:solidFill>
                  <a:schemeClr val="lt1"/>
                </a:solidFill>
                <a:latin typeface="Microsoft YaHei" panose="020B0503020204020204" pitchFamily="34" charset="-122"/>
                <a:ea typeface="Microsoft YaHei" panose="020B0503020204020204" pitchFamily="34" charset="-122"/>
              </a:endParaRPr>
            </a:p>
          </p:txBody>
        </p:sp>
        <p:cxnSp>
          <p:nvCxnSpPr>
            <p:cNvPr id="272" name="Straight Connector 271"/>
            <p:cNvCxnSpPr/>
            <p:nvPr/>
          </p:nvCxnSpPr>
          <p:spPr>
            <a:xfrm rot="16200000" flipH="1">
              <a:off x="7802445" y="4461956"/>
              <a:ext cx="302076" cy="1108"/>
            </a:xfrm>
            <a:prstGeom prst="line">
              <a:avLst/>
            </a:prstGeom>
            <a:ln w="12700" cap="flat" cmpd="sng" algn="ctr">
              <a:solidFill>
                <a:schemeClr val="tx1">
                  <a:lumMod val="65000"/>
                  <a:lumOff val="35000"/>
                </a:schemeClr>
              </a:solidFill>
              <a:prstDash val="dash"/>
              <a:round/>
              <a:headEnd type="none" w="med" len="med"/>
              <a:tailEnd type="stealth" w="lg" len="lg"/>
            </a:ln>
            <a:effectLst/>
          </p:spPr>
          <p:style>
            <a:lnRef idx="2">
              <a:schemeClr val="accent1"/>
            </a:lnRef>
            <a:fillRef idx="0">
              <a:schemeClr val="accent1"/>
            </a:fillRef>
            <a:effectRef idx="1">
              <a:schemeClr val="accent1"/>
            </a:effectRef>
            <a:fontRef idx="minor">
              <a:schemeClr val="tx1"/>
            </a:fontRef>
          </p:style>
        </p:cxnSp>
        <p:sp>
          <p:nvSpPr>
            <p:cNvPr id="273" name="Rounded Rectangle 272"/>
            <p:cNvSpPr/>
            <p:nvPr/>
          </p:nvSpPr>
          <p:spPr bwMode="gray">
            <a:xfrm>
              <a:off x="7650566" y="4613548"/>
              <a:ext cx="606941" cy="256345"/>
            </a:xfrm>
            <a:prstGeom prst="roundRect">
              <a:avLst/>
            </a:prstGeom>
            <a:gradFill flip="none" rotWithShape="1">
              <a:gsLst>
                <a:gs pos="0">
                  <a:srgbClr val="0000FF"/>
                </a:gs>
                <a:gs pos="50000">
                  <a:srgbClr val="3366FF"/>
                </a:gs>
                <a:gs pos="100000">
                  <a:schemeClr val="tx2">
                    <a:lumMod val="60000"/>
                    <a:lumOff val="40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74" name="Rectangle 273"/>
            <p:cNvSpPr/>
            <p:nvPr/>
          </p:nvSpPr>
          <p:spPr>
            <a:xfrm flipH="1">
              <a:off x="7632044" y="4522908"/>
              <a:ext cx="637734" cy="400110"/>
            </a:xfrm>
            <a:prstGeom prst="rect">
              <a:avLst/>
            </a:prstGeom>
          </p:spPr>
          <p:txBody>
            <a:bodyPr wrap="square" anchor="ctr">
              <a:spAutoFit/>
            </a:bodyPr>
            <a:lstStyle/>
            <a:p>
              <a:pPr algn="ctr">
                <a:spcBef>
                  <a:spcPct val="50000"/>
                </a:spcBef>
                <a:buClr>
                  <a:schemeClr val="folHlink"/>
                </a:buClr>
              </a:pPr>
              <a:r>
                <a:rPr lang="en-US" sz="1000" i="1" dirty="0" smtClean="0">
                  <a:solidFill>
                    <a:schemeClr val="lt1"/>
                  </a:solidFill>
                  <a:latin typeface="Microsoft YaHei" panose="020B0503020204020204" pitchFamily="34" charset="-122"/>
                  <a:ea typeface="Microsoft YaHei" panose="020B0503020204020204" pitchFamily="34" charset="-122"/>
                </a:rPr>
                <a:t>response</a:t>
              </a:r>
              <a:endParaRPr lang="en-US" sz="1000" i="1" dirty="0">
                <a:solidFill>
                  <a:schemeClr val="lt1"/>
                </a:solidFill>
                <a:latin typeface="Microsoft YaHei" panose="020B0503020204020204" pitchFamily="34" charset="-122"/>
                <a:ea typeface="Microsoft YaHei" panose="020B0503020204020204" pitchFamily="34" charset="-122"/>
              </a:endParaRPr>
            </a:p>
          </p:txBody>
        </p:sp>
        <p:sp>
          <p:nvSpPr>
            <p:cNvPr id="275" name="Rounded Rectangle 274"/>
            <p:cNvSpPr/>
            <p:nvPr/>
          </p:nvSpPr>
          <p:spPr bwMode="gray">
            <a:xfrm>
              <a:off x="7649458" y="4055127"/>
              <a:ext cx="606941" cy="256345"/>
            </a:xfrm>
            <a:prstGeom prst="roundRect">
              <a:avLst/>
            </a:prstGeom>
            <a:gradFill flip="none" rotWithShape="1">
              <a:gsLst>
                <a:gs pos="0">
                  <a:schemeClr val="tx1">
                    <a:lumMod val="95000"/>
                    <a:lumOff val="5000"/>
                  </a:schemeClr>
                </a:gs>
                <a:gs pos="50000">
                  <a:schemeClr val="tx1">
                    <a:lumMod val="75000"/>
                    <a:lumOff val="25000"/>
                  </a:schemeClr>
                </a:gs>
                <a:gs pos="100000">
                  <a:schemeClr val="tx1">
                    <a:lumMod val="75000"/>
                    <a:lumOff val="25000"/>
                  </a:schemeClr>
                </a:gs>
              </a:gsLst>
              <a:lin ang="16200000" scaled="1"/>
              <a:tileRect/>
            </a:gradFill>
            <a:ln>
              <a:noFill/>
            </a:ln>
          </p:spPr>
          <p:style>
            <a:lnRef idx="1">
              <a:schemeClr val="accent1"/>
            </a:lnRef>
            <a:fillRef idx="3">
              <a:schemeClr val="accent1"/>
            </a:fillRef>
            <a:effectRef idx="2">
              <a:schemeClr val="accent1"/>
            </a:effectRef>
            <a:fontRef idx="minor">
              <a:schemeClr val="lt1"/>
            </a:fontRef>
          </p:style>
          <p:txBody>
            <a:bodyPr rtlCol="0" anchor="t"/>
            <a:lstStyle/>
            <a:p>
              <a:pPr algn="ctr">
                <a:spcBef>
                  <a:spcPct val="50000"/>
                </a:spcBef>
                <a:buClr>
                  <a:schemeClr val="folHlink"/>
                </a:buClr>
              </a:pPr>
              <a:endParaRPr lang="en-US" dirty="0">
                <a:solidFill>
                  <a:schemeClr val="lt1"/>
                </a:solidFill>
                <a:latin typeface="Microsoft YaHei" panose="020B0503020204020204" pitchFamily="34" charset="-122"/>
                <a:ea typeface="Microsoft YaHei" panose="020B0503020204020204" pitchFamily="34" charset="-122"/>
              </a:endParaRPr>
            </a:p>
          </p:txBody>
        </p:sp>
        <p:sp>
          <p:nvSpPr>
            <p:cNvPr id="276" name="Rectangle 275"/>
            <p:cNvSpPr/>
            <p:nvPr/>
          </p:nvSpPr>
          <p:spPr>
            <a:xfrm>
              <a:off x="7632919" y="4069659"/>
              <a:ext cx="723515" cy="246221"/>
            </a:xfrm>
            <a:prstGeom prst="rect">
              <a:avLst/>
            </a:prstGeom>
          </p:spPr>
          <p:txBody>
            <a:bodyPr wrap="square">
              <a:spAutoFit/>
            </a:bodyPr>
            <a:lstStyle/>
            <a:p>
              <a:pPr fontAlgn="base">
                <a:spcBef>
                  <a:spcPct val="0"/>
                </a:spcBef>
                <a:spcAft>
                  <a:spcPct val="0"/>
                </a:spcAft>
              </a:pPr>
              <a:r>
                <a:rPr lang="en-US" sz="1000" b="1" dirty="0" smtClean="0">
                  <a:solidFill>
                    <a:schemeClr val="bg1"/>
                  </a:solidFill>
                  <a:latin typeface="Microsoft YaHei" panose="020B0503020204020204" pitchFamily="34" charset="-122"/>
                  <a:ea typeface="Microsoft YaHei" panose="020B0503020204020204" pitchFamily="34" charset="-122"/>
                </a:rPr>
                <a:t>Offer</a:t>
              </a:r>
              <a:endParaRPr lang="en-US" sz="1050" b="1" dirty="0" smtClean="0">
                <a:solidFill>
                  <a:schemeClr val="bg1"/>
                </a:solidFill>
                <a:latin typeface="Microsoft YaHei" panose="020B0503020204020204" pitchFamily="34" charset="-122"/>
                <a:ea typeface="Microsoft YaHei" panose="020B0503020204020204" pitchFamily="34" charset="-122"/>
              </a:endParaRPr>
            </a:p>
          </p:txBody>
        </p:sp>
        <p:sp>
          <p:nvSpPr>
            <p:cNvPr id="277" name="Rectangle 276"/>
            <p:cNvSpPr/>
            <p:nvPr/>
          </p:nvSpPr>
          <p:spPr>
            <a:xfrm>
              <a:off x="8027254" y="4109762"/>
              <a:ext cx="277864" cy="338554"/>
            </a:xfrm>
            <a:prstGeom prst="rect">
              <a:avLst/>
            </a:prstGeom>
          </p:spPr>
          <p:txBody>
            <a:bodyPr wrap="square" anchor="ctr">
              <a:spAutoFit/>
            </a:bodyPr>
            <a:lstStyle/>
            <a:p>
              <a:pPr algn="ctr">
                <a:spcBef>
                  <a:spcPct val="50000"/>
                </a:spcBef>
                <a:buClr>
                  <a:schemeClr val="folHlink"/>
                </a:buClr>
              </a:pPr>
              <a:r>
                <a:rPr lang="en-US" sz="1600" i="1" dirty="0" smtClean="0">
                  <a:solidFill>
                    <a:schemeClr val="lt1"/>
                  </a:solidFill>
                  <a:latin typeface="Microsoft YaHei" panose="020B0503020204020204" pitchFamily="34" charset="-122"/>
                  <a:ea typeface="Microsoft YaHei" panose="020B0503020204020204" pitchFamily="34" charset="-122"/>
                </a:rPr>
                <a:t>2</a:t>
              </a:r>
              <a:endParaRPr lang="en-US" sz="1600" i="1" dirty="0">
                <a:solidFill>
                  <a:schemeClr val="lt1"/>
                </a:solidFill>
                <a:latin typeface="Microsoft YaHei" panose="020B0503020204020204" pitchFamily="34" charset="-122"/>
                <a:ea typeface="Microsoft YaHei" panose="020B0503020204020204" pitchFamily="34" charset="-122"/>
              </a:endParaRPr>
            </a:p>
          </p:txBody>
        </p:sp>
        <p:sp>
          <p:nvSpPr>
            <p:cNvPr id="278" name="Rectangle 277"/>
            <p:cNvSpPr/>
            <p:nvPr/>
          </p:nvSpPr>
          <p:spPr>
            <a:xfrm>
              <a:off x="7801735" y="4914408"/>
              <a:ext cx="310864" cy="338554"/>
            </a:xfrm>
            <a:prstGeom prst="rect">
              <a:avLst/>
            </a:prstGeom>
          </p:spPr>
          <p:txBody>
            <a:bodyPr wrap="square">
              <a:spAutoFit/>
            </a:bodyPr>
            <a:lstStyle/>
            <a:p>
              <a:pPr algn="ctr" fontAlgn="base">
                <a:spcBef>
                  <a:spcPct val="0"/>
                </a:spcBef>
                <a:spcAft>
                  <a:spcPct val="0"/>
                </a:spcAft>
              </a:pPr>
              <a:r>
                <a:rPr lang="en-US" sz="1600" b="1" dirty="0" smtClean="0">
                  <a:solidFill>
                    <a:srgbClr val="595959"/>
                  </a:solidFill>
                  <a:latin typeface="Microsoft YaHei" panose="020B0503020204020204" pitchFamily="34" charset="-122"/>
                  <a:ea typeface="Microsoft YaHei" panose="020B0503020204020204" pitchFamily="34" charset="-122"/>
                </a:rPr>
                <a:t>…</a:t>
              </a:r>
            </a:p>
          </p:txBody>
        </p:sp>
      </p:grpSp>
      <p:sp>
        <p:nvSpPr>
          <p:cNvPr id="432" name="Oval 431"/>
          <p:cNvSpPr/>
          <p:nvPr/>
        </p:nvSpPr>
        <p:spPr bwMode="gray">
          <a:xfrm>
            <a:off x="1543670" y="5639288"/>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3" name="Oval 432"/>
          <p:cNvSpPr/>
          <p:nvPr/>
        </p:nvSpPr>
        <p:spPr bwMode="gray">
          <a:xfrm>
            <a:off x="1552915" y="5886973"/>
            <a:ext cx="155462" cy="155462"/>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4" name="TextBox 433"/>
          <p:cNvSpPr txBox="1"/>
          <p:nvPr/>
        </p:nvSpPr>
        <p:spPr>
          <a:xfrm>
            <a:off x="313038" y="5594723"/>
            <a:ext cx="1317163" cy="246221"/>
          </a:xfrm>
          <a:prstGeom prst="rect">
            <a:avLst/>
          </a:prstGeom>
          <a:noFill/>
        </p:spPr>
        <p:txBody>
          <a:bodyPr wrap="square" rtlCol="0">
            <a:spAutoFit/>
          </a:bodyPr>
          <a:lstStyle/>
          <a:p>
            <a:r>
              <a:rPr lang="zh-CN" altLang="en-US" sz="1000" b="1" dirty="0">
                <a:solidFill>
                  <a:srgbClr val="11356F"/>
                </a:solidFill>
                <a:latin typeface="Microsoft YaHei" panose="020B0503020204020204" pitchFamily="34" charset="-122"/>
                <a:ea typeface="Microsoft YaHei" panose="020B0503020204020204" pitchFamily="34" charset="-122"/>
              </a:rPr>
              <a:t>个人花</a:t>
            </a:r>
            <a:r>
              <a:rPr lang="zh-CN" altLang="en-US" sz="1000" b="1" dirty="0" smtClean="0">
                <a:solidFill>
                  <a:srgbClr val="11356F"/>
                </a:solidFill>
                <a:latin typeface="Microsoft YaHei" panose="020B0503020204020204" pitchFamily="34" charset="-122"/>
                <a:ea typeface="Microsoft YaHei" panose="020B0503020204020204" pitchFamily="34" charset="-122"/>
              </a:rPr>
              <a:t>费记录</a:t>
            </a:r>
            <a:endParaRPr lang="en-US" sz="1000" b="1" dirty="0">
              <a:solidFill>
                <a:srgbClr val="11356F"/>
              </a:solidFill>
              <a:latin typeface="Microsoft YaHei" panose="020B0503020204020204" pitchFamily="34" charset="-122"/>
              <a:ea typeface="Microsoft YaHei" panose="020B0503020204020204" pitchFamily="34" charset="-122"/>
            </a:endParaRPr>
          </a:p>
        </p:txBody>
      </p:sp>
      <p:sp>
        <p:nvSpPr>
          <p:cNvPr id="435" name="TextBox 434"/>
          <p:cNvSpPr txBox="1"/>
          <p:nvPr/>
        </p:nvSpPr>
        <p:spPr>
          <a:xfrm>
            <a:off x="313038" y="5842243"/>
            <a:ext cx="1297512" cy="246221"/>
          </a:xfrm>
          <a:prstGeom prst="rect">
            <a:avLst/>
          </a:prstGeom>
          <a:noFill/>
        </p:spPr>
        <p:txBody>
          <a:bodyPr wrap="square" rtlCol="0">
            <a:spAutoFit/>
          </a:bodyPr>
          <a:lstStyle/>
          <a:p>
            <a:r>
              <a:rPr lang="zh-CN" altLang="en-US" sz="1000" b="1" dirty="0" smtClean="0">
                <a:solidFill>
                  <a:srgbClr val="11356F"/>
                </a:solidFill>
                <a:latin typeface="Microsoft YaHei" panose="020B0503020204020204" pitchFamily="34" charset="-122"/>
                <a:ea typeface="Microsoft YaHei" panose="020B0503020204020204" pitchFamily="34" charset="-122"/>
              </a:rPr>
              <a:t>所属类别花费记录</a:t>
            </a:r>
            <a:endParaRPr lang="en-US" sz="1000" b="1" dirty="0">
              <a:solidFill>
                <a:srgbClr val="11356F"/>
              </a:solidFill>
              <a:latin typeface="Microsoft YaHei" panose="020B0503020204020204" pitchFamily="34" charset="-122"/>
              <a:ea typeface="Microsoft YaHei" panose="020B0503020204020204" pitchFamily="34" charset="-122"/>
            </a:endParaRPr>
          </a:p>
        </p:txBody>
      </p:sp>
      <p:pic>
        <p:nvPicPr>
          <p:cNvPr id="122887" name="Picture 7"/>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4339450" y="2861795"/>
            <a:ext cx="703014" cy="49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6" name="Rectangle 435"/>
          <p:cNvSpPr/>
          <p:nvPr/>
        </p:nvSpPr>
        <p:spPr bwMode="gray">
          <a:xfrm>
            <a:off x="2709926" y="2039223"/>
            <a:ext cx="2717800" cy="2912534"/>
          </a:xfrm>
          <a:prstGeom prst="rect">
            <a:avLst/>
          </a:prstGeom>
          <a:solidFill>
            <a:schemeClr val="bg1">
              <a:alpha val="76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81" name="Rounded Rectangle 280"/>
          <p:cNvSpPr/>
          <p:nvPr/>
        </p:nvSpPr>
        <p:spPr bwMode="gray">
          <a:xfrm>
            <a:off x="449414" y="2837184"/>
            <a:ext cx="1025376" cy="656491"/>
          </a:xfrm>
          <a:prstGeom prst="roundRect">
            <a:avLst>
              <a:gd name="adj" fmla="val 11512"/>
            </a:avLst>
          </a:prstGeom>
          <a:solidFill>
            <a:schemeClr val="bg1">
              <a:lumMod val="65000"/>
            </a:schemeClr>
          </a:soli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299" name="Rectangle 298"/>
          <p:cNvSpPr/>
          <p:nvPr/>
        </p:nvSpPr>
        <p:spPr>
          <a:xfrm>
            <a:off x="472377" y="2819165"/>
            <a:ext cx="942346" cy="253916"/>
          </a:xfrm>
          <a:prstGeom prst="rect">
            <a:avLst/>
          </a:prstGeom>
        </p:spPr>
        <p:txBody>
          <a:bodyPr wrap="square">
            <a:spAutoFit/>
          </a:bodyPr>
          <a:lstStyle/>
          <a:p>
            <a:pPr fontAlgn="base">
              <a:spcBef>
                <a:spcPct val="0"/>
              </a:spcBef>
              <a:spcAft>
                <a:spcPct val="0"/>
              </a:spcAft>
            </a:pPr>
            <a:r>
              <a:rPr lang="zh-CN" altLang="en-US" sz="1000" b="1" dirty="0" smtClean="0">
                <a:solidFill>
                  <a:srgbClr val="595959"/>
                </a:solidFill>
                <a:latin typeface="Microsoft YaHei" panose="020B0503020204020204" pitchFamily="34" charset="-122"/>
                <a:ea typeface="Microsoft YaHei" panose="020B0503020204020204" pitchFamily="34" charset="-122"/>
              </a:rPr>
              <a:t>客户</a:t>
            </a:r>
            <a:r>
              <a:rPr lang="en-US" sz="1050" b="1" dirty="0" smtClean="0">
                <a:solidFill>
                  <a:srgbClr val="595959"/>
                </a:solidFill>
                <a:latin typeface="Microsoft YaHei" panose="020B0503020204020204" pitchFamily="34" charset="-122"/>
                <a:ea typeface="Microsoft YaHei" panose="020B0503020204020204" pitchFamily="34" charset="-122"/>
              </a:rPr>
              <a:t> 1</a:t>
            </a:r>
          </a:p>
        </p:txBody>
      </p:sp>
      <p:sp>
        <p:nvSpPr>
          <p:cNvPr id="296" name="Rounded Rectangle 60"/>
          <p:cNvSpPr>
            <a:spLocks noChangeArrowheads="1"/>
          </p:cNvSpPr>
          <p:nvPr/>
        </p:nvSpPr>
        <p:spPr bwMode="gray">
          <a:xfrm>
            <a:off x="442128" y="3066535"/>
            <a:ext cx="4534096" cy="2200524"/>
          </a:xfrm>
          <a:prstGeom prst="roundRect">
            <a:avLst>
              <a:gd name="adj" fmla="val 5333"/>
            </a:avLst>
          </a:prstGeom>
          <a:solidFill>
            <a:schemeClr val="bg1"/>
          </a:solidFill>
          <a:ln w="9525" algn="ctr">
            <a:solidFill>
              <a:srgbClr val="CFD1BD"/>
            </a:solidFill>
            <a:round/>
            <a:headEnd/>
            <a:tailEnd/>
          </a:ln>
          <a:effectLst>
            <a:outerShdw blurRad="50800" dist="38100" dir="2700000" algn="tl" rotWithShape="0">
              <a:prstClr val="black">
                <a:alpha val="40000"/>
              </a:prstClr>
            </a:outerShdw>
          </a:effectLst>
        </p:spPr>
        <p:txBody>
          <a:bodyPr/>
          <a:lstStyle/>
          <a:p>
            <a:pPr fontAlgn="base">
              <a:spcBef>
                <a:spcPct val="0"/>
              </a:spcBef>
              <a:spcAft>
                <a:spcPct val="0"/>
              </a:spcAft>
            </a:pPr>
            <a:endParaRPr lang="en-US" sz="1000" dirty="0" smtClean="0">
              <a:solidFill>
                <a:srgbClr val="595959"/>
              </a:solidFill>
              <a:latin typeface="Microsoft YaHei" panose="020B0503020204020204" pitchFamily="34" charset="-122"/>
              <a:ea typeface="Microsoft YaHei" panose="020B0503020204020204" pitchFamily="34" charset="-122"/>
            </a:endParaRPr>
          </a:p>
        </p:txBody>
      </p:sp>
      <p:sp>
        <p:nvSpPr>
          <p:cNvPr id="325" name="Oval 324"/>
          <p:cNvSpPr/>
          <p:nvPr/>
        </p:nvSpPr>
        <p:spPr bwMode="gray">
          <a:xfrm>
            <a:off x="2147464"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26" name="Oval 325"/>
          <p:cNvSpPr/>
          <p:nvPr/>
        </p:nvSpPr>
        <p:spPr bwMode="gray">
          <a:xfrm>
            <a:off x="1910961"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27" name="Oval 326"/>
          <p:cNvSpPr/>
          <p:nvPr/>
        </p:nvSpPr>
        <p:spPr bwMode="gray">
          <a:xfrm>
            <a:off x="2128128" y="3731060"/>
            <a:ext cx="179518" cy="179518"/>
          </a:xfrm>
          <a:prstGeom prst="ellipse">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28" name="Oval 327"/>
          <p:cNvSpPr/>
          <p:nvPr/>
        </p:nvSpPr>
        <p:spPr bwMode="gray">
          <a:xfrm>
            <a:off x="2603850"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29" name="Oval 328"/>
          <p:cNvSpPr/>
          <p:nvPr/>
        </p:nvSpPr>
        <p:spPr bwMode="gray">
          <a:xfrm>
            <a:off x="2365989"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0" name="Oval 329"/>
          <p:cNvSpPr/>
          <p:nvPr/>
        </p:nvSpPr>
        <p:spPr bwMode="gray">
          <a:xfrm>
            <a:off x="2861529"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1" name="Oval 330"/>
          <p:cNvSpPr/>
          <p:nvPr/>
        </p:nvSpPr>
        <p:spPr bwMode="gray">
          <a:xfrm>
            <a:off x="3063957"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2" name="Oval 331"/>
          <p:cNvSpPr/>
          <p:nvPr/>
        </p:nvSpPr>
        <p:spPr bwMode="gray">
          <a:xfrm>
            <a:off x="3333570"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3" name="Oval 332"/>
          <p:cNvSpPr/>
          <p:nvPr/>
        </p:nvSpPr>
        <p:spPr bwMode="gray">
          <a:xfrm>
            <a:off x="3555294" y="3731060"/>
            <a:ext cx="179518" cy="179518"/>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4" name="Oval 333"/>
          <p:cNvSpPr/>
          <p:nvPr/>
        </p:nvSpPr>
        <p:spPr bwMode="gray">
          <a:xfrm>
            <a:off x="3794131"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5" name="Oval 334"/>
          <p:cNvSpPr/>
          <p:nvPr/>
        </p:nvSpPr>
        <p:spPr bwMode="gray">
          <a:xfrm>
            <a:off x="4007620"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6" name="Oval 335"/>
          <p:cNvSpPr/>
          <p:nvPr/>
        </p:nvSpPr>
        <p:spPr bwMode="gray">
          <a:xfrm>
            <a:off x="4255229"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7" name="Oval 336"/>
          <p:cNvSpPr/>
          <p:nvPr/>
        </p:nvSpPr>
        <p:spPr bwMode="gray">
          <a:xfrm>
            <a:off x="4593870" y="3731060"/>
            <a:ext cx="179518" cy="179518"/>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8" name="Oval 337"/>
          <p:cNvSpPr/>
          <p:nvPr/>
        </p:nvSpPr>
        <p:spPr bwMode="gray">
          <a:xfrm>
            <a:off x="1660345" y="3731060"/>
            <a:ext cx="179518" cy="179518"/>
          </a:xfrm>
          <a:prstGeom prst="ellipse">
            <a:avLst/>
          </a:prstGeom>
          <a:solidFill>
            <a:schemeClr val="bg1">
              <a:lumMod val="85000"/>
            </a:schemeClr>
          </a:solidFill>
          <a:ln>
            <a:no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9" name="TextBox 338"/>
          <p:cNvSpPr txBox="1"/>
          <p:nvPr/>
        </p:nvSpPr>
        <p:spPr bwMode="gray">
          <a:xfrm>
            <a:off x="507858" y="3726418"/>
            <a:ext cx="1412355" cy="1384995"/>
          </a:xfrm>
          <a:prstGeom prst="rect">
            <a:avLst/>
          </a:prstGeom>
          <a:noFill/>
        </p:spPr>
        <p:txBody>
          <a:bodyPr wrap="square" lIns="0" tIns="0" rIns="0" bIns="0" rtlCol="0">
            <a:spAutoFit/>
          </a:bodyPr>
          <a:lstStyle/>
          <a:p>
            <a:pPr>
              <a:spcAft>
                <a:spcPts val="120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手动工具</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a:spcAft>
                <a:spcPts val="120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电动工具</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a:spcAft>
                <a:spcPts val="1200"/>
              </a:spcAft>
            </a:pP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汽车维护</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a:spcAft>
                <a:spcPts val="120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灯光照</a:t>
            </a:r>
            <a:r>
              <a:rPr lang="zh-CN" altLang="en-US" sz="10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明</a:t>
            </a:r>
            <a:endParaRPr 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a:spcAft>
                <a:spcPts val="1200"/>
              </a:spcAft>
            </a:pPr>
            <a:r>
              <a:rPr lang="zh-CN" altLang="en-US" sz="1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浴室洁具</a:t>
            </a:r>
            <a:endParaRPr lang="en-US" sz="10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grpSp>
        <p:nvGrpSpPr>
          <p:cNvPr id="340" name="Group 339"/>
          <p:cNvGrpSpPr/>
          <p:nvPr/>
        </p:nvGrpSpPr>
        <p:grpSpPr>
          <a:xfrm>
            <a:off x="1561471" y="3820819"/>
            <a:ext cx="3071818" cy="1198545"/>
            <a:chOff x="2537412" y="4667625"/>
            <a:chExt cx="3071818" cy="1198545"/>
          </a:xfrm>
        </p:grpSpPr>
        <p:cxnSp>
          <p:nvCxnSpPr>
            <p:cNvPr id="341" name="Straight Connector 340"/>
            <p:cNvCxnSpPr/>
            <p:nvPr>
              <p:custDataLst>
                <p:tags r:id="rId27"/>
              </p:custDataLst>
            </p:nvPr>
          </p:nvCxnSpPr>
          <p:spPr bwMode="gray">
            <a:xfrm>
              <a:off x="2537412" y="4667625"/>
              <a:ext cx="3071818" cy="0"/>
            </a:xfrm>
            <a:prstGeom prst="line">
              <a:avLst/>
            </a:prstGeom>
            <a:ln w="9525">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custDataLst>
                <p:tags r:id="rId28"/>
              </p:custDataLst>
            </p:nvPr>
          </p:nvCxnSpPr>
          <p:spPr bwMode="gray">
            <a:xfrm>
              <a:off x="2537412" y="4949680"/>
              <a:ext cx="3071818" cy="0"/>
            </a:xfrm>
            <a:prstGeom prst="line">
              <a:avLst/>
            </a:prstGeom>
            <a:ln w="9525">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custDataLst>
                <p:tags r:id="rId29"/>
              </p:custDataLst>
            </p:nvPr>
          </p:nvCxnSpPr>
          <p:spPr bwMode="gray">
            <a:xfrm>
              <a:off x="2537412" y="5245813"/>
              <a:ext cx="3071818" cy="0"/>
            </a:xfrm>
            <a:prstGeom prst="line">
              <a:avLst/>
            </a:prstGeom>
            <a:ln w="9525">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custDataLst>
                <p:tags r:id="rId30"/>
              </p:custDataLst>
            </p:nvPr>
          </p:nvCxnSpPr>
          <p:spPr bwMode="gray">
            <a:xfrm>
              <a:off x="2537412" y="5541082"/>
              <a:ext cx="3071818" cy="0"/>
            </a:xfrm>
            <a:prstGeom prst="line">
              <a:avLst/>
            </a:prstGeom>
            <a:ln w="9525">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custDataLst>
                <p:tags r:id="rId31"/>
              </p:custDataLst>
            </p:nvPr>
          </p:nvCxnSpPr>
          <p:spPr bwMode="gray">
            <a:xfrm>
              <a:off x="2537412" y="5866170"/>
              <a:ext cx="3071818" cy="0"/>
            </a:xfrm>
            <a:prstGeom prst="line">
              <a:avLst/>
            </a:prstGeom>
            <a:ln w="9525">
              <a:solidFill>
                <a:schemeClr val="tx1">
                  <a:lumMod val="65000"/>
                  <a:lumOff val="35000"/>
                </a:schemeClr>
              </a:solidFill>
              <a:prstDash val="sysDot"/>
            </a:ln>
            <a:effectLst/>
          </p:spPr>
          <p:style>
            <a:lnRef idx="2">
              <a:schemeClr val="accent1"/>
            </a:lnRef>
            <a:fillRef idx="0">
              <a:schemeClr val="accent1"/>
            </a:fillRef>
            <a:effectRef idx="1">
              <a:schemeClr val="accent1"/>
            </a:effectRef>
            <a:fontRef idx="minor">
              <a:schemeClr val="tx1"/>
            </a:fontRef>
          </p:style>
        </p:cxnSp>
      </p:grpSp>
      <p:sp>
        <p:nvSpPr>
          <p:cNvPr id="346" name="Oval 345"/>
          <p:cNvSpPr/>
          <p:nvPr/>
        </p:nvSpPr>
        <p:spPr bwMode="gray">
          <a:xfrm>
            <a:off x="2144559" y="4943914"/>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47" name="Oval 346"/>
          <p:cNvSpPr/>
          <p:nvPr/>
        </p:nvSpPr>
        <p:spPr bwMode="gray">
          <a:xfrm>
            <a:off x="1673904" y="4618076"/>
            <a:ext cx="152400" cy="152400"/>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48" name="Oval 347"/>
          <p:cNvSpPr/>
          <p:nvPr/>
        </p:nvSpPr>
        <p:spPr bwMode="gray">
          <a:xfrm>
            <a:off x="2141687"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49" name="Oval 348"/>
          <p:cNvSpPr/>
          <p:nvPr/>
        </p:nvSpPr>
        <p:spPr bwMode="gray">
          <a:xfrm>
            <a:off x="3077516"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0" name="Oval 349"/>
          <p:cNvSpPr/>
          <p:nvPr/>
        </p:nvSpPr>
        <p:spPr bwMode="gray">
          <a:xfrm>
            <a:off x="1673904"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1" name="Oval 350"/>
          <p:cNvSpPr/>
          <p:nvPr/>
        </p:nvSpPr>
        <p:spPr bwMode="gray">
          <a:xfrm>
            <a:off x="2617409"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2" name="Oval 351"/>
          <p:cNvSpPr/>
          <p:nvPr/>
        </p:nvSpPr>
        <p:spPr bwMode="gray">
          <a:xfrm>
            <a:off x="1910370" y="3730469"/>
            <a:ext cx="180700" cy="1807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3" name="Oval 352"/>
          <p:cNvSpPr/>
          <p:nvPr/>
        </p:nvSpPr>
        <p:spPr bwMode="gray">
          <a:xfrm>
            <a:off x="3514172" y="3679658"/>
            <a:ext cx="282322" cy="282322"/>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4" name="Oval 353"/>
          <p:cNvSpPr/>
          <p:nvPr/>
        </p:nvSpPr>
        <p:spPr bwMode="gray">
          <a:xfrm>
            <a:off x="4613206"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5" name="Oval 354"/>
          <p:cNvSpPr/>
          <p:nvPr/>
        </p:nvSpPr>
        <p:spPr bwMode="gray">
          <a:xfrm>
            <a:off x="4274565"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6" name="Oval 355"/>
          <p:cNvSpPr/>
          <p:nvPr/>
        </p:nvSpPr>
        <p:spPr bwMode="gray">
          <a:xfrm>
            <a:off x="4026956"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7" name="Oval 356"/>
          <p:cNvSpPr/>
          <p:nvPr/>
        </p:nvSpPr>
        <p:spPr bwMode="gray">
          <a:xfrm>
            <a:off x="3813467"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8" name="Oval 357"/>
          <p:cNvSpPr/>
          <p:nvPr/>
        </p:nvSpPr>
        <p:spPr bwMode="gray">
          <a:xfrm>
            <a:off x="3574630" y="4946819"/>
            <a:ext cx="140846" cy="140846"/>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59" name="Oval 358"/>
          <p:cNvSpPr/>
          <p:nvPr/>
        </p:nvSpPr>
        <p:spPr bwMode="gray">
          <a:xfrm>
            <a:off x="3352906" y="4946819"/>
            <a:ext cx="140846" cy="140846"/>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0" name="Oval 359"/>
          <p:cNvSpPr/>
          <p:nvPr/>
        </p:nvSpPr>
        <p:spPr bwMode="gray">
          <a:xfrm>
            <a:off x="3083293" y="4946819"/>
            <a:ext cx="140846" cy="140846"/>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1" name="Oval 360"/>
          <p:cNvSpPr/>
          <p:nvPr/>
        </p:nvSpPr>
        <p:spPr bwMode="gray">
          <a:xfrm>
            <a:off x="2880865"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2" name="Oval 361"/>
          <p:cNvSpPr/>
          <p:nvPr/>
        </p:nvSpPr>
        <p:spPr bwMode="gray">
          <a:xfrm>
            <a:off x="2623186"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3" name="Oval 362"/>
          <p:cNvSpPr/>
          <p:nvPr/>
        </p:nvSpPr>
        <p:spPr bwMode="gray">
          <a:xfrm>
            <a:off x="2385325" y="4946819"/>
            <a:ext cx="140846" cy="140846"/>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4" name="Oval 363"/>
          <p:cNvSpPr/>
          <p:nvPr/>
        </p:nvSpPr>
        <p:spPr bwMode="gray">
          <a:xfrm>
            <a:off x="1930297" y="4946819"/>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5" name="Oval 364"/>
          <p:cNvSpPr/>
          <p:nvPr/>
        </p:nvSpPr>
        <p:spPr bwMode="gray">
          <a:xfrm>
            <a:off x="1679681" y="4946819"/>
            <a:ext cx="140846" cy="140846"/>
          </a:xfrm>
          <a:prstGeom prst="ellipse">
            <a:avLst/>
          </a:prstGeom>
          <a:solidFill>
            <a:schemeClr val="bg1">
              <a:lumMod val="85000"/>
            </a:schemeClr>
          </a:solidFill>
          <a:ln>
            <a:solidFill>
              <a:schemeClr val="tx1"/>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6" name="Oval 365"/>
          <p:cNvSpPr/>
          <p:nvPr/>
        </p:nvSpPr>
        <p:spPr bwMode="gray">
          <a:xfrm>
            <a:off x="1652943" y="4920081"/>
            <a:ext cx="194322" cy="194322"/>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7" name="Oval 366"/>
          <p:cNvSpPr/>
          <p:nvPr/>
        </p:nvSpPr>
        <p:spPr bwMode="gray">
          <a:xfrm>
            <a:off x="2311190" y="4865006"/>
            <a:ext cx="315878" cy="315878"/>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8" name="Oval 367"/>
          <p:cNvSpPr/>
          <p:nvPr/>
        </p:nvSpPr>
        <p:spPr bwMode="gray">
          <a:xfrm>
            <a:off x="3039416" y="4902942"/>
            <a:ext cx="228600" cy="228600"/>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69" name="Oval 368"/>
          <p:cNvSpPr/>
          <p:nvPr/>
        </p:nvSpPr>
        <p:spPr bwMode="gray">
          <a:xfrm>
            <a:off x="3285217" y="4879130"/>
            <a:ext cx="276225" cy="276225"/>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0" name="Oval 369"/>
          <p:cNvSpPr/>
          <p:nvPr/>
        </p:nvSpPr>
        <p:spPr bwMode="gray">
          <a:xfrm>
            <a:off x="3530876" y="4879130"/>
            <a:ext cx="276225" cy="276225"/>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1" name="Oval 370"/>
          <p:cNvSpPr/>
          <p:nvPr/>
        </p:nvSpPr>
        <p:spPr bwMode="gray">
          <a:xfrm>
            <a:off x="4613206"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2" name="Oval 371"/>
          <p:cNvSpPr/>
          <p:nvPr/>
        </p:nvSpPr>
        <p:spPr bwMode="gray">
          <a:xfrm>
            <a:off x="4274565"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3" name="Oval 372"/>
          <p:cNvSpPr/>
          <p:nvPr/>
        </p:nvSpPr>
        <p:spPr bwMode="gray">
          <a:xfrm>
            <a:off x="4026956"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4" name="Oval 373"/>
          <p:cNvSpPr/>
          <p:nvPr/>
        </p:nvSpPr>
        <p:spPr bwMode="gray">
          <a:xfrm>
            <a:off x="3813467"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5" name="Oval 374"/>
          <p:cNvSpPr/>
          <p:nvPr/>
        </p:nvSpPr>
        <p:spPr bwMode="gray">
          <a:xfrm>
            <a:off x="3574630"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6" name="Oval 375"/>
          <p:cNvSpPr/>
          <p:nvPr/>
        </p:nvSpPr>
        <p:spPr bwMode="gray">
          <a:xfrm>
            <a:off x="3352906"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7" name="Oval 376"/>
          <p:cNvSpPr/>
          <p:nvPr/>
        </p:nvSpPr>
        <p:spPr bwMode="gray">
          <a:xfrm>
            <a:off x="3083293"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8" name="Oval 377"/>
          <p:cNvSpPr/>
          <p:nvPr/>
        </p:nvSpPr>
        <p:spPr bwMode="gray">
          <a:xfrm>
            <a:off x="2880865"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79" name="Oval 378"/>
          <p:cNvSpPr/>
          <p:nvPr/>
        </p:nvSpPr>
        <p:spPr bwMode="gray">
          <a:xfrm>
            <a:off x="2623186"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0" name="Oval 379"/>
          <p:cNvSpPr/>
          <p:nvPr/>
        </p:nvSpPr>
        <p:spPr bwMode="gray">
          <a:xfrm>
            <a:off x="2385325"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1" name="Oval 380"/>
          <p:cNvSpPr/>
          <p:nvPr/>
        </p:nvSpPr>
        <p:spPr bwMode="gray">
          <a:xfrm>
            <a:off x="1930297"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2" name="Oval 381"/>
          <p:cNvSpPr/>
          <p:nvPr/>
        </p:nvSpPr>
        <p:spPr bwMode="gray">
          <a:xfrm>
            <a:off x="1679681" y="4328584"/>
            <a:ext cx="140846" cy="14084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nvGrpSpPr>
          <p:cNvPr id="383" name="Group 382"/>
          <p:cNvGrpSpPr/>
          <p:nvPr/>
        </p:nvGrpSpPr>
        <p:grpSpPr>
          <a:xfrm>
            <a:off x="3840762" y="4651148"/>
            <a:ext cx="775467" cy="86256"/>
            <a:chOff x="4816703" y="5497954"/>
            <a:chExt cx="775467" cy="86256"/>
          </a:xfrm>
        </p:grpSpPr>
        <p:sp>
          <p:nvSpPr>
            <p:cNvPr id="384" name="Oval 383"/>
            <p:cNvSpPr/>
            <p:nvPr>
              <p:custDataLst>
                <p:tags r:id="rId23"/>
              </p:custDataLst>
            </p:nvPr>
          </p:nvSpPr>
          <p:spPr bwMode="gray">
            <a:xfrm>
              <a:off x="5505914"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5" name="Oval 384"/>
            <p:cNvSpPr/>
            <p:nvPr>
              <p:custDataLst>
                <p:tags r:id="rId24"/>
              </p:custDataLst>
            </p:nvPr>
          </p:nvSpPr>
          <p:spPr bwMode="gray">
            <a:xfrm>
              <a:off x="5277801"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6" name="Oval 385"/>
            <p:cNvSpPr/>
            <p:nvPr>
              <p:custDataLst>
                <p:tags r:id="rId25"/>
              </p:custDataLst>
            </p:nvPr>
          </p:nvSpPr>
          <p:spPr bwMode="gray">
            <a:xfrm>
              <a:off x="5030192"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87" name="Oval 386"/>
            <p:cNvSpPr/>
            <p:nvPr>
              <p:custDataLst>
                <p:tags r:id="rId26"/>
              </p:custDataLst>
            </p:nvPr>
          </p:nvSpPr>
          <p:spPr bwMode="gray">
            <a:xfrm>
              <a:off x="4816703"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388" name="Group 387"/>
          <p:cNvGrpSpPr/>
          <p:nvPr/>
        </p:nvGrpSpPr>
        <p:grpSpPr>
          <a:xfrm>
            <a:off x="2908160" y="4651148"/>
            <a:ext cx="780021" cy="86256"/>
            <a:chOff x="3884101" y="5497954"/>
            <a:chExt cx="780021" cy="86256"/>
          </a:xfrm>
        </p:grpSpPr>
        <p:sp>
          <p:nvSpPr>
            <p:cNvPr id="389" name="Oval 388"/>
            <p:cNvSpPr/>
            <p:nvPr>
              <p:custDataLst>
                <p:tags r:id="rId19"/>
              </p:custDataLst>
            </p:nvPr>
          </p:nvSpPr>
          <p:spPr bwMode="gray">
            <a:xfrm>
              <a:off x="4577866"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0" name="Oval 389"/>
            <p:cNvSpPr/>
            <p:nvPr>
              <p:custDataLst>
                <p:tags r:id="rId20"/>
              </p:custDataLst>
            </p:nvPr>
          </p:nvSpPr>
          <p:spPr bwMode="gray">
            <a:xfrm>
              <a:off x="4356142"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1" name="Oval 390"/>
            <p:cNvSpPr/>
            <p:nvPr>
              <p:custDataLst>
                <p:tags r:id="rId21"/>
              </p:custDataLst>
            </p:nvPr>
          </p:nvSpPr>
          <p:spPr bwMode="gray">
            <a:xfrm>
              <a:off x="4086529"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2" name="Oval 391"/>
            <p:cNvSpPr/>
            <p:nvPr>
              <p:custDataLst>
                <p:tags r:id="rId22"/>
              </p:custDataLst>
            </p:nvPr>
          </p:nvSpPr>
          <p:spPr bwMode="gray">
            <a:xfrm>
              <a:off x="3884101"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393" name="Group 392"/>
          <p:cNvGrpSpPr/>
          <p:nvPr/>
        </p:nvGrpSpPr>
        <p:grpSpPr>
          <a:xfrm>
            <a:off x="1957592" y="4651148"/>
            <a:ext cx="779145" cy="86256"/>
            <a:chOff x="2933533" y="5497954"/>
            <a:chExt cx="779145" cy="86256"/>
          </a:xfrm>
        </p:grpSpPr>
        <p:sp>
          <p:nvSpPr>
            <p:cNvPr id="394" name="Oval 393"/>
            <p:cNvSpPr/>
            <p:nvPr>
              <p:custDataLst>
                <p:tags r:id="rId15"/>
              </p:custDataLst>
            </p:nvPr>
          </p:nvSpPr>
          <p:spPr bwMode="gray">
            <a:xfrm>
              <a:off x="3626422"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5" name="Oval 394"/>
            <p:cNvSpPr/>
            <p:nvPr>
              <p:custDataLst>
                <p:tags r:id="rId16"/>
              </p:custDataLst>
            </p:nvPr>
          </p:nvSpPr>
          <p:spPr bwMode="gray">
            <a:xfrm>
              <a:off x="3388561"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6" name="Oval 395"/>
            <p:cNvSpPr/>
            <p:nvPr>
              <p:custDataLst>
                <p:tags r:id="rId17"/>
              </p:custDataLst>
            </p:nvPr>
          </p:nvSpPr>
          <p:spPr bwMode="gray">
            <a:xfrm>
              <a:off x="3150700"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97" name="Oval 396"/>
            <p:cNvSpPr/>
            <p:nvPr>
              <p:custDataLst>
                <p:tags r:id="rId18"/>
              </p:custDataLst>
            </p:nvPr>
          </p:nvSpPr>
          <p:spPr bwMode="gray">
            <a:xfrm>
              <a:off x="2933533" y="5497954"/>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398" name="Group 397"/>
          <p:cNvGrpSpPr/>
          <p:nvPr/>
        </p:nvGrpSpPr>
        <p:grpSpPr>
          <a:xfrm>
            <a:off x="3840762" y="4061868"/>
            <a:ext cx="775467" cy="86256"/>
            <a:chOff x="4816703" y="5823042"/>
            <a:chExt cx="775467" cy="86256"/>
          </a:xfrm>
        </p:grpSpPr>
        <p:sp>
          <p:nvSpPr>
            <p:cNvPr id="399" name="Oval 398"/>
            <p:cNvSpPr/>
            <p:nvPr>
              <p:custDataLst>
                <p:tags r:id="rId11"/>
              </p:custDataLst>
            </p:nvPr>
          </p:nvSpPr>
          <p:spPr bwMode="gray">
            <a:xfrm>
              <a:off x="5505914"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0" name="Oval 399"/>
            <p:cNvSpPr/>
            <p:nvPr>
              <p:custDataLst>
                <p:tags r:id="rId12"/>
              </p:custDataLst>
            </p:nvPr>
          </p:nvSpPr>
          <p:spPr bwMode="gray">
            <a:xfrm>
              <a:off x="5277801"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1" name="Oval 400"/>
            <p:cNvSpPr/>
            <p:nvPr>
              <p:custDataLst>
                <p:tags r:id="rId13"/>
              </p:custDataLst>
            </p:nvPr>
          </p:nvSpPr>
          <p:spPr bwMode="gray">
            <a:xfrm>
              <a:off x="5030192"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2" name="Oval 401"/>
            <p:cNvSpPr/>
            <p:nvPr>
              <p:custDataLst>
                <p:tags r:id="rId14"/>
              </p:custDataLst>
            </p:nvPr>
          </p:nvSpPr>
          <p:spPr bwMode="gray">
            <a:xfrm>
              <a:off x="4816703"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403" name="Group 402"/>
          <p:cNvGrpSpPr/>
          <p:nvPr/>
        </p:nvGrpSpPr>
        <p:grpSpPr>
          <a:xfrm>
            <a:off x="2908160" y="4061868"/>
            <a:ext cx="780021" cy="86256"/>
            <a:chOff x="3884101" y="5823042"/>
            <a:chExt cx="780021" cy="86256"/>
          </a:xfrm>
        </p:grpSpPr>
        <p:sp>
          <p:nvSpPr>
            <p:cNvPr id="404" name="Oval 403"/>
            <p:cNvSpPr/>
            <p:nvPr>
              <p:custDataLst>
                <p:tags r:id="rId7"/>
              </p:custDataLst>
            </p:nvPr>
          </p:nvSpPr>
          <p:spPr bwMode="gray">
            <a:xfrm>
              <a:off x="4577866"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5" name="Oval 404"/>
            <p:cNvSpPr/>
            <p:nvPr>
              <p:custDataLst>
                <p:tags r:id="rId8"/>
              </p:custDataLst>
            </p:nvPr>
          </p:nvSpPr>
          <p:spPr bwMode="gray">
            <a:xfrm>
              <a:off x="4356142"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6" name="Oval 405"/>
            <p:cNvSpPr/>
            <p:nvPr>
              <p:custDataLst>
                <p:tags r:id="rId9"/>
              </p:custDataLst>
            </p:nvPr>
          </p:nvSpPr>
          <p:spPr bwMode="gray">
            <a:xfrm>
              <a:off x="4086529"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07" name="Oval 406"/>
            <p:cNvSpPr/>
            <p:nvPr>
              <p:custDataLst>
                <p:tags r:id="rId10"/>
              </p:custDataLst>
            </p:nvPr>
          </p:nvSpPr>
          <p:spPr bwMode="gray">
            <a:xfrm>
              <a:off x="3884101"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grpSp>
        <p:nvGrpSpPr>
          <p:cNvPr id="408" name="Group 407"/>
          <p:cNvGrpSpPr/>
          <p:nvPr/>
        </p:nvGrpSpPr>
        <p:grpSpPr>
          <a:xfrm>
            <a:off x="1957592" y="4061868"/>
            <a:ext cx="779145" cy="86256"/>
            <a:chOff x="2933533" y="5823042"/>
            <a:chExt cx="779145" cy="86256"/>
          </a:xfrm>
        </p:grpSpPr>
        <p:sp>
          <p:nvSpPr>
            <p:cNvPr id="409" name="Oval 408"/>
            <p:cNvSpPr/>
            <p:nvPr>
              <p:custDataLst>
                <p:tags r:id="rId3"/>
              </p:custDataLst>
            </p:nvPr>
          </p:nvSpPr>
          <p:spPr bwMode="gray">
            <a:xfrm>
              <a:off x="3626422"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0" name="Oval 409"/>
            <p:cNvSpPr/>
            <p:nvPr>
              <p:custDataLst>
                <p:tags r:id="rId4"/>
              </p:custDataLst>
            </p:nvPr>
          </p:nvSpPr>
          <p:spPr bwMode="gray">
            <a:xfrm>
              <a:off x="3388561"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1" name="Oval 410"/>
            <p:cNvSpPr/>
            <p:nvPr>
              <p:custDataLst>
                <p:tags r:id="rId5"/>
              </p:custDataLst>
            </p:nvPr>
          </p:nvSpPr>
          <p:spPr bwMode="gray">
            <a:xfrm>
              <a:off x="3150700"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2" name="Oval 411"/>
            <p:cNvSpPr/>
            <p:nvPr>
              <p:custDataLst>
                <p:tags r:id="rId6"/>
              </p:custDataLst>
            </p:nvPr>
          </p:nvSpPr>
          <p:spPr bwMode="gray">
            <a:xfrm>
              <a:off x="2933533" y="5823042"/>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pSp>
      <p:sp>
        <p:nvSpPr>
          <p:cNvPr id="413" name="Oval 412"/>
          <p:cNvSpPr/>
          <p:nvPr/>
        </p:nvSpPr>
        <p:spPr bwMode="gray">
          <a:xfrm>
            <a:off x="1706976" y="4061868"/>
            <a:ext cx="86256" cy="86256"/>
          </a:xfrm>
          <a:prstGeom prst="ellipse">
            <a:avLst/>
          </a:prstGeom>
          <a:solidFill>
            <a:schemeClr val="bg1">
              <a:lumMod val="85000"/>
            </a:schemeClr>
          </a:solidFill>
          <a:ln>
            <a:no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4" name="Oval 413"/>
          <p:cNvSpPr/>
          <p:nvPr/>
        </p:nvSpPr>
        <p:spPr bwMode="gray">
          <a:xfrm>
            <a:off x="1673904" y="4044902"/>
            <a:ext cx="152400" cy="152400"/>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5" name="Oval 414"/>
          <p:cNvSpPr/>
          <p:nvPr/>
        </p:nvSpPr>
        <p:spPr bwMode="gray">
          <a:xfrm>
            <a:off x="2656543" y="4618076"/>
            <a:ext cx="152400" cy="152400"/>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6" name="Oval 415"/>
          <p:cNvSpPr/>
          <p:nvPr/>
        </p:nvSpPr>
        <p:spPr bwMode="gray">
          <a:xfrm>
            <a:off x="3570943" y="4618076"/>
            <a:ext cx="152400" cy="152400"/>
          </a:xfrm>
          <a:prstGeom prst="ellipse">
            <a:avLst/>
          </a:prstGeom>
          <a:solidFill>
            <a:schemeClr val="accent4">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7" name="Oval 416"/>
          <p:cNvSpPr/>
          <p:nvPr/>
        </p:nvSpPr>
        <p:spPr bwMode="gray">
          <a:xfrm>
            <a:off x="2383588" y="4044902"/>
            <a:ext cx="152400" cy="152400"/>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8" name="Oval 417"/>
          <p:cNvSpPr/>
          <p:nvPr/>
        </p:nvSpPr>
        <p:spPr bwMode="gray">
          <a:xfrm>
            <a:off x="3366226" y="4044902"/>
            <a:ext cx="152400" cy="152400"/>
          </a:xfrm>
          <a:prstGeom prst="ellipse">
            <a:avLst/>
          </a:prstGeom>
          <a:solidFill>
            <a:schemeClr val="accent5">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9" name="Oval 418"/>
          <p:cNvSpPr/>
          <p:nvPr/>
        </p:nvSpPr>
        <p:spPr bwMode="gray">
          <a:xfrm>
            <a:off x="4027950" y="4943914"/>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0" name="Oval 419"/>
          <p:cNvSpPr/>
          <p:nvPr/>
        </p:nvSpPr>
        <p:spPr bwMode="gray">
          <a:xfrm>
            <a:off x="4036776"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1" name="Oval 420"/>
          <p:cNvSpPr/>
          <p:nvPr/>
        </p:nvSpPr>
        <p:spPr bwMode="gray">
          <a:xfrm>
            <a:off x="4597680" y="3744619"/>
            <a:ext cx="152400" cy="152400"/>
          </a:xfrm>
          <a:prstGeom prst="ellipse">
            <a:avLst/>
          </a:prstGeom>
          <a:solidFill>
            <a:schemeClr val="tx2"/>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2" name="Oval 421"/>
          <p:cNvSpPr/>
          <p:nvPr/>
        </p:nvSpPr>
        <p:spPr bwMode="gray">
          <a:xfrm>
            <a:off x="2176690" y="4337983"/>
            <a:ext cx="119095" cy="119095"/>
          </a:xfrm>
          <a:prstGeom prst="ellipse">
            <a:avLst/>
          </a:prstGeom>
          <a:solidFill>
            <a:schemeClr val="accent3">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cxnSp>
        <p:nvCxnSpPr>
          <p:cNvPr id="423" name="Straight Connector 422"/>
          <p:cNvCxnSpPr/>
          <p:nvPr/>
        </p:nvCxnSpPr>
        <p:spPr bwMode="gray">
          <a:xfrm rot="10800000">
            <a:off x="4195193" y="5012881"/>
            <a:ext cx="573437" cy="0"/>
          </a:xfrm>
          <a:prstGeom prst="line">
            <a:avLst/>
          </a:prstGeom>
          <a:ln w="19050">
            <a:solidFill>
              <a:srgbClr val="FF6600"/>
            </a:solidFill>
            <a:prstDash val="dash"/>
          </a:ln>
          <a:effectLst/>
        </p:spPr>
        <p:style>
          <a:lnRef idx="2">
            <a:schemeClr val="accent1"/>
          </a:lnRef>
          <a:fillRef idx="0">
            <a:schemeClr val="accent1"/>
          </a:fillRef>
          <a:effectRef idx="1">
            <a:schemeClr val="accent1"/>
          </a:effectRef>
          <a:fontRef idx="minor">
            <a:schemeClr val="tx1"/>
          </a:fontRef>
        </p:style>
      </p:cxnSp>
      <p:sp>
        <p:nvSpPr>
          <p:cNvPr id="424" name="Rounded Rectangle 423"/>
          <p:cNvSpPr/>
          <p:nvPr/>
        </p:nvSpPr>
        <p:spPr bwMode="gray">
          <a:xfrm>
            <a:off x="4187432" y="3678241"/>
            <a:ext cx="557212" cy="1505965"/>
          </a:xfrm>
          <a:prstGeom prst="roundRect">
            <a:avLst/>
          </a:prstGeom>
          <a:noFill/>
          <a:ln>
            <a:solidFill>
              <a:srgbClr val="800000"/>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5" name="Oval 424"/>
          <p:cNvSpPr/>
          <p:nvPr/>
        </p:nvSpPr>
        <p:spPr bwMode="gray">
          <a:xfrm>
            <a:off x="2899928" y="4949366"/>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6" name="Oval 425"/>
          <p:cNvSpPr/>
          <p:nvPr/>
        </p:nvSpPr>
        <p:spPr bwMode="gray">
          <a:xfrm>
            <a:off x="2611526" y="4944322"/>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7" name="Oval 426"/>
          <p:cNvSpPr/>
          <p:nvPr/>
        </p:nvSpPr>
        <p:spPr bwMode="gray">
          <a:xfrm>
            <a:off x="3828977" y="4944322"/>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28" name="Oval 427"/>
          <p:cNvSpPr/>
          <p:nvPr/>
        </p:nvSpPr>
        <p:spPr bwMode="gray">
          <a:xfrm>
            <a:off x="1919130" y="4949366"/>
            <a:ext cx="146656" cy="146656"/>
          </a:xfrm>
          <a:prstGeom prst="ellipse">
            <a:avLst/>
          </a:prstGeom>
          <a:solidFill>
            <a:schemeClr val="accent2">
              <a:lumMod val="7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graphicFrame>
        <p:nvGraphicFramePr>
          <p:cNvPr id="429" name="Table 428"/>
          <p:cNvGraphicFramePr>
            <a:graphicFrameLocks noGrp="1"/>
          </p:cNvGraphicFramePr>
          <p:nvPr>
            <p:extLst>
              <p:ext uri="{D42A27DB-BD31-4B8C-83A1-F6EECF244321}">
                <p14:modId xmlns:p14="http://schemas.microsoft.com/office/powerpoint/2010/main" val="793378182"/>
              </p:ext>
            </p:extLst>
          </p:nvPr>
        </p:nvGraphicFramePr>
        <p:xfrm>
          <a:off x="1397363" y="3328661"/>
          <a:ext cx="3297521" cy="390857"/>
        </p:xfrm>
        <a:graphic>
          <a:graphicData uri="http://schemas.openxmlformats.org/drawingml/2006/table">
            <a:tbl>
              <a:tblPr firstRow="1" bandRow="1">
                <a:tableStyleId>{2D5ABB26-0587-4C30-8999-92F81FD0307C}</a:tableStyleId>
              </a:tblPr>
              <a:tblGrid>
                <a:gridCol w="217805"/>
                <a:gridCol w="256643"/>
                <a:gridCol w="256643"/>
                <a:gridCol w="256643"/>
                <a:gridCol w="256643"/>
                <a:gridCol w="256643"/>
                <a:gridCol w="256643"/>
                <a:gridCol w="256643"/>
                <a:gridCol w="256643"/>
                <a:gridCol w="256643"/>
                <a:gridCol w="256643"/>
                <a:gridCol w="256643"/>
                <a:gridCol w="256643"/>
              </a:tblGrid>
              <a:tr h="390857">
                <a:tc>
                  <a:txBody>
                    <a:bodyPr/>
                    <a:lstStyle/>
                    <a:p>
                      <a:pPr algn="r"/>
                      <a:endParaRPr lang="en-US" sz="1200" dirty="0"/>
                    </a:p>
                  </a:txBody>
                  <a:tcPr anchor="ctr"/>
                </a:tc>
                <a:tc>
                  <a:txBody>
                    <a:bodyPr/>
                    <a:lstStyle/>
                    <a:p>
                      <a:pPr algn="ctr"/>
                      <a:r>
                        <a:rPr lang="en-US" sz="1200" b="1" dirty="0" smtClean="0">
                          <a:solidFill>
                            <a:schemeClr val="tx1">
                              <a:lumMod val="65000"/>
                              <a:lumOff val="35000"/>
                            </a:schemeClr>
                          </a:solidFill>
                        </a:rPr>
                        <a:t>J</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F</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M</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A</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M</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J</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J</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A</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S</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O</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N</a:t>
                      </a:r>
                      <a:endParaRPr lang="en-US" sz="1200" b="1" dirty="0">
                        <a:solidFill>
                          <a:schemeClr val="tx1">
                            <a:lumMod val="65000"/>
                            <a:lumOff val="35000"/>
                          </a:schemeClr>
                        </a:solidFill>
                      </a:endParaRPr>
                    </a:p>
                  </a:txBody>
                  <a:tcPr anchor="ctr"/>
                </a:tc>
                <a:tc>
                  <a:txBody>
                    <a:bodyPr/>
                    <a:lstStyle/>
                    <a:p>
                      <a:pPr algn="ctr"/>
                      <a:r>
                        <a:rPr lang="en-US" sz="1200" b="1" dirty="0" smtClean="0">
                          <a:solidFill>
                            <a:schemeClr val="tx1">
                              <a:lumMod val="65000"/>
                              <a:lumOff val="35000"/>
                            </a:schemeClr>
                          </a:solidFill>
                        </a:rPr>
                        <a:t>D</a:t>
                      </a:r>
                      <a:endParaRPr lang="en-US" sz="1200" b="1" dirty="0">
                        <a:solidFill>
                          <a:schemeClr val="tx1">
                            <a:lumMod val="65000"/>
                            <a:lumOff val="35000"/>
                          </a:schemeClr>
                        </a:solidFill>
                      </a:endParaRPr>
                    </a:p>
                  </a:txBody>
                  <a:tcPr anchor="ctr"/>
                </a:tc>
              </a:tr>
            </a:tbl>
          </a:graphicData>
        </a:graphic>
      </p:graphicFrame>
      <p:sp>
        <p:nvSpPr>
          <p:cNvPr id="431" name="TextBox 430"/>
          <p:cNvSpPr txBox="1"/>
          <p:nvPr/>
        </p:nvSpPr>
        <p:spPr>
          <a:xfrm>
            <a:off x="2001024" y="3135396"/>
            <a:ext cx="2689933" cy="276999"/>
          </a:xfrm>
          <a:prstGeom prst="rect">
            <a:avLst/>
          </a:prstGeom>
          <a:noFill/>
        </p:spPr>
        <p:txBody>
          <a:bodyPr wrap="square" rtlCol="0">
            <a:spAutoFit/>
          </a:bodyPr>
          <a:lstStyle/>
          <a:p>
            <a:pPr algn="ctr"/>
            <a:r>
              <a:rPr lang="zh-CN" altLang="en-US" b="1" dirty="0">
                <a:solidFill>
                  <a:srgbClr val="11356F"/>
                </a:solidFill>
                <a:latin typeface="Microsoft YaHei" panose="020B0503020204020204" pitchFamily="34" charset="-122"/>
                <a:ea typeface="Microsoft YaHei" panose="020B0503020204020204" pitchFamily="34" charset="-122"/>
              </a:rPr>
              <a:t>个人花费记录</a:t>
            </a:r>
            <a:r>
              <a:rPr lang="en-US" b="1" dirty="0">
                <a:solidFill>
                  <a:srgbClr val="11356F"/>
                </a:solidFill>
                <a:latin typeface="Microsoft YaHei" panose="020B0503020204020204" pitchFamily="34" charset="-122"/>
                <a:ea typeface="Microsoft YaHei" panose="020B0503020204020204" pitchFamily="34" charset="-122"/>
              </a:rPr>
              <a:t>vs </a:t>
            </a:r>
            <a:r>
              <a:rPr lang="zh-CN" altLang="en-US" b="1" dirty="0">
                <a:solidFill>
                  <a:srgbClr val="11356F"/>
                </a:solidFill>
                <a:latin typeface="Microsoft YaHei" panose="020B0503020204020204" pitchFamily="34" charset="-122"/>
                <a:ea typeface="Microsoft YaHei" panose="020B0503020204020204" pitchFamily="34" charset="-122"/>
              </a:rPr>
              <a:t>所属类别花费记录</a:t>
            </a:r>
            <a:endParaRPr lang="en-US" b="1" dirty="0">
              <a:solidFill>
                <a:srgbClr val="11356F"/>
              </a:solidFill>
              <a:latin typeface="Microsoft YaHei" panose="020B0503020204020204" pitchFamily="34" charset="-122"/>
              <a:ea typeface="Microsoft YaHei" panose="020B0503020204020204" pitchFamily="34" charset="-122"/>
            </a:endParaRPr>
          </a:p>
        </p:txBody>
      </p:sp>
      <p:sp>
        <p:nvSpPr>
          <p:cNvPr id="9" name="Rounded Rectangular Callout 8"/>
          <p:cNvSpPr/>
          <p:nvPr/>
        </p:nvSpPr>
        <p:spPr bwMode="gray">
          <a:xfrm>
            <a:off x="2545507" y="5590135"/>
            <a:ext cx="1889240" cy="878902"/>
          </a:xfrm>
          <a:prstGeom prst="wedgeRoundRectCallout">
            <a:avLst>
              <a:gd name="adj1" fmla="val 40367"/>
              <a:gd name="adj2" fmla="val -98370"/>
              <a:gd name="adj3" fmla="val 16667"/>
            </a:avLst>
          </a:prstGeom>
          <a:solidFill>
            <a:schemeClr val="bg1">
              <a:lumMod val="85000"/>
            </a:schemeClr>
          </a:solidFill>
          <a:ln w="9525">
            <a:noFill/>
            <a:round/>
            <a:headEnd/>
            <a:tailEnd/>
          </a:ln>
          <a:effectLst>
            <a:outerShdw blurRad="50800" dist="38100" dir="2700000" algn="tl" rotWithShape="0">
              <a:prstClr val="black">
                <a:alpha val="40000"/>
              </a:prstClr>
            </a:outerShdw>
          </a:effectLst>
        </p:spPr>
        <p:txBody>
          <a:bodyPr wrap="square" lIns="45720" rIns="45720" rtlCol="0" anchor="ctr" anchorCtr="0"/>
          <a:lstStyle/>
          <a:p>
            <a:pPr algn="ctr">
              <a:defRPr/>
            </a:pPr>
            <a:r>
              <a:rPr lang="zh-CN" altLang="en-US" b="1" u="sng" dirty="0" smtClean="0">
                <a:solidFill>
                  <a:schemeClr val="tx1">
                    <a:lumMod val="65000"/>
                    <a:lumOff val="35000"/>
                  </a:schemeClr>
                </a:solidFill>
                <a:latin typeface="Microsoft YaHei" panose="020B0503020204020204" pitchFamily="34" charset="-122"/>
                <a:ea typeface="Microsoft YaHei" panose="020B0503020204020204" pitchFamily="34" charset="-122"/>
              </a:rPr>
              <a:t>客户流失信号</a:t>
            </a:r>
            <a:endParaRPr lang="en-GB"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光</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顾次数减少</a:t>
            </a:r>
            <a:endParaRPr lang="en-GB"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每</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次光顾消费额减少</a:t>
            </a:r>
            <a:endParaRPr lang="en-GB"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defRPr/>
            </a:pP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购</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买种类减少</a:t>
            </a:r>
            <a:endParaRPr lang="en-GB"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122895" name="Picture 15"/>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472251" y="3112355"/>
            <a:ext cx="863781" cy="4932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3" name="Round Same Side Corner Rectangle 17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4" name="Round Same Side Corner Rectangle 173"/>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9" name="Round Same Side Corner Rectangle 17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80" name="Round Same Side Corner Rectangle 17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81" name="Round Same Side Corner Rectangle 18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82" name="Straight Connector 18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4860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基于位置的智能</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a:xfrm>
            <a:off x="457200" y="838200"/>
            <a:ext cx="8422104" cy="533400"/>
          </a:xfrm>
        </p:spPr>
        <p:txBody>
          <a:bodyPr/>
          <a:lstStyle/>
          <a:p>
            <a:r>
              <a:rPr lang="en-US" sz="1200" dirty="0" err="1" smtClean="0">
                <a:solidFill>
                  <a:schemeClr val="accent1">
                    <a:lumMod val="50000"/>
                  </a:schemeClr>
                </a:solidFill>
                <a:latin typeface="Microsoft YaHei" panose="020B0503020204020204" pitchFamily="34" charset="-122"/>
                <a:ea typeface="Microsoft YaHei" panose="020B0503020204020204" pitchFamily="34" charset="-122"/>
              </a:rPr>
              <a:t>InsightBox</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定位</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引擎可以生成每位顾客的“移动</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DNA</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企业可以根据顾客的实时动态提供相应的提案</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a:p>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Rounded Rectangle 3"/>
          <p:cNvSpPr/>
          <p:nvPr/>
        </p:nvSpPr>
        <p:spPr bwMode="gray">
          <a:xfrm>
            <a:off x="350838" y="1904460"/>
            <a:ext cx="2392362" cy="2173214"/>
          </a:xfrm>
          <a:prstGeom prst="roundRect">
            <a:avLst>
              <a:gd name="adj" fmla="val 12576"/>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5" name="Rounded Rectangle 4"/>
          <p:cNvSpPr/>
          <p:nvPr/>
        </p:nvSpPr>
        <p:spPr bwMode="gray">
          <a:xfrm>
            <a:off x="3243944" y="1866827"/>
            <a:ext cx="2242456" cy="3339874"/>
          </a:xfrm>
          <a:prstGeom prst="roundRect">
            <a:avLst>
              <a:gd name="adj" fmla="val 11570"/>
            </a:avLst>
          </a:prstGeom>
          <a:solidFill>
            <a:schemeClr val="bg1"/>
          </a:solidFill>
          <a:ln>
            <a:solidFill>
              <a:schemeClr val="bg1">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6" name="TextBox 5"/>
          <p:cNvSpPr txBox="1"/>
          <p:nvPr/>
        </p:nvSpPr>
        <p:spPr bwMode="gray">
          <a:xfrm>
            <a:off x="6346364" y="2936840"/>
            <a:ext cx="1172504" cy="400110"/>
          </a:xfrm>
          <a:prstGeom prst="rect">
            <a:avLst/>
          </a:prstGeom>
          <a:noFill/>
        </p:spPr>
        <p:txBody>
          <a:bodyPr wrap="square" rtlCol="0">
            <a:spAutoFit/>
          </a:bodyPr>
          <a:lstStyle/>
          <a:p>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年轻</a:t>
            </a: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&amp; </a:t>
            </a:r>
            <a:r>
              <a:rPr lang="zh-CN" altLang="en-US" sz="1000" b="1" dirty="0">
                <a:solidFill>
                  <a:prstClr val="black">
                    <a:lumMod val="65000"/>
                    <a:lumOff val="35000"/>
                  </a:prstClr>
                </a:solidFill>
                <a:latin typeface="Microsoft YaHei" panose="020B0503020204020204" pitchFamily="34" charset="-122"/>
                <a:ea typeface="Microsoft YaHei" panose="020B0503020204020204" pitchFamily="34" charset="-122"/>
              </a:rPr>
              <a:t>冲</a:t>
            </a:r>
            <a:r>
              <a:rPr lang="zh-CN" alt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动</a:t>
            </a: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a:t>
            </a:r>
            <a:endParaRPr lang="en-US" sz="1000" b="1" dirty="0">
              <a:solidFill>
                <a:prstClr val="black">
                  <a:lumMod val="65000"/>
                  <a:lumOff val="35000"/>
                </a:prstClr>
              </a:solidFill>
              <a:latin typeface="Microsoft YaHei" panose="020B0503020204020204" pitchFamily="34" charset="-122"/>
              <a:ea typeface="Microsoft YaHei" panose="020B0503020204020204" pitchFamily="34" charset="-122"/>
            </a:endParaRPr>
          </a:p>
          <a:p>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    每晚都出门</a:t>
            </a:r>
            <a:endParaRPr lang="en-US"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7" name="Rectangle 6"/>
          <p:cNvSpPr/>
          <p:nvPr/>
        </p:nvSpPr>
        <p:spPr bwMode="gray">
          <a:xfrm>
            <a:off x="7473971" y="2810512"/>
            <a:ext cx="1405333" cy="400110"/>
          </a:xfrm>
          <a:prstGeom prst="rect">
            <a:avLst/>
          </a:prstGeom>
        </p:spPr>
        <p:txBody>
          <a:bodyPr wrap="square">
            <a:spAutoFit/>
          </a:bodyPr>
          <a:lstStyle/>
          <a:p>
            <a:pPr algn="ct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周末模式</a:t>
            </a: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a:t>
            </a:r>
            <a:endParaRPr lang="en-US" sz="1000" b="1" dirty="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r>
              <a:rPr lang="zh-CN" altLang="en-US" sz="1000" dirty="0" smtClean="0">
                <a:solidFill>
                  <a:prstClr val="black">
                    <a:lumMod val="65000"/>
                    <a:lumOff val="35000"/>
                  </a:prstClr>
                </a:solidFill>
                <a:latin typeface="Microsoft YaHei" panose="020B0503020204020204" pitchFamily="34" charset="-122"/>
                <a:ea typeface="Microsoft YaHei" panose="020B0503020204020204" pitchFamily="34" charset="-122"/>
              </a:rPr>
              <a:t>偶尔在周末晚上出门</a:t>
            </a:r>
            <a:endParaRPr lang="en-US" sz="10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pic>
        <p:nvPicPr>
          <p:cNvPr id="8" name="Picture 7" descr="6539327-indian-modern-girl-with-shopping-bags.jpg"/>
          <p:cNvPicPr>
            <a:picLocks noChangeAspect="1"/>
          </p:cNvPicPr>
          <p:nvPr/>
        </p:nvPicPr>
        <p:blipFill>
          <a:blip r:embed="rId12" cstate="print"/>
          <a:stretch>
            <a:fillRect/>
          </a:stretch>
        </p:blipFill>
        <p:spPr bwMode="gray">
          <a:xfrm>
            <a:off x="6583681" y="2319258"/>
            <a:ext cx="560484" cy="666403"/>
          </a:xfrm>
          <a:prstGeom prst="rect">
            <a:avLst/>
          </a:prstGeom>
          <a:noFill/>
          <a:ln>
            <a:noFill/>
          </a:ln>
        </p:spPr>
      </p:pic>
      <p:pic>
        <p:nvPicPr>
          <p:cNvPr id="9" name="Picture 7" descr="image013"/>
          <p:cNvPicPr>
            <a:picLocks noChangeAspect="1" noChangeArrowheads="1"/>
          </p:cNvPicPr>
          <p:nvPr/>
        </p:nvPicPr>
        <p:blipFill>
          <a:blip r:embed="rId13" cstate="print"/>
          <a:srcRect/>
          <a:stretch>
            <a:fillRect/>
          </a:stretch>
        </p:blipFill>
        <p:spPr bwMode="gray">
          <a:xfrm>
            <a:off x="7623520" y="2291380"/>
            <a:ext cx="789886" cy="619804"/>
          </a:xfrm>
          <a:prstGeom prst="rect">
            <a:avLst/>
          </a:prstGeom>
          <a:ln>
            <a:noFill/>
          </a:ln>
          <a:effectLst>
            <a:softEdge rad="112500"/>
          </a:effectLst>
        </p:spPr>
      </p:pic>
      <p:sp>
        <p:nvSpPr>
          <p:cNvPr id="11" name="Rounded Rectangle 10"/>
          <p:cNvSpPr/>
          <p:nvPr>
            <p:custDataLst>
              <p:tags r:id="rId1"/>
            </p:custDataLst>
          </p:nvPr>
        </p:nvSpPr>
        <p:spPr bwMode="gray">
          <a:xfrm>
            <a:off x="350836" y="4311788"/>
            <a:ext cx="2586002" cy="695226"/>
          </a:xfrm>
          <a:prstGeom prst="round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wrap="square" anchor="ctr">
            <a:spAutoFit/>
          </a:bodyPr>
          <a:lstStyle/>
          <a:p>
            <a:pPr>
              <a:spcBef>
                <a:spcPts val="200"/>
              </a:spcBef>
              <a:buClr>
                <a:srgbClr val="11356F"/>
              </a:buClr>
            </a:pP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处理百万计的数据</a:t>
            </a:r>
            <a:r>
              <a:rPr 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收集方法</a:t>
            </a:r>
            <a:r>
              <a:rPr 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 </a:t>
            </a:r>
          </a:p>
          <a:p>
            <a:pPr marL="119063" indent="-119063">
              <a:spcBef>
                <a:spcPts val="200"/>
              </a:spcBef>
              <a:buClr>
                <a:srgbClr val="11356F"/>
              </a:buClr>
              <a:buFont typeface="Arial" pitchFamily="34" charset="0"/>
              <a:buChar char="•"/>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顾客允许采集的移动信息</a:t>
            </a:r>
            <a:endParaRPr 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19063" indent="-119063">
              <a:spcBef>
                <a:spcPts val="200"/>
              </a:spcBef>
              <a:buClr>
                <a:srgbClr val="11356F"/>
              </a:buClr>
              <a:buFont typeface="Arial" pitchFamily="34" charset="0"/>
              <a:buChar char="•"/>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信用卡交易</a:t>
            </a:r>
            <a:r>
              <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认证系统</a:t>
            </a: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2" name=" 3"/>
          <p:cNvSpPr/>
          <p:nvPr>
            <p:custDataLst>
              <p:tags r:id="rId2"/>
            </p:custDataLst>
          </p:nvPr>
        </p:nvSpPr>
        <p:spPr bwMode="gray">
          <a:xfrm rot="2719936">
            <a:off x="2667121" y="2537954"/>
            <a:ext cx="672572" cy="779477"/>
          </a:xfrm>
          <a:prstGeom prst="swooshArrow">
            <a:avLst>
              <a:gd name="adj1" fmla="val 27981"/>
              <a:gd name="adj2" fmla="val 28602"/>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13" name="Rectangle 12"/>
          <p:cNvSpPr/>
          <p:nvPr>
            <p:custDataLst>
              <p:tags r:id="rId3"/>
            </p:custDataLst>
          </p:nvPr>
        </p:nvSpPr>
        <p:spPr bwMode="gray">
          <a:xfrm>
            <a:off x="3455012" y="1937058"/>
            <a:ext cx="2026710" cy="276999"/>
          </a:xfrm>
          <a:prstGeom prst="rect">
            <a:avLst/>
          </a:prstGeom>
          <a:noFill/>
          <a:ln>
            <a:noFill/>
          </a:ln>
          <a:scene3d>
            <a:camera prst="orthographicFront">
              <a:rot lat="0" lon="0" rev="0"/>
            </a:camera>
            <a:lightRig rig="threePt" dir="t"/>
          </a:scene3d>
          <a:sp3d z="63500"/>
        </p:spPr>
        <p:txBody>
          <a:bodyPr wrap="square">
            <a:spAutoFit/>
          </a:bodyPr>
          <a:lstStyle/>
          <a:p>
            <a:pPr marL="119063" indent="-119063" algn="ctr">
              <a:buClr>
                <a:prstClr val="black"/>
              </a:buClr>
            </a:pPr>
            <a:r>
              <a:rPr lang="zh-CN" altLang="en-US" b="1" spc="300" dirty="0">
                <a:solidFill>
                  <a:srgbClr val="11356F"/>
                </a:solidFill>
                <a:latin typeface="Microsoft YaHei" panose="020B0503020204020204" pitchFamily="34" charset="-122"/>
                <a:ea typeface="Microsoft YaHei" panose="020B0503020204020204" pitchFamily="34" charset="-122"/>
              </a:rPr>
              <a:t>定位</a:t>
            </a:r>
            <a:r>
              <a:rPr lang="zh-CN" altLang="en-US" sz="1200" b="1" spc="300" dirty="0" smtClean="0">
                <a:solidFill>
                  <a:srgbClr val="11356F"/>
                </a:solidFill>
                <a:latin typeface="Microsoft YaHei" panose="020B0503020204020204" pitchFamily="34" charset="-122"/>
                <a:ea typeface="Microsoft YaHei" panose="020B0503020204020204" pitchFamily="34" charset="-122"/>
              </a:rPr>
              <a:t>引擎</a:t>
            </a:r>
            <a:endParaRPr lang="en-US" sz="1200" b="1" spc="300" dirty="0">
              <a:solidFill>
                <a:srgbClr val="11356F"/>
              </a:solidFill>
              <a:latin typeface="Microsoft YaHei" panose="020B0503020204020204" pitchFamily="34" charset="-122"/>
              <a:ea typeface="Microsoft YaHei" panose="020B0503020204020204" pitchFamily="34" charset="-122"/>
            </a:endParaRPr>
          </a:p>
        </p:txBody>
      </p:sp>
      <p:sp>
        <p:nvSpPr>
          <p:cNvPr id="14" name="Rectangle 13"/>
          <p:cNvSpPr/>
          <p:nvPr>
            <p:custDataLst>
              <p:tags r:id="rId4"/>
            </p:custDataLst>
          </p:nvPr>
        </p:nvSpPr>
        <p:spPr bwMode="gray">
          <a:xfrm>
            <a:off x="487890" y="1994958"/>
            <a:ext cx="2179110" cy="276999"/>
          </a:xfrm>
          <a:prstGeom prst="rect">
            <a:avLst/>
          </a:prstGeom>
          <a:noFill/>
          <a:ln>
            <a:noFill/>
          </a:ln>
          <a:scene3d>
            <a:camera prst="orthographicFront">
              <a:rot lat="0" lon="0" rev="0"/>
            </a:camera>
            <a:lightRig rig="threePt" dir="t"/>
          </a:scene3d>
          <a:sp3d z="63500"/>
        </p:spPr>
        <p:txBody>
          <a:bodyPr wrap="square">
            <a:spAutoFit/>
          </a:bodyPr>
          <a:lstStyle/>
          <a:p>
            <a:pPr marL="119063" indent="-119063" algn="ctr">
              <a:buClr>
                <a:prstClr val="black"/>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rPr>
              <a:t>数据采集</a:t>
            </a:r>
            <a:endParaRPr lang="en-US" sz="1200" b="1" spc="300" dirty="0">
              <a:solidFill>
                <a:srgbClr val="11356F"/>
              </a:solidFill>
              <a:latin typeface="Microsoft YaHei" panose="020B0503020204020204" pitchFamily="34" charset="-122"/>
              <a:ea typeface="Microsoft YaHei" panose="020B0503020204020204" pitchFamily="34" charset="-122"/>
            </a:endParaRPr>
          </a:p>
        </p:txBody>
      </p:sp>
      <p:sp>
        <p:nvSpPr>
          <p:cNvPr id="15" name="Rounded Rectangle 14"/>
          <p:cNvSpPr/>
          <p:nvPr>
            <p:custDataLst>
              <p:tags r:id="rId5"/>
            </p:custDataLst>
          </p:nvPr>
        </p:nvSpPr>
        <p:spPr bwMode="gray">
          <a:xfrm>
            <a:off x="3012139" y="5409045"/>
            <a:ext cx="2753957" cy="1048230"/>
          </a:xfrm>
          <a:prstGeom prst="roundRect">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wrap="square" tIns="18288" bIns="18288" anchor="ctr">
            <a:spAutoFit/>
          </a:bodyPr>
          <a:lstStyle/>
          <a:p>
            <a:pPr marL="119063" indent="-119063">
              <a:spcBef>
                <a:spcPts val="200"/>
              </a:spcBef>
              <a:buClr>
                <a:srgbClr val="11356F"/>
              </a:buClr>
              <a:buFont typeface="Arial" pitchFamily="34" charset="0"/>
              <a:buChar char="•"/>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实时捕捉</a:t>
            </a: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顾客的位置</a:t>
            </a:r>
            <a:endParaRPr lang="en-US" altLang="zh-CN" sz="1050" b="1"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19063" indent="-119063">
              <a:spcBef>
                <a:spcPts val="200"/>
              </a:spcBef>
              <a:buClr>
                <a:srgbClr val="11356F"/>
              </a:buClr>
              <a:buFont typeface="Arial" pitchFamily="34" charset="0"/>
              <a:buChar char="•"/>
            </a:pP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提</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取</a:t>
            </a: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地点</a:t>
            </a: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特征</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19063" indent="-119063">
              <a:spcBef>
                <a:spcPts val="200"/>
              </a:spcBef>
              <a:buClr>
                <a:srgbClr val="11356F"/>
              </a:buClr>
              <a:buFont typeface="Arial" pitchFamily="34" charset="0"/>
              <a:buChar char="•"/>
            </a:pP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和顾客的</a:t>
            </a:r>
            <a:r>
              <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rPr>
              <a:t>Insight</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数据相结合</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19063" indent="-119063">
              <a:spcBef>
                <a:spcPts val="200"/>
              </a:spcBef>
              <a:buClr>
                <a:srgbClr val="11356F"/>
              </a:buClr>
              <a:buFont typeface="Arial" pitchFamily="34" charset="0"/>
              <a:buChar char="•"/>
            </a:pP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提</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取</a:t>
            </a: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社会，人口，商业</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方面的信号</a:t>
            </a:r>
            <a:endParaRPr lang="en-US" altLang="zh-CN" sz="105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119063" indent="-119063">
              <a:spcBef>
                <a:spcPts val="200"/>
              </a:spcBef>
              <a:buClr>
                <a:srgbClr val="11356F"/>
              </a:buClr>
              <a:buFont typeface="Arial" pitchFamily="34" charset="0"/>
              <a:buChar char="•"/>
            </a:pPr>
            <a:r>
              <a:rPr lang="zh-CN" altLang="en-US" sz="1050" dirty="0">
                <a:solidFill>
                  <a:prstClr val="black">
                    <a:lumMod val="65000"/>
                    <a:lumOff val="35000"/>
                  </a:prstClr>
                </a:solidFill>
                <a:latin typeface="Microsoft YaHei" panose="020B0503020204020204" pitchFamily="34" charset="-122"/>
                <a:ea typeface="Microsoft YaHei" panose="020B0503020204020204" pitchFamily="34" charset="-122"/>
              </a:rPr>
              <a:t>通过</a:t>
            </a:r>
            <a:r>
              <a:rPr lang="zh-CN" altLang="en-US" sz="1050" dirty="0" smtClean="0">
                <a:solidFill>
                  <a:prstClr val="black">
                    <a:lumMod val="65000"/>
                    <a:lumOff val="35000"/>
                  </a:prstClr>
                </a:solidFill>
                <a:latin typeface="Microsoft YaHei" panose="020B0503020204020204" pitchFamily="34" charset="-122"/>
                <a:ea typeface="Microsoft YaHei" panose="020B0503020204020204" pitchFamily="34" charset="-122"/>
              </a:rPr>
              <a:t>多元运算</a:t>
            </a:r>
            <a:r>
              <a:rPr lang="zh-CN" alt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为每个用户创建</a:t>
            </a:r>
            <a:r>
              <a:rPr lang="en-US" altLang="zh-CN" sz="1050" b="1" dirty="0" smtClean="0">
                <a:solidFill>
                  <a:prstClr val="black">
                    <a:lumMod val="65000"/>
                    <a:lumOff val="35000"/>
                  </a:prstClr>
                </a:solidFill>
                <a:latin typeface="Microsoft YaHei" panose="020B0503020204020204" pitchFamily="34" charset="-122"/>
                <a:ea typeface="Microsoft YaHei" panose="020B0503020204020204" pitchFamily="34" charset="-122"/>
              </a:rPr>
              <a:t>DNA</a:t>
            </a:r>
            <a:endParaRPr lang="en-US" sz="1050" b="1"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16" name=" 3"/>
          <p:cNvSpPr/>
          <p:nvPr>
            <p:custDataLst>
              <p:tags r:id="rId6"/>
            </p:custDataLst>
          </p:nvPr>
        </p:nvSpPr>
        <p:spPr bwMode="gray">
          <a:xfrm rot="17787121" flipV="1">
            <a:off x="5463386" y="1954308"/>
            <a:ext cx="816503" cy="1106161"/>
          </a:xfrm>
          <a:prstGeom prst="swooshArrow">
            <a:avLst>
              <a:gd name="adj1" fmla="val 27981"/>
              <a:gd name="adj2" fmla="val 28602"/>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17" name=" 3"/>
          <p:cNvSpPr/>
          <p:nvPr>
            <p:custDataLst>
              <p:tags r:id="rId7"/>
            </p:custDataLst>
          </p:nvPr>
        </p:nvSpPr>
        <p:spPr bwMode="gray">
          <a:xfrm rot="3540888">
            <a:off x="5504402" y="3310891"/>
            <a:ext cx="813816" cy="1102934"/>
          </a:xfrm>
          <a:prstGeom prst="swooshArrow">
            <a:avLst>
              <a:gd name="adj1" fmla="val 27981"/>
              <a:gd name="adj2" fmla="val 28602"/>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18" name="TextBox 17"/>
          <p:cNvSpPr txBox="1"/>
          <p:nvPr/>
        </p:nvSpPr>
        <p:spPr bwMode="gray">
          <a:xfrm>
            <a:off x="3477767" y="3814705"/>
            <a:ext cx="1981200" cy="280928"/>
          </a:xfrm>
          <a:prstGeom prst="roundRect">
            <a:avLst/>
          </a:prstGeom>
          <a:ln>
            <a:noFill/>
          </a:ln>
        </p:spPr>
        <p:style>
          <a:lnRef idx="2">
            <a:schemeClr val="accent3"/>
          </a:lnRef>
          <a:fillRef idx="1">
            <a:schemeClr val="lt1"/>
          </a:fillRef>
          <a:effectRef idx="0">
            <a:schemeClr val="accent3"/>
          </a:effectRef>
          <a:fontRef idx="minor">
            <a:schemeClr val="dk1"/>
          </a:fontRef>
        </p:style>
        <p:txBody>
          <a:bodyPr wrap="square" rtlCol="0">
            <a:spAutoFit/>
          </a:bodyPr>
          <a:lstStyle/>
          <a:p>
            <a:pPr marL="119063" indent="-119063" algn="ctr">
              <a:buClr>
                <a:prstClr val="black"/>
              </a:buClr>
            </a:pPr>
            <a:r>
              <a:rPr lang="zh-CN" altLang="en-US" sz="1050" b="1" spc="300" dirty="0" smtClean="0">
                <a:solidFill>
                  <a:srgbClr val="11356F"/>
                </a:solidFill>
                <a:latin typeface="Microsoft YaHei" panose="020B0503020204020204" pitchFamily="34" charset="-122"/>
                <a:ea typeface="Microsoft YaHei" panose="020B0503020204020204" pitchFamily="34" charset="-122"/>
              </a:rPr>
              <a:t>实时引擎</a:t>
            </a:r>
            <a:endParaRPr lang="en-US" sz="1050" b="1" spc="300" dirty="0">
              <a:solidFill>
                <a:srgbClr val="11356F"/>
              </a:solidFill>
              <a:latin typeface="Microsoft YaHei" panose="020B0503020204020204" pitchFamily="34" charset="-122"/>
              <a:ea typeface="Microsoft YaHei" panose="020B0503020204020204" pitchFamily="34" charset="-122"/>
            </a:endParaRPr>
          </a:p>
        </p:txBody>
      </p:sp>
      <p:pic>
        <p:nvPicPr>
          <p:cNvPr id="19" name="Picture 18" descr="my radius_updated.jpg"/>
          <p:cNvPicPr>
            <a:picLocks noChangeAspect="1"/>
          </p:cNvPicPr>
          <p:nvPr/>
        </p:nvPicPr>
        <p:blipFill>
          <a:blip r:embed="rId14" cstate="print"/>
          <a:stretch>
            <a:fillRect/>
          </a:stretch>
        </p:blipFill>
        <p:spPr bwMode="gray">
          <a:xfrm>
            <a:off x="6882811" y="5276394"/>
            <a:ext cx="1182322" cy="1097280"/>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sp>
        <p:nvSpPr>
          <p:cNvPr id="20" name=" 3"/>
          <p:cNvSpPr/>
          <p:nvPr>
            <p:custDataLst>
              <p:tags r:id="rId8"/>
            </p:custDataLst>
          </p:nvPr>
        </p:nvSpPr>
        <p:spPr bwMode="gray">
          <a:xfrm rot="642199" flipV="1">
            <a:off x="5116242" y="4850024"/>
            <a:ext cx="1381178" cy="795247"/>
          </a:xfrm>
          <a:prstGeom prst="swooshArrow">
            <a:avLst>
              <a:gd name="adj1" fmla="val 27981"/>
              <a:gd name="adj2" fmla="val 33487"/>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solidFill>
                <a:prstClr val="white"/>
              </a:solidFill>
              <a:latin typeface="Microsoft YaHei" panose="020B0503020204020204" pitchFamily="34" charset="-122"/>
              <a:ea typeface="Microsoft YaHei" panose="020B0503020204020204" pitchFamily="34" charset="-122"/>
            </a:endParaRPr>
          </a:p>
        </p:txBody>
      </p:sp>
      <p:pic>
        <p:nvPicPr>
          <p:cNvPr id="21" name="Picture 20" descr="200470275-001.jpg"/>
          <p:cNvPicPr>
            <a:picLocks noChangeAspect="1"/>
          </p:cNvPicPr>
          <p:nvPr/>
        </p:nvPicPr>
        <p:blipFill>
          <a:blip r:embed="rId15" cstate="print">
            <a:duotone>
              <a:schemeClr val="accent1">
                <a:shade val="45000"/>
                <a:satMod val="135000"/>
              </a:schemeClr>
              <a:prstClr val="white"/>
            </a:duotone>
          </a:blip>
          <a:stretch>
            <a:fillRect/>
          </a:stretch>
        </p:blipFill>
        <p:spPr bwMode="gray">
          <a:xfrm>
            <a:off x="3985818" y="4142809"/>
            <a:ext cx="934686" cy="945558"/>
          </a:xfrm>
          <a:prstGeom prst="round2DiagRect">
            <a:avLst>
              <a:gd name="adj1" fmla="val 16667"/>
              <a:gd name="adj2" fmla="val 0"/>
            </a:avLst>
          </a:prstGeom>
          <a:ln w="38100" cap="sq">
            <a:solidFill>
              <a:srgbClr val="FFFFFF"/>
            </a:solidFill>
            <a:miter lim="800000"/>
          </a:ln>
          <a:effectLst>
            <a:outerShdw blurRad="254000" algn="tl" rotWithShape="0">
              <a:srgbClr val="000000">
                <a:alpha val="43000"/>
              </a:srgbClr>
            </a:outerShdw>
          </a:effectLst>
        </p:spPr>
      </p:pic>
      <p:grpSp>
        <p:nvGrpSpPr>
          <p:cNvPr id="22" name="Group 60"/>
          <p:cNvGrpSpPr/>
          <p:nvPr/>
        </p:nvGrpSpPr>
        <p:grpSpPr bwMode="gray">
          <a:xfrm>
            <a:off x="3507202" y="2187164"/>
            <a:ext cx="1773008" cy="1371600"/>
            <a:chOff x="8260469" y="2809490"/>
            <a:chExt cx="1901840" cy="1767063"/>
          </a:xfrm>
        </p:grpSpPr>
        <p:sp>
          <p:nvSpPr>
            <p:cNvPr id="23" name="Oval 22"/>
            <p:cNvSpPr/>
            <p:nvPr/>
          </p:nvSpPr>
          <p:spPr bwMode="gray">
            <a:xfrm rot="19558290">
              <a:off x="8260469" y="3356373"/>
              <a:ext cx="1767063" cy="758366"/>
            </a:xfrm>
            <a:prstGeom prst="ellipse">
              <a:avLst/>
            </a:prstGeom>
            <a:noFill/>
            <a:ln>
              <a:solidFill>
                <a:srgbClr val="1135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noFill/>
                <a:latin typeface="Microsoft YaHei" panose="020B0503020204020204" pitchFamily="34" charset="-122"/>
                <a:ea typeface="Microsoft YaHei" panose="020B0503020204020204" pitchFamily="34" charset="-122"/>
              </a:endParaRPr>
            </a:p>
          </p:txBody>
        </p:sp>
        <p:sp>
          <p:nvSpPr>
            <p:cNvPr id="24" name="Oval 23"/>
            <p:cNvSpPr/>
            <p:nvPr/>
          </p:nvSpPr>
          <p:spPr bwMode="gray">
            <a:xfrm rot="1060214">
              <a:off x="8364949" y="3440967"/>
              <a:ext cx="1767063" cy="625844"/>
            </a:xfrm>
            <a:prstGeom prst="ellipse">
              <a:avLst/>
            </a:prstGeom>
            <a:noFill/>
            <a:ln>
              <a:solidFill>
                <a:srgbClr val="1135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noFill/>
                <a:latin typeface="Microsoft YaHei" panose="020B0503020204020204" pitchFamily="34" charset="-122"/>
                <a:ea typeface="Microsoft YaHei" panose="020B0503020204020204" pitchFamily="34" charset="-122"/>
              </a:endParaRPr>
            </a:p>
          </p:txBody>
        </p:sp>
        <p:sp>
          <p:nvSpPr>
            <p:cNvPr id="25" name="Oval 24"/>
            <p:cNvSpPr/>
            <p:nvPr/>
          </p:nvSpPr>
          <p:spPr bwMode="gray">
            <a:xfrm rot="3999884">
              <a:off x="8135465" y="3381960"/>
              <a:ext cx="1767063" cy="622123"/>
            </a:xfrm>
            <a:prstGeom prst="ellipse">
              <a:avLst/>
            </a:prstGeom>
            <a:noFill/>
            <a:ln>
              <a:solidFill>
                <a:srgbClr val="11356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noFill/>
                <a:latin typeface="Microsoft YaHei" panose="020B0503020204020204" pitchFamily="34" charset="-122"/>
                <a:ea typeface="Microsoft YaHei" panose="020B0503020204020204" pitchFamily="34" charset="-122"/>
              </a:endParaRPr>
            </a:p>
          </p:txBody>
        </p:sp>
        <p:sp>
          <p:nvSpPr>
            <p:cNvPr id="26" name="Oval 25"/>
            <p:cNvSpPr/>
            <p:nvPr/>
          </p:nvSpPr>
          <p:spPr bwMode="gray">
            <a:xfrm>
              <a:off x="9279514" y="4383860"/>
              <a:ext cx="160421" cy="160421"/>
            </a:xfrm>
            <a:prstGeom prst="ellipse">
              <a:avLst/>
            </a:prstGeom>
            <a:solidFill>
              <a:schemeClr val="tx2">
                <a:lumMod val="50000"/>
                <a:alpha val="97000"/>
              </a:schemeClr>
            </a:solidFill>
            <a:ln>
              <a:solidFill>
                <a:srgbClr val="11356F"/>
              </a:solidFill>
            </a:ln>
            <a:effectLst>
              <a:glow rad="101600">
                <a:schemeClr val="bg1">
                  <a:alpha val="28000"/>
                </a:schemeClr>
              </a:glow>
              <a:outerShdw blurRad="40000" dist="23000" dir="5400000" rotWithShape="0">
                <a:srgbClr val="0000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27" name="Oval 26"/>
            <p:cNvSpPr/>
            <p:nvPr/>
          </p:nvSpPr>
          <p:spPr bwMode="gray">
            <a:xfrm>
              <a:off x="8983579" y="3301508"/>
              <a:ext cx="160421" cy="160421"/>
            </a:xfrm>
            <a:prstGeom prst="ellipse">
              <a:avLst/>
            </a:prstGeom>
            <a:solidFill>
              <a:schemeClr val="tx2">
                <a:lumMod val="50000"/>
                <a:alpha val="97000"/>
              </a:schemeClr>
            </a:solidFill>
            <a:ln>
              <a:solidFill>
                <a:srgbClr val="11356F"/>
              </a:solidFill>
            </a:ln>
            <a:effectLst>
              <a:glow rad="101600">
                <a:schemeClr val="bg1">
                  <a:alpha val="28000"/>
                </a:schemeClr>
              </a:glow>
              <a:outerShdw blurRad="40000" dist="23000" dir="5400000" rotWithShape="0">
                <a:srgbClr val="0000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28" name="Oval 27"/>
            <p:cNvSpPr/>
            <p:nvPr/>
          </p:nvSpPr>
          <p:spPr bwMode="gray">
            <a:xfrm>
              <a:off x="10001888" y="3975768"/>
              <a:ext cx="160421" cy="160421"/>
            </a:xfrm>
            <a:prstGeom prst="ellipse">
              <a:avLst/>
            </a:prstGeom>
            <a:solidFill>
              <a:schemeClr val="tx2">
                <a:lumMod val="50000"/>
                <a:alpha val="97000"/>
              </a:schemeClr>
            </a:solidFill>
            <a:ln>
              <a:solidFill>
                <a:srgbClr val="11356F"/>
              </a:solidFill>
            </a:ln>
            <a:effectLst>
              <a:glow rad="101600">
                <a:schemeClr val="bg1">
                  <a:alpha val="28000"/>
                </a:schemeClr>
              </a:glow>
              <a:outerShdw blurRad="40000" dist="23000" dir="5400000" rotWithShape="0">
                <a:srgbClr val="000000">
                  <a:alpha val="35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dirty="0">
                <a:solidFill>
                  <a:prstClr val="white"/>
                </a:solidFill>
                <a:latin typeface="Microsoft YaHei" panose="020B0503020204020204" pitchFamily="34" charset="-122"/>
                <a:ea typeface="Microsoft YaHei" panose="020B0503020204020204" pitchFamily="34" charset="-122"/>
              </a:endParaRPr>
            </a:p>
          </p:txBody>
        </p:sp>
      </p:grpSp>
      <p:sp>
        <p:nvSpPr>
          <p:cNvPr id="29" name=" 3"/>
          <p:cNvSpPr/>
          <p:nvPr>
            <p:custDataLst>
              <p:tags r:id="rId9"/>
            </p:custDataLst>
          </p:nvPr>
        </p:nvSpPr>
        <p:spPr bwMode="gray">
          <a:xfrm rot="6549643">
            <a:off x="3841850" y="3150897"/>
            <a:ext cx="523069" cy="771349"/>
          </a:xfrm>
          <a:prstGeom prst="swooshArrow">
            <a:avLst>
              <a:gd name="adj1" fmla="val 27981"/>
              <a:gd name="adj2" fmla="val 28602"/>
            </a:avLst>
          </a:prstGeom>
          <a:gradFill>
            <a:gsLst>
              <a:gs pos="13000">
                <a:srgbClr val="004080"/>
              </a:gs>
              <a:gs pos="98000">
                <a:srgbClr val="EED89D">
                  <a:alpha val="0"/>
                </a:srgbClr>
              </a:gs>
            </a:gsLst>
            <a:lin ang="10800000" scaled="0"/>
          </a:gra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lstStyle/>
          <a:p>
            <a:endParaRPr lang="en-US" dirty="0">
              <a:solidFill>
                <a:prstClr val="white"/>
              </a:solidFill>
              <a:latin typeface="Microsoft YaHei" panose="020B0503020204020204" pitchFamily="34" charset="-122"/>
              <a:ea typeface="Microsoft YaHei" panose="020B0503020204020204" pitchFamily="34" charset="-122"/>
            </a:endParaRPr>
          </a:p>
        </p:txBody>
      </p:sp>
      <p:sp>
        <p:nvSpPr>
          <p:cNvPr id="30" name="Rectangle 29"/>
          <p:cNvSpPr/>
          <p:nvPr>
            <p:custDataLst>
              <p:tags r:id="rId10"/>
            </p:custDataLst>
          </p:nvPr>
        </p:nvSpPr>
        <p:spPr bwMode="gray">
          <a:xfrm>
            <a:off x="6268492" y="4607346"/>
            <a:ext cx="2492830" cy="400110"/>
          </a:xfrm>
          <a:prstGeom prst="rect">
            <a:avLst/>
          </a:prstGeom>
          <a:noFill/>
          <a:ln>
            <a:noFill/>
          </a:ln>
          <a:scene3d>
            <a:camera prst="orthographicFront">
              <a:rot lat="0" lon="0" rev="0"/>
            </a:camera>
            <a:lightRig rig="threePt" dir="t"/>
          </a:scene3d>
          <a:sp3d z="63500"/>
        </p:spPr>
        <p:txBody>
          <a:bodyPr wrap="square">
            <a:spAutoFit/>
          </a:bodyPr>
          <a:lstStyle/>
          <a:p>
            <a:pPr algn="ctr">
              <a:buClr>
                <a:prstClr val="black"/>
              </a:buClr>
            </a:pPr>
            <a:r>
              <a:rPr lang="zh-CN" alt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示例</a:t>
            </a: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快餐店偏好</a:t>
            </a:r>
            <a:endParaRPr lang="en-US" altLang="zh-CN" sz="1000" b="1"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algn="ctr">
              <a:buClr>
                <a:prstClr val="black"/>
              </a:buClr>
            </a:pPr>
            <a:r>
              <a:rPr lang="en-US" sz="1000" b="1" dirty="0" smtClean="0">
                <a:solidFill>
                  <a:prstClr val="black">
                    <a:lumMod val="65000"/>
                    <a:lumOff val="35000"/>
                  </a:prstClr>
                </a:solidFill>
                <a:latin typeface="Microsoft YaHei" panose="020B0503020204020204" pitchFamily="34" charset="-122"/>
                <a:ea typeface="Microsoft YaHei" panose="020B0503020204020204" pitchFamily="34" charset="-122"/>
              </a:rPr>
              <a:t> (McDonalds Vs. Pilot)</a:t>
            </a:r>
            <a:endParaRPr lang="en-US" sz="1000" b="1"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pic>
        <p:nvPicPr>
          <p:cNvPr id="31" name="Picture 4"/>
          <p:cNvPicPr>
            <a:picLocks noChangeAspect="1" noChangeArrowheads="1"/>
          </p:cNvPicPr>
          <p:nvPr/>
        </p:nvPicPr>
        <p:blipFill>
          <a:blip r:embed="rId16" cstate="print"/>
          <a:srcRect/>
          <a:stretch>
            <a:fillRect/>
          </a:stretch>
        </p:blipFill>
        <p:spPr bwMode="gray">
          <a:xfrm>
            <a:off x="1032175" y="2328751"/>
            <a:ext cx="1090540" cy="1527363"/>
          </a:xfrm>
          <a:prstGeom prst="rect">
            <a:avLst/>
          </a:prstGeom>
          <a:ln>
            <a:noFill/>
          </a:ln>
          <a:effectLst>
            <a:softEdge rad="112500"/>
          </a:effectLst>
        </p:spPr>
      </p:pic>
      <p:sp>
        <p:nvSpPr>
          <p:cNvPr id="37" name="Round Same Side Corner Rectangle 3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4" name="Round Same Side Corner Rectangle 43"/>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5" name="Round Same Side Corner Rectangle 44"/>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6" name="Round Same Side Corner Rectangle 45"/>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7" name="Round Same Side Corner Rectangle 4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8" name="Straight Connector 4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4463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示例</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目标顾客</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“商务旅行者”</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目标</a:t>
            </a:r>
            <a:r>
              <a:rPr lang="en-US" sz="1200" dirty="0" smtClean="0">
                <a:solidFill>
                  <a:schemeClr val="accent1">
                    <a:lumMod val="50000"/>
                  </a:schemeClr>
                </a:solidFill>
                <a:latin typeface="Microsoft YaHei" panose="020B0503020204020204" pitchFamily="34" charset="-122"/>
                <a:ea typeface="Microsoft YaHei" panose="020B0503020204020204" pitchFamily="34" charset="-122"/>
              </a:rPr>
              <a:t>:  </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根据商务人士的旅行地点，时间，和对产品</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服务的需求，提出相关的旅</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行配套方案。</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3" descr="Screen shot 2011-02-20 at 8.08.43 PM.pn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81000" y="1602709"/>
            <a:ext cx="2311400" cy="368057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5" name="Picture 4" descr="Screen shot 2011-02-20 at 8.09.35 PM.png"/>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3143250" y="1602710"/>
            <a:ext cx="2235200" cy="3657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p:cNvSpPr txBox="1"/>
          <p:nvPr/>
        </p:nvSpPr>
        <p:spPr>
          <a:xfrm>
            <a:off x="441064" y="5437536"/>
            <a:ext cx="2275466" cy="707886"/>
          </a:xfrm>
          <a:prstGeom prst="rect">
            <a:avLst/>
          </a:prstGeom>
          <a:noFill/>
        </p:spPr>
        <p:txBody>
          <a:bodyPr wrap="square" rtlCol="0">
            <a:spAutoFit/>
          </a:bodyPr>
          <a:lstStyle/>
          <a:p>
            <a:pPr algn="ctr"/>
            <a:r>
              <a:rPr lang="zh-CN" altLang="en-US" sz="1400" dirty="0" smtClean="0">
                <a:solidFill>
                  <a:srgbClr val="11356F"/>
                </a:solidFill>
                <a:latin typeface="Microsoft YaHei" panose="020B0503020204020204" pitchFamily="34" charset="-122"/>
                <a:ea typeface="Microsoft YaHei" panose="020B0503020204020204" pitchFamily="34" charset="-122"/>
              </a:rPr>
              <a:t>顾客是一位商业顾问，每周在两个城市之间往返</a:t>
            </a:r>
            <a:endParaRPr lang="en-US" sz="1400" dirty="0" smtClean="0">
              <a:solidFill>
                <a:srgbClr val="11356F"/>
              </a:solidFill>
              <a:latin typeface="Microsoft YaHei" panose="020B0503020204020204" pitchFamily="34" charset="-122"/>
              <a:ea typeface="Microsoft YaHei" panose="020B0503020204020204" pitchFamily="34" charset="-122"/>
            </a:endParaRPr>
          </a:p>
          <a:p>
            <a:pPr algn="ct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7" name="TextBox 6"/>
          <p:cNvSpPr txBox="1"/>
          <p:nvPr/>
        </p:nvSpPr>
        <p:spPr>
          <a:xfrm>
            <a:off x="3056965" y="5488187"/>
            <a:ext cx="2356304" cy="738664"/>
          </a:xfrm>
          <a:prstGeom prst="rect">
            <a:avLst/>
          </a:prstGeom>
          <a:noFill/>
        </p:spPr>
        <p:txBody>
          <a:bodyPr wrap="square" rtlCol="0">
            <a:spAutoFit/>
          </a:bodyPr>
          <a:lstStyle/>
          <a:p>
            <a:pPr algn="ctr"/>
            <a:r>
              <a:rPr lang="zh-CN" altLang="en-US" sz="1400" dirty="0" smtClean="0">
                <a:solidFill>
                  <a:srgbClr val="11356F"/>
                </a:solidFill>
                <a:latin typeface="Microsoft YaHei" panose="020B0503020204020204" pitchFamily="34" charset="-122"/>
                <a:ea typeface="Microsoft YaHei" panose="020B0503020204020204" pitchFamily="34" charset="-122"/>
              </a:rPr>
              <a:t>在旅行超过</a:t>
            </a:r>
            <a:r>
              <a:rPr lang="en-US" altLang="zh-CN" sz="1400" dirty="0" smtClean="0">
                <a:solidFill>
                  <a:srgbClr val="11356F"/>
                </a:solidFill>
                <a:latin typeface="Microsoft YaHei" panose="020B0503020204020204" pitchFamily="34" charset="-122"/>
                <a:ea typeface="Microsoft YaHei" panose="020B0503020204020204" pitchFamily="34" charset="-122"/>
              </a:rPr>
              <a:t>350</a:t>
            </a:r>
            <a:r>
              <a:rPr lang="zh-CN" altLang="en-US" sz="1400" dirty="0" smtClean="0">
                <a:solidFill>
                  <a:srgbClr val="11356F"/>
                </a:solidFill>
                <a:latin typeface="Microsoft YaHei" panose="020B0503020204020204" pitchFamily="34" charset="-122"/>
                <a:ea typeface="Microsoft YaHei" panose="020B0503020204020204" pitchFamily="34" charset="-122"/>
              </a:rPr>
              <a:t>英里时，该商业顾问会收到与他的时间地点相关</a:t>
            </a:r>
            <a:r>
              <a:rPr lang="zh-CN" altLang="en-US" sz="1400" dirty="0">
                <a:solidFill>
                  <a:srgbClr val="11356F"/>
                </a:solidFill>
                <a:latin typeface="Microsoft YaHei" panose="020B0503020204020204" pitchFamily="34" charset="-122"/>
                <a:ea typeface="Microsoft YaHei" panose="020B0503020204020204" pitchFamily="34" charset="-122"/>
              </a:rPr>
              <a:t>的提案</a:t>
            </a:r>
            <a:endParaRPr lang="en-US" sz="1400" dirty="0">
              <a:solidFill>
                <a:srgbClr val="11356F"/>
              </a:solidFill>
              <a:latin typeface="Microsoft YaHei" panose="020B0503020204020204" pitchFamily="34" charset="-122"/>
              <a:ea typeface="Microsoft YaHei" panose="020B0503020204020204" pitchFamily="34" charset="-122"/>
            </a:endParaRPr>
          </a:p>
        </p:txBody>
      </p:sp>
      <p:sp>
        <p:nvSpPr>
          <p:cNvPr id="8" name="TextBox 7"/>
          <p:cNvSpPr txBox="1"/>
          <p:nvPr/>
        </p:nvSpPr>
        <p:spPr>
          <a:xfrm>
            <a:off x="5812714" y="5507797"/>
            <a:ext cx="2874085" cy="523220"/>
          </a:xfrm>
          <a:prstGeom prst="rect">
            <a:avLst/>
          </a:prstGeom>
          <a:noFill/>
        </p:spPr>
        <p:txBody>
          <a:bodyPr wrap="square" rtlCol="0">
            <a:spAutoFit/>
          </a:bodyPr>
          <a:lstStyle/>
          <a:p>
            <a:pPr algn="ctr"/>
            <a:r>
              <a:rPr lang="zh-CN" altLang="en-US" sz="1400" dirty="0" smtClean="0">
                <a:solidFill>
                  <a:srgbClr val="11356F"/>
                </a:solidFill>
                <a:latin typeface="Microsoft YaHei" panose="020B0503020204020204" pitchFamily="34" charset="-122"/>
                <a:ea typeface="Microsoft YaHei" panose="020B0503020204020204" pitchFamily="34" charset="-122"/>
              </a:rPr>
              <a:t>提案示例：午餐</a:t>
            </a:r>
            <a:r>
              <a:rPr lang="en-US" altLang="zh-CN" sz="1400" dirty="0" smtClean="0">
                <a:solidFill>
                  <a:srgbClr val="11356F"/>
                </a:solidFill>
                <a:latin typeface="Microsoft YaHei" panose="020B0503020204020204" pitchFamily="34" charset="-122"/>
                <a:ea typeface="Microsoft YaHei" panose="020B0503020204020204" pitchFamily="34" charset="-122"/>
              </a:rPr>
              <a:t>/</a:t>
            </a:r>
            <a:r>
              <a:rPr lang="zh-CN" altLang="en-US" sz="1400" dirty="0" smtClean="0">
                <a:solidFill>
                  <a:srgbClr val="11356F"/>
                </a:solidFill>
                <a:latin typeface="Microsoft YaHei" panose="020B0503020204020204" pitchFamily="34" charset="-122"/>
                <a:ea typeface="Microsoft YaHei" panose="020B0503020204020204" pitchFamily="34" charset="-122"/>
              </a:rPr>
              <a:t>晚餐优惠券</a:t>
            </a:r>
            <a:r>
              <a:rPr lang="en-US" sz="1400" dirty="0" smtClean="0">
                <a:solidFill>
                  <a:srgbClr val="11356F"/>
                </a:solidFill>
                <a:latin typeface="Microsoft YaHei" panose="020B0503020204020204" pitchFamily="34" charset="-122"/>
                <a:ea typeface="Microsoft YaHei" panose="020B0503020204020204" pitchFamily="34" charset="-122"/>
              </a:rPr>
              <a:t>– </a:t>
            </a:r>
          </a:p>
          <a:p>
            <a:pPr algn="ctr"/>
            <a:r>
              <a:rPr lang="zh-CN" altLang="en-US" sz="1400" dirty="0" smtClean="0">
                <a:solidFill>
                  <a:srgbClr val="11356F"/>
                </a:solidFill>
                <a:latin typeface="Microsoft YaHei" panose="020B0503020204020204" pitchFamily="34" charset="-122"/>
                <a:ea typeface="Microsoft YaHei" panose="020B0503020204020204" pitchFamily="34" charset="-122"/>
              </a:rPr>
              <a:t>适用于长途</a:t>
            </a:r>
            <a:r>
              <a:rPr lang="zh-CN" altLang="en-US" sz="1400" dirty="0">
                <a:solidFill>
                  <a:srgbClr val="11356F"/>
                </a:solidFill>
                <a:latin typeface="Microsoft YaHei" panose="020B0503020204020204" pitchFamily="34" charset="-122"/>
                <a:ea typeface="Microsoft YaHei" panose="020B0503020204020204" pitchFamily="34" charset="-122"/>
              </a:rPr>
              <a:t>飞</a:t>
            </a:r>
            <a:r>
              <a:rPr lang="zh-CN" altLang="en-US" sz="1400" dirty="0" smtClean="0">
                <a:solidFill>
                  <a:srgbClr val="11356F"/>
                </a:solidFill>
                <a:latin typeface="Microsoft YaHei" panose="020B0503020204020204" pitchFamily="34" charset="-122"/>
                <a:ea typeface="Microsoft YaHei" panose="020B0503020204020204" pitchFamily="34" charset="-122"/>
              </a:rPr>
              <a:t>行结束或入住酒店后</a:t>
            </a: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9" name="Rounded Rectangular Callout 8"/>
          <p:cNvSpPr/>
          <p:nvPr/>
        </p:nvSpPr>
        <p:spPr>
          <a:xfrm>
            <a:off x="391886" y="2242455"/>
            <a:ext cx="1001485" cy="478973"/>
          </a:xfrm>
          <a:prstGeom prst="wedgeRoundRectCallout">
            <a:avLst>
              <a:gd name="adj1" fmla="val -2691"/>
              <a:gd name="adj2" fmla="val -127955"/>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停留</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两天</a:t>
            </a:r>
            <a:endPar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商业</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a:t>
            </a:r>
            <a:endParaRPr lang="en-US" sz="120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0" name="Rounded Rectangular Callout 9"/>
          <p:cNvSpPr/>
          <p:nvPr/>
        </p:nvSpPr>
        <p:spPr>
          <a:xfrm>
            <a:off x="1001486" y="4071257"/>
            <a:ext cx="1055914" cy="381000"/>
          </a:xfrm>
          <a:prstGeom prst="wedgeRoundRectCallout">
            <a:avLst>
              <a:gd name="adj1" fmla="val 10094"/>
              <a:gd name="adj2" fmla="val 185357"/>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停留</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三天</a:t>
            </a:r>
            <a:endParaRPr lang="en-US" altLang="zh-CN"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a:t>
            </a: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家</a:t>
            </a:r>
            <a:r>
              <a:rPr 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a:t>
            </a:r>
            <a:endParaRPr lang="en-US" sz="120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1" name="Rounded Rectangular Callout 10"/>
          <p:cNvSpPr/>
          <p:nvPr/>
        </p:nvSpPr>
        <p:spPr>
          <a:xfrm>
            <a:off x="1045029" y="3135083"/>
            <a:ext cx="1001485" cy="478973"/>
          </a:xfrm>
          <a:prstGeom prst="wedgeRoundRectCallout">
            <a:avLst>
              <a:gd name="adj1" fmla="val 44048"/>
              <a:gd name="adj2" fmla="val -98410"/>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旅途</a:t>
            </a:r>
            <a:r>
              <a:rPr lang="zh-CN" altLang="en-US"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中</a:t>
            </a:r>
            <a:endParaRPr lang="en-US" altLang="zh-CN"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zh-CN" altLang="en-US" sz="120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每周</a:t>
            </a:r>
            <a:endParaRPr lang="en-US" sz="120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2" name="Freeform 11"/>
          <p:cNvSpPr/>
          <p:nvPr/>
        </p:nvSpPr>
        <p:spPr>
          <a:xfrm>
            <a:off x="1005840" y="1885950"/>
            <a:ext cx="1710690" cy="3177540"/>
          </a:xfrm>
          <a:custGeom>
            <a:avLst/>
            <a:gdLst>
              <a:gd name="connsiteX0" fmla="*/ 0 w 1859280"/>
              <a:gd name="connsiteY0" fmla="*/ 0 h 3291840"/>
              <a:gd name="connsiteX1" fmla="*/ 1725930 w 1859280"/>
              <a:gd name="connsiteY1" fmla="*/ 1645920 h 3291840"/>
              <a:gd name="connsiteX2" fmla="*/ 800100 w 1859280"/>
              <a:gd name="connsiteY2" fmla="*/ 3291840 h 3291840"/>
            </a:gdLst>
            <a:ahLst/>
            <a:cxnLst>
              <a:cxn ang="0">
                <a:pos x="connsiteX0" y="connsiteY0"/>
              </a:cxn>
              <a:cxn ang="0">
                <a:pos x="connsiteX1" y="connsiteY1"/>
              </a:cxn>
              <a:cxn ang="0">
                <a:pos x="connsiteX2" y="connsiteY2"/>
              </a:cxn>
            </a:cxnLst>
            <a:rect l="l" t="t" r="r" b="b"/>
            <a:pathLst>
              <a:path w="1859280" h="3291840">
                <a:moveTo>
                  <a:pt x="0" y="0"/>
                </a:moveTo>
                <a:cubicBezTo>
                  <a:pt x="796290" y="548640"/>
                  <a:pt x="1592580" y="1097280"/>
                  <a:pt x="1725930" y="1645920"/>
                </a:cubicBezTo>
                <a:cubicBezTo>
                  <a:pt x="1859280" y="2194560"/>
                  <a:pt x="942975" y="3023235"/>
                  <a:pt x="800100" y="3291840"/>
                </a:cubicBezTo>
              </a:path>
            </a:pathLst>
          </a:custGeom>
          <a:ln>
            <a:prstDash val="dash"/>
            <a:headEnd type="triangl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prstClr val="black"/>
              </a:solidFill>
              <a:latin typeface="Microsoft YaHei" panose="020B0503020204020204" pitchFamily="34" charset="-122"/>
              <a:ea typeface="Microsoft YaHei" panose="020B0503020204020204" pitchFamily="34" charset="-122"/>
            </a:endParaRPr>
          </a:p>
        </p:txBody>
      </p:sp>
      <p:pic>
        <p:nvPicPr>
          <p:cNvPr id="13"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767390" y="1600200"/>
            <a:ext cx="2881310" cy="36576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7585" name="Picture 1" descr="C:\Users\siyan.li\AppData\Roaming\Tencent\Users\67982928\QQ\WinTemp\RichOle\EF5XB_)H[V5T}YGFQ}KI7[K.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23828" y="2737499"/>
            <a:ext cx="2168434" cy="1333758"/>
          </a:xfrm>
          <a:prstGeom prst="rect">
            <a:avLst/>
          </a:prstGeom>
          <a:noFill/>
          <a:extLst>
            <a:ext uri="{909E8E84-426E-40dd-AFC4-6F175D3DCCD1}">
              <a14:hiddenFill xmlns:a14="http://schemas.microsoft.com/office/drawing/2010/main">
                <a:solidFill>
                  <a:srgbClr val="FFFFFF"/>
                </a:solidFill>
              </a14:hiddenFill>
            </a:ext>
          </a:extLst>
        </p:spPr>
      </p:pic>
      <p:sp>
        <p:nvSpPr>
          <p:cNvPr id="26" name="Round Same Side Corner Rectangle 25"/>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7" name="Round Same Side Corner Rectangle 26"/>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9" name="Round Same Side Corner Rectangle 2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0" name="Round Same Side Corner Rectangle 2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1" name="Straight Connector 3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43839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汇总</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通过整合外部的数据资源，我们可以进一步</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充实</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现有的数据库，估算出每个顾客的潜在消费能力；从而通过推荐引擎给出方案、观测这个方案的执行</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效</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果、</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反复学</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习并改良模型</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grpSp>
        <p:nvGrpSpPr>
          <p:cNvPr id="4" name="Group 155"/>
          <p:cNvGrpSpPr>
            <a:grpSpLocks/>
          </p:cNvGrpSpPr>
          <p:nvPr>
            <p:custDataLst>
              <p:tags r:id="rId1"/>
            </p:custDataLst>
          </p:nvPr>
        </p:nvGrpSpPr>
        <p:grpSpPr bwMode="gray">
          <a:xfrm>
            <a:off x="1198134" y="3560680"/>
            <a:ext cx="1296895" cy="1630032"/>
            <a:chOff x="561474" y="1773692"/>
            <a:chExt cx="4398209" cy="739912"/>
          </a:xfrm>
        </p:grpSpPr>
        <p:sp>
          <p:nvSpPr>
            <p:cNvPr id="5" name="Rounded Rectangle 4"/>
            <p:cNvSpPr/>
            <p:nvPr/>
          </p:nvSpPr>
          <p:spPr bwMode="gray">
            <a:xfrm>
              <a:off x="561474" y="1773692"/>
              <a:ext cx="4392924" cy="739912"/>
            </a:xfrm>
            <a:prstGeom prst="roundRect">
              <a:avLst>
                <a:gd name="adj" fmla="val 8479"/>
              </a:avLst>
            </a:prstGeom>
            <a:gradFill flip="none" rotWithShape="1">
              <a:gsLst>
                <a:gs pos="0">
                  <a:schemeClr val="bg1"/>
                </a:gs>
                <a:gs pos="13000">
                  <a:schemeClr val="bg1">
                    <a:alpha val="60000"/>
                  </a:schemeClr>
                </a:gs>
                <a:gs pos="100000">
                  <a:schemeClr val="bg1">
                    <a:alpha val="90000"/>
                  </a:schemeClr>
                </a:gs>
                <a:gs pos="88000">
                  <a:schemeClr val="bg1">
                    <a:alpha val="60000"/>
                  </a:schemeClr>
                </a:gs>
                <a:gs pos="50000">
                  <a:schemeClr val="bg1">
                    <a:alpha val="0"/>
                  </a:schemeClr>
                </a:gs>
              </a:gsLst>
              <a:lin ang="0" scaled="1"/>
              <a:tileRect/>
            </a:gradFill>
            <a:ln>
              <a:noFill/>
            </a:ln>
            <a:effectLst>
              <a:outerShdw blurRad="203200" dist="23000" dir="5400000" rotWithShape="0">
                <a:srgbClr val="000000">
                  <a:alpha val="82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latin typeface="Microsoft YaHei" panose="020B0503020204020204" pitchFamily="34" charset="-122"/>
                <a:ea typeface="Microsoft YaHei" panose="020B0503020204020204" pitchFamily="34" charset="-122"/>
              </a:endParaRPr>
            </a:p>
          </p:txBody>
        </p:sp>
        <p:sp>
          <p:nvSpPr>
            <p:cNvPr id="6" name="Rounded Rectangle 5"/>
            <p:cNvSpPr/>
            <p:nvPr/>
          </p:nvSpPr>
          <p:spPr bwMode="gray">
            <a:xfrm>
              <a:off x="561474" y="1773692"/>
              <a:ext cx="4398209" cy="739912"/>
            </a:xfrm>
            <a:prstGeom prst="roundRect">
              <a:avLst>
                <a:gd name="adj" fmla="val 847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sz="1800" dirty="0">
                <a:latin typeface="Microsoft YaHei" panose="020B0503020204020204" pitchFamily="34" charset="-122"/>
                <a:ea typeface="Microsoft YaHei" panose="020B0503020204020204" pitchFamily="34" charset="-122"/>
              </a:endParaRPr>
            </a:p>
          </p:txBody>
        </p:sp>
      </p:grpSp>
      <p:sp>
        <p:nvSpPr>
          <p:cNvPr id="8" name="Up Arrow 7"/>
          <p:cNvSpPr/>
          <p:nvPr>
            <p:custDataLst>
              <p:tags r:id="rId2"/>
            </p:custDataLst>
          </p:nvPr>
        </p:nvSpPr>
        <p:spPr bwMode="gray">
          <a:xfrm rot="16200000" flipH="1">
            <a:off x="4865007" y="3124641"/>
            <a:ext cx="492516" cy="698328"/>
          </a:xfrm>
          <a:prstGeom prst="upArrow">
            <a:avLst>
              <a:gd name="adj1" fmla="val 56666"/>
              <a:gd name="adj2" fmla="val 42685"/>
            </a:avLst>
          </a:prstGeom>
          <a:gradFill>
            <a:gsLst>
              <a:gs pos="13000">
                <a:schemeClr val="bg1">
                  <a:lumMod val="65000"/>
                </a:schemeClr>
              </a:gs>
              <a:gs pos="98000">
                <a:srgbClr val="EED89D">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anchor="ctr"/>
          <a:lstStyle/>
          <a:p>
            <a:pPr algn="r">
              <a:buClr>
                <a:srgbClr val="FFFF99"/>
              </a:buClr>
              <a:defRPr/>
            </a:pPr>
            <a:endParaRPr lang="en-US" dirty="0">
              <a:solidFill>
                <a:srgbClr val="11356F"/>
              </a:solidFill>
              <a:latin typeface="Microsoft YaHei" panose="020B0503020204020204" pitchFamily="34" charset="-122"/>
              <a:ea typeface="Microsoft YaHei" panose="020B0503020204020204" pitchFamily="34" charset="-122"/>
            </a:endParaRPr>
          </a:p>
        </p:txBody>
      </p:sp>
      <p:pic>
        <p:nvPicPr>
          <p:cNvPr id="9" name="Picture 21" descr="dreamstime_18406780.jpg"/>
          <p:cNvPicPr>
            <a:picLocks noChangeAspect="1"/>
          </p:cNvPicPr>
          <p:nvPr>
            <p:custDataLst>
              <p:tags r:id="rId3"/>
            </p:custDataLst>
          </p:nvPr>
        </p:nvPicPr>
        <p:blipFill>
          <a:blip r:embed="rId49" cstate="print"/>
          <a:srcRect/>
          <a:stretch>
            <a:fillRect/>
          </a:stretch>
        </p:blipFill>
        <p:spPr bwMode="gray">
          <a:xfrm>
            <a:off x="474866" y="2233455"/>
            <a:ext cx="409956" cy="388677"/>
          </a:xfrm>
          <a:prstGeom prst="rect">
            <a:avLst/>
          </a:prstGeom>
          <a:noFill/>
          <a:ln w="9525">
            <a:noFill/>
            <a:miter lim="800000"/>
            <a:headEnd/>
            <a:tailEnd/>
          </a:ln>
        </p:spPr>
      </p:pic>
      <p:sp>
        <p:nvSpPr>
          <p:cNvPr id="10" name="Rounded Rectangle 9"/>
          <p:cNvSpPr/>
          <p:nvPr>
            <p:custDataLst>
              <p:tags r:id="rId4"/>
            </p:custDataLst>
          </p:nvPr>
        </p:nvSpPr>
        <p:spPr bwMode="gray">
          <a:xfrm>
            <a:off x="4887738" y="1767947"/>
            <a:ext cx="1772319" cy="998808"/>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行为分类</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endParaRPr>
          </a:p>
        </p:txBody>
      </p:sp>
      <p:sp>
        <p:nvSpPr>
          <p:cNvPr id="11" name="Rounded Rectangle 10"/>
          <p:cNvSpPr/>
          <p:nvPr/>
        </p:nvSpPr>
        <p:spPr bwMode="gray">
          <a:xfrm>
            <a:off x="2905332" y="3298550"/>
            <a:ext cx="1038139" cy="484748"/>
          </a:xfrm>
          <a:prstGeom prst="roundRect">
            <a:avLst>
              <a:gd name="adj" fmla="val 0"/>
            </a:avLst>
          </a:prstGeom>
        </p:spPr>
        <p:txBody>
          <a:bodyPr lIns="0" tIns="0" rIns="0" bIns="0">
            <a:spAutoFit/>
          </a:bodyPr>
          <a:lstStyle/>
          <a:p>
            <a:pPr algn="ct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rPr>
              <a:t>针对每个客户的一个或多个推荐方案</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Oval 11"/>
          <p:cNvSpPr/>
          <p:nvPr>
            <p:custDataLst>
              <p:tags r:id="rId5"/>
            </p:custDataLst>
          </p:nvPr>
        </p:nvSpPr>
        <p:spPr bwMode="gray">
          <a:xfrm>
            <a:off x="5760648" y="3315701"/>
            <a:ext cx="1766084" cy="302955"/>
          </a:xfrm>
          <a:prstGeom prst="ellipse">
            <a:avLst/>
          </a:prstGeom>
        </p:spPr>
        <p:txBody>
          <a:bodyPr lIns="0" tIns="0" rIns="0" bIns="0">
            <a:spAutoFit/>
          </a:bodyPr>
          <a:lstStyle/>
          <a:p>
            <a:pPr algn="ctr">
              <a:defRPr/>
            </a:pPr>
            <a:r>
              <a:rPr lang="en-US" sz="1400" dirty="0" smtClean="0">
                <a:solidFill>
                  <a:schemeClr val="accent6">
                    <a:lumMod val="75000"/>
                  </a:schemeClr>
                </a:solidFill>
                <a:latin typeface="Microsoft YaHei" panose="020B0503020204020204" pitchFamily="34" charset="-122"/>
                <a:ea typeface="Microsoft YaHei" panose="020B0503020204020204" pitchFamily="34" charset="-122"/>
              </a:rPr>
              <a:t> </a:t>
            </a: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cs typeface="+mn-cs"/>
              </a:rPr>
              <a:t>解决方案</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cs typeface="+mn-cs"/>
            </a:endParaRPr>
          </a:p>
        </p:txBody>
      </p:sp>
      <p:sp>
        <p:nvSpPr>
          <p:cNvPr id="13" name="Rounded Rectangle 12"/>
          <p:cNvSpPr/>
          <p:nvPr>
            <p:custDataLst>
              <p:tags r:id="rId6"/>
            </p:custDataLst>
          </p:nvPr>
        </p:nvSpPr>
        <p:spPr bwMode="gray">
          <a:xfrm>
            <a:off x="6678762" y="2042130"/>
            <a:ext cx="2333476" cy="765301"/>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针对某类行为的顾客群</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endParaRPr>
          </a:p>
        </p:txBody>
      </p:sp>
      <p:sp>
        <p:nvSpPr>
          <p:cNvPr id="14" name="Rounded Rectangle 13"/>
          <p:cNvSpPr/>
          <p:nvPr>
            <p:custDataLst>
              <p:tags r:id="rId7"/>
            </p:custDataLst>
          </p:nvPr>
        </p:nvSpPr>
        <p:spPr bwMode="gray">
          <a:xfrm>
            <a:off x="7595317" y="4118085"/>
            <a:ext cx="1156606" cy="809948"/>
          </a:xfrm>
          <a:prstGeom prst="roundRect">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客户提供参数和指南</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Rectangle 14"/>
          <p:cNvSpPr/>
          <p:nvPr>
            <p:custDataLst>
              <p:tags r:id="rId8"/>
            </p:custDataLst>
          </p:nvPr>
        </p:nvSpPr>
        <p:spPr bwMode="gray">
          <a:xfrm>
            <a:off x="7084042" y="3693252"/>
            <a:ext cx="969554" cy="161583"/>
          </a:xfrm>
          <a:prstGeom prst="rect">
            <a:avLst/>
          </a:prstGeom>
        </p:spPr>
        <p:txBody>
          <a:bodyPr lIns="0" tIns="0" rIns="0" bIns="0">
            <a:spAutoFit/>
          </a:bodyPr>
          <a:lstStyle/>
          <a:p>
            <a:pPr algn="ct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客户定义的参数</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16" name="Rectangle 15"/>
          <p:cNvSpPr/>
          <p:nvPr>
            <p:custDataLst>
              <p:tags r:id="rId9"/>
            </p:custDataLst>
          </p:nvPr>
        </p:nvSpPr>
        <p:spPr bwMode="gray">
          <a:xfrm>
            <a:off x="4667951" y="3732421"/>
            <a:ext cx="1278190" cy="161583"/>
          </a:xfrm>
          <a:prstGeom prst="rect">
            <a:avLst/>
          </a:prstGeom>
        </p:spPr>
        <p:txBody>
          <a:bodyPr lIns="0" tIns="0" rIns="0" bIns="0">
            <a:spAutoFit/>
          </a:bodyPr>
          <a:lstStyle/>
          <a:p>
            <a:pPr algn="ctr">
              <a:defRPr/>
            </a:pPr>
            <a:r>
              <a:rPr lang="zh-CN" altLang="en-US" sz="105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方案，促销，推荐</a:t>
            </a: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cxnSp>
        <p:nvCxnSpPr>
          <p:cNvPr id="17" name="Straight Connector 16"/>
          <p:cNvCxnSpPr/>
          <p:nvPr>
            <p:custDataLst>
              <p:tags r:id="rId10"/>
            </p:custDataLst>
          </p:nvPr>
        </p:nvCxnSpPr>
        <p:spPr bwMode="gray">
          <a:xfrm rot="5400000">
            <a:off x="3951331" y="5129699"/>
            <a:ext cx="1236836" cy="0"/>
          </a:xfrm>
          <a:prstGeom prst="line">
            <a:avLst/>
          </a:prstGeom>
          <a:ln>
            <a:solidFill>
              <a:srgbClr val="800000"/>
            </a:solidFill>
            <a:prstDash val="sysDash"/>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custDataLst>
              <p:tags r:id="rId11"/>
            </p:custDataLst>
          </p:nvPr>
        </p:nvCxnSpPr>
        <p:spPr bwMode="gray">
          <a:xfrm rot="5400000">
            <a:off x="5307460" y="5129699"/>
            <a:ext cx="1236836" cy="0"/>
          </a:xfrm>
          <a:prstGeom prst="line">
            <a:avLst/>
          </a:prstGeom>
          <a:ln>
            <a:solidFill>
              <a:srgbClr val="800000"/>
            </a:solidFill>
            <a:prstDash val="sysDash"/>
          </a:ln>
        </p:spPr>
        <p:style>
          <a:lnRef idx="2">
            <a:schemeClr val="accent1"/>
          </a:lnRef>
          <a:fillRef idx="0">
            <a:schemeClr val="accent1"/>
          </a:fillRef>
          <a:effectRef idx="1">
            <a:schemeClr val="accent1"/>
          </a:effectRef>
          <a:fontRef idx="minor">
            <a:schemeClr val="tx1"/>
          </a:fontRef>
        </p:style>
      </p:cxnSp>
      <p:sp>
        <p:nvSpPr>
          <p:cNvPr id="19" name="TextBox 18"/>
          <p:cNvSpPr txBox="1"/>
          <p:nvPr>
            <p:custDataLst>
              <p:tags r:id="rId12"/>
            </p:custDataLst>
          </p:nvPr>
        </p:nvSpPr>
        <p:spPr bwMode="gray">
          <a:xfrm>
            <a:off x="4681981" y="4881879"/>
            <a:ext cx="1148811" cy="400110"/>
          </a:xfrm>
          <a:prstGeom prst="rect">
            <a:avLst/>
          </a:prstGeom>
          <a:noFill/>
        </p:spPr>
        <p:txBody>
          <a:bodyPr lIns="0" tIns="0" rIns="0" bIns="0">
            <a:spAutoFit/>
          </a:bodyPr>
          <a:lstStyle/>
          <a:p>
            <a:pPr algn="ctr">
              <a:defRPr/>
            </a:pPr>
            <a:r>
              <a:rPr lang="zh-CN" altLang="en-US" sz="1300" b="1"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顾客行为发生改变</a:t>
            </a:r>
            <a:endParaRPr lang="en-US" sz="1300" b="1"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20" name="Flowchart: Preparation 19"/>
          <p:cNvSpPr/>
          <p:nvPr>
            <p:custDataLst>
              <p:tags r:id="rId13"/>
            </p:custDataLst>
          </p:nvPr>
        </p:nvSpPr>
        <p:spPr bwMode="gray">
          <a:xfrm>
            <a:off x="6128518" y="4877360"/>
            <a:ext cx="2055130" cy="557405"/>
          </a:xfrm>
          <a:prstGeom prst="flowChartPreparation">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b="1" dirty="0" smtClean="0">
                <a:solidFill>
                  <a:srgbClr val="800000"/>
                </a:solidFill>
                <a:latin typeface="Microsoft YaHei" panose="020B0503020204020204" pitchFamily="34" charset="-122"/>
                <a:ea typeface="Microsoft YaHei" panose="020B0503020204020204" pitchFamily="34" charset="-122"/>
              </a:rPr>
              <a:t>消费者产生新的行为</a:t>
            </a:r>
            <a:endParaRPr lang="en-US" b="1" dirty="0">
              <a:solidFill>
                <a:srgbClr val="800000"/>
              </a:solidFill>
              <a:latin typeface="Microsoft YaHei" panose="020B0503020204020204" pitchFamily="34" charset="-122"/>
              <a:ea typeface="Microsoft YaHei" panose="020B0503020204020204" pitchFamily="34" charset="-122"/>
            </a:endParaRPr>
          </a:p>
        </p:txBody>
      </p:sp>
      <p:sp>
        <p:nvSpPr>
          <p:cNvPr id="21" name="TextBox 20"/>
          <p:cNvSpPr txBox="1"/>
          <p:nvPr>
            <p:custDataLst>
              <p:tags r:id="rId14"/>
            </p:custDataLst>
          </p:nvPr>
        </p:nvSpPr>
        <p:spPr bwMode="gray">
          <a:xfrm>
            <a:off x="1063440" y="6012128"/>
            <a:ext cx="1980029" cy="307777"/>
          </a:xfrm>
          <a:prstGeom prst="rect">
            <a:avLst/>
          </a:prstGeom>
          <a:solidFill>
            <a:schemeClr val="bg1"/>
          </a:solidFill>
        </p:spPr>
        <p:txBody>
          <a:bodyPr wrap="none">
            <a:spAutoFit/>
          </a:bodyPr>
          <a:lstStyle/>
          <a:p>
            <a:pPr algn="ctr">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cs typeface="+mn-cs"/>
              </a:rPr>
              <a:t>产生新的订单或者消费</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cs typeface="+mn-cs"/>
            </a:endParaRPr>
          </a:p>
        </p:txBody>
      </p:sp>
      <p:sp>
        <p:nvSpPr>
          <p:cNvPr id="22" name="TextBox 21"/>
          <p:cNvSpPr txBox="1"/>
          <p:nvPr/>
        </p:nvSpPr>
        <p:spPr bwMode="gray">
          <a:xfrm>
            <a:off x="964319" y="2121974"/>
            <a:ext cx="538609" cy="161583"/>
          </a:xfrm>
          <a:prstGeom prst="rect">
            <a:avLst/>
          </a:prstGeom>
          <a:noFill/>
        </p:spPr>
        <p:txBody>
          <a:bodyPr wrap="none" lIns="0" tIns="0" rIns="0" bIns="0">
            <a:spAutoFit/>
          </a:bodyPr>
          <a:lstStyle/>
          <a:p>
            <a:pP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行为数据</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23" name="Rounded Rectangle 22"/>
          <p:cNvSpPr/>
          <p:nvPr>
            <p:custDataLst>
              <p:tags r:id="rId15"/>
            </p:custDataLst>
          </p:nvPr>
        </p:nvSpPr>
        <p:spPr bwMode="gray">
          <a:xfrm rot="16200000">
            <a:off x="-493409" y="4271719"/>
            <a:ext cx="2320008" cy="271226"/>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24" name="Group 84"/>
          <p:cNvGrpSpPr>
            <a:grpSpLocks/>
          </p:cNvGrpSpPr>
          <p:nvPr>
            <p:custDataLst>
              <p:tags r:id="rId16"/>
            </p:custDataLst>
          </p:nvPr>
        </p:nvGrpSpPr>
        <p:grpSpPr bwMode="gray">
          <a:xfrm rot="6680464">
            <a:off x="523719" y="5368243"/>
            <a:ext cx="614652" cy="777825"/>
            <a:chOff x="8894181" y="3397101"/>
            <a:chExt cx="2276089" cy="2783993"/>
          </a:xfrm>
        </p:grpSpPr>
        <p:sp>
          <p:nvSpPr>
            <p:cNvPr id="25" name="Chevron 24"/>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6" name="Chevron 25"/>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7" name="Chevron 26"/>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8" name="Chevron 27"/>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29" name="Chevron 28"/>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30" name="Chevron 29"/>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31" name="Group 30"/>
          <p:cNvGrpSpPr>
            <a:grpSpLocks/>
          </p:cNvGrpSpPr>
          <p:nvPr>
            <p:custDataLst>
              <p:tags r:id="rId17"/>
            </p:custDataLst>
          </p:nvPr>
        </p:nvGrpSpPr>
        <p:grpSpPr bwMode="gray">
          <a:xfrm>
            <a:off x="6925047" y="1941194"/>
            <a:ext cx="1839346" cy="296781"/>
            <a:chOff x="6773929" y="1297125"/>
            <a:chExt cx="1872232" cy="311472"/>
          </a:xfrm>
        </p:grpSpPr>
        <p:pic>
          <p:nvPicPr>
            <p:cNvPr id="32" name="Picture 57" descr="dreamstime_18406780.jpg"/>
            <p:cNvPicPr>
              <a:picLocks noChangeAspect="1"/>
            </p:cNvPicPr>
            <p:nvPr/>
          </p:nvPicPr>
          <p:blipFill>
            <a:blip r:embed="rId50" cstate="print">
              <a:grayscl/>
              <a:alphaModFix amt="21000"/>
            </a:blip>
            <a:srcRect/>
            <a:stretch>
              <a:fillRect/>
            </a:stretch>
          </p:blipFill>
          <p:spPr bwMode="gray">
            <a:xfrm>
              <a:off x="6773929" y="1297125"/>
              <a:ext cx="317462" cy="311472"/>
            </a:xfrm>
            <a:prstGeom prst="rect">
              <a:avLst/>
            </a:prstGeom>
            <a:noFill/>
            <a:ln w="9525">
              <a:noFill/>
              <a:miter lim="800000"/>
              <a:headEnd/>
              <a:tailEnd/>
            </a:ln>
          </p:spPr>
        </p:pic>
        <p:pic>
          <p:nvPicPr>
            <p:cNvPr id="33" name="Picture 58" descr="dreamstime_18406780.jpg"/>
            <p:cNvPicPr>
              <a:picLocks noChangeAspect="1"/>
            </p:cNvPicPr>
            <p:nvPr/>
          </p:nvPicPr>
          <p:blipFill>
            <a:blip r:embed="rId50" cstate="print">
              <a:grayscl/>
              <a:alphaModFix amt="21000"/>
            </a:blip>
            <a:srcRect/>
            <a:stretch>
              <a:fillRect/>
            </a:stretch>
          </p:blipFill>
          <p:spPr bwMode="gray">
            <a:xfrm>
              <a:off x="7033058" y="1297125"/>
              <a:ext cx="317462" cy="311472"/>
            </a:xfrm>
            <a:prstGeom prst="rect">
              <a:avLst/>
            </a:prstGeom>
            <a:noFill/>
            <a:ln w="9525">
              <a:noFill/>
              <a:miter lim="800000"/>
              <a:headEnd/>
              <a:tailEnd/>
            </a:ln>
          </p:spPr>
        </p:pic>
        <p:pic>
          <p:nvPicPr>
            <p:cNvPr id="34" name="Picture 59" descr="dreamstime_18406780.jpg"/>
            <p:cNvPicPr>
              <a:picLocks noChangeAspect="1"/>
            </p:cNvPicPr>
            <p:nvPr/>
          </p:nvPicPr>
          <p:blipFill>
            <a:blip r:embed="rId50" cstate="print"/>
            <a:srcRect/>
            <a:stretch>
              <a:fillRect/>
            </a:stretch>
          </p:blipFill>
          <p:spPr bwMode="gray">
            <a:xfrm>
              <a:off x="7292186" y="1297125"/>
              <a:ext cx="317462" cy="311472"/>
            </a:xfrm>
            <a:prstGeom prst="rect">
              <a:avLst/>
            </a:prstGeom>
            <a:noFill/>
            <a:ln w="9525">
              <a:noFill/>
              <a:miter lim="800000"/>
              <a:headEnd/>
              <a:tailEnd/>
            </a:ln>
          </p:spPr>
        </p:pic>
        <p:pic>
          <p:nvPicPr>
            <p:cNvPr id="35" name="Picture 60" descr="dreamstime_18406780.jpg"/>
            <p:cNvPicPr>
              <a:picLocks noChangeAspect="1"/>
            </p:cNvPicPr>
            <p:nvPr/>
          </p:nvPicPr>
          <p:blipFill>
            <a:blip r:embed="rId50" cstate="print">
              <a:grayscl/>
              <a:alphaModFix amt="21000"/>
            </a:blip>
            <a:srcRect/>
            <a:stretch>
              <a:fillRect/>
            </a:stretch>
          </p:blipFill>
          <p:spPr bwMode="gray">
            <a:xfrm>
              <a:off x="7551315" y="1297125"/>
              <a:ext cx="317462" cy="311472"/>
            </a:xfrm>
            <a:prstGeom prst="rect">
              <a:avLst/>
            </a:prstGeom>
            <a:noFill/>
            <a:ln w="9525">
              <a:noFill/>
              <a:miter lim="800000"/>
              <a:headEnd/>
              <a:tailEnd/>
            </a:ln>
          </p:spPr>
        </p:pic>
        <p:pic>
          <p:nvPicPr>
            <p:cNvPr id="36" name="Picture 61" descr="dreamstime_18406780.jpg"/>
            <p:cNvPicPr>
              <a:picLocks noChangeAspect="1"/>
            </p:cNvPicPr>
            <p:nvPr/>
          </p:nvPicPr>
          <p:blipFill>
            <a:blip r:embed="rId50" cstate="print">
              <a:grayscl/>
              <a:alphaModFix amt="21000"/>
            </a:blip>
            <a:srcRect/>
            <a:stretch>
              <a:fillRect/>
            </a:stretch>
          </p:blipFill>
          <p:spPr bwMode="gray">
            <a:xfrm>
              <a:off x="7810443" y="1297125"/>
              <a:ext cx="317462" cy="311472"/>
            </a:xfrm>
            <a:prstGeom prst="rect">
              <a:avLst/>
            </a:prstGeom>
            <a:noFill/>
            <a:ln w="9525">
              <a:noFill/>
              <a:miter lim="800000"/>
              <a:headEnd/>
              <a:tailEnd/>
            </a:ln>
          </p:spPr>
        </p:pic>
        <p:pic>
          <p:nvPicPr>
            <p:cNvPr id="37" name="Picture 62" descr="dreamstime_18406780.jpg"/>
            <p:cNvPicPr>
              <a:picLocks noChangeAspect="1"/>
            </p:cNvPicPr>
            <p:nvPr/>
          </p:nvPicPr>
          <p:blipFill>
            <a:blip r:embed="rId50" cstate="print">
              <a:grayscl/>
              <a:alphaModFix amt="21000"/>
            </a:blip>
            <a:srcRect/>
            <a:stretch>
              <a:fillRect/>
            </a:stretch>
          </p:blipFill>
          <p:spPr bwMode="gray">
            <a:xfrm>
              <a:off x="8069572" y="1297125"/>
              <a:ext cx="317462" cy="311472"/>
            </a:xfrm>
            <a:prstGeom prst="rect">
              <a:avLst/>
            </a:prstGeom>
            <a:noFill/>
            <a:ln w="9525">
              <a:noFill/>
              <a:miter lim="800000"/>
              <a:headEnd/>
              <a:tailEnd/>
            </a:ln>
          </p:spPr>
        </p:pic>
        <p:pic>
          <p:nvPicPr>
            <p:cNvPr id="38" name="Picture 63" descr="dreamstime_18406780.jpg"/>
            <p:cNvPicPr>
              <a:picLocks noChangeAspect="1"/>
            </p:cNvPicPr>
            <p:nvPr/>
          </p:nvPicPr>
          <p:blipFill>
            <a:blip r:embed="rId50" cstate="print">
              <a:grayscl/>
              <a:alphaModFix amt="21000"/>
            </a:blip>
            <a:srcRect/>
            <a:stretch>
              <a:fillRect/>
            </a:stretch>
          </p:blipFill>
          <p:spPr bwMode="gray">
            <a:xfrm>
              <a:off x="8328699" y="1297125"/>
              <a:ext cx="317462" cy="311472"/>
            </a:xfrm>
            <a:prstGeom prst="rect">
              <a:avLst/>
            </a:prstGeom>
            <a:noFill/>
            <a:ln w="9525">
              <a:noFill/>
              <a:miter lim="800000"/>
              <a:headEnd/>
              <a:tailEnd/>
            </a:ln>
          </p:spPr>
        </p:pic>
      </p:grpSp>
      <p:grpSp>
        <p:nvGrpSpPr>
          <p:cNvPr id="39" name="Group 23"/>
          <p:cNvGrpSpPr>
            <a:grpSpLocks/>
          </p:cNvGrpSpPr>
          <p:nvPr>
            <p:custDataLst>
              <p:tags r:id="rId18"/>
            </p:custDataLst>
          </p:nvPr>
        </p:nvGrpSpPr>
        <p:grpSpPr bwMode="gray">
          <a:xfrm rot="1206342">
            <a:off x="7229008" y="2802911"/>
            <a:ext cx="635977" cy="751743"/>
            <a:chOff x="8894181" y="3397101"/>
            <a:chExt cx="2276089" cy="2783993"/>
          </a:xfrm>
        </p:grpSpPr>
        <p:sp>
          <p:nvSpPr>
            <p:cNvPr id="40" name="Chevron 39"/>
            <p:cNvSpPr/>
            <p:nvPr/>
          </p:nvSpPr>
          <p:spPr bwMode="gray">
            <a:xfrm rot="7084595">
              <a:off x="9937931" y="4055998"/>
              <a:ext cx="619283"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1" name="Chevron 40"/>
            <p:cNvSpPr/>
            <p:nvPr/>
          </p:nvSpPr>
          <p:spPr bwMode="gray">
            <a:xfrm rot="7760738">
              <a:off x="9643719" y="4437002"/>
              <a:ext cx="619286"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2" name="Chevron 41"/>
            <p:cNvSpPr/>
            <p:nvPr/>
          </p:nvSpPr>
          <p:spPr bwMode="gray">
            <a:xfrm rot="6323011">
              <a:off x="10162957" y="3607210"/>
              <a:ext cx="624864" cy="116594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3" name="Chevron 42"/>
            <p:cNvSpPr/>
            <p:nvPr/>
          </p:nvSpPr>
          <p:spPr bwMode="gray">
            <a:xfrm rot="8302377">
              <a:off x="9303652" y="4757515"/>
              <a:ext cx="619228"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4" name="Chevron 43"/>
            <p:cNvSpPr/>
            <p:nvPr/>
          </p:nvSpPr>
          <p:spPr bwMode="gray">
            <a:xfrm rot="5626826">
              <a:off x="10274335" y="3124840"/>
              <a:ext cx="619286"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5" name="Chevron 44"/>
            <p:cNvSpPr/>
            <p:nvPr/>
          </p:nvSpPr>
          <p:spPr bwMode="gray">
            <a:xfrm rot="8982620">
              <a:off x="8892880" y="5014836"/>
              <a:ext cx="619232"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46" name="Rounded Rectangle 45"/>
          <p:cNvSpPr/>
          <p:nvPr>
            <p:custDataLst>
              <p:tags r:id="rId19"/>
            </p:custDataLst>
          </p:nvPr>
        </p:nvSpPr>
        <p:spPr bwMode="gray">
          <a:xfrm rot="10800000">
            <a:off x="2509058" y="6127754"/>
            <a:ext cx="4015386" cy="298287"/>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latin typeface="Microsoft YaHei" panose="020B0503020204020204" pitchFamily="34" charset="-122"/>
              <a:ea typeface="Microsoft YaHei" panose="020B0503020204020204" pitchFamily="34" charset="-122"/>
            </a:endParaRPr>
          </a:p>
        </p:txBody>
      </p:sp>
      <p:grpSp>
        <p:nvGrpSpPr>
          <p:cNvPr id="47" name="Group 122"/>
          <p:cNvGrpSpPr>
            <a:grpSpLocks/>
          </p:cNvGrpSpPr>
          <p:nvPr/>
        </p:nvGrpSpPr>
        <p:grpSpPr bwMode="gray">
          <a:xfrm rot="5400000" flipH="1">
            <a:off x="3010234" y="6077794"/>
            <a:ext cx="316365" cy="374104"/>
            <a:chOff x="7848600" y="4597412"/>
            <a:chExt cx="381000" cy="518660"/>
          </a:xfrm>
        </p:grpSpPr>
        <p:sp>
          <p:nvSpPr>
            <p:cNvPr id="48" name="Chevron 47"/>
            <p:cNvSpPr/>
            <p:nvPr/>
          </p:nvSpPr>
          <p:spPr bwMode="gray">
            <a:xfrm rot="5400000">
              <a:off x="7937530"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49" name="Chevron 48"/>
            <p:cNvSpPr/>
            <p:nvPr/>
          </p:nvSpPr>
          <p:spPr bwMode="gray">
            <a:xfrm rot="5400000">
              <a:off x="7939345" y="4826161"/>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0" name="Chevron 49"/>
            <p:cNvSpPr/>
            <p:nvPr/>
          </p:nvSpPr>
          <p:spPr bwMode="gray">
            <a:xfrm rot="5400000">
              <a:off x="7939345" y="4510643"/>
              <a:ext cx="203142" cy="38100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1" name="Group 23"/>
          <p:cNvGrpSpPr>
            <a:grpSpLocks/>
          </p:cNvGrpSpPr>
          <p:nvPr>
            <p:custDataLst>
              <p:tags r:id="rId20"/>
            </p:custDataLst>
          </p:nvPr>
        </p:nvGrpSpPr>
        <p:grpSpPr bwMode="gray">
          <a:xfrm rot="9588571" flipV="1">
            <a:off x="2442031" y="4292839"/>
            <a:ext cx="556481" cy="815015"/>
            <a:chOff x="8894181" y="3397101"/>
            <a:chExt cx="2276089" cy="2783993"/>
          </a:xfrm>
        </p:grpSpPr>
        <p:sp>
          <p:nvSpPr>
            <p:cNvPr id="52" name="Chevron 51"/>
            <p:cNvSpPr/>
            <p:nvPr/>
          </p:nvSpPr>
          <p:spPr bwMode="gray">
            <a:xfrm rot="7084595">
              <a:off x="9942989" y="4052080"/>
              <a:ext cx="622666" cy="11667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3" name="Chevron 52"/>
            <p:cNvSpPr/>
            <p:nvPr/>
          </p:nvSpPr>
          <p:spPr bwMode="gray">
            <a:xfrm rot="7760738">
              <a:off x="9645148" y="4442049"/>
              <a:ext cx="622666" cy="116673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4" name="Chevron 53"/>
            <p:cNvSpPr/>
            <p:nvPr/>
          </p:nvSpPr>
          <p:spPr bwMode="gray">
            <a:xfrm rot="6323011">
              <a:off x="10165938" y="3602103"/>
              <a:ext cx="622666" cy="1166732"/>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5" name="Chevron 54"/>
            <p:cNvSpPr/>
            <p:nvPr/>
          </p:nvSpPr>
          <p:spPr bwMode="gray">
            <a:xfrm rot="8302377">
              <a:off x="9309333" y="4760796"/>
              <a:ext cx="618435" cy="1163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6" name="Chevron 55"/>
            <p:cNvSpPr/>
            <p:nvPr/>
          </p:nvSpPr>
          <p:spPr bwMode="gray">
            <a:xfrm rot="5626826">
              <a:off x="10278702" y="3119027"/>
              <a:ext cx="622666" cy="11667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57" name="Chevron 56"/>
            <p:cNvSpPr/>
            <p:nvPr/>
          </p:nvSpPr>
          <p:spPr bwMode="gray">
            <a:xfrm rot="8982620">
              <a:off x="8888129" y="5011146"/>
              <a:ext cx="624808" cy="116814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58" name="Group 139"/>
          <p:cNvGrpSpPr>
            <a:grpSpLocks/>
          </p:cNvGrpSpPr>
          <p:nvPr>
            <p:custDataLst>
              <p:tags r:id="rId21"/>
            </p:custDataLst>
          </p:nvPr>
        </p:nvGrpSpPr>
        <p:grpSpPr bwMode="gray">
          <a:xfrm>
            <a:off x="6803463" y="3846915"/>
            <a:ext cx="752885" cy="644781"/>
            <a:chOff x="6589362" y="3534280"/>
            <a:chExt cx="768143" cy="679719"/>
          </a:xfrm>
        </p:grpSpPr>
        <p:sp>
          <p:nvSpPr>
            <p:cNvPr id="59" name="Chevron 58"/>
            <p:cNvSpPr/>
            <p:nvPr/>
          </p:nvSpPr>
          <p:spPr bwMode="gray">
            <a:xfrm rot="12691132">
              <a:off x="6921747" y="3770911"/>
              <a:ext cx="176529" cy="331919"/>
            </a:xfrm>
            <a:prstGeom prst="chevron">
              <a:avLst/>
            </a:prstGeom>
            <a:solidFill>
              <a:srgbClr val="BFBFBF">
                <a:alpha val="79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0" name="Chevron 59"/>
            <p:cNvSpPr/>
            <p:nvPr/>
          </p:nvSpPr>
          <p:spPr bwMode="gray">
            <a:xfrm rot="13367275">
              <a:off x="6816784" y="3680388"/>
              <a:ext cx="176529" cy="331918"/>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1" name="Chevron 60"/>
            <p:cNvSpPr/>
            <p:nvPr/>
          </p:nvSpPr>
          <p:spPr bwMode="gray">
            <a:xfrm rot="11929548">
              <a:off x="7045795" y="3842377"/>
              <a:ext cx="176529" cy="331918"/>
            </a:xfrm>
            <a:prstGeom prst="chevron">
              <a:avLst/>
            </a:prstGeom>
            <a:solidFill>
              <a:srgbClr val="BFBFBF">
                <a:alpha val="43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2" name="Chevron 61"/>
            <p:cNvSpPr/>
            <p:nvPr/>
          </p:nvSpPr>
          <p:spPr bwMode="gray">
            <a:xfrm rot="13908914">
              <a:off x="6732618" y="3578515"/>
              <a:ext cx="176283" cy="332384"/>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3" name="Chevron 62"/>
            <p:cNvSpPr/>
            <p:nvPr/>
          </p:nvSpPr>
          <p:spPr bwMode="gray">
            <a:xfrm rot="11233363">
              <a:off x="7180975" y="3882080"/>
              <a:ext cx="176530" cy="331919"/>
            </a:xfrm>
            <a:prstGeom prst="chevron">
              <a:avLst/>
            </a:prstGeom>
            <a:solidFill>
              <a:srgbClr val="BFBFBF">
                <a:alpha val="22000"/>
              </a:srgb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64" name="Chevron 63"/>
            <p:cNvSpPr/>
            <p:nvPr/>
          </p:nvSpPr>
          <p:spPr bwMode="gray">
            <a:xfrm rot="14589157">
              <a:off x="6666619" y="3457023"/>
              <a:ext cx="177870" cy="332385"/>
            </a:xfrm>
            <a:prstGeom prst="chevron">
              <a:avLst/>
            </a:prstGeom>
            <a:solidFill>
              <a:srgbClr val="BFBFBF"/>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pic>
        <p:nvPicPr>
          <p:cNvPr id="65" name="Picture 106" descr="dreamstime_18406780.jpg"/>
          <p:cNvPicPr>
            <a:picLocks noChangeAspect="1"/>
          </p:cNvPicPr>
          <p:nvPr>
            <p:custDataLst>
              <p:tags r:id="rId22"/>
            </p:custDataLst>
          </p:nvPr>
        </p:nvPicPr>
        <p:blipFill>
          <a:blip r:embed="rId51" cstate="print"/>
          <a:srcRect/>
          <a:stretch>
            <a:fillRect/>
          </a:stretch>
        </p:blipFill>
        <p:spPr bwMode="gray">
          <a:xfrm>
            <a:off x="1509888" y="4449515"/>
            <a:ext cx="671829" cy="637249"/>
          </a:xfrm>
          <a:prstGeom prst="rect">
            <a:avLst/>
          </a:prstGeom>
          <a:noFill/>
          <a:ln w="9525">
            <a:noFill/>
            <a:miter lim="800000"/>
            <a:headEnd/>
            <a:tailEnd/>
          </a:ln>
        </p:spPr>
      </p:pic>
      <p:pic>
        <p:nvPicPr>
          <p:cNvPr id="66" name="Picture 107" descr="dreamstime_18406780.jpg"/>
          <p:cNvPicPr>
            <a:picLocks noChangeAspect="1"/>
          </p:cNvPicPr>
          <p:nvPr>
            <p:custDataLst>
              <p:tags r:id="rId23"/>
            </p:custDataLst>
          </p:nvPr>
        </p:nvPicPr>
        <p:blipFill>
          <a:blip r:embed="rId52" cstate="print"/>
          <a:srcRect/>
          <a:stretch>
            <a:fillRect/>
          </a:stretch>
        </p:blipFill>
        <p:spPr bwMode="gray">
          <a:xfrm>
            <a:off x="4942294" y="4300097"/>
            <a:ext cx="592332" cy="563431"/>
          </a:xfrm>
          <a:prstGeom prst="rect">
            <a:avLst/>
          </a:prstGeom>
          <a:noFill/>
          <a:ln w="9525">
            <a:noFill/>
            <a:miter lim="800000"/>
            <a:headEnd/>
            <a:tailEnd/>
          </a:ln>
        </p:spPr>
      </p:pic>
      <p:sp>
        <p:nvSpPr>
          <p:cNvPr id="67" name="Up Arrow 66"/>
          <p:cNvSpPr/>
          <p:nvPr>
            <p:custDataLst>
              <p:tags r:id="rId24"/>
            </p:custDataLst>
          </p:nvPr>
        </p:nvSpPr>
        <p:spPr bwMode="gray">
          <a:xfrm rot="5400000">
            <a:off x="4216559" y="4730636"/>
            <a:ext cx="492516" cy="658424"/>
          </a:xfrm>
          <a:prstGeom prst="upArrow">
            <a:avLst>
              <a:gd name="adj1" fmla="val 56666"/>
              <a:gd name="adj2" fmla="val 42685"/>
            </a:avLst>
          </a:prstGeom>
          <a:gradFill>
            <a:gsLst>
              <a:gs pos="13000">
                <a:schemeClr val="bg1">
                  <a:lumMod val="65000"/>
                </a:schemeClr>
              </a:gs>
              <a:gs pos="98000">
                <a:srgbClr val="EED89D">
                  <a:alpha val="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vert="vert270" anchor="ctr"/>
          <a:lstStyle/>
          <a:p>
            <a:pPr algn="r">
              <a:buClr>
                <a:srgbClr val="FFFF99"/>
              </a:buClr>
              <a:defRPr/>
            </a:pPr>
            <a:endParaRPr lang="en-US" dirty="0">
              <a:solidFill>
                <a:srgbClr val="11356F"/>
              </a:solidFill>
              <a:latin typeface="Microsoft YaHei" panose="020B0503020204020204" pitchFamily="34" charset="-122"/>
              <a:ea typeface="Microsoft YaHei" panose="020B0503020204020204" pitchFamily="34" charset="-122"/>
            </a:endParaRPr>
          </a:p>
        </p:txBody>
      </p:sp>
      <p:sp>
        <p:nvSpPr>
          <p:cNvPr id="68" name="Flowchart: Preparation 67"/>
          <p:cNvSpPr/>
          <p:nvPr>
            <p:custDataLst>
              <p:tags r:id="rId25"/>
            </p:custDataLst>
          </p:nvPr>
        </p:nvSpPr>
        <p:spPr bwMode="gray">
          <a:xfrm>
            <a:off x="2747549" y="4869495"/>
            <a:ext cx="2045104" cy="161583"/>
          </a:xfrm>
          <a:prstGeom prst="flowChartPreparation">
            <a:avLst/>
          </a:prstGeom>
        </p:spPr>
        <p:txBody>
          <a:bodyPr lIns="0" tIns="0" rIns="0" bIns="0">
            <a:spAutoFit/>
          </a:bodyPr>
          <a:lstStyle/>
          <a:p>
            <a:pPr algn="ct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rPr>
              <a:t>提供个性化服务</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9" name="Rectangle 110"/>
          <p:cNvSpPr>
            <a:spLocks noChangeArrowheads="1"/>
          </p:cNvSpPr>
          <p:nvPr>
            <p:custDataLst>
              <p:tags r:id="rId26"/>
            </p:custDataLst>
          </p:nvPr>
        </p:nvSpPr>
        <p:spPr bwMode="gray">
          <a:xfrm>
            <a:off x="1190341" y="3810759"/>
            <a:ext cx="1317158" cy="307777"/>
          </a:xfrm>
          <a:prstGeom prst="rect">
            <a:avLst/>
          </a:prstGeom>
          <a:noFill/>
          <a:ln w="9525">
            <a:noFill/>
            <a:miter lim="800000"/>
            <a:headEnd/>
            <a:tailEnd/>
          </a:ln>
        </p:spPr>
        <p:txBody>
          <a:bodyPr>
            <a:prstTxWarp prst="textNoShape">
              <a:avLst/>
            </a:prstTxWarp>
            <a:spAutoFit/>
          </a:bodyPr>
          <a:lstStyle/>
          <a:p>
            <a:pPr algn="ct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cs typeface="+mn-cs"/>
              </a:rPr>
              <a:t>接触渠道</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cs typeface="+mn-cs"/>
            </a:endParaRPr>
          </a:p>
        </p:txBody>
      </p:sp>
      <p:grpSp>
        <p:nvGrpSpPr>
          <p:cNvPr id="70" name="Group 23"/>
          <p:cNvGrpSpPr>
            <a:grpSpLocks/>
          </p:cNvGrpSpPr>
          <p:nvPr>
            <p:custDataLst>
              <p:tags r:id="rId27"/>
            </p:custDataLst>
          </p:nvPr>
        </p:nvGrpSpPr>
        <p:grpSpPr bwMode="gray">
          <a:xfrm rot="5400000" flipH="1">
            <a:off x="2345449" y="3358161"/>
            <a:ext cx="515226" cy="777827"/>
            <a:chOff x="8900825" y="3402677"/>
            <a:chExt cx="2276100" cy="2784000"/>
          </a:xfrm>
        </p:grpSpPr>
        <p:sp>
          <p:nvSpPr>
            <p:cNvPr id="71" name="Chevron 70"/>
            <p:cNvSpPr/>
            <p:nvPr/>
          </p:nvSpPr>
          <p:spPr bwMode="gray">
            <a:xfrm rot="7084595">
              <a:off x="9952190" y="4061706"/>
              <a:ext cx="619284" cy="1164663"/>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2" name="Chevron 71"/>
            <p:cNvSpPr/>
            <p:nvPr/>
          </p:nvSpPr>
          <p:spPr bwMode="gray">
            <a:xfrm rot="7760738">
              <a:off x="9652703" y="4446665"/>
              <a:ext cx="619287" cy="1164668"/>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3" name="Chevron 72"/>
            <p:cNvSpPr/>
            <p:nvPr/>
          </p:nvSpPr>
          <p:spPr bwMode="gray">
            <a:xfrm rot="6323011">
              <a:off x="10169022" y="3607004"/>
              <a:ext cx="624865" cy="1164668"/>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4" name="Chevron 73"/>
            <p:cNvSpPr/>
            <p:nvPr/>
          </p:nvSpPr>
          <p:spPr bwMode="gray">
            <a:xfrm rot="8302377">
              <a:off x="9313461" y="4763989"/>
              <a:ext cx="618939"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5" name="Chevron 74"/>
            <p:cNvSpPr/>
            <p:nvPr/>
          </p:nvSpPr>
          <p:spPr bwMode="gray">
            <a:xfrm rot="5626826">
              <a:off x="10284950" y="3129989"/>
              <a:ext cx="619287" cy="1164663"/>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76" name="Chevron 75"/>
            <p:cNvSpPr/>
            <p:nvPr/>
          </p:nvSpPr>
          <p:spPr bwMode="gray">
            <a:xfrm rot="8982620">
              <a:off x="8900825" y="5020633"/>
              <a:ext cx="618938"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77" name="Can 76"/>
          <p:cNvSpPr/>
          <p:nvPr>
            <p:custDataLst>
              <p:tags r:id="rId28"/>
            </p:custDataLst>
          </p:nvPr>
        </p:nvSpPr>
        <p:spPr bwMode="gray">
          <a:xfrm>
            <a:off x="2370327" y="1993922"/>
            <a:ext cx="258755" cy="412781"/>
          </a:xfrm>
          <a:prstGeom prst="can">
            <a:avLst/>
          </a:prstGeom>
          <a:solidFill>
            <a:schemeClr val="bg1"/>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icrosoft YaHei" panose="020B0503020204020204" pitchFamily="34" charset="-122"/>
              <a:ea typeface="Microsoft YaHei" panose="020B0503020204020204" pitchFamily="34" charset="-122"/>
            </a:endParaRPr>
          </a:p>
        </p:txBody>
      </p:sp>
      <p:sp>
        <p:nvSpPr>
          <p:cNvPr id="78" name="Can 77"/>
          <p:cNvSpPr/>
          <p:nvPr>
            <p:custDataLst>
              <p:tags r:id="rId29"/>
            </p:custDataLst>
          </p:nvPr>
        </p:nvSpPr>
        <p:spPr bwMode="gray">
          <a:xfrm>
            <a:off x="2460736" y="2141559"/>
            <a:ext cx="258755" cy="411274"/>
          </a:xfrm>
          <a:prstGeom prst="can">
            <a:avLst/>
          </a:prstGeom>
          <a:solidFill>
            <a:schemeClr val="bg1"/>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icrosoft YaHei" panose="020B0503020204020204" pitchFamily="34" charset="-122"/>
              <a:ea typeface="Microsoft YaHei" panose="020B0503020204020204" pitchFamily="34" charset="-122"/>
            </a:endParaRPr>
          </a:p>
        </p:txBody>
      </p:sp>
      <p:sp>
        <p:nvSpPr>
          <p:cNvPr id="79" name="Can 78"/>
          <p:cNvSpPr/>
          <p:nvPr>
            <p:custDataLst>
              <p:tags r:id="rId30"/>
            </p:custDataLst>
          </p:nvPr>
        </p:nvSpPr>
        <p:spPr bwMode="gray">
          <a:xfrm>
            <a:off x="2568291" y="2274130"/>
            <a:ext cx="257196" cy="411274"/>
          </a:xfrm>
          <a:prstGeom prst="can">
            <a:avLst/>
          </a:prstGeom>
          <a:solidFill>
            <a:schemeClr val="bg1"/>
          </a:solidFill>
          <a:ln>
            <a:solidFill>
              <a:srgbClr val="FFC000"/>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latin typeface="Microsoft YaHei" panose="020B0503020204020204" pitchFamily="34" charset="-122"/>
              <a:ea typeface="Microsoft YaHei" panose="020B0503020204020204" pitchFamily="34" charset="-122"/>
            </a:endParaRPr>
          </a:p>
        </p:txBody>
      </p:sp>
      <p:pic>
        <p:nvPicPr>
          <p:cNvPr id="80" name="Picture 4" descr="http://ts2.mm.bing.net/images/thumbnail.aspx?q=1362515659733&amp;id=84292057726a57e289d9afb412d8d10d&amp;url=http%3a%2f%2fwww.tvtopten.com%2fimages%2fweight-watchers-success.jpg"/>
          <p:cNvPicPr>
            <a:picLocks noChangeAspect="1" noChangeArrowheads="1"/>
          </p:cNvPicPr>
          <p:nvPr>
            <p:custDataLst>
              <p:tags r:id="rId31"/>
            </p:custDataLst>
          </p:nvPr>
        </p:nvPicPr>
        <p:blipFill>
          <a:blip r:embed="rId53" cstate="print"/>
          <a:srcRect/>
          <a:stretch>
            <a:fillRect/>
          </a:stretch>
        </p:blipFill>
        <p:spPr bwMode="gray">
          <a:xfrm>
            <a:off x="498248" y="2686911"/>
            <a:ext cx="285254" cy="583015"/>
          </a:xfrm>
          <a:prstGeom prst="rect">
            <a:avLst/>
          </a:prstGeom>
          <a:noFill/>
          <a:ln w="9525">
            <a:noFill/>
            <a:miter lim="800000"/>
            <a:headEnd/>
            <a:tailEnd/>
          </a:ln>
        </p:spPr>
      </p:pic>
      <p:sp>
        <p:nvSpPr>
          <p:cNvPr id="81" name="TextBox 80"/>
          <p:cNvSpPr txBox="1"/>
          <p:nvPr>
            <p:custDataLst>
              <p:tags r:id="rId32"/>
            </p:custDataLst>
          </p:nvPr>
        </p:nvSpPr>
        <p:spPr bwMode="gray">
          <a:xfrm>
            <a:off x="948731" y="2411221"/>
            <a:ext cx="538609" cy="161583"/>
          </a:xfrm>
          <a:prstGeom prst="rect">
            <a:avLst/>
          </a:prstGeom>
          <a:noFill/>
        </p:spPr>
        <p:txBody>
          <a:bodyPr wrap="none" lIns="0" tIns="0" rIns="0" bIns="0">
            <a:spAutoFit/>
          </a:bodyPr>
          <a:lstStyle/>
          <a:p>
            <a:pP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离线数据</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sp>
        <p:nvSpPr>
          <p:cNvPr id="82" name="TextBox 81"/>
          <p:cNvSpPr txBox="1"/>
          <p:nvPr>
            <p:custDataLst>
              <p:tags r:id="rId33"/>
            </p:custDataLst>
          </p:nvPr>
        </p:nvSpPr>
        <p:spPr bwMode="gray">
          <a:xfrm>
            <a:off x="2287713" y="2719841"/>
            <a:ext cx="807913" cy="161583"/>
          </a:xfrm>
          <a:prstGeom prst="rect">
            <a:avLst/>
          </a:prstGeom>
          <a:noFill/>
        </p:spPr>
        <p:txBody>
          <a:bodyPr wrap="none" lIns="0" tIns="0" rIns="0" bIns="0">
            <a:spAutoFit/>
          </a:bodyPr>
          <a:lstStyle/>
          <a:p>
            <a:pP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数据生态系统</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83" name="Picture 6" descr="http://ts1.mm.bing.net/images/thumbnail.aspx?q=1334691240664&amp;id=1429c1b3760671fcd929e0fdacc7d29b&amp;url=http%3a%2f%2fi.zdnet.com%2fblogs%2fjk-2-26-twitter-logo-1.jpg"/>
          <p:cNvPicPr>
            <a:picLocks noChangeAspect="1" noChangeArrowheads="1"/>
          </p:cNvPicPr>
          <p:nvPr>
            <p:custDataLst>
              <p:tags r:id="rId34"/>
            </p:custDataLst>
          </p:nvPr>
        </p:nvPicPr>
        <p:blipFill>
          <a:blip r:embed="rId54" cstate="print"/>
          <a:srcRect/>
          <a:stretch>
            <a:fillRect/>
          </a:stretch>
        </p:blipFill>
        <p:spPr bwMode="gray">
          <a:xfrm>
            <a:off x="3115418" y="4479645"/>
            <a:ext cx="264991" cy="251585"/>
          </a:xfrm>
          <a:prstGeom prst="rect">
            <a:avLst/>
          </a:prstGeom>
          <a:noFill/>
          <a:ln w="9525">
            <a:noFill/>
            <a:miter lim="800000"/>
            <a:headEnd/>
            <a:tailEnd/>
          </a:ln>
        </p:spPr>
      </p:pic>
      <p:pic>
        <p:nvPicPr>
          <p:cNvPr id="84" name="Picture 4" descr="http://ts4.mm.bing.net/images/thumbnail.aspx?q=1305356933347&amp;id=c29cc2ddddccdefd257c9b789b791c88&amp;url=http%3a%2f%2fi1-news.softpedia-static.com%2fimages%2fnews2%2fO2-Launches-iPhone-4-Exclusively-for-Existing-Customers-2.jpg"/>
          <p:cNvPicPr>
            <a:picLocks noChangeAspect="1" noChangeArrowheads="1"/>
          </p:cNvPicPr>
          <p:nvPr>
            <p:custDataLst>
              <p:tags r:id="rId35"/>
            </p:custDataLst>
          </p:nvPr>
        </p:nvPicPr>
        <p:blipFill>
          <a:blip r:embed="rId55" cstate="print"/>
          <a:srcRect/>
          <a:stretch>
            <a:fillRect/>
          </a:stretch>
        </p:blipFill>
        <p:spPr bwMode="gray">
          <a:xfrm>
            <a:off x="3598637" y="4451021"/>
            <a:ext cx="336694" cy="325404"/>
          </a:xfrm>
          <a:prstGeom prst="rect">
            <a:avLst/>
          </a:prstGeom>
          <a:noFill/>
          <a:ln w="9525">
            <a:noFill/>
            <a:miter lim="800000"/>
            <a:headEnd/>
            <a:tailEnd/>
          </a:ln>
        </p:spPr>
      </p:pic>
      <p:pic>
        <p:nvPicPr>
          <p:cNvPr id="85" name="Picture 65" descr="http://ts3.mm.bing.net/images/thumbnail.aspx?q=1279286517114&amp;id=a65da5091c862fa00446b722a7875817&amp;url=http%3a%2f%2fcdn.webshopapp.com%2ff%2fzz6suv%2faastra-6753i-ip-phone.jpg"/>
          <p:cNvPicPr>
            <a:picLocks noChangeAspect="1" noChangeArrowheads="1"/>
          </p:cNvPicPr>
          <p:nvPr>
            <p:custDataLst>
              <p:tags r:id="rId36"/>
            </p:custDataLst>
          </p:nvPr>
        </p:nvPicPr>
        <p:blipFill>
          <a:blip r:embed="rId56" cstate="print"/>
          <a:srcRect/>
          <a:stretch>
            <a:fillRect/>
          </a:stretch>
        </p:blipFill>
        <p:spPr bwMode="gray">
          <a:xfrm>
            <a:off x="3392879" y="4509775"/>
            <a:ext cx="293048" cy="212416"/>
          </a:xfrm>
          <a:prstGeom prst="rect">
            <a:avLst/>
          </a:prstGeom>
          <a:noFill/>
          <a:ln w="9525">
            <a:noFill/>
            <a:miter lim="800000"/>
            <a:headEnd/>
            <a:tailEnd/>
          </a:ln>
        </p:spPr>
      </p:pic>
      <p:pic>
        <p:nvPicPr>
          <p:cNvPr id="86" name="Picture 67" descr="http://ts1.mm.bing.net/images/thumbnail.aspx?q=1311392741484&amp;id=c15b1ff4a9becf8aec4e49c411e88d46&amp;url=http%3a%2f%2fpbx-phone.net%2fwp-content%2fuploads%2f2010%2f12%2fInternet-Voip.jpg"/>
          <p:cNvPicPr>
            <a:picLocks noChangeAspect="1" noChangeArrowheads="1"/>
          </p:cNvPicPr>
          <p:nvPr>
            <p:custDataLst>
              <p:tags r:id="rId37"/>
            </p:custDataLst>
          </p:nvPr>
        </p:nvPicPr>
        <p:blipFill>
          <a:blip r:embed="rId57" cstate="print"/>
          <a:srcRect/>
          <a:stretch>
            <a:fillRect/>
          </a:stretch>
        </p:blipFill>
        <p:spPr bwMode="gray">
          <a:xfrm>
            <a:off x="4153558" y="4479645"/>
            <a:ext cx="361634" cy="233507"/>
          </a:xfrm>
          <a:prstGeom prst="rect">
            <a:avLst/>
          </a:prstGeom>
          <a:noFill/>
          <a:ln w="9525">
            <a:noFill/>
            <a:miter lim="800000"/>
            <a:headEnd/>
            <a:tailEnd/>
          </a:ln>
        </p:spPr>
      </p:pic>
      <p:pic>
        <p:nvPicPr>
          <p:cNvPr id="87" name="Picture 69" descr="http://ts1.mm.bing.net/images/thumbnail.aspx?q=1310208502660&amp;id=bb8573b9d24c1ec73de54ef77dfef89b&amp;url=http%3a%2f%2fi203.photobucket.com%2falbums%2faa84%2fDark_Kitty0808%2fEnvelope.png"/>
          <p:cNvPicPr>
            <a:picLocks noChangeAspect="1" noChangeArrowheads="1"/>
          </p:cNvPicPr>
          <p:nvPr>
            <p:custDataLst>
              <p:tags r:id="rId38"/>
            </p:custDataLst>
          </p:nvPr>
        </p:nvPicPr>
        <p:blipFill>
          <a:blip r:embed="rId58" cstate="print"/>
          <a:srcRect/>
          <a:stretch>
            <a:fillRect/>
          </a:stretch>
        </p:blipFill>
        <p:spPr bwMode="gray">
          <a:xfrm>
            <a:off x="3890127" y="4524840"/>
            <a:ext cx="271226" cy="182286"/>
          </a:xfrm>
          <a:prstGeom prst="rect">
            <a:avLst/>
          </a:prstGeom>
          <a:noFill/>
          <a:ln w="9525">
            <a:noFill/>
            <a:miter lim="800000"/>
            <a:headEnd/>
            <a:tailEnd/>
          </a:ln>
        </p:spPr>
      </p:pic>
      <p:grpSp>
        <p:nvGrpSpPr>
          <p:cNvPr id="88" name="Group 122"/>
          <p:cNvGrpSpPr>
            <a:grpSpLocks/>
          </p:cNvGrpSpPr>
          <p:nvPr>
            <p:custDataLst>
              <p:tags r:id="rId39"/>
            </p:custDataLst>
          </p:nvPr>
        </p:nvGrpSpPr>
        <p:grpSpPr bwMode="gray">
          <a:xfrm rot="16200000" flipH="1">
            <a:off x="1967457" y="2151105"/>
            <a:ext cx="317872" cy="374104"/>
            <a:chOff x="7848600" y="4597412"/>
            <a:chExt cx="381000" cy="518660"/>
          </a:xfrm>
        </p:grpSpPr>
        <p:sp>
          <p:nvSpPr>
            <p:cNvPr id="89" name="Chevron 88"/>
            <p:cNvSpPr/>
            <p:nvPr/>
          </p:nvSpPr>
          <p:spPr bwMode="gray">
            <a:xfrm rot="5400000">
              <a:off x="7937529" y="4666242"/>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0" name="Chevron 89"/>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1" name="Chevron 90"/>
            <p:cNvSpPr/>
            <p:nvPr/>
          </p:nvSpPr>
          <p:spPr bwMode="gray">
            <a:xfrm rot="5400000">
              <a:off x="7935723" y="4506322"/>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92" name="Group 122"/>
          <p:cNvGrpSpPr>
            <a:grpSpLocks/>
          </p:cNvGrpSpPr>
          <p:nvPr>
            <p:custDataLst>
              <p:tags r:id="rId40"/>
            </p:custDataLst>
          </p:nvPr>
        </p:nvGrpSpPr>
        <p:grpSpPr bwMode="gray">
          <a:xfrm rot="16200000" flipH="1">
            <a:off x="3009480" y="2120975"/>
            <a:ext cx="317872" cy="374104"/>
            <a:chOff x="7848600" y="4597412"/>
            <a:chExt cx="381000" cy="518660"/>
          </a:xfrm>
        </p:grpSpPr>
        <p:sp>
          <p:nvSpPr>
            <p:cNvPr id="93" name="Chevron 92"/>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4" name="Chevron 93"/>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95" name="Chevron 94"/>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pic>
        <p:nvPicPr>
          <p:cNvPr id="96" name="Picture 8" descr="http://ts1.mm.bing.net/images/thumbnail.aspx?q=1340531880864&amp;id=31b38bef80b8241f2671af4ab9af3842&amp;url=http%3a%2f%2fwww.durhamradionews.com%2fwp-content%2fuploads%2fDOLLAR-SIGN2.jpg"/>
          <p:cNvPicPr>
            <a:picLocks noChangeAspect="1" noChangeArrowheads="1"/>
          </p:cNvPicPr>
          <p:nvPr>
            <p:custDataLst>
              <p:tags r:id="rId41"/>
            </p:custDataLst>
          </p:nvPr>
        </p:nvPicPr>
        <p:blipFill>
          <a:blip r:embed="rId59" cstate="print"/>
          <a:srcRect/>
          <a:stretch>
            <a:fillRect/>
          </a:stretch>
        </p:blipFill>
        <p:spPr bwMode="gray">
          <a:xfrm>
            <a:off x="3317420" y="2067740"/>
            <a:ext cx="389692" cy="442911"/>
          </a:xfrm>
          <a:prstGeom prst="rect">
            <a:avLst/>
          </a:prstGeom>
          <a:noFill/>
          <a:ln w="9525">
            <a:noFill/>
            <a:miter lim="800000"/>
            <a:headEnd/>
            <a:tailEnd/>
          </a:ln>
        </p:spPr>
      </p:pic>
      <p:sp>
        <p:nvSpPr>
          <p:cNvPr id="97" name="Rounded Rectangle 96"/>
          <p:cNvSpPr/>
          <p:nvPr>
            <p:custDataLst>
              <p:tags r:id="rId42"/>
            </p:custDataLst>
          </p:nvPr>
        </p:nvSpPr>
        <p:spPr bwMode="gray">
          <a:xfrm>
            <a:off x="3530051" y="1755249"/>
            <a:ext cx="1375463" cy="998809"/>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rPr>
              <a:t>潜在消费能力</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endParaRPr>
          </a:p>
        </p:txBody>
      </p:sp>
      <p:grpSp>
        <p:nvGrpSpPr>
          <p:cNvPr id="98" name="Group 122"/>
          <p:cNvGrpSpPr>
            <a:grpSpLocks/>
          </p:cNvGrpSpPr>
          <p:nvPr>
            <p:custDataLst>
              <p:tags r:id="rId43"/>
            </p:custDataLst>
          </p:nvPr>
        </p:nvGrpSpPr>
        <p:grpSpPr bwMode="gray">
          <a:xfrm rot="16200000" flipH="1">
            <a:off x="4805181" y="2120975"/>
            <a:ext cx="317872" cy="374104"/>
            <a:chOff x="7848600" y="4597412"/>
            <a:chExt cx="381000" cy="518660"/>
          </a:xfrm>
        </p:grpSpPr>
        <p:sp>
          <p:nvSpPr>
            <p:cNvPr id="99" name="Chevron 98"/>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0" name="Chevron 99"/>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1" name="Chevron 100"/>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02" name="Group 122"/>
          <p:cNvGrpSpPr>
            <a:grpSpLocks/>
          </p:cNvGrpSpPr>
          <p:nvPr/>
        </p:nvGrpSpPr>
        <p:grpSpPr bwMode="gray">
          <a:xfrm rot="16200000" flipH="1">
            <a:off x="6357714" y="2120975"/>
            <a:ext cx="317872" cy="374104"/>
            <a:chOff x="7848600" y="4597412"/>
            <a:chExt cx="381000" cy="518660"/>
          </a:xfrm>
        </p:grpSpPr>
        <p:sp>
          <p:nvSpPr>
            <p:cNvPr id="103" name="Chevron 102"/>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4" name="Chevron 103"/>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5" name="Chevron 104"/>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06" name="Group 122"/>
          <p:cNvGrpSpPr>
            <a:grpSpLocks/>
          </p:cNvGrpSpPr>
          <p:nvPr>
            <p:custDataLst>
              <p:tags r:id="rId44"/>
            </p:custDataLst>
          </p:nvPr>
        </p:nvGrpSpPr>
        <p:grpSpPr bwMode="gray">
          <a:xfrm rot="5400000" flipH="1">
            <a:off x="5671857" y="3297550"/>
            <a:ext cx="317871" cy="374104"/>
            <a:chOff x="7848600" y="4597412"/>
            <a:chExt cx="381000" cy="518660"/>
          </a:xfrm>
        </p:grpSpPr>
        <p:sp>
          <p:nvSpPr>
            <p:cNvPr id="107" name="Chevron 106"/>
            <p:cNvSpPr/>
            <p:nvPr/>
          </p:nvSpPr>
          <p:spPr bwMode="gray">
            <a:xfrm rot="5400000">
              <a:off x="7937529" y="4666241"/>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8" name="Chevron 107"/>
            <p:cNvSpPr/>
            <p:nvPr/>
          </p:nvSpPr>
          <p:spPr bwMode="gray">
            <a:xfrm rot="5400000">
              <a:off x="7939335" y="4826161"/>
              <a:ext cx="203142" cy="381001"/>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09" name="Chevron 108"/>
            <p:cNvSpPr/>
            <p:nvPr/>
          </p:nvSpPr>
          <p:spPr bwMode="gray">
            <a:xfrm rot="5400000">
              <a:off x="7939335" y="4510643"/>
              <a:ext cx="203142" cy="381001"/>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10" name="TextBox 109"/>
          <p:cNvSpPr txBox="1"/>
          <p:nvPr>
            <p:custDataLst>
              <p:tags r:id="rId45"/>
            </p:custDataLst>
          </p:nvPr>
        </p:nvSpPr>
        <p:spPr bwMode="gray">
          <a:xfrm>
            <a:off x="964319" y="1834233"/>
            <a:ext cx="538609" cy="161583"/>
          </a:xfrm>
          <a:prstGeom prst="rect">
            <a:avLst/>
          </a:prstGeom>
          <a:noFill/>
        </p:spPr>
        <p:txBody>
          <a:bodyPr wrap="none" lIns="0" tIns="0" rIns="0" bIns="0">
            <a:spAutoFit/>
          </a:bodyPr>
          <a:lstStyle/>
          <a:p>
            <a:pP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外界数据</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111" name="Picture 10" descr="http://ts3.mm.bing.net/images/thumbnail.aspx?q=1336323421910&amp;id=d2d01776d6d108442cae0db1f1e5b3df&amp;url=http%3a%2f%2fwww.psdgraphics.com%2ffile%2finternet-concept-background.jpg"/>
          <p:cNvPicPr>
            <a:picLocks noChangeAspect="1" noChangeArrowheads="1"/>
          </p:cNvPicPr>
          <p:nvPr/>
        </p:nvPicPr>
        <p:blipFill>
          <a:blip r:embed="rId60" cstate="print"/>
          <a:srcRect/>
          <a:stretch>
            <a:fillRect/>
          </a:stretch>
        </p:blipFill>
        <p:spPr bwMode="gray">
          <a:xfrm>
            <a:off x="513835" y="1823687"/>
            <a:ext cx="352282" cy="256105"/>
          </a:xfrm>
          <a:prstGeom prst="rect">
            <a:avLst/>
          </a:prstGeom>
          <a:noFill/>
          <a:ln w="9525">
            <a:noFill/>
            <a:miter lim="800000"/>
            <a:headEnd/>
            <a:tailEnd/>
          </a:ln>
        </p:spPr>
      </p:pic>
      <p:sp>
        <p:nvSpPr>
          <p:cNvPr id="112" name="Rounded Rectangle 111"/>
          <p:cNvSpPr/>
          <p:nvPr>
            <p:custDataLst>
              <p:tags r:id="rId46"/>
            </p:custDataLst>
          </p:nvPr>
        </p:nvSpPr>
        <p:spPr bwMode="gray">
          <a:xfrm>
            <a:off x="3632929" y="2504624"/>
            <a:ext cx="1036581" cy="323165"/>
          </a:xfrm>
          <a:prstGeom prst="roundRect">
            <a:avLst>
              <a:gd name="adj" fmla="val 0"/>
            </a:avLst>
          </a:prstGeom>
        </p:spPr>
        <p:txBody>
          <a:bodyPr lIns="0" tIns="0" rIns="0" bIns="0">
            <a:spAutoFit/>
          </a:bodyPr>
          <a:lstStyle/>
          <a:p>
            <a:pPr algn="ct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rPr>
              <a:t>每一个顾客的价值</a:t>
            </a:r>
            <a:r>
              <a:rPr 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nvGrpSpPr>
          <p:cNvPr id="113" name="Group 23"/>
          <p:cNvGrpSpPr>
            <a:grpSpLocks/>
          </p:cNvGrpSpPr>
          <p:nvPr/>
        </p:nvGrpSpPr>
        <p:grpSpPr bwMode="gray">
          <a:xfrm rot="15857191">
            <a:off x="6001714" y="4735514"/>
            <a:ext cx="614652" cy="777825"/>
            <a:chOff x="8894181" y="3397101"/>
            <a:chExt cx="2276089" cy="2783993"/>
          </a:xfrm>
        </p:grpSpPr>
        <p:sp>
          <p:nvSpPr>
            <p:cNvPr id="114" name="Chevron 113"/>
            <p:cNvSpPr/>
            <p:nvPr/>
          </p:nvSpPr>
          <p:spPr bwMode="gray">
            <a:xfrm rot="7084595">
              <a:off x="9950209" y="4052995"/>
              <a:ext cx="619284"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5" name="Chevron 114"/>
            <p:cNvSpPr/>
            <p:nvPr/>
          </p:nvSpPr>
          <p:spPr bwMode="gray">
            <a:xfrm rot="7760738">
              <a:off x="9654502" y="4436591"/>
              <a:ext cx="619287"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6" name="Chevron 115"/>
            <p:cNvSpPr/>
            <p:nvPr/>
          </p:nvSpPr>
          <p:spPr bwMode="gray">
            <a:xfrm rot="6323011">
              <a:off x="10172406" y="3604203"/>
              <a:ext cx="624865" cy="116594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7" name="Chevron 116"/>
            <p:cNvSpPr/>
            <p:nvPr/>
          </p:nvSpPr>
          <p:spPr bwMode="gray">
            <a:xfrm rot="8302377">
              <a:off x="9315903" y="4758560"/>
              <a:ext cx="619232" cy="116604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8" name="Chevron 117"/>
            <p:cNvSpPr/>
            <p:nvPr/>
          </p:nvSpPr>
          <p:spPr bwMode="gray">
            <a:xfrm rot="5626826">
              <a:off x="10287364" y="3123359"/>
              <a:ext cx="619284"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19" name="Chevron 118"/>
            <p:cNvSpPr/>
            <p:nvPr/>
          </p:nvSpPr>
          <p:spPr bwMode="gray">
            <a:xfrm rot="8982620">
              <a:off x="8901757" y="5011397"/>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grpSp>
        <p:nvGrpSpPr>
          <p:cNvPr id="120" name="Group 23"/>
          <p:cNvGrpSpPr>
            <a:grpSpLocks/>
          </p:cNvGrpSpPr>
          <p:nvPr/>
        </p:nvGrpSpPr>
        <p:grpSpPr bwMode="gray">
          <a:xfrm rot="2317173">
            <a:off x="5905613" y="5853572"/>
            <a:ext cx="635977" cy="753249"/>
            <a:chOff x="8894181" y="3397101"/>
            <a:chExt cx="2276089" cy="2783993"/>
          </a:xfrm>
        </p:grpSpPr>
        <p:sp>
          <p:nvSpPr>
            <p:cNvPr id="121" name="Chevron 120"/>
            <p:cNvSpPr/>
            <p:nvPr/>
          </p:nvSpPr>
          <p:spPr bwMode="gray">
            <a:xfrm rot="7084595">
              <a:off x="9938337" y="4050193"/>
              <a:ext cx="623614"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2" name="Chevron 121"/>
            <p:cNvSpPr/>
            <p:nvPr/>
          </p:nvSpPr>
          <p:spPr bwMode="gray">
            <a:xfrm rot="7760738">
              <a:off x="9640974" y="4436942"/>
              <a:ext cx="623614" cy="116594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3" name="Chevron 122"/>
            <p:cNvSpPr/>
            <p:nvPr/>
          </p:nvSpPr>
          <p:spPr bwMode="gray">
            <a:xfrm rot="6323011">
              <a:off x="10159077" y="3603386"/>
              <a:ext cx="623614"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4" name="Chevron 123"/>
            <p:cNvSpPr/>
            <p:nvPr/>
          </p:nvSpPr>
          <p:spPr bwMode="gray">
            <a:xfrm rot="8302377">
              <a:off x="9305333" y="4758084"/>
              <a:ext cx="619232" cy="116927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5" name="Chevron 124"/>
            <p:cNvSpPr/>
            <p:nvPr/>
          </p:nvSpPr>
          <p:spPr bwMode="gray">
            <a:xfrm rot="5626826">
              <a:off x="10272239" y="3124765"/>
              <a:ext cx="623614"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sp>
          <p:nvSpPr>
            <p:cNvPr id="126" name="Chevron 125"/>
            <p:cNvSpPr/>
            <p:nvPr/>
          </p:nvSpPr>
          <p:spPr bwMode="gray">
            <a:xfrm rot="8982620">
              <a:off x="8889572" y="5017536"/>
              <a:ext cx="619228" cy="1163707"/>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3600">
                <a:solidFill>
                  <a:prstClr val="black"/>
                </a:solidFill>
                <a:latin typeface="Microsoft YaHei" panose="020B0503020204020204" pitchFamily="34" charset="-122"/>
                <a:ea typeface="Microsoft YaHei" panose="020B0503020204020204" pitchFamily="34" charset="-122"/>
              </a:endParaRPr>
            </a:p>
          </p:txBody>
        </p:sp>
      </p:grpSp>
      <p:sp>
        <p:nvSpPr>
          <p:cNvPr id="127" name="Flowchart: Preparation 126"/>
          <p:cNvSpPr/>
          <p:nvPr/>
        </p:nvSpPr>
        <p:spPr bwMode="gray">
          <a:xfrm>
            <a:off x="6130076" y="5436271"/>
            <a:ext cx="2190069" cy="807913"/>
          </a:xfrm>
          <a:prstGeom prst="flowChartPreparation">
            <a:avLst/>
          </a:prstGeom>
        </p:spPr>
        <p:txBody>
          <a:bodyPr lIns="0" tIns="0" rIns="0" bIns="0">
            <a:spAutoFit/>
          </a:bodyPr>
          <a:lstStyle/>
          <a:p>
            <a:pPr marL="107950" indent="-107950">
              <a:buFontTx/>
              <a:buChar char="-"/>
              <a:defRPr/>
            </a:pPr>
            <a:r>
              <a:rPr lang="zh-CN" alt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初识</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marL="107950" indent="-107950">
              <a:buFontTx/>
              <a:buChar cha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rPr>
              <a:t>相识</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07950" indent="-107950">
              <a:buFontTx/>
              <a:buChar cha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熟识</a:t>
            </a:r>
            <a:endParaRPr lang="en-US" altLang="zh-CN"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marL="107950" indent="-107950">
              <a:buFontTx/>
              <a:buChar cha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信赖</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defRPr/>
            </a:pP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8" name="TextBox 127"/>
          <p:cNvSpPr txBox="1"/>
          <p:nvPr>
            <p:custDataLst>
              <p:tags r:id="rId47"/>
            </p:custDataLst>
          </p:nvPr>
        </p:nvSpPr>
        <p:spPr bwMode="gray">
          <a:xfrm>
            <a:off x="948731" y="2666689"/>
            <a:ext cx="538609" cy="161583"/>
          </a:xfrm>
          <a:prstGeom prst="rect">
            <a:avLst/>
          </a:prstGeom>
          <a:noFill/>
        </p:spPr>
        <p:txBody>
          <a:bodyPr wrap="none" lIns="0" tIns="0" rIns="0" bIns="0">
            <a:spAutoFit/>
          </a:bodyPr>
          <a:lstStyle/>
          <a:p>
            <a:pPr>
              <a:defRPr/>
            </a:pPr>
            <a:r>
              <a:rPr lang="zh-CN" altLang="en-US" sz="1050" i="1"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顾客历史</a:t>
            </a:r>
            <a:endParaRPr lang="en-US" sz="1050" i="1"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p:txBody>
      </p:sp>
      <p:pic>
        <p:nvPicPr>
          <p:cNvPr id="129" name="Picture 1"/>
          <p:cNvPicPr>
            <a:picLocks noChangeAspect="1" noChangeArrowheads="1"/>
          </p:cNvPicPr>
          <p:nvPr/>
        </p:nvPicPr>
        <p:blipFill>
          <a:blip r:embed="rId61"/>
          <a:srcRect/>
          <a:stretch>
            <a:fillRect/>
          </a:stretch>
        </p:blipFill>
        <p:spPr bwMode="auto">
          <a:xfrm>
            <a:off x="4552950" y="3409950"/>
            <a:ext cx="38100" cy="38100"/>
          </a:xfrm>
          <a:prstGeom prst="rect">
            <a:avLst/>
          </a:prstGeom>
          <a:noFill/>
          <a:ln w="9525">
            <a:noFill/>
            <a:miter lim="800000"/>
            <a:headEnd/>
            <a:tailEnd/>
          </a:ln>
        </p:spPr>
      </p:pic>
      <p:pic>
        <p:nvPicPr>
          <p:cNvPr id="130" name="Picture 2"/>
          <p:cNvPicPr>
            <a:picLocks noChangeAspect="1" noChangeArrowheads="1"/>
          </p:cNvPicPr>
          <p:nvPr/>
        </p:nvPicPr>
        <p:blipFill>
          <a:blip r:embed="rId61"/>
          <a:srcRect/>
          <a:stretch>
            <a:fillRect/>
          </a:stretch>
        </p:blipFill>
        <p:spPr bwMode="auto">
          <a:xfrm>
            <a:off x="4552950" y="3409950"/>
            <a:ext cx="38100" cy="38100"/>
          </a:xfrm>
          <a:prstGeom prst="rect">
            <a:avLst/>
          </a:prstGeom>
          <a:noFill/>
          <a:ln w="9525">
            <a:noFill/>
            <a:miter lim="800000"/>
            <a:headEnd/>
            <a:tailEnd/>
          </a:ln>
        </p:spPr>
      </p:pic>
      <p:pic>
        <p:nvPicPr>
          <p:cNvPr id="68611" name="Picture 3" descr="C:\Users\siyan.li\AppData\Roaming\Tencent\Users\67982928\QQ\WinTemp\RichOle\W{R]`U8$12Z2NU@(QE[Q2AJ.jpg"/>
          <p:cNvPicPr>
            <a:picLocks noChangeAspect="1" noChangeArrowheads="1"/>
          </p:cNvPicPr>
          <p:nvPr/>
        </p:nvPicPr>
        <p:blipFill>
          <a:blip r:embed="rId62" cstate="print">
            <a:extLst>
              <a:ext uri="{28A0092B-C50C-407E-A947-70E740481C1C}">
                <a14:useLocalDpi xmlns:a14="http://schemas.microsoft.com/office/drawing/2010/main" val="0"/>
              </a:ext>
            </a:extLst>
          </a:blip>
          <a:srcRect/>
          <a:stretch>
            <a:fillRect/>
          </a:stretch>
        </p:blipFill>
        <p:spPr bwMode="auto">
          <a:xfrm>
            <a:off x="7457099" y="5394792"/>
            <a:ext cx="1068518" cy="849505"/>
          </a:xfrm>
          <a:prstGeom prst="rect">
            <a:avLst/>
          </a:prstGeom>
          <a:noFill/>
          <a:extLst>
            <a:ext uri="{909E8E84-426E-40dd-AFC4-6F175D3DCCD1}">
              <a14:hiddenFill xmlns:a14="http://schemas.microsoft.com/office/drawing/2010/main">
                <a:solidFill>
                  <a:srgbClr val="FFFFFF"/>
                </a:solidFill>
              </a14:hiddenFill>
            </a:ext>
          </a:extLst>
        </p:spPr>
      </p:pic>
      <p:pic>
        <p:nvPicPr>
          <p:cNvPr id="68613" name="Picture 5" descr="C:\Users\siyan.li\AppData\Roaming\Tencent\Users\67982928\QQ\WinTemp\RichOle\11T[W@HO1ZYQY9K}NQO7CWS.jpg"/>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4005228" y="2941056"/>
            <a:ext cx="756873" cy="1123483"/>
          </a:xfrm>
          <a:prstGeom prst="rect">
            <a:avLst/>
          </a:prstGeom>
          <a:noFill/>
          <a:extLst>
            <a:ext uri="{909E8E84-426E-40dd-AFC4-6F175D3DCCD1}">
              <a14:hiddenFill xmlns:a14="http://schemas.microsoft.com/office/drawing/2010/main">
                <a:solidFill>
                  <a:srgbClr val="FFFFFF"/>
                </a:solidFill>
              </a14:hiddenFill>
            </a:ext>
          </a:extLst>
        </p:spPr>
      </p:pic>
      <p:sp>
        <p:nvSpPr>
          <p:cNvPr id="144" name="Round Same Side Corner Rectangle 14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45" name="Round Same Side Corner Rectangle 144"/>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46" name="Round Same Side Corner Rectangle 14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47" name="Round Same Side Corner Rectangle 14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48" name="Round Same Side Corner Rectangle 14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49" name="Straight Connector 14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87887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Object 49" hidden="1"/>
          <p:cNvGraphicFramePr>
            <a:graphicFrameLocks/>
          </p:cNvGraphicFramePr>
          <p:nvPr>
            <p:custDataLst>
              <p:tags r:id="rId2"/>
            </p:custDataLst>
            <p:extLst/>
          </p:nvPr>
        </p:nvGraphicFramePr>
        <p:xfrm>
          <a:off x="0" y="0"/>
          <a:ext cx="146538" cy="158750"/>
        </p:xfrm>
        <a:graphic>
          <a:graphicData uri="http://schemas.openxmlformats.org/presentationml/2006/ole">
            <mc:AlternateContent xmlns:mc="http://schemas.openxmlformats.org/markup-compatibility/2006">
              <mc:Choice xmlns:v="urn:schemas-microsoft-com:vml" Requires="v">
                <p:oleObj spid="_x0000_s178239"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6538"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Rounded Rectangle 48"/>
          <p:cNvSpPr/>
          <p:nvPr/>
        </p:nvSpPr>
        <p:spPr bwMode="gray">
          <a:xfrm>
            <a:off x="2068497" y="2197102"/>
            <a:ext cx="6383841" cy="1066799"/>
          </a:xfrm>
          <a:prstGeom prst="roundRect">
            <a:avLst>
              <a:gd name="adj" fmla="val 23976"/>
            </a:avLst>
          </a:prstGeom>
          <a:solidFill>
            <a:schemeClr val="bg1"/>
          </a:solidFill>
          <a:ln>
            <a:solidFill>
              <a:schemeClr val="bg1">
                <a:lumMod val="65000"/>
              </a:schemeClr>
            </a:solidFill>
            <a:prstDash val="dash"/>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endParaRPr lang="en-US" sz="10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 name="Title 1"/>
          <p:cNvSpPr>
            <a:spLocks noGrp="1"/>
          </p:cNvSpPr>
          <p:nvPr>
            <p:ph type="title"/>
          </p:nvPr>
        </p:nvSpPr>
        <p:spPr/>
        <p:txBody>
          <a:bodyPr>
            <a:normAutofit/>
          </a:bodyPr>
          <a:lstStyle/>
          <a:p>
            <a:r>
              <a:rPr lang="en-US" dirty="0" smtClean="0">
                <a:latin typeface="Microsoft YaHei" panose="020B0503020204020204" pitchFamily="34" charset="-122"/>
                <a:ea typeface="Microsoft YaHei" panose="020B0503020204020204" pitchFamily="34" charset="-122"/>
              </a:rPr>
              <a:t>Insight-as-a-Service </a:t>
            </a:r>
            <a:r>
              <a:rPr lang="zh-CN" altLang="en-US" dirty="0" smtClean="0">
                <a:latin typeface="Microsoft YaHei" panose="020B0503020204020204" pitchFamily="34" charset="-122"/>
                <a:ea typeface="Microsoft YaHei" panose="020B0503020204020204" pitchFamily="34" charset="-122"/>
              </a:rPr>
              <a:t>平台</a:t>
            </a:r>
            <a:endParaRPr lang="en-US" dirty="0">
              <a:latin typeface="Microsoft YaHei" panose="020B0503020204020204" pitchFamily="34" charset="-122"/>
              <a:ea typeface="Microsoft YaHei" panose="020B0503020204020204" pitchFamily="34" charset="-122"/>
            </a:endParaRPr>
          </a:p>
        </p:txBody>
      </p:sp>
      <p:sp>
        <p:nvSpPr>
          <p:cNvPr id="43" name="Text Placeholder 42"/>
          <p:cNvSpPr>
            <a:spLocks noGrp="1"/>
          </p:cNvSpPr>
          <p:nvPr>
            <p:ph type="body" sz="quarter" idx="10"/>
          </p:nvPr>
        </p:nvSpPr>
        <p:spPr>
          <a:xfrm>
            <a:off x="457200" y="838200"/>
            <a:ext cx="8368748" cy="562555"/>
          </a:xfrm>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针对时尚零售行业的客户，我们专门研发了基于云系统的分析方式，能同时准确识别市场的动态变化趋势与静态消费规律</a:t>
            </a:r>
            <a:endParaRPr lang="en-US" sz="1200" i="1"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10" name="Rectangle 9"/>
          <p:cNvSpPr/>
          <p:nvPr/>
        </p:nvSpPr>
        <p:spPr>
          <a:xfrm>
            <a:off x="457201" y="1638299"/>
            <a:ext cx="1267097" cy="2032001"/>
          </a:xfrm>
          <a:prstGeom prst="rect">
            <a:avLst/>
          </a:prstGeom>
          <a:solidFill>
            <a:schemeClr val="bg1"/>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 name="TextBox 2"/>
          <p:cNvSpPr txBox="1"/>
          <p:nvPr/>
        </p:nvSpPr>
        <p:spPr>
          <a:xfrm>
            <a:off x="648790" y="1737990"/>
            <a:ext cx="822961" cy="276999"/>
          </a:xfrm>
          <a:prstGeom prst="rect">
            <a:avLst/>
          </a:prstGeom>
          <a:noFill/>
          <a:ln>
            <a:solidFill>
              <a:schemeClr val="tx1">
                <a:lumMod val="65000"/>
                <a:lumOff val="35000"/>
              </a:schemeClr>
            </a:solidFill>
          </a:ln>
        </p:spPr>
        <p:txBody>
          <a:bodyPr wrap="square" rtlCol="0">
            <a:spAutoFit/>
          </a:bodyPr>
          <a:lstStyle/>
          <a:p>
            <a:pPr algn="ctr"/>
            <a:r>
              <a:rPr lang="zh-CN" altLang="en-US" dirty="0" smtClean="0">
                <a:latin typeface="Microsoft YaHei" panose="020B0503020204020204" pitchFamily="34" charset="-122"/>
                <a:ea typeface="Microsoft YaHei" panose="020B0503020204020204" pitchFamily="34" charset="-122"/>
              </a:rPr>
              <a:t>库存</a:t>
            </a:r>
            <a:endParaRPr lang="en-US" sz="1200" dirty="0">
              <a:latin typeface="Microsoft YaHei" panose="020B0503020204020204" pitchFamily="34" charset="-122"/>
              <a:ea typeface="Microsoft YaHei" panose="020B0503020204020204" pitchFamily="34" charset="-122"/>
            </a:endParaRPr>
          </a:p>
        </p:txBody>
      </p:sp>
      <p:sp>
        <p:nvSpPr>
          <p:cNvPr id="4" name="TextBox 3"/>
          <p:cNvSpPr txBox="1"/>
          <p:nvPr/>
        </p:nvSpPr>
        <p:spPr>
          <a:xfrm>
            <a:off x="638113" y="2513274"/>
            <a:ext cx="822961" cy="276999"/>
          </a:xfrm>
          <a:prstGeom prst="rect">
            <a:avLst/>
          </a:prstGeom>
          <a:noFill/>
          <a:ln>
            <a:solidFill>
              <a:schemeClr val="tx1">
                <a:lumMod val="65000"/>
                <a:lumOff val="35000"/>
              </a:schemeClr>
            </a:solidFill>
          </a:ln>
        </p:spPr>
        <p:txBody>
          <a:bodyPr wrap="square" rtlCol="0">
            <a:spAutoFit/>
          </a:bodyPr>
          <a:lstStyle/>
          <a:p>
            <a:pPr algn="ctr"/>
            <a:r>
              <a:rPr lang="zh-CN" altLang="en-US" sz="1200" dirty="0" smtClean="0">
                <a:latin typeface="Microsoft YaHei" panose="020B0503020204020204" pitchFamily="34" charset="-122"/>
                <a:ea typeface="Microsoft YaHei" panose="020B0503020204020204" pitchFamily="34" charset="-122"/>
              </a:rPr>
              <a:t>客户信息</a:t>
            </a:r>
            <a:endParaRPr lang="en-US" sz="1200" dirty="0">
              <a:latin typeface="Microsoft YaHei" panose="020B0503020204020204" pitchFamily="34" charset="-122"/>
              <a:ea typeface="Microsoft YaHei" panose="020B0503020204020204" pitchFamily="34" charset="-122"/>
            </a:endParaRPr>
          </a:p>
        </p:txBody>
      </p:sp>
      <p:sp>
        <p:nvSpPr>
          <p:cNvPr id="7" name="TextBox 6"/>
          <p:cNvSpPr txBox="1"/>
          <p:nvPr/>
        </p:nvSpPr>
        <p:spPr>
          <a:xfrm>
            <a:off x="648790" y="2113502"/>
            <a:ext cx="822961" cy="276999"/>
          </a:xfrm>
          <a:prstGeom prst="rect">
            <a:avLst/>
          </a:prstGeom>
          <a:noFill/>
          <a:ln>
            <a:solidFill>
              <a:schemeClr val="tx1">
                <a:lumMod val="65000"/>
                <a:lumOff val="35000"/>
              </a:schemeClr>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转账</a:t>
            </a:r>
            <a:endParaRPr lang="en-US" sz="1200" dirty="0">
              <a:latin typeface="Microsoft YaHei" panose="020B0503020204020204" pitchFamily="34" charset="-122"/>
              <a:ea typeface="Microsoft YaHei" panose="020B0503020204020204" pitchFamily="34" charset="-122"/>
            </a:endParaRPr>
          </a:p>
        </p:txBody>
      </p:sp>
      <p:sp>
        <p:nvSpPr>
          <p:cNvPr id="8" name="TextBox 7"/>
          <p:cNvSpPr txBox="1"/>
          <p:nvPr/>
        </p:nvSpPr>
        <p:spPr>
          <a:xfrm>
            <a:off x="623738" y="2916255"/>
            <a:ext cx="822961" cy="276999"/>
          </a:xfrm>
          <a:prstGeom prst="rect">
            <a:avLst/>
          </a:prstGeom>
          <a:noFill/>
          <a:ln>
            <a:solidFill>
              <a:schemeClr val="tx1">
                <a:lumMod val="65000"/>
                <a:lumOff val="35000"/>
              </a:schemeClr>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运输</a:t>
            </a:r>
            <a:endParaRPr lang="en-US" sz="1200" dirty="0">
              <a:latin typeface="Microsoft YaHei" panose="020B0503020204020204" pitchFamily="34" charset="-122"/>
              <a:ea typeface="Microsoft YaHei" panose="020B0503020204020204" pitchFamily="34" charset="-122"/>
            </a:endParaRPr>
          </a:p>
        </p:txBody>
      </p:sp>
      <p:sp>
        <p:nvSpPr>
          <p:cNvPr id="9" name="TextBox 8"/>
          <p:cNvSpPr txBox="1"/>
          <p:nvPr/>
        </p:nvSpPr>
        <p:spPr>
          <a:xfrm>
            <a:off x="648790" y="3270530"/>
            <a:ext cx="822961" cy="421123"/>
          </a:xfrm>
          <a:prstGeom prst="rect">
            <a:avLst/>
          </a:prstGeom>
          <a:noFill/>
          <a:ln>
            <a:noFill/>
          </a:ln>
        </p:spPr>
        <p:txBody>
          <a:bodyPr wrap="square" rtlCol="0">
            <a:spAutoFit/>
          </a:bodyPr>
          <a:lstStyle/>
          <a:p>
            <a:pPr algn="ctr">
              <a:buFont typeface="Arial" pitchFamily="34" charset="0"/>
              <a:buChar char="•"/>
            </a:pPr>
            <a:r>
              <a:rPr lang="en-US" sz="700" dirty="0" smtClean="0">
                <a:latin typeface="Microsoft YaHei" panose="020B0503020204020204" pitchFamily="34" charset="-122"/>
                <a:ea typeface="Microsoft YaHei" panose="020B0503020204020204" pitchFamily="34" charset="-122"/>
              </a:rPr>
              <a:t> </a:t>
            </a:r>
          </a:p>
          <a:p>
            <a:pPr algn="ctr">
              <a:buFont typeface="Arial" pitchFamily="34" charset="0"/>
              <a:buChar char="•"/>
            </a:pPr>
            <a:r>
              <a:rPr lang="en-US" sz="700" dirty="0" smtClean="0">
                <a:latin typeface="Microsoft YaHei" panose="020B0503020204020204" pitchFamily="34" charset="-122"/>
                <a:ea typeface="Microsoft YaHei" panose="020B0503020204020204" pitchFamily="34" charset="-122"/>
              </a:rPr>
              <a:t> </a:t>
            </a:r>
          </a:p>
          <a:p>
            <a:pPr algn="ctr">
              <a:buFont typeface="Arial" pitchFamily="34" charset="0"/>
              <a:buChar char="•"/>
            </a:pPr>
            <a:r>
              <a:rPr lang="en-US" sz="700" dirty="0" smtClean="0">
                <a:latin typeface="Microsoft YaHei" panose="020B0503020204020204" pitchFamily="34" charset="-122"/>
                <a:ea typeface="Microsoft YaHei" panose="020B0503020204020204" pitchFamily="34" charset="-122"/>
              </a:rPr>
              <a:t> </a:t>
            </a:r>
            <a:endParaRPr lang="en-US" sz="700" dirty="0">
              <a:latin typeface="Microsoft YaHei" panose="020B0503020204020204" pitchFamily="34" charset="-122"/>
              <a:ea typeface="Microsoft YaHei" panose="020B0503020204020204" pitchFamily="34" charset="-122"/>
            </a:endParaRPr>
          </a:p>
        </p:txBody>
      </p:sp>
      <p:sp>
        <p:nvSpPr>
          <p:cNvPr id="13" name="Flowchart: Magnetic Disk 12"/>
          <p:cNvSpPr/>
          <p:nvPr/>
        </p:nvSpPr>
        <p:spPr>
          <a:xfrm>
            <a:off x="2318659" y="2483226"/>
            <a:ext cx="653143" cy="451005"/>
          </a:xfrm>
          <a:prstGeom prst="flowChartMagneticDisk">
            <a:avLst/>
          </a:prstGeom>
          <a:solidFill>
            <a:schemeClr val="bg1"/>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4" name="TextBox 13"/>
          <p:cNvSpPr txBox="1"/>
          <p:nvPr/>
        </p:nvSpPr>
        <p:spPr>
          <a:xfrm>
            <a:off x="2286000" y="2657232"/>
            <a:ext cx="718458" cy="276999"/>
          </a:xfrm>
          <a:prstGeom prst="rect">
            <a:avLst/>
          </a:prstGeom>
          <a:noFill/>
        </p:spPr>
        <p:txBody>
          <a:bodyPr wrap="square" rtlCol="0">
            <a:spAutoFit/>
          </a:bodyPr>
          <a:lstStyle/>
          <a:p>
            <a:pPr algn="ctr"/>
            <a:r>
              <a:rPr lang="en-US" sz="1200" dirty="0" smtClean="0">
                <a:latin typeface="Microsoft YaHei" panose="020B0503020204020204" pitchFamily="34" charset="-122"/>
                <a:ea typeface="Microsoft YaHei" panose="020B0503020204020204" pitchFamily="34" charset="-122"/>
              </a:rPr>
              <a:t>HDFS</a:t>
            </a:r>
            <a:endParaRPr lang="en-US" sz="1200" dirty="0">
              <a:latin typeface="Microsoft YaHei" panose="020B0503020204020204" pitchFamily="34" charset="-122"/>
              <a:ea typeface="Microsoft YaHei" panose="020B0503020204020204" pitchFamily="34" charset="-122"/>
            </a:endParaRPr>
          </a:p>
        </p:txBody>
      </p:sp>
      <p:grpSp>
        <p:nvGrpSpPr>
          <p:cNvPr id="12" name="Group 15"/>
          <p:cNvGrpSpPr/>
          <p:nvPr/>
        </p:nvGrpSpPr>
        <p:grpSpPr>
          <a:xfrm>
            <a:off x="7422966" y="2483226"/>
            <a:ext cx="718458" cy="451005"/>
            <a:chOff x="3735977" y="2030880"/>
            <a:chExt cx="718458" cy="451005"/>
          </a:xfrm>
        </p:grpSpPr>
        <p:sp>
          <p:nvSpPr>
            <p:cNvPr id="17" name="Flowchart: Magnetic Disk 16"/>
            <p:cNvSpPr/>
            <p:nvPr/>
          </p:nvSpPr>
          <p:spPr>
            <a:xfrm>
              <a:off x="3768635" y="2030880"/>
              <a:ext cx="653143" cy="451005"/>
            </a:xfrm>
            <a:prstGeom prst="flowChartMagneticDisk">
              <a:avLst/>
            </a:prstGeom>
            <a:solidFill>
              <a:schemeClr val="bg1"/>
            </a:solid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8" name="TextBox 17"/>
            <p:cNvSpPr txBox="1"/>
            <p:nvPr/>
          </p:nvSpPr>
          <p:spPr>
            <a:xfrm>
              <a:off x="3735977" y="2204886"/>
              <a:ext cx="718458" cy="276999"/>
            </a:xfrm>
            <a:prstGeom prst="rect">
              <a:avLst/>
            </a:prstGeom>
            <a:noFill/>
          </p:spPr>
          <p:txBody>
            <a:bodyPr wrap="square" rtlCol="0">
              <a:spAutoFit/>
            </a:bodyPr>
            <a:lstStyle/>
            <a:p>
              <a:pPr algn="ctr"/>
              <a:r>
                <a:rPr lang="en-US" sz="1200" dirty="0" smtClean="0">
                  <a:latin typeface="Microsoft YaHei" panose="020B0503020204020204" pitchFamily="34" charset="-122"/>
                  <a:ea typeface="Microsoft YaHei" panose="020B0503020204020204" pitchFamily="34" charset="-122"/>
                </a:rPr>
                <a:t>HDFS</a:t>
              </a:r>
              <a:endParaRPr lang="en-US" sz="1200" dirty="0">
                <a:latin typeface="Microsoft YaHei" panose="020B0503020204020204" pitchFamily="34" charset="-122"/>
                <a:ea typeface="Microsoft YaHei" panose="020B0503020204020204" pitchFamily="34" charset="-122"/>
              </a:endParaRPr>
            </a:p>
          </p:txBody>
        </p:sp>
      </p:grpSp>
      <p:sp>
        <p:nvSpPr>
          <p:cNvPr id="19" name="TextBox 18"/>
          <p:cNvSpPr txBox="1"/>
          <p:nvPr/>
        </p:nvSpPr>
        <p:spPr>
          <a:xfrm>
            <a:off x="3611881" y="2477896"/>
            <a:ext cx="1299754" cy="646331"/>
          </a:xfrm>
          <a:prstGeom prst="rect">
            <a:avLst/>
          </a:prstGeom>
          <a:noFill/>
          <a:ln>
            <a:solidFill>
              <a:schemeClr val="tx1">
                <a:lumMod val="65000"/>
                <a:lumOff val="35000"/>
              </a:schemeClr>
            </a:solidFill>
          </a:ln>
        </p:spPr>
        <p:txBody>
          <a:bodyPr wrap="square" rtlCol="0">
            <a:spAutoFit/>
          </a:bodyPr>
          <a:lstStyle/>
          <a:p>
            <a:pPr algn="ctr"/>
            <a:r>
              <a:rPr lang="en-US" sz="1200" dirty="0" smtClean="0">
                <a:latin typeface="Microsoft YaHei" panose="020B0503020204020204" pitchFamily="34" charset="-122"/>
                <a:ea typeface="Microsoft YaHei" panose="020B0503020204020204" pitchFamily="34" charset="-122"/>
              </a:rPr>
              <a:t>Hadoop / </a:t>
            </a:r>
            <a:r>
              <a:rPr lang="en-US" dirty="0" smtClean="0">
                <a:latin typeface="Microsoft YaHei" panose="020B0503020204020204" pitchFamily="34" charset="-122"/>
                <a:ea typeface="Microsoft YaHei" panose="020B0503020204020204" pitchFamily="34" charset="-122"/>
              </a:rPr>
              <a:t>Spark</a:t>
            </a:r>
            <a:endParaRPr lang="en-US" sz="1200" dirty="0" smtClean="0">
              <a:latin typeface="Microsoft YaHei" panose="020B0503020204020204" pitchFamily="34" charset="-122"/>
              <a:ea typeface="Microsoft YaHei" panose="020B0503020204020204" pitchFamily="34" charset="-122"/>
            </a:endParaRPr>
          </a:p>
          <a:p>
            <a:pPr algn="ctr"/>
            <a:r>
              <a:rPr lang="zh-CN" altLang="en-US" dirty="0" smtClean="0">
                <a:latin typeface="Microsoft YaHei" panose="020B0503020204020204" pitchFamily="34" charset="-122"/>
                <a:ea typeface="Microsoft YaHei" panose="020B0503020204020204" pitchFamily="34" charset="-122"/>
              </a:rPr>
              <a:t>数据规</a:t>
            </a:r>
            <a:r>
              <a:rPr lang="zh-CN" altLang="en-US" dirty="0">
                <a:latin typeface="Microsoft YaHei" panose="020B0503020204020204" pitchFamily="34" charset="-122"/>
                <a:ea typeface="Microsoft YaHei" panose="020B0503020204020204" pitchFamily="34" charset="-122"/>
              </a:rPr>
              <a:t>律</a:t>
            </a:r>
            <a:r>
              <a:rPr lang="zh-CN" altLang="en-US" sz="1200" dirty="0" smtClean="0">
                <a:latin typeface="Microsoft YaHei" panose="020B0503020204020204" pitchFamily="34" charset="-122"/>
                <a:ea typeface="Microsoft YaHei" panose="020B0503020204020204" pitchFamily="34" charset="-122"/>
              </a:rPr>
              <a:t>提取</a:t>
            </a:r>
            <a:endParaRPr lang="en-US" sz="1200" dirty="0">
              <a:latin typeface="Microsoft YaHei" panose="020B0503020204020204" pitchFamily="34" charset="-122"/>
              <a:ea typeface="Microsoft YaHei" panose="020B0503020204020204" pitchFamily="34" charset="-122"/>
            </a:endParaRPr>
          </a:p>
        </p:txBody>
      </p:sp>
      <p:sp>
        <p:nvSpPr>
          <p:cNvPr id="20" name="TextBox 19"/>
          <p:cNvSpPr txBox="1"/>
          <p:nvPr/>
        </p:nvSpPr>
        <p:spPr>
          <a:xfrm>
            <a:off x="5535387" y="2477896"/>
            <a:ext cx="1260566" cy="646331"/>
          </a:xfrm>
          <a:prstGeom prst="rect">
            <a:avLst/>
          </a:prstGeom>
          <a:noFill/>
          <a:ln>
            <a:solidFill>
              <a:schemeClr val="tx1">
                <a:lumMod val="65000"/>
                <a:lumOff val="35000"/>
              </a:schemeClr>
            </a:solidFill>
          </a:ln>
        </p:spPr>
        <p:txBody>
          <a:bodyPr wrap="square" rtlCol="0">
            <a:spAutoFit/>
          </a:bodyPr>
          <a:lstStyle/>
          <a:p>
            <a:pPr algn="ctr"/>
            <a:r>
              <a:rPr lang="en-US" sz="1200" dirty="0" smtClean="0">
                <a:latin typeface="Microsoft YaHei" panose="020B0503020204020204" pitchFamily="34" charset="-122"/>
                <a:ea typeface="Microsoft YaHei" panose="020B0503020204020204" pitchFamily="34" charset="-122"/>
              </a:rPr>
              <a:t>Hadoop/ Spark</a:t>
            </a:r>
          </a:p>
          <a:p>
            <a:pPr algn="ctr"/>
            <a:r>
              <a:rPr lang="zh-CN" altLang="en-US" sz="1200" dirty="0" smtClean="0">
                <a:latin typeface="Microsoft YaHei" panose="020B0503020204020204" pitchFamily="34" charset="-122"/>
                <a:ea typeface="Microsoft YaHei" panose="020B0503020204020204" pitchFamily="34" charset="-122"/>
              </a:rPr>
              <a:t>建模</a:t>
            </a:r>
            <a:endParaRPr lang="en-US" sz="1200" dirty="0">
              <a:latin typeface="Microsoft YaHei" panose="020B0503020204020204" pitchFamily="34" charset="-122"/>
              <a:ea typeface="Microsoft YaHei" panose="020B0503020204020204" pitchFamily="34" charset="-122"/>
            </a:endParaRPr>
          </a:p>
        </p:txBody>
      </p:sp>
      <p:grpSp>
        <p:nvGrpSpPr>
          <p:cNvPr id="15" name="Group 21"/>
          <p:cNvGrpSpPr/>
          <p:nvPr/>
        </p:nvGrpSpPr>
        <p:grpSpPr>
          <a:xfrm>
            <a:off x="7422965" y="4059882"/>
            <a:ext cx="782139" cy="830996"/>
            <a:chOff x="3735976" y="2025942"/>
            <a:chExt cx="782139" cy="505932"/>
          </a:xfrm>
          <a:noFill/>
        </p:grpSpPr>
        <p:sp>
          <p:nvSpPr>
            <p:cNvPr id="23" name="Flowchart: Magnetic Disk 22"/>
            <p:cNvSpPr/>
            <p:nvPr/>
          </p:nvSpPr>
          <p:spPr>
            <a:xfrm>
              <a:off x="3768635" y="2030880"/>
              <a:ext cx="653143" cy="451005"/>
            </a:xfrm>
            <a:prstGeom prst="flowChartMagneticDisk">
              <a:avLst/>
            </a:prstGeom>
            <a:grp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24" name="TextBox 23"/>
            <p:cNvSpPr txBox="1"/>
            <p:nvPr/>
          </p:nvSpPr>
          <p:spPr>
            <a:xfrm>
              <a:off x="3735976" y="2025942"/>
              <a:ext cx="782139" cy="505932"/>
            </a:xfrm>
            <a:prstGeom prst="rect">
              <a:avLst/>
            </a:prstGeom>
            <a:grpFill/>
          </p:spPr>
          <p:txBody>
            <a:bodyPr wrap="square" rtlCol="0">
              <a:spAutoFit/>
            </a:bodyPr>
            <a:lstStyle/>
            <a:p>
              <a:pPr algn="ctr"/>
              <a:r>
                <a:rPr lang="en-US" sz="1200" dirty="0" smtClean="0">
                  <a:latin typeface="Microsoft YaHei" panose="020B0503020204020204" pitchFamily="34" charset="-122"/>
                  <a:ea typeface="Microsoft YaHei" panose="020B0503020204020204" pitchFamily="34" charset="-122"/>
                </a:rPr>
                <a:t>MSSQL</a:t>
              </a:r>
            </a:p>
            <a:p>
              <a:pPr algn="ctr"/>
              <a:r>
                <a:rPr lang="en-US" sz="1200" dirty="0" smtClean="0">
                  <a:latin typeface="Microsoft YaHei" panose="020B0503020204020204" pitchFamily="34" charset="-122"/>
                  <a:ea typeface="Microsoft YaHei" panose="020B0503020204020204" pitchFamily="34" charset="-122"/>
                </a:rPr>
                <a:t>+</a:t>
              </a:r>
            </a:p>
            <a:p>
              <a:pPr algn="ctr"/>
              <a:r>
                <a:rPr lang="en-US" sz="1200" dirty="0" err="1" smtClean="0">
                  <a:latin typeface="Microsoft YaHei" panose="020B0503020204020204" pitchFamily="34" charset="-122"/>
                  <a:ea typeface="Microsoft YaHei" panose="020B0503020204020204" pitchFamily="34" charset="-122"/>
                </a:rPr>
                <a:t>MonetDB</a:t>
              </a:r>
              <a:endParaRPr lang="en-US" sz="1200" dirty="0">
                <a:latin typeface="Microsoft YaHei" panose="020B0503020204020204" pitchFamily="34" charset="-122"/>
                <a:ea typeface="Microsoft YaHei" panose="020B0503020204020204" pitchFamily="34" charset="-122"/>
              </a:endParaRPr>
            </a:p>
          </p:txBody>
        </p:sp>
      </p:grpSp>
      <p:sp>
        <p:nvSpPr>
          <p:cNvPr id="25" name="TextBox 24"/>
          <p:cNvSpPr txBox="1"/>
          <p:nvPr/>
        </p:nvSpPr>
        <p:spPr>
          <a:xfrm>
            <a:off x="7359286" y="3545340"/>
            <a:ext cx="845819" cy="276999"/>
          </a:xfrm>
          <a:prstGeom prst="rect">
            <a:avLst/>
          </a:prstGeom>
          <a:noFill/>
          <a:ln>
            <a:solidFill>
              <a:schemeClr val="tx1">
                <a:lumMod val="65000"/>
                <a:lumOff val="35000"/>
              </a:schemeClr>
            </a:solidFill>
          </a:ln>
        </p:spPr>
        <p:txBody>
          <a:bodyPr wrap="square" rtlCol="0">
            <a:spAutoFit/>
          </a:bodyPr>
          <a:lstStyle/>
          <a:p>
            <a:pPr algn="ctr"/>
            <a:r>
              <a:rPr lang="en-US" sz="1200" dirty="0" err="1" smtClean="0">
                <a:latin typeface="Microsoft YaHei" panose="020B0503020204020204" pitchFamily="34" charset="-122"/>
                <a:ea typeface="Microsoft YaHei" panose="020B0503020204020204" pitchFamily="34" charset="-122"/>
              </a:rPr>
              <a:t>Sqoop</a:t>
            </a:r>
            <a:endParaRPr lang="en-US" sz="1200" dirty="0">
              <a:latin typeface="Microsoft YaHei" panose="020B0503020204020204" pitchFamily="34" charset="-122"/>
              <a:ea typeface="Microsoft YaHei" panose="020B0503020204020204" pitchFamily="34" charset="-122"/>
            </a:endParaRPr>
          </a:p>
        </p:txBody>
      </p:sp>
      <p:sp>
        <p:nvSpPr>
          <p:cNvPr id="28" name="TextBox 27"/>
          <p:cNvSpPr txBox="1"/>
          <p:nvPr/>
        </p:nvSpPr>
        <p:spPr>
          <a:xfrm>
            <a:off x="5950135" y="4169021"/>
            <a:ext cx="845819" cy="276999"/>
          </a:xfrm>
          <a:prstGeom prst="rect">
            <a:avLst/>
          </a:prstGeom>
          <a:noFill/>
          <a:ln>
            <a:solidFill>
              <a:schemeClr val="tx1">
                <a:lumMod val="65000"/>
                <a:lumOff val="35000"/>
              </a:schemeClr>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互联</a:t>
            </a:r>
            <a:r>
              <a:rPr lang="zh-CN" altLang="en-US" dirty="0" smtClean="0">
                <a:latin typeface="Microsoft YaHei" panose="020B0503020204020204" pitchFamily="34" charset="-122"/>
                <a:ea typeface="Microsoft YaHei" panose="020B0503020204020204" pitchFamily="34" charset="-122"/>
              </a:rPr>
              <a:t>网</a:t>
            </a:r>
            <a:endParaRPr lang="en-US" altLang="zh-CN" sz="1200" dirty="0" smtClean="0">
              <a:latin typeface="Microsoft YaHei" panose="020B0503020204020204" pitchFamily="34" charset="-122"/>
              <a:ea typeface="Microsoft YaHei" panose="020B0503020204020204" pitchFamily="34" charset="-122"/>
            </a:endParaRPr>
          </a:p>
        </p:txBody>
      </p:sp>
      <p:grpSp>
        <p:nvGrpSpPr>
          <p:cNvPr id="16" name="Group 30"/>
          <p:cNvGrpSpPr/>
          <p:nvPr/>
        </p:nvGrpSpPr>
        <p:grpSpPr>
          <a:xfrm>
            <a:off x="4073938" y="3714904"/>
            <a:ext cx="1138144" cy="1157164"/>
            <a:chOff x="3773491" y="4015726"/>
            <a:chExt cx="1138144" cy="1157164"/>
          </a:xfrm>
        </p:grpSpPr>
        <p:pic>
          <p:nvPicPr>
            <p:cNvPr id="1026" name="Picture 2" descr="C:\Documents and Settings\atajeldin\My Documents\Downloads\laptop_124.jpg"/>
            <p:cNvPicPr>
              <a:picLocks noChangeAspect="1" noChangeArrowheads="1"/>
            </p:cNvPicPr>
            <p:nvPr/>
          </p:nvPicPr>
          <p:blipFill>
            <a:blip r:embed="rId6" cstate="print"/>
            <a:srcRect/>
            <a:stretch>
              <a:fillRect/>
            </a:stretch>
          </p:blipFill>
          <p:spPr bwMode="auto">
            <a:xfrm>
              <a:off x="3773491" y="4015726"/>
              <a:ext cx="1138144" cy="864413"/>
            </a:xfrm>
            <a:prstGeom prst="rect">
              <a:avLst/>
            </a:prstGeom>
            <a:noFill/>
          </p:spPr>
        </p:pic>
        <p:sp>
          <p:nvSpPr>
            <p:cNvPr id="30" name="TextBox 29"/>
            <p:cNvSpPr txBox="1"/>
            <p:nvPr/>
          </p:nvSpPr>
          <p:spPr>
            <a:xfrm>
              <a:off x="3773491" y="4895891"/>
              <a:ext cx="1138144" cy="276999"/>
            </a:xfrm>
            <a:prstGeom prst="rect">
              <a:avLst/>
            </a:prstGeom>
            <a:noFill/>
          </p:spPr>
          <p:txBody>
            <a:bodyPr wrap="square" rtlCol="0">
              <a:spAutoFit/>
            </a:bodyPr>
            <a:lstStyle/>
            <a:p>
              <a:pPr algn="ctr"/>
              <a:r>
                <a:rPr lang="zh-CN" altLang="en-US" sz="1200" dirty="0" smtClean="0">
                  <a:latin typeface="Microsoft YaHei" panose="020B0503020204020204" pitchFamily="34" charset="-122"/>
                  <a:ea typeface="Microsoft YaHei" panose="020B0503020204020204" pitchFamily="34" charset="-122"/>
                </a:rPr>
                <a:t>用户界面</a:t>
              </a:r>
              <a:endParaRPr lang="en-US" sz="1200" dirty="0">
                <a:latin typeface="Microsoft YaHei" panose="020B0503020204020204" pitchFamily="34" charset="-122"/>
                <a:ea typeface="Microsoft YaHei" panose="020B0503020204020204" pitchFamily="34" charset="-122"/>
              </a:endParaRPr>
            </a:p>
          </p:txBody>
        </p:sp>
      </p:grpSp>
      <p:cxnSp>
        <p:nvCxnSpPr>
          <p:cNvPr id="33" name="Straight Arrow Connector 32"/>
          <p:cNvCxnSpPr/>
          <p:nvPr/>
        </p:nvCxnSpPr>
        <p:spPr>
          <a:xfrm>
            <a:off x="1724298" y="2708727"/>
            <a:ext cx="594361"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35" name="Straight Arrow Connector 34"/>
          <p:cNvCxnSpPr>
            <a:stCxn id="13" idx="4"/>
            <a:endCxn id="19" idx="1"/>
          </p:cNvCxnSpPr>
          <p:nvPr/>
        </p:nvCxnSpPr>
        <p:spPr>
          <a:xfrm>
            <a:off x="2971802" y="2708729"/>
            <a:ext cx="640079" cy="92333"/>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0" name="Straight Arrow Connector 39"/>
          <p:cNvCxnSpPr/>
          <p:nvPr/>
        </p:nvCxnSpPr>
        <p:spPr>
          <a:xfrm>
            <a:off x="4911635" y="2708727"/>
            <a:ext cx="640080" cy="0"/>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20" idx="3"/>
          </p:cNvCxnSpPr>
          <p:nvPr/>
        </p:nvCxnSpPr>
        <p:spPr>
          <a:xfrm flipV="1">
            <a:off x="6795953" y="2708727"/>
            <a:ext cx="659672" cy="9233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4" name="Straight Arrow Connector 43"/>
          <p:cNvCxnSpPr>
            <a:stCxn id="18" idx="2"/>
            <a:endCxn id="25" idx="0"/>
          </p:cNvCxnSpPr>
          <p:nvPr/>
        </p:nvCxnSpPr>
        <p:spPr>
          <a:xfrm>
            <a:off x="7782195" y="2934231"/>
            <a:ext cx="1" cy="61110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25" idx="2"/>
            <a:endCxn id="23" idx="1"/>
          </p:cNvCxnSpPr>
          <p:nvPr/>
        </p:nvCxnSpPr>
        <p:spPr>
          <a:xfrm>
            <a:off x="7782196" y="3822339"/>
            <a:ext cx="0" cy="24564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60" name="Straight Arrow Connector 59"/>
          <p:cNvCxnSpPr/>
          <p:nvPr/>
        </p:nvCxnSpPr>
        <p:spPr>
          <a:xfrm flipH="1">
            <a:off x="6807672" y="4307520"/>
            <a:ext cx="647952" cy="1"/>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cxnSp>
        <p:nvCxnSpPr>
          <p:cNvPr id="63" name="Straight Arrow Connector 62"/>
          <p:cNvCxnSpPr/>
          <p:nvPr/>
        </p:nvCxnSpPr>
        <p:spPr>
          <a:xfrm flipH="1">
            <a:off x="5212082" y="4293491"/>
            <a:ext cx="738053" cy="0"/>
          </a:xfrm>
          <a:prstGeom prst="straightConnector1">
            <a:avLst/>
          </a:prstGeom>
          <a:ln>
            <a:headEnd type="arrow"/>
            <a:tailEnd type="arrow"/>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362663" y="3759341"/>
            <a:ext cx="3899095" cy="2862322"/>
          </a:xfrm>
          <a:prstGeom prst="rect">
            <a:avLst/>
          </a:prstGeom>
          <a:noFill/>
        </p:spPr>
        <p:txBody>
          <a:bodyPr wrap="square" rtlCol="0">
            <a:spAutoFit/>
          </a:bodyPr>
          <a:lstStyle/>
          <a:p>
            <a:pPr>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数据大小</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 1000</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万次转账</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月</a:t>
            </a: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 300</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万活跃用户</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4</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年历史记录</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 200 GB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数据总量</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时间要求</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每日处理时间需要控制在</a:t>
            </a:r>
            <a:r>
              <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rPr>
              <a:t>2</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小时以内</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用户界面指令的反应速度：毫秒级</a:t>
            </a:r>
            <a:endParaRPr lang="en-US" altLang="zh-CN"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设备要求</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32 Node cluster + 1 master node</a:t>
            </a: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Ubuntu 14.04</a:t>
            </a: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Dual Xeon X5550 @2.67 GHz, 64 GB </a:t>
            </a:r>
            <a:r>
              <a:rPr lang="zh-CN" altLang="en-US" dirty="0">
                <a:solidFill>
                  <a:schemeClr val="tx1">
                    <a:lumMod val="65000"/>
                    <a:lumOff val="35000"/>
                  </a:schemeClr>
                </a:solidFill>
                <a:latin typeface="Microsoft YaHei" panose="020B0503020204020204" pitchFamily="34" charset="-122"/>
                <a:ea typeface="Microsoft YaHei" panose="020B0503020204020204" pitchFamily="34" charset="-122"/>
              </a:rPr>
              <a:t>存储</a:t>
            </a:r>
            <a:endPar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lvl="1">
              <a:buFont typeface="Arial" pitchFamily="34" charset="0"/>
              <a:buChar char="•"/>
            </a:pPr>
            <a:r>
              <a:rPr lang="en-US" dirty="0" smtClean="0">
                <a:solidFill>
                  <a:schemeClr val="tx1">
                    <a:lumMod val="65000"/>
                    <a:lumOff val="35000"/>
                  </a:schemeClr>
                </a:solidFill>
                <a:latin typeface="Microsoft YaHei" panose="020B0503020204020204" pitchFamily="34" charset="-122"/>
                <a:ea typeface="Microsoft YaHei" panose="020B0503020204020204" pitchFamily="34" charset="-122"/>
              </a:rPr>
              <a:t> 2x500GB data drives per node</a:t>
            </a:r>
            <a:endParaRPr lang="en-US"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5" name="Rounded Rectangle 44"/>
          <p:cNvSpPr/>
          <p:nvPr/>
        </p:nvSpPr>
        <p:spPr bwMode="gray">
          <a:xfrm>
            <a:off x="491462" y="1312927"/>
            <a:ext cx="1196661" cy="388874"/>
          </a:xfrm>
          <a:prstGeom prst="roundRect">
            <a:avLst>
              <a:gd name="adj" fmla="val 0"/>
            </a:avLst>
          </a:prstGeom>
          <a:noFill/>
          <a:ln w="6350" cap="flat" cmpd="sng" algn="ctr">
            <a:noFill/>
            <a:prstDash val="solid"/>
            <a:round/>
            <a:headEnd type="none" w="med" len="med"/>
            <a:tailEnd type="none" w="med" len="med"/>
          </a:ln>
          <a:effectLst/>
        </p:spPr>
        <p:txBody>
          <a:bodyPr tIns="91440"/>
          <a:lstStyle/>
          <a:p>
            <a:pPr indent="-171450" algn="ctr" defTabSz="895350">
              <a:spcBef>
                <a:spcPts val="600"/>
              </a:spcBef>
              <a:buClr>
                <a:srgbClr val="11356F"/>
              </a:buClr>
              <a:buSzPct val="100000"/>
              <a:defRPr/>
            </a:pPr>
            <a:r>
              <a:rPr lang="zh-CN" altLang="en-US" sz="1600" dirty="0" smtClean="0">
                <a:solidFill>
                  <a:srgbClr val="0092D1"/>
                </a:solidFill>
                <a:latin typeface="Microsoft YaHei" panose="020B0503020204020204" pitchFamily="34" charset="-122"/>
                <a:ea typeface="Microsoft YaHei" panose="020B0503020204020204" pitchFamily="34" charset="-122"/>
                <a:cs typeface="Arial"/>
              </a:rPr>
              <a:t>源数据</a:t>
            </a:r>
            <a:endParaRPr lang="en-GB" altLang="zh-CN" sz="1600" dirty="0" smtClean="0">
              <a:solidFill>
                <a:srgbClr val="0092D1"/>
              </a:solidFill>
              <a:latin typeface="Microsoft YaHei" panose="020B0503020204020204" pitchFamily="34" charset="-122"/>
              <a:ea typeface="Microsoft YaHei" panose="020B0503020204020204" pitchFamily="34" charset="-122"/>
              <a:cs typeface="Arial"/>
            </a:endParaRPr>
          </a:p>
        </p:txBody>
      </p:sp>
      <p:sp>
        <p:nvSpPr>
          <p:cNvPr id="47" name="Rounded Rectangle 46"/>
          <p:cNvSpPr/>
          <p:nvPr/>
        </p:nvSpPr>
        <p:spPr bwMode="gray">
          <a:xfrm>
            <a:off x="4087171" y="1805507"/>
            <a:ext cx="2468754" cy="388874"/>
          </a:xfrm>
          <a:prstGeom prst="roundRect">
            <a:avLst>
              <a:gd name="adj" fmla="val 0"/>
            </a:avLst>
          </a:prstGeom>
          <a:noFill/>
          <a:ln w="6350" cap="flat" cmpd="sng" algn="ctr">
            <a:noFill/>
            <a:prstDash val="solid"/>
            <a:round/>
            <a:headEnd type="none" w="med" len="med"/>
            <a:tailEnd type="none" w="med" len="med"/>
          </a:ln>
          <a:effectLst/>
        </p:spPr>
        <p:txBody>
          <a:bodyPr tIns="91440"/>
          <a:lstStyle/>
          <a:p>
            <a:pPr algn="ctr"/>
            <a:r>
              <a:rPr lang="en-US" altLang="zh-CN" sz="1600" dirty="0" smtClean="0">
                <a:solidFill>
                  <a:srgbClr val="0092D1"/>
                </a:solidFill>
                <a:latin typeface="Microsoft YaHei" panose="020B0503020204020204" pitchFamily="34" charset="-122"/>
                <a:ea typeface="Microsoft YaHei" panose="020B0503020204020204" pitchFamily="34" charset="-122"/>
                <a:cs typeface="Arial"/>
              </a:rPr>
              <a:t>32</a:t>
            </a:r>
            <a:r>
              <a:rPr lang="zh-CN" altLang="en-US" sz="1600" dirty="0" smtClean="0">
                <a:solidFill>
                  <a:srgbClr val="0092D1"/>
                </a:solidFill>
                <a:latin typeface="Microsoft YaHei" panose="020B0503020204020204" pitchFamily="34" charset="-122"/>
                <a:ea typeface="Microsoft YaHei" panose="020B0503020204020204" pitchFamily="34" charset="-122"/>
                <a:cs typeface="Arial"/>
              </a:rPr>
              <a:t>节点</a:t>
            </a:r>
            <a:r>
              <a:rPr lang="en-US" altLang="zh-CN" sz="1600" dirty="0" smtClean="0">
                <a:solidFill>
                  <a:srgbClr val="0092D1"/>
                </a:solidFill>
                <a:latin typeface="Microsoft YaHei" panose="020B0503020204020204" pitchFamily="34" charset="-122"/>
                <a:ea typeface="Microsoft YaHei" panose="020B0503020204020204" pitchFamily="34" charset="-122"/>
                <a:cs typeface="Arial"/>
              </a:rPr>
              <a:t> Hadoop </a:t>
            </a:r>
            <a:r>
              <a:rPr lang="zh-CN" altLang="en-US" sz="1600" dirty="0" smtClean="0">
                <a:solidFill>
                  <a:srgbClr val="0092D1"/>
                </a:solidFill>
                <a:latin typeface="Microsoft YaHei" panose="020B0503020204020204" pitchFamily="34" charset="-122"/>
                <a:ea typeface="Microsoft YaHei" panose="020B0503020204020204" pitchFamily="34" charset="-122"/>
                <a:cs typeface="Arial"/>
              </a:rPr>
              <a:t>类别</a:t>
            </a:r>
            <a:endParaRPr lang="en-US" altLang="zh-CN" sz="1600" dirty="0" smtClean="0">
              <a:solidFill>
                <a:srgbClr val="0092D1"/>
              </a:solidFill>
              <a:latin typeface="Microsoft YaHei" panose="020B0503020204020204" pitchFamily="34" charset="-122"/>
              <a:ea typeface="Microsoft YaHei" panose="020B0503020204020204" pitchFamily="34" charset="-122"/>
              <a:cs typeface="Arial"/>
            </a:endParaRPr>
          </a:p>
        </p:txBody>
      </p:sp>
      <p:sp>
        <p:nvSpPr>
          <p:cNvPr id="51" name="Rectangle 50"/>
          <p:cNvSpPr/>
          <p:nvPr/>
        </p:nvSpPr>
        <p:spPr>
          <a:xfrm>
            <a:off x="5275385" y="5346700"/>
            <a:ext cx="3071446" cy="901700"/>
          </a:xfrm>
          <a:prstGeom prst="rect">
            <a:avLst/>
          </a:prstGeom>
          <a:noFill/>
          <a:ln>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TX: </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转账</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HDFS: Hadoop </a:t>
            </a: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文件分类系</a:t>
            </a:r>
            <a:r>
              <a:rPr lang="zh-CN" alt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统</a:t>
            </a:r>
            <a:endPar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MSSQL: Micr</a:t>
            </a:r>
            <a:r>
              <a:rPr lang="en-US" altLang="zh-CN"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osoft</a:t>
            </a:r>
            <a:r>
              <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rPr>
              <a:t> SQL </a:t>
            </a:r>
            <a:r>
              <a:rPr lang="zh-CN" altLang="en-US" sz="1000" dirty="0">
                <a:solidFill>
                  <a:schemeClr val="tx1">
                    <a:lumMod val="65000"/>
                    <a:lumOff val="35000"/>
                  </a:schemeClr>
                </a:solidFill>
                <a:latin typeface="Microsoft YaHei" panose="020B0503020204020204" pitchFamily="34" charset="-122"/>
                <a:ea typeface="Microsoft YaHei" panose="020B0503020204020204" pitchFamily="34" charset="-122"/>
              </a:rPr>
              <a:t>服务器</a:t>
            </a:r>
            <a:endParaRPr lang="en-US" sz="10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55" name="Round Same Side Corner Rectangle 5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6" name="Round Same Side Corner Rectangle 55"/>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7" name="Round Same Side Corner Rectangle 5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8" name="Round Same Side Corner Rectangle 5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9" name="Round Same Side Corner Rectangle 5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61" name="Straight Connector 6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3318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cs typeface="Calibri" pitchFamily="34" charset="0"/>
              </a:rPr>
              <a:t>迅速增长的数据</a:t>
            </a:r>
            <a:r>
              <a:rPr lang="en-US" dirty="0" smtClean="0">
                <a:latin typeface="Microsoft YaHei" panose="020B0503020204020204" pitchFamily="34" charset="-122"/>
                <a:ea typeface="Microsoft YaHei" panose="020B0503020204020204" pitchFamily="34" charset="-122"/>
                <a:cs typeface="Calibri" pitchFamily="34" charset="0"/>
              </a:rPr>
              <a:t>:  </a:t>
            </a:r>
            <a:r>
              <a:rPr lang="zh-CN" altLang="en-US" dirty="0" smtClean="0">
                <a:latin typeface="Microsoft YaHei" panose="020B0503020204020204" pitchFamily="34" charset="-122"/>
                <a:ea typeface="Microsoft YaHei" panose="020B0503020204020204" pitchFamily="34" charset="-122"/>
                <a:cs typeface="Calibri" pitchFamily="34" charset="0"/>
              </a:rPr>
              <a:t>你准备好了吗</a:t>
            </a:r>
            <a:r>
              <a:rPr lang="en-US" dirty="0" smtClean="0">
                <a:latin typeface="Microsoft YaHei" panose="020B0503020204020204" pitchFamily="34" charset="-122"/>
                <a:ea typeface="Microsoft YaHei" panose="020B0503020204020204" pitchFamily="34" charset="-122"/>
                <a:cs typeface="Calibri" pitchFamily="34" charset="0"/>
              </a:rPr>
              <a:t>?</a:t>
            </a:r>
            <a:endParaRPr lang="en-SG" dirty="0">
              <a:latin typeface="Microsoft YaHei" panose="020B0503020204020204" pitchFamily="34" charset="-122"/>
              <a:ea typeface="Microsoft YaHei" panose="020B0503020204020204" pitchFamily="34" charset="-122"/>
            </a:endParaRPr>
          </a:p>
        </p:txBody>
      </p:sp>
      <p:pic>
        <p:nvPicPr>
          <p:cNvPr id="5" name="Picture 4" descr="Social universe.jpeg"/>
          <p:cNvPicPr>
            <a:picLocks noChangeAspect="1"/>
          </p:cNvPicPr>
          <p:nvPr/>
        </p:nvPicPr>
        <p:blipFill rotWithShape="1">
          <a:blip r:embed="rId3" cstate="print">
            <a:extLst>
              <a:ext uri="{28A0092B-C50C-407E-A947-70E740481C1C}">
                <a14:useLocalDpi xmlns:a14="http://schemas.microsoft.com/office/drawing/2010/main" val="0"/>
              </a:ext>
            </a:extLst>
          </a:blip>
          <a:srcRect b="4486"/>
          <a:stretch/>
        </p:blipFill>
        <p:spPr>
          <a:xfrm>
            <a:off x="140530" y="826647"/>
            <a:ext cx="8915400" cy="5749437"/>
          </a:xfrm>
          <a:prstGeom prst="rect">
            <a:avLst/>
          </a:prstGeom>
        </p:spPr>
      </p:pic>
      <p:sp>
        <p:nvSpPr>
          <p:cNvPr id="6" name="Rounded Rectangle 5"/>
          <p:cNvSpPr/>
          <p:nvPr>
            <p:custDataLst>
              <p:tags r:id="rId1"/>
            </p:custDataLst>
          </p:nvPr>
        </p:nvSpPr>
        <p:spPr bwMode="gray">
          <a:xfrm>
            <a:off x="1828800" y="2819400"/>
            <a:ext cx="5638800" cy="1676400"/>
          </a:xfrm>
          <a:prstGeom prst="roundRect">
            <a:avLst>
              <a:gd name="adj" fmla="val 16136"/>
            </a:avLst>
          </a:prstGeom>
          <a:solidFill>
            <a:schemeClr val="bg1">
              <a:alpha val="90000"/>
            </a:schemeClr>
          </a:solidFill>
          <a:ln w="6350" cap="flat" cmpd="sng" algn="ctr">
            <a:noFill/>
            <a:prstDash val="solid"/>
            <a:round/>
            <a:headEnd type="none" w="med" len="med"/>
            <a:tailEnd type="none" w="med" len="med"/>
          </a:ln>
          <a:effectLst>
            <a:softEdge rad="127000"/>
          </a:effectLst>
        </p:spPr>
        <p:txBody>
          <a:bodyPr lIns="457200" tIns="228600" rIns="365760" bIns="228600"/>
          <a:lstStyle/>
          <a:p>
            <a:pPr>
              <a:spcBef>
                <a:spcPts val="600"/>
              </a:spcBef>
              <a:buClr>
                <a:srgbClr val="11356F"/>
              </a:buClr>
              <a:defRPr/>
            </a:pPr>
            <a:r>
              <a:rPr 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a:t>
            </a:r>
            <a:r>
              <a:rPr lang="zh-CN" alt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今天世界上</a:t>
            </a:r>
            <a:r>
              <a:rPr 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90%</a:t>
            </a:r>
            <a:r>
              <a:rPr lang="zh-CN" alt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的数据是过去</a:t>
            </a:r>
            <a:r>
              <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2</a:t>
            </a:r>
            <a:r>
              <a:rPr lang="zh-CN" alt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年创造的。”</a:t>
            </a:r>
            <a:endParaRPr lang="en-US" altLang="zh-CN"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a:p>
            <a:pPr>
              <a:spcBef>
                <a:spcPts val="600"/>
              </a:spcBef>
              <a:buClr>
                <a:srgbClr val="11356F"/>
              </a:buClr>
              <a:defRPr/>
            </a:pPr>
            <a:r>
              <a:rPr lang="en-US" sz="20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 </a:t>
            </a:r>
            <a:r>
              <a:rPr lang="en-US" sz="20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                           </a:t>
            </a: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 </a:t>
            </a:r>
            <a:r>
              <a:rPr lang="zh-CN" alt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麦肯锡</a:t>
            </a:r>
            <a:r>
              <a:rPr lang="en-US" sz="1600" b="1" dirty="0" smtClean="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rPr>
              <a:t>, 2011</a:t>
            </a:r>
            <a:endParaRPr lang="en-US" sz="1600" b="1" dirty="0">
              <a:solidFill>
                <a:schemeClr val="tx1">
                  <a:lumMod val="65000"/>
                  <a:lumOff val="35000"/>
                </a:schemeClr>
              </a:solidFill>
              <a:latin typeface="Microsoft YaHei" panose="020B0503020204020204" pitchFamily="34" charset="-122"/>
              <a:ea typeface="Microsoft YaHei" panose="020B0503020204020204" pitchFamily="34" charset="-122"/>
              <a:cs typeface="Calibri" pitchFamily="34" charset="0"/>
            </a:endParaRPr>
          </a:p>
        </p:txBody>
      </p:sp>
    </p:spTree>
    <p:extLst>
      <p:ext uri="{BB962C8B-B14F-4D97-AF65-F5344CB8AC3E}">
        <p14:creationId xmlns:p14="http://schemas.microsoft.com/office/powerpoint/2010/main" val="862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5" name="Objet 74" hidden="1"/>
          <p:cNvGraphicFramePr>
            <a:graphicFrameLocks/>
          </p:cNvGraphicFramePr>
          <p:nvPr>
            <p:custDataLst>
              <p:tags r:id="rId2"/>
            </p:custDataLst>
            <p:extLst>
              <p:ext uri="{D42A27DB-BD31-4B8C-83A1-F6EECF244321}">
                <p14:modId xmlns:p14="http://schemas.microsoft.com/office/powerpoint/2010/main" val="1550784507"/>
              </p:ext>
            </p:extLst>
          </p:nvPr>
        </p:nvGraphicFramePr>
        <p:xfrm>
          <a:off x="1466" y="1589"/>
          <a:ext cx="1465" cy="1587"/>
        </p:xfrm>
        <a:graphic>
          <a:graphicData uri="http://schemas.openxmlformats.org/presentationml/2006/ole">
            <mc:AlternateContent xmlns:mc="http://schemas.openxmlformats.org/markup-compatibility/2006">
              <mc:Choice xmlns:v="urn:schemas-microsoft-com:vml" Requires="v">
                <p:oleObj spid="_x0000_s135364" name="think-cell Slide" r:id="rId17" imgW="360" imgH="360" progId="TCLayout.ActiveDocument.1">
                  <p:embed/>
                </p:oleObj>
              </mc:Choice>
              <mc:Fallback>
                <p:oleObj name="think-cell Slide" r:id="rId17" imgW="360" imgH="360" progId="TCLayout.ActiveDocument.1">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466" y="1589"/>
                        <a:ext cx="1465"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AutoShape 2"/>
          <p:cNvSpPr>
            <a:spLocks noChangeArrowheads="1"/>
          </p:cNvSpPr>
          <p:nvPr/>
        </p:nvSpPr>
        <p:spPr bwMode="gray">
          <a:xfrm rot="16200000">
            <a:off x="1148900" y="1125158"/>
            <a:ext cx="5004000" cy="5050973"/>
          </a:xfrm>
          <a:prstGeom prst="roundRect">
            <a:avLst>
              <a:gd name="adj" fmla="val 3592"/>
            </a:avLst>
          </a:prstGeom>
          <a:solidFill>
            <a:schemeClr val="accent6">
              <a:lumMod val="60000"/>
              <a:lumOff val="40000"/>
            </a:schemeClr>
          </a:solidFill>
          <a:ln w="6350" cap="flat" cmpd="sng" algn="ctr">
            <a:solidFill>
              <a:schemeClr val="bg1">
                <a:lumMod val="65000"/>
              </a:schemeClr>
            </a:solidFill>
            <a:prstDash val="solid"/>
            <a:round/>
            <a:headEnd type="none" w="med" len="med"/>
            <a:tailEnd type="none" w="med" len="med"/>
          </a:ln>
          <a:effectLst>
            <a:outerShdw blurRad="88900" algn="ctr" rotWithShape="0">
              <a:prstClr val="black">
                <a:alpha val="40000"/>
              </a:prstClr>
            </a:outerShdw>
          </a:effectLst>
        </p:spPr>
        <p:txBody>
          <a:bodyPr anchor="ctr"/>
          <a:lstStyle/>
          <a:p>
            <a:pPr algn="ctr" defTabSz="457200" fontAlgn="base">
              <a:spcBef>
                <a:spcPct val="30000"/>
              </a:spcBef>
              <a:spcAft>
                <a:spcPct val="0"/>
              </a:spcAft>
              <a:buClr>
                <a:srgbClr val="221CD4"/>
              </a:buClr>
              <a:buFont typeface="Wingdings" pitchFamily="2" charset="2"/>
              <a:buNone/>
              <a:defRPr/>
            </a:pPr>
            <a:endParaRPr lang="en-GB" sz="2000" b="1" dirty="0">
              <a:solidFill>
                <a:srgbClr val="11356F"/>
              </a:solidFill>
              <a:latin typeface="Microsoft YaHei" panose="020B0503020204020204" pitchFamily="34" charset="-122"/>
              <a:ea typeface="Microsoft YaHei" panose="020B0503020204020204" pitchFamily="34" charset="-122"/>
            </a:endParaRPr>
          </a:p>
        </p:txBody>
      </p:sp>
      <p:sp>
        <p:nvSpPr>
          <p:cNvPr id="69" name="AutoShape 2"/>
          <p:cNvSpPr>
            <a:spLocks noChangeArrowheads="1"/>
          </p:cNvSpPr>
          <p:nvPr/>
        </p:nvSpPr>
        <p:spPr bwMode="gray">
          <a:xfrm rot="16200000">
            <a:off x="5029242" y="2389576"/>
            <a:ext cx="5004000" cy="2522134"/>
          </a:xfrm>
          <a:prstGeom prst="roundRect">
            <a:avLst>
              <a:gd name="adj" fmla="val 7850"/>
            </a:avLst>
          </a:prstGeom>
          <a:solidFill>
            <a:schemeClr val="accent3">
              <a:lumMod val="40000"/>
              <a:lumOff val="60000"/>
            </a:schemeClr>
          </a:solidFill>
          <a:ln w="6350" cap="flat" cmpd="sng" algn="ctr">
            <a:solidFill>
              <a:schemeClr val="bg1">
                <a:lumMod val="65000"/>
              </a:schemeClr>
            </a:solidFill>
            <a:prstDash val="solid"/>
            <a:round/>
            <a:headEnd type="none" w="med" len="med"/>
            <a:tailEnd type="none" w="med" len="med"/>
          </a:ln>
          <a:effectLst>
            <a:outerShdw blurRad="88900" algn="ctr" rotWithShape="0">
              <a:prstClr val="black">
                <a:alpha val="40000"/>
              </a:prstClr>
            </a:outerShdw>
          </a:effectLst>
        </p:spPr>
        <p:txBody>
          <a:bodyPr vert="vert" anchor="t"/>
          <a:lstStyle/>
          <a:p>
            <a:pPr algn="ctr" defTabSz="457200" fontAlgn="base">
              <a:spcBef>
                <a:spcPct val="30000"/>
              </a:spcBef>
              <a:spcAft>
                <a:spcPct val="0"/>
              </a:spcAft>
              <a:buClr>
                <a:srgbClr val="221CD4"/>
              </a:buClr>
              <a:buFont typeface="Wingdings" pitchFamily="2" charset="2"/>
              <a:buNone/>
              <a:defRPr/>
            </a:pPr>
            <a:endParaRPr lang="en-GB" sz="2000" b="1" dirty="0">
              <a:solidFill>
                <a:srgbClr val="11356F"/>
              </a:solidFill>
              <a:latin typeface="Microsoft YaHei" panose="020B0503020204020204" pitchFamily="34" charset="-122"/>
              <a:ea typeface="Microsoft YaHei" panose="020B0503020204020204" pitchFamily="34" charset="-122"/>
            </a:endParaRPr>
          </a:p>
        </p:txBody>
      </p:sp>
      <p:sp>
        <p:nvSpPr>
          <p:cNvPr id="5" name="Titre 4"/>
          <p:cNvSpPr>
            <a:spLocks noGrp="1"/>
          </p:cNvSpPr>
          <p:nvPr>
            <p:ph type="title"/>
          </p:nvPr>
        </p:nvSpPr>
        <p:spPr bwMode="gray"/>
        <p:txBody>
          <a:bodyPr/>
          <a:lstStyle/>
          <a:p>
            <a:r>
              <a:rPr lang="zh-CN" altLang="en-US" dirty="0" smtClean="0">
                <a:latin typeface="Microsoft YaHei" panose="020B0503020204020204" pitchFamily="34" charset="-122"/>
                <a:ea typeface="Microsoft YaHei" panose="020B0503020204020204" pitchFamily="34" charset="-122"/>
              </a:rPr>
              <a:t>人口特征预测</a:t>
            </a:r>
            <a:r>
              <a:rPr lang="fr-FR"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方法概述 </a:t>
            </a:r>
            <a:r>
              <a:rPr lang="fr-FR" dirty="0" smtClean="0">
                <a:latin typeface="Microsoft YaHei" panose="020B0503020204020204" pitchFamily="34" charset="-122"/>
                <a:ea typeface="Microsoft YaHei" panose="020B0503020204020204" pitchFamily="34" charset="-122"/>
              </a:rPr>
              <a:t>(1/2)</a:t>
            </a:r>
            <a:endParaRPr lang="fr-FR" dirty="0">
              <a:latin typeface="Microsoft YaHei" panose="020B0503020204020204" pitchFamily="34" charset="-122"/>
              <a:ea typeface="Microsoft YaHei" panose="020B0503020204020204" pitchFamily="34" charset="-122"/>
            </a:endParaRPr>
          </a:p>
        </p:txBody>
      </p:sp>
      <p:sp>
        <p:nvSpPr>
          <p:cNvPr id="6" name="AutoShape 11"/>
          <p:cNvSpPr>
            <a:spLocks noChangeArrowheads="1"/>
          </p:cNvSpPr>
          <p:nvPr/>
        </p:nvSpPr>
        <p:spPr bwMode="auto">
          <a:xfrm rot="16200000" flipH="1">
            <a:off x="1034120" y="264909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8" name="AutoShape 11"/>
          <p:cNvSpPr>
            <a:spLocks noChangeArrowheads="1"/>
          </p:cNvSpPr>
          <p:nvPr/>
        </p:nvSpPr>
        <p:spPr bwMode="auto">
          <a:xfrm rot="16200000" flipH="1">
            <a:off x="1034120" y="394528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9" name="AutoShape 11"/>
          <p:cNvSpPr>
            <a:spLocks noChangeArrowheads="1"/>
          </p:cNvSpPr>
          <p:nvPr/>
        </p:nvSpPr>
        <p:spPr bwMode="auto">
          <a:xfrm rot="16200000" flipH="1">
            <a:off x="1034120" y="5241385"/>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10" name="Rounded Rectangle 4"/>
          <p:cNvSpPr/>
          <p:nvPr/>
        </p:nvSpPr>
        <p:spPr>
          <a:xfrm>
            <a:off x="185147" y="2395499"/>
            <a:ext cx="864000" cy="648000"/>
          </a:xfrm>
          <a:prstGeom prst="roundRect">
            <a:avLst>
              <a:gd name="adj" fmla="val 6841"/>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vert="horz" anchor="ctr"/>
          <a:lstStyle/>
          <a:p>
            <a:pPr algn="ctr" defTabSz="914400"/>
            <a:r>
              <a:rPr lang="zh-CN" altLang="en-US" sz="1000" b="1" dirty="0" smtClean="0">
                <a:solidFill>
                  <a:schemeClr val="tx2"/>
                </a:solidFill>
                <a:latin typeface="Microsoft YaHei" panose="020B0503020204020204" pitchFamily="34" charset="-122"/>
                <a:ea typeface="Microsoft YaHei" panose="020B0503020204020204" pitchFamily="34" charset="-122"/>
                <a:cs typeface="Calibri"/>
              </a:rPr>
              <a:t>观看数据</a:t>
            </a:r>
            <a:endParaRPr lang="en-US" sz="1000" b="1" dirty="0">
              <a:solidFill>
                <a:schemeClr val="tx2"/>
              </a:solidFill>
              <a:latin typeface="Microsoft YaHei" panose="020B0503020204020204" pitchFamily="34" charset="-122"/>
              <a:ea typeface="Microsoft YaHei" panose="020B0503020204020204" pitchFamily="34" charset="-122"/>
              <a:cs typeface="Calibri"/>
            </a:endParaRPr>
          </a:p>
        </p:txBody>
      </p:sp>
      <p:sp>
        <p:nvSpPr>
          <p:cNvPr id="11" name="Rounded Rectangle 4"/>
          <p:cNvSpPr/>
          <p:nvPr/>
        </p:nvSpPr>
        <p:spPr>
          <a:xfrm>
            <a:off x="185147" y="3691643"/>
            <a:ext cx="864000" cy="648000"/>
          </a:xfrm>
          <a:prstGeom prst="roundRect">
            <a:avLst>
              <a:gd name="adj" fmla="val 6841"/>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vert="horz" anchor="ctr"/>
          <a:lstStyle/>
          <a:p>
            <a:pPr algn="ctr" defTabSz="914400"/>
            <a:r>
              <a:rPr lang="zh-CN" altLang="en-US" sz="1000" b="1" dirty="0" smtClean="0">
                <a:solidFill>
                  <a:schemeClr val="tx2"/>
                </a:solidFill>
                <a:latin typeface="Microsoft YaHei" panose="020B0503020204020204" pitchFamily="34" charset="-122"/>
                <a:ea typeface="Microsoft YaHei" panose="020B0503020204020204" pitchFamily="34" charset="-122"/>
                <a:cs typeface="Calibri"/>
              </a:rPr>
              <a:t>观众统计特征</a:t>
            </a:r>
            <a:endParaRPr lang="en-US" sz="1000" b="1" dirty="0">
              <a:solidFill>
                <a:schemeClr val="tx2"/>
              </a:solidFill>
              <a:latin typeface="Microsoft YaHei" panose="020B0503020204020204" pitchFamily="34" charset="-122"/>
              <a:ea typeface="Microsoft YaHei" panose="020B0503020204020204" pitchFamily="34" charset="-122"/>
              <a:cs typeface="Calibri"/>
            </a:endParaRPr>
          </a:p>
        </p:txBody>
      </p:sp>
      <p:sp>
        <p:nvSpPr>
          <p:cNvPr id="12" name="Rounded Rectangle 4"/>
          <p:cNvSpPr/>
          <p:nvPr/>
        </p:nvSpPr>
        <p:spPr>
          <a:xfrm>
            <a:off x="185147" y="4987787"/>
            <a:ext cx="864000" cy="648000"/>
          </a:xfrm>
          <a:prstGeom prst="roundRect">
            <a:avLst>
              <a:gd name="adj" fmla="val 6841"/>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vert="horz" anchor="ctr"/>
          <a:lstStyle/>
          <a:p>
            <a:pPr algn="ctr" defTabSz="914400"/>
            <a:r>
              <a:rPr lang="zh-CN" altLang="en-US" sz="1000" b="1" dirty="0" smtClean="0">
                <a:solidFill>
                  <a:schemeClr val="tx2"/>
                </a:solidFill>
                <a:latin typeface="Microsoft YaHei" panose="020B0503020204020204" pitchFamily="34" charset="-122"/>
                <a:ea typeface="Microsoft YaHei" panose="020B0503020204020204" pitchFamily="34" charset="-122"/>
                <a:cs typeface="Calibri"/>
              </a:rPr>
              <a:t>内容元数据</a:t>
            </a:r>
            <a:endParaRPr lang="en-US" sz="1000" b="1" dirty="0">
              <a:solidFill>
                <a:schemeClr val="tx2"/>
              </a:solidFill>
              <a:latin typeface="Microsoft YaHei" panose="020B0503020204020204" pitchFamily="34" charset="-122"/>
              <a:ea typeface="Microsoft YaHei" panose="020B0503020204020204" pitchFamily="34" charset="-122"/>
              <a:cs typeface="Calibri"/>
            </a:endParaRPr>
          </a:p>
        </p:txBody>
      </p:sp>
      <p:sp>
        <p:nvSpPr>
          <p:cNvPr id="13" name="TextBox 27"/>
          <p:cNvSpPr txBox="1"/>
          <p:nvPr/>
        </p:nvSpPr>
        <p:spPr bwMode="gray">
          <a:xfrm>
            <a:off x="3774373" y="2179475"/>
            <a:ext cx="1528785" cy="3744416"/>
          </a:xfrm>
          <a:prstGeom prst="roundRect">
            <a:avLst>
              <a:gd name="adj" fmla="val 5317"/>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1600" dirty="0">
              <a:latin typeface="Microsoft YaHei" panose="020B0503020204020204" pitchFamily="34" charset="-122"/>
              <a:ea typeface="Microsoft YaHei" panose="020B0503020204020204" pitchFamily="34" charset="-122"/>
            </a:endParaRPr>
          </a:p>
        </p:txBody>
      </p:sp>
      <p:grpSp>
        <p:nvGrpSpPr>
          <p:cNvPr id="14" name="Group 68"/>
          <p:cNvGrpSpPr/>
          <p:nvPr/>
        </p:nvGrpSpPr>
        <p:grpSpPr>
          <a:xfrm>
            <a:off x="3840842" y="2276533"/>
            <a:ext cx="1395847" cy="1703143"/>
            <a:chOff x="704528" y="2426221"/>
            <a:chExt cx="2088232" cy="2351960"/>
          </a:xfrm>
        </p:grpSpPr>
        <p:grpSp>
          <p:nvGrpSpPr>
            <p:cNvPr id="15" name="Group 70"/>
            <p:cNvGrpSpPr/>
            <p:nvPr/>
          </p:nvGrpSpPr>
          <p:grpSpPr>
            <a:xfrm>
              <a:off x="1682475" y="3377169"/>
              <a:ext cx="1110285" cy="996035"/>
              <a:chOff x="1650099" y="3844142"/>
              <a:chExt cx="1110285" cy="996035"/>
            </a:xfrm>
          </p:grpSpPr>
          <p:sp>
            <p:nvSpPr>
              <p:cNvPr id="19" name="Text Box 46"/>
              <p:cNvSpPr txBox="1">
                <a:spLocks noChangeArrowheads="1"/>
              </p:cNvSpPr>
              <p:nvPr>
                <p:custDataLst>
                  <p:tags r:id="rId15"/>
                </p:custDataLst>
              </p:nvPr>
            </p:nvSpPr>
            <p:spPr bwMode="gray">
              <a:xfrm>
                <a:off x="1896288" y="4457655"/>
                <a:ext cx="864096" cy="382522"/>
              </a:xfrm>
              <a:prstGeom prst="rect">
                <a:avLst/>
              </a:prstGeom>
              <a:noFill/>
              <a:ln w="9525">
                <a:noFill/>
                <a:miter lim="800000"/>
                <a:headEnd/>
                <a:tailEnd/>
              </a:ln>
              <a:effectLst/>
            </p:spPr>
            <p:txBody>
              <a:bodyPr wrap="square" lIns="0" tIns="0" rIns="0" bIns="0" anchor="ctr">
                <a:spAutoFit/>
              </a:bodyPr>
              <a:lstStyle/>
              <a:p>
                <a:pPr lvl="0" algn="ctr" defTabSz="914400">
                  <a:defRPr/>
                </a:pPr>
                <a:r>
                  <a:rPr lang="zh-CN" altLang="en-US" sz="600" b="1" kern="0" dirty="0" smtClean="0">
                    <a:solidFill>
                      <a:srgbClr val="800000"/>
                    </a:solidFill>
                    <a:latin typeface="Microsoft YaHei" panose="020B0503020204020204" pitchFamily="34" charset="-122"/>
                    <a:ea typeface="Microsoft YaHei" panose="020B0503020204020204" pitchFamily="34" charset="-122"/>
                    <a:cs typeface="Tahoma" pitchFamily="34" charset="0"/>
                  </a:rPr>
                  <a:t>用奇异值分解搭建特殊的向量并描述节目和观众</a:t>
                </a:r>
                <a:endParaRPr lang="en-GB" sz="600" b="1" kern="0" dirty="0" smtClean="0">
                  <a:solidFill>
                    <a:srgbClr val="800000"/>
                  </a:solidFill>
                  <a:latin typeface="Microsoft YaHei" panose="020B0503020204020204" pitchFamily="34" charset="-122"/>
                  <a:ea typeface="Microsoft YaHei" panose="020B0503020204020204" pitchFamily="34" charset="-122"/>
                  <a:cs typeface="Tahoma" pitchFamily="34" charset="0"/>
                </a:endParaRPr>
              </a:p>
            </p:txBody>
          </p:sp>
          <p:cxnSp>
            <p:nvCxnSpPr>
              <p:cNvPr id="20" name="Straight Arrow Connector 42"/>
              <p:cNvCxnSpPr/>
              <p:nvPr/>
            </p:nvCxnSpPr>
            <p:spPr>
              <a:xfrm flipH="1" flipV="1">
                <a:off x="2304437" y="3844142"/>
                <a:ext cx="0" cy="272643"/>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46"/>
              <p:cNvCxnSpPr/>
              <p:nvPr/>
            </p:nvCxnSpPr>
            <p:spPr>
              <a:xfrm rot="5400000" flipH="1">
                <a:off x="1786899" y="4331350"/>
                <a:ext cx="0" cy="273600"/>
              </a:xfrm>
              <a:prstGeom prst="straightConnector1">
                <a:avLst/>
              </a:prstGeom>
              <a:ln w="12700">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16" name="Picture 6"/>
            <p:cNvPicPr>
              <a:picLocks noChangeAspect="1" noChangeArrowheads="1"/>
            </p:cNvPicPr>
            <p:nvPr/>
          </p:nvPicPr>
          <p:blipFill>
            <a:blip r:embed="rId19"/>
            <a:srcRect b="86847"/>
            <a:stretch>
              <a:fillRect/>
            </a:stretch>
          </p:blipFill>
          <p:spPr bwMode="auto">
            <a:xfrm>
              <a:off x="732468" y="2426221"/>
              <a:ext cx="1786309" cy="288032"/>
            </a:xfrm>
            <a:prstGeom prst="rect">
              <a:avLst/>
            </a:prstGeom>
            <a:noFill/>
            <a:ln w="9525">
              <a:noFill/>
              <a:miter lim="800000"/>
              <a:headEnd/>
              <a:tailEnd/>
            </a:ln>
            <a:effectLst/>
          </p:spPr>
        </p:pic>
        <p:pic>
          <p:nvPicPr>
            <p:cNvPr id="17" name="Picture 65"/>
            <p:cNvPicPr>
              <a:picLocks noChangeAspect="1"/>
            </p:cNvPicPr>
            <p:nvPr>
              <p:custDataLst>
                <p:tags r:id="rId14"/>
              </p:custDataLst>
            </p:nvPr>
          </p:nvPicPr>
          <p:blipFill>
            <a:blip r:embed="rId2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04528" y="3866381"/>
              <a:ext cx="253200" cy="216000"/>
            </a:xfrm>
            <a:prstGeom prst="rect">
              <a:avLst/>
            </a:prstGeom>
          </p:spPr>
        </p:pic>
        <p:pic>
          <p:nvPicPr>
            <p:cNvPr id="18" name="Picture 7"/>
            <p:cNvPicPr>
              <a:picLocks noChangeAspect="1" noChangeArrowheads="1"/>
            </p:cNvPicPr>
            <p:nvPr/>
          </p:nvPicPr>
          <p:blipFill>
            <a:blip r:embed="rId21"/>
            <a:srcRect/>
            <a:stretch>
              <a:fillRect/>
            </a:stretch>
          </p:blipFill>
          <p:spPr bwMode="auto">
            <a:xfrm>
              <a:off x="968177" y="2661295"/>
              <a:ext cx="1728192" cy="2116886"/>
            </a:xfrm>
            <a:prstGeom prst="rect">
              <a:avLst/>
            </a:prstGeom>
            <a:noFill/>
            <a:ln w="9525">
              <a:noFill/>
              <a:miter lim="800000"/>
              <a:headEnd/>
              <a:tailEnd/>
            </a:ln>
            <a:effectLst/>
          </p:spPr>
        </p:pic>
      </p:grpSp>
      <p:pic>
        <p:nvPicPr>
          <p:cNvPr id="22" name="Picture 3"/>
          <p:cNvPicPr>
            <a:picLocks noChangeAspect="1" noChangeArrowheads="1"/>
          </p:cNvPicPr>
          <p:nvPr/>
        </p:nvPicPr>
        <p:blipFill>
          <a:blip r:embed="rId22"/>
          <a:srcRect/>
          <a:stretch>
            <a:fillRect/>
          </a:stretch>
        </p:blipFill>
        <p:spPr bwMode="auto">
          <a:xfrm>
            <a:off x="3809542" y="4339715"/>
            <a:ext cx="1462316" cy="1560264"/>
          </a:xfrm>
          <a:prstGeom prst="rect">
            <a:avLst/>
          </a:prstGeom>
          <a:noFill/>
          <a:ln w="9525">
            <a:noFill/>
            <a:miter lim="800000"/>
            <a:headEnd/>
            <a:tailEnd/>
          </a:ln>
          <a:effectLst/>
        </p:spPr>
      </p:pic>
      <p:sp>
        <p:nvSpPr>
          <p:cNvPr id="23" name="TextBox 27"/>
          <p:cNvSpPr txBox="1"/>
          <p:nvPr/>
        </p:nvSpPr>
        <p:spPr bwMode="gray">
          <a:xfrm>
            <a:off x="6366662" y="2881749"/>
            <a:ext cx="731158" cy="360000"/>
          </a:xfrm>
          <a:prstGeom prst="roundRect">
            <a:avLst>
              <a:gd name="adj" fmla="val 5317"/>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00" b="1" dirty="0">
                <a:solidFill>
                  <a:schemeClr val="tx2"/>
                </a:solidFill>
                <a:latin typeface="Microsoft YaHei" panose="020B0503020204020204" pitchFamily="34" charset="-122"/>
                <a:ea typeface="Microsoft YaHei" panose="020B0503020204020204" pitchFamily="34" charset="-122"/>
              </a:rPr>
              <a:t>模型</a:t>
            </a:r>
            <a:r>
              <a:rPr lang="en-US" altLang="zh-CN" sz="1000" b="1" dirty="0" smtClean="0">
                <a:solidFill>
                  <a:schemeClr val="tx2"/>
                </a:solidFill>
                <a:latin typeface="Microsoft YaHei" panose="020B0503020204020204" pitchFamily="34" charset="-122"/>
                <a:ea typeface="Microsoft YaHei" panose="020B0503020204020204" pitchFamily="34" charset="-122"/>
              </a:rPr>
              <a:t> 1</a:t>
            </a:r>
            <a:endParaRPr lang="en-US" altLang="zh-CN" sz="1000" b="1" dirty="0">
              <a:solidFill>
                <a:schemeClr val="tx2"/>
              </a:solidFill>
              <a:latin typeface="Microsoft YaHei" panose="020B0503020204020204" pitchFamily="34" charset="-122"/>
              <a:ea typeface="Microsoft YaHei" panose="020B0503020204020204" pitchFamily="34" charset="-122"/>
            </a:endParaRPr>
          </a:p>
        </p:txBody>
      </p:sp>
      <p:sp>
        <p:nvSpPr>
          <p:cNvPr id="24" name="TextBox 27"/>
          <p:cNvSpPr txBox="1"/>
          <p:nvPr/>
        </p:nvSpPr>
        <p:spPr bwMode="gray">
          <a:xfrm>
            <a:off x="6366662" y="3961749"/>
            <a:ext cx="731158" cy="360000"/>
          </a:xfrm>
          <a:prstGeom prst="roundRect">
            <a:avLst>
              <a:gd name="adj" fmla="val 5317"/>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00" b="1" dirty="0">
                <a:solidFill>
                  <a:schemeClr val="tx2"/>
                </a:solidFill>
                <a:latin typeface="Microsoft YaHei" panose="020B0503020204020204" pitchFamily="34" charset="-122"/>
                <a:ea typeface="Microsoft YaHei" panose="020B0503020204020204" pitchFamily="34" charset="-122"/>
              </a:rPr>
              <a:t>模型</a:t>
            </a:r>
            <a:r>
              <a:rPr lang="en-US" altLang="zh-CN" sz="1000" b="1" dirty="0" smtClean="0">
                <a:solidFill>
                  <a:schemeClr val="tx2"/>
                </a:solidFill>
                <a:latin typeface="Microsoft YaHei" panose="020B0503020204020204" pitchFamily="34" charset="-122"/>
                <a:ea typeface="Microsoft YaHei" panose="020B0503020204020204" pitchFamily="34" charset="-122"/>
              </a:rPr>
              <a:t> N</a:t>
            </a:r>
            <a:endParaRPr lang="en-US" altLang="zh-CN" sz="1000" b="1" dirty="0">
              <a:solidFill>
                <a:schemeClr val="tx2"/>
              </a:solidFill>
              <a:latin typeface="Microsoft YaHei" panose="020B0503020204020204" pitchFamily="34" charset="-122"/>
              <a:ea typeface="Microsoft YaHei" panose="020B0503020204020204" pitchFamily="34" charset="-122"/>
            </a:endParaRPr>
          </a:p>
        </p:txBody>
      </p:sp>
      <p:sp>
        <p:nvSpPr>
          <p:cNvPr id="25" name="TextBox 27"/>
          <p:cNvSpPr txBox="1"/>
          <p:nvPr/>
        </p:nvSpPr>
        <p:spPr bwMode="gray">
          <a:xfrm>
            <a:off x="6699006" y="3493737"/>
            <a:ext cx="265876" cy="216024"/>
          </a:xfrm>
          <a:prstGeom prst="roundRect">
            <a:avLst>
              <a:gd name="adj" fmla="val 5317"/>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200" b="1" dirty="0" smtClean="0">
                <a:solidFill>
                  <a:schemeClr val="tx2"/>
                </a:solidFill>
                <a:latin typeface="Microsoft YaHei" panose="020B0503020204020204" pitchFamily="34" charset="-122"/>
                <a:ea typeface="Microsoft YaHei" panose="020B0503020204020204" pitchFamily="34" charset="-122"/>
              </a:rPr>
              <a:t>…</a:t>
            </a:r>
            <a:endParaRPr lang="en-US" altLang="zh-CN" sz="1200" b="1" dirty="0">
              <a:solidFill>
                <a:schemeClr val="tx2"/>
              </a:solidFill>
              <a:latin typeface="Microsoft YaHei" panose="020B0503020204020204" pitchFamily="34" charset="-122"/>
              <a:ea typeface="Microsoft YaHei" panose="020B0503020204020204" pitchFamily="34" charset="-122"/>
            </a:endParaRPr>
          </a:p>
        </p:txBody>
      </p:sp>
      <p:sp>
        <p:nvSpPr>
          <p:cNvPr id="26" name="Ellipse 25"/>
          <p:cNvSpPr/>
          <p:nvPr/>
        </p:nvSpPr>
        <p:spPr>
          <a:xfrm>
            <a:off x="7702217" y="3025685"/>
            <a:ext cx="1063503" cy="1152128"/>
          </a:xfrm>
          <a:prstGeom prst="ellipse">
            <a:avLst/>
          </a:prstGeom>
          <a:noFill/>
          <a:ln>
            <a:solidFill>
              <a:schemeClr val="bg2"/>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atin typeface="Microsoft YaHei" panose="020B0503020204020204" pitchFamily="34" charset="-122"/>
              <a:ea typeface="Microsoft YaHei" panose="020B0503020204020204" pitchFamily="34" charset="-122"/>
            </a:endParaRPr>
          </a:p>
        </p:txBody>
      </p:sp>
      <p:grpSp>
        <p:nvGrpSpPr>
          <p:cNvPr id="27" name="Groupe 20"/>
          <p:cNvGrpSpPr/>
          <p:nvPr/>
        </p:nvGrpSpPr>
        <p:grpSpPr>
          <a:xfrm>
            <a:off x="7976686" y="3261069"/>
            <a:ext cx="502209" cy="675580"/>
            <a:chOff x="5974424" y="2708920"/>
            <a:chExt cx="1066808" cy="1324695"/>
          </a:xfrm>
        </p:grpSpPr>
        <p:pic>
          <p:nvPicPr>
            <p:cNvPr id="28" name="Picture 61"/>
            <p:cNvPicPr>
              <a:picLocks noChangeAspect="1"/>
            </p:cNvPicPr>
            <p:nvPr/>
          </p:nvPicPr>
          <p:blipFill>
            <a:blip r:embed="rId23"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50488" y="3429000"/>
              <a:ext cx="490744" cy="585236"/>
            </a:xfrm>
            <a:prstGeom prst="rect">
              <a:avLst/>
            </a:prstGeom>
          </p:spPr>
        </p:pic>
        <p:pic>
          <p:nvPicPr>
            <p:cNvPr id="29" name="Picture 74"/>
            <p:cNvPicPr>
              <a:picLocks noChangeAspect="1"/>
            </p:cNvPicPr>
            <p:nvPr/>
          </p:nvPicPr>
          <p:blipFill rotWithShape="1">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5974424" y="3429000"/>
              <a:ext cx="457200" cy="604615"/>
            </a:xfrm>
            <a:prstGeom prst="rect">
              <a:avLst/>
            </a:prstGeom>
          </p:spPr>
        </p:pic>
        <p:pic>
          <p:nvPicPr>
            <p:cNvPr id="30" name="Picture 57"/>
            <p:cNvPicPr>
              <a:picLocks noChangeAspect="1"/>
            </p:cNvPicPr>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974424" y="2708920"/>
              <a:ext cx="484648" cy="597428"/>
            </a:xfrm>
            <a:prstGeom prst="rect">
              <a:avLst/>
            </a:prstGeom>
          </p:spPr>
        </p:pic>
        <p:pic>
          <p:nvPicPr>
            <p:cNvPr id="31" name="Picture 55"/>
            <p:cNvPicPr>
              <a:picLocks noChangeAspect="1"/>
            </p:cNvPicPr>
            <p:nvPr/>
          </p:nvPicPr>
          <p:blipFill>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50488" y="2708920"/>
              <a:ext cx="484648" cy="612668"/>
            </a:xfrm>
            <a:prstGeom prst="rect">
              <a:avLst/>
            </a:prstGeom>
          </p:spPr>
        </p:pic>
      </p:grpSp>
      <p:sp>
        <p:nvSpPr>
          <p:cNvPr id="32" name="Rectangle à coins arrondis 31"/>
          <p:cNvSpPr/>
          <p:nvPr/>
        </p:nvSpPr>
        <p:spPr>
          <a:xfrm>
            <a:off x="7895483" y="2665669"/>
            <a:ext cx="664615" cy="216000"/>
          </a:xfrm>
          <a:prstGeom prst="roundRect">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800" b="1" dirty="0" smtClean="0">
                <a:solidFill>
                  <a:schemeClr val="tx1">
                    <a:lumMod val="50000"/>
                    <a:lumOff val="50000"/>
                  </a:schemeClr>
                </a:solidFill>
                <a:latin typeface="Microsoft YaHei" panose="020B0503020204020204" pitchFamily="34" charset="-122"/>
                <a:ea typeface="Microsoft YaHei" panose="020B0503020204020204" pitchFamily="34" charset="-122"/>
              </a:rPr>
              <a:t>年龄</a:t>
            </a:r>
            <a:endParaRPr lang="fr-FR" sz="8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33" name="Rectangle à coins arrondis 32"/>
          <p:cNvSpPr/>
          <p:nvPr/>
        </p:nvSpPr>
        <p:spPr>
          <a:xfrm>
            <a:off x="7895483" y="2953701"/>
            <a:ext cx="664615" cy="216000"/>
          </a:xfrm>
          <a:prstGeom prst="roundRect">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800" b="1" dirty="0" smtClean="0">
                <a:solidFill>
                  <a:schemeClr val="tx1">
                    <a:lumMod val="50000"/>
                    <a:lumOff val="50000"/>
                  </a:schemeClr>
                </a:solidFill>
                <a:latin typeface="Microsoft YaHei" panose="020B0503020204020204" pitchFamily="34" charset="-122"/>
                <a:ea typeface="Microsoft YaHei" panose="020B0503020204020204" pitchFamily="34" charset="-122"/>
              </a:rPr>
              <a:t>性别</a:t>
            </a:r>
            <a:endParaRPr lang="fr-FR" sz="8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34" name="Rectangle à coins arrondis 33"/>
          <p:cNvSpPr/>
          <p:nvPr/>
        </p:nvSpPr>
        <p:spPr>
          <a:xfrm>
            <a:off x="7895483" y="4033821"/>
            <a:ext cx="664615" cy="216000"/>
          </a:xfrm>
          <a:prstGeom prst="roundRect">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800" b="1" dirty="0" smtClean="0">
                <a:solidFill>
                  <a:schemeClr val="tx1">
                    <a:lumMod val="50000"/>
                    <a:lumOff val="50000"/>
                  </a:schemeClr>
                </a:solidFill>
                <a:latin typeface="Microsoft YaHei" panose="020B0503020204020204" pitchFamily="34" charset="-122"/>
                <a:ea typeface="Microsoft YaHei" panose="020B0503020204020204" pitchFamily="34" charset="-122"/>
              </a:rPr>
              <a:t>社会地位</a:t>
            </a:r>
            <a:endParaRPr lang="fr-FR" sz="8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35" name="Rectangle à coins arrondis 34"/>
          <p:cNvSpPr/>
          <p:nvPr/>
        </p:nvSpPr>
        <p:spPr>
          <a:xfrm>
            <a:off x="7895483" y="4321853"/>
            <a:ext cx="664615" cy="216000"/>
          </a:xfrm>
          <a:prstGeom prst="roundRect">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zh-CN" altLang="en-US" sz="800" b="1" dirty="0" smtClean="0">
                <a:solidFill>
                  <a:schemeClr val="tx1">
                    <a:lumMod val="50000"/>
                    <a:lumOff val="50000"/>
                  </a:schemeClr>
                </a:solidFill>
                <a:latin typeface="Microsoft YaHei" panose="020B0503020204020204" pitchFamily="34" charset="-122"/>
                <a:ea typeface="Microsoft YaHei" panose="020B0503020204020204" pitchFamily="34" charset="-122"/>
              </a:rPr>
              <a:t>家庭主妇</a:t>
            </a:r>
            <a:endParaRPr lang="fr-FR" sz="800"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36" name="AutoShape 11"/>
          <p:cNvSpPr>
            <a:spLocks noChangeArrowheads="1"/>
          </p:cNvSpPr>
          <p:nvPr/>
        </p:nvSpPr>
        <p:spPr bwMode="auto">
          <a:xfrm rot="16200000" flipH="1">
            <a:off x="5368000" y="223522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200" dirty="0">
              <a:solidFill>
                <a:schemeClr val="bg2"/>
              </a:solidFill>
              <a:latin typeface="Microsoft YaHei" panose="020B0503020204020204" pitchFamily="34" charset="-122"/>
              <a:ea typeface="Microsoft YaHei" panose="020B0503020204020204" pitchFamily="34" charset="-122"/>
              <a:cs typeface="Arial" charset="0"/>
            </a:endParaRPr>
          </a:p>
        </p:txBody>
      </p:sp>
      <p:sp>
        <p:nvSpPr>
          <p:cNvPr id="37" name="AutoShape 11"/>
          <p:cNvSpPr>
            <a:spLocks noChangeArrowheads="1"/>
          </p:cNvSpPr>
          <p:nvPr/>
        </p:nvSpPr>
        <p:spPr bwMode="auto">
          <a:xfrm rot="16200000" flipH="1">
            <a:off x="5367999" y="4683459"/>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38" name="AutoShape 11"/>
          <p:cNvSpPr>
            <a:spLocks noChangeArrowheads="1"/>
          </p:cNvSpPr>
          <p:nvPr/>
        </p:nvSpPr>
        <p:spPr bwMode="auto">
          <a:xfrm rot="16200000" flipH="1">
            <a:off x="5368000" y="295530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39" name="TextBox 27"/>
          <p:cNvSpPr txBox="1"/>
          <p:nvPr/>
        </p:nvSpPr>
        <p:spPr bwMode="gray">
          <a:xfrm>
            <a:off x="5369628" y="3745765"/>
            <a:ext cx="265876" cy="216024"/>
          </a:xfrm>
          <a:prstGeom prst="roundRect">
            <a:avLst>
              <a:gd name="adj" fmla="val 5317"/>
            </a:avLst>
          </a:prstGeom>
          <a:noFill/>
          <a:ln>
            <a:noFill/>
          </a:ln>
          <a:effectLst/>
        </p:spPr>
        <p:style>
          <a:lnRef idx="1">
            <a:schemeClr val="accent1"/>
          </a:lnRef>
          <a:fillRef idx="3">
            <a:schemeClr val="accent1"/>
          </a:fillRef>
          <a:effectRef idx="2">
            <a:schemeClr val="accent1"/>
          </a:effectRef>
          <a:fontRef idx="minor">
            <a:schemeClr val="lt1"/>
          </a:fontRef>
        </p:style>
        <p:txBody>
          <a:bodyPr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100" b="1" dirty="0" smtClean="0">
                <a:solidFill>
                  <a:schemeClr val="tx2"/>
                </a:solidFill>
                <a:latin typeface="Microsoft YaHei" panose="020B0503020204020204" pitchFamily="34" charset="-122"/>
                <a:ea typeface="Microsoft YaHei" panose="020B0503020204020204" pitchFamily="34" charset="-122"/>
              </a:rPr>
              <a:t>…</a:t>
            </a:r>
            <a:endParaRPr lang="en-US" altLang="zh-CN" sz="1100" b="1" dirty="0">
              <a:solidFill>
                <a:schemeClr val="tx2"/>
              </a:solidFill>
              <a:latin typeface="Microsoft YaHei" panose="020B0503020204020204" pitchFamily="34" charset="-122"/>
              <a:ea typeface="Microsoft YaHei" panose="020B0503020204020204" pitchFamily="34" charset="-122"/>
            </a:endParaRPr>
          </a:p>
        </p:txBody>
      </p:sp>
      <p:sp>
        <p:nvSpPr>
          <p:cNvPr id="40" name="AutoShape 11"/>
          <p:cNvSpPr>
            <a:spLocks noChangeArrowheads="1"/>
          </p:cNvSpPr>
          <p:nvPr/>
        </p:nvSpPr>
        <p:spPr bwMode="auto">
          <a:xfrm rot="16200000" flipH="1">
            <a:off x="7495004" y="349534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41" name="TextBox 27"/>
          <p:cNvSpPr txBox="1"/>
          <p:nvPr/>
        </p:nvSpPr>
        <p:spPr bwMode="gray">
          <a:xfrm rot="10800000">
            <a:off x="7164290" y="2881669"/>
            <a:ext cx="332308" cy="1440000"/>
          </a:xfrm>
          <a:prstGeom prst="roundRect">
            <a:avLst>
              <a:gd name="adj" fmla="val 5317"/>
            </a:avLst>
          </a:prstGeom>
          <a:solidFill>
            <a:schemeClr val="tx2">
              <a:lumMod val="20000"/>
              <a:lumOff val="80000"/>
            </a:schemeClr>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vert270"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000" b="1" dirty="0" smtClean="0">
                <a:solidFill>
                  <a:schemeClr val="tx2"/>
                </a:solidFill>
                <a:latin typeface="Microsoft YaHei" panose="020B0503020204020204" pitchFamily="34" charset="-122"/>
                <a:ea typeface="Microsoft YaHei" panose="020B0503020204020204" pitchFamily="34" charset="-122"/>
              </a:rPr>
              <a:t>Ensemble</a:t>
            </a:r>
            <a:endParaRPr lang="en-US" altLang="zh-CN" sz="1000" b="1" dirty="0">
              <a:solidFill>
                <a:schemeClr val="tx2"/>
              </a:solidFill>
              <a:latin typeface="Microsoft YaHei" panose="020B0503020204020204" pitchFamily="34" charset="-122"/>
              <a:ea typeface="Microsoft YaHei" panose="020B0503020204020204" pitchFamily="34" charset="-122"/>
            </a:endParaRPr>
          </a:p>
        </p:txBody>
      </p:sp>
      <p:sp>
        <p:nvSpPr>
          <p:cNvPr id="42" name="AutoShape 11"/>
          <p:cNvSpPr>
            <a:spLocks noChangeArrowheads="1"/>
          </p:cNvSpPr>
          <p:nvPr/>
        </p:nvSpPr>
        <p:spPr bwMode="auto">
          <a:xfrm rot="16200000" flipH="1">
            <a:off x="6099158" y="3495347"/>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pic>
        <p:nvPicPr>
          <p:cNvPr id="43" name="Picture 43"/>
          <p:cNvPicPr>
            <a:picLocks noChangeAspect="1"/>
          </p:cNvPicPr>
          <p:nvPr/>
        </p:nvPicPr>
        <p:blipFill>
          <a:blip r:embed="rId27"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33133" y="3493737"/>
            <a:ext cx="227868" cy="216000"/>
          </a:xfrm>
          <a:prstGeom prst="rect">
            <a:avLst/>
          </a:prstGeom>
        </p:spPr>
      </p:pic>
      <p:graphicFrame>
        <p:nvGraphicFramePr>
          <p:cNvPr id="44" name="Tableau 43"/>
          <p:cNvGraphicFramePr>
            <a:graphicFrameLocks noGrp="1"/>
          </p:cNvGraphicFramePr>
          <p:nvPr>
            <p:extLst>
              <p:ext uri="{D42A27DB-BD31-4B8C-83A1-F6EECF244321}">
                <p14:modId xmlns:p14="http://schemas.microsoft.com/office/powerpoint/2010/main" val="2993725407"/>
              </p:ext>
            </p:extLst>
          </p:nvPr>
        </p:nvGraphicFramePr>
        <p:xfrm>
          <a:off x="1248554" y="2395500"/>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bl>
          </a:graphicData>
        </a:graphic>
      </p:graphicFrame>
      <p:graphicFrame>
        <p:nvGraphicFramePr>
          <p:cNvPr id="45" name="Tableau 44"/>
          <p:cNvGraphicFramePr>
            <a:graphicFrameLocks noGrp="1"/>
          </p:cNvGraphicFramePr>
          <p:nvPr>
            <p:extLst>
              <p:ext uri="{D42A27DB-BD31-4B8C-83A1-F6EECF244321}">
                <p14:modId xmlns:p14="http://schemas.microsoft.com/office/powerpoint/2010/main" val="267391373"/>
              </p:ext>
            </p:extLst>
          </p:nvPr>
        </p:nvGraphicFramePr>
        <p:xfrm>
          <a:off x="1315023" y="2467508"/>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no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tx2">
                        <a:lumMod val="40000"/>
                        <a:lumOff val="60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tcPr>
                </a:tc>
              </a:tr>
            </a:tbl>
          </a:graphicData>
        </a:graphic>
      </p:graphicFrame>
      <p:graphicFrame>
        <p:nvGraphicFramePr>
          <p:cNvPr id="46" name="Tableau 45"/>
          <p:cNvGraphicFramePr>
            <a:graphicFrameLocks noGrp="1"/>
          </p:cNvGraphicFramePr>
          <p:nvPr>
            <p:extLst>
              <p:ext uri="{D42A27DB-BD31-4B8C-83A1-F6EECF244321}">
                <p14:modId xmlns:p14="http://schemas.microsoft.com/office/powerpoint/2010/main" val="2351327921"/>
              </p:ext>
            </p:extLst>
          </p:nvPr>
        </p:nvGraphicFramePr>
        <p:xfrm>
          <a:off x="1386381" y="2539516"/>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09484">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r>
              <a:tr h="111143">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r>
              <a:tr h="111143">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a:p>
                  </a:txBody>
                  <a:tcPr marL="0" marR="0" marT="0" marB="0"/>
                </a:tc>
                <a:tc>
                  <a:txBody>
                    <a:bodyPr/>
                    <a:lstStyle/>
                    <a:p>
                      <a:endParaRPr lang="fr-FR" sz="300" dirty="0"/>
                    </a:p>
                  </a:txBody>
                  <a:tcPr marL="0" marR="0" marT="0" marB="0">
                    <a:noFill/>
                  </a:tcPr>
                </a:tc>
                <a:tc>
                  <a:txBody>
                    <a:bodyPr/>
                    <a:lstStyle/>
                    <a:p>
                      <a:endParaRPr lang="fr-FR" sz="300" dirty="0"/>
                    </a:p>
                  </a:txBody>
                  <a:tcPr marL="0" marR="0" marT="0" marB="0"/>
                </a:tc>
                <a:tc>
                  <a:txBody>
                    <a:bodyPr/>
                    <a:lstStyle/>
                    <a:p>
                      <a:endParaRPr lang="fr-FR" sz="300" dirty="0"/>
                    </a:p>
                  </a:txBody>
                  <a:tcPr marL="0" marR="0" marT="0" marB="0"/>
                </a:tc>
              </a:tr>
              <a:tr h="111143">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c>
                  <a:txBody>
                    <a:bodyPr/>
                    <a:lstStyle/>
                    <a:p>
                      <a:endParaRPr lang="fr-FR" sz="300" dirty="0"/>
                    </a:p>
                  </a:txBody>
                  <a:tcPr marL="0" marR="0" marT="0" marB="0"/>
                </a:tc>
              </a:tr>
            </a:tbl>
          </a:graphicData>
        </a:graphic>
      </p:graphicFrame>
      <p:graphicFrame>
        <p:nvGraphicFramePr>
          <p:cNvPr id="47" name="Tableau 46"/>
          <p:cNvGraphicFramePr>
            <a:graphicFrameLocks noGrp="1"/>
          </p:cNvGraphicFramePr>
          <p:nvPr>
            <p:extLst>
              <p:ext uri="{D42A27DB-BD31-4B8C-83A1-F6EECF244321}">
                <p14:modId xmlns:p14="http://schemas.microsoft.com/office/powerpoint/2010/main" val="846413117"/>
              </p:ext>
            </p:extLst>
          </p:nvPr>
        </p:nvGraphicFramePr>
        <p:xfrm>
          <a:off x="2518497" y="2381499"/>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75000"/>
                      </a:schemeClr>
                    </a:solidFill>
                  </a:tcPr>
                </a:tc>
              </a:tr>
            </a:tbl>
          </a:graphicData>
        </a:graphic>
      </p:graphicFrame>
      <p:graphicFrame>
        <p:nvGraphicFramePr>
          <p:cNvPr id="48" name="Tableau 47"/>
          <p:cNvGraphicFramePr>
            <a:graphicFrameLocks noGrp="1"/>
          </p:cNvGraphicFramePr>
          <p:nvPr>
            <p:extLst>
              <p:ext uri="{D42A27DB-BD31-4B8C-83A1-F6EECF244321}">
                <p14:modId xmlns:p14="http://schemas.microsoft.com/office/powerpoint/2010/main" val="3436598148"/>
              </p:ext>
            </p:extLst>
          </p:nvPr>
        </p:nvGraphicFramePr>
        <p:xfrm>
          <a:off x="2584966" y="2453506"/>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09484">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r h="111143">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c>
                  <a:txBody>
                    <a:bodyPr/>
                    <a:lstStyle/>
                    <a:p>
                      <a:endParaRPr lang="fr-FR" sz="300" dirty="0"/>
                    </a:p>
                  </a:txBody>
                  <a:tcPr marL="0" marR="0" marT="0" marB="0">
                    <a:lnL w="12700" cap="flat" cmpd="sng" algn="ctr">
                      <a:solidFill>
                        <a:schemeClr val="accent1">
                          <a:lumMod val="40000"/>
                          <a:lumOff val="60000"/>
                        </a:schemeClr>
                      </a:solidFill>
                      <a:prstDash val="solid"/>
                      <a:round/>
                      <a:headEnd type="none" w="med" len="med"/>
                      <a:tailEnd type="none" w="med" len="med"/>
                    </a:lnL>
                    <a:lnR w="12700" cap="flat" cmpd="sng" algn="ctr">
                      <a:solidFill>
                        <a:schemeClr val="accent1">
                          <a:lumMod val="40000"/>
                          <a:lumOff val="60000"/>
                        </a:schemeClr>
                      </a:solidFill>
                      <a:prstDash val="solid"/>
                      <a:round/>
                      <a:headEnd type="none" w="med" len="med"/>
                      <a:tailEnd type="none" w="med" len="med"/>
                    </a:lnR>
                    <a:lnT w="12700" cap="flat" cmpd="sng" algn="ctr">
                      <a:solidFill>
                        <a:schemeClr val="accent1">
                          <a:lumMod val="40000"/>
                          <a:lumOff val="60000"/>
                        </a:schemeClr>
                      </a:solidFill>
                      <a:prstDash val="solid"/>
                      <a:round/>
                      <a:headEnd type="none" w="med" len="med"/>
                      <a:tailEnd type="none" w="med" len="med"/>
                    </a:lnT>
                    <a:lnB w="12700" cap="flat" cmpd="sng" algn="ctr">
                      <a:solidFill>
                        <a:schemeClr val="accent1">
                          <a:lumMod val="40000"/>
                          <a:lumOff val="60000"/>
                        </a:schemeClr>
                      </a:solidFill>
                      <a:prstDash val="solid"/>
                      <a:round/>
                      <a:headEnd type="none" w="med" len="med"/>
                      <a:tailEnd type="none" w="med" len="med"/>
                    </a:lnB>
                    <a:solidFill>
                      <a:schemeClr val="bg1">
                        <a:lumMod val="85000"/>
                      </a:schemeClr>
                    </a:solidFill>
                  </a:tcPr>
                </a:tc>
              </a:tr>
            </a:tbl>
          </a:graphicData>
        </a:graphic>
      </p:graphicFrame>
      <p:graphicFrame>
        <p:nvGraphicFramePr>
          <p:cNvPr id="49" name="Tableau 48"/>
          <p:cNvGraphicFramePr>
            <a:graphicFrameLocks noGrp="1"/>
          </p:cNvGraphicFramePr>
          <p:nvPr>
            <p:extLst>
              <p:ext uri="{D42A27DB-BD31-4B8C-83A1-F6EECF244321}">
                <p14:modId xmlns:p14="http://schemas.microsoft.com/office/powerpoint/2010/main" val="3035594049"/>
              </p:ext>
            </p:extLst>
          </p:nvPr>
        </p:nvGraphicFramePr>
        <p:xfrm>
          <a:off x="2656324" y="2525515"/>
          <a:ext cx="918648" cy="3110345"/>
        </p:xfrm>
        <a:graphic>
          <a:graphicData uri="http://schemas.openxmlformats.org/drawingml/2006/table">
            <a:tbl>
              <a:tblPr>
                <a:tableStyleId>{3C2FFA5D-87B4-456A-9821-1D502468CF0F}</a:tableStyleId>
              </a:tblPr>
              <a:tblGrid>
                <a:gridCol w="76554"/>
                <a:gridCol w="76554"/>
                <a:gridCol w="76554"/>
                <a:gridCol w="76554"/>
                <a:gridCol w="76554"/>
                <a:gridCol w="76554"/>
                <a:gridCol w="76554"/>
                <a:gridCol w="76554"/>
                <a:gridCol w="76554"/>
                <a:gridCol w="76554"/>
                <a:gridCol w="76554"/>
                <a:gridCol w="76554"/>
              </a:tblGrid>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09484">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r h="111143">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c>
                  <a:txBody>
                    <a:bodyPr/>
                    <a:lstStyle/>
                    <a:p>
                      <a:endParaRPr lang="fr-FR" sz="300" dirty="0"/>
                    </a:p>
                  </a:txBody>
                  <a:tcPr marL="0" marR="0" marT="0" marB="0">
                    <a:solidFill>
                      <a:schemeClr val="tx2">
                        <a:lumMod val="40000"/>
                        <a:lumOff val="60000"/>
                      </a:schemeClr>
                    </a:solidFill>
                  </a:tcPr>
                </a:tc>
              </a:tr>
            </a:tbl>
          </a:graphicData>
        </a:graphic>
      </p:graphicFrame>
      <p:sp>
        <p:nvSpPr>
          <p:cNvPr id="50" name="AutoShape 11"/>
          <p:cNvSpPr>
            <a:spLocks noChangeArrowheads="1"/>
          </p:cNvSpPr>
          <p:nvPr/>
        </p:nvSpPr>
        <p:spPr bwMode="auto">
          <a:xfrm rot="16200000" flipH="1">
            <a:off x="2310428" y="394528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51" name="AutoShape 11"/>
          <p:cNvSpPr>
            <a:spLocks noChangeArrowheads="1"/>
          </p:cNvSpPr>
          <p:nvPr/>
        </p:nvSpPr>
        <p:spPr bwMode="auto">
          <a:xfrm rot="16200000" flipH="1">
            <a:off x="3573338" y="3945281"/>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52" name="TextBox 27"/>
          <p:cNvSpPr txBox="1"/>
          <p:nvPr/>
        </p:nvSpPr>
        <p:spPr bwMode="gray">
          <a:xfrm rot="5400000">
            <a:off x="4039254" y="3829846"/>
            <a:ext cx="3657781" cy="465282"/>
          </a:xfrm>
          <a:prstGeom prst="trapezoid">
            <a:avLst>
              <a:gd name="adj" fmla="val 68368"/>
            </a:avLst>
          </a:prstGeom>
          <a:solidFill>
            <a:schemeClr val="bg1">
              <a:lumMod val="95000"/>
            </a:schemeClr>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vert="horz" lIns="91429" tIns="45714" rIns="91429" bIns="45714" rtlCol="0" anchor="ctr">
            <a:noAutofit/>
          </a:bodyPr>
          <a:lstStyle>
            <a:defPPr>
              <a:defRPr lang="en-US"/>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ltLang="zh-CN" sz="800" b="1" dirty="0">
              <a:solidFill>
                <a:schemeClr val="tx2"/>
              </a:solidFill>
              <a:latin typeface="Microsoft YaHei" panose="020B0503020204020204" pitchFamily="34" charset="-122"/>
              <a:ea typeface="Microsoft YaHei" panose="020B0503020204020204" pitchFamily="34" charset="-122"/>
            </a:endParaRPr>
          </a:p>
        </p:txBody>
      </p:sp>
      <p:pic>
        <p:nvPicPr>
          <p:cNvPr id="53" name="Picture 45"/>
          <p:cNvPicPr>
            <a:picLocks noChangeAspect="1"/>
          </p:cNvPicPr>
          <p:nvPr/>
        </p:nvPicPr>
        <p:blipFill>
          <a:blip r:embed="rId28"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713743" y="3349749"/>
            <a:ext cx="308805" cy="504000"/>
          </a:xfrm>
          <a:prstGeom prst="rect">
            <a:avLst/>
          </a:prstGeom>
        </p:spPr>
      </p:pic>
      <p:sp>
        <p:nvSpPr>
          <p:cNvPr id="54" name="ZoneTexte 53"/>
          <p:cNvSpPr txBox="1"/>
          <p:nvPr/>
        </p:nvSpPr>
        <p:spPr>
          <a:xfrm>
            <a:off x="1115616" y="1717811"/>
            <a:ext cx="1129972" cy="276999"/>
          </a:xfrm>
          <a:prstGeom prst="rect">
            <a:avLst/>
          </a:prstGeom>
          <a:noFill/>
        </p:spPr>
        <p:txBody>
          <a:bodyPr wrap="square" rtlCol="0">
            <a:spAutoFit/>
          </a:bodyPr>
          <a:lstStyle/>
          <a:p>
            <a:pPr algn="ctr"/>
            <a:r>
              <a:rPr lang="zh-CN" altLang="en-US" sz="1200" b="1" dirty="0" smtClean="0">
                <a:solidFill>
                  <a:schemeClr val="bg2"/>
                </a:solidFill>
                <a:latin typeface="Microsoft YaHei" panose="020B0503020204020204" pitchFamily="34" charset="-122"/>
                <a:ea typeface="Microsoft YaHei" panose="020B0503020204020204" pitchFamily="34" charset="-122"/>
              </a:rPr>
              <a:t>多重数据重叠</a:t>
            </a:r>
            <a:endParaRPr lang="en-US" sz="1200" b="1" dirty="0" smtClean="0">
              <a:solidFill>
                <a:schemeClr val="bg2"/>
              </a:solidFill>
              <a:latin typeface="Microsoft YaHei" panose="020B0503020204020204" pitchFamily="34" charset="-122"/>
              <a:ea typeface="Microsoft YaHei" panose="020B0503020204020204" pitchFamily="34" charset="-122"/>
            </a:endParaRPr>
          </a:p>
        </p:txBody>
      </p:sp>
      <p:sp>
        <p:nvSpPr>
          <p:cNvPr id="55" name="ZoneTexte 54"/>
          <p:cNvSpPr txBox="1"/>
          <p:nvPr/>
        </p:nvSpPr>
        <p:spPr>
          <a:xfrm>
            <a:off x="2444994" y="1717811"/>
            <a:ext cx="1129972" cy="276999"/>
          </a:xfrm>
          <a:prstGeom prst="rect">
            <a:avLst/>
          </a:prstGeom>
          <a:noFill/>
        </p:spPr>
        <p:txBody>
          <a:bodyPr wrap="square" rtlCol="0">
            <a:spAutoFit/>
          </a:bodyPr>
          <a:lstStyle/>
          <a:p>
            <a:pPr algn="ctr"/>
            <a:r>
              <a:rPr lang="zh-CN" altLang="en-US" b="1" dirty="0">
                <a:solidFill>
                  <a:schemeClr val="bg2"/>
                </a:solidFill>
                <a:latin typeface="Microsoft YaHei" panose="020B0503020204020204" pitchFamily="34" charset="-122"/>
                <a:ea typeface="Microsoft YaHei" panose="020B0503020204020204" pitchFamily="34" charset="-122"/>
              </a:rPr>
              <a:t>多</a:t>
            </a:r>
            <a:r>
              <a:rPr lang="zh-CN" altLang="en-US" b="1" dirty="0" smtClean="0">
                <a:solidFill>
                  <a:schemeClr val="bg2"/>
                </a:solidFill>
                <a:latin typeface="Microsoft YaHei" panose="020B0503020204020204" pitchFamily="34" charset="-122"/>
                <a:ea typeface="Microsoft YaHei" panose="020B0503020204020204" pitchFamily="34" charset="-122"/>
              </a:rPr>
              <a:t>种数据融合</a:t>
            </a:r>
            <a:endParaRPr lang="en-US" sz="1200" b="1" dirty="0" smtClean="0">
              <a:solidFill>
                <a:schemeClr val="bg2"/>
              </a:solidFill>
              <a:latin typeface="Microsoft YaHei" panose="020B0503020204020204" pitchFamily="34" charset="-122"/>
              <a:ea typeface="Microsoft YaHei" panose="020B0503020204020204" pitchFamily="34" charset="-122"/>
            </a:endParaRPr>
          </a:p>
        </p:txBody>
      </p:sp>
      <p:sp>
        <p:nvSpPr>
          <p:cNvPr id="56" name="ZoneTexte 55"/>
          <p:cNvSpPr txBox="1"/>
          <p:nvPr/>
        </p:nvSpPr>
        <p:spPr>
          <a:xfrm>
            <a:off x="3774373" y="1717811"/>
            <a:ext cx="1595254" cy="276999"/>
          </a:xfrm>
          <a:prstGeom prst="rect">
            <a:avLst/>
          </a:prstGeom>
          <a:noFill/>
        </p:spPr>
        <p:txBody>
          <a:bodyPr wrap="square" rtlCol="0">
            <a:spAutoFit/>
          </a:bodyPr>
          <a:lstStyle/>
          <a:p>
            <a:pPr algn="ctr"/>
            <a:r>
              <a:rPr lang="zh-CN" altLang="en-US" b="1" dirty="0">
                <a:solidFill>
                  <a:schemeClr val="bg2"/>
                </a:solidFill>
                <a:latin typeface="Microsoft YaHei" panose="020B0503020204020204" pitchFamily="34" charset="-122"/>
                <a:ea typeface="Microsoft YaHei" panose="020B0503020204020204" pitchFamily="34" charset="-122"/>
              </a:rPr>
              <a:t>数</a:t>
            </a:r>
            <a:r>
              <a:rPr lang="zh-CN" altLang="en-US" b="1" dirty="0" smtClean="0">
                <a:solidFill>
                  <a:schemeClr val="bg2"/>
                </a:solidFill>
                <a:latin typeface="Microsoft YaHei" panose="020B0503020204020204" pitchFamily="34" charset="-122"/>
                <a:ea typeface="Microsoft YaHei" panose="020B0503020204020204" pitchFamily="34" charset="-122"/>
              </a:rPr>
              <a:t>据降维</a:t>
            </a:r>
            <a:endParaRPr lang="en-US" sz="1200" b="1" dirty="0" smtClean="0">
              <a:solidFill>
                <a:schemeClr val="bg2"/>
              </a:solidFill>
              <a:latin typeface="Microsoft YaHei" panose="020B0503020204020204" pitchFamily="34" charset="-122"/>
              <a:ea typeface="Microsoft YaHei" panose="020B0503020204020204" pitchFamily="34" charset="-122"/>
            </a:endParaRPr>
          </a:p>
        </p:txBody>
      </p:sp>
      <p:sp>
        <p:nvSpPr>
          <p:cNvPr id="57" name="ZoneTexte 56"/>
          <p:cNvSpPr txBox="1"/>
          <p:nvPr/>
        </p:nvSpPr>
        <p:spPr>
          <a:xfrm>
            <a:off x="3774373" y="3878078"/>
            <a:ext cx="1595254" cy="769441"/>
          </a:xfrm>
          <a:prstGeom prst="rect">
            <a:avLst/>
          </a:prstGeom>
          <a:noFill/>
        </p:spPr>
        <p:txBody>
          <a:bodyPr wrap="square" rtlCol="0">
            <a:spAutoFit/>
          </a:bodyPr>
          <a:lstStyle/>
          <a:p>
            <a:pPr algn="ctr"/>
            <a:r>
              <a:rPr lang="fr-FR" sz="1200" b="1" dirty="0" err="1" smtClean="0">
                <a:solidFill>
                  <a:schemeClr val="tx2"/>
                </a:solidFill>
                <a:latin typeface="Microsoft YaHei" panose="020B0503020204020204" pitchFamily="34" charset="-122"/>
                <a:ea typeface="Microsoft YaHei" panose="020B0503020204020204" pitchFamily="34" charset="-122"/>
              </a:rPr>
              <a:t>Archetype</a:t>
            </a:r>
            <a:r>
              <a:rPr lang="fr-FR" sz="1200" b="1" dirty="0" smtClean="0">
                <a:solidFill>
                  <a:schemeClr val="tx2"/>
                </a:solidFill>
                <a:latin typeface="Microsoft YaHei" panose="020B0503020204020204" pitchFamily="34" charset="-122"/>
                <a:ea typeface="Microsoft YaHei" panose="020B0503020204020204" pitchFamily="34" charset="-122"/>
              </a:rPr>
              <a:t> Isolation</a:t>
            </a:r>
          </a:p>
          <a:p>
            <a:pPr algn="ctr"/>
            <a:r>
              <a:rPr lang="fr-FR" sz="1000" b="1" dirty="0" smtClean="0">
                <a:solidFill>
                  <a:schemeClr val="tx2"/>
                </a:solidFill>
                <a:latin typeface="Microsoft YaHei" panose="020B0503020204020204" pitchFamily="34" charset="-122"/>
                <a:ea typeface="Microsoft YaHei" panose="020B0503020204020204" pitchFamily="34" charset="-122"/>
              </a:rPr>
              <a:t>(</a:t>
            </a:r>
            <a:r>
              <a:rPr lang="fr-FR" sz="1000" b="1" dirty="0" err="1" smtClean="0">
                <a:solidFill>
                  <a:schemeClr val="tx2"/>
                </a:solidFill>
                <a:latin typeface="Microsoft YaHei" panose="020B0503020204020204" pitchFamily="34" charset="-122"/>
                <a:ea typeface="Microsoft YaHei" panose="020B0503020204020204" pitchFamily="34" charset="-122"/>
              </a:rPr>
              <a:t>Derived</a:t>
            </a:r>
            <a:r>
              <a:rPr lang="fr-FR" sz="1000" b="1" dirty="0" smtClean="0">
                <a:solidFill>
                  <a:schemeClr val="tx2"/>
                </a:solidFill>
                <a:latin typeface="Microsoft YaHei" panose="020B0503020204020204" pitchFamily="34" charset="-122"/>
                <a:ea typeface="Microsoft YaHei" panose="020B0503020204020204" pitchFamily="34" charset="-122"/>
              </a:rPr>
              <a:t> </a:t>
            </a:r>
            <a:r>
              <a:rPr lang="en-GB" sz="1000" b="1" dirty="0" smtClean="0">
                <a:solidFill>
                  <a:schemeClr val="tx2"/>
                </a:solidFill>
                <a:latin typeface="Microsoft YaHei" panose="020B0503020204020204" pitchFamily="34" charset="-122"/>
                <a:ea typeface="Microsoft YaHei" panose="020B0503020204020204" pitchFamily="34" charset="-122"/>
              </a:rPr>
              <a:t>Content and </a:t>
            </a:r>
          </a:p>
          <a:p>
            <a:pPr algn="ctr"/>
            <a:r>
              <a:rPr lang="en-GB" sz="1000" b="1" dirty="0" smtClean="0">
                <a:solidFill>
                  <a:schemeClr val="tx2"/>
                </a:solidFill>
                <a:latin typeface="Microsoft YaHei" panose="020B0503020204020204" pitchFamily="34" charset="-122"/>
                <a:ea typeface="Microsoft YaHei" panose="020B0503020204020204" pitchFamily="34" charset="-122"/>
              </a:rPr>
              <a:t>Viewer Clusters</a:t>
            </a:r>
            <a:endParaRPr lang="fr-FR" sz="1000" b="1" dirty="0" smtClean="0">
              <a:solidFill>
                <a:schemeClr val="tx2"/>
              </a:solidFill>
              <a:latin typeface="Microsoft YaHei" panose="020B0503020204020204" pitchFamily="34" charset="-122"/>
              <a:ea typeface="Microsoft YaHei" panose="020B0503020204020204" pitchFamily="34" charset="-122"/>
            </a:endParaRPr>
          </a:p>
        </p:txBody>
      </p:sp>
      <p:sp>
        <p:nvSpPr>
          <p:cNvPr id="58" name="ZoneTexte 57"/>
          <p:cNvSpPr txBox="1"/>
          <p:nvPr/>
        </p:nvSpPr>
        <p:spPr>
          <a:xfrm>
            <a:off x="5436096" y="1717811"/>
            <a:ext cx="864096" cy="276999"/>
          </a:xfrm>
          <a:prstGeom prst="rect">
            <a:avLst/>
          </a:prstGeom>
          <a:noFill/>
        </p:spPr>
        <p:txBody>
          <a:bodyPr wrap="square" rtlCol="0">
            <a:spAutoFit/>
          </a:bodyPr>
          <a:lstStyle/>
          <a:p>
            <a:pPr algn="ctr"/>
            <a:r>
              <a:rPr lang="zh-CN" altLang="en-US" sz="1200" b="1" dirty="0" smtClean="0">
                <a:solidFill>
                  <a:schemeClr val="bg2"/>
                </a:solidFill>
                <a:latin typeface="Microsoft YaHei" panose="020B0503020204020204" pitchFamily="34" charset="-122"/>
                <a:ea typeface="Microsoft YaHei" panose="020B0503020204020204" pitchFamily="34" charset="-122"/>
              </a:rPr>
              <a:t>特征提取</a:t>
            </a:r>
            <a:endParaRPr lang="en-US" sz="1200" b="1" dirty="0" smtClean="0">
              <a:solidFill>
                <a:schemeClr val="bg2"/>
              </a:solidFill>
              <a:latin typeface="Microsoft YaHei" panose="020B0503020204020204" pitchFamily="34" charset="-122"/>
              <a:ea typeface="Microsoft YaHei" panose="020B0503020204020204" pitchFamily="34" charset="-122"/>
            </a:endParaRPr>
          </a:p>
        </p:txBody>
      </p:sp>
      <p:sp>
        <p:nvSpPr>
          <p:cNvPr id="59" name="ZoneTexte 58"/>
          <p:cNvSpPr txBox="1"/>
          <p:nvPr/>
        </p:nvSpPr>
        <p:spPr>
          <a:xfrm>
            <a:off x="6300192" y="1717811"/>
            <a:ext cx="1196441" cy="276999"/>
          </a:xfrm>
          <a:prstGeom prst="rect">
            <a:avLst/>
          </a:prstGeom>
          <a:noFill/>
        </p:spPr>
        <p:txBody>
          <a:bodyPr wrap="square" rtlCol="0">
            <a:spAutoFit/>
          </a:bodyPr>
          <a:lstStyle/>
          <a:p>
            <a:pPr algn="ctr"/>
            <a:r>
              <a:rPr lang="zh-CN" altLang="en-US" b="1" dirty="0">
                <a:solidFill>
                  <a:schemeClr val="tx1">
                    <a:lumMod val="50000"/>
                    <a:lumOff val="50000"/>
                  </a:schemeClr>
                </a:solidFill>
                <a:latin typeface="Microsoft YaHei" panose="020B0503020204020204" pitchFamily="34" charset="-122"/>
                <a:ea typeface="Microsoft YaHei" panose="020B0503020204020204" pitchFamily="34" charset="-122"/>
              </a:rPr>
              <a:t>统</a:t>
            </a:r>
            <a:r>
              <a:rPr lang="zh-CN" alt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计建模</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60" name="ZoneTexte 59"/>
          <p:cNvSpPr txBox="1"/>
          <p:nvPr/>
        </p:nvSpPr>
        <p:spPr>
          <a:xfrm>
            <a:off x="7652813" y="1746838"/>
            <a:ext cx="1196441" cy="276999"/>
          </a:xfrm>
          <a:prstGeom prst="rect">
            <a:avLst/>
          </a:prstGeom>
          <a:noFill/>
        </p:spPr>
        <p:txBody>
          <a:bodyPr wrap="square" rtlCol="0">
            <a:spAutoFit/>
          </a:bodyPr>
          <a:lstStyle/>
          <a:p>
            <a:pPr algn="ct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rPr>
              <a:t>潜在观众特点</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61" name="ZoneTexte 60"/>
          <p:cNvSpPr txBox="1"/>
          <p:nvPr/>
        </p:nvSpPr>
        <p:spPr>
          <a:xfrm>
            <a:off x="1381492" y="5648747"/>
            <a:ext cx="930565" cy="165036"/>
          </a:xfrm>
          <a:prstGeom prst="rect">
            <a:avLst/>
          </a:prstGeom>
          <a:noFill/>
        </p:spPr>
        <p:txBody>
          <a:bodyPr wrap="square" lIns="36000" tIns="36000" rIns="36000" bIns="36000" rtlCol="0" anchor="t">
            <a:spAutoFit/>
          </a:bodyPr>
          <a:lstStyle/>
          <a:p>
            <a:pPr algn="ctr"/>
            <a:r>
              <a:rPr lang="fr-FR" sz="600" b="1" dirty="0" smtClean="0">
                <a:solidFill>
                  <a:schemeClr val="tx2"/>
                </a:solidFill>
                <a:latin typeface="Microsoft YaHei" panose="020B0503020204020204" pitchFamily="34" charset="-122"/>
                <a:ea typeface="Microsoft YaHei" panose="020B0503020204020204" pitchFamily="34" charset="-122"/>
              </a:rPr>
              <a:t>- </a:t>
            </a:r>
            <a:r>
              <a:rPr lang="zh-CN" altLang="en-US" sz="600" b="1" dirty="0">
                <a:solidFill>
                  <a:schemeClr val="tx2"/>
                </a:solidFill>
                <a:latin typeface="Microsoft YaHei" panose="020B0503020204020204" pitchFamily="34" charset="-122"/>
                <a:ea typeface="Microsoft YaHei" panose="020B0503020204020204" pitchFamily="34" charset="-122"/>
              </a:rPr>
              <a:t>用户</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62" name="ZoneTexte 61"/>
          <p:cNvSpPr txBox="1"/>
          <p:nvPr/>
        </p:nvSpPr>
        <p:spPr>
          <a:xfrm rot="5400000">
            <a:off x="1907436" y="5049286"/>
            <a:ext cx="1008112" cy="165036"/>
          </a:xfrm>
          <a:prstGeom prst="rect">
            <a:avLst/>
          </a:prstGeom>
          <a:noFill/>
        </p:spPr>
        <p:txBody>
          <a:bodyPr wrap="square" lIns="36000" tIns="36000" rIns="36000" bIns="36000" rtlCol="0" anchor="b">
            <a:spAutoFit/>
          </a:bodyPr>
          <a:lstStyle/>
          <a:p>
            <a:pPr algn="r"/>
            <a:r>
              <a:rPr lang="fr-FR" sz="600" b="1" dirty="0" smtClean="0">
                <a:solidFill>
                  <a:schemeClr val="tx2"/>
                </a:solidFill>
                <a:latin typeface="Microsoft YaHei" panose="020B0503020204020204" pitchFamily="34" charset="-122"/>
                <a:ea typeface="Microsoft YaHei" panose="020B0503020204020204" pitchFamily="34" charset="-122"/>
              </a:rPr>
              <a:t> - </a:t>
            </a:r>
            <a:r>
              <a:rPr lang="zh-CN" altLang="en-US" sz="600" b="1" dirty="0" smtClean="0">
                <a:solidFill>
                  <a:schemeClr val="tx2"/>
                </a:solidFill>
                <a:latin typeface="Microsoft YaHei" panose="020B0503020204020204" pitchFamily="34" charset="-122"/>
                <a:ea typeface="Microsoft YaHei" panose="020B0503020204020204" pitchFamily="34" charset="-122"/>
              </a:rPr>
              <a:t>节目</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63" name="ZoneTexte 62"/>
          <p:cNvSpPr txBox="1"/>
          <p:nvPr/>
        </p:nvSpPr>
        <p:spPr>
          <a:xfrm>
            <a:off x="2644936" y="5648747"/>
            <a:ext cx="930565" cy="165036"/>
          </a:xfrm>
          <a:prstGeom prst="rect">
            <a:avLst/>
          </a:prstGeom>
          <a:noFill/>
        </p:spPr>
        <p:txBody>
          <a:bodyPr wrap="square" lIns="36000" tIns="36000" rIns="36000" bIns="36000" rtlCol="0" anchor="t">
            <a:spAutoFit/>
          </a:bodyPr>
          <a:lstStyle/>
          <a:p>
            <a:pPr algn="ctr"/>
            <a:r>
              <a:rPr lang="fr-FR" sz="600" b="1" dirty="0" smtClean="0">
                <a:solidFill>
                  <a:schemeClr val="tx2"/>
                </a:solidFill>
                <a:latin typeface="Microsoft YaHei" panose="020B0503020204020204" pitchFamily="34" charset="-122"/>
                <a:ea typeface="Microsoft YaHei" panose="020B0503020204020204" pitchFamily="34" charset="-122"/>
              </a:rPr>
              <a:t>- </a:t>
            </a:r>
            <a:r>
              <a:rPr lang="zh-CN" altLang="en-US" sz="600" b="1" dirty="0" smtClean="0">
                <a:solidFill>
                  <a:schemeClr val="tx2"/>
                </a:solidFill>
                <a:latin typeface="Microsoft YaHei" panose="020B0503020204020204" pitchFamily="34" charset="-122"/>
                <a:ea typeface="Microsoft YaHei" panose="020B0503020204020204" pitchFamily="34" charset="-122"/>
              </a:rPr>
              <a:t>用户</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64" name="ZoneTexte 63"/>
          <p:cNvSpPr txBox="1"/>
          <p:nvPr/>
        </p:nvSpPr>
        <p:spPr>
          <a:xfrm rot="5400000">
            <a:off x="3170880" y="5049286"/>
            <a:ext cx="1008112" cy="165036"/>
          </a:xfrm>
          <a:prstGeom prst="rect">
            <a:avLst/>
          </a:prstGeom>
          <a:noFill/>
        </p:spPr>
        <p:txBody>
          <a:bodyPr wrap="square" lIns="36000" tIns="36000" rIns="36000" bIns="36000" rtlCol="0" anchor="b">
            <a:spAutoFit/>
          </a:bodyPr>
          <a:lstStyle/>
          <a:p>
            <a:pPr algn="r"/>
            <a:r>
              <a:rPr lang="fr-FR" sz="600" b="1" dirty="0" smtClean="0">
                <a:solidFill>
                  <a:schemeClr val="tx2"/>
                </a:solidFill>
                <a:latin typeface="Microsoft YaHei" panose="020B0503020204020204" pitchFamily="34" charset="-122"/>
                <a:ea typeface="Microsoft YaHei" panose="020B0503020204020204" pitchFamily="34" charset="-122"/>
              </a:rPr>
              <a:t> - </a:t>
            </a:r>
            <a:r>
              <a:rPr lang="zh-CN" altLang="en-US" sz="600" b="1" dirty="0" smtClean="0">
                <a:solidFill>
                  <a:schemeClr val="tx2"/>
                </a:solidFill>
                <a:latin typeface="Microsoft YaHei" panose="020B0503020204020204" pitchFamily="34" charset="-122"/>
                <a:ea typeface="Microsoft YaHei" panose="020B0503020204020204" pitchFamily="34" charset="-122"/>
              </a:rPr>
              <a:t>节目</a:t>
            </a:r>
            <a:endParaRPr lang="fr-FR" sz="600" b="1" dirty="0" smtClean="0">
              <a:solidFill>
                <a:schemeClr val="tx2"/>
              </a:solidFill>
              <a:latin typeface="Microsoft YaHei" panose="020B0503020204020204" pitchFamily="34" charset="-122"/>
              <a:ea typeface="Microsoft YaHei" panose="020B0503020204020204" pitchFamily="34" charset="-122"/>
            </a:endParaRPr>
          </a:p>
        </p:txBody>
      </p:sp>
      <p:sp>
        <p:nvSpPr>
          <p:cNvPr id="67" name="AutoShape 11"/>
          <p:cNvSpPr>
            <a:spLocks noChangeArrowheads="1"/>
          </p:cNvSpPr>
          <p:nvPr/>
        </p:nvSpPr>
        <p:spPr bwMode="auto">
          <a:xfrm rot="16200000" flipH="1">
            <a:off x="6091482" y="5017933"/>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sp>
        <p:nvSpPr>
          <p:cNvPr id="73" name="Rectangle 2346"/>
          <p:cNvSpPr>
            <a:spLocks noChangeArrowheads="1"/>
          </p:cNvSpPr>
          <p:nvPr/>
        </p:nvSpPr>
        <p:spPr bwMode="gray">
          <a:xfrm>
            <a:off x="1559074" y="1201705"/>
            <a:ext cx="1924172" cy="307777"/>
          </a:xfrm>
          <a:prstGeom prst="rect">
            <a:avLst/>
          </a:prstGeom>
          <a:noFill/>
          <a:ln w="12700" algn="ctr">
            <a:noFill/>
            <a:miter lim="800000"/>
            <a:headEnd/>
            <a:tailEnd/>
          </a:ln>
        </p:spPr>
        <p:txBody>
          <a:bodyPr wrap="none" lIns="36000" rIns="36000">
            <a:spAutoFit/>
          </a:bodyPr>
          <a:lstStyle/>
          <a:p>
            <a:pPr fontAlgn="base">
              <a:spcBef>
                <a:spcPct val="50000"/>
              </a:spcBef>
              <a:spcAft>
                <a:spcPct val="0"/>
              </a:spcAft>
              <a:buClr>
                <a:srgbClr val="143C8D"/>
              </a:buClr>
              <a:buSzPct val="100000"/>
            </a:pPr>
            <a:r>
              <a:rPr lang="en-GB" altLang="en-US" sz="1400" b="1" dirty="0" err="1" smtClean="0">
                <a:solidFill>
                  <a:srgbClr val="0070C0"/>
                </a:solidFill>
                <a:latin typeface="Microsoft YaHei" panose="020B0503020204020204" pitchFamily="34" charset="-122"/>
                <a:ea typeface="Microsoft YaHei" panose="020B0503020204020204" pitchFamily="34" charset="-122"/>
                <a:cs typeface="Arial" charset="0"/>
              </a:rPr>
              <a:t>DataX</a:t>
            </a:r>
            <a:r>
              <a:rPr lang="en-GB" altLang="en-US" sz="1400" b="1" dirty="0" smtClean="0">
                <a:solidFill>
                  <a:srgbClr val="0070C0"/>
                </a:solidFill>
                <a:latin typeface="Microsoft YaHei" panose="020B0503020204020204" pitchFamily="34" charset="-122"/>
                <a:ea typeface="Microsoft YaHei" panose="020B0503020204020204" pitchFamily="34" charset="-122"/>
                <a:cs typeface="Arial" charset="0"/>
              </a:rPr>
              <a:t>-ray Synapse™</a:t>
            </a:r>
            <a:endParaRPr lang="en-GB" altLang="en-US" sz="1400" b="1" baseline="30000" dirty="0">
              <a:solidFill>
                <a:srgbClr val="0070C0"/>
              </a:solidFill>
              <a:latin typeface="Microsoft YaHei" panose="020B0503020204020204" pitchFamily="34" charset="-122"/>
              <a:ea typeface="Microsoft YaHei" panose="020B0503020204020204" pitchFamily="34" charset="-122"/>
              <a:cs typeface="Arial" charset="0"/>
            </a:endParaRPr>
          </a:p>
        </p:txBody>
      </p:sp>
      <p:pic>
        <p:nvPicPr>
          <p:cNvPr id="74" name="Picture 76"/>
          <p:cNvPicPr>
            <a:picLocks noChangeAspect="1"/>
          </p:cNvPicPr>
          <p:nvPr/>
        </p:nvPicPr>
        <p:blipFill>
          <a:blip r:embed="rId29" cstate="print"/>
          <a:stretch>
            <a:fillRect/>
          </a:stretch>
        </p:blipFill>
        <p:spPr bwMode="gray">
          <a:xfrm>
            <a:off x="1294472" y="1201704"/>
            <a:ext cx="184436" cy="216000"/>
          </a:xfrm>
          <a:prstGeom prst="rect">
            <a:avLst/>
          </a:prstGeom>
        </p:spPr>
      </p:pic>
      <p:sp>
        <p:nvSpPr>
          <p:cNvPr id="76" name="Rectangle 2346"/>
          <p:cNvSpPr>
            <a:spLocks noChangeArrowheads="1"/>
          </p:cNvSpPr>
          <p:nvPr/>
        </p:nvSpPr>
        <p:spPr bwMode="gray">
          <a:xfrm>
            <a:off x="6742074" y="1201705"/>
            <a:ext cx="2890942" cy="307777"/>
          </a:xfrm>
          <a:prstGeom prst="rect">
            <a:avLst/>
          </a:prstGeom>
          <a:noFill/>
          <a:ln w="12700" algn="ctr">
            <a:noFill/>
            <a:miter lim="800000"/>
            <a:headEnd/>
            <a:tailEnd/>
          </a:ln>
        </p:spPr>
        <p:txBody>
          <a:bodyPr wrap="square" lIns="36000" rIns="36000">
            <a:spAutoFit/>
          </a:bodyPr>
          <a:lstStyle/>
          <a:p>
            <a:pPr fontAlgn="base">
              <a:spcBef>
                <a:spcPct val="50000"/>
              </a:spcBef>
              <a:spcAft>
                <a:spcPct val="0"/>
              </a:spcAft>
              <a:buClr>
                <a:srgbClr val="143C8D"/>
              </a:buClr>
              <a:buSzPct val="100000"/>
            </a:pPr>
            <a:r>
              <a:rPr lang="en-GB" altLang="en-US" sz="1400" b="1" dirty="0" err="1" smtClean="0">
                <a:solidFill>
                  <a:srgbClr val="0070C0"/>
                </a:solidFill>
                <a:latin typeface="Microsoft YaHei" panose="020B0503020204020204" pitchFamily="34" charset="-122"/>
                <a:ea typeface="Microsoft YaHei" panose="020B0503020204020204" pitchFamily="34" charset="-122"/>
                <a:cs typeface="Arial" charset="0"/>
              </a:rPr>
              <a:t>DataX</a:t>
            </a:r>
            <a:r>
              <a:rPr lang="en-GB" altLang="en-US" sz="1400" b="1" dirty="0" smtClean="0">
                <a:solidFill>
                  <a:srgbClr val="0070C0"/>
                </a:solidFill>
                <a:latin typeface="Microsoft YaHei" panose="020B0503020204020204" pitchFamily="34" charset="-122"/>
                <a:ea typeface="Microsoft YaHei" panose="020B0503020204020204" pitchFamily="34" charset="-122"/>
                <a:cs typeface="Arial" charset="0"/>
              </a:rPr>
              <a:t>-ray </a:t>
            </a:r>
            <a:r>
              <a:rPr lang="zh-CN" altLang="en-US" sz="1400" b="1" dirty="0" smtClean="0">
                <a:solidFill>
                  <a:srgbClr val="0070C0"/>
                </a:solidFill>
                <a:latin typeface="Microsoft YaHei" panose="020B0503020204020204" pitchFamily="34" charset="-122"/>
                <a:ea typeface="Microsoft YaHei" panose="020B0503020204020204" pitchFamily="34" charset="-122"/>
                <a:cs typeface="Arial" charset="0"/>
              </a:rPr>
              <a:t>运用</a:t>
            </a:r>
            <a:endParaRPr lang="en-GB" altLang="en-US" sz="1400" b="1" dirty="0">
              <a:solidFill>
                <a:srgbClr val="0070C0"/>
              </a:solidFill>
              <a:latin typeface="Microsoft YaHei" panose="020B0503020204020204" pitchFamily="34" charset="-122"/>
              <a:ea typeface="Microsoft YaHei" panose="020B0503020204020204" pitchFamily="34" charset="-122"/>
              <a:cs typeface="Arial" charset="0"/>
            </a:endParaRPr>
          </a:p>
        </p:txBody>
      </p:sp>
      <p:pic>
        <p:nvPicPr>
          <p:cNvPr id="77" name="Picture 210"/>
          <p:cNvPicPr>
            <a:picLocks noChangeAspect="1"/>
          </p:cNvPicPr>
          <p:nvPr/>
        </p:nvPicPr>
        <p:blipFill>
          <a:blip r:embed="rId3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bwMode="gray">
          <a:xfrm>
            <a:off x="6398568" y="1201705"/>
            <a:ext cx="305113" cy="211785"/>
          </a:xfrm>
          <a:prstGeom prst="rect">
            <a:avLst/>
          </a:prstGeom>
        </p:spPr>
      </p:pic>
      <p:grpSp>
        <p:nvGrpSpPr>
          <p:cNvPr id="78" name="Group 13"/>
          <p:cNvGrpSpPr/>
          <p:nvPr/>
        </p:nvGrpSpPr>
        <p:grpSpPr bwMode="gray">
          <a:xfrm>
            <a:off x="6633171" y="293824"/>
            <a:ext cx="855208" cy="653445"/>
            <a:chOff x="7185935" y="85105"/>
            <a:chExt cx="926475" cy="653445"/>
          </a:xfrm>
        </p:grpSpPr>
        <p:sp>
          <p:nvSpPr>
            <p:cNvPr id="79" name="Pentagon 78"/>
            <p:cNvSpPr/>
            <p:nvPr>
              <p:custDataLst>
                <p:tags r:id="rId4"/>
              </p:custDataLst>
            </p:nvPr>
          </p:nvSpPr>
          <p:spPr bwMode="gray">
            <a:xfrm rot="16200000">
              <a:off x="7559794" y="193706"/>
              <a:ext cx="183595" cy="906094"/>
            </a:xfrm>
            <a:prstGeom prst="homePlate">
              <a:avLst>
                <a:gd name="adj" fmla="val 115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dirty="0">
                <a:solidFill>
                  <a:prstClr val="black"/>
                </a:solidFill>
                <a:latin typeface="Microsoft YaHei" panose="020B0503020204020204" pitchFamily="34" charset="-122"/>
                <a:ea typeface="Microsoft YaHei" panose="020B0503020204020204" pitchFamily="34" charset="-122"/>
                <a:cs typeface="Calibri"/>
              </a:endParaRPr>
            </a:p>
          </p:txBody>
        </p:sp>
        <p:sp>
          <p:nvSpPr>
            <p:cNvPr id="80" name="Rounded Rectangle 26"/>
            <p:cNvSpPr>
              <a:spLocks noChangeArrowheads="1"/>
            </p:cNvSpPr>
            <p:nvPr>
              <p:custDataLst>
                <p:tags r:id="rId5"/>
              </p:custDataLst>
            </p:nvPr>
          </p:nvSpPr>
          <p:spPr bwMode="gray">
            <a:xfrm rot="5400000">
              <a:off x="7539183" y="-268143"/>
              <a:ext cx="219980" cy="926475"/>
            </a:xfrm>
            <a:prstGeom prst="homePlate">
              <a:avLst>
                <a:gd name="adj" fmla="val 12352"/>
              </a:avLst>
            </a:prstGeom>
            <a:solidFill>
              <a:schemeClr val="bg1"/>
            </a:solidFill>
            <a:ln w="9525" cap="flat" cmpd="sng" algn="ctr">
              <a:solidFill>
                <a:schemeClr val="tx1"/>
              </a:solidFill>
              <a:prstDash val="solid"/>
              <a:round/>
              <a:headEnd type="none" w="med" len="med"/>
              <a:tailEnd type="none" w="med" len="med"/>
            </a:ln>
            <a:effectLst/>
          </p:spPr>
          <p:txBody>
            <a:bodyPr anchor="ctr"/>
            <a:lstStyle/>
            <a:p>
              <a:pPr indent="-179388" algn="ctr" defTabSz="457200" fontAlgn="base">
                <a:spcBef>
                  <a:spcPct val="0"/>
                </a:spcBef>
                <a:spcAft>
                  <a:spcPct val="0"/>
                </a:spcAft>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81" name="Rounded Rectangle 80"/>
            <p:cNvSpPr/>
            <p:nvPr>
              <p:custDataLst>
                <p:tags r:id="rId6"/>
              </p:custDataLst>
            </p:nvPr>
          </p:nvSpPr>
          <p:spPr bwMode="gray">
            <a:xfrm>
              <a:off x="7255070" y="623676"/>
              <a:ext cx="189849"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82" name="Rounded Rectangle 81"/>
            <p:cNvSpPr/>
            <p:nvPr>
              <p:custDataLst>
                <p:tags r:id="rId7"/>
              </p:custDataLst>
            </p:nvPr>
          </p:nvSpPr>
          <p:spPr bwMode="gray">
            <a:xfrm>
              <a:off x="7459085" y="623676"/>
              <a:ext cx="189849"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83" name="Rounded Rectangle 82"/>
            <p:cNvSpPr/>
            <p:nvPr/>
          </p:nvSpPr>
          <p:spPr bwMode="gray">
            <a:xfrm>
              <a:off x="7666882" y="623676"/>
              <a:ext cx="189265"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84" name="Rounded Rectangle 83"/>
            <p:cNvSpPr/>
            <p:nvPr>
              <p:custDataLst>
                <p:tags r:id="rId8"/>
              </p:custDataLst>
            </p:nvPr>
          </p:nvSpPr>
          <p:spPr bwMode="gray">
            <a:xfrm>
              <a:off x="7875705" y="623676"/>
              <a:ext cx="189265" cy="76136"/>
            </a:xfrm>
            <a:prstGeom prst="roundRect">
              <a:avLst/>
            </a:prstGeom>
            <a:no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endPar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85" name="AutoShape 2"/>
            <p:cNvSpPr>
              <a:spLocks noChangeArrowheads="1"/>
            </p:cNvSpPr>
            <p:nvPr>
              <p:custDataLst>
                <p:tags r:id="rId9"/>
              </p:custDataLst>
            </p:nvPr>
          </p:nvSpPr>
          <p:spPr bwMode="gray">
            <a:xfrm rot="16200000">
              <a:off x="7561878" y="-18484"/>
              <a:ext cx="173338" cy="903702"/>
            </a:xfrm>
            <a:prstGeom prst="roundRect">
              <a:avLst>
                <a:gd name="adj" fmla="val 7850"/>
              </a:avLst>
            </a:prstGeom>
            <a:solidFill>
              <a:schemeClr val="bg1"/>
            </a:solidFill>
            <a:ln w="6350" cap="flat" cmpd="sng" algn="ctr">
              <a:solidFill>
                <a:schemeClr val="tx1"/>
              </a:solidFill>
              <a:prstDash val="solid"/>
              <a:round/>
              <a:headEnd type="none" w="med" len="med"/>
              <a:tailEnd type="none" w="med" len="med"/>
            </a:ln>
            <a:effectLst/>
          </p:spPr>
          <p:txBody>
            <a:bodyPr anchor="ctr"/>
            <a:lstStyle/>
            <a:p>
              <a:pPr algn="ctr" defTabSz="457200" fontAlgn="base">
                <a:spcBef>
                  <a:spcPct val="30000"/>
                </a:spcBef>
                <a:spcAft>
                  <a:spcPct val="0"/>
                </a:spcAft>
                <a:buClr>
                  <a:srgbClr val="221CD4"/>
                </a:buClr>
                <a:buFont typeface="Wingdings" pitchFamily="2" charset="2"/>
                <a:buNone/>
                <a:defRPr/>
              </a:pPr>
              <a:endParaRPr lang="en-GB" sz="2000" b="1" dirty="0">
                <a:solidFill>
                  <a:srgbClr val="11356F"/>
                </a:solidFill>
                <a:latin typeface="Microsoft YaHei" panose="020B0503020204020204" pitchFamily="34" charset="-122"/>
                <a:ea typeface="Microsoft YaHei" panose="020B0503020204020204" pitchFamily="34" charset="-122"/>
              </a:endParaRPr>
            </a:p>
          </p:txBody>
        </p:sp>
        <p:sp>
          <p:nvSpPr>
            <p:cNvPr id="86" name="AutoShape 2"/>
            <p:cNvSpPr>
              <a:spLocks noChangeArrowheads="1"/>
            </p:cNvSpPr>
            <p:nvPr>
              <p:custDataLst>
                <p:tags r:id="rId10"/>
              </p:custDataLst>
            </p:nvPr>
          </p:nvSpPr>
          <p:spPr bwMode="gray">
            <a:xfrm rot="16200000">
              <a:off x="7352787" y="33441"/>
              <a:ext cx="115369" cy="306168"/>
            </a:xfrm>
            <a:prstGeom prst="roundRect">
              <a:avLst>
                <a:gd name="adj" fmla="val 7376"/>
              </a:avLst>
            </a:prstGeom>
            <a:solidFill>
              <a:srgbClr val="00B0F0"/>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defRP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87" name="AutoShape 2"/>
            <p:cNvSpPr>
              <a:spLocks noChangeArrowheads="1"/>
            </p:cNvSpPr>
            <p:nvPr>
              <p:custDataLst>
                <p:tags r:id="rId11"/>
              </p:custDataLst>
            </p:nvPr>
          </p:nvSpPr>
          <p:spPr bwMode="gray">
            <a:xfrm rot="16200000">
              <a:off x="7818564" y="33441"/>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defRP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88" name="AutoShape 2"/>
            <p:cNvSpPr>
              <a:spLocks noChangeArrowheads="1"/>
            </p:cNvSpPr>
            <p:nvPr>
              <p:custDataLst>
                <p:tags r:id="rId12"/>
              </p:custDataLst>
            </p:nvPr>
          </p:nvSpPr>
          <p:spPr bwMode="gray">
            <a:xfrm rot="16200000">
              <a:off x="7352788" y="290616"/>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89" name="AutoShape 2"/>
            <p:cNvSpPr>
              <a:spLocks noChangeArrowheads="1"/>
            </p:cNvSpPr>
            <p:nvPr>
              <p:custDataLst>
                <p:tags r:id="rId13"/>
              </p:custDataLst>
            </p:nvPr>
          </p:nvSpPr>
          <p:spPr bwMode="gray">
            <a:xfrm rot="16200000">
              <a:off x="7818565" y="290616"/>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90" name="AutoShape 11"/>
          <p:cNvSpPr>
            <a:spLocks noChangeArrowheads="1"/>
          </p:cNvSpPr>
          <p:nvPr/>
        </p:nvSpPr>
        <p:spPr bwMode="auto">
          <a:xfrm rot="16200000" flipH="1">
            <a:off x="5368000" y="5293060"/>
            <a:ext cx="216063" cy="212804"/>
          </a:xfrm>
          <a:prstGeom prst="downArrow">
            <a:avLst>
              <a:gd name="adj1" fmla="val 56028"/>
              <a:gd name="adj2" fmla="val 43861"/>
            </a:avLst>
          </a:prstGeom>
          <a:solidFill>
            <a:schemeClr val="bg1"/>
          </a:solidFill>
          <a:ln w="19050" cap="flat" cmpd="sng" algn="ctr">
            <a:gradFill flip="none" rotWithShape="1">
              <a:gsLst>
                <a:gs pos="0">
                  <a:srgbClr val="004080">
                    <a:alpha val="0"/>
                  </a:srgbClr>
                </a:gs>
                <a:gs pos="100000">
                  <a:srgbClr val="004080"/>
                </a:gs>
              </a:gsLst>
              <a:lin ang="5400000" scaled="0"/>
              <a:tileRect/>
            </a:gradFill>
            <a:prstDash val="solid"/>
            <a:round/>
            <a:headEnd type="none" w="med" len="med"/>
            <a:tailEnd type="none" w="med" len="med"/>
          </a:ln>
          <a:effectLst/>
        </p:spPr>
        <p:txBody>
          <a:bodyPr/>
          <a:lstStyle/>
          <a:p>
            <a:pPr defTabSz="914400"/>
            <a:endParaRPr lang="fr-FR" sz="1000" dirty="0">
              <a:latin typeface="Microsoft YaHei" panose="020B0503020204020204" pitchFamily="34" charset="-122"/>
              <a:ea typeface="Microsoft YaHei" panose="020B0503020204020204" pitchFamily="34" charset="-122"/>
              <a:cs typeface="Arial" charset="0"/>
            </a:endParaRPr>
          </a:p>
        </p:txBody>
      </p:sp>
      <p:grpSp>
        <p:nvGrpSpPr>
          <p:cNvPr id="92" name="Groupe 306"/>
          <p:cNvGrpSpPr/>
          <p:nvPr/>
        </p:nvGrpSpPr>
        <p:grpSpPr>
          <a:xfrm>
            <a:off x="6545485" y="4862928"/>
            <a:ext cx="863497" cy="545373"/>
            <a:chOff x="6222999" y="2704598"/>
            <a:chExt cx="1262475" cy="736026"/>
          </a:xfrm>
        </p:grpSpPr>
        <p:sp>
          <p:nvSpPr>
            <p:cNvPr id="93" name="Rectangle à coins arrondis 205"/>
            <p:cNvSpPr/>
            <p:nvPr>
              <p:custDataLst>
                <p:tags r:id="rId3"/>
              </p:custDataLst>
            </p:nvPr>
          </p:nvSpPr>
          <p:spPr>
            <a:xfrm>
              <a:off x="6222999" y="2704598"/>
              <a:ext cx="1262475" cy="736026"/>
            </a:xfrm>
            <a:prstGeom prst="roundRect">
              <a:avLst/>
            </a:prstGeom>
            <a:solidFill>
              <a:schemeClr val="bg1"/>
            </a:solidFill>
            <a:ln>
              <a:solidFill>
                <a:schemeClr val="bg1">
                  <a:lumMod val="65000"/>
                </a:schemeClr>
              </a:solid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108000" tIns="36000" rIns="36000" bIns="36000" rtlCol="0" anchor="ctr"/>
            <a:lstStyle/>
            <a:p>
              <a:pPr algn="ctr"/>
              <a:r>
                <a:rPr lang="zh-CN" altLang="en-US" sz="1000" b="1" dirty="0">
                  <a:solidFill>
                    <a:schemeClr val="tx2"/>
                  </a:solidFill>
                  <a:latin typeface="Microsoft YaHei" panose="020B0503020204020204" pitchFamily="34" charset="-122"/>
                  <a:ea typeface="Microsoft YaHei" panose="020B0503020204020204" pitchFamily="34" charset="-122"/>
                </a:rPr>
                <a:t>其他</a:t>
              </a:r>
              <a:endParaRPr lang="en-US" sz="1000" b="1" dirty="0">
                <a:solidFill>
                  <a:schemeClr val="tx2"/>
                </a:solidFill>
                <a:latin typeface="Microsoft YaHei" panose="020B0503020204020204" pitchFamily="34" charset="-122"/>
                <a:ea typeface="Microsoft YaHei" panose="020B0503020204020204" pitchFamily="34" charset="-122"/>
              </a:endParaRPr>
            </a:p>
          </p:txBody>
        </p:sp>
        <p:pic>
          <p:nvPicPr>
            <p:cNvPr id="94" name="Picture 72"/>
            <p:cNvPicPr>
              <a:picLocks noChangeAspect="1"/>
            </p:cNvPicPr>
            <p:nvPr/>
          </p:nvPicPr>
          <p:blipFill>
            <a:blip r:embed="rId3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400139" y="2976105"/>
              <a:ext cx="172500" cy="288000"/>
            </a:xfrm>
            <a:prstGeom prst="rect">
              <a:avLst/>
            </a:prstGeom>
          </p:spPr>
        </p:pic>
      </p:grpSp>
      <p:sp>
        <p:nvSpPr>
          <p:cNvPr id="91" name="Round Same Side Corner Rectangle 9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5" name="Round Same Side Corner Rectangle 94"/>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6" name="Round Same Side Corner Rectangle 9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7" name="Round Same Side Corner Rectangle 9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8" name="Round Same Side Corner Rectangle 9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99" name="Straight Connector 9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162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178560"/>
            <a:ext cx="6427177" cy="563562"/>
          </a:xfrm>
        </p:spPr>
        <p:txBody>
          <a:bodyPr/>
          <a:lstStyle/>
          <a:p>
            <a:r>
              <a:rPr lang="zh-CN" altLang="en-US" dirty="0">
                <a:latin typeface="Microsoft YaHei" panose="020B0503020204020204" pitchFamily="34" charset="-122"/>
                <a:ea typeface="Microsoft YaHei" panose="020B0503020204020204" pitchFamily="34" charset="-122"/>
              </a:rPr>
              <a:t>人口特征预测</a:t>
            </a:r>
            <a:r>
              <a:rPr lang="fr-FR"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方法概述 </a:t>
            </a:r>
            <a:r>
              <a:rPr lang="fr-FR" dirty="0" smtClean="0">
                <a:latin typeface="Microsoft YaHei" panose="020B0503020204020204" pitchFamily="34" charset="-122"/>
                <a:ea typeface="Microsoft YaHei" panose="020B0503020204020204" pitchFamily="34" charset="-122"/>
              </a:rPr>
              <a:t>(2/2)</a:t>
            </a:r>
            <a:endParaRPr lang="fr-FR" dirty="0">
              <a:latin typeface="Microsoft YaHei" panose="020B0503020204020204" pitchFamily="34" charset="-122"/>
              <a:ea typeface="Microsoft YaHei" panose="020B0503020204020204" pitchFamily="34" charset="-122"/>
            </a:endParaRPr>
          </a:p>
        </p:txBody>
      </p:sp>
      <p:sp>
        <p:nvSpPr>
          <p:cNvPr id="9" name="Rectangle 8"/>
          <p:cNvSpPr/>
          <p:nvPr/>
        </p:nvSpPr>
        <p:spPr>
          <a:xfrm>
            <a:off x="574740" y="3558873"/>
            <a:ext cx="1933201" cy="2871927"/>
          </a:xfrm>
          <a:prstGeom prst="rect">
            <a:avLst/>
          </a:prstGeom>
        </p:spPr>
        <p:txBody>
          <a:bodyPr wrap="square" lIns="36000" tIns="36000" rIns="36000" bIns="36000">
            <a:noAutofit/>
          </a:bodyPr>
          <a:lstStyle/>
          <a:p>
            <a:pPr marL="85725" indent="-85725">
              <a:buClr>
                <a:schemeClr val="bg2"/>
              </a:buClr>
              <a:buFont typeface="Arial" pitchFamily="34" charset="0"/>
              <a:buChar char="•"/>
            </a:pPr>
            <a:r>
              <a:rPr lang="zh-CN" altLang="en-US" dirty="0">
                <a:latin typeface="Microsoft YaHei" panose="020B0503020204020204" pitchFamily="34" charset="-122"/>
                <a:ea typeface="Microsoft YaHei" panose="020B0503020204020204" pitchFamily="34" charset="-122"/>
              </a:rPr>
              <a:t>观</a:t>
            </a:r>
            <a:r>
              <a:rPr lang="zh-CN" altLang="en-US" dirty="0" smtClean="0">
                <a:latin typeface="Microsoft YaHei" panose="020B0503020204020204" pitchFamily="34" charset="-122"/>
                <a:ea typeface="Microsoft YaHei" panose="020B0503020204020204" pitchFamily="34" charset="-122"/>
              </a:rPr>
              <a:t>众的观看习惯是一个稀疏矩阵。系统可以把这个矩阵和推荐引擎相融合，从而预测出观众很可能喜欢看的节目</a:t>
            </a:r>
            <a:endParaRPr lang="en-US" altLang="zh-CN" dirty="0" smtClean="0">
              <a:latin typeface="Microsoft YaHei" panose="020B0503020204020204" pitchFamily="34" charset="-122"/>
              <a:ea typeface="Microsoft YaHei" panose="020B0503020204020204" pitchFamily="34" charset="-122"/>
            </a:endParaRPr>
          </a:p>
          <a:p>
            <a:pPr marL="85725" indent="-85725">
              <a:buClr>
                <a:schemeClr val="bg2"/>
              </a:buClr>
              <a:buFont typeface="Arial" pitchFamily="34" charset="0"/>
              <a:buChar char="•"/>
            </a:pPr>
            <a:r>
              <a:rPr lang="zh-CN" altLang="en-US" sz="1200" dirty="0">
                <a:latin typeface="Microsoft YaHei" panose="020B0503020204020204" pitchFamily="34" charset="-122"/>
                <a:ea typeface="Microsoft YaHei" panose="020B0503020204020204" pitchFamily="34" charset="-122"/>
              </a:rPr>
              <a:t>观</a:t>
            </a:r>
            <a:r>
              <a:rPr lang="zh-CN" altLang="en-US" sz="1200" dirty="0" smtClean="0">
                <a:latin typeface="Microsoft YaHei" panose="020B0503020204020204" pitchFamily="34" charset="-122"/>
                <a:ea typeface="Microsoft YaHei" panose="020B0503020204020204" pitchFamily="34" charset="-122"/>
              </a:rPr>
              <a:t>众</a:t>
            </a:r>
            <a:r>
              <a:rPr lang="en-US" altLang="zh-CN" sz="1200" dirty="0" smtClean="0">
                <a:latin typeface="Microsoft YaHei" panose="020B0503020204020204" pitchFamily="34" charset="-122"/>
                <a:ea typeface="Microsoft YaHei" panose="020B0503020204020204" pitchFamily="34" charset="-122"/>
              </a:rPr>
              <a:t>-</a:t>
            </a:r>
            <a:r>
              <a:rPr lang="zh-CN" altLang="en-US" sz="1200" dirty="0" smtClean="0">
                <a:latin typeface="Microsoft YaHei" panose="020B0503020204020204" pitchFamily="34" charset="-122"/>
                <a:ea typeface="Microsoft YaHei" panose="020B0503020204020204" pitchFamily="34" charset="-122"/>
              </a:rPr>
              <a:t>内容矩阵是由实际被观看的内容和预测将会倍观看的内容共同组成的</a:t>
            </a:r>
            <a:endParaRPr lang="en-US" altLang="zh-CN" sz="1200" dirty="0" smtClean="0">
              <a:latin typeface="Microsoft YaHei" panose="020B0503020204020204" pitchFamily="34" charset="-122"/>
              <a:ea typeface="Microsoft YaHei" panose="020B0503020204020204" pitchFamily="34" charset="-122"/>
            </a:endParaRPr>
          </a:p>
          <a:p>
            <a:pPr marL="85725" indent="-85725">
              <a:buClr>
                <a:schemeClr val="bg2"/>
              </a:buClr>
              <a:buFont typeface="Arial" pitchFamily="34" charset="0"/>
              <a:buChar char="•"/>
            </a:pPr>
            <a:r>
              <a:rPr lang="zh-CN" altLang="en-US" dirty="0">
                <a:latin typeface="Microsoft YaHei" panose="020B0503020204020204" pitchFamily="34" charset="-122"/>
                <a:ea typeface="Microsoft YaHei" panose="020B0503020204020204" pitchFamily="34" charset="-122"/>
              </a:rPr>
              <a:t>具体使</a:t>
            </a:r>
            <a:r>
              <a:rPr lang="zh-CN" altLang="en-US" dirty="0" smtClean="0">
                <a:latin typeface="Microsoft YaHei" panose="020B0503020204020204" pitchFamily="34" charset="-122"/>
                <a:ea typeface="Microsoft YaHei" panose="020B0503020204020204" pitchFamily="34" charset="-122"/>
              </a:rPr>
              <a:t>用到的数据包括实际观看事件记录、观众人口特征数据和内容元数据</a:t>
            </a:r>
            <a:endParaRPr lang="fr-FR" sz="1200" dirty="0">
              <a:latin typeface="Microsoft YaHei" panose="020B0503020204020204" pitchFamily="34" charset="-122"/>
              <a:ea typeface="Microsoft YaHei" panose="020B0503020204020204" pitchFamily="34" charset="-122"/>
            </a:endParaRPr>
          </a:p>
        </p:txBody>
      </p:sp>
      <p:sp>
        <p:nvSpPr>
          <p:cNvPr id="10" name="Rectangle 9"/>
          <p:cNvSpPr/>
          <p:nvPr/>
        </p:nvSpPr>
        <p:spPr>
          <a:xfrm>
            <a:off x="2514252" y="3558873"/>
            <a:ext cx="1993846" cy="1384995"/>
          </a:xfrm>
          <a:prstGeom prst="rect">
            <a:avLst/>
          </a:prstGeom>
        </p:spPr>
        <p:txBody>
          <a:bodyPr wrap="square" lIns="36000" tIns="36000" rIns="36000" bIns="36000">
            <a:noAutofit/>
          </a:bodyPr>
          <a:lstStyle/>
          <a:p>
            <a:pPr marL="85725" indent="-85725">
              <a:buClr>
                <a:schemeClr val="bg2"/>
              </a:buClr>
              <a:buFont typeface="Arial" pitchFamily="34" charset="0"/>
              <a:buChar char="•"/>
            </a:pPr>
            <a:r>
              <a:rPr lang="zh-CN" altLang="en-US" dirty="0" smtClean="0">
                <a:latin typeface="Microsoft YaHei" panose="020B0503020204020204" pitchFamily="34" charset="-122"/>
                <a:ea typeface="Microsoft YaHei" panose="020B0503020204020204" pitchFamily="34" charset="-122"/>
              </a:rPr>
              <a:t>“观众</a:t>
            </a:r>
            <a:r>
              <a:rPr lang="en-US" altLang="zh-CN"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内容”的密集矩阵的特征会被降维之后提取出来，</a:t>
            </a:r>
            <a:r>
              <a:rPr lang="zh-CN" altLang="en-US" dirty="0">
                <a:latin typeface="Microsoft YaHei" panose="020B0503020204020204" pitchFamily="34" charset="-122"/>
                <a:ea typeface="Microsoft YaHei" panose="020B0503020204020204" pitchFamily="34" charset="-122"/>
              </a:rPr>
              <a:t>使</a:t>
            </a:r>
            <a:r>
              <a:rPr lang="zh-CN" altLang="en-US" dirty="0" smtClean="0">
                <a:latin typeface="Microsoft YaHei" panose="020B0503020204020204" pitchFamily="34" charset="-122"/>
                <a:ea typeface="Microsoft YaHei" panose="020B0503020204020204" pitchFamily="34" charset="-122"/>
              </a:rPr>
              <a:t>得最后每个观众的矢量仅包含最相关的特点</a:t>
            </a:r>
            <a:endParaRPr lang="fr-FR" sz="1200" dirty="0">
              <a:latin typeface="Microsoft YaHei" panose="020B0503020204020204" pitchFamily="34" charset="-122"/>
              <a:ea typeface="Microsoft YaHei" panose="020B0503020204020204" pitchFamily="34" charset="-122"/>
            </a:endParaRPr>
          </a:p>
        </p:txBody>
      </p:sp>
      <p:sp>
        <p:nvSpPr>
          <p:cNvPr id="11" name="Rectangle 10"/>
          <p:cNvSpPr/>
          <p:nvPr/>
        </p:nvSpPr>
        <p:spPr>
          <a:xfrm>
            <a:off x="4564603" y="3558873"/>
            <a:ext cx="1993846" cy="1384995"/>
          </a:xfrm>
          <a:prstGeom prst="rect">
            <a:avLst/>
          </a:prstGeom>
        </p:spPr>
        <p:txBody>
          <a:bodyPr wrap="square" lIns="36000" tIns="36000" rIns="36000" bIns="36000">
            <a:noAutofit/>
          </a:bodyPr>
          <a:lstStyle/>
          <a:p>
            <a:pPr marL="85725" indent="-85725">
              <a:buClr>
                <a:schemeClr val="bg2"/>
              </a:buClr>
              <a:buFont typeface="Arial" pitchFamily="34" charset="0"/>
              <a:buChar char="•"/>
            </a:pPr>
            <a:r>
              <a:rPr lang="zh-CN" altLang="en-US" dirty="0" smtClean="0">
                <a:latin typeface="Microsoft YaHei" panose="020B0503020204020204" pitchFamily="34" charset="-122"/>
                <a:ea typeface="Microsoft YaHei" panose="020B0503020204020204" pitchFamily="34" charset="-122"/>
              </a:rPr>
              <a:t>在已降维的矩阵的基础上开展一</a:t>
            </a:r>
            <a:r>
              <a:rPr lang="zh-CN" altLang="en-US" dirty="0">
                <a:latin typeface="Microsoft YaHei" panose="020B0503020204020204" pitchFamily="34" charset="-122"/>
                <a:ea typeface="Microsoft YaHei" panose="020B0503020204020204" pitchFamily="34" charset="-122"/>
              </a:rPr>
              <a:t>系</a:t>
            </a:r>
            <a:r>
              <a:rPr lang="zh-CN" altLang="en-US" dirty="0" smtClean="0">
                <a:latin typeface="Microsoft YaHei" panose="020B0503020204020204" pitchFamily="34" charset="-122"/>
                <a:ea typeface="Microsoft YaHei" panose="020B0503020204020204" pitchFamily="34" charset="-122"/>
              </a:rPr>
              <a:t>列监督学习和无监督学习，最终分条列点指出不同类型的潜在观众的不同特征</a:t>
            </a:r>
            <a:endParaRPr lang="fr-FR" sz="1200" dirty="0">
              <a:latin typeface="Microsoft YaHei" panose="020B0503020204020204" pitchFamily="34" charset="-122"/>
              <a:ea typeface="Microsoft YaHei" panose="020B0503020204020204" pitchFamily="34" charset="-122"/>
            </a:endParaRPr>
          </a:p>
        </p:txBody>
      </p:sp>
      <p:sp>
        <p:nvSpPr>
          <p:cNvPr id="12" name="Rectangle 11"/>
          <p:cNvSpPr/>
          <p:nvPr/>
        </p:nvSpPr>
        <p:spPr>
          <a:xfrm>
            <a:off x="6614955" y="3558873"/>
            <a:ext cx="1993846" cy="1384995"/>
          </a:xfrm>
          <a:prstGeom prst="rect">
            <a:avLst/>
          </a:prstGeom>
        </p:spPr>
        <p:txBody>
          <a:bodyPr wrap="square" lIns="36000" tIns="36000" rIns="36000" bIns="36000">
            <a:noAutofit/>
          </a:bodyPr>
          <a:lstStyle/>
          <a:p>
            <a:pPr marL="85725" indent="-85725">
              <a:buClr>
                <a:schemeClr val="bg2"/>
              </a:buClr>
              <a:buFont typeface="Arial" pitchFamily="34" charset="0"/>
              <a:buChar char="•"/>
            </a:pPr>
            <a:r>
              <a:rPr lang="zh-CN" altLang="en-US" dirty="0" smtClean="0">
                <a:latin typeface="Microsoft YaHei" panose="020B0503020204020204" pitchFamily="34" charset="-122"/>
                <a:ea typeface="Microsoft YaHei" panose="020B0503020204020204" pitchFamily="34" charset="-122"/>
              </a:rPr>
              <a:t>最终建成的模型可以用于对未知特征的观众进行预测，从而推测出他们可能具备的特点</a:t>
            </a:r>
            <a:endParaRPr lang="fr-FR" sz="1200" dirty="0">
              <a:latin typeface="Microsoft YaHei" panose="020B0503020204020204" pitchFamily="34" charset="-122"/>
              <a:ea typeface="Microsoft YaHei" panose="020B0503020204020204" pitchFamily="34" charset="-122"/>
            </a:endParaRPr>
          </a:p>
        </p:txBody>
      </p:sp>
      <p:grpSp>
        <p:nvGrpSpPr>
          <p:cNvPr id="13" name="Group 54"/>
          <p:cNvGrpSpPr/>
          <p:nvPr>
            <p:custDataLst>
              <p:tags r:id="rId1"/>
            </p:custDataLst>
          </p:nvPr>
        </p:nvGrpSpPr>
        <p:grpSpPr>
          <a:xfrm>
            <a:off x="6290758" y="2313299"/>
            <a:ext cx="2356787" cy="1064475"/>
            <a:chOff x="3459176" y="1752616"/>
            <a:chExt cx="1214170" cy="1064475"/>
          </a:xfrm>
        </p:grpSpPr>
        <p:sp>
          <p:nvSpPr>
            <p:cNvPr id="14" name="AutoShape 30"/>
            <p:cNvSpPr>
              <a:spLocks noChangeArrowheads="1"/>
            </p:cNvSpPr>
            <p:nvPr/>
          </p:nvSpPr>
          <p:spPr bwMode="auto">
            <a:xfrm>
              <a:off x="3459176"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sz="1400"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5" name="Text Placeholder 12"/>
            <p:cNvSpPr txBox="1">
              <a:spLocks/>
            </p:cNvSpPr>
            <p:nvPr/>
          </p:nvSpPr>
          <p:spPr>
            <a:xfrm>
              <a:off x="3661558" y="1913090"/>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400" b="1" cap="none" dirty="0" smtClean="0">
                  <a:solidFill>
                    <a:schemeClr val="tx2"/>
                  </a:solidFill>
                  <a:latin typeface="Microsoft YaHei" panose="020B0503020204020204" pitchFamily="34" charset="-122"/>
                  <a:ea typeface="Microsoft YaHei" panose="020B0503020204020204" pitchFamily="34" charset="-122"/>
                </a:rPr>
                <a:t>模型建成</a:t>
              </a:r>
              <a:endParaRPr lang="en-US" sz="1400" b="1" cap="none" dirty="0">
                <a:solidFill>
                  <a:schemeClr val="tx2"/>
                </a:solidFill>
                <a:latin typeface="Microsoft YaHei" panose="020B0503020204020204" pitchFamily="34" charset="-122"/>
                <a:ea typeface="Microsoft YaHei" panose="020B0503020204020204" pitchFamily="34" charset="-122"/>
              </a:endParaRPr>
            </a:p>
          </p:txBody>
        </p:sp>
      </p:grpSp>
      <p:grpSp>
        <p:nvGrpSpPr>
          <p:cNvPr id="16" name="Group 57"/>
          <p:cNvGrpSpPr/>
          <p:nvPr>
            <p:custDataLst>
              <p:tags r:id="rId2"/>
            </p:custDataLst>
          </p:nvPr>
        </p:nvGrpSpPr>
        <p:grpSpPr>
          <a:xfrm>
            <a:off x="4343931" y="2313299"/>
            <a:ext cx="2356787" cy="1064475"/>
            <a:chOff x="2456209" y="1752616"/>
            <a:chExt cx="1214170" cy="1064475"/>
          </a:xfrm>
        </p:grpSpPr>
        <p:sp>
          <p:nvSpPr>
            <p:cNvPr id="17" name="AutoShape 31"/>
            <p:cNvSpPr>
              <a:spLocks noChangeArrowheads="1"/>
            </p:cNvSpPr>
            <p:nvPr/>
          </p:nvSpPr>
          <p:spPr bwMode="auto">
            <a:xfrm>
              <a:off x="2456209"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sz="1400"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18" name="Text Placeholder 12"/>
            <p:cNvSpPr txBox="1">
              <a:spLocks/>
            </p:cNvSpPr>
            <p:nvPr/>
          </p:nvSpPr>
          <p:spPr>
            <a:xfrm>
              <a:off x="2648857" y="1913090"/>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400" b="1" cap="none" dirty="0" smtClean="0">
                  <a:solidFill>
                    <a:schemeClr val="tx2"/>
                  </a:solidFill>
                  <a:latin typeface="Microsoft YaHei" panose="020B0503020204020204" pitchFamily="34" charset="-122"/>
                  <a:ea typeface="Microsoft YaHei" panose="020B0503020204020204" pitchFamily="34" charset="-122"/>
                </a:rPr>
                <a:t>统计建模并得出潜在观众特征</a:t>
              </a:r>
              <a:endParaRPr lang="en-US" sz="1400" b="1" cap="none" dirty="0" smtClean="0">
                <a:solidFill>
                  <a:schemeClr val="tx2"/>
                </a:solidFill>
                <a:latin typeface="Microsoft YaHei" panose="020B0503020204020204" pitchFamily="34" charset="-122"/>
                <a:ea typeface="Microsoft YaHei" panose="020B0503020204020204" pitchFamily="34" charset="-122"/>
              </a:endParaRPr>
            </a:p>
          </p:txBody>
        </p:sp>
      </p:grpSp>
      <p:grpSp>
        <p:nvGrpSpPr>
          <p:cNvPr id="19" name="Group 60"/>
          <p:cNvGrpSpPr/>
          <p:nvPr>
            <p:custDataLst>
              <p:tags r:id="rId3"/>
            </p:custDataLst>
          </p:nvPr>
        </p:nvGrpSpPr>
        <p:grpSpPr>
          <a:xfrm>
            <a:off x="2397102" y="2313299"/>
            <a:ext cx="2356787" cy="1064475"/>
            <a:chOff x="1453241" y="1752616"/>
            <a:chExt cx="1214170" cy="1064475"/>
          </a:xfrm>
        </p:grpSpPr>
        <p:sp>
          <p:nvSpPr>
            <p:cNvPr id="20" name="AutoShape 32"/>
            <p:cNvSpPr>
              <a:spLocks noChangeArrowheads="1"/>
            </p:cNvSpPr>
            <p:nvPr/>
          </p:nvSpPr>
          <p:spPr bwMode="auto">
            <a:xfrm>
              <a:off x="1453241"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sz="1400"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21" name="Text Placeholder 12"/>
            <p:cNvSpPr txBox="1">
              <a:spLocks/>
            </p:cNvSpPr>
            <p:nvPr/>
          </p:nvSpPr>
          <p:spPr>
            <a:xfrm>
              <a:off x="1636156" y="1913090"/>
              <a:ext cx="900544"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400" b="1" cap="none" dirty="0" smtClean="0">
                  <a:solidFill>
                    <a:schemeClr val="tx2"/>
                  </a:solidFill>
                  <a:latin typeface="Microsoft YaHei" panose="020B0503020204020204" pitchFamily="34" charset="-122"/>
                  <a:ea typeface="Microsoft YaHei" panose="020B0503020204020204" pitchFamily="34" charset="-122"/>
                </a:rPr>
                <a:t>数据降维和特征提取</a:t>
              </a:r>
              <a:endParaRPr lang="en-US" sz="1400" b="1" cap="none" dirty="0" smtClean="0">
                <a:solidFill>
                  <a:schemeClr val="tx2"/>
                </a:solidFill>
                <a:latin typeface="Microsoft YaHei" panose="020B0503020204020204" pitchFamily="34" charset="-122"/>
                <a:ea typeface="Microsoft YaHei" panose="020B0503020204020204" pitchFamily="34" charset="-122"/>
              </a:endParaRPr>
            </a:p>
          </p:txBody>
        </p:sp>
      </p:grpSp>
      <p:grpSp>
        <p:nvGrpSpPr>
          <p:cNvPr id="22" name="Group 69"/>
          <p:cNvGrpSpPr/>
          <p:nvPr>
            <p:custDataLst>
              <p:tags r:id="rId4"/>
            </p:custDataLst>
          </p:nvPr>
        </p:nvGrpSpPr>
        <p:grpSpPr>
          <a:xfrm>
            <a:off x="450273" y="2313299"/>
            <a:ext cx="2356787" cy="1064475"/>
            <a:chOff x="450274" y="1752616"/>
            <a:chExt cx="1214170" cy="1064475"/>
          </a:xfrm>
        </p:grpSpPr>
        <p:sp>
          <p:nvSpPr>
            <p:cNvPr id="23" name="AutoShape 33"/>
            <p:cNvSpPr>
              <a:spLocks noChangeArrowheads="1"/>
            </p:cNvSpPr>
            <p:nvPr/>
          </p:nvSpPr>
          <p:spPr bwMode="auto">
            <a:xfrm>
              <a:off x="450274" y="1752616"/>
              <a:ext cx="1214170" cy="1064475"/>
            </a:xfrm>
            <a:prstGeom prst="homePlate">
              <a:avLst>
                <a:gd name="adj" fmla="val 14887"/>
              </a:avLst>
            </a:prstGeom>
            <a:solidFill>
              <a:schemeClr val="accent1">
                <a:lumMod val="40000"/>
                <a:lumOff val="60000"/>
              </a:schemeClr>
            </a:solidFill>
            <a:ln w="28575" cmpd="sng">
              <a:solidFill>
                <a:schemeClr val="bg1"/>
              </a:solidFill>
              <a:miter lim="800000"/>
              <a:headEnd/>
              <a:tailEnd/>
            </a:ln>
          </p:spPr>
          <p:txBody>
            <a:bodyPr rot="10800000" vert="horz" lIns="72000" tIns="72000" rIns="72000" bIns="72000" anchor="ctr"/>
            <a:lstStyle/>
            <a:p>
              <a:pPr algn="ctr" eaLnBrk="0" hangingPunct="0">
                <a:lnSpc>
                  <a:spcPct val="90000"/>
                </a:lnSpc>
                <a:buClrTx/>
              </a:pPr>
              <a:endParaRPr lang="en-US" sz="1400" b="1" i="0" dirty="0">
                <a:solidFill>
                  <a:srgbClr val="004080"/>
                </a:solidFill>
                <a:latin typeface="Microsoft YaHei" panose="020B0503020204020204" pitchFamily="34" charset="-122"/>
                <a:ea typeface="Microsoft YaHei" panose="020B0503020204020204" pitchFamily="34" charset="-122"/>
                <a:cs typeface="Calibri"/>
              </a:endParaRPr>
            </a:p>
          </p:txBody>
        </p:sp>
        <p:sp>
          <p:nvSpPr>
            <p:cNvPr id="24" name="Text Placeholder 12"/>
            <p:cNvSpPr txBox="1">
              <a:spLocks/>
            </p:cNvSpPr>
            <p:nvPr/>
          </p:nvSpPr>
          <p:spPr>
            <a:xfrm>
              <a:off x="454024" y="1913090"/>
              <a:ext cx="1069975" cy="743526"/>
            </a:xfrm>
            <a:prstGeom prst="rect">
              <a:avLst/>
            </a:prstGeom>
          </p:spPr>
          <p:txBody>
            <a:bodyPr lIns="91429" tIns="45714" rIns="91429" bIns="45714" anchor="ctr">
              <a:noAutofit/>
            </a:bodyPr>
            <a:lstStyle>
              <a:lvl1pPr marL="0" indent="0" algn="l" defTabSz="457200" rtl="0" eaLnBrk="1" latinLnBrk="0" hangingPunct="1">
                <a:spcBef>
                  <a:spcPct val="20000"/>
                </a:spcBef>
                <a:buFont typeface="Arial"/>
                <a:buNone/>
                <a:defRPr sz="1200" b="0" i="0" kern="1200" cap="all">
                  <a:solidFill>
                    <a:schemeClr val="tx1">
                      <a:lumMod val="50000"/>
                      <a:lumOff val="50000"/>
                    </a:schemeClr>
                  </a:solidFill>
                  <a:latin typeface="Calibri"/>
                  <a:ea typeface="+mn-ea"/>
                  <a:cs typeface="Calibri"/>
                </a:defRPr>
              </a:lvl1pPr>
              <a:lvl2pPr marL="227013" indent="-227013" algn="l" defTabSz="457200" rtl="0" eaLnBrk="1" latinLnBrk="0" hangingPunct="1">
                <a:spcBef>
                  <a:spcPct val="20000"/>
                </a:spcBef>
                <a:buClr>
                  <a:srgbClr val="004080"/>
                </a:buClr>
                <a:buFont typeface="Arial"/>
                <a:buChar char="•"/>
                <a:defRPr sz="1400" kern="1200">
                  <a:solidFill>
                    <a:schemeClr val="bg1">
                      <a:lumMod val="50000"/>
                    </a:schemeClr>
                  </a:solidFill>
                  <a:latin typeface="Calibri"/>
                  <a:ea typeface="+mn-ea"/>
                  <a:cs typeface="Calibri"/>
                </a:defRPr>
              </a:lvl2pPr>
              <a:lvl3pPr marL="452438" indent="-225425" algn="l" defTabSz="457200" rtl="0" eaLnBrk="1" latinLnBrk="0" hangingPunct="1">
                <a:spcBef>
                  <a:spcPct val="20000"/>
                </a:spcBef>
                <a:buClr>
                  <a:srgbClr val="004080"/>
                </a:buClr>
                <a:buFont typeface="Lucida Grande"/>
                <a:buChar char="−"/>
                <a:defRPr sz="1200" kern="1200">
                  <a:solidFill>
                    <a:schemeClr val="bg1">
                      <a:lumMod val="50000"/>
                    </a:schemeClr>
                  </a:solidFill>
                  <a:latin typeface="Calibri"/>
                  <a:ea typeface="+mn-ea"/>
                  <a:cs typeface="Calibri"/>
                </a:defRPr>
              </a:lvl3pPr>
              <a:lvl4pPr marL="684213"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4pPr>
              <a:lvl5pPr marL="915988" indent="-231775" algn="l" defTabSz="457200" rtl="0" eaLnBrk="1" latinLnBrk="0" hangingPunct="1">
                <a:spcBef>
                  <a:spcPct val="20000"/>
                </a:spcBef>
                <a:buFont typeface="Arial"/>
                <a:buChar char="»"/>
                <a:defRPr sz="11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zh-CN" altLang="en-US" sz="1400" b="1" cap="none" dirty="0" smtClean="0">
                  <a:solidFill>
                    <a:schemeClr val="tx2"/>
                  </a:solidFill>
                  <a:latin typeface="Microsoft YaHei" panose="020B0503020204020204" pitchFamily="34" charset="-122"/>
                  <a:ea typeface="Microsoft YaHei" panose="020B0503020204020204" pitchFamily="34" charset="-122"/>
                </a:rPr>
                <a:t>数据重叠和覆盖</a:t>
              </a:r>
              <a:endParaRPr lang="en-US" sz="1400" b="1" cap="none" dirty="0">
                <a:solidFill>
                  <a:schemeClr val="tx2"/>
                </a:solidFill>
                <a:latin typeface="Microsoft YaHei" panose="020B0503020204020204" pitchFamily="34" charset="-122"/>
                <a:ea typeface="Microsoft YaHei" panose="020B0503020204020204" pitchFamily="34" charset="-122"/>
              </a:endParaRPr>
            </a:p>
          </p:txBody>
        </p:sp>
      </p:grpSp>
      <p:pic>
        <p:nvPicPr>
          <p:cNvPr id="156674" name="Picture 2"/>
          <p:cNvPicPr>
            <a:picLocks noChangeAspect="1" noChangeArrowheads="1"/>
          </p:cNvPicPr>
          <p:nvPr/>
        </p:nvPicPr>
        <p:blipFill>
          <a:blip r:embed="rId17"/>
          <a:srcRect/>
          <a:stretch>
            <a:fillRect/>
          </a:stretch>
        </p:blipFill>
        <p:spPr bwMode="auto">
          <a:xfrm>
            <a:off x="1116502" y="1207931"/>
            <a:ext cx="970739" cy="1080000"/>
          </a:xfrm>
          <a:prstGeom prst="rect">
            <a:avLst/>
          </a:prstGeom>
          <a:noFill/>
          <a:ln w="9525">
            <a:noFill/>
            <a:miter lim="800000"/>
            <a:headEnd/>
            <a:tailEnd/>
          </a:ln>
          <a:effectLst/>
        </p:spPr>
      </p:pic>
      <p:pic>
        <p:nvPicPr>
          <p:cNvPr id="156675" name="Picture 3"/>
          <p:cNvPicPr>
            <a:picLocks noChangeAspect="1" noChangeArrowheads="1"/>
          </p:cNvPicPr>
          <p:nvPr/>
        </p:nvPicPr>
        <p:blipFill>
          <a:blip r:embed="rId18"/>
          <a:srcRect/>
          <a:stretch>
            <a:fillRect/>
          </a:stretch>
        </p:blipFill>
        <p:spPr bwMode="auto">
          <a:xfrm>
            <a:off x="3206157" y="1207931"/>
            <a:ext cx="685087" cy="1080000"/>
          </a:xfrm>
          <a:prstGeom prst="rect">
            <a:avLst/>
          </a:prstGeom>
          <a:noFill/>
          <a:ln w="9525">
            <a:noFill/>
            <a:miter lim="800000"/>
            <a:headEnd/>
            <a:tailEnd/>
          </a:ln>
          <a:effectLst/>
        </p:spPr>
      </p:pic>
      <p:pic>
        <p:nvPicPr>
          <p:cNvPr id="156676" name="Picture 4"/>
          <p:cNvPicPr>
            <a:picLocks noChangeAspect="1" noChangeArrowheads="1"/>
          </p:cNvPicPr>
          <p:nvPr/>
        </p:nvPicPr>
        <p:blipFill>
          <a:blip r:embed="rId19"/>
          <a:srcRect t="45699"/>
          <a:stretch>
            <a:fillRect/>
          </a:stretch>
        </p:blipFill>
        <p:spPr bwMode="auto">
          <a:xfrm>
            <a:off x="5116708" y="1297931"/>
            <a:ext cx="757644" cy="900000"/>
          </a:xfrm>
          <a:prstGeom prst="rect">
            <a:avLst/>
          </a:prstGeom>
          <a:noFill/>
          <a:ln w="9525">
            <a:noFill/>
            <a:miter lim="800000"/>
            <a:headEnd/>
            <a:tailEnd/>
          </a:ln>
          <a:effectLst/>
        </p:spPr>
      </p:pic>
      <p:pic>
        <p:nvPicPr>
          <p:cNvPr id="156677" name="Picture 5"/>
          <p:cNvPicPr>
            <a:picLocks noChangeAspect="1" noChangeArrowheads="1"/>
          </p:cNvPicPr>
          <p:nvPr/>
        </p:nvPicPr>
        <p:blipFill>
          <a:blip r:embed="rId20"/>
          <a:srcRect/>
          <a:stretch>
            <a:fillRect/>
          </a:stretch>
        </p:blipFill>
        <p:spPr bwMode="auto">
          <a:xfrm>
            <a:off x="7201700" y="1297931"/>
            <a:ext cx="481313" cy="900000"/>
          </a:xfrm>
          <a:prstGeom prst="rect">
            <a:avLst/>
          </a:prstGeom>
          <a:noFill/>
          <a:ln w="9525">
            <a:noFill/>
            <a:miter lim="800000"/>
            <a:headEnd/>
            <a:tailEnd/>
          </a:ln>
          <a:effectLst/>
        </p:spPr>
      </p:pic>
      <p:grpSp>
        <p:nvGrpSpPr>
          <p:cNvPr id="25" name="Group 13"/>
          <p:cNvGrpSpPr/>
          <p:nvPr>
            <p:custDataLst>
              <p:tags r:id="rId5"/>
            </p:custDataLst>
          </p:nvPr>
        </p:nvGrpSpPr>
        <p:grpSpPr bwMode="gray">
          <a:xfrm>
            <a:off x="6633171" y="303763"/>
            <a:ext cx="855208" cy="653445"/>
            <a:chOff x="7185935" y="85105"/>
            <a:chExt cx="926475" cy="653445"/>
          </a:xfrm>
        </p:grpSpPr>
        <p:sp>
          <p:nvSpPr>
            <p:cNvPr id="26" name="Pentagon 25"/>
            <p:cNvSpPr/>
            <p:nvPr>
              <p:custDataLst>
                <p:tags r:id="rId6"/>
              </p:custDataLst>
            </p:nvPr>
          </p:nvSpPr>
          <p:spPr bwMode="gray">
            <a:xfrm rot="16200000">
              <a:off x="7559794" y="193706"/>
              <a:ext cx="183595" cy="906094"/>
            </a:xfrm>
            <a:prstGeom prst="homePlate">
              <a:avLst>
                <a:gd name="adj" fmla="val 11548"/>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18" tIns="45709" rIns="91418" bIns="45709" numCol="1" rtlCol="0" anchor="t" anchorCtr="0" compatLnSpc="1">
              <a:prstTxWarp prst="textNoShape">
                <a:avLst/>
              </a:prstTxWarp>
            </a:bodyPr>
            <a:lstStyle/>
            <a:p>
              <a:pPr defTabSz="914186" fontAlgn="base">
                <a:spcBef>
                  <a:spcPct val="0"/>
                </a:spcBef>
                <a:spcAft>
                  <a:spcPct val="0"/>
                </a:spcAft>
              </a:pPr>
              <a:endParaRPr lang="en-US" sz="1000" dirty="0">
                <a:solidFill>
                  <a:prstClr val="black"/>
                </a:solidFill>
                <a:latin typeface="Microsoft YaHei" panose="020B0503020204020204" pitchFamily="34" charset="-122"/>
                <a:ea typeface="Microsoft YaHei" panose="020B0503020204020204" pitchFamily="34" charset="-122"/>
                <a:cs typeface="Calibri"/>
              </a:endParaRPr>
            </a:p>
          </p:txBody>
        </p:sp>
        <p:sp>
          <p:nvSpPr>
            <p:cNvPr id="27" name="Rounded Rectangle 26"/>
            <p:cNvSpPr>
              <a:spLocks noChangeArrowheads="1"/>
            </p:cNvSpPr>
            <p:nvPr>
              <p:custDataLst>
                <p:tags r:id="rId7"/>
              </p:custDataLst>
            </p:nvPr>
          </p:nvSpPr>
          <p:spPr bwMode="gray">
            <a:xfrm rot="5400000">
              <a:off x="7539183" y="-268143"/>
              <a:ext cx="219980" cy="926475"/>
            </a:xfrm>
            <a:prstGeom prst="homePlate">
              <a:avLst>
                <a:gd name="adj" fmla="val 12352"/>
              </a:avLst>
            </a:prstGeom>
            <a:solidFill>
              <a:schemeClr val="bg1"/>
            </a:solidFill>
            <a:ln w="9525" cap="flat" cmpd="sng" algn="ctr">
              <a:solidFill>
                <a:schemeClr val="tx1"/>
              </a:solidFill>
              <a:prstDash val="solid"/>
              <a:round/>
              <a:headEnd type="none" w="med" len="med"/>
              <a:tailEnd type="none" w="med" len="med"/>
            </a:ln>
            <a:effectLst/>
          </p:spPr>
          <p:txBody>
            <a:bodyPr anchor="ctr"/>
            <a:lstStyle/>
            <a:p>
              <a:pPr indent="-179388" algn="ctr" defTabSz="457200" fontAlgn="base">
                <a:spcBef>
                  <a:spcPct val="0"/>
                </a:spcBef>
                <a:spcAft>
                  <a:spcPct val="0"/>
                </a:spcAft>
                <a:buClr>
                  <a:srgbClr val="FFFF99"/>
                </a:buCl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sp>
          <p:nvSpPr>
            <p:cNvPr id="28" name="Rounded Rectangle 27"/>
            <p:cNvSpPr/>
            <p:nvPr>
              <p:custDataLst>
                <p:tags r:id="rId8"/>
              </p:custDataLst>
            </p:nvPr>
          </p:nvSpPr>
          <p:spPr bwMode="gray">
            <a:xfrm>
              <a:off x="7255070" y="623676"/>
              <a:ext cx="189849"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29" name="Rounded Rectangle 28"/>
            <p:cNvSpPr/>
            <p:nvPr>
              <p:custDataLst>
                <p:tags r:id="rId9"/>
              </p:custDataLst>
            </p:nvPr>
          </p:nvSpPr>
          <p:spPr bwMode="gray">
            <a:xfrm>
              <a:off x="7459085" y="623676"/>
              <a:ext cx="189849"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30" name="Rounded Rectangle 29"/>
            <p:cNvSpPr/>
            <p:nvPr/>
          </p:nvSpPr>
          <p:spPr bwMode="gray">
            <a:xfrm>
              <a:off x="7666882" y="623676"/>
              <a:ext cx="189265" cy="76136"/>
            </a:xfrm>
            <a:prstGeom prst="roundRect">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pPr>
              <a:r>
                <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p>
          </p:txBody>
        </p:sp>
        <p:sp>
          <p:nvSpPr>
            <p:cNvPr id="31" name="Rounded Rectangle 30"/>
            <p:cNvSpPr/>
            <p:nvPr>
              <p:custDataLst>
                <p:tags r:id="rId10"/>
              </p:custDataLst>
            </p:nvPr>
          </p:nvSpPr>
          <p:spPr bwMode="gray">
            <a:xfrm>
              <a:off x="7875705" y="623676"/>
              <a:ext cx="189265" cy="76136"/>
            </a:xfrm>
            <a:prstGeom prst="roundRect">
              <a:avLst/>
            </a:prstGeom>
            <a:no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r>
                <a:rPr lang="en-US" sz="12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endParaRPr lang="en-US"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32" name="AutoShape 2"/>
            <p:cNvSpPr>
              <a:spLocks noChangeArrowheads="1"/>
            </p:cNvSpPr>
            <p:nvPr>
              <p:custDataLst>
                <p:tags r:id="rId11"/>
              </p:custDataLst>
            </p:nvPr>
          </p:nvSpPr>
          <p:spPr bwMode="gray">
            <a:xfrm rot="16200000">
              <a:off x="7561878" y="-18484"/>
              <a:ext cx="173338" cy="903702"/>
            </a:xfrm>
            <a:prstGeom prst="roundRect">
              <a:avLst>
                <a:gd name="adj" fmla="val 7850"/>
              </a:avLst>
            </a:prstGeom>
            <a:solidFill>
              <a:schemeClr val="bg1"/>
            </a:solidFill>
            <a:ln w="6350" cap="flat" cmpd="sng" algn="ctr">
              <a:solidFill>
                <a:schemeClr val="tx1"/>
              </a:solidFill>
              <a:prstDash val="solid"/>
              <a:round/>
              <a:headEnd type="none" w="med" len="med"/>
              <a:tailEnd type="none" w="med" len="med"/>
            </a:ln>
            <a:effectLst/>
          </p:spPr>
          <p:txBody>
            <a:bodyPr anchor="ctr"/>
            <a:lstStyle/>
            <a:p>
              <a:pPr algn="ctr" defTabSz="457200" fontAlgn="base">
                <a:spcBef>
                  <a:spcPct val="30000"/>
                </a:spcBef>
                <a:spcAft>
                  <a:spcPct val="0"/>
                </a:spcAft>
                <a:buClr>
                  <a:srgbClr val="221CD4"/>
                </a:buClr>
                <a:buFont typeface="Wingdings" pitchFamily="2" charset="2"/>
                <a:buNone/>
                <a:defRPr/>
              </a:pPr>
              <a:endParaRPr lang="en-GB" sz="2000" b="1" dirty="0">
                <a:solidFill>
                  <a:srgbClr val="11356F"/>
                </a:solidFill>
                <a:latin typeface="Microsoft YaHei" panose="020B0503020204020204" pitchFamily="34" charset="-122"/>
                <a:ea typeface="Microsoft YaHei" panose="020B0503020204020204" pitchFamily="34" charset="-122"/>
              </a:endParaRPr>
            </a:p>
          </p:txBody>
        </p:sp>
        <p:sp>
          <p:nvSpPr>
            <p:cNvPr id="33" name="AutoShape 2"/>
            <p:cNvSpPr>
              <a:spLocks noChangeArrowheads="1"/>
            </p:cNvSpPr>
            <p:nvPr>
              <p:custDataLst>
                <p:tags r:id="rId12"/>
              </p:custDataLst>
            </p:nvPr>
          </p:nvSpPr>
          <p:spPr bwMode="gray">
            <a:xfrm rot="16200000">
              <a:off x="7352787" y="33441"/>
              <a:ext cx="115369" cy="306168"/>
            </a:xfrm>
            <a:prstGeom prst="roundRect">
              <a:avLst>
                <a:gd name="adj" fmla="val 7376"/>
              </a:avLst>
            </a:prstGeom>
            <a:solidFill>
              <a:srgbClr val="00B0F0"/>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defRP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34" name="AutoShape 2"/>
            <p:cNvSpPr>
              <a:spLocks noChangeArrowheads="1"/>
            </p:cNvSpPr>
            <p:nvPr>
              <p:custDataLst>
                <p:tags r:id="rId13"/>
              </p:custDataLst>
            </p:nvPr>
          </p:nvSpPr>
          <p:spPr bwMode="gray">
            <a:xfrm rot="16200000">
              <a:off x="7818564" y="33441"/>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buFont typeface="Wingdings" pitchFamily="2" charset="2"/>
                <a:buNone/>
                <a:defRP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35" name="AutoShape 2"/>
            <p:cNvSpPr>
              <a:spLocks noChangeArrowheads="1"/>
            </p:cNvSpPr>
            <p:nvPr>
              <p:custDataLst>
                <p:tags r:id="rId14"/>
              </p:custDataLst>
            </p:nvPr>
          </p:nvSpPr>
          <p:spPr bwMode="gray">
            <a:xfrm rot="16200000">
              <a:off x="7352788" y="290616"/>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36" name="AutoShape 2"/>
            <p:cNvSpPr>
              <a:spLocks noChangeArrowheads="1"/>
            </p:cNvSpPr>
            <p:nvPr>
              <p:custDataLst>
                <p:tags r:id="rId15"/>
              </p:custDataLst>
            </p:nvPr>
          </p:nvSpPr>
          <p:spPr bwMode="gray">
            <a:xfrm rot="16200000">
              <a:off x="7818565" y="290616"/>
              <a:ext cx="115369" cy="306168"/>
            </a:xfrm>
            <a:prstGeom prst="roundRect">
              <a:avLst>
                <a:gd name="adj" fmla="val 7376"/>
              </a:avLst>
            </a:prstGeom>
            <a:solidFill>
              <a:schemeClr val="bg1"/>
            </a:solidFill>
            <a:ln w="9525" algn="ctr">
              <a:solidFill>
                <a:schemeClr val="tx1"/>
              </a:solidFill>
              <a:round/>
              <a:headEnd/>
              <a:tailEnd/>
            </a:ln>
            <a:effectLst/>
          </p:spPr>
          <p:txBody>
            <a:bodyPr vert="vert" lIns="91440" tIns="90000" rIns="36000" bIns="91440"/>
            <a:lstStyle/>
            <a:p>
              <a:pPr algn="ctr" fontAlgn="base">
                <a:spcBef>
                  <a:spcPct val="30000"/>
                </a:spcBef>
                <a:spcAft>
                  <a:spcPct val="0"/>
                </a:spcAft>
                <a:buClr>
                  <a:srgbClr val="221CD4"/>
                </a:buClr>
              </a:pPr>
              <a:endParaRPr lang="en-GB" sz="12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37" name="Round Same Side Corner Rectangle 36"/>
          <p:cNvSpPr/>
          <p:nvPr/>
        </p:nvSpPr>
        <p:spPr>
          <a:xfrm>
            <a:off x="76200" y="56322"/>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8" name="Round Same Side Corner Rectangle 37"/>
          <p:cNvSpPr/>
          <p:nvPr/>
        </p:nvSpPr>
        <p:spPr>
          <a:xfrm>
            <a:off x="1524000" y="56322"/>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2971800" y="56322"/>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0" name="Round Same Side Corner Rectangle 39"/>
          <p:cNvSpPr/>
          <p:nvPr/>
        </p:nvSpPr>
        <p:spPr>
          <a:xfrm>
            <a:off x="4419600" y="56322"/>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1" name="Round Same Side Corner Rectangle 40"/>
          <p:cNvSpPr/>
          <p:nvPr/>
        </p:nvSpPr>
        <p:spPr>
          <a:xfrm>
            <a:off x="5867400" y="56322"/>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2" name="Straight Connector 41"/>
          <p:cNvCxnSpPr/>
          <p:nvPr/>
        </p:nvCxnSpPr>
        <p:spPr>
          <a:xfrm>
            <a:off x="0" y="208722"/>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45373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分析至上的餐饮工程</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en-US" sz="1200" dirty="0" err="1" smtClean="0">
                <a:solidFill>
                  <a:schemeClr val="accent1">
                    <a:lumMod val="50000"/>
                  </a:schemeClr>
                </a:solidFill>
                <a:latin typeface="Microsoft YaHei" panose="020B0503020204020204" pitchFamily="34" charset="-122"/>
                <a:ea typeface="Microsoft YaHei" panose="020B0503020204020204" pitchFamily="34" charset="-122"/>
              </a:rPr>
              <a:t>I</a:t>
            </a:r>
            <a:r>
              <a:rPr lang="en-US" altLang="zh-CN" sz="1200" dirty="0" err="1" smtClean="0">
                <a:solidFill>
                  <a:schemeClr val="accent1">
                    <a:lumMod val="50000"/>
                  </a:schemeClr>
                </a:solidFill>
                <a:latin typeface="Microsoft YaHei" panose="020B0503020204020204" pitchFamily="34" charset="-122"/>
                <a:ea typeface="Microsoft YaHei" panose="020B0503020204020204" pitchFamily="34" charset="-122"/>
              </a:rPr>
              <a:t>nsightbox</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可以提供更多的</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有</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创意的方案来使您的生意保持活力</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67585" name="Picture 1" descr="C:\Users\Siyan\AppData\Roaming\Tencent\Users\67982928\QQ\WinTemp\RichOle\2A8WLQF}4[RO_S2IU7GT@A1.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59861" y="3219575"/>
            <a:ext cx="1579511" cy="1559131"/>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73"/>
          <p:cNvGrpSpPr/>
          <p:nvPr/>
        </p:nvGrpSpPr>
        <p:grpSpPr>
          <a:xfrm>
            <a:off x="284024" y="1278983"/>
            <a:ext cx="5656217" cy="1947660"/>
            <a:chOff x="298228" y="1842755"/>
            <a:chExt cx="6309360" cy="1761536"/>
          </a:xfrm>
        </p:grpSpPr>
        <p:sp>
          <p:nvSpPr>
            <p:cNvPr id="9" name="Rounded Rectangle 8"/>
            <p:cNvSpPr>
              <a:spLocks noChangeArrowheads="1"/>
            </p:cNvSpPr>
            <p:nvPr>
              <p:custDataLst>
                <p:tags r:id="rId7"/>
              </p:custDataLst>
            </p:nvPr>
          </p:nvSpPr>
          <p:spPr bwMode="gray">
            <a:xfrm rot="16200000" flipH="1">
              <a:off x="2642657" y="-501674"/>
              <a:ext cx="1620502"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sp>
          <p:nvSpPr>
            <p:cNvPr id="7" name=" 3"/>
            <p:cNvSpPr/>
            <p:nvPr>
              <p:custDataLst>
                <p:tags r:id="rId8"/>
              </p:custDataLst>
            </p:nvPr>
          </p:nvSpPr>
          <p:spPr bwMode="gray">
            <a:xfrm rot="13895585" flipH="1" flipV="1">
              <a:off x="3788211" y="2448605"/>
              <a:ext cx="1149402" cy="1161969"/>
            </a:xfrm>
            <a:prstGeom prst="swooshArrow">
              <a:avLst>
                <a:gd name="adj1" fmla="val 40352"/>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grpSp>
      <p:grpSp>
        <p:nvGrpSpPr>
          <p:cNvPr id="12" name="Group 74"/>
          <p:cNvGrpSpPr/>
          <p:nvPr/>
        </p:nvGrpSpPr>
        <p:grpSpPr>
          <a:xfrm>
            <a:off x="224839" y="3409124"/>
            <a:ext cx="6309360" cy="3207910"/>
            <a:chOff x="620113" y="3642436"/>
            <a:chExt cx="6309360" cy="2924385"/>
          </a:xfrm>
        </p:grpSpPr>
        <p:sp>
          <p:nvSpPr>
            <p:cNvPr id="16" name="Rounded Rectangle 15"/>
            <p:cNvSpPr>
              <a:spLocks noChangeArrowheads="1"/>
            </p:cNvSpPr>
            <p:nvPr>
              <p:custDataLst>
                <p:tags r:id="rId5"/>
              </p:custDataLst>
            </p:nvPr>
          </p:nvSpPr>
          <p:spPr bwMode="gray">
            <a:xfrm rot="16200000" flipH="1">
              <a:off x="3012931" y="2650280"/>
              <a:ext cx="1523723"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sp>
          <p:nvSpPr>
            <p:cNvPr id="14" name=" 3"/>
            <p:cNvSpPr/>
            <p:nvPr>
              <p:custDataLst>
                <p:tags r:id="rId6"/>
              </p:custDataLst>
            </p:nvPr>
          </p:nvSpPr>
          <p:spPr bwMode="gray">
            <a:xfrm rot="12669025" flipH="1" flipV="1">
              <a:off x="3573690" y="3642436"/>
              <a:ext cx="856901" cy="1009168"/>
            </a:xfrm>
            <a:prstGeom prst="swooshArrow">
              <a:avLst>
                <a:gd name="adj1" fmla="val 43735"/>
                <a:gd name="adj2" fmla="val 39200"/>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grpSp>
      <p:sp>
        <p:nvSpPr>
          <p:cNvPr id="19" name="Rounded Rectangle 18"/>
          <p:cNvSpPr>
            <a:spLocks noChangeArrowheads="1"/>
          </p:cNvSpPr>
          <p:nvPr>
            <p:custDataLst>
              <p:tags r:id="rId1"/>
            </p:custDataLst>
          </p:nvPr>
        </p:nvSpPr>
        <p:spPr bwMode="gray">
          <a:xfrm rot="16200000" flipH="1">
            <a:off x="2538963" y="877726"/>
            <a:ext cx="1681109"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pic>
        <p:nvPicPr>
          <p:cNvPr id="67588" name="Picture 4" descr="C:\Users\Siyan\AppData\Roaming\Tencent\Users\67982928\QQ\WinTemp\RichOle\NKK6{B2I~F~Y9XYKI]KZWFH.jp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80422" y="3290405"/>
            <a:ext cx="2419533" cy="1400603"/>
          </a:xfrm>
          <a:prstGeom prst="rect">
            <a:avLst/>
          </a:prstGeom>
          <a:noFill/>
          <a:extLst>
            <a:ext uri="{909E8E84-426E-40dd-AFC4-6F175D3DCCD1}">
              <a14:hiddenFill xmlns:a14="http://schemas.microsoft.com/office/drawing/2010/main">
                <a:solidFill>
                  <a:srgbClr val="FFFFFF"/>
                </a:solidFill>
              </a14:hiddenFill>
            </a:ext>
          </a:extLst>
        </p:spPr>
      </p:pic>
      <p:pic>
        <p:nvPicPr>
          <p:cNvPr id="67589" name="Picture 5" descr="C:\Users\Siyan\AppData\Roaming\Tencent\Users\67982928\QQ\WinTemp\RichOle\`A}%U{QUHE}_N[`5$G2$VU4.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5387" y="1421594"/>
            <a:ext cx="2414568" cy="1510905"/>
          </a:xfrm>
          <a:prstGeom prst="rect">
            <a:avLst/>
          </a:prstGeom>
          <a:noFill/>
          <a:extLst>
            <a:ext uri="{909E8E84-426E-40dd-AFC4-6F175D3DCCD1}">
              <a14:hiddenFill xmlns:a14="http://schemas.microsoft.com/office/drawing/2010/main">
                <a:solidFill>
                  <a:srgbClr val="FFFFFF"/>
                </a:solidFill>
              </a14:hiddenFill>
            </a:ext>
          </a:extLst>
        </p:spPr>
      </p:pic>
      <p:sp>
        <p:nvSpPr>
          <p:cNvPr id="24" name=" 3"/>
          <p:cNvSpPr/>
          <p:nvPr/>
        </p:nvSpPr>
        <p:spPr bwMode="gray">
          <a:xfrm rot="7253895" flipH="1">
            <a:off x="3358231" y="5055481"/>
            <a:ext cx="1054531" cy="918371"/>
          </a:xfrm>
          <a:prstGeom prst="swooshArrow">
            <a:avLst>
              <a:gd name="adj1" fmla="val 40352"/>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25" name="Group 32"/>
          <p:cNvGrpSpPr/>
          <p:nvPr/>
        </p:nvGrpSpPr>
        <p:grpSpPr>
          <a:xfrm>
            <a:off x="6004047" y="1409510"/>
            <a:ext cx="2787255" cy="4793391"/>
            <a:chOff x="3836276" y="2636473"/>
            <a:chExt cx="2133600" cy="2755334"/>
          </a:xfrm>
        </p:grpSpPr>
        <p:grpSp>
          <p:nvGrpSpPr>
            <p:cNvPr id="26" name="Group 29"/>
            <p:cNvGrpSpPr/>
            <p:nvPr/>
          </p:nvGrpSpPr>
          <p:grpSpPr>
            <a:xfrm>
              <a:off x="3836276" y="2636473"/>
              <a:ext cx="2133600" cy="2755334"/>
              <a:chOff x="3836276" y="2636473"/>
              <a:chExt cx="2133600" cy="2755334"/>
            </a:xfrm>
          </p:grpSpPr>
          <p:sp>
            <p:nvSpPr>
              <p:cNvPr id="28" name="AutoShape 18"/>
              <p:cNvSpPr>
                <a:spLocks noChangeArrowheads="1"/>
              </p:cNvSpPr>
              <p:nvPr>
                <p:custDataLst>
                  <p:tags r:id="rId3"/>
                </p:custDataLst>
              </p:nvPr>
            </p:nvSpPr>
            <p:spPr bwMode="gray">
              <a:xfrm>
                <a:off x="3836276" y="2636473"/>
                <a:ext cx="2133600" cy="310260"/>
              </a:xfrm>
              <a:prstGeom prst="roundRect">
                <a:avLst>
                  <a:gd name="adj" fmla="val 16646"/>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tIns="0" rtlCol="0" anchor="t" anchorCtr="0"/>
              <a:lstStyle/>
              <a:p>
                <a:pPr indent="-120650" algn="ctr" fontAlgn="base">
                  <a:spcBef>
                    <a:spcPct val="0"/>
                  </a:spcBef>
                  <a:spcAft>
                    <a:spcPct val="0"/>
                  </a:spcAft>
                </a:pPr>
                <a:r>
                  <a:rPr lang="zh-CN" altLang="en-US" sz="1600" b="1" dirty="0" smtClean="0">
                    <a:solidFill>
                      <a:srgbClr val="11356F"/>
                    </a:solidFill>
                    <a:latin typeface="Microsoft YaHei" panose="020B0503020204020204" pitchFamily="34" charset="-122"/>
                    <a:ea typeface="Microsoft YaHei" panose="020B0503020204020204" pitchFamily="34" charset="-122"/>
                  </a:rPr>
                  <a:t>创新</a:t>
                </a:r>
                <a:endParaRPr lang="en-US" sz="1600" b="1" dirty="0">
                  <a:solidFill>
                    <a:srgbClr val="11356F"/>
                  </a:solidFill>
                  <a:latin typeface="Microsoft YaHei" panose="020B0503020204020204" pitchFamily="34" charset="-122"/>
                  <a:ea typeface="Microsoft YaHei" panose="020B0503020204020204" pitchFamily="34" charset="-122"/>
                </a:endParaRPr>
              </a:p>
            </p:txBody>
          </p:sp>
          <p:sp>
            <p:nvSpPr>
              <p:cNvPr id="29" name="AutoShape 18"/>
              <p:cNvSpPr>
                <a:spLocks noChangeArrowheads="1"/>
              </p:cNvSpPr>
              <p:nvPr>
                <p:custDataLst>
                  <p:tags r:id="rId4"/>
                </p:custDataLst>
              </p:nvPr>
            </p:nvSpPr>
            <p:spPr bwMode="gray">
              <a:xfrm>
                <a:off x="3836276" y="2858279"/>
                <a:ext cx="2133600" cy="2533528"/>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fontAlgn="base">
                  <a:spcBef>
                    <a:spcPts val="1200"/>
                  </a:spcBef>
                  <a:spcAft>
                    <a:spcPct val="0"/>
                  </a:spcAft>
                  <a:buClr>
                    <a:srgbClr val="134385"/>
                  </a:buClr>
                  <a:buFont typeface="Wingdings" pitchFamily="2" charset="2"/>
                  <a:buNone/>
                  <a:defRPr/>
                </a:pP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27" name="TextBox 26"/>
            <p:cNvSpPr txBox="1"/>
            <p:nvPr>
              <p:custDataLst>
                <p:tags r:id="rId2"/>
              </p:custDataLst>
            </p:nvPr>
          </p:nvSpPr>
          <p:spPr>
            <a:xfrm>
              <a:off x="3893646" y="3135307"/>
              <a:ext cx="2018859" cy="1769160"/>
            </a:xfrm>
            <a:prstGeom prst="rect">
              <a:avLst/>
            </a:prstGeom>
            <a:noFill/>
          </p:spPr>
          <p:txBody>
            <a:bodyPr wrap="square" rtlCol="0">
              <a:spAutoFit/>
            </a:bodyPr>
            <a:lstStyle/>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菜单项目分类</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设置套餐</a:t>
              </a:r>
              <a:r>
                <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可以轻</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松</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增加销售</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742950" lvl="1" indent="-285750">
                <a:lnSpc>
                  <a:spcPct val="110000"/>
                </a:lnSpc>
                <a:spcBef>
                  <a:spcPts val="800"/>
                </a:spcBef>
                <a:buClr>
                  <a:srgbClr val="11356F"/>
                </a:buClr>
                <a:buFont typeface="Wingdings" panose="05000000000000000000" pitchFamily="2" charset="2"/>
                <a:buChar char="v"/>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购物篮分析</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742950" lvl="1" indent="-285750">
                <a:lnSpc>
                  <a:spcPct val="110000"/>
                </a:lnSpc>
                <a:spcBef>
                  <a:spcPts val="800"/>
                </a:spcBef>
                <a:buClr>
                  <a:srgbClr val="11356F"/>
                </a:buClr>
                <a:buFont typeface="Wingdings" panose="05000000000000000000" pitchFamily="2" charset="2"/>
                <a:buChar char="v"/>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通过优化菜品名称来提高品牌效应</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742950" lvl="1" indent="-285750">
                <a:lnSpc>
                  <a:spcPct val="110000"/>
                </a:lnSpc>
                <a:spcBef>
                  <a:spcPts val="800"/>
                </a:spcBef>
                <a:buClr>
                  <a:srgbClr val="11356F"/>
                </a:buClr>
                <a:buFont typeface="Wingdings" panose="05000000000000000000" pitchFamily="2" charset="2"/>
                <a:buChar char="v"/>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戛纳遇上北海道</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742950" lvl="1" indent="-285750">
                <a:lnSpc>
                  <a:spcPct val="110000"/>
                </a:lnSpc>
                <a:spcBef>
                  <a:spcPts val="800"/>
                </a:spcBef>
                <a:buClr>
                  <a:srgbClr val="11356F"/>
                </a:buClr>
                <a:buFont typeface="Wingdings" panose="05000000000000000000" pitchFamily="2" charset="2"/>
                <a:buChar char="v"/>
              </a:pPr>
              <a:endParaRPr lang="en-US" sz="14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285750" indent="-285750">
                <a:lnSpc>
                  <a:spcPct val="110000"/>
                </a:lnSpc>
                <a:spcBef>
                  <a:spcPts val="800"/>
                </a:spcBef>
                <a:buClr>
                  <a:srgbClr val="11356F"/>
                </a:buClr>
                <a:buFont typeface="Wingdings" panose="05000000000000000000" pitchFamily="2" charset="2"/>
                <a:buChar cha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通过优化菜单更新的频率来</a:t>
              </a:r>
              <a:r>
                <a:rPr lang="zh-CN" altLang="en-US" sz="1400" dirty="0">
                  <a:solidFill>
                    <a:schemeClr val="tx1">
                      <a:lumMod val="65000"/>
                      <a:lumOff val="35000"/>
                    </a:schemeClr>
                  </a:solidFill>
                  <a:latin typeface="Microsoft YaHei" panose="020B0503020204020204" pitchFamily="34" charset="-122"/>
                  <a:ea typeface="Microsoft YaHei" panose="020B0503020204020204" pitchFamily="34" charset="-122"/>
                </a:rPr>
                <a:t>吸</a:t>
              </a: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引更多顾客</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pic>
        <p:nvPicPr>
          <p:cNvPr id="67594" name="Picture 10" descr="C:\Users\Siyan\AppData\Roaming\Tencent\Users\67982928\QQ\WinTemp\RichOle\5{M312F9{}G{659VVJ8HD6V.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0375" y="5013079"/>
            <a:ext cx="2439580" cy="1455146"/>
          </a:xfrm>
          <a:prstGeom prst="rect">
            <a:avLst/>
          </a:prstGeom>
          <a:noFill/>
          <a:extLst>
            <a:ext uri="{909E8E84-426E-40dd-AFC4-6F175D3DCCD1}">
              <a14:hiddenFill xmlns:a14="http://schemas.microsoft.com/office/drawing/2010/main">
                <a:solidFill>
                  <a:srgbClr val="FFFFFF"/>
                </a:solidFill>
              </a14:hiddenFill>
            </a:ext>
          </a:extLst>
        </p:spPr>
      </p:pic>
      <p:sp>
        <p:nvSpPr>
          <p:cNvPr id="34" name="Round Same Side Corner Rectangle 3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7" name="Round Same Side Corner Rectangle 36"/>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8" name="Round Same Side Corner Rectangle 3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9" name="Straight Connector 3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1207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latin typeface="Microsoft YaHei" panose="020B0503020204020204" pitchFamily="34" charset="-122"/>
                <a:ea typeface="Microsoft YaHei" panose="020B0503020204020204" pitchFamily="34" charset="-122"/>
              </a:rPr>
              <a:t>算法</a:t>
            </a:r>
            <a:r>
              <a:rPr lang="zh-CN" altLang="en-US" dirty="0" smtClean="0">
                <a:latin typeface="Microsoft YaHei" panose="020B0503020204020204" pitchFamily="34" charset="-122"/>
                <a:ea typeface="Microsoft YaHei" panose="020B0503020204020204" pitchFamily="34" charset="-122"/>
              </a:rPr>
              <a:t>驱动的</a:t>
            </a:r>
            <a:r>
              <a:rPr lang="zh-CN" altLang="en-US" dirty="0">
                <a:latin typeface="Microsoft YaHei" panose="020B0503020204020204" pitchFamily="34" charset="-122"/>
                <a:ea typeface="Microsoft YaHei" panose="020B0503020204020204" pitchFamily="34" charset="-122"/>
              </a:rPr>
              <a:t>追加</a:t>
            </a:r>
            <a:r>
              <a:rPr lang="en-US" dirty="0" smtClean="0">
                <a:latin typeface="Microsoft YaHei" panose="020B0503020204020204" pitchFamily="34" charset="-122"/>
                <a:ea typeface="Microsoft YaHei" panose="020B0503020204020204" pitchFamily="34" charset="-122"/>
              </a:rPr>
              <a:t>/</a:t>
            </a:r>
            <a:r>
              <a:rPr lang="zh-CN" altLang="en-US" dirty="0" smtClean="0">
                <a:latin typeface="Microsoft YaHei" panose="020B0503020204020204" pitchFamily="34" charset="-122"/>
                <a:ea typeface="Microsoft YaHei" panose="020B0503020204020204" pitchFamily="34" charset="-122"/>
              </a:rPr>
              <a:t>交叉销售方案</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定制优惠方案，鼓励顾客访问您的其他店铺，从而提高销售</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cxnSp>
        <p:nvCxnSpPr>
          <p:cNvPr id="8" name="Straight Connector 7"/>
          <p:cNvCxnSpPr/>
          <p:nvPr/>
        </p:nvCxnSpPr>
        <p:spPr>
          <a:xfrm>
            <a:off x="6387737" y="2737313"/>
            <a:ext cx="1037167" cy="730495"/>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18" name="Picture 116" descr="http://www.tungloksignatures.com/img/logo-tl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81400" y="3198877"/>
            <a:ext cx="961710" cy="107267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39" descr="C:\Users\Siyan\AppData\Roaming\Tencent\Users\67982928\QQ\WinTemp\RichOle\0ZMSE0@RZ}I]5F63$U$%FU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15732" y="1914912"/>
            <a:ext cx="789125" cy="8224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12" descr="Dancing Crab"/>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50840" y="5001235"/>
            <a:ext cx="551927" cy="62477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8" cstate="print"/>
          <a:stretch>
            <a:fillRect/>
          </a:stretch>
        </p:blipFill>
        <p:spPr>
          <a:xfrm rot="7260000" flipH="1">
            <a:off x="6876888" y="3055820"/>
            <a:ext cx="229468" cy="158862"/>
          </a:xfrm>
          <a:prstGeom prst="rect">
            <a:avLst/>
          </a:prstGeom>
          <a:solidFill>
            <a:srgbClr val="FFFFFF"/>
          </a:solidFill>
        </p:spPr>
      </p:pic>
      <p:cxnSp>
        <p:nvCxnSpPr>
          <p:cNvPr id="23" name="Straight Connector 22"/>
          <p:cNvCxnSpPr/>
          <p:nvPr/>
        </p:nvCxnSpPr>
        <p:spPr>
          <a:xfrm flipH="1">
            <a:off x="5826803" y="2982852"/>
            <a:ext cx="1" cy="1830536"/>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25" name="Picture 24"/>
          <p:cNvPicPr>
            <a:picLocks noChangeAspect="1"/>
          </p:cNvPicPr>
          <p:nvPr/>
        </p:nvPicPr>
        <p:blipFill>
          <a:blip r:embed="rId8" cstate="print"/>
          <a:stretch>
            <a:fillRect/>
          </a:stretch>
        </p:blipFill>
        <p:spPr>
          <a:xfrm flipH="1">
            <a:off x="5704385" y="3842338"/>
            <a:ext cx="211817" cy="172101"/>
          </a:xfrm>
          <a:prstGeom prst="rect">
            <a:avLst/>
          </a:prstGeom>
          <a:solidFill>
            <a:srgbClr val="FFFFFF"/>
          </a:solidFill>
        </p:spPr>
      </p:pic>
      <p:cxnSp>
        <p:nvCxnSpPr>
          <p:cNvPr id="26" name="Straight Connector 25"/>
          <p:cNvCxnSpPr/>
          <p:nvPr/>
        </p:nvCxnSpPr>
        <p:spPr>
          <a:xfrm flipH="1">
            <a:off x="6508129" y="4376057"/>
            <a:ext cx="780945" cy="951040"/>
          </a:xfrm>
          <a:prstGeom prst="line">
            <a:avLst/>
          </a:prstGeom>
          <a:noFill/>
          <a:ln w="19050" cap="rnd" cmpd="sng">
            <a:solidFill>
              <a:srgbClr val="0080B9"/>
            </a:solidFill>
            <a:prstDash val="dot"/>
          </a:ln>
          <a:effectLst/>
        </p:spPr>
        <p:style>
          <a:lnRef idx="1">
            <a:schemeClr val="accent1"/>
          </a:lnRef>
          <a:fillRef idx="3">
            <a:schemeClr val="accent1"/>
          </a:fillRef>
          <a:effectRef idx="2">
            <a:schemeClr val="accent1"/>
          </a:effectRef>
          <a:fontRef idx="minor">
            <a:schemeClr val="lt1"/>
          </a:fontRef>
        </p:style>
      </p:cxnSp>
      <p:pic>
        <p:nvPicPr>
          <p:cNvPr id="27" name="Picture 26"/>
          <p:cNvPicPr>
            <a:picLocks noChangeAspect="1"/>
          </p:cNvPicPr>
          <p:nvPr/>
        </p:nvPicPr>
        <p:blipFill>
          <a:blip r:embed="rId8" cstate="print"/>
          <a:stretch>
            <a:fillRect/>
          </a:stretch>
        </p:blipFill>
        <p:spPr>
          <a:xfrm rot="12780000">
            <a:off x="6864053" y="4709085"/>
            <a:ext cx="229468" cy="158862"/>
          </a:xfrm>
          <a:prstGeom prst="rect">
            <a:avLst/>
          </a:prstGeom>
          <a:solidFill>
            <a:srgbClr val="FFFFFF"/>
          </a:solidFill>
        </p:spPr>
      </p:pic>
      <p:grpSp>
        <p:nvGrpSpPr>
          <p:cNvPr id="29" name="Group 32"/>
          <p:cNvGrpSpPr/>
          <p:nvPr/>
        </p:nvGrpSpPr>
        <p:grpSpPr>
          <a:xfrm>
            <a:off x="639017" y="1411392"/>
            <a:ext cx="3482607" cy="5014841"/>
            <a:chOff x="3836276" y="2636473"/>
            <a:chExt cx="2133600" cy="2755335"/>
          </a:xfrm>
        </p:grpSpPr>
        <p:grpSp>
          <p:nvGrpSpPr>
            <p:cNvPr id="30" name="Group 29"/>
            <p:cNvGrpSpPr/>
            <p:nvPr/>
          </p:nvGrpSpPr>
          <p:grpSpPr>
            <a:xfrm>
              <a:off x="3836276" y="2636473"/>
              <a:ext cx="2133600" cy="2755335"/>
              <a:chOff x="3836276" y="2636473"/>
              <a:chExt cx="2133600" cy="2755335"/>
            </a:xfrm>
          </p:grpSpPr>
          <p:sp>
            <p:nvSpPr>
              <p:cNvPr id="32" name="AutoShape 18"/>
              <p:cNvSpPr>
                <a:spLocks noChangeArrowheads="1"/>
              </p:cNvSpPr>
              <p:nvPr>
                <p:custDataLst>
                  <p:tags r:id="rId2"/>
                </p:custDataLst>
              </p:nvPr>
            </p:nvSpPr>
            <p:spPr bwMode="gray">
              <a:xfrm>
                <a:off x="3836276" y="2636473"/>
                <a:ext cx="2133600" cy="310260"/>
              </a:xfrm>
              <a:prstGeom prst="roundRect">
                <a:avLst>
                  <a:gd name="adj" fmla="val 16646"/>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tIns="0" rtlCol="0" anchor="t" anchorCtr="0"/>
              <a:lstStyle/>
              <a:p>
                <a:pPr indent="-120650" algn="ctr" fontAlgn="base">
                  <a:spcBef>
                    <a:spcPct val="0"/>
                  </a:spcBef>
                  <a:spcAft>
                    <a:spcPct val="0"/>
                  </a:spcAft>
                </a:pPr>
                <a:r>
                  <a:rPr lang="en-US" sz="1600" b="1" dirty="0" smtClean="0">
                    <a:solidFill>
                      <a:srgbClr val="11356F"/>
                    </a:solidFill>
                    <a:latin typeface="Microsoft YaHei" panose="020B0503020204020204" pitchFamily="34" charset="-122"/>
                    <a:ea typeface="Microsoft YaHei" panose="020B0503020204020204" pitchFamily="34" charset="-122"/>
                  </a:rPr>
                  <a:t>Traffic shaping</a:t>
                </a:r>
                <a:endParaRPr lang="en-US" sz="1600" b="1" dirty="0">
                  <a:solidFill>
                    <a:srgbClr val="11356F"/>
                  </a:solidFill>
                  <a:latin typeface="Microsoft YaHei" panose="020B0503020204020204" pitchFamily="34" charset="-122"/>
                  <a:ea typeface="Microsoft YaHei" panose="020B0503020204020204" pitchFamily="34" charset="-122"/>
                </a:endParaRPr>
              </a:p>
            </p:txBody>
          </p:sp>
          <p:sp>
            <p:nvSpPr>
              <p:cNvPr id="33" name="AutoShape 18"/>
              <p:cNvSpPr>
                <a:spLocks noChangeArrowheads="1"/>
              </p:cNvSpPr>
              <p:nvPr>
                <p:custDataLst>
                  <p:tags r:id="rId3"/>
                </p:custDataLst>
              </p:nvPr>
            </p:nvSpPr>
            <p:spPr bwMode="gray">
              <a:xfrm>
                <a:off x="3836276" y="2858280"/>
                <a:ext cx="2133600" cy="2533528"/>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fontAlgn="base">
                  <a:spcBef>
                    <a:spcPts val="1200"/>
                  </a:spcBef>
                  <a:spcAft>
                    <a:spcPct val="0"/>
                  </a:spcAft>
                  <a:buClr>
                    <a:srgbClr val="134385"/>
                  </a:buClr>
                  <a:buFont typeface="Wingdings" pitchFamily="2" charset="2"/>
                  <a:buNone/>
                  <a:defRPr/>
                </a:pP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31" name="TextBox 30"/>
            <p:cNvSpPr txBox="1"/>
            <p:nvPr>
              <p:custDataLst>
                <p:tags r:id="rId1"/>
              </p:custDataLst>
            </p:nvPr>
          </p:nvSpPr>
          <p:spPr>
            <a:xfrm>
              <a:off x="3893646" y="4853627"/>
              <a:ext cx="2018859" cy="490506"/>
            </a:xfrm>
            <a:prstGeom prst="rect">
              <a:avLst/>
            </a:prstGeom>
            <a:noFill/>
          </p:spPr>
          <p:txBody>
            <a:bodyPr wrap="square" rtlCol="0">
              <a:spAutoFit/>
            </a:bodyPr>
            <a:lstStyle/>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新店开张</a:t>
              </a:r>
              <a:endParaRPr lang="en-US" altLang="zh-CN"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dirty="0">
                  <a:solidFill>
                    <a:prstClr val="black">
                      <a:lumMod val="65000"/>
                      <a:lumOff val="35000"/>
                    </a:prstClr>
                  </a:solidFill>
                  <a:latin typeface="Microsoft YaHei" panose="020B0503020204020204" pitchFamily="34" charset="-122"/>
                  <a:ea typeface="Microsoft YaHei" panose="020B0503020204020204" pitchFamily="34" charset="-122"/>
                </a:rPr>
                <a:t>根</a:t>
              </a: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据顾客位置制定的优惠政策</a:t>
              </a:r>
              <a:endParaRPr lang="en-US"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dirty="0" smtClean="0">
                  <a:solidFill>
                    <a:prstClr val="black">
                      <a:lumMod val="65000"/>
                      <a:lumOff val="35000"/>
                    </a:prstClr>
                  </a:solidFill>
                  <a:latin typeface="Microsoft YaHei" panose="020B0503020204020204" pitchFamily="34" charset="-122"/>
                  <a:ea typeface="Microsoft YaHei" panose="020B0503020204020204" pitchFamily="34" charset="-122"/>
                </a:rPr>
                <a:t>销售提升</a:t>
              </a:r>
              <a:endParaRPr lang="en-US" dirty="0" smtClean="0">
                <a:solidFill>
                  <a:prstClr val="black">
                    <a:lumMod val="65000"/>
                    <a:lumOff val="35000"/>
                  </a:prstClr>
                </a:solidFill>
                <a:latin typeface="Microsoft YaHei" panose="020B0503020204020204" pitchFamily="34" charset="-122"/>
                <a:ea typeface="Microsoft YaHei" panose="020B0503020204020204" pitchFamily="34" charset="-122"/>
              </a:endParaRPr>
            </a:p>
          </p:txBody>
        </p:sp>
      </p:grpSp>
      <p:pic>
        <p:nvPicPr>
          <p:cNvPr id="34" name="Picture 2" descr="http://2pennies2rub.com/wp-content/uploads/2010/03/cvs-4-225x300.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3432" y="1976080"/>
            <a:ext cx="3043475" cy="3399665"/>
          </a:xfrm>
          <a:prstGeom prst="rect">
            <a:avLst/>
          </a:prstGeom>
          <a:noFill/>
          <a:extLst>
            <a:ext uri="{909E8E84-426E-40dd-AFC4-6F175D3DCCD1}">
              <a14:hiddenFill xmlns:a14="http://schemas.microsoft.com/office/drawing/2010/main">
                <a:solidFill>
                  <a:srgbClr val="FFFFFF"/>
                </a:solidFill>
              </a14:hiddenFill>
            </a:ext>
          </a:extLst>
        </p:spPr>
      </p:pic>
      <p:sp>
        <p:nvSpPr>
          <p:cNvPr id="38" name="Round Same Side Corner Rectangle 37"/>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0" name="Round Same Side Corner Rectangle 39"/>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1" name="Round Same Side Corner Rectangle 40"/>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2" name="Round Same Side Corner Rectangle 41"/>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3" name="Straight Connector 4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12881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鼓励顾客频繁光顾</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通过仔细设计的优惠券和品牌推广计划，可以大幅提高客户的忠诚度</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8" name="Rounded Rectangle 7"/>
          <p:cNvSpPr/>
          <p:nvPr>
            <p:custDataLst>
              <p:tags r:id="rId1"/>
            </p:custDataLst>
          </p:nvPr>
        </p:nvSpPr>
        <p:spPr bwMode="gray">
          <a:xfrm>
            <a:off x="952440" y="2336292"/>
            <a:ext cx="1533269" cy="115166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rPr>
              <a:t>光</a:t>
            </a: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顾同乐</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endParaRPr>
          </a:p>
        </p:txBody>
      </p:sp>
      <p:grpSp>
        <p:nvGrpSpPr>
          <p:cNvPr id="9" name="Group 122"/>
          <p:cNvGrpSpPr>
            <a:grpSpLocks/>
          </p:cNvGrpSpPr>
          <p:nvPr>
            <p:custDataLst>
              <p:tags r:id="rId2"/>
            </p:custDataLst>
          </p:nvPr>
        </p:nvGrpSpPr>
        <p:grpSpPr bwMode="gray">
          <a:xfrm rot="16200000" flipH="1">
            <a:off x="2563735" y="2752258"/>
            <a:ext cx="317872" cy="374104"/>
            <a:chOff x="7848600" y="4597412"/>
            <a:chExt cx="381000" cy="518660"/>
          </a:xfrm>
        </p:grpSpPr>
        <p:sp>
          <p:nvSpPr>
            <p:cNvPr id="10" name="Chevron 9"/>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11" name="Chevron 10"/>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12" name="Chevron 11"/>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grpSp>
      <p:sp>
        <p:nvSpPr>
          <p:cNvPr id="13" name="Rounded Rectangle 12"/>
          <p:cNvSpPr/>
          <p:nvPr>
            <p:custDataLst>
              <p:tags r:id="rId3"/>
            </p:custDataLst>
          </p:nvPr>
        </p:nvSpPr>
        <p:spPr bwMode="gray">
          <a:xfrm>
            <a:off x="3041088" y="2363477"/>
            <a:ext cx="1779880" cy="115166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rPr>
              <a:t>优惠</a:t>
            </a: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券返还机制</a:t>
            </a:r>
            <a:endParaRPr lang="en-US" sz="1400" b="1" dirty="0" smtClean="0">
              <a:solidFill>
                <a:schemeClr val="accent6">
                  <a:lumMod val="75000"/>
                </a:schemeClr>
              </a:solidFill>
              <a:latin typeface="Microsoft YaHei" panose="020B0503020204020204" pitchFamily="34" charset="-122"/>
              <a:ea typeface="Microsoft YaHei" panose="020B0503020204020204" pitchFamily="34" charset="-122"/>
            </a:endParaRPr>
          </a:p>
        </p:txBody>
      </p:sp>
      <p:grpSp>
        <p:nvGrpSpPr>
          <p:cNvPr id="14" name="Group 122"/>
          <p:cNvGrpSpPr>
            <a:grpSpLocks/>
          </p:cNvGrpSpPr>
          <p:nvPr>
            <p:custDataLst>
              <p:tags r:id="rId4"/>
            </p:custDataLst>
          </p:nvPr>
        </p:nvGrpSpPr>
        <p:grpSpPr bwMode="gray">
          <a:xfrm rot="16200000" flipH="1">
            <a:off x="4890435" y="2759633"/>
            <a:ext cx="317872" cy="374104"/>
            <a:chOff x="7848600" y="4597412"/>
            <a:chExt cx="381000" cy="518660"/>
          </a:xfrm>
        </p:grpSpPr>
        <p:sp>
          <p:nvSpPr>
            <p:cNvPr id="15" name="Chevron 14"/>
            <p:cNvSpPr/>
            <p:nvPr/>
          </p:nvSpPr>
          <p:spPr bwMode="gray">
            <a:xfrm rot="5400000">
              <a:off x="7937529" y="4666243"/>
              <a:ext cx="203142" cy="38100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16" name="Chevron 15"/>
            <p:cNvSpPr/>
            <p:nvPr/>
          </p:nvSpPr>
          <p:spPr bwMode="gray">
            <a:xfrm rot="5400000">
              <a:off x="7937529" y="4824002"/>
              <a:ext cx="203142" cy="381000"/>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17" name="Chevron 16"/>
            <p:cNvSpPr/>
            <p:nvPr/>
          </p:nvSpPr>
          <p:spPr bwMode="gray">
            <a:xfrm rot="5400000">
              <a:off x="7935723" y="4506324"/>
              <a:ext cx="203142" cy="380999"/>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grpSp>
      <p:sp>
        <p:nvSpPr>
          <p:cNvPr id="18" name="Rounded Rectangle 17"/>
          <p:cNvSpPr/>
          <p:nvPr>
            <p:custDataLst>
              <p:tags r:id="rId5"/>
            </p:custDataLst>
          </p:nvPr>
        </p:nvSpPr>
        <p:spPr bwMode="gray">
          <a:xfrm>
            <a:off x="5184509" y="2345117"/>
            <a:ext cx="1846641" cy="115166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a:solidFill>
                  <a:schemeClr val="accent6">
                    <a:lumMod val="75000"/>
                  </a:schemeClr>
                </a:solidFill>
                <a:latin typeface="Microsoft YaHei" panose="020B0503020204020204" pitchFamily="34" charset="-122"/>
                <a:ea typeface="Microsoft YaHei" panose="020B0503020204020204" pitchFamily="34" charset="-122"/>
              </a:rPr>
              <a:t>兑</a:t>
            </a: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换同乐的赠品</a:t>
            </a:r>
            <a:endParaRPr lang="en-US" sz="1400" b="1" dirty="0" smtClean="0">
              <a:solidFill>
                <a:schemeClr val="accent6">
                  <a:lumMod val="75000"/>
                </a:schemeClr>
              </a:solidFill>
              <a:latin typeface="Microsoft YaHei" panose="020B0503020204020204" pitchFamily="34" charset="-122"/>
              <a:ea typeface="Microsoft YaHei" panose="020B0503020204020204" pitchFamily="34" charset="-122"/>
            </a:endParaRPr>
          </a:p>
        </p:txBody>
      </p:sp>
      <p:grpSp>
        <p:nvGrpSpPr>
          <p:cNvPr id="19" name="Group 84"/>
          <p:cNvGrpSpPr>
            <a:grpSpLocks/>
          </p:cNvGrpSpPr>
          <p:nvPr>
            <p:custDataLst>
              <p:tags r:id="rId6"/>
            </p:custDataLst>
          </p:nvPr>
        </p:nvGrpSpPr>
        <p:grpSpPr bwMode="gray">
          <a:xfrm rot="16200000">
            <a:off x="7003133" y="2641952"/>
            <a:ext cx="589882" cy="799426"/>
            <a:chOff x="8894181" y="3397101"/>
            <a:chExt cx="2276089" cy="2783993"/>
          </a:xfrm>
        </p:grpSpPr>
        <p:sp>
          <p:nvSpPr>
            <p:cNvPr id="20" name="Chevron 19"/>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1" name="Chevron 20"/>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2" name="Chevron 21"/>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3" name="Chevron 22"/>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4" name="Chevron 23"/>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5" name="Chevron 24"/>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grpSp>
      <p:sp>
        <p:nvSpPr>
          <p:cNvPr id="26" name="Rounded Rectangle 25"/>
          <p:cNvSpPr/>
          <p:nvPr>
            <p:custDataLst>
              <p:tags r:id="rId7"/>
            </p:custDataLst>
          </p:nvPr>
        </p:nvSpPr>
        <p:spPr bwMode="gray">
          <a:xfrm rot="16200000">
            <a:off x="6669407" y="3878872"/>
            <a:ext cx="1805853" cy="414564"/>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white"/>
              </a:solidFill>
              <a:latin typeface="Microsoft YaHei" panose="020B0503020204020204" pitchFamily="34" charset="-122"/>
              <a:ea typeface="Microsoft YaHei" panose="020B0503020204020204" pitchFamily="34" charset="-122"/>
            </a:endParaRPr>
          </a:p>
        </p:txBody>
      </p:sp>
      <p:grpSp>
        <p:nvGrpSpPr>
          <p:cNvPr id="27" name="Group 23"/>
          <p:cNvGrpSpPr>
            <a:grpSpLocks/>
          </p:cNvGrpSpPr>
          <p:nvPr>
            <p:custDataLst>
              <p:tags r:id="rId8"/>
            </p:custDataLst>
          </p:nvPr>
        </p:nvGrpSpPr>
        <p:grpSpPr bwMode="gray">
          <a:xfrm rot="1206342">
            <a:off x="6944325" y="4781965"/>
            <a:ext cx="635977" cy="751743"/>
            <a:chOff x="8894181" y="3397101"/>
            <a:chExt cx="2276089" cy="2783993"/>
          </a:xfrm>
        </p:grpSpPr>
        <p:sp>
          <p:nvSpPr>
            <p:cNvPr id="28" name="Chevron 27"/>
            <p:cNvSpPr/>
            <p:nvPr/>
          </p:nvSpPr>
          <p:spPr bwMode="gray">
            <a:xfrm rot="7084595">
              <a:off x="9937931" y="4055998"/>
              <a:ext cx="619283" cy="1165936"/>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29" name="Chevron 28"/>
            <p:cNvSpPr/>
            <p:nvPr/>
          </p:nvSpPr>
          <p:spPr bwMode="gray">
            <a:xfrm rot="7760738">
              <a:off x="9643719" y="4437002"/>
              <a:ext cx="619286"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0" name="Chevron 29"/>
            <p:cNvSpPr/>
            <p:nvPr/>
          </p:nvSpPr>
          <p:spPr bwMode="gray">
            <a:xfrm rot="6323011">
              <a:off x="10162957" y="3607210"/>
              <a:ext cx="624864" cy="1165940"/>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1" name="Chevron 30"/>
            <p:cNvSpPr/>
            <p:nvPr/>
          </p:nvSpPr>
          <p:spPr bwMode="gray">
            <a:xfrm rot="8302377">
              <a:off x="9303652" y="4757515"/>
              <a:ext cx="619228"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2" name="Chevron 31"/>
            <p:cNvSpPr/>
            <p:nvPr/>
          </p:nvSpPr>
          <p:spPr bwMode="gray">
            <a:xfrm rot="5626826">
              <a:off x="10274335" y="3124840"/>
              <a:ext cx="619286" cy="1165940"/>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3" name="Chevron 32"/>
            <p:cNvSpPr/>
            <p:nvPr/>
          </p:nvSpPr>
          <p:spPr bwMode="gray">
            <a:xfrm rot="8982620">
              <a:off x="8892880" y="5014836"/>
              <a:ext cx="619232" cy="1166042"/>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grpSp>
      <p:sp>
        <p:nvSpPr>
          <p:cNvPr id="34" name="Rounded Rectangle 33"/>
          <p:cNvSpPr/>
          <p:nvPr>
            <p:custDataLst>
              <p:tags r:id="rId9"/>
            </p:custDataLst>
          </p:nvPr>
        </p:nvSpPr>
        <p:spPr bwMode="gray">
          <a:xfrm rot="10800000">
            <a:off x="2272985" y="5204076"/>
            <a:ext cx="3734640" cy="313018"/>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white"/>
              </a:solidFill>
              <a:latin typeface="Microsoft YaHei" panose="020B0503020204020204" pitchFamily="34" charset="-122"/>
              <a:ea typeface="Microsoft YaHei" panose="020B0503020204020204" pitchFamily="34" charset="-122"/>
            </a:endParaRPr>
          </a:p>
        </p:txBody>
      </p:sp>
      <p:grpSp>
        <p:nvGrpSpPr>
          <p:cNvPr id="35" name="Group 84"/>
          <p:cNvGrpSpPr>
            <a:grpSpLocks/>
          </p:cNvGrpSpPr>
          <p:nvPr>
            <p:custDataLst>
              <p:tags r:id="rId10"/>
            </p:custDataLst>
          </p:nvPr>
        </p:nvGrpSpPr>
        <p:grpSpPr bwMode="gray">
          <a:xfrm rot="6680464">
            <a:off x="1496122" y="4660259"/>
            <a:ext cx="614652" cy="777825"/>
            <a:chOff x="8894181" y="3397101"/>
            <a:chExt cx="2276089" cy="2783993"/>
          </a:xfrm>
        </p:grpSpPr>
        <p:sp>
          <p:nvSpPr>
            <p:cNvPr id="36" name="Chevron 35"/>
            <p:cNvSpPr/>
            <p:nvPr/>
          </p:nvSpPr>
          <p:spPr bwMode="gray">
            <a:xfrm rot="7084595">
              <a:off x="9943901" y="4059752"/>
              <a:ext cx="619287" cy="1165940"/>
            </a:xfrm>
            <a:prstGeom prst="chevron">
              <a:avLst/>
            </a:prstGeom>
            <a:solidFill>
              <a:schemeClr val="tx2">
                <a:lumMod val="60000"/>
                <a:lumOff val="40000"/>
                <a:alpha val="79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7" name="Chevron 36"/>
            <p:cNvSpPr/>
            <p:nvPr/>
          </p:nvSpPr>
          <p:spPr bwMode="gray">
            <a:xfrm rot="7760738">
              <a:off x="9645547" y="4445875"/>
              <a:ext cx="619284" cy="1165936"/>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8" name="Chevron 37"/>
            <p:cNvSpPr/>
            <p:nvPr/>
          </p:nvSpPr>
          <p:spPr bwMode="gray">
            <a:xfrm rot="6323011">
              <a:off x="10159199" y="3606159"/>
              <a:ext cx="624865" cy="1165936"/>
            </a:xfrm>
            <a:prstGeom prst="chevron">
              <a:avLst/>
            </a:prstGeom>
            <a:solidFill>
              <a:schemeClr val="tx2">
                <a:lumMod val="60000"/>
                <a:lumOff val="40000"/>
                <a:alpha val="43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39" name="Chevron 38"/>
            <p:cNvSpPr/>
            <p:nvPr/>
          </p:nvSpPr>
          <p:spPr bwMode="gray">
            <a:xfrm rot="8302377">
              <a:off x="9308411" y="4763255"/>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40" name="Chevron 39"/>
            <p:cNvSpPr/>
            <p:nvPr/>
          </p:nvSpPr>
          <p:spPr bwMode="gray">
            <a:xfrm rot="5626826">
              <a:off x="10274608" y="3127888"/>
              <a:ext cx="619284" cy="1165936"/>
            </a:xfrm>
            <a:prstGeom prst="chevron">
              <a:avLst/>
            </a:prstGeom>
            <a:solidFill>
              <a:schemeClr val="tx2">
                <a:lumMod val="60000"/>
                <a:lumOff val="40000"/>
                <a:alpha val="22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sp>
          <p:nvSpPr>
            <p:cNvPr id="41" name="Chevron 40"/>
            <p:cNvSpPr/>
            <p:nvPr/>
          </p:nvSpPr>
          <p:spPr bwMode="gray">
            <a:xfrm rot="8982620">
              <a:off x="8894028" y="5021011"/>
              <a:ext cx="619232" cy="1166044"/>
            </a:xfrm>
            <a:prstGeom prst="chevron">
              <a:avLst/>
            </a:prstGeom>
            <a:solidFill>
              <a:schemeClr val="tx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black"/>
                </a:solidFill>
                <a:latin typeface="Microsoft YaHei" panose="020B0503020204020204" pitchFamily="34" charset="-122"/>
                <a:ea typeface="Microsoft YaHei" panose="020B0503020204020204" pitchFamily="34" charset="-122"/>
              </a:endParaRPr>
            </a:p>
          </p:txBody>
        </p:sp>
      </p:grpSp>
      <p:sp>
        <p:nvSpPr>
          <p:cNvPr id="42" name="Rounded Rectangle 41"/>
          <p:cNvSpPr/>
          <p:nvPr>
            <p:custDataLst>
              <p:tags r:id="rId11"/>
            </p:custDataLst>
          </p:nvPr>
        </p:nvSpPr>
        <p:spPr bwMode="gray">
          <a:xfrm rot="16200000">
            <a:off x="860646" y="3682515"/>
            <a:ext cx="1669779" cy="356313"/>
          </a:xfrm>
          <a:prstGeom prst="roundRect">
            <a:avLst/>
          </a:prstGeom>
          <a:gradFill>
            <a:gsLst>
              <a:gs pos="0">
                <a:schemeClr val="accent1">
                  <a:lumMod val="40000"/>
                  <a:lumOff val="60000"/>
                  <a:alpha val="0"/>
                </a:schemeClr>
              </a:gs>
              <a:gs pos="100000">
                <a:schemeClr val="accent1">
                  <a:lumMod val="40000"/>
                  <a:lumOff val="60000"/>
                  <a:alpha val="0"/>
                </a:schemeClr>
              </a:gs>
              <a:gs pos="51000">
                <a:schemeClr val="tx2">
                  <a:lumMod val="40000"/>
                  <a:lumOff val="6000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400">
              <a:solidFill>
                <a:prstClr val="white"/>
              </a:solidFill>
              <a:latin typeface="Microsoft YaHei" panose="020B0503020204020204" pitchFamily="34" charset="-122"/>
              <a:ea typeface="Microsoft YaHei" panose="020B0503020204020204" pitchFamily="34" charset="-122"/>
            </a:endParaRPr>
          </a:p>
        </p:txBody>
      </p:sp>
      <p:sp>
        <p:nvSpPr>
          <p:cNvPr id="59" name="Rounded Rectangle 58"/>
          <p:cNvSpPr/>
          <p:nvPr>
            <p:custDataLst>
              <p:tags r:id="rId12"/>
            </p:custDataLst>
          </p:nvPr>
        </p:nvSpPr>
        <p:spPr bwMode="gray">
          <a:xfrm>
            <a:off x="5433886" y="4812656"/>
            <a:ext cx="1533269" cy="115166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把最好的同乐产品带回家</a:t>
            </a:r>
            <a:endParaRPr lang="en-US" sz="1400" b="1" dirty="0" smtClean="0">
              <a:solidFill>
                <a:schemeClr val="accent6">
                  <a:lumMod val="75000"/>
                </a:schemeClr>
              </a:solidFill>
              <a:latin typeface="Microsoft YaHei" panose="020B0503020204020204" pitchFamily="34" charset="-122"/>
              <a:ea typeface="Microsoft YaHei" panose="020B0503020204020204" pitchFamily="34" charset="-122"/>
            </a:endParaRPr>
          </a:p>
        </p:txBody>
      </p:sp>
      <p:pic>
        <p:nvPicPr>
          <p:cNvPr id="68611" name="Picture 3" descr="http://img.hc360.com/home/info/images/200802/mn2881311.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768486" y="1813803"/>
            <a:ext cx="804973" cy="804973"/>
          </a:xfrm>
          <a:prstGeom prst="rect">
            <a:avLst/>
          </a:prstGeom>
          <a:noFill/>
          <a:extLst>
            <a:ext uri="{909E8E84-426E-40dd-AFC4-6F175D3DCCD1}">
              <a14:hiddenFill xmlns:a14="http://schemas.microsoft.com/office/drawing/2010/main">
                <a:solidFill>
                  <a:srgbClr val="FFFFFF"/>
                </a:solidFill>
              </a14:hiddenFill>
            </a:ext>
          </a:extLst>
        </p:spPr>
      </p:pic>
      <p:sp>
        <p:nvSpPr>
          <p:cNvPr id="65" name="Rounded Rectangle 64"/>
          <p:cNvSpPr/>
          <p:nvPr>
            <p:custDataLst>
              <p:tags r:id="rId13"/>
            </p:custDataLst>
          </p:nvPr>
        </p:nvSpPr>
        <p:spPr bwMode="gray">
          <a:xfrm>
            <a:off x="270180" y="4526376"/>
            <a:ext cx="1533269" cy="1151665"/>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zh-CN" altLang="en-US" sz="1400" b="1" dirty="0" smtClean="0">
                <a:solidFill>
                  <a:schemeClr val="accent6">
                    <a:lumMod val="75000"/>
                  </a:schemeClr>
                </a:solidFill>
                <a:latin typeface="Microsoft YaHei" panose="020B0503020204020204" pitchFamily="34" charset="-122"/>
                <a:ea typeface="Microsoft YaHei" panose="020B0503020204020204" pitchFamily="34" charset="-122"/>
              </a:rPr>
              <a:t>再次光顾</a:t>
            </a:r>
            <a:endParaRPr lang="en-US" sz="1400" b="1" dirty="0">
              <a:solidFill>
                <a:schemeClr val="accent6">
                  <a:lumMod val="75000"/>
                </a:schemeClr>
              </a:solidFill>
              <a:latin typeface="Microsoft YaHei" panose="020B0503020204020204" pitchFamily="34" charset="-122"/>
              <a:ea typeface="Microsoft YaHei" panose="020B0503020204020204" pitchFamily="34" charset="-122"/>
            </a:endParaRPr>
          </a:p>
        </p:txBody>
      </p:sp>
      <p:pic>
        <p:nvPicPr>
          <p:cNvPr id="68615" name="Picture 7" descr="http://www.olsdallas.com/blog/wp-content/uploads/2012/01/Customer-Loyalty-Program.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475142" y="1948230"/>
            <a:ext cx="665163" cy="536121"/>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43" descr="C:\Users\siyan.li\AppData\Roaming\Tencent\Users\67982928\QQ\WinTemp\RichOle\L5Y8R}ZR3Z8RO_GAOE4`Q{1.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304809" y="1948230"/>
            <a:ext cx="749895" cy="538231"/>
          </a:xfrm>
          <a:prstGeom prst="rect">
            <a:avLst/>
          </a:prstGeom>
          <a:noFill/>
          <a:extLst>
            <a:ext uri="{909E8E84-426E-40dd-AFC4-6F175D3DCCD1}">
              <a14:hiddenFill xmlns:a14="http://schemas.microsoft.com/office/drawing/2010/main">
                <a:solidFill>
                  <a:srgbClr val="FFFFFF"/>
                </a:solidFill>
              </a14:hiddenFill>
            </a:ext>
          </a:extLst>
        </p:spPr>
      </p:pic>
      <p:pic>
        <p:nvPicPr>
          <p:cNvPr id="68617" name="Picture 9" descr="http://shopbodysense.com/wp-content/uploads/2014/02/9.26.13.loyalty-image.pn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583959" y="5794114"/>
            <a:ext cx="990081" cy="587039"/>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p:cNvPicPr>
            <a:picLocks noChangeAspect="1"/>
          </p:cNvPicPr>
          <p:nvPr/>
        </p:nvPicPr>
        <p:blipFill>
          <a:blip r:embed="rId19" cstate="screen">
            <a:clrChange>
              <a:clrFrom>
                <a:srgbClr val="FFFFFF"/>
              </a:clrFrom>
              <a:clrTo>
                <a:srgbClr val="FFFFFF">
                  <a:alpha val="0"/>
                </a:srgbClr>
              </a:clrTo>
            </a:clrChange>
            <a:duotone>
              <a:schemeClr val="accent1">
                <a:shade val="45000"/>
                <a:satMod val="135000"/>
              </a:schemeClr>
              <a:prstClr val="white"/>
            </a:duotone>
            <a:extLst>
              <a:ext uri="{BEBA8EAE-BF5A-486C-A8C5-ECC9F3942E4B}">
                <a14:imgProps xmlns:a14="http://schemas.microsoft.com/office/drawing/2010/main">
                  <a14:imgLayer r:embed="rId20">
                    <a14:imgEffect>
                      <a14:sharpenSoften amount="-1000"/>
                    </a14:imgEffect>
                  </a14:imgLayer>
                </a14:imgProps>
              </a:ext>
              <a:ext uri="{28A0092B-C50C-407E-A947-70E740481C1C}">
                <a14:useLocalDpi xmlns:a14="http://schemas.microsoft.com/office/drawing/2010/main"/>
              </a:ext>
            </a:extLst>
          </a:blip>
          <a:stretch>
            <a:fillRect/>
          </a:stretch>
        </p:blipFill>
        <p:spPr>
          <a:xfrm rot="21417494">
            <a:off x="4013630" y="3694772"/>
            <a:ext cx="1085921" cy="1129214"/>
          </a:xfrm>
          <a:prstGeom prst="rect">
            <a:avLst/>
          </a:prstGeom>
          <a:ln>
            <a:noFill/>
          </a:ln>
        </p:spPr>
      </p:pic>
      <p:sp>
        <p:nvSpPr>
          <p:cNvPr id="52" name="Round Same Side Corner Rectangle 51"/>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3" name="Round Same Side Corner Rectangle 52"/>
          <p:cNvSpPr/>
          <p:nvPr/>
        </p:nvSpPr>
        <p:spPr>
          <a:xfrm>
            <a:off x="15240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a:solidFill>
                  <a:schemeClr val="bg1"/>
                </a:solidFill>
                <a:latin typeface="Microsoft YaHei" panose="020B0503020204020204" pitchFamily="34" charset="-122"/>
                <a:ea typeface="Microsoft YaHei" panose="020B0503020204020204" pitchFamily="34" charset="-122"/>
                <a:cs typeface="Calibri" pitchFamily="34" charset="0"/>
              </a:rPr>
              <a:t>顾客</a:t>
            </a:r>
            <a:r>
              <a:rPr 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360</a:t>
            </a:r>
            <a:r>
              <a:rPr lang="en-US" sz="800" b="1" dirty="0">
                <a:solidFill>
                  <a:schemeClr val="bg1"/>
                </a:solidFill>
                <a:latin typeface="Microsoft YaHei" panose="020B0503020204020204" pitchFamily="34" charset="-122"/>
                <a:ea typeface="Microsoft YaHei" panose="020B0503020204020204" pitchFamily="34" charset="-122"/>
                <a:cs typeface="Calibri" pitchFamily="34" charset="0"/>
              </a:rPr>
              <a:t>°</a:t>
            </a:r>
          </a:p>
          <a:p>
            <a:pPr algn="ctr"/>
            <a:endParaRPr lang="en-US" sz="800" b="1"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4" name="Round Same Side Corner Rectangle 53"/>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5" name="Round Same Side Corner Rectangle 54"/>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6" name="Round Same Side Corner Rectangle 55"/>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57" name="Straight Connector 56"/>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7570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87428"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a:spLocks noGrp="1"/>
          </p:cNvSpPr>
          <p:nvPr>
            <p:ph type="title"/>
          </p:nvPr>
        </p:nvSpPr>
        <p:spPr bwMode="gray">
          <a:xfrm>
            <a:off x="4860636" y="2586038"/>
            <a:ext cx="3824577" cy="1685924"/>
          </a:xfrm>
        </p:spPr>
        <p:txBody>
          <a:bodyPr>
            <a:normAutofit/>
          </a:bodyPr>
          <a:lstStyle/>
          <a:p>
            <a:pPr algn="ctr"/>
            <a:r>
              <a:rPr lang="zh-CN" altLang="en-US" sz="4000" dirty="0" smtClean="0">
                <a:latin typeface="Microsoft YaHei" panose="020B0503020204020204" pitchFamily="34" charset="-122"/>
                <a:ea typeface="Microsoft YaHei" panose="020B0503020204020204" pitchFamily="34" charset="-122"/>
              </a:rPr>
              <a:t>定价</a:t>
            </a:r>
            <a:endParaRPr lang="en-US" sz="4000" b="1"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29745" name="Picture 49" descr="http://cynthiakocialski.com/blog/wp-content/uploads/2013/07/Pricing-Strategy-How-to-Pric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131" y="1649600"/>
            <a:ext cx="4778938" cy="382315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 Same Side Corner Rectangle 10"/>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2" name="Round Same Side Corner Rectangle 11"/>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9" name="Round Same Side Corner Rectangle 18"/>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20" name="Round Same Side Corner Rectangle 1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1" name="Round Same Side Corner Rectangle 2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22" name="Straight Connector 2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24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定价策略</a:t>
            </a:r>
            <a:endParaRPr lang="en-SG" dirty="0">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custDataLst>
              <p:tags r:id="rId1"/>
            </p:custDataLst>
          </p:nvPr>
        </p:nvSpPr>
        <p:spPr bwMode="gray">
          <a:xfrm>
            <a:off x="429098" y="1157845"/>
            <a:ext cx="4013389" cy="5159829"/>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a:spcBef>
                <a:spcPts val="1200"/>
              </a:spcBef>
              <a:buClr>
                <a:srgbClr val="134385"/>
              </a:buClr>
              <a:buFont typeface="Wingdings" pitchFamily="2" charset="2"/>
              <a:buNone/>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cs typeface="+mn-cs"/>
            </a:endParaRPr>
          </a:p>
        </p:txBody>
      </p:sp>
      <p:sp>
        <p:nvSpPr>
          <p:cNvPr id="5" name="AutoShape 18"/>
          <p:cNvSpPr>
            <a:spLocks noChangeArrowheads="1"/>
          </p:cNvSpPr>
          <p:nvPr>
            <p:custDataLst>
              <p:tags r:id="rId2"/>
            </p:custDataLst>
          </p:nvPr>
        </p:nvSpPr>
        <p:spPr bwMode="gray">
          <a:xfrm>
            <a:off x="4749607" y="1157845"/>
            <a:ext cx="4013389" cy="5159829"/>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a:spcBef>
                <a:spcPts val="1200"/>
              </a:spcBef>
              <a:buClr>
                <a:srgbClr val="134385"/>
              </a:buClr>
              <a:buFont typeface="Wingdings" pitchFamily="2" charset="2"/>
              <a:buNone/>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cs typeface="+mn-cs"/>
            </a:endParaRPr>
          </a:p>
        </p:txBody>
      </p:sp>
      <p:graphicFrame>
        <p:nvGraphicFramePr>
          <p:cNvPr id="6" name="Diagram 5"/>
          <p:cNvGraphicFramePr/>
          <p:nvPr>
            <p:extLst>
              <p:ext uri="{D42A27DB-BD31-4B8C-83A1-F6EECF244321}">
                <p14:modId xmlns:p14="http://schemas.microsoft.com/office/powerpoint/2010/main" val="984036523"/>
              </p:ext>
            </p:extLst>
          </p:nvPr>
        </p:nvGraphicFramePr>
        <p:xfrm>
          <a:off x="370114" y="1792855"/>
          <a:ext cx="3973285" cy="1846934"/>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7" name="Rectangle 6"/>
          <p:cNvSpPr/>
          <p:nvPr/>
        </p:nvSpPr>
        <p:spPr bwMode="gray">
          <a:xfrm>
            <a:off x="957943" y="1310249"/>
            <a:ext cx="2884714" cy="313932"/>
          </a:xfrm>
          <a:prstGeom prst="rect">
            <a:avLst/>
          </a:prstGeom>
        </p:spPr>
        <p:txBody>
          <a:bodyPr wrap="square">
            <a:spAutoFit/>
          </a:bodyPr>
          <a:lstStyle/>
          <a:p>
            <a:pPr marL="3175" algn="ctr" defTabSz="914400" fontAlgn="base">
              <a:lnSpc>
                <a:spcPct val="90000"/>
              </a:lnSpc>
              <a:spcBef>
                <a:spcPts val="300"/>
              </a:spcBef>
              <a:spcAft>
                <a:spcPct val="0"/>
              </a:spcAft>
            </a:pPr>
            <a:r>
              <a:rPr lang="zh-CN" altLang="en-US" sz="1600" b="1" dirty="0">
                <a:solidFill>
                  <a:schemeClr val="tx2">
                    <a:lumMod val="60000"/>
                    <a:lumOff val="40000"/>
                  </a:schemeClr>
                </a:solidFill>
                <a:latin typeface="Microsoft YaHei" panose="020B0503020204020204" pitchFamily="34" charset="-122"/>
                <a:ea typeface="Microsoft YaHei" panose="020B0503020204020204" pitchFamily="34" charset="-122"/>
                <a:cs typeface="Arial" charset="0"/>
              </a:rPr>
              <a:t>过</a:t>
            </a:r>
            <a:r>
              <a:rPr lang="zh-CN" altLang="en-US" sz="1600" b="1" dirty="0" smtClean="0">
                <a:solidFill>
                  <a:schemeClr val="tx2">
                    <a:lumMod val="60000"/>
                    <a:lumOff val="40000"/>
                  </a:schemeClr>
                </a:solidFill>
                <a:latin typeface="Microsoft YaHei" panose="020B0503020204020204" pitchFamily="34" charset="-122"/>
                <a:ea typeface="Microsoft YaHei" panose="020B0503020204020204" pitchFamily="34" charset="-122"/>
                <a:cs typeface="Arial" charset="0"/>
              </a:rPr>
              <a:t>去的市场动力学</a:t>
            </a:r>
            <a:endParaRPr lang="en-US" sz="1600" b="1" dirty="0">
              <a:solidFill>
                <a:schemeClr val="tx2">
                  <a:lumMod val="60000"/>
                  <a:lumOff val="40000"/>
                </a:schemeClr>
              </a:solidFill>
              <a:latin typeface="Microsoft YaHei" panose="020B0503020204020204" pitchFamily="34" charset="-122"/>
              <a:ea typeface="Microsoft YaHei" panose="020B0503020204020204" pitchFamily="34" charset="-122"/>
              <a:cs typeface="Arial" charset="0"/>
            </a:endParaRPr>
          </a:p>
        </p:txBody>
      </p:sp>
      <p:graphicFrame>
        <p:nvGraphicFramePr>
          <p:cNvPr id="8" name="Diagram 7"/>
          <p:cNvGraphicFramePr/>
          <p:nvPr>
            <p:extLst>
              <p:ext uri="{D42A27DB-BD31-4B8C-83A1-F6EECF244321}">
                <p14:modId xmlns:p14="http://schemas.microsoft.com/office/powerpoint/2010/main" val="3662216047"/>
              </p:ext>
            </p:extLst>
          </p:nvPr>
        </p:nvGraphicFramePr>
        <p:xfrm>
          <a:off x="4749607" y="1792855"/>
          <a:ext cx="3973285" cy="1846934"/>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sp>
        <p:nvSpPr>
          <p:cNvPr id="9" name="Rectangle 8"/>
          <p:cNvSpPr/>
          <p:nvPr/>
        </p:nvSpPr>
        <p:spPr bwMode="gray">
          <a:xfrm>
            <a:off x="5301343" y="1310249"/>
            <a:ext cx="2884714" cy="313932"/>
          </a:xfrm>
          <a:prstGeom prst="rect">
            <a:avLst/>
          </a:prstGeom>
        </p:spPr>
        <p:txBody>
          <a:bodyPr wrap="square">
            <a:spAutoFit/>
          </a:bodyPr>
          <a:lstStyle/>
          <a:p>
            <a:pPr marL="3175" algn="ctr" defTabSz="914400" fontAlgn="base">
              <a:lnSpc>
                <a:spcPct val="90000"/>
              </a:lnSpc>
              <a:spcBef>
                <a:spcPts val="300"/>
              </a:spcBef>
              <a:spcAft>
                <a:spcPct val="0"/>
              </a:spcAft>
            </a:pPr>
            <a:r>
              <a:rPr lang="zh-CN" altLang="en-US" sz="1600" b="1" dirty="0" smtClean="0">
                <a:solidFill>
                  <a:schemeClr val="tx2">
                    <a:lumMod val="60000"/>
                    <a:lumOff val="40000"/>
                  </a:schemeClr>
                </a:solidFill>
                <a:latin typeface="Microsoft YaHei" panose="020B0503020204020204" pitchFamily="34" charset="-122"/>
                <a:ea typeface="Microsoft YaHei" panose="020B0503020204020204" pitchFamily="34" charset="-122"/>
                <a:cs typeface="Arial" charset="0"/>
              </a:rPr>
              <a:t>现在的市场动力学</a:t>
            </a:r>
            <a:endParaRPr lang="en-US" sz="1600" b="1" dirty="0">
              <a:solidFill>
                <a:schemeClr val="tx2">
                  <a:lumMod val="60000"/>
                  <a:lumOff val="40000"/>
                </a:schemeClr>
              </a:solidFill>
              <a:latin typeface="Microsoft YaHei" panose="020B0503020204020204" pitchFamily="34" charset="-122"/>
              <a:ea typeface="Microsoft YaHei" panose="020B0503020204020204" pitchFamily="34" charset="-122"/>
              <a:cs typeface="Arial" charset="0"/>
            </a:endParaRPr>
          </a:p>
        </p:txBody>
      </p:sp>
      <p:sp>
        <p:nvSpPr>
          <p:cNvPr id="10" name="Rectangle 9"/>
          <p:cNvSpPr/>
          <p:nvPr/>
        </p:nvSpPr>
        <p:spPr bwMode="gray">
          <a:xfrm>
            <a:off x="903526" y="3879281"/>
            <a:ext cx="3132779" cy="313932"/>
          </a:xfrm>
          <a:prstGeom prst="rect">
            <a:avLst/>
          </a:prstGeom>
        </p:spPr>
        <p:txBody>
          <a:bodyPr wrap="square">
            <a:spAutoFit/>
          </a:bodyPr>
          <a:lstStyle/>
          <a:p>
            <a:pPr marL="3175" algn="ctr" defTabSz="914400" fontAlgn="base">
              <a:lnSpc>
                <a:spcPct val="90000"/>
              </a:lnSpc>
              <a:spcBef>
                <a:spcPts val="300"/>
              </a:spcBef>
              <a:spcAft>
                <a:spcPct val="0"/>
              </a:spcAft>
            </a:pPr>
            <a:r>
              <a:rPr lang="zh-CN" altLang="en-US" sz="1600" b="1" dirty="0" smtClean="0">
                <a:solidFill>
                  <a:schemeClr val="tx2">
                    <a:lumMod val="60000"/>
                    <a:lumOff val="40000"/>
                  </a:schemeClr>
                </a:solidFill>
                <a:latin typeface="Microsoft YaHei" panose="020B0503020204020204" pitchFamily="34" charset="-122"/>
                <a:ea typeface="Microsoft YaHei" panose="020B0503020204020204" pitchFamily="34" charset="-122"/>
                <a:cs typeface="Arial" charset="0"/>
              </a:rPr>
              <a:t>历史的定价方法</a:t>
            </a:r>
            <a:endParaRPr lang="en-US" sz="1600" b="1" dirty="0">
              <a:solidFill>
                <a:schemeClr val="tx2">
                  <a:lumMod val="60000"/>
                  <a:lumOff val="40000"/>
                </a:schemeClr>
              </a:solidFill>
              <a:latin typeface="Microsoft YaHei" panose="020B0503020204020204" pitchFamily="34" charset="-122"/>
              <a:ea typeface="Microsoft YaHei" panose="020B0503020204020204" pitchFamily="34" charset="-122"/>
              <a:cs typeface="Arial" charset="0"/>
            </a:endParaRPr>
          </a:p>
        </p:txBody>
      </p:sp>
      <p:sp>
        <p:nvSpPr>
          <p:cNvPr id="11" name="Rectangle 10"/>
          <p:cNvSpPr/>
          <p:nvPr/>
        </p:nvSpPr>
        <p:spPr bwMode="gray">
          <a:xfrm>
            <a:off x="5189912" y="3879281"/>
            <a:ext cx="3132779" cy="313932"/>
          </a:xfrm>
          <a:prstGeom prst="rect">
            <a:avLst/>
          </a:prstGeom>
        </p:spPr>
        <p:txBody>
          <a:bodyPr wrap="square">
            <a:spAutoFit/>
          </a:bodyPr>
          <a:lstStyle/>
          <a:p>
            <a:pPr marL="3175" algn="ctr" defTabSz="914400" fontAlgn="base">
              <a:lnSpc>
                <a:spcPct val="90000"/>
              </a:lnSpc>
              <a:spcBef>
                <a:spcPts val="300"/>
              </a:spcBef>
              <a:spcAft>
                <a:spcPct val="0"/>
              </a:spcAft>
            </a:pPr>
            <a:r>
              <a:rPr lang="zh-CN" altLang="en-US" sz="1600" b="1" dirty="0" smtClean="0">
                <a:solidFill>
                  <a:schemeClr val="tx2">
                    <a:lumMod val="60000"/>
                    <a:lumOff val="40000"/>
                  </a:schemeClr>
                </a:solidFill>
                <a:latin typeface="Microsoft YaHei" panose="020B0503020204020204" pitchFamily="34" charset="-122"/>
                <a:ea typeface="Microsoft YaHei" panose="020B0503020204020204" pitchFamily="34" charset="-122"/>
                <a:cs typeface="Arial" charset="0"/>
              </a:rPr>
              <a:t>推荐的定价方法</a:t>
            </a:r>
            <a:endParaRPr lang="en-US" sz="1600" b="1" dirty="0">
              <a:solidFill>
                <a:schemeClr val="tx2">
                  <a:lumMod val="60000"/>
                  <a:lumOff val="40000"/>
                </a:schemeClr>
              </a:solidFill>
              <a:latin typeface="Microsoft YaHei" panose="020B0503020204020204" pitchFamily="34" charset="-122"/>
              <a:ea typeface="Microsoft YaHei" panose="020B0503020204020204" pitchFamily="34" charset="-122"/>
              <a:cs typeface="Arial" charset="0"/>
            </a:endParaRPr>
          </a:p>
        </p:txBody>
      </p:sp>
      <p:sp>
        <p:nvSpPr>
          <p:cNvPr id="12" name="Rounded Rectangle 11"/>
          <p:cNvSpPr/>
          <p:nvPr/>
        </p:nvSpPr>
        <p:spPr>
          <a:xfrm>
            <a:off x="6085120" y="4324607"/>
            <a:ext cx="1055912" cy="1463944"/>
          </a:xfrm>
          <a:prstGeom prst="roundRect">
            <a:avLst/>
          </a:prstGeom>
          <a:solidFill>
            <a:srgbClr val="CCECFF"/>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购买意愿</a:t>
            </a:r>
            <a:endParaRPr lang="en-US" altLang="zh-CN"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endParaRPr 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algn="ct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通过衡量价格敏感性</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3" name="Rounded Rectangle 12"/>
          <p:cNvSpPr/>
          <p:nvPr/>
        </p:nvSpPr>
        <p:spPr>
          <a:xfrm>
            <a:off x="7220498" y="4357671"/>
            <a:ext cx="1447785" cy="1397816"/>
          </a:xfrm>
          <a:prstGeom prst="roundRect">
            <a:avLst/>
          </a:prstGeom>
          <a:solidFill>
            <a:schemeClr val="bg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定价策略</a:t>
            </a:r>
            <a:endParaRPr lang="en-US" altLang="zh-CN" sz="14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价格段</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通货膨</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胀定价</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不同时段定价</a:t>
            </a:r>
            <a:endParaRPr lang="en-US" altLang="zh-CN" sz="11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分</a:t>
            </a: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类定价</a:t>
            </a:r>
            <a:endParaRPr lang="en-US"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4" name="Isosceles Triangle 13"/>
          <p:cNvSpPr/>
          <p:nvPr/>
        </p:nvSpPr>
        <p:spPr>
          <a:xfrm rot="16200000" flipV="1">
            <a:off x="6563058" y="4987999"/>
            <a:ext cx="1314881" cy="137160"/>
          </a:xfrm>
          <a:prstGeom prst="triangle">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15" name="Rounded Rectangle 26"/>
          <p:cNvSpPr>
            <a:spLocks noChangeArrowheads="1"/>
          </p:cNvSpPr>
          <p:nvPr>
            <p:custDataLst>
              <p:tags r:id="rId3"/>
            </p:custDataLst>
          </p:nvPr>
        </p:nvSpPr>
        <p:spPr bwMode="gray">
          <a:xfrm>
            <a:off x="4749607" y="4399139"/>
            <a:ext cx="1291969" cy="361876"/>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100" dirty="0">
              <a:solidFill>
                <a:srgbClr val="595959"/>
              </a:solidFill>
              <a:latin typeface="Microsoft YaHei" panose="020B0503020204020204" pitchFamily="34" charset="-122"/>
              <a:ea typeface="Microsoft YaHei" panose="020B0503020204020204" pitchFamily="34" charset="-122"/>
              <a:cs typeface="+mn-cs"/>
            </a:endParaRPr>
          </a:p>
        </p:txBody>
      </p:sp>
      <p:sp>
        <p:nvSpPr>
          <p:cNvPr id="16" name="Rounded Rectangle 15"/>
          <p:cNvSpPr/>
          <p:nvPr/>
        </p:nvSpPr>
        <p:spPr>
          <a:xfrm>
            <a:off x="4749607" y="4399139"/>
            <a:ext cx="1291970" cy="3618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支付能力</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Rounded Rectangle 26"/>
          <p:cNvSpPr>
            <a:spLocks noChangeArrowheads="1"/>
          </p:cNvSpPr>
          <p:nvPr>
            <p:custDataLst>
              <p:tags r:id="rId4"/>
            </p:custDataLst>
          </p:nvPr>
        </p:nvSpPr>
        <p:spPr bwMode="gray">
          <a:xfrm>
            <a:off x="4749608" y="4899881"/>
            <a:ext cx="1291969" cy="361876"/>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100" dirty="0">
              <a:solidFill>
                <a:srgbClr val="595959"/>
              </a:solidFill>
              <a:latin typeface="Microsoft YaHei" panose="020B0503020204020204" pitchFamily="34" charset="-122"/>
              <a:ea typeface="Microsoft YaHei" panose="020B0503020204020204" pitchFamily="34" charset="-122"/>
              <a:cs typeface="+mn-cs"/>
            </a:endParaRPr>
          </a:p>
        </p:txBody>
      </p:sp>
      <p:sp>
        <p:nvSpPr>
          <p:cNvPr id="18" name="Rounded Rectangle 17"/>
          <p:cNvSpPr/>
          <p:nvPr/>
        </p:nvSpPr>
        <p:spPr>
          <a:xfrm>
            <a:off x="4749608" y="4899881"/>
            <a:ext cx="1291970" cy="3618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出厂品质</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ounded Rectangle 26"/>
          <p:cNvSpPr>
            <a:spLocks noChangeArrowheads="1"/>
          </p:cNvSpPr>
          <p:nvPr>
            <p:custDataLst>
              <p:tags r:id="rId5"/>
            </p:custDataLst>
          </p:nvPr>
        </p:nvSpPr>
        <p:spPr bwMode="gray">
          <a:xfrm>
            <a:off x="4749609" y="5426675"/>
            <a:ext cx="1291969" cy="361876"/>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100" dirty="0">
              <a:solidFill>
                <a:srgbClr val="595959"/>
              </a:solidFill>
              <a:latin typeface="Microsoft YaHei" panose="020B0503020204020204" pitchFamily="34" charset="-122"/>
              <a:ea typeface="Microsoft YaHei" panose="020B0503020204020204" pitchFamily="34" charset="-122"/>
              <a:cs typeface="+mn-cs"/>
            </a:endParaRPr>
          </a:p>
        </p:txBody>
      </p:sp>
      <p:sp>
        <p:nvSpPr>
          <p:cNvPr id="20" name="Rounded Rectangle 19"/>
          <p:cNvSpPr/>
          <p:nvPr/>
        </p:nvSpPr>
        <p:spPr>
          <a:xfrm>
            <a:off x="4749609" y="5426675"/>
            <a:ext cx="1291970" cy="3618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竞争</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Isosceles Triangle 20"/>
          <p:cNvSpPr/>
          <p:nvPr/>
        </p:nvSpPr>
        <p:spPr>
          <a:xfrm rot="16200000" flipV="1">
            <a:off x="1718904" y="5029467"/>
            <a:ext cx="1314881" cy="137160"/>
          </a:xfrm>
          <a:prstGeom prst="triangle">
            <a:avLst/>
          </a:prstGeom>
          <a:gradFill flip="none" rotWithShape="1">
            <a:gsLst>
              <a:gs pos="0">
                <a:schemeClr val="accent1">
                  <a:lumMod val="75000"/>
                  <a:tint val="66000"/>
                  <a:satMod val="160000"/>
                </a:schemeClr>
              </a:gs>
              <a:gs pos="50000">
                <a:schemeClr val="accent1">
                  <a:lumMod val="75000"/>
                  <a:tint val="44500"/>
                  <a:satMod val="160000"/>
                </a:schemeClr>
              </a:gs>
              <a:gs pos="100000">
                <a:schemeClr val="accent1">
                  <a:lumMod val="75000"/>
                  <a:tint val="23500"/>
                  <a:satMod val="160000"/>
                </a:schemeClr>
              </a:gs>
            </a:gsLst>
            <a:lin ang="270000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Microsoft YaHei" panose="020B0503020204020204" pitchFamily="34" charset="-122"/>
              <a:ea typeface="Microsoft YaHei" panose="020B0503020204020204" pitchFamily="34" charset="-122"/>
            </a:endParaRPr>
          </a:p>
        </p:txBody>
      </p:sp>
      <p:sp>
        <p:nvSpPr>
          <p:cNvPr id="22" name="Rounded Rectangle 26"/>
          <p:cNvSpPr>
            <a:spLocks noChangeArrowheads="1"/>
          </p:cNvSpPr>
          <p:nvPr>
            <p:custDataLst>
              <p:tags r:id="rId6"/>
            </p:custDataLst>
          </p:nvPr>
        </p:nvSpPr>
        <p:spPr bwMode="gray">
          <a:xfrm>
            <a:off x="906955" y="4590963"/>
            <a:ext cx="1291969" cy="361876"/>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100" dirty="0">
              <a:solidFill>
                <a:srgbClr val="595959"/>
              </a:solidFill>
              <a:latin typeface="Microsoft YaHei" panose="020B0503020204020204" pitchFamily="34" charset="-122"/>
              <a:ea typeface="Microsoft YaHei" panose="020B0503020204020204" pitchFamily="34" charset="-122"/>
              <a:cs typeface="+mn-cs"/>
            </a:endParaRPr>
          </a:p>
        </p:txBody>
      </p:sp>
      <p:sp>
        <p:nvSpPr>
          <p:cNvPr id="23" name="Rounded Rectangle 22"/>
          <p:cNvSpPr/>
          <p:nvPr/>
        </p:nvSpPr>
        <p:spPr>
          <a:xfrm>
            <a:off x="906955" y="4590963"/>
            <a:ext cx="1291970" cy="3618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人工成本</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ounded Rectangle 26"/>
          <p:cNvSpPr>
            <a:spLocks noChangeArrowheads="1"/>
          </p:cNvSpPr>
          <p:nvPr>
            <p:custDataLst>
              <p:tags r:id="rId7"/>
            </p:custDataLst>
          </p:nvPr>
        </p:nvSpPr>
        <p:spPr bwMode="gray">
          <a:xfrm>
            <a:off x="957943" y="5169535"/>
            <a:ext cx="1291969" cy="361876"/>
          </a:xfrm>
          <a:prstGeom prst="homePlate">
            <a:avLst>
              <a:gd name="adj" fmla="val 10352"/>
            </a:avLst>
          </a:prstGeom>
          <a:gradFill flip="none" rotWithShape="1">
            <a:gsLst>
              <a:gs pos="0">
                <a:srgbClr val="FFFFFF">
                  <a:alpha val="0"/>
                </a:srgbClr>
              </a:gs>
              <a:gs pos="97000">
                <a:schemeClr val="bg1"/>
              </a:gs>
            </a:gsLst>
            <a:lin ang="0" scaled="1"/>
            <a:tileRect/>
          </a:gradFill>
          <a:ln w="9525"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defTabSz="914400" fontAlgn="auto">
              <a:spcBef>
                <a:spcPts val="0"/>
              </a:spcBef>
              <a:spcAft>
                <a:spcPts val="0"/>
              </a:spcAft>
              <a:buClr>
                <a:srgbClr val="FFFF99"/>
              </a:buClr>
              <a:defRPr/>
            </a:pPr>
            <a:endParaRPr lang="en-US" altLang="en-US" sz="1100" dirty="0">
              <a:solidFill>
                <a:srgbClr val="595959"/>
              </a:solidFill>
              <a:latin typeface="Microsoft YaHei" panose="020B0503020204020204" pitchFamily="34" charset="-122"/>
              <a:ea typeface="Microsoft YaHei" panose="020B0503020204020204" pitchFamily="34" charset="-122"/>
              <a:cs typeface="+mn-cs"/>
            </a:endParaRPr>
          </a:p>
        </p:txBody>
      </p:sp>
      <p:sp>
        <p:nvSpPr>
          <p:cNvPr id="25" name="Rounded Rectangle 24"/>
          <p:cNvSpPr/>
          <p:nvPr/>
        </p:nvSpPr>
        <p:spPr>
          <a:xfrm>
            <a:off x="906955" y="5169535"/>
            <a:ext cx="1291970" cy="361876"/>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通货膨胀</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ounded Rectangle 25"/>
          <p:cNvSpPr/>
          <p:nvPr/>
        </p:nvSpPr>
        <p:spPr>
          <a:xfrm>
            <a:off x="2534557" y="4350007"/>
            <a:ext cx="1371600" cy="1397816"/>
          </a:xfrm>
          <a:prstGeom prst="roundRect">
            <a:avLst/>
          </a:prstGeom>
          <a:solidFill>
            <a:schemeClr val="bg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rPr>
              <a:t>定价策略</a:t>
            </a:r>
            <a:endParaRPr lang="en-US" sz="1400" b="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价格段</a:t>
            </a:r>
            <a:endParaRPr lang="en-US" altLang="zh-CN" sz="1100" dirty="0">
              <a:solidFill>
                <a:schemeClr val="tx1">
                  <a:lumMod val="65000"/>
                  <a:lumOff val="35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100" dirty="0" smtClean="0">
                <a:solidFill>
                  <a:schemeClr val="tx1">
                    <a:lumMod val="65000"/>
                    <a:lumOff val="35000"/>
                  </a:schemeClr>
                </a:solidFill>
                <a:latin typeface="Microsoft YaHei" panose="020B0503020204020204" pitchFamily="34" charset="-122"/>
                <a:ea typeface="Microsoft YaHei" panose="020B0503020204020204" pitchFamily="34" charset="-122"/>
              </a:rPr>
              <a:t>根据通</a:t>
            </a:r>
            <a:r>
              <a:rPr lang="zh-CN" altLang="en-US" sz="1100" dirty="0">
                <a:solidFill>
                  <a:schemeClr val="tx1">
                    <a:lumMod val="65000"/>
                    <a:lumOff val="35000"/>
                  </a:schemeClr>
                </a:solidFill>
                <a:latin typeface="Microsoft YaHei" panose="020B0503020204020204" pitchFamily="34" charset="-122"/>
                <a:ea typeface="Microsoft YaHei" panose="020B0503020204020204" pitchFamily="34" charset="-122"/>
              </a:rPr>
              <a:t>货膨胀定价</a:t>
            </a:r>
            <a:endParaRPr lang="en-US" altLang="zh-CN" sz="11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7" name="Round Same Side Corner Rectangle 2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9" name="Round Same Side Corner Rectangle 28"/>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30" name="Round Same Side Corner Rectangle 2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1" name="Round Same Side Corner Rectangle 3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2" name="Straight Connector 3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63482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 name="Object 34" hidden="1"/>
          <p:cNvGraphicFramePr>
            <a:graphicFrameLocks/>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67708"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8" y="1588"/>
                        <a:ext cx="1587" cy="1587"/>
                      </a:xfrm>
                      <a:prstGeom prst="rect">
                        <a:avLst/>
                      </a:prstGeom>
                    </p:spPr>
                  </p:pic>
                </p:oleObj>
              </mc:Fallback>
            </mc:AlternateContent>
          </a:graphicData>
        </a:graphic>
      </p:graphicFrame>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基于数据分析的定价</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通过引导性的分析技术（</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例如</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卡尔曼滤波法），我们的定价模型可以结合大量的市场交易数据与人类的智慧来更准确的预测市场标价</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6" name="Rounded Rectangle 45"/>
          <p:cNvSpPr/>
          <p:nvPr/>
        </p:nvSpPr>
        <p:spPr bwMode="gray">
          <a:xfrm>
            <a:off x="472926" y="1597073"/>
            <a:ext cx="8191939" cy="4785898"/>
          </a:xfrm>
          <a:prstGeom prst="roundRect">
            <a:avLst>
              <a:gd name="adj" fmla="val 6573"/>
            </a:avLst>
          </a:prstGeom>
          <a:solidFill>
            <a:schemeClr val="bg1"/>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48" name="Rounded Rectangle 47"/>
          <p:cNvSpPr/>
          <p:nvPr/>
        </p:nvSpPr>
        <p:spPr bwMode="gray">
          <a:xfrm>
            <a:off x="1816302" y="3788575"/>
            <a:ext cx="1092200" cy="1096962"/>
          </a:xfrm>
          <a:prstGeom prst="roundRect">
            <a:avLst/>
          </a:prstGeom>
          <a:solidFill>
            <a:schemeClr val="bg1"/>
          </a:solidFill>
          <a:ln w="15875" cap="flat" cmpd="sng" algn="ctr">
            <a:solidFill>
              <a:srgbClr val="800000"/>
            </a:solidFill>
            <a:prstDash val="sysDash"/>
            <a:round/>
            <a:headEnd type="none" w="med" len="med"/>
            <a:tailEnd type="none" w="med" len="med"/>
          </a:ln>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nchor="ctr"/>
          <a:lstStyle/>
          <a:p>
            <a:pPr algn="ctr" fontAlgn="auto">
              <a:spcBef>
                <a:spcPts val="0"/>
              </a:spcBef>
              <a:spcAft>
                <a:spcPts val="0"/>
              </a:spcAft>
              <a:defRPr/>
            </a:pPr>
            <a:r>
              <a:rPr 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KNN</a:t>
            </a:r>
          </a:p>
          <a:p>
            <a:pPr algn="ctr" fontAlgn="auto">
              <a:spcBef>
                <a:spcPts val="0"/>
              </a:spcBef>
              <a:spcAft>
                <a:spcPts val="0"/>
              </a:spcAft>
              <a:defRPr/>
            </a:pPr>
            <a:r>
              <a:rPr lang="zh-CN" altLang="en-US" sz="1050" dirty="0">
                <a:solidFill>
                  <a:schemeClr val="tx1">
                    <a:lumMod val="50000"/>
                    <a:lumOff val="50000"/>
                  </a:schemeClr>
                </a:solidFill>
                <a:latin typeface="Microsoft YaHei" panose="020B0503020204020204" pitchFamily="34" charset="-122"/>
                <a:ea typeface="Microsoft YaHei" panose="020B0503020204020204" pitchFamily="34" charset="-122"/>
                <a:cs typeface="Calibri"/>
              </a:rPr>
              <a:t>购物</a:t>
            </a:r>
            <a:r>
              <a:rPr lang="zh-CN" alt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篮选择</a:t>
            </a:r>
            <a:endParaRPr lang="en-US" altLang="zh-CN" sz="105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zh-CN" altLang="en-US" sz="105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算法</a:t>
            </a:r>
            <a:endParaRPr lang="en-US" sz="105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49" name="TextBox 99"/>
          <p:cNvSpPr txBox="1">
            <a:spLocks noChangeArrowheads="1"/>
          </p:cNvSpPr>
          <p:nvPr/>
        </p:nvSpPr>
        <p:spPr bwMode="gray">
          <a:xfrm>
            <a:off x="6771368" y="3997375"/>
            <a:ext cx="860174" cy="430887"/>
          </a:xfrm>
          <a:prstGeom prst="rect">
            <a:avLst/>
          </a:prstGeom>
          <a:noFill/>
          <a:ln w="9525">
            <a:noFill/>
            <a:miter lim="800000"/>
            <a:headEnd/>
            <a:tailEnd/>
          </a:ln>
        </p:spPr>
        <p:txBody>
          <a:bodyPr wrap="square">
            <a:spAutoFit/>
          </a:bodyPr>
          <a:lstStyle/>
          <a:p>
            <a:pPr algn="ctr"/>
            <a:r>
              <a:rPr lang="zh-CN" altLang="en-US" sz="1100" b="1" dirty="0" smtClean="0">
                <a:solidFill>
                  <a:srgbClr val="0092D1"/>
                </a:solidFill>
                <a:latin typeface="Microsoft YaHei" panose="020B0503020204020204" pitchFamily="34" charset="-122"/>
                <a:ea typeface="Microsoft YaHei" panose="020B0503020204020204" pitchFamily="34" charset="-122"/>
              </a:rPr>
              <a:t>预测的产品价值</a:t>
            </a:r>
            <a:endParaRPr lang="en-US" sz="1100" b="1" dirty="0">
              <a:solidFill>
                <a:srgbClr val="0092D1"/>
              </a:solidFill>
              <a:latin typeface="Microsoft YaHei" panose="020B0503020204020204" pitchFamily="34" charset="-122"/>
              <a:ea typeface="Microsoft YaHei" panose="020B0503020204020204" pitchFamily="34" charset="-122"/>
            </a:endParaRPr>
          </a:p>
        </p:txBody>
      </p:sp>
      <p:cxnSp>
        <p:nvCxnSpPr>
          <p:cNvPr id="51" name="Straight Arrow Connector 50"/>
          <p:cNvCxnSpPr/>
          <p:nvPr/>
        </p:nvCxnSpPr>
        <p:spPr bwMode="gray">
          <a:xfrm>
            <a:off x="1379740" y="4150525"/>
            <a:ext cx="433387" cy="1587"/>
          </a:xfrm>
          <a:prstGeom prst="straightConnector1">
            <a:avLst/>
          </a:prstGeom>
          <a:noFill/>
          <a:ln w="19050" cap="flat" cmpd="sng" algn="ctr">
            <a:solidFill>
              <a:schemeClr val="tx1">
                <a:lumMod val="65000"/>
                <a:lumOff val="35000"/>
              </a:schemeClr>
            </a:solidFill>
            <a:prstDash val="solid"/>
            <a:tailEnd type="triangle" w="lg" len="lg"/>
          </a:ln>
          <a:effectLst/>
        </p:spPr>
      </p:cxnSp>
      <p:cxnSp>
        <p:nvCxnSpPr>
          <p:cNvPr id="52" name="Straight Arrow Connector 51"/>
          <p:cNvCxnSpPr/>
          <p:nvPr/>
        </p:nvCxnSpPr>
        <p:spPr bwMode="gray">
          <a:xfrm>
            <a:off x="2889452" y="3837787"/>
            <a:ext cx="357188" cy="1588"/>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53" name="Straight Arrow Connector 52"/>
          <p:cNvCxnSpPr/>
          <p:nvPr/>
        </p:nvCxnSpPr>
        <p:spPr bwMode="gray">
          <a:xfrm>
            <a:off x="2946602" y="4294987"/>
            <a:ext cx="300038" cy="1588"/>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54" name="Straight Arrow Connector 53"/>
          <p:cNvCxnSpPr/>
          <p:nvPr/>
        </p:nvCxnSpPr>
        <p:spPr bwMode="gray">
          <a:xfrm>
            <a:off x="2898977" y="4752187"/>
            <a:ext cx="309563" cy="9525"/>
          </a:xfrm>
          <a:prstGeom prst="straightConnector1">
            <a:avLst/>
          </a:prstGeom>
          <a:noFill/>
          <a:ln w="19050" cap="flat" cmpd="sng" algn="ctr">
            <a:solidFill>
              <a:schemeClr val="tx1">
                <a:lumMod val="65000"/>
                <a:lumOff val="35000"/>
              </a:schemeClr>
            </a:solidFill>
            <a:prstDash val="solid"/>
            <a:tailEnd type="triangle" w="med" len="med"/>
          </a:ln>
          <a:effectLst/>
        </p:spPr>
      </p:cxnSp>
      <p:sp>
        <p:nvSpPr>
          <p:cNvPr id="55" name="TextBox 54"/>
          <p:cNvSpPr txBox="1"/>
          <p:nvPr/>
        </p:nvSpPr>
        <p:spPr bwMode="gray">
          <a:xfrm>
            <a:off x="3108527" y="4920462"/>
            <a:ext cx="1095375" cy="461665"/>
          </a:xfrm>
          <a:prstGeom prst="rect">
            <a:avLst/>
          </a:prstGeom>
          <a:noFill/>
        </p:spPr>
        <p:txBody>
          <a:bodyPr>
            <a:spAutoFit/>
          </a:bodyPr>
          <a:lstStyle/>
          <a:p>
            <a:pPr algn="ctr">
              <a:defRPr/>
            </a:pPr>
            <a:r>
              <a:rPr lang="en-US" sz="1200" dirty="0">
                <a:solidFill>
                  <a:schemeClr val="tx1">
                    <a:lumMod val="50000"/>
                    <a:lumOff val="50000"/>
                  </a:schemeClr>
                </a:solidFill>
                <a:latin typeface="Microsoft YaHei" panose="020B0503020204020204" pitchFamily="34" charset="-122"/>
                <a:ea typeface="Microsoft YaHei" panose="020B0503020204020204" pitchFamily="34" charset="-122"/>
              </a:rPr>
              <a:t>K </a:t>
            </a:r>
            <a:r>
              <a:rPr lang="zh-CN" altLang="en-US" sz="1200" dirty="0" smtClean="0">
                <a:solidFill>
                  <a:schemeClr val="tx1">
                    <a:lumMod val="50000"/>
                    <a:lumOff val="50000"/>
                  </a:schemeClr>
                </a:solidFill>
                <a:latin typeface="Microsoft YaHei" panose="020B0503020204020204" pitchFamily="34" charset="-122"/>
                <a:ea typeface="Microsoft YaHei" panose="020B0503020204020204" pitchFamily="34" charset="-122"/>
              </a:rPr>
              <a:t>个最类似的商品</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56" name="Rounded Rectangle 55"/>
          <p:cNvSpPr/>
          <p:nvPr/>
        </p:nvSpPr>
        <p:spPr bwMode="gray">
          <a:xfrm>
            <a:off x="4007052" y="2002637"/>
            <a:ext cx="1263650" cy="1228725"/>
          </a:xfrm>
          <a:prstGeom prst="roundRect">
            <a:avLst/>
          </a:prstGeom>
          <a:solidFill>
            <a:schemeClr val="bg1"/>
          </a:solidFill>
          <a:ln w="15875" cap="flat" cmpd="sng" algn="ctr">
            <a:solidFill>
              <a:srgbClr val="800000"/>
            </a:solidFill>
            <a:prstDash val="sysDash"/>
            <a:round/>
            <a:headEnd type="none" w="med" len="med"/>
            <a:tailEnd type="none" w="med" len="med"/>
          </a:ln>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nchor="ctr"/>
          <a:lstStyle/>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系统状态参数</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修正</a:t>
            </a: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味道</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颜色</a:t>
            </a:r>
            <a:endPar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馅</a:t>
            </a:r>
            <a:endPar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等等</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57" name="Rounded Rectangle 56"/>
          <p:cNvSpPr/>
          <p:nvPr/>
        </p:nvSpPr>
        <p:spPr bwMode="gray">
          <a:xfrm>
            <a:off x="5559627" y="2278862"/>
            <a:ext cx="949325" cy="885825"/>
          </a:xfrm>
          <a:prstGeom prst="roundRect">
            <a:avLst/>
          </a:prstGeom>
          <a:solidFill>
            <a:schemeClr val="bg1"/>
          </a:solidFill>
          <a:ln w="15875" cap="flat" cmpd="sng" algn="ctr">
            <a:solidFill>
              <a:srgbClr val="800000"/>
            </a:solidFill>
            <a:prstDash val="sysDash"/>
            <a:round/>
            <a:headEnd type="none" w="med" len="med"/>
            <a:tailEnd type="none" w="med" len="med"/>
          </a:ln>
          <a:effectLst/>
        </p:spPr>
        <p:style>
          <a:lnRef idx="2">
            <a:schemeClr val="lt1">
              <a:hueOff val="0"/>
              <a:satOff val="0"/>
              <a:lumOff val="0"/>
              <a:alphaOff val="0"/>
            </a:schemeClr>
          </a:lnRef>
          <a:fillRef idx="1">
            <a:scrgbClr r="0" g="0" b="0"/>
          </a:fillRef>
          <a:effectRef idx="0">
            <a:schemeClr val="accent5">
              <a:hueOff val="0"/>
              <a:satOff val="0"/>
              <a:lumOff val="0"/>
              <a:alphaOff val="0"/>
            </a:schemeClr>
          </a:effectRef>
          <a:fontRef idx="minor">
            <a:schemeClr val="lt1"/>
          </a:fontRef>
        </p:style>
        <p:txBody>
          <a:bodyPr anchor="ctr"/>
          <a:lstStyle/>
          <a:p>
            <a:pPr algn="ctr" fontAlgn="auto">
              <a:spcBef>
                <a:spcPts val="0"/>
              </a:spcBef>
              <a:spcAft>
                <a:spcPts val="0"/>
              </a:spcAft>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更新卡尔曼滤波器系统的状态</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cxnSp>
        <p:nvCxnSpPr>
          <p:cNvPr id="58" name="Straight Arrow Connector 111"/>
          <p:cNvCxnSpPr>
            <a:cxnSpLocks noChangeShapeType="1"/>
            <a:stCxn id="57" idx="1"/>
            <a:endCxn id="56" idx="3"/>
          </p:cNvCxnSpPr>
          <p:nvPr/>
        </p:nvCxnSpPr>
        <p:spPr bwMode="gray">
          <a:xfrm flipH="1" flipV="1">
            <a:off x="5270702" y="2617000"/>
            <a:ext cx="288925" cy="104775"/>
          </a:xfrm>
          <a:prstGeom prst="straightConnector1">
            <a:avLst/>
          </a:prstGeom>
          <a:noFill/>
          <a:ln w="19050" algn="ctr">
            <a:solidFill>
              <a:srgbClr val="595959"/>
            </a:solidFill>
            <a:round/>
            <a:headEnd/>
            <a:tailEnd type="triangle" w="med" len="med"/>
          </a:ln>
        </p:spPr>
      </p:cxnSp>
      <p:cxnSp>
        <p:nvCxnSpPr>
          <p:cNvPr id="59" name="Straight Arrow Connector 112"/>
          <p:cNvCxnSpPr>
            <a:cxnSpLocks noChangeShapeType="1"/>
            <a:stCxn id="56" idx="1"/>
            <a:endCxn id="48" idx="0"/>
          </p:cNvCxnSpPr>
          <p:nvPr/>
        </p:nvCxnSpPr>
        <p:spPr bwMode="gray">
          <a:xfrm flipH="1">
            <a:off x="2362402" y="2617000"/>
            <a:ext cx="1644650" cy="1171575"/>
          </a:xfrm>
          <a:prstGeom prst="straightConnector1">
            <a:avLst/>
          </a:prstGeom>
          <a:noFill/>
          <a:ln w="19050" algn="ctr">
            <a:solidFill>
              <a:srgbClr val="595959"/>
            </a:solidFill>
            <a:round/>
            <a:headEnd/>
            <a:tailEnd type="triangle" w="med" len="med"/>
          </a:ln>
        </p:spPr>
      </p:cxnSp>
      <p:cxnSp>
        <p:nvCxnSpPr>
          <p:cNvPr id="60" name="Straight Arrow Connector 59"/>
          <p:cNvCxnSpPr>
            <a:endCxn id="48" idx="0"/>
          </p:cNvCxnSpPr>
          <p:nvPr/>
        </p:nvCxnSpPr>
        <p:spPr bwMode="gray">
          <a:xfrm rot="16200000" flipH="1">
            <a:off x="1741690" y="3167862"/>
            <a:ext cx="871538" cy="369887"/>
          </a:xfrm>
          <a:prstGeom prst="straightConnector1">
            <a:avLst/>
          </a:prstGeom>
          <a:noFill/>
          <a:ln w="19050" cap="flat" cmpd="sng" algn="ctr">
            <a:solidFill>
              <a:schemeClr val="tx1">
                <a:lumMod val="65000"/>
                <a:lumOff val="35000"/>
              </a:schemeClr>
            </a:solidFill>
            <a:prstDash val="solid"/>
            <a:tailEnd type="triangle" w="med" len="med"/>
          </a:ln>
          <a:effectLst/>
        </p:spPr>
      </p:cxnSp>
      <p:sp>
        <p:nvSpPr>
          <p:cNvPr id="61" name="TextBox 60"/>
          <p:cNvSpPr txBox="1"/>
          <p:nvPr/>
        </p:nvSpPr>
        <p:spPr bwMode="gray">
          <a:xfrm>
            <a:off x="757432" y="3700429"/>
            <a:ext cx="1095375" cy="253916"/>
          </a:xfrm>
          <a:prstGeom prst="rect">
            <a:avLst/>
          </a:prstGeom>
          <a:noFill/>
        </p:spPr>
        <p:txBody>
          <a:bodyPr>
            <a:spAutoFit/>
          </a:bodyPr>
          <a:lstStyle/>
          <a:p>
            <a:pPr algn="ctr">
              <a:defRPr/>
            </a:pPr>
            <a:r>
              <a:rPr lang="zh-CN" altLang="en-US" sz="1050" dirty="0">
                <a:solidFill>
                  <a:schemeClr val="tx1">
                    <a:lumMod val="50000"/>
                    <a:lumOff val="50000"/>
                  </a:schemeClr>
                </a:solidFill>
                <a:latin typeface="Microsoft YaHei" panose="020B0503020204020204" pitchFamily="34" charset="-122"/>
                <a:ea typeface="Microsoft YaHei" panose="020B0503020204020204" pitchFamily="34" charset="-122"/>
                <a:cs typeface="Calibri"/>
              </a:rPr>
              <a:t>估值</a:t>
            </a:r>
            <a:endParaRPr lang="en-US" sz="1050" dirty="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p:txBody>
      </p:sp>
      <p:sp>
        <p:nvSpPr>
          <p:cNvPr id="62" name="Rounded Rectangle 61"/>
          <p:cNvSpPr/>
          <p:nvPr/>
        </p:nvSpPr>
        <p:spPr bwMode="gray">
          <a:xfrm>
            <a:off x="4232478" y="3542204"/>
            <a:ext cx="800100" cy="1562099"/>
          </a:xfrm>
          <a:prstGeom prst="roundRect">
            <a:avLst>
              <a:gd name="adj" fmla="val 10000"/>
            </a:avLst>
          </a:prstGeom>
          <a:solidFill>
            <a:srgbClr val="FFFFFF">
              <a:alpha val="90000"/>
              <a:hueOff val="0"/>
              <a:satOff val="0"/>
              <a:lumOff val="0"/>
              <a:alphaOff val="0"/>
            </a:srgbClr>
          </a:solidFill>
          <a:ln w="25400" cap="flat" cmpd="dbl" algn="ctr">
            <a:solidFill>
              <a:schemeClr val="tx1">
                <a:lumMod val="65000"/>
                <a:lumOff val="35000"/>
              </a:schemeClr>
            </a:solidFill>
            <a:prstDash val="solid"/>
          </a:ln>
          <a:effectLst/>
          <a:sp3d>
            <a:bevelT/>
          </a:sp3d>
        </p:spPr>
        <p:txBody>
          <a:bodyPr/>
          <a:lstStyle/>
          <a:p>
            <a:pPr algn="ctr">
              <a:defRPr/>
            </a:pPr>
            <a:endParaRPr lang="en-US" sz="1400" kern="0" dirty="0">
              <a:solidFill>
                <a:srgbClr val="000000">
                  <a:hueOff val="0"/>
                  <a:satOff val="0"/>
                  <a:lumOff val="0"/>
                  <a:alphaOff val="0"/>
                </a:srgbClr>
              </a:solidFill>
              <a:latin typeface="Microsoft YaHei" panose="020B0503020204020204" pitchFamily="34" charset="-122"/>
              <a:ea typeface="Microsoft YaHei" panose="020B0503020204020204" pitchFamily="34" charset="-122"/>
              <a:cs typeface="Arial"/>
            </a:endParaRPr>
          </a:p>
        </p:txBody>
      </p:sp>
      <p:cxnSp>
        <p:nvCxnSpPr>
          <p:cNvPr id="63" name="Straight Arrow Connector 117"/>
          <p:cNvCxnSpPr>
            <a:cxnSpLocks noChangeShapeType="1"/>
            <a:stCxn id="56" idx="2"/>
            <a:endCxn id="62" idx="0"/>
          </p:cNvCxnSpPr>
          <p:nvPr/>
        </p:nvCxnSpPr>
        <p:spPr bwMode="gray">
          <a:xfrm flipH="1">
            <a:off x="4630940" y="3231362"/>
            <a:ext cx="7937" cy="290513"/>
          </a:xfrm>
          <a:prstGeom prst="straightConnector1">
            <a:avLst/>
          </a:prstGeom>
          <a:noFill/>
          <a:ln w="19050" algn="ctr">
            <a:solidFill>
              <a:srgbClr val="595959"/>
            </a:solidFill>
            <a:round/>
            <a:headEnd/>
            <a:tailEnd type="triangle" w="med" len="med"/>
          </a:ln>
        </p:spPr>
      </p:cxnSp>
      <p:cxnSp>
        <p:nvCxnSpPr>
          <p:cNvPr id="64" name="Straight Arrow Connector 63"/>
          <p:cNvCxnSpPr/>
          <p:nvPr/>
        </p:nvCxnSpPr>
        <p:spPr bwMode="gray">
          <a:xfrm flipV="1">
            <a:off x="3989590" y="4323562"/>
            <a:ext cx="477837" cy="1588"/>
          </a:xfrm>
          <a:prstGeom prst="straightConnector1">
            <a:avLst/>
          </a:prstGeom>
          <a:noFill/>
          <a:ln w="19050" cap="flat" cmpd="sng" algn="ctr">
            <a:solidFill>
              <a:schemeClr val="tx1">
                <a:lumMod val="65000"/>
                <a:lumOff val="35000"/>
              </a:schemeClr>
            </a:solidFill>
            <a:prstDash val="solid"/>
            <a:tailEnd type="triangle" w="med" len="med"/>
          </a:ln>
          <a:effectLst/>
        </p:spPr>
      </p:cxnSp>
      <p:grpSp>
        <p:nvGrpSpPr>
          <p:cNvPr id="65" name="Group 129"/>
          <p:cNvGrpSpPr>
            <a:grpSpLocks/>
          </p:cNvGrpSpPr>
          <p:nvPr/>
        </p:nvGrpSpPr>
        <p:grpSpPr bwMode="auto">
          <a:xfrm>
            <a:off x="4467427" y="3685387"/>
            <a:ext cx="371475" cy="323850"/>
            <a:chOff x="2238376" y="5819775"/>
            <a:chExt cx="419100" cy="419100"/>
          </a:xfrm>
        </p:grpSpPr>
        <p:graphicFrame>
          <p:nvGraphicFramePr>
            <p:cNvPr id="66" name="Object 3"/>
            <p:cNvGraphicFramePr>
              <a:graphicFrameLocks noChangeAspect="1"/>
            </p:cNvGraphicFramePr>
            <p:nvPr/>
          </p:nvGraphicFramePr>
          <p:xfrm>
            <a:off x="2255247" y="5833358"/>
            <a:ext cx="385355" cy="391936"/>
          </p:xfrm>
          <a:graphic>
            <a:graphicData uri="http://schemas.openxmlformats.org/presentationml/2006/ole">
              <mc:AlternateContent xmlns:mc="http://schemas.openxmlformats.org/markup-compatibility/2006">
                <mc:Choice xmlns:v="urn:schemas-microsoft-com:vml" Requires="v">
                  <p:oleObj spid="_x0000_s167709" name="Equation" r:id="rId6" imgW="6893169" imgH="6488723" progId="Equation.3">
                    <p:embed/>
                  </p:oleObj>
                </mc:Choice>
                <mc:Fallback>
                  <p:oleObj name="Equation" r:id="rId6" imgW="6893169" imgH="6488723"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55247" y="5833358"/>
                          <a:ext cx="385355" cy="391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7" name="Rounded Rectangle 66"/>
            <p:cNvSpPr/>
            <p:nvPr/>
          </p:nvSpPr>
          <p:spPr>
            <a:xfrm>
              <a:off x="2238376" y="5819775"/>
              <a:ext cx="419100" cy="4191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icrosoft YaHei" panose="020B0503020204020204" pitchFamily="34" charset="-122"/>
                <a:ea typeface="Microsoft YaHei" panose="020B0503020204020204" pitchFamily="34" charset="-122"/>
              </a:endParaRPr>
            </a:p>
          </p:txBody>
        </p:sp>
      </p:grpSp>
      <p:grpSp>
        <p:nvGrpSpPr>
          <p:cNvPr id="68" name="Group 130"/>
          <p:cNvGrpSpPr>
            <a:grpSpLocks/>
          </p:cNvGrpSpPr>
          <p:nvPr/>
        </p:nvGrpSpPr>
        <p:grpSpPr bwMode="auto">
          <a:xfrm>
            <a:off x="4467427" y="4142587"/>
            <a:ext cx="371475" cy="323850"/>
            <a:chOff x="2238376" y="5819775"/>
            <a:chExt cx="419100" cy="419100"/>
          </a:xfrm>
        </p:grpSpPr>
        <p:graphicFrame>
          <p:nvGraphicFramePr>
            <p:cNvPr id="69" name="Object 4"/>
            <p:cNvGraphicFramePr>
              <a:graphicFrameLocks noChangeAspect="1"/>
            </p:cNvGraphicFramePr>
            <p:nvPr/>
          </p:nvGraphicFramePr>
          <p:xfrm>
            <a:off x="2255247" y="5833358"/>
            <a:ext cx="385355" cy="391936"/>
          </p:xfrm>
          <a:graphic>
            <a:graphicData uri="http://schemas.openxmlformats.org/presentationml/2006/ole">
              <mc:AlternateContent xmlns:mc="http://schemas.openxmlformats.org/markup-compatibility/2006">
                <mc:Choice xmlns:v="urn:schemas-microsoft-com:vml" Requires="v">
                  <p:oleObj spid="_x0000_s167710" name="Equation" r:id="rId8" imgW="6893169" imgH="6488723" progId="Equation.3">
                    <p:embed/>
                  </p:oleObj>
                </mc:Choice>
                <mc:Fallback>
                  <p:oleObj name="Equation" r:id="rId8" imgW="6893169" imgH="6488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5247" y="5833358"/>
                          <a:ext cx="385355" cy="391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0" name="Rounded Rectangle 69"/>
            <p:cNvSpPr/>
            <p:nvPr/>
          </p:nvSpPr>
          <p:spPr>
            <a:xfrm>
              <a:off x="2238376" y="5819775"/>
              <a:ext cx="419100" cy="4191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icrosoft YaHei" panose="020B0503020204020204" pitchFamily="34" charset="-122"/>
                <a:ea typeface="Microsoft YaHei" panose="020B0503020204020204" pitchFamily="34" charset="-122"/>
              </a:endParaRPr>
            </a:p>
          </p:txBody>
        </p:sp>
      </p:grpSp>
      <p:grpSp>
        <p:nvGrpSpPr>
          <p:cNvPr id="71" name="Group 135"/>
          <p:cNvGrpSpPr>
            <a:grpSpLocks/>
          </p:cNvGrpSpPr>
          <p:nvPr/>
        </p:nvGrpSpPr>
        <p:grpSpPr bwMode="auto">
          <a:xfrm>
            <a:off x="4467427" y="4599787"/>
            <a:ext cx="371475" cy="323850"/>
            <a:chOff x="2238376" y="5819775"/>
            <a:chExt cx="419100" cy="419100"/>
          </a:xfrm>
        </p:grpSpPr>
        <p:graphicFrame>
          <p:nvGraphicFramePr>
            <p:cNvPr id="72" name="Object 5"/>
            <p:cNvGraphicFramePr>
              <a:graphicFrameLocks noChangeAspect="1"/>
            </p:cNvGraphicFramePr>
            <p:nvPr/>
          </p:nvGraphicFramePr>
          <p:xfrm>
            <a:off x="2255247" y="5833358"/>
            <a:ext cx="385355" cy="391936"/>
          </p:xfrm>
          <a:graphic>
            <a:graphicData uri="http://schemas.openxmlformats.org/presentationml/2006/ole">
              <mc:AlternateContent xmlns:mc="http://schemas.openxmlformats.org/markup-compatibility/2006">
                <mc:Choice xmlns:v="urn:schemas-microsoft-com:vml" Requires="v">
                  <p:oleObj spid="_x0000_s167711" name="Equation" r:id="rId10" imgW="6893169" imgH="6488723" progId="Equation.3">
                    <p:embed/>
                  </p:oleObj>
                </mc:Choice>
                <mc:Fallback>
                  <p:oleObj name="Equation" r:id="rId10" imgW="6893169" imgH="6488723"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55247" y="5833358"/>
                          <a:ext cx="385355" cy="391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Rounded Rectangle 72"/>
            <p:cNvSpPr/>
            <p:nvPr/>
          </p:nvSpPr>
          <p:spPr>
            <a:xfrm>
              <a:off x="2238376" y="5819775"/>
              <a:ext cx="419100" cy="419100"/>
            </a:xfrm>
            <a:prstGeom prst="round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icrosoft YaHei" panose="020B0503020204020204" pitchFamily="34" charset="-122"/>
                <a:ea typeface="Microsoft YaHei" panose="020B0503020204020204" pitchFamily="34" charset="-122"/>
              </a:endParaRPr>
            </a:p>
          </p:txBody>
        </p:sp>
      </p:grpSp>
      <p:cxnSp>
        <p:nvCxnSpPr>
          <p:cNvPr id="74" name="Elbow Connector 130"/>
          <p:cNvCxnSpPr>
            <a:cxnSpLocks noChangeShapeType="1"/>
            <a:stCxn id="61" idx="2"/>
            <a:endCxn id="62" idx="2"/>
          </p:cNvCxnSpPr>
          <p:nvPr/>
        </p:nvCxnSpPr>
        <p:spPr bwMode="gray">
          <a:xfrm rot="16200000" flipH="1">
            <a:off x="2393845" y="2865620"/>
            <a:ext cx="1149958" cy="3327408"/>
          </a:xfrm>
          <a:prstGeom prst="bentConnector3">
            <a:avLst>
              <a:gd name="adj1" fmla="val 119879"/>
            </a:avLst>
          </a:prstGeom>
          <a:noFill/>
          <a:ln w="19050" algn="ctr">
            <a:solidFill>
              <a:srgbClr val="595959"/>
            </a:solidFill>
            <a:miter lim="800000"/>
            <a:headEnd/>
            <a:tailEnd type="triangle" w="med" len="med"/>
          </a:ln>
        </p:spPr>
      </p:cxnSp>
      <p:graphicFrame>
        <p:nvGraphicFramePr>
          <p:cNvPr id="75" name="Object 6"/>
          <p:cNvGraphicFramePr>
            <a:graphicFrameLocks noChangeAspect="1"/>
          </p:cNvGraphicFramePr>
          <p:nvPr>
            <p:extLst>
              <p:ext uri="{D42A27DB-BD31-4B8C-83A1-F6EECF244321}">
                <p14:modId xmlns:p14="http://schemas.microsoft.com/office/powerpoint/2010/main" val="1559625301"/>
              </p:ext>
            </p:extLst>
          </p:nvPr>
        </p:nvGraphicFramePr>
        <p:xfrm>
          <a:off x="5658114" y="3976782"/>
          <a:ext cx="822827" cy="671991"/>
        </p:xfrm>
        <a:graphic>
          <a:graphicData uri="http://schemas.openxmlformats.org/presentationml/2006/ole">
            <mc:AlternateContent xmlns:mc="http://schemas.openxmlformats.org/markup-compatibility/2006">
              <mc:Choice xmlns:v="urn:schemas-microsoft-com:vml" Requires="v">
                <p:oleObj spid="_x0000_s167712" name="Equation" r:id="rId11" imgW="7331529" imgH="6392636" progId="Equation.3">
                  <p:embed/>
                </p:oleObj>
              </mc:Choice>
              <mc:Fallback>
                <p:oleObj name="Equation" r:id="rId11" imgW="7331529" imgH="6392636"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58114" y="3976782"/>
                        <a:ext cx="822827" cy="67199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6" name="Oval 75"/>
          <p:cNvSpPr/>
          <p:nvPr/>
        </p:nvSpPr>
        <p:spPr bwMode="gray">
          <a:xfrm>
            <a:off x="5518352" y="3828262"/>
            <a:ext cx="985838" cy="962025"/>
          </a:xfrm>
          <a:prstGeom prst="ellipse">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icrosoft YaHei" panose="020B0503020204020204" pitchFamily="34" charset="-122"/>
              <a:ea typeface="Microsoft YaHei" panose="020B0503020204020204" pitchFamily="34" charset="-122"/>
            </a:endParaRPr>
          </a:p>
        </p:txBody>
      </p:sp>
      <p:cxnSp>
        <p:nvCxnSpPr>
          <p:cNvPr id="77" name="Straight Arrow Connector 76"/>
          <p:cNvCxnSpPr/>
          <p:nvPr/>
        </p:nvCxnSpPr>
        <p:spPr bwMode="gray">
          <a:xfrm>
            <a:off x="4838902" y="3847312"/>
            <a:ext cx="823913" cy="122238"/>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78" name="Straight Arrow Connector 77"/>
          <p:cNvCxnSpPr/>
          <p:nvPr/>
        </p:nvCxnSpPr>
        <p:spPr bwMode="gray">
          <a:xfrm>
            <a:off x="4838902" y="4304512"/>
            <a:ext cx="679450" cy="4763"/>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79" name="Straight Arrow Connector 78"/>
          <p:cNvCxnSpPr/>
          <p:nvPr/>
        </p:nvCxnSpPr>
        <p:spPr bwMode="gray">
          <a:xfrm flipV="1">
            <a:off x="4838902" y="4649000"/>
            <a:ext cx="823913" cy="112712"/>
          </a:xfrm>
          <a:prstGeom prst="straightConnector1">
            <a:avLst/>
          </a:prstGeom>
          <a:noFill/>
          <a:ln w="19050" cap="flat" cmpd="sng" algn="ctr">
            <a:solidFill>
              <a:schemeClr val="tx1">
                <a:lumMod val="65000"/>
                <a:lumOff val="35000"/>
              </a:schemeClr>
            </a:solidFill>
            <a:prstDash val="solid"/>
            <a:tailEnd type="triangle" w="med" len="med"/>
          </a:ln>
          <a:effectLst/>
        </p:spPr>
      </p:cxnSp>
      <p:grpSp>
        <p:nvGrpSpPr>
          <p:cNvPr id="80" name="Group 199"/>
          <p:cNvGrpSpPr>
            <a:grpSpLocks/>
          </p:cNvGrpSpPr>
          <p:nvPr/>
        </p:nvGrpSpPr>
        <p:grpSpPr bwMode="gray">
          <a:xfrm>
            <a:off x="7021943" y="2415387"/>
            <a:ext cx="381000" cy="415925"/>
            <a:chOff x="7381874" y="3252257"/>
            <a:chExt cx="381001" cy="414868"/>
          </a:xfrm>
        </p:grpSpPr>
        <p:sp>
          <p:nvSpPr>
            <p:cNvPr id="81" name="Oval 80"/>
            <p:cNvSpPr/>
            <p:nvPr/>
          </p:nvSpPr>
          <p:spPr bwMode="gray">
            <a:xfrm>
              <a:off x="7381874" y="3252257"/>
              <a:ext cx="381001" cy="414868"/>
            </a:xfrm>
            <a:prstGeom prst="ellipse">
              <a:avLst/>
            </a:prstGeom>
            <a:noFill/>
            <a:ln>
              <a:solidFill>
                <a:schemeClr val="tx1">
                  <a:lumMod val="65000"/>
                  <a:lumOff val="3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latin typeface="Microsoft YaHei" panose="020B0503020204020204" pitchFamily="34" charset="-122"/>
                <a:ea typeface="Microsoft YaHei" panose="020B0503020204020204" pitchFamily="34" charset="-122"/>
              </a:endParaRPr>
            </a:p>
          </p:txBody>
        </p:sp>
        <p:cxnSp>
          <p:nvCxnSpPr>
            <p:cNvPr id="82" name="Straight Connector 81"/>
            <p:cNvCxnSpPr/>
            <p:nvPr/>
          </p:nvCxnSpPr>
          <p:spPr bwMode="gray">
            <a:xfrm>
              <a:off x="7496174" y="3467608"/>
              <a:ext cx="171450" cy="0"/>
            </a:xfrm>
            <a:prstGeom prst="line">
              <a:avLst/>
            </a:prstGeom>
            <a:ln>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cxnSp>
      </p:grpSp>
      <p:sp>
        <p:nvSpPr>
          <p:cNvPr id="83" name="TextBox 144"/>
          <p:cNvSpPr txBox="1">
            <a:spLocks noChangeArrowheads="1"/>
          </p:cNvSpPr>
          <p:nvPr/>
        </p:nvSpPr>
        <p:spPr bwMode="gray">
          <a:xfrm>
            <a:off x="7392664" y="2363000"/>
            <a:ext cx="912647" cy="276999"/>
          </a:xfrm>
          <a:prstGeom prst="rect">
            <a:avLst/>
          </a:prstGeom>
          <a:noFill/>
          <a:ln w="9525">
            <a:noFill/>
            <a:miter lim="800000"/>
            <a:headEnd/>
            <a:tailEnd/>
          </a:ln>
        </p:spPr>
        <p:txBody>
          <a:bodyPr wrap="square">
            <a:spAutoFit/>
          </a:bodyPr>
          <a:lstStyle/>
          <a:p>
            <a:r>
              <a:rPr lang="zh-CN" altLang="en-US" sz="1200" dirty="0" smtClean="0">
                <a:solidFill>
                  <a:schemeClr val="tx1">
                    <a:lumMod val="50000"/>
                    <a:lumOff val="50000"/>
                  </a:schemeClr>
                </a:solidFill>
                <a:latin typeface="Microsoft YaHei" panose="020B0503020204020204" pitchFamily="34" charset="-122"/>
                <a:ea typeface="Microsoft YaHei" panose="020B0503020204020204" pitchFamily="34" charset="-122"/>
              </a:rPr>
              <a:t>预测误差</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cxnSp>
        <p:nvCxnSpPr>
          <p:cNvPr id="84" name="Straight Arrow Connector 83"/>
          <p:cNvCxnSpPr>
            <a:endCxn id="57" idx="3"/>
          </p:cNvCxnSpPr>
          <p:nvPr/>
        </p:nvCxnSpPr>
        <p:spPr bwMode="gray">
          <a:xfrm rot="10800000">
            <a:off x="6508952" y="2721775"/>
            <a:ext cx="447675" cy="1587"/>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85" name="Straight Arrow Connector 84"/>
          <p:cNvCxnSpPr/>
          <p:nvPr/>
        </p:nvCxnSpPr>
        <p:spPr bwMode="gray">
          <a:xfrm flipV="1">
            <a:off x="6520381" y="4302925"/>
            <a:ext cx="357102" cy="13506"/>
          </a:xfrm>
          <a:prstGeom prst="straightConnector1">
            <a:avLst/>
          </a:prstGeom>
          <a:noFill/>
          <a:ln w="34925" cap="flat" cmpd="sng" algn="ctr">
            <a:solidFill>
              <a:schemeClr val="bg1">
                <a:lumMod val="75000"/>
              </a:schemeClr>
            </a:solidFill>
            <a:prstDash val="solid"/>
            <a:tailEnd type="triangle" w="med" len="med"/>
          </a:ln>
          <a:effectLst/>
        </p:spPr>
      </p:cxnSp>
      <p:cxnSp>
        <p:nvCxnSpPr>
          <p:cNvPr id="86" name="Straight Arrow Connector 85"/>
          <p:cNvCxnSpPr>
            <a:stCxn id="49" idx="0"/>
            <a:endCxn id="81" idx="4"/>
          </p:cNvCxnSpPr>
          <p:nvPr/>
        </p:nvCxnSpPr>
        <p:spPr bwMode="gray">
          <a:xfrm flipV="1">
            <a:off x="7201455" y="2831312"/>
            <a:ext cx="10988" cy="1166063"/>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87" name="Straight Connector 86"/>
          <p:cNvCxnSpPr/>
          <p:nvPr/>
        </p:nvCxnSpPr>
        <p:spPr bwMode="gray">
          <a:xfrm rot="5400000">
            <a:off x="7217205" y="4252125"/>
            <a:ext cx="828675" cy="0"/>
          </a:xfrm>
          <a:prstGeom prst="line">
            <a:avLst/>
          </a:prstGeom>
          <a:ln w="12700">
            <a:solidFill>
              <a:schemeClr val="tx1">
                <a:lumMod val="65000"/>
                <a:lumOff val="35000"/>
              </a:schemeClr>
            </a:solidFill>
            <a:prstDash val="dash"/>
          </a:ln>
        </p:spPr>
        <p:style>
          <a:lnRef idx="2">
            <a:schemeClr val="accent1"/>
          </a:lnRef>
          <a:fillRef idx="0">
            <a:schemeClr val="accent1"/>
          </a:fillRef>
          <a:effectRef idx="1">
            <a:schemeClr val="accent1"/>
          </a:effectRef>
          <a:fontRef idx="minor">
            <a:schemeClr val="tx1"/>
          </a:fontRef>
        </p:style>
      </p:cxnSp>
      <p:sp>
        <p:nvSpPr>
          <p:cNvPr id="88" name="TextBox 149"/>
          <p:cNvSpPr txBox="1">
            <a:spLocks noChangeArrowheads="1"/>
          </p:cNvSpPr>
          <p:nvPr/>
        </p:nvSpPr>
        <p:spPr bwMode="gray">
          <a:xfrm>
            <a:off x="7735613" y="4004475"/>
            <a:ext cx="828673" cy="430887"/>
          </a:xfrm>
          <a:prstGeom prst="rect">
            <a:avLst/>
          </a:prstGeom>
          <a:noFill/>
          <a:ln w="9525">
            <a:noFill/>
            <a:miter lim="800000"/>
            <a:headEnd/>
            <a:tailEnd/>
          </a:ln>
        </p:spPr>
        <p:txBody>
          <a:bodyPr wrap="square">
            <a:spAutoFit/>
          </a:bodyPr>
          <a:lstStyle/>
          <a:p>
            <a:pPr algn="ctr"/>
            <a:r>
              <a:rPr lang="zh-CN" altLang="en-US" sz="1100" b="1" dirty="0">
                <a:solidFill>
                  <a:srgbClr val="0092D1"/>
                </a:solidFill>
                <a:latin typeface="Microsoft YaHei" panose="020B0503020204020204" pitchFamily="34" charset="-122"/>
                <a:ea typeface="Microsoft YaHei" panose="020B0503020204020204" pitchFamily="34" charset="-122"/>
              </a:rPr>
              <a:t>实</a:t>
            </a:r>
            <a:r>
              <a:rPr lang="zh-CN" altLang="en-US" sz="1100" b="1" dirty="0" smtClean="0">
                <a:solidFill>
                  <a:srgbClr val="0092D1"/>
                </a:solidFill>
                <a:latin typeface="Microsoft YaHei" panose="020B0503020204020204" pitchFamily="34" charset="-122"/>
                <a:ea typeface="Microsoft YaHei" panose="020B0503020204020204" pitchFamily="34" charset="-122"/>
              </a:rPr>
              <a:t>际的销售价格</a:t>
            </a:r>
            <a:endParaRPr lang="en-US" sz="1100" b="1" dirty="0">
              <a:solidFill>
                <a:srgbClr val="0092D1"/>
              </a:solidFill>
              <a:latin typeface="Microsoft YaHei" panose="020B0503020204020204" pitchFamily="34" charset="-122"/>
              <a:ea typeface="Microsoft YaHei" panose="020B0503020204020204" pitchFamily="34" charset="-122"/>
            </a:endParaRPr>
          </a:p>
        </p:txBody>
      </p:sp>
      <p:cxnSp>
        <p:nvCxnSpPr>
          <p:cNvPr id="89" name="Elbow Connector 88"/>
          <p:cNvCxnSpPr>
            <a:stCxn id="88" idx="0"/>
          </p:cNvCxnSpPr>
          <p:nvPr/>
        </p:nvCxnSpPr>
        <p:spPr bwMode="gray">
          <a:xfrm rot="16200000" flipV="1">
            <a:off x="7158822" y="3013347"/>
            <a:ext cx="1173163" cy="809094"/>
          </a:xfrm>
          <a:prstGeom prst="bentConnector3">
            <a:avLst>
              <a:gd name="adj1" fmla="val 50000"/>
            </a:avLst>
          </a:prstGeom>
          <a:noFill/>
          <a:ln w="19050" cap="flat" cmpd="sng" algn="ctr">
            <a:solidFill>
              <a:schemeClr val="tx1">
                <a:lumMod val="65000"/>
                <a:lumOff val="35000"/>
              </a:schemeClr>
            </a:solidFill>
            <a:prstDash val="solid"/>
            <a:tailEnd type="triangle" w="med" len="med"/>
          </a:ln>
          <a:effectLst/>
        </p:spPr>
      </p:cxnSp>
      <p:graphicFrame>
        <p:nvGraphicFramePr>
          <p:cNvPr id="90" name="Object 7"/>
          <p:cNvGraphicFramePr>
            <a:graphicFrameLocks noChangeAspect="1"/>
          </p:cNvGraphicFramePr>
          <p:nvPr>
            <p:extLst>
              <p:ext uri="{D42A27DB-BD31-4B8C-83A1-F6EECF244321}">
                <p14:modId xmlns:p14="http://schemas.microsoft.com/office/powerpoint/2010/main" val="3504584423"/>
              </p:ext>
            </p:extLst>
          </p:nvPr>
        </p:nvGraphicFramePr>
        <p:xfrm>
          <a:off x="5137352" y="3586962"/>
          <a:ext cx="228600" cy="323850"/>
        </p:xfrm>
        <a:graphic>
          <a:graphicData uri="http://schemas.openxmlformats.org/presentationml/2006/ole">
            <mc:AlternateContent xmlns:mc="http://schemas.openxmlformats.org/markup-compatibility/2006">
              <mc:Choice xmlns:v="urn:schemas-microsoft-com:vml" Requires="v">
                <p:oleObj spid="_x0000_s167713" name="Equation" r:id="rId13" imgW="4853354" imgH="6893169" progId="Equation.3">
                  <p:embed/>
                </p:oleObj>
              </mc:Choice>
              <mc:Fallback>
                <p:oleObj name="Equation" r:id="rId13" imgW="4853354" imgH="6893169"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137352" y="3586962"/>
                        <a:ext cx="2286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1" name="Object 8"/>
          <p:cNvGraphicFramePr>
            <a:graphicFrameLocks noChangeAspect="1"/>
          </p:cNvGraphicFramePr>
          <p:nvPr>
            <p:extLst>
              <p:ext uri="{D42A27DB-BD31-4B8C-83A1-F6EECF244321}">
                <p14:modId xmlns:p14="http://schemas.microsoft.com/office/powerpoint/2010/main" val="1646317025"/>
              </p:ext>
            </p:extLst>
          </p:nvPr>
        </p:nvGraphicFramePr>
        <p:xfrm>
          <a:off x="5051627" y="3948912"/>
          <a:ext cx="266700" cy="323850"/>
        </p:xfrm>
        <a:graphic>
          <a:graphicData uri="http://schemas.openxmlformats.org/presentationml/2006/ole">
            <mc:AlternateContent xmlns:mc="http://schemas.openxmlformats.org/markup-compatibility/2006">
              <mc:Choice xmlns:v="urn:schemas-microsoft-com:vml" Requires="v">
                <p:oleObj spid="_x0000_s167714" name="Equation" r:id="rId15" imgW="5679831" imgH="6893169" progId="Equation.3">
                  <p:embed/>
                </p:oleObj>
              </mc:Choice>
              <mc:Fallback>
                <p:oleObj name="Equation" r:id="rId15" imgW="5679831" imgH="6893169"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051627" y="3948912"/>
                        <a:ext cx="2667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 name="Object 9"/>
          <p:cNvGraphicFramePr>
            <a:graphicFrameLocks noChangeAspect="1"/>
          </p:cNvGraphicFramePr>
          <p:nvPr>
            <p:extLst>
              <p:ext uri="{D42A27DB-BD31-4B8C-83A1-F6EECF244321}">
                <p14:modId xmlns:p14="http://schemas.microsoft.com/office/powerpoint/2010/main" val="1442123321"/>
              </p:ext>
            </p:extLst>
          </p:nvPr>
        </p:nvGraphicFramePr>
        <p:xfrm>
          <a:off x="5051627" y="4348962"/>
          <a:ext cx="304800" cy="323850"/>
        </p:xfrm>
        <a:graphic>
          <a:graphicData uri="http://schemas.openxmlformats.org/presentationml/2006/ole">
            <mc:AlternateContent xmlns:mc="http://schemas.openxmlformats.org/markup-compatibility/2006">
              <mc:Choice xmlns:v="urn:schemas-microsoft-com:vml" Requires="v">
                <p:oleObj spid="_x0000_s167715" name="Equation" r:id="rId17" imgW="6488723" imgH="6893169" progId="Equation.3">
                  <p:embed/>
                </p:oleObj>
              </mc:Choice>
              <mc:Fallback>
                <p:oleObj name="Equation" r:id="rId17" imgW="6488723" imgH="6893169"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051627" y="4348962"/>
                        <a:ext cx="3048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 name="Object 10"/>
          <p:cNvGraphicFramePr>
            <a:graphicFrameLocks noChangeAspect="1"/>
          </p:cNvGraphicFramePr>
          <p:nvPr>
            <p:extLst>
              <p:ext uri="{D42A27DB-BD31-4B8C-83A1-F6EECF244321}">
                <p14:modId xmlns:p14="http://schemas.microsoft.com/office/powerpoint/2010/main" val="2485423452"/>
              </p:ext>
            </p:extLst>
          </p:nvPr>
        </p:nvGraphicFramePr>
        <p:xfrm>
          <a:off x="2918027" y="3786987"/>
          <a:ext cx="266700" cy="323850"/>
        </p:xfrm>
        <a:graphic>
          <a:graphicData uri="http://schemas.openxmlformats.org/presentationml/2006/ole">
            <mc:AlternateContent xmlns:mc="http://schemas.openxmlformats.org/markup-compatibility/2006">
              <mc:Choice xmlns:v="urn:schemas-microsoft-com:vml" Requires="v">
                <p:oleObj spid="_x0000_s167716" name="Equation" r:id="rId19" imgW="5679831" imgH="6893169" progId="Equation.3">
                  <p:embed/>
                </p:oleObj>
              </mc:Choice>
              <mc:Fallback>
                <p:oleObj name="Equation" r:id="rId19" imgW="5679831" imgH="6893169"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8027" y="3786987"/>
                        <a:ext cx="26670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 name="Object 11"/>
          <p:cNvGraphicFramePr>
            <a:graphicFrameLocks noChangeAspect="1"/>
          </p:cNvGraphicFramePr>
          <p:nvPr>
            <p:extLst>
              <p:ext uri="{D42A27DB-BD31-4B8C-83A1-F6EECF244321}">
                <p14:modId xmlns:p14="http://schemas.microsoft.com/office/powerpoint/2010/main" val="3367178252"/>
              </p:ext>
            </p:extLst>
          </p:nvPr>
        </p:nvGraphicFramePr>
        <p:xfrm>
          <a:off x="2927552" y="4253712"/>
          <a:ext cx="285750" cy="323850"/>
        </p:xfrm>
        <a:graphic>
          <a:graphicData uri="http://schemas.openxmlformats.org/presentationml/2006/ole">
            <mc:AlternateContent xmlns:mc="http://schemas.openxmlformats.org/markup-compatibility/2006">
              <mc:Choice xmlns:v="urn:schemas-microsoft-com:vml" Requires="v">
                <p:oleObj spid="_x0000_s167717" name="Equation" r:id="rId21" imgW="6084277" imgH="6893169" progId="Equation.3">
                  <p:embed/>
                </p:oleObj>
              </mc:Choice>
              <mc:Fallback>
                <p:oleObj name="Equation" r:id="rId21" imgW="6084277" imgH="6893169"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927552" y="4253712"/>
                        <a:ext cx="2857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 name="Object 12"/>
          <p:cNvGraphicFramePr>
            <a:graphicFrameLocks noChangeAspect="1"/>
          </p:cNvGraphicFramePr>
          <p:nvPr>
            <p:extLst>
              <p:ext uri="{D42A27DB-BD31-4B8C-83A1-F6EECF244321}">
                <p14:modId xmlns:p14="http://schemas.microsoft.com/office/powerpoint/2010/main" val="3630804142"/>
              </p:ext>
            </p:extLst>
          </p:nvPr>
        </p:nvGraphicFramePr>
        <p:xfrm>
          <a:off x="2841827" y="4729962"/>
          <a:ext cx="323850" cy="323850"/>
        </p:xfrm>
        <a:graphic>
          <a:graphicData uri="http://schemas.openxmlformats.org/presentationml/2006/ole">
            <mc:AlternateContent xmlns:mc="http://schemas.openxmlformats.org/markup-compatibility/2006">
              <mc:Choice xmlns:v="urn:schemas-microsoft-com:vml" Requires="v">
                <p:oleObj spid="_x0000_s167718" name="Equation" r:id="rId23" imgW="6893169" imgH="6893169" progId="Equation.3">
                  <p:embed/>
                </p:oleObj>
              </mc:Choice>
              <mc:Fallback>
                <p:oleObj name="Equation" r:id="rId23" imgW="6893169" imgH="6893169"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841827" y="4729962"/>
                        <a:ext cx="323850" cy="323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7" name="Oval 96"/>
          <p:cNvSpPr/>
          <p:nvPr/>
        </p:nvSpPr>
        <p:spPr bwMode="gray">
          <a:xfrm>
            <a:off x="3857827" y="2894812"/>
            <a:ext cx="274638" cy="274638"/>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2</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98" name="Oval 97"/>
          <p:cNvSpPr/>
          <p:nvPr/>
        </p:nvSpPr>
        <p:spPr bwMode="gray">
          <a:xfrm>
            <a:off x="4100715" y="3391700"/>
            <a:ext cx="274637" cy="274637"/>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3</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99" name="Oval 98"/>
          <p:cNvSpPr/>
          <p:nvPr/>
        </p:nvSpPr>
        <p:spPr bwMode="gray">
          <a:xfrm>
            <a:off x="2587827" y="3577437"/>
            <a:ext cx="274638" cy="274638"/>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4</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100" name="Oval 99"/>
          <p:cNvSpPr/>
          <p:nvPr/>
        </p:nvSpPr>
        <p:spPr bwMode="gray">
          <a:xfrm>
            <a:off x="6054927" y="3691737"/>
            <a:ext cx="274638" cy="274638"/>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5</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101" name="Oval 100"/>
          <p:cNvSpPr/>
          <p:nvPr/>
        </p:nvSpPr>
        <p:spPr bwMode="gray">
          <a:xfrm>
            <a:off x="6308927" y="2869412"/>
            <a:ext cx="274638" cy="274638"/>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6</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102" name="Oval 101"/>
          <p:cNvSpPr/>
          <p:nvPr/>
        </p:nvSpPr>
        <p:spPr bwMode="gray">
          <a:xfrm>
            <a:off x="5204027" y="2209012"/>
            <a:ext cx="274638" cy="274638"/>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7</a:t>
            </a:r>
            <a:endParaRPr lang="en-US" b="1" dirty="0">
              <a:solidFill>
                <a:schemeClr val="bg1"/>
              </a:solidFill>
              <a:latin typeface="Microsoft YaHei" panose="020B0503020204020204" pitchFamily="34" charset="-122"/>
              <a:ea typeface="Microsoft YaHei" panose="020B0503020204020204" pitchFamily="34" charset="-122"/>
            </a:endParaRPr>
          </a:p>
        </p:txBody>
      </p:sp>
      <p:sp>
        <p:nvSpPr>
          <p:cNvPr id="109" name="Rounded Rectangular Callout 108"/>
          <p:cNvSpPr>
            <a:spLocks noChangeArrowheads="1"/>
          </p:cNvSpPr>
          <p:nvPr/>
        </p:nvSpPr>
        <p:spPr bwMode="gray">
          <a:xfrm>
            <a:off x="1283989" y="5562063"/>
            <a:ext cx="2395219" cy="622300"/>
          </a:xfrm>
          <a:prstGeom prst="wedgeRoundRectCallout">
            <a:avLst>
              <a:gd name="adj1" fmla="val -9658"/>
              <a:gd name="adj2" fmla="val -157075"/>
              <a:gd name="adj3" fmla="val 16667"/>
            </a:avLst>
          </a:prstGeom>
          <a:solidFill>
            <a:schemeClr val="bg1">
              <a:lumMod val="85000"/>
            </a:schemeClr>
          </a:solidFill>
          <a:ln w="9525" algn="ctr">
            <a:noFill/>
            <a:miter lim="800000"/>
            <a:headEnd/>
            <a:tailEnd/>
          </a:ln>
          <a:effectLst>
            <a:outerShdw blurRad="50800" dist="38100" dir="2700000" algn="tl" rotWithShape="0">
              <a:prstClr val="black">
                <a:alpha val="40000"/>
              </a:prstClr>
            </a:outerShdw>
          </a:effectLst>
        </p:spPr>
        <p:txBody>
          <a:bodyPr anchor="ctr"/>
          <a:lstStyle/>
          <a:p>
            <a:pPr algn="ctr">
              <a:defRPr/>
            </a:pP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KNN </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模型决定了商品的“市场篮”和多个该类商品之间的相似性</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110" name="Rounded Rectangular Callout 109"/>
          <p:cNvSpPr>
            <a:spLocks noChangeArrowheads="1"/>
          </p:cNvSpPr>
          <p:nvPr/>
        </p:nvSpPr>
        <p:spPr bwMode="gray">
          <a:xfrm>
            <a:off x="5714283" y="5551785"/>
            <a:ext cx="1593410" cy="706438"/>
          </a:xfrm>
          <a:prstGeom prst="wedgeRoundRectCallout">
            <a:avLst>
              <a:gd name="adj1" fmla="val -29490"/>
              <a:gd name="adj2" fmla="val -160727"/>
              <a:gd name="adj3" fmla="val 16667"/>
            </a:avLst>
          </a:prstGeom>
          <a:solidFill>
            <a:schemeClr val="bg1">
              <a:lumMod val="85000"/>
            </a:schemeClr>
          </a:solidFill>
          <a:ln w="9525" algn="ctr">
            <a:noFill/>
            <a:miter lim="800000"/>
            <a:headEnd/>
            <a:tailEnd/>
          </a:ln>
          <a:effectLst>
            <a:outerShdw blurRad="50800" dist="38100" dir="2700000" algn="tl" rotWithShape="0">
              <a:prstClr val="black">
                <a:alpha val="40000"/>
              </a:prstClr>
            </a:outerShdw>
          </a:effectLst>
        </p:spPr>
        <p:txBody>
          <a:bodyPr anchor="ctr"/>
          <a:lstStyle/>
          <a:p>
            <a:pPr algn="ctr">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针对销售渠道，调整过加权后的购物篮分析</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111" name="Rounded Rectangular Callout 110"/>
          <p:cNvSpPr>
            <a:spLocks noChangeArrowheads="1"/>
          </p:cNvSpPr>
          <p:nvPr/>
        </p:nvSpPr>
        <p:spPr bwMode="gray">
          <a:xfrm>
            <a:off x="6851852" y="1834488"/>
            <a:ext cx="1267828" cy="491999"/>
          </a:xfrm>
          <a:prstGeom prst="wedgeRoundRectCallout">
            <a:avLst>
              <a:gd name="adj1" fmla="val -66986"/>
              <a:gd name="adj2" fmla="val 54861"/>
              <a:gd name="adj3" fmla="val 16667"/>
            </a:avLst>
          </a:prstGeom>
          <a:solidFill>
            <a:schemeClr val="bg1">
              <a:lumMod val="85000"/>
            </a:schemeClr>
          </a:solidFill>
          <a:ln w="9525" algn="ctr">
            <a:noFill/>
            <a:miter lim="800000"/>
            <a:headEnd/>
            <a:tailEnd/>
          </a:ln>
          <a:effectLst>
            <a:outerShdw blurRad="50800" dist="38100" dir="2700000" algn="tl" rotWithShape="0">
              <a:prstClr val="black">
                <a:alpha val="40000"/>
              </a:prstClr>
            </a:outerShdw>
          </a:effectLst>
        </p:spPr>
        <p:txBody>
          <a:bodyPr anchor="ctr"/>
          <a:lstStyle/>
          <a:p>
            <a:pPr algn="ctr">
              <a:defRPr/>
            </a:pP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闭路反馈</a:t>
            </a: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 – </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模型自己</a:t>
            </a: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学习</a:t>
            </a: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cxnSp>
        <p:nvCxnSpPr>
          <p:cNvPr id="112" name="Straight Arrow Connector 111"/>
          <p:cNvCxnSpPr/>
          <p:nvPr/>
        </p:nvCxnSpPr>
        <p:spPr bwMode="gray">
          <a:xfrm flipV="1">
            <a:off x="3989590" y="4758537"/>
            <a:ext cx="477837" cy="0"/>
          </a:xfrm>
          <a:prstGeom prst="straightConnector1">
            <a:avLst/>
          </a:prstGeom>
          <a:noFill/>
          <a:ln w="19050" cap="flat" cmpd="sng" algn="ctr">
            <a:solidFill>
              <a:schemeClr val="tx1">
                <a:lumMod val="65000"/>
                <a:lumOff val="35000"/>
              </a:schemeClr>
            </a:solidFill>
            <a:prstDash val="solid"/>
            <a:tailEnd type="triangle" w="med" len="med"/>
          </a:ln>
          <a:effectLst/>
        </p:spPr>
      </p:cxnSp>
      <p:cxnSp>
        <p:nvCxnSpPr>
          <p:cNvPr id="113" name="Straight Arrow Connector 112"/>
          <p:cNvCxnSpPr/>
          <p:nvPr/>
        </p:nvCxnSpPr>
        <p:spPr bwMode="gray">
          <a:xfrm flipV="1">
            <a:off x="3989590" y="3874300"/>
            <a:ext cx="477837" cy="1587"/>
          </a:xfrm>
          <a:prstGeom prst="straightConnector1">
            <a:avLst/>
          </a:prstGeom>
          <a:noFill/>
          <a:ln w="19050" cap="flat" cmpd="sng" algn="ctr">
            <a:solidFill>
              <a:schemeClr val="tx1">
                <a:lumMod val="65000"/>
                <a:lumOff val="35000"/>
              </a:schemeClr>
            </a:solidFill>
            <a:prstDash val="solid"/>
            <a:tailEnd type="triangle" w="med" len="med"/>
          </a:ln>
          <a:effectLst/>
        </p:spPr>
      </p:cxnSp>
      <p:sp>
        <p:nvSpPr>
          <p:cNvPr id="114" name="Rounded Rectangular Callout 113"/>
          <p:cNvSpPr>
            <a:spLocks noChangeArrowheads="1"/>
          </p:cNvSpPr>
          <p:nvPr/>
        </p:nvSpPr>
        <p:spPr bwMode="gray">
          <a:xfrm>
            <a:off x="6863082" y="4886038"/>
            <a:ext cx="1745063" cy="513808"/>
          </a:xfrm>
          <a:prstGeom prst="wedgeRoundRectCallout">
            <a:avLst>
              <a:gd name="adj1" fmla="val -1756"/>
              <a:gd name="adj2" fmla="val -100265"/>
              <a:gd name="adj3" fmla="val 16667"/>
            </a:avLst>
          </a:prstGeom>
          <a:solidFill>
            <a:schemeClr val="bg1">
              <a:lumMod val="85000"/>
            </a:schemeClr>
          </a:solidFill>
          <a:ln w="9525" algn="ctr">
            <a:noFill/>
            <a:miter lim="800000"/>
            <a:headEnd/>
            <a:tailEnd/>
          </a:ln>
          <a:effectLst>
            <a:outerShdw blurRad="50800" dist="38100" dir="2700000" algn="tl" rotWithShape="0">
              <a:prstClr val="black">
                <a:alpha val="40000"/>
              </a:prstClr>
            </a:outerShdw>
          </a:effectLst>
        </p:spPr>
        <p:txBody>
          <a:bodyPr anchor="ctr"/>
          <a:lstStyle/>
          <a:p>
            <a:pPr algn="ctr">
              <a:defRP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通过</a:t>
            </a:r>
            <a:r>
              <a:rPr lang="zh-CN" alt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mn-cs"/>
              </a:rPr>
              <a:t>商品</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的特性来调整</a:t>
            </a:r>
            <a:r>
              <a:rPr lang="en-US" altLang="zh-CN" sz="10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POS</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34" name="Flowchart: Magnetic Disk 33"/>
          <p:cNvSpPr/>
          <p:nvPr/>
        </p:nvSpPr>
        <p:spPr>
          <a:xfrm>
            <a:off x="1359712" y="1848136"/>
            <a:ext cx="1176478" cy="491999"/>
          </a:xfrm>
          <a:prstGeom prst="flowChartMagneticDisk">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tx1">
                    <a:lumMod val="50000"/>
                    <a:lumOff val="50000"/>
                  </a:schemeClr>
                </a:solidFill>
                <a:latin typeface="Microsoft YaHei" panose="020B0503020204020204" pitchFamily="34" charset="-122"/>
                <a:ea typeface="Microsoft YaHei" panose="020B0503020204020204" pitchFamily="34" charset="-122"/>
              </a:rPr>
              <a:t>销售数据</a:t>
            </a:r>
            <a:endParaRPr lang="en-US"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96" name="Oval 95"/>
          <p:cNvSpPr/>
          <p:nvPr/>
        </p:nvSpPr>
        <p:spPr bwMode="gray">
          <a:xfrm>
            <a:off x="2399665" y="1802266"/>
            <a:ext cx="273050" cy="274637"/>
          </a:xfrm>
          <a:prstGeom prst="ellipse">
            <a:avLst/>
          </a:prstGeom>
          <a:solidFill>
            <a:srgbClr val="004080"/>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nchor="ctr"/>
          <a:lstStyle/>
          <a:p>
            <a:pPr algn="ctr">
              <a:defRPr/>
            </a:pPr>
            <a:r>
              <a:rPr lang="en-GB" b="1" dirty="0">
                <a:solidFill>
                  <a:schemeClr val="bg1"/>
                </a:solidFill>
                <a:latin typeface="Microsoft YaHei" panose="020B0503020204020204" pitchFamily="34" charset="-122"/>
                <a:ea typeface="Microsoft YaHei" panose="020B0503020204020204" pitchFamily="34" charset="-122"/>
              </a:rPr>
              <a:t>1</a:t>
            </a:r>
            <a:endParaRPr lang="en-US" b="1" dirty="0">
              <a:solidFill>
                <a:schemeClr val="bg1"/>
              </a:solidFill>
              <a:latin typeface="Microsoft YaHei" panose="020B0503020204020204" pitchFamily="34" charset="-122"/>
              <a:ea typeface="Microsoft YaHei" panose="020B0503020204020204" pitchFamily="34" charset="-122"/>
            </a:endParaRPr>
          </a:p>
        </p:txBody>
      </p:sp>
      <p:pic>
        <p:nvPicPr>
          <p:cNvPr id="64561" name="Picture 1073" descr="C:\Users\siyan.li\AppData\Roaming\Tencent\Users\67982928\QQ\WinTemp\RichOle\CG[VDI1X6~N8FS[(5P58MBB.jp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660727" y="2388286"/>
            <a:ext cx="549073" cy="618445"/>
          </a:xfrm>
          <a:prstGeom prst="rect">
            <a:avLst/>
          </a:prstGeom>
          <a:noFill/>
          <a:extLst>
            <a:ext uri="{909E8E84-426E-40dd-AFC4-6F175D3DCCD1}">
              <a14:hiddenFill xmlns:a14="http://schemas.microsoft.com/office/drawing/2010/main">
                <a:solidFill>
                  <a:srgbClr val="FFFFFF"/>
                </a:solidFill>
              </a14:hiddenFill>
            </a:ext>
          </a:extLst>
        </p:spPr>
      </p:pic>
      <p:pic>
        <p:nvPicPr>
          <p:cNvPr id="64562" name="Picture 1074" descr="C:\Users\siyan.li\AppData\Roaming\Tencent\Users\67982928\QQ\WinTemp\RichOle\O35E(X]WA(GB508Z}VWFDEC.jpg"/>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334452" y="3577437"/>
            <a:ext cx="610345" cy="460375"/>
          </a:xfrm>
          <a:prstGeom prst="rect">
            <a:avLst/>
          </a:prstGeom>
          <a:noFill/>
          <a:extLst>
            <a:ext uri="{909E8E84-426E-40dd-AFC4-6F175D3DCCD1}">
              <a14:hiddenFill xmlns:a14="http://schemas.microsoft.com/office/drawing/2010/main">
                <a:solidFill>
                  <a:srgbClr val="FFFFFF"/>
                </a:solidFill>
              </a14:hiddenFill>
            </a:ext>
          </a:extLst>
        </p:spPr>
      </p:pic>
      <p:pic>
        <p:nvPicPr>
          <p:cNvPr id="64563" name="Picture 1075" descr="C:\Users\siyan.li\AppData\Roaming\Tencent\Users\67982928\QQ\WinTemp\RichOle\2{L$`@A(B1{P9K5RHWM`$4M.jpg"/>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flipH="1">
            <a:off x="3311741" y="4060075"/>
            <a:ext cx="633056" cy="469823"/>
          </a:xfrm>
          <a:prstGeom prst="rect">
            <a:avLst/>
          </a:prstGeom>
          <a:noFill/>
          <a:extLst>
            <a:ext uri="{909E8E84-426E-40dd-AFC4-6F175D3DCCD1}">
              <a14:hiddenFill xmlns:a14="http://schemas.microsoft.com/office/drawing/2010/main">
                <a:solidFill>
                  <a:srgbClr val="FFFFFF"/>
                </a:solidFill>
              </a14:hiddenFill>
            </a:ext>
          </a:extLst>
        </p:spPr>
      </p:pic>
      <p:pic>
        <p:nvPicPr>
          <p:cNvPr id="64564" name="Picture 1076" descr="C:\Users\siyan.li\AppData\Roaming\Tencent\Users\67982928\QQ\WinTemp\RichOle\S(0$ZOGK%T((2S42F2@TH%3.jpg"/>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3316259" y="4561688"/>
            <a:ext cx="582106" cy="440072"/>
          </a:xfrm>
          <a:prstGeom prst="rect">
            <a:avLst/>
          </a:prstGeom>
          <a:noFill/>
          <a:extLst>
            <a:ext uri="{909E8E84-426E-40dd-AFC4-6F175D3DCCD1}">
              <a14:hiddenFill xmlns:a14="http://schemas.microsoft.com/office/drawing/2010/main">
                <a:solidFill>
                  <a:srgbClr val="FFFFFF"/>
                </a:solidFill>
              </a14:hiddenFill>
            </a:ext>
          </a:extLst>
        </p:spPr>
      </p:pic>
      <p:sp>
        <p:nvSpPr>
          <p:cNvPr id="103" name="Round Same Side Corner Rectangle 10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4" name="Round Same Side Corner Rectangle 10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5" name="Round Same Side Corner Rectangle 104"/>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06" name="Round Same Side Corner Rectangle 105"/>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7" name="Round Same Side Corner Rectangle 10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08" name="Straight Connector 10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32596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179264" name="think-cell Slide" r:id="rId6" imgW="359" imgH="360" progId="TCLayout.ActiveDocument.1">
                  <p:embed/>
                </p:oleObj>
              </mc:Choice>
              <mc:Fallback>
                <p:oleObj name="think-cell Slide" r:id="rId6" imgW="359" imgH="360" progId="TCLayout.ActiveDocument.1">
                  <p:embed/>
                  <p:pic>
                    <p:nvPicPr>
                      <p:cNvPr id="0" name=""/>
                      <p:cNvPicPr/>
                      <p:nvPr/>
                    </p:nvPicPr>
                    <p:blipFill>
                      <a:blip r:embed="rId7"/>
                      <a:stretch>
                        <a:fillRect/>
                      </a:stretch>
                    </p:blipFill>
                    <p:spPr>
                      <a:xfrm>
                        <a:off x="1588" y="1588"/>
                        <a:ext cx="1587" cy="1587"/>
                      </a:xfrm>
                      <a:prstGeom prst="rect">
                        <a:avLst/>
                      </a:prstGeom>
                    </p:spPr>
                  </p:pic>
                </p:oleObj>
              </mc:Fallback>
            </mc:AlternateContent>
          </a:graphicData>
        </a:graphic>
      </p:graphicFrame>
      <p:pic>
        <p:nvPicPr>
          <p:cNvPr id="124931" name="Picture 3"/>
          <p:cNvPicPr>
            <a:picLocks noChangeAspect="1" noChangeArrowheads="1"/>
          </p:cNvPicPr>
          <p:nvPr/>
        </p:nvPicPr>
        <p:blipFill rotWithShape="1">
          <a:blip r:embed="rId8">
            <a:extLst>
              <a:ext uri="{28A0092B-C50C-407E-A947-70E740481C1C}">
                <a14:useLocalDpi xmlns:a14="http://schemas.microsoft.com/office/drawing/2010/main" val="0"/>
              </a:ext>
            </a:extLst>
          </a:blip>
          <a:srcRect b="33337"/>
          <a:stretch/>
        </p:blipFill>
        <p:spPr bwMode="auto">
          <a:xfrm>
            <a:off x="731686" y="1528778"/>
            <a:ext cx="3329869" cy="173526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动态定价</a:t>
            </a:r>
            <a:endParaRPr lang="zh-CN" altLang="en-US" dirty="0">
              <a:latin typeface="Microsoft YaHei" panose="020B0503020204020204" pitchFamily="34" charset="-122"/>
              <a:ea typeface="Microsoft YaHei" panose="020B0503020204020204" pitchFamily="34" charset="-122"/>
            </a:endParaRPr>
          </a:p>
        </p:txBody>
      </p:sp>
      <p:sp>
        <p:nvSpPr>
          <p:cNvPr id="9" name="Text Placeholder 8"/>
          <p:cNvSpPr>
            <a:spLocks noGrp="1"/>
          </p:cNvSpPr>
          <p:nvPr>
            <p:ph type="body" sz="quarter" idx="10"/>
          </p:nvPr>
        </p:nvSpPr>
        <p:spPr>
          <a:xfrm>
            <a:off x="457200" y="722974"/>
            <a:ext cx="8229600" cy="570220"/>
          </a:xfrm>
        </p:spPr>
        <p:txBody>
          <a:bodyPr/>
          <a:lstStyle/>
          <a:p>
            <a:r>
              <a:rPr lang="en-US" sz="1200" dirty="0" err="1" smtClean="0">
                <a:solidFill>
                  <a:schemeClr val="accent1">
                    <a:lumMod val="50000"/>
                  </a:schemeClr>
                </a:solidFill>
                <a:latin typeface="Microsoft YaHei" panose="020B0503020204020204" pitchFamily="34" charset="-122"/>
                <a:ea typeface="Microsoft YaHei" panose="020B0503020204020204" pitchFamily="34" charset="-122"/>
              </a:rPr>
              <a:t>InsightBox</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的动态定价模块能帮助客户获得和亚马逊、百思买等行业领导者所具备的零售价优惠能力</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grpSp>
        <p:nvGrpSpPr>
          <p:cNvPr id="5" name="Group 4"/>
          <p:cNvGrpSpPr/>
          <p:nvPr/>
        </p:nvGrpSpPr>
        <p:grpSpPr>
          <a:xfrm>
            <a:off x="1046663" y="1962051"/>
            <a:ext cx="2672359" cy="1206905"/>
            <a:chOff x="691814" y="1620850"/>
            <a:chExt cx="3548743" cy="1292207"/>
          </a:xfrm>
          <a:solidFill>
            <a:srgbClr val="EAEAEA"/>
          </a:solidFill>
        </p:grpSpPr>
        <p:sp>
          <p:nvSpPr>
            <p:cNvPr id="52" name="AutoShape 25"/>
            <p:cNvSpPr>
              <a:spLocks noChangeArrowheads="1"/>
            </p:cNvSpPr>
            <p:nvPr/>
          </p:nvSpPr>
          <p:spPr bwMode="gray">
            <a:xfrm rot="5400000">
              <a:off x="1820082" y="492582"/>
              <a:ext cx="1292207" cy="3548743"/>
            </a:xfrm>
            <a:prstGeom prst="roundRect">
              <a:avLst>
                <a:gd name="adj" fmla="val 10815"/>
              </a:avLst>
            </a:prstGeom>
            <a:grpFill/>
            <a:ln w="9525" algn="ctr">
              <a:solidFill>
                <a:srgbClr val="BBB58B"/>
              </a:solidFill>
              <a:round/>
              <a:headEnd/>
              <a:tailEnd/>
            </a:ln>
            <a:effectLst>
              <a:outerShdw blurRad="50800" dist="38100" dir="2700000" algn="tl" rotWithShape="0">
                <a:prstClr val="black">
                  <a:alpha val="40000"/>
                </a:prstClr>
              </a:outerShdw>
            </a:effectLst>
          </p:spPr>
          <p:txBody>
            <a:bodyPr lIns="94788" tIns="46562" rIns="94788" bIns="46562" anchor="t"/>
            <a:lstStyle/>
            <a:p>
              <a:pPr marL="225425" lvl="1" indent="-225425" algn="ctr">
                <a:buClr>
                  <a:srgbClr val="C0504D"/>
                </a:buClr>
              </a:pPr>
              <a:endParaRPr lang="en-GB" sz="1200" dirty="0">
                <a:solidFill>
                  <a:prstClr val="black">
                    <a:lumMod val="50000"/>
                    <a:lumOff val="50000"/>
                  </a:prstClr>
                </a:solidFill>
                <a:latin typeface="Microsoft YaHei" panose="020B0503020204020204" pitchFamily="34" charset="-122"/>
                <a:ea typeface="Microsoft YaHei" panose="020B0503020204020204" pitchFamily="34" charset="-122"/>
              </a:endParaRPr>
            </a:p>
          </p:txBody>
        </p:sp>
        <p:sp>
          <p:nvSpPr>
            <p:cNvPr id="53" name="Rectangle 52"/>
            <p:cNvSpPr/>
            <p:nvPr/>
          </p:nvSpPr>
          <p:spPr>
            <a:xfrm>
              <a:off x="724473" y="1958781"/>
              <a:ext cx="3494315" cy="593154"/>
            </a:xfrm>
            <a:prstGeom prst="rect">
              <a:avLst/>
            </a:prstGeom>
            <a:grpFill/>
          </p:spPr>
          <p:txBody>
            <a:bodyPr wrap="square">
              <a:spAutoFit/>
            </a:bodyPr>
            <a:lstStyle/>
            <a:p>
              <a:pPr algn="ctr"/>
              <a:r>
                <a:rPr 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r>
                <a:rPr lang="zh-CN" altLang="en-US" sz="1000" b="1" dirty="0" smtClean="0">
                  <a:solidFill>
                    <a:schemeClr val="tx1">
                      <a:lumMod val="50000"/>
                      <a:lumOff val="50000"/>
                    </a:schemeClr>
                  </a:solidFill>
                  <a:latin typeface="Microsoft YaHei" panose="020B0503020204020204" pitchFamily="34" charset="-122"/>
                  <a:ea typeface="Microsoft YaHei" panose="020B0503020204020204" pitchFamily="34" charset="-122"/>
                </a:rPr>
                <a:t>亚马逊一天之内将他们的产品价格变更了近九倍</a:t>
              </a: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rPr>
                <a:t>…. </a:t>
              </a: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rPr>
                <a:t>百思买线上产品价格也跟随亚马逊价格同时上升或下降</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56" name="Rectangle 55"/>
            <p:cNvSpPr/>
            <p:nvPr/>
          </p:nvSpPr>
          <p:spPr>
            <a:xfrm>
              <a:off x="1051685" y="1632794"/>
              <a:ext cx="2790159" cy="296577"/>
            </a:xfrm>
            <a:prstGeom prst="rect">
              <a:avLst/>
            </a:prstGeom>
            <a:grpFill/>
          </p:spPr>
          <p:txBody>
            <a:bodyPr wrap="square">
              <a:spAutoFit/>
            </a:bodyPr>
            <a:lstStyle/>
            <a:p>
              <a:pPr algn="ctr"/>
              <a:r>
                <a:rPr 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2012</a:t>
              </a:r>
              <a:r>
                <a:rPr lang="zh-CN" alt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年</a:t>
              </a:r>
              <a:r>
                <a:rPr lang="en-US" altLang="zh-CN" b="1" dirty="0" smtClean="0">
                  <a:solidFill>
                    <a:schemeClr val="tx1">
                      <a:lumMod val="50000"/>
                      <a:lumOff val="50000"/>
                    </a:schemeClr>
                  </a:solidFill>
                  <a:latin typeface="Microsoft YaHei" panose="020B0503020204020204" pitchFamily="34" charset="-122"/>
                  <a:ea typeface="Microsoft YaHei" panose="020B0503020204020204" pitchFamily="34" charset="-122"/>
                </a:rPr>
                <a:t>9</a:t>
              </a:r>
              <a:r>
                <a:rPr lang="zh-CN" alt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月</a:t>
              </a:r>
              <a:r>
                <a:rPr lang="en-US" altLang="zh-CN" b="1" dirty="0">
                  <a:solidFill>
                    <a:schemeClr val="tx1">
                      <a:lumMod val="50000"/>
                      <a:lumOff val="50000"/>
                    </a:schemeClr>
                  </a:solidFill>
                  <a:latin typeface="Microsoft YaHei" panose="020B0503020204020204" pitchFamily="34" charset="-122"/>
                  <a:ea typeface="Microsoft YaHei" panose="020B0503020204020204" pitchFamily="34" charset="-122"/>
                </a:rPr>
                <a:t>5</a:t>
              </a:r>
              <a:r>
                <a:rPr lang="zh-CN" alt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日</a:t>
              </a:r>
              <a:endParaRPr lang="en-US" b="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grpSp>
      <p:sp>
        <p:nvSpPr>
          <p:cNvPr id="59" name="AutoShape 19"/>
          <p:cNvSpPr>
            <a:spLocks noChangeArrowheads="1"/>
          </p:cNvSpPr>
          <p:nvPr/>
        </p:nvSpPr>
        <p:spPr bwMode="gray">
          <a:xfrm rot="16200000">
            <a:off x="3939533" y="2183566"/>
            <a:ext cx="1090770" cy="297003"/>
          </a:xfrm>
          <a:prstGeom prst="downArrow">
            <a:avLst>
              <a:gd name="adj1" fmla="val 46809"/>
              <a:gd name="adj2" fmla="val 149180"/>
            </a:avLst>
          </a:prstGeom>
          <a:solidFill>
            <a:schemeClr val="bg1">
              <a:lumMod val="85000"/>
            </a:schemeClr>
          </a:soli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457200">
              <a:buClr>
                <a:srgbClr val="FFFF99"/>
              </a:buClr>
              <a:defRPr/>
            </a:pPr>
            <a:endParaRPr lang="en-US" altLang="en-US" sz="1400" dirty="0">
              <a:solidFill>
                <a:srgbClr val="003D80"/>
              </a:solidFill>
              <a:latin typeface="Microsoft YaHei" panose="020B0503020204020204" pitchFamily="34" charset="-122"/>
              <a:ea typeface="Microsoft YaHei" panose="020B0503020204020204" pitchFamily="34" charset="-122"/>
            </a:endParaRPr>
          </a:p>
        </p:txBody>
      </p:sp>
      <p:grpSp>
        <p:nvGrpSpPr>
          <p:cNvPr id="60" name="Group 41"/>
          <p:cNvGrpSpPr/>
          <p:nvPr/>
        </p:nvGrpSpPr>
        <p:grpSpPr>
          <a:xfrm>
            <a:off x="664647" y="3369695"/>
            <a:ext cx="7814707" cy="3125510"/>
            <a:chOff x="718457" y="3153682"/>
            <a:chExt cx="7532912" cy="3573975"/>
          </a:xfrm>
        </p:grpSpPr>
        <p:sp>
          <p:nvSpPr>
            <p:cNvPr id="61" name="AutoShape 25"/>
            <p:cNvSpPr>
              <a:spLocks noChangeArrowheads="1"/>
            </p:cNvSpPr>
            <p:nvPr>
              <p:custDataLst>
                <p:tags r:id="rId3"/>
              </p:custDataLst>
            </p:nvPr>
          </p:nvSpPr>
          <p:spPr bwMode="gray">
            <a:xfrm rot="5400000">
              <a:off x="2736167" y="1135972"/>
              <a:ext cx="3497491" cy="7532912"/>
            </a:xfrm>
            <a:prstGeom prst="roundRect">
              <a:avLst>
                <a:gd name="adj" fmla="val 10815"/>
              </a:avLst>
            </a:prstGeom>
            <a:solidFill>
              <a:schemeClr val="bg1"/>
            </a:solidFill>
            <a:ln w="9525" algn="ctr">
              <a:solidFill>
                <a:srgbClr val="BBB58B"/>
              </a:solidFill>
              <a:round/>
              <a:headEnd/>
              <a:tailEnd/>
            </a:ln>
            <a:effectLst>
              <a:outerShdw blurRad="50800" dist="38100" dir="2700000" algn="tl" rotWithShape="0">
                <a:prstClr val="black">
                  <a:alpha val="40000"/>
                </a:prstClr>
              </a:outerShdw>
            </a:effectLst>
          </p:spPr>
          <p:txBody>
            <a:bodyPr lIns="94788" tIns="46562" rIns="94788" bIns="46562" anchor="t"/>
            <a:lstStyle/>
            <a:p>
              <a:pPr marL="225425" lvl="1" indent="-225425" algn="ctr">
                <a:buClr>
                  <a:srgbClr val="C0504D"/>
                </a:buClr>
              </a:pPr>
              <a:endParaRPr lang="en-GB" sz="1200" dirty="0">
                <a:solidFill>
                  <a:prstClr val="black">
                    <a:lumMod val="50000"/>
                    <a:lumOff val="50000"/>
                  </a:prstClr>
                </a:solidFill>
                <a:latin typeface="Microsoft YaHei" panose="020B0503020204020204" pitchFamily="34" charset="-122"/>
                <a:ea typeface="Microsoft YaHei" panose="020B0503020204020204" pitchFamily="34" charset="-122"/>
              </a:endParaRPr>
            </a:p>
          </p:txBody>
        </p:sp>
        <p:pic>
          <p:nvPicPr>
            <p:cNvPr id="62" name="Picture 2" descr="Dynamic Pricing"/>
            <p:cNvPicPr>
              <a:picLocks noChangeAspect="1" noChangeArrowheads="1"/>
            </p:cNvPicPr>
            <p:nvPr>
              <p:custDataLst>
                <p:tags r:id="rId4"/>
              </p:custDataLst>
            </p:nvPr>
          </p:nvPicPr>
          <p:blipFill>
            <a:blip r:embed="rId9" cstate="print"/>
            <a:srcRect l="1276" t="3990" r="1718"/>
            <a:stretch>
              <a:fillRect/>
            </a:stretch>
          </p:blipFill>
          <p:spPr bwMode="auto">
            <a:xfrm>
              <a:off x="979714" y="3235662"/>
              <a:ext cx="6999513" cy="3366294"/>
            </a:xfrm>
            <a:prstGeom prst="rect">
              <a:avLst/>
            </a:prstGeom>
            <a:noFill/>
          </p:spPr>
        </p:pic>
        <p:sp>
          <p:nvSpPr>
            <p:cNvPr id="64" name="TextBox 63"/>
            <p:cNvSpPr txBox="1"/>
            <p:nvPr/>
          </p:nvSpPr>
          <p:spPr>
            <a:xfrm>
              <a:off x="5511800" y="5918200"/>
              <a:ext cx="397933" cy="809457"/>
            </a:xfrm>
            <a:prstGeom prst="rect">
              <a:avLst/>
            </a:prstGeom>
            <a:solidFill>
              <a:srgbClr val="FFFFFF"/>
            </a:solidFill>
          </p:spPr>
          <p:txBody>
            <a:bodyPr wrap="square" rtlCol="0">
              <a:spAutoFit/>
            </a:bodyPr>
            <a:lstStyle/>
            <a:p>
              <a:endParaRPr lang="en-US" sz="4000" dirty="0">
                <a:solidFill>
                  <a:prstClr val="black"/>
                </a:solidFill>
                <a:latin typeface="Microsoft YaHei" panose="020B0503020204020204" pitchFamily="34" charset="-122"/>
                <a:ea typeface="Microsoft YaHei" panose="020B0503020204020204" pitchFamily="34" charset="-122"/>
              </a:endParaRPr>
            </a:p>
          </p:txBody>
        </p:sp>
        <p:sp>
          <p:nvSpPr>
            <p:cNvPr id="65" name="TextBox 64"/>
            <p:cNvSpPr txBox="1"/>
            <p:nvPr/>
          </p:nvSpPr>
          <p:spPr>
            <a:xfrm>
              <a:off x="956729" y="3920066"/>
              <a:ext cx="965205" cy="668682"/>
            </a:xfrm>
            <a:prstGeom prst="rect">
              <a:avLst/>
            </a:prstGeom>
            <a:solidFill>
              <a:srgbClr val="FFFFFF"/>
            </a:solidFill>
          </p:spPr>
          <p:txBody>
            <a:bodyPr wrap="square" rtlCol="0">
              <a:spAutoFit/>
            </a:bodyPr>
            <a:lstStyle/>
            <a:p>
              <a:endParaRPr lang="en-US" sz="3200" dirty="0">
                <a:solidFill>
                  <a:prstClr val="black"/>
                </a:solidFill>
                <a:latin typeface="Microsoft YaHei" panose="020B0503020204020204" pitchFamily="34" charset="-122"/>
                <a:ea typeface="Microsoft YaHei" panose="020B0503020204020204" pitchFamily="34" charset="-122"/>
              </a:endParaRPr>
            </a:p>
          </p:txBody>
        </p:sp>
        <p:sp>
          <p:nvSpPr>
            <p:cNvPr id="66" name="TextBox 65"/>
            <p:cNvSpPr txBox="1"/>
            <p:nvPr/>
          </p:nvSpPr>
          <p:spPr>
            <a:xfrm>
              <a:off x="1236124" y="3784594"/>
              <a:ext cx="1041409" cy="457520"/>
            </a:xfrm>
            <a:prstGeom prst="rect">
              <a:avLst/>
            </a:prstGeom>
            <a:solidFill>
              <a:srgbClr val="FFFFFF"/>
            </a:solidFill>
          </p:spPr>
          <p:txBody>
            <a:bodyPr wrap="square" rtlCol="0">
              <a:spAutoFit/>
            </a:bodyPr>
            <a:lstStyle/>
            <a:p>
              <a:endParaRPr lang="en-US" sz="2000" dirty="0">
                <a:solidFill>
                  <a:prstClr val="black"/>
                </a:solidFill>
                <a:latin typeface="Microsoft YaHei" panose="020B0503020204020204" pitchFamily="34" charset="-122"/>
                <a:ea typeface="Microsoft YaHei" panose="020B0503020204020204" pitchFamily="34" charset="-122"/>
              </a:endParaRPr>
            </a:p>
          </p:txBody>
        </p:sp>
        <p:sp>
          <p:nvSpPr>
            <p:cNvPr id="74" name="TextBox 73"/>
            <p:cNvSpPr txBox="1"/>
            <p:nvPr/>
          </p:nvSpPr>
          <p:spPr>
            <a:xfrm rot="21122944">
              <a:off x="3871394" y="3835033"/>
              <a:ext cx="516447" cy="246357"/>
            </a:xfrm>
            <a:prstGeom prst="rect">
              <a:avLst/>
            </a:prstGeom>
            <a:solidFill>
              <a:srgbClr val="FFFFFF"/>
            </a:solidFill>
          </p:spPr>
          <p:txBody>
            <a:bodyPr wrap="square" rtlCol="0">
              <a:spAutoFit/>
            </a:bodyPr>
            <a:lstStyle/>
            <a:p>
              <a:pPr algn="ctr"/>
              <a:endParaRPr lang="en-US" sz="800" b="1" dirty="0">
                <a:solidFill>
                  <a:prstClr val="black"/>
                </a:solidFill>
                <a:latin typeface="Microsoft YaHei" panose="020B0503020204020204" pitchFamily="34" charset="-122"/>
                <a:ea typeface="Microsoft YaHei" panose="020B0503020204020204" pitchFamily="34" charset="-122"/>
              </a:endParaRPr>
            </a:p>
          </p:txBody>
        </p:sp>
        <p:sp>
          <p:nvSpPr>
            <p:cNvPr id="75" name="TextBox 74"/>
            <p:cNvSpPr txBox="1"/>
            <p:nvPr/>
          </p:nvSpPr>
          <p:spPr>
            <a:xfrm rot="364366">
              <a:off x="4523564" y="3779803"/>
              <a:ext cx="432736" cy="246357"/>
            </a:xfrm>
            <a:prstGeom prst="rect">
              <a:avLst/>
            </a:prstGeom>
            <a:solidFill>
              <a:srgbClr val="FFFFFF"/>
            </a:solidFill>
          </p:spPr>
          <p:txBody>
            <a:bodyPr wrap="square" rtlCol="0">
              <a:spAutoFit/>
            </a:bodyPr>
            <a:lstStyle/>
            <a:p>
              <a:pPr algn="ctr"/>
              <a:endParaRPr lang="en-US" sz="800" b="1" dirty="0">
                <a:solidFill>
                  <a:prstClr val="black"/>
                </a:solidFill>
                <a:latin typeface="Microsoft YaHei" panose="020B0503020204020204" pitchFamily="34" charset="-122"/>
                <a:ea typeface="Microsoft YaHei" panose="020B0503020204020204" pitchFamily="34" charset="-122"/>
              </a:endParaRPr>
            </a:p>
          </p:txBody>
        </p:sp>
        <p:sp>
          <p:nvSpPr>
            <p:cNvPr id="76" name="TextBox 75"/>
            <p:cNvSpPr txBox="1"/>
            <p:nvPr/>
          </p:nvSpPr>
          <p:spPr>
            <a:xfrm rot="364366">
              <a:off x="4523563" y="4126937"/>
              <a:ext cx="432736" cy="246357"/>
            </a:xfrm>
            <a:prstGeom prst="rect">
              <a:avLst/>
            </a:prstGeom>
            <a:solidFill>
              <a:srgbClr val="FFFFFF"/>
            </a:solidFill>
          </p:spPr>
          <p:txBody>
            <a:bodyPr wrap="square" rtlCol="0">
              <a:spAutoFit/>
            </a:bodyPr>
            <a:lstStyle/>
            <a:p>
              <a:pPr algn="ctr"/>
              <a:endParaRPr lang="en-US" sz="800" b="1" dirty="0">
                <a:solidFill>
                  <a:prstClr val="black"/>
                </a:solidFill>
                <a:latin typeface="Microsoft YaHei" panose="020B0503020204020204" pitchFamily="34" charset="-122"/>
                <a:ea typeface="Microsoft YaHei" panose="020B0503020204020204" pitchFamily="34" charset="-122"/>
              </a:endParaRPr>
            </a:p>
          </p:txBody>
        </p:sp>
        <p:sp>
          <p:nvSpPr>
            <p:cNvPr id="77" name="TextBox 76"/>
            <p:cNvSpPr txBox="1"/>
            <p:nvPr/>
          </p:nvSpPr>
          <p:spPr>
            <a:xfrm rot="364366">
              <a:off x="4523563" y="4507936"/>
              <a:ext cx="432736" cy="246357"/>
            </a:xfrm>
            <a:prstGeom prst="rect">
              <a:avLst/>
            </a:prstGeom>
            <a:solidFill>
              <a:srgbClr val="FFFFFF"/>
            </a:solidFill>
          </p:spPr>
          <p:txBody>
            <a:bodyPr wrap="square" rtlCol="0">
              <a:spAutoFit/>
            </a:bodyPr>
            <a:lstStyle/>
            <a:p>
              <a:pPr algn="ctr"/>
              <a:endParaRPr lang="en-US" sz="800" b="1" dirty="0">
                <a:solidFill>
                  <a:prstClr val="black"/>
                </a:solidFill>
                <a:latin typeface="Microsoft YaHei" panose="020B0503020204020204" pitchFamily="34" charset="-122"/>
                <a:ea typeface="Microsoft YaHei" panose="020B0503020204020204" pitchFamily="34" charset="-122"/>
              </a:endParaRPr>
            </a:p>
          </p:txBody>
        </p:sp>
        <p:sp>
          <p:nvSpPr>
            <p:cNvPr id="78" name="TextBox 77"/>
            <p:cNvSpPr txBox="1"/>
            <p:nvPr/>
          </p:nvSpPr>
          <p:spPr>
            <a:xfrm>
              <a:off x="4438893" y="3177194"/>
              <a:ext cx="432736" cy="246357"/>
            </a:xfrm>
            <a:prstGeom prst="rect">
              <a:avLst/>
            </a:prstGeom>
            <a:solidFill>
              <a:srgbClr val="FFFFFF"/>
            </a:solidFill>
          </p:spPr>
          <p:txBody>
            <a:bodyPr wrap="square" rtlCol="0">
              <a:spAutoFit/>
            </a:bodyPr>
            <a:lstStyle/>
            <a:p>
              <a:pPr algn="ctr"/>
              <a:endParaRPr lang="en-US" sz="800" b="1" dirty="0">
                <a:solidFill>
                  <a:prstClr val="black"/>
                </a:solidFill>
                <a:latin typeface="Microsoft YaHei" panose="020B0503020204020204" pitchFamily="34" charset="-122"/>
                <a:ea typeface="Microsoft YaHei" panose="020B0503020204020204" pitchFamily="34" charset="-122"/>
              </a:endParaRPr>
            </a:p>
          </p:txBody>
        </p:sp>
        <p:sp>
          <p:nvSpPr>
            <p:cNvPr id="79" name="TextBox 78"/>
            <p:cNvSpPr txBox="1"/>
            <p:nvPr/>
          </p:nvSpPr>
          <p:spPr>
            <a:xfrm rot="289372">
              <a:off x="4479899" y="3455765"/>
              <a:ext cx="432736" cy="263953"/>
            </a:xfrm>
            <a:prstGeom prst="rect">
              <a:avLst/>
            </a:prstGeom>
            <a:solidFill>
              <a:srgbClr val="FFFFFF"/>
            </a:solidFill>
          </p:spPr>
          <p:txBody>
            <a:bodyPr wrap="square" rtlCol="0">
              <a:spAutoFit/>
            </a:bodyPr>
            <a:lstStyle/>
            <a:p>
              <a:pPr algn="ctr"/>
              <a:endParaRPr lang="en-US" sz="900" b="1" dirty="0">
                <a:solidFill>
                  <a:prstClr val="black"/>
                </a:solidFill>
                <a:latin typeface="Microsoft YaHei" panose="020B0503020204020204" pitchFamily="34" charset="-122"/>
                <a:ea typeface="Microsoft YaHei" panose="020B0503020204020204" pitchFamily="34" charset="-122"/>
              </a:endParaRPr>
            </a:p>
          </p:txBody>
        </p:sp>
      </p:grpSp>
      <p:pic>
        <p:nvPicPr>
          <p:cNvPr id="123907"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848255" y="1471159"/>
            <a:ext cx="2343780" cy="177678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Oval 4"/>
          <p:cNvSpPr>
            <a:spLocks/>
          </p:cNvSpPr>
          <p:nvPr/>
        </p:nvSpPr>
        <p:spPr bwMode="gray">
          <a:xfrm>
            <a:off x="5591717" y="1863568"/>
            <a:ext cx="374514" cy="139072"/>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5" name="Oval 4"/>
          <p:cNvSpPr>
            <a:spLocks/>
          </p:cNvSpPr>
          <p:nvPr/>
        </p:nvSpPr>
        <p:spPr bwMode="gray">
          <a:xfrm>
            <a:off x="6425404" y="2981940"/>
            <a:ext cx="350377" cy="69536"/>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6" name="Oval 4"/>
          <p:cNvSpPr>
            <a:spLocks/>
          </p:cNvSpPr>
          <p:nvPr/>
        </p:nvSpPr>
        <p:spPr bwMode="gray">
          <a:xfrm>
            <a:off x="4890685" y="2904872"/>
            <a:ext cx="637200" cy="111836"/>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7" name="Oval 4"/>
          <p:cNvSpPr>
            <a:spLocks/>
          </p:cNvSpPr>
          <p:nvPr/>
        </p:nvSpPr>
        <p:spPr bwMode="gray">
          <a:xfrm>
            <a:off x="4890685" y="3030127"/>
            <a:ext cx="500078" cy="139072"/>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8" name="Oval 4"/>
          <p:cNvSpPr>
            <a:spLocks/>
          </p:cNvSpPr>
          <p:nvPr/>
        </p:nvSpPr>
        <p:spPr bwMode="gray">
          <a:xfrm>
            <a:off x="6525243" y="2309178"/>
            <a:ext cx="400042" cy="597432"/>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9" name="Oval 4"/>
          <p:cNvSpPr>
            <a:spLocks/>
          </p:cNvSpPr>
          <p:nvPr/>
        </p:nvSpPr>
        <p:spPr bwMode="gray">
          <a:xfrm>
            <a:off x="4954121" y="2307440"/>
            <a:ext cx="538720" cy="597432"/>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51" name="Oval 4"/>
          <p:cNvSpPr>
            <a:spLocks/>
          </p:cNvSpPr>
          <p:nvPr/>
        </p:nvSpPr>
        <p:spPr bwMode="gray">
          <a:xfrm>
            <a:off x="6425404" y="3168954"/>
            <a:ext cx="659138" cy="78993"/>
          </a:xfrm>
          <a:prstGeom prst="ellipse">
            <a:avLst/>
          </a:prstGeom>
          <a:noFill/>
          <a:ln w="6350">
            <a:solidFill>
              <a:schemeClr val="accent2"/>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54" name="Line 2"/>
          <p:cNvSpPr>
            <a:spLocks noChangeShapeType="1"/>
          </p:cNvSpPr>
          <p:nvPr/>
        </p:nvSpPr>
        <p:spPr bwMode="gray">
          <a:xfrm>
            <a:off x="5966231" y="1933103"/>
            <a:ext cx="1472950" cy="374336"/>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55" name="Line 2"/>
          <p:cNvSpPr>
            <a:spLocks noChangeShapeType="1"/>
          </p:cNvSpPr>
          <p:nvPr/>
        </p:nvSpPr>
        <p:spPr bwMode="gray">
          <a:xfrm flipV="1">
            <a:off x="6925285" y="2359553"/>
            <a:ext cx="513898" cy="230351"/>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4" name="Line 2"/>
          <p:cNvSpPr>
            <a:spLocks noChangeShapeType="1"/>
          </p:cNvSpPr>
          <p:nvPr/>
        </p:nvSpPr>
        <p:spPr bwMode="gray">
          <a:xfrm flipV="1">
            <a:off x="5486264" y="2309177"/>
            <a:ext cx="1952918" cy="318821"/>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5" name="Line 2"/>
          <p:cNvSpPr>
            <a:spLocks noChangeShapeType="1"/>
          </p:cNvSpPr>
          <p:nvPr/>
        </p:nvSpPr>
        <p:spPr bwMode="gray">
          <a:xfrm flipV="1">
            <a:off x="5511417" y="2307439"/>
            <a:ext cx="1927766" cy="637475"/>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6" name="Line 2"/>
          <p:cNvSpPr>
            <a:spLocks noChangeShapeType="1"/>
          </p:cNvSpPr>
          <p:nvPr/>
        </p:nvSpPr>
        <p:spPr bwMode="gray">
          <a:xfrm flipV="1">
            <a:off x="5390762" y="2307439"/>
            <a:ext cx="2048419" cy="792224"/>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7" name="Line 2"/>
          <p:cNvSpPr>
            <a:spLocks noChangeShapeType="1"/>
          </p:cNvSpPr>
          <p:nvPr/>
        </p:nvSpPr>
        <p:spPr bwMode="gray">
          <a:xfrm flipV="1">
            <a:off x="6775781" y="2359553"/>
            <a:ext cx="663400" cy="657154"/>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8" name="Line 2"/>
          <p:cNvSpPr>
            <a:spLocks noChangeShapeType="1"/>
          </p:cNvSpPr>
          <p:nvPr/>
        </p:nvSpPr>
        <p:spPr bwMode="gray">
          <a:xfrm flipV="1">
            <a:off x="6928181" y="2359553"/>
            <a:ext cx="511000" cy="809554"/>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 name="Rounded Rectangle 3"/>
          <p:cNvSpPr/>
          <p:nvPr/>
        </p:nvSpPr>
        <p:spPr>
          <a:xfrm>
            <a:off x="7439181" y="1707172"/>
            <a:ext cx="879123" cy="1355851"/>
          </a:xfrm>
          <a:prstGeom prst="round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0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被监督的特性</a:t>
            </a:r>
            <a:endParaRPr lang="en-US" altLang="zh-CN" sz="10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endParaRPr lang="en-US" altLang="zh-CN" sz="1000" u="sng"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产品名称</a:t>
            </a:r>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 </a:t>
            </a: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图片</a:t>
            </a:r>
            <a:endPar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促销</a:t>
            </a:r>
            <a:endPar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zh-CN" altLang="en-US" sz="900" dirty="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价格</a:t>
            </a:r>
            <a:endPar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endParaRPr>
          </a:p>
          <a:p>
            <a:pPr algn="ctr"/>
            <a:r>
              <a:rPr lang="zh-CN" alt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cs typeface="Arial" charset="0"/>
              </a:rPr>
              <a:t>评分</a:t>
            </a:r>
            <a:endParaRPr lang="en-US" sz="9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3" name="Round Same Side Corner Rectangle 4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4" name="Round Same Side Corner Rectangle 4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7" name="Round Same Side Corner Rectangle 66"/>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0" name="Straight Connector 6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8991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我们的智能系统驾驭网络</a:t>
            </a:r>
            <a:endParaRPr lang="zh-CN" altLang="en-US" dirty="0">
              <a:latin typeface="Microsoft YaHei" panose="020B0503020204020204" pitchFamily="34" charset="-122"/>
              <a:ea typeface="Microsoft YaHei" panose="020B0503020204020204" pitchFamily="34" charset="-122"/>
            </a:endParaRPr>
          </a:p>
        </p:txBody>
      </p:sp>
      <p:sp>
        <p:nvSpPr>
          <p:cNvPr id="9" name="Text Placeholder 8"/>
          <p:cNvSpPr>
            <a:spLocks noGrp="1"/>
          </p:cNvSpPr>
          <p:nvPr>
            <p:ph type="body" sz="quarter" idx="10"/>
          </p:nvPr>
        </p:nvSpPr>
        <p:spPr/>
        <p:txBody>
          <a:bodyPr/>
          <a:lstStyle/>
          <a:p>
            <a:pPr fontAlgn="base">
              <a:spcBef>
                <a:spcPct val="0"/>
              </a:spcBef>
              <a:spcAft>
                <a:spcPct val="0"/>
              </a:spcAft>
            </a:pP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我们的智能系统拥有三个模块，能实时整合大量的线上数据，将其转化为可被立即落实的方案，帮助我们的客户做出最具效益的商业决策</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Rounded Rectangle 3"/>
          <p:cNvSpPr/>
          <p:nvPr>
            <p:custDataLst>
              <p:tags r:id="rId1"/>
            </p:custDataLst>
          </p:nvPr>
        </p:nvSpPr>
        <p:spPr>
          <a:xfrm>
            <a:off x="342900" y="4464570"/>
            <a:ext cx="8420100" cy="2164830"/>
          </a:xfrm>
          <a:prstGeom prst="roundRect">
            <a:avLst>
              <a:gd name="adj" fmla="val 6122"/>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5" name="Rounded Rectangle 4"/>
          <p:cNvSpPr/>
          <p:nvPr>
            <p:custDataLst>
              <p:tags r:id="rId2"/>
            </p:custDataLst>
          </p:nvPr>
        </p:nvSpPr>
        <p:spPr bwMode="gray">
          <a:xfrm>
            <a:off x="326572" y="1550499"/>
            <a:ext cx="8508384" cy="971984"/>
          </a:xfrm>
          <a:prstGeom prst="roundRect">
            <a:avLst>
              <a:gd name="adj" fmla="val 12825"/>
            </a:avLst>
          </a:prstGeom>
          <a:solidFill>
            <a:srgbClr val="FFFFFF"/>
          </a:solidFill>
          <a:ln w="6350" cap="flat" cmpd="sng" algn="ctr">
            <a:solidFill>
              <a:sysClr val="window" lastClr="FFFFFF">
                <a:lumMod val="65000"/>
              </a:sys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marR="0" lvl="0" indent="-171450" defTabSz="895350" eaLnBrk="1" fontAlgn="base" latinLnBrk="0" hangingPunct="1">
              <a:lnSpc>
                <a:spcPct val="100000"/>
              </a:lnSpc>
              <a:spcBef>
                <a:spcPts val="0"/>
              </a:spcBef>
              <a:spcAft>
                <a:spcPct val="0"/>
              </a:spcAft>
              <a:buClr>
                <a:srgbClr val="11356F"/>
              </a:buClr>
              <a:buSzPct val="100000"/>
              <a:buFontTx/>
              <a:buNone/>
              <a:tabLst/>
              <a:defRPr/>
            </a:pPr>
            <a:endParaRPr kumimoji="0" lang="en-GB" sz="1400" b="0" i="0" u="none" strike="noStrike" kern="0" cap="none" spc="0" normalizeH="0" baseline="0" noProof="0" dirty="0">
              <a:ln>
                <a:noFill/>
              </a:ln>
              <a:solidFill>
                <a:sysClr val="windowText" lastClr="000000">
                  <a:lumMod val="65000"/>
                  <a:lumOff val="35000"/>
                </a:sysClr>
              </a:solidFill>
              <a:effectLst/>
              <a:uLnTx/>
              <a:uFillTx/>
              <a:latin typeface="Microsoft YaHei" panose="020B0503020204020204" pitchFamily="34" charset="-122"/>
              <a:ea typeface="Microsoft YaHei" panose="020B0503020204020204" pitchFamily="34" charset="-122"/>
            </a:endParaRPr>
          </a:p>
        </p:txBody>
      </p:sp>
      <p:sp>
        <p:nvSpPr>
          <p:cNvPr id="6" name="Rectangle 1"/>
          <p:cNvSpPr>
            <a:spLocks noChangeArrowheads="1"/>
          </p:cNvSpPr>
          <p:nvPr>
            <p:custDataLst>
              <p:tags r:id="rId3"/>
            </p:custDataLst>
          </p:nvPr>
        </p:nvSpPr>
        <p:spPr bwMode="auto">
          <a:xfrm>
            <a:off x="3236589" y="1550267"/>
            <a:ext cx="2688350"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231775" marR="0" lvl="0" indent="-231775" algn="ctr" fontAlgn="base">
              <a:lnSpc>
                <a:spcPct val="100000"/>
              </a:lnSpc>
              <a:spcBef>
                <a:spcPct val="0"/>
              </a:spcBef>
              <a:spcAft>
                <a:spcPct val="0"/>
              </a:spcAft>
              <a:buClrTx/>
              <a:buSzTx/>
              <a:tabLst/>
            </a:pPr>
            <a:r>
              <a:rPr lang="zh-CN" altLang="en-US" sz="1600" b="1" u="sng" cap="small" dirty="0" smtClean="0">
                <a:solidFill>
                  <a:srgbClr val="143C8D"/>
                </a:solidFill>
                <a:latin typeface="Microsoft YaHei" panose="020B0503020204020204" pitchFamily="34" charset="-122"/>
                <a:ea typeface="Microsoft YaHei" panose="020B0503020204020204" pitchFamily="34" charset="-122"/>
              </a:rPr>
              <a:t>我们的智能系统</a:t>
            </a:r>
            <a:endParaRPr lang="en-US" sz="1400" u="sng" dirty="0" smtClean="0">
              <a:solidFill>
                <a:srgbClr val="143C8D"/>
              </a:solidFill>
              <a:latin typeface="Microsoft YaHei" panose="020B0503020204020204" pitchFamily="34" charset="-122"/>
              <a:ea typeface="Microsoft YaHei" panose="020B0503020204020204" pitchFamily="34" charset="-122"/>
            </a:endParaRPr>
          </a:p>
        </p:txBody>
      </p:sp>
      <p:sp>
        <p:nvSpPr>
          <p:cNvPr id="7" name="Rectangle 1"/>
          <p:cNvSpPr>
            <a:spLocks noChangeArrowheads="1"/>
          </p:cNvSpPr>
          <p:nvPr>
            <p:custDataLst>
              <p:tags r:id="rId4"/>
            </p:custDataLst>
          </p:nvPr>
        </p:nvSpPr>
        <p:spPr bwMode="auto">
          <a:xfrm>
            <a:off x="3642418" y="1901132"/>
            <a:ext cx="5161339"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74625" marR="0" lvl="0" indent="-174625" fontAlgn="base">
              <a:lnSpc>
                <a:spcPct val="100000"/>
              </a:lnSpc>
              <a:spcBef>
                <a:spcPct val="0"/>
              </a:spcBef>
              <a:spcAft>
                <a:spcPct val="0"/>
              </a:spcAft>
              <a:buClrTx/>
              <a:buSzTx/>
              <a:buFont typeface="Wingdings" pitchFamily="2" charset="2"/>
              <a:buChar char="§"/>
              <a:tabLst/>
            </a:pPr>
            <a:r>
              <a:rPr lang="zh-CN" altLang="en-US" sz="1400" b="1" u="sng" cap="small" dirty="0">
                <a:solidFill>
                  <a:srgbClr val="143C8D"/>
                </a:solidFill>
                <a:latin typeface="Microsoft YaHei" panose="020B0503020204020204" pitchFamily="34" charset="-122"/>
                <a:ea typeface="Microsoft YaHei" panose="020B0503020204020204" pitchFamily="34" charset="-122"/>
              </a:rPr>
              <a:t>测算</a:t>
            </a:r>
            <a:r>
              <a:rPr lang="en-US" sz="1200" dirty="0" smtClean="0">
                <a:solidFill>
                  <a:srgbClr val="143C8D"/>
                </a:solidFill>
                <a:latin typeface="Microsoft YaHei" panose="020B0503020204020204" pitchFamily="34" charset="-122"/>
                <a:ea typeface="Microsoft YaHei" panose="020B0503020204020204" pitchFamily="34" charset="-122"/>
              </a:rPr>
              <a:t> </a:t>
            </a:r>
            <a:r>
              <a:rPr lang="zh-CN" altLang="en-US" sz="1200" dirty="0" smtClean="0">
                <a:solidFill>
                  <a:srgbClr val="143C8D"/>
                </a:solidFill>
                <a:latin typeface="Microsoft YaHei" panose="020B0503020204020204" pitchFamily="34" charset="-122"/>
                <a:ea typeface="Microsoft YaHei" panose="020B0503020204020204" pitchFamily="34" charset="-122"/>
              </a:rPr>
              <a:t>最重要的价格走势，营销策略，与顾客情绪信息</a:t>
            </a:r>
            <a:endParaRPr lang="en-US" altLang="zh-CN" sz="1200" dirty="0" smtClean="0">
              <a:solidFill>
                <a:srgbClr val="143C8D"/>
              </a:solidFill>
              <a:latin typeface="Microsoft YaHei" panose="020B0503020204020204" pitchFamily="34" charset="-122"/>
              <a:ea typeface="Microsoft YaHei" panose="020B0503020204020204" pitchFamily="34" charset="-122"/>
            </a:endParaRPr>
          </a:p>
          <a:p>
            <a:pPr marL="174625" marR="0" lvl="0" indent="-174625" fontAlgn="base">
              <a:lnSpc>
                <a:spcPct val="100000"/>
              </a:lnSpc>
              <a:spcBef>
                <a:spcPct val="0"/>
              </a:spcBef>
              <a:spcAft>
                <a:spcPct val="0"/>
              </a:spcAft>
              <a:buClrTx/>
              <a:buSzTx/>
              <a:buFont typeface="Wingdings" pitchFamily="2" charset="2"/>
              <a:buChar char="§"/>
              <a:tabLst/>
            </a:pPr>
            <a:r>
              <a:rPr lang="zh-CN" altLang="en-US" sz="1400" b="1" u="sng" cap="small" dirty="0">
                <a:solidFill>
                  <a:srgbClr val="143C8D"/>
                </a:solidFill>
                <a:latin typeface="Microsoft YaHei" panose="020B0503020204020204" pitchFamily="34" charset="-122"/>
                <a:ea typeface="Microsoft YaHei" panose="020B0503020204020204" pitchFamily="34" charset="-122"/>
              </a:rPr>
              <a:t>盈利</a:t>
            </a:r>
            <a:r>
              <a:rPr lang="en-US" sz="1200" dirty="0" smtClean="0">
                <a:solidFill>
                  <a:srgbClr val="143C8D"/>
                </a:solidFill>
                <a:latin typeface="Microsoft YaHei" panose="020B0503020204020204" pitchFamily="34" charset="-122"/>
                <a:ea typeface="Microsoft YaHei" panose="020B0503020204020204" pitchFamily="34" charset="-122"/>
              </a:rPr>
              <a:t> </a:t>
            </a:r>
            <a:r>
              <a:rPr lang="zh-CN" altLang="en-US" sz="1200" dirty="0" smtClean="0">
                <a:solidFill>
                  <a:srgbClr val="143C8D"/>
                </a:solidFill>
                <a:latin typeface="Microsoft YaHei" panose="020B0503020204020204" pitchFamily="34" charset="-122"/>
                <a:ea typeface="Microsoft YaHei" panose="020B0503020204020204" pitchFamily="34" charset="-122"/>
              </a:rPr>
              <a:t>于由数据分析得出的最佳策略</a:t>
            </a:r>
            <a:endParaRPr lang="en-US" sz="1200" dirty="0" smtClean="0">
              <a:solidFill>
                <a:srgbClr val="143C8D"/>
              </a:solidFill>
              <a:latin typeface="Microsoft YaHei" panose="020B0503020204020204" pitchFamily="34" charset="-122"/>
              <a:ea typeface="Microsoft YaHei" panose="020B0503020204020204" pitchFamily="34" charset="-122"/>
            </a:endParaRPr>
          </a:p>
        </p:txBody>
      </p:sp>
      <p:grpSp>
        <p:nvGrpSpPr>
          <p:cNvPr id="8" name="Group 7"/>
          <p:cNvGrpSpPr/>
          <p:nvPr>
            <p:custDataLst>
              <p:tags r:id="rId5"/>
            </p:custDataLst>
          </p:nvPr>
        </p:nvGrpSpPr>
        <p:grpSpPr>
          <a:xfrm>
            <a:off x="337074" y="2874954"/>
            <a:ext cx="8498585" cy="1493845"/>
            <a:chOff x="337074" y="2953784"/>
            <a:chExt cx="8498585" cy="1493845"/>
          </a:xfrm>
        </p:grpSpPr>
        <p:sp>
          <p:nvSpPr>
            <p:cNvPr id="10" name="Rounded Rectangle 9"/>
            <p:cNvSpPr/>
            <p:nvPr>
              <p:custDataLst>
                <p:tags r:id="rId18"/>
              </p:custDataLst>
            </p:nvPr>
          </p:nvSpPr>
          <p:spPr>
            <a:xfrm>
              <a:off x="2705336" y="2953784"/>
              <a:ext cx="6053277" cy="1493845"/>
            </a:xfrm>
            <a:prstGeom prst="roundRect">
              <a:avLst>
                <a:gd name="adj" fmla="val 6122"/>
              </a:avLst>
            </a:prstGeom>
            <a:solidFill>
              <a:schemeClr val="bg1"/>
            </a:solidFill>
            <a:ln>
              <a:solidFill>
                <a:schemeClr val="bg1">
                  <a:lumMod val="65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11" name="Rounded Rectangle 10"/>
            <p:cNvSpPr/>
            <p:nvPr>
              <p:custDataLst>
                <p:tags r:id="rId19"/>
              </p:custDataLst>
            </p:nvPr>
          </p:nvSpPr>
          <p:spPr>
            <a:xfrm>
              <a:off x="337074" y="2953784"/>
              <a:ext cx="2300715" cy="1493845"/>
            </a:xfrm>
            <a:prstGeom prst="roundRect">
              <a:avLst>
                <a:gd name="adj" fmla="val 6122"/>
              </a:avLst>
            </a:prstGeom>
            <a:solidFill>
              <a:schemeClr val="bg1"/>
            </a:solidFill>
            <a:ln>
              <a:solidFill>
                <a:schemeClr val="bg1">
                  <a:lumMod val="65000"/>
                </a:schemeClr>
              </a:solidFill>
            </a:ln>
            <a:effectLst>
              <a:glow rad="139700">
                <a:schemeClr val="accent1">
                  <a:satMod val="175000"/>
                  <a:alpha val="40000"/>
                </a:schemeClr>
              </a:glow>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pic>
          <p:nvPicPr>
            <p:cNvPr id="12" name="Picture 11"/>
            <p:cNvPicPr>
              <a:picLocks noChangeAspect="1"/>
            </p:cNvPicPr>
            <p:nvPr>
              <p:custDataLst>
                <p:tags r:id="rId20"/>
              </p:custDataLst>
            </p:nvPr>
          </p:nvPicPr>
          <p:blipFill>
            <a:blip r:embed="rId24"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66825" y="3296962"/>
              <a:ext cx="858174" cy="661559"/>
            </a:xfrm>
            <a:prstGeom prst="rect">
              <a:avLst/>
            </a:prstGeom>
          </p:spPr>
        </p:pic>
        <p:sp>
          <p:nvSpPr>
            <p:cNvPr id="13" name="Rectangle 1"/>
            <p:cNvSpPr>
              <a:spLocks noChangeArrowheads="1"/>
            </p:cNvSpPr>
            <p:nvPr>
              <p:custDataLst>
                <p:tags r:id="rId21"/>
              </p:custDataLst>
            </p:nvPr>
          </p:nvSpPr>
          <p:spPr bwMode="auto">
            <a:xfrm>
              <a:off x="411948" y="3163480"/>
              <a:ext cx="1156022" cy="584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lvl="0" algn="ctr" fontAlgn="base">
                <a:lnSpc>
                  <a:spcPct val="100000"/>
                </a:lnSpc>
                <a:spcBef>
                  <a:spcPct val="0"/>
                </a:spcBef>
                <a:spcAft>
                  <a:spcPct val="0"/>
                </a:spcAft>
                <a:buClrTx/>
                <a:buSzTx/>
                <a:tabLst/>
              </a:pPr>
              <a:r>
                <a:rPr lang="zh-CN" altLang="en-US" sz="1600" b="1" cap="small" dirty="0" smtClean="0">
                  <a:solidFill>
                    <a:srgbClr val="143C8D"/>
                  </a:solidFill>
                  <a:latin typeface="Microsoft YaHei" panose="020B0503020204020204" pitchFamily="34" charset="-122"/>
                  <a:ea typeface="Microsoft YaHei" panose="020B0503020204020204" pitchFamily="34" charset="-122"/>
                </a:rPr>
                <a:t>定价与推广模块</a:t>
              </a:r>
              <a:endParaRPr lang="en-US" sz="1400" dirty="0" smtClean="0">
                <a:solidFill>
                  <a:srgbClr val="143C8D"/>
                </a:solidFill>
                <a:latin typeface="Microsoft YaHei" panose="020B0503020204020204" pitchFamily="34" charset="-122"/>
                <a:ea typeface="Microsoft YaHei" panose="020B0503020204020204" pitchFamily="34" charset="-122"/>
              </a:endParaRPr>
            </a:p>
          </p:txBody>
        </p:sp>
        <p:sp>
          <p:nvSpPr>
            <p:cNvPr id="14" name="Rectangle 1"/>
            <p:cNvSpPr>
              <a:spLocks noChangeArrowheads="1"/>
            </p:cNvSpPr>
            <p:nvPr>
              <p:custDataLst>
                <p:tags r:id="rId22"/>
              </p:custDataLst>
            </p:nvPr>
          </p:nvSpPr>
          <p:spPr bwMode="auto">
            <a:xfrm>
              <a:off x="2742290" y="3027577"/>
              <a:ext cx="6093369" cy="120032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74625" indent="-174625" fontAlgn="base">
                <a:spcBef>
                  <a:spcPct val="0"/>
                </a:spcBef>
                <a:spcAft>
                  <a:spcPct val="0"/>
                </a:spcAft>
                <a:buFont typeface="Wingdings" pitchFamily="2" charset="2"/>
                <a:buChar char="§"/>
              </a:pPr>
              <a:r>
                <a:rPr lang="zh-CN" altLang="en-US" sz="1200" dirty="0" smtClean="0">
                  <a:solidFill>
                    <a:srgbClr val="143C8D"/>
                  </a:solidFill>
                  <a:latin typeface="Microsoft YaHei" panose="020B0503020204020204" pitchFamily="34" charset="-122"/>
                  <a:ea typeface="Microsoft YaHei" panose="020B0503020204020204" pitchFamily="34" charset="-122"/>
                </a:rPr>
                <a:t>监测竞争对手所有产品的实时价格，促销方法，产品通告与优惠券发放情况</a:t>
              </a:r>
              <a:endParaRPr lang="en-US" sz="1200" dirty="0" smtClean="0">
                <a:solidFill>
                  <a:srgbClr val="143C8D"/>
                </a:solidFill>
                <a:latin typeface="Microsoft YaHei" panose="020B0503020204020204" pitchFamily="34" charset="-122"/>
                <a:ea typeface="Microsoft YaHei" panose="020B0503020204020204" pitchFamily="34" charset="-122"/>
              </a:endParaRPr>
            </a:p>
            <a:p>
              <a:pPr marL="174625" indent="-174625" fontAlgn="base">
                <a:spcBef>
                  <a:spcPct val="0"/>
                </a:spcBef>
                <a:spcAft>
                  <a:spcPct val="0"/>
                </a:spcAft>
                <a:buFont typeface="Wingdings" pitchFamily="2" charset="2"/>
                <a:buChar char="§"/>
              </a:pPr>
              <a:r>
                <a:rPr lang="zh-CN" altLang="en-US" sz="1200" dirty="0" smtClean="0">
                  <a:solidFill>
                    <a:srgbClr val="143C8D"/>
                  </a:solidFill>
                  <a:latin typeface="Microsoft YaHei" panose="020B0503020204020204" pitchFamily="34" charset="-122"/>
                  <a:ea typeface="Microsoft YaHei" panose="020B0503020204020204" pitchFamily="34" charset="-122"/>
                </a:rPr>
                <a:t>数据实现纵向对比：每小时走势，每日走势，或根据客户需求选取时间节点间隔</a:t>
              </a:r>
              <a:endParaRPr lang="en-US" sz="1200" dirty="0" smtClean="0">
                <a:solidFill>
                  <a:srgbClr val="143C8D"/>
                </a:solidFill>
                <a:latin typeface="Microsoft YaHei" panose="020B0503020204020204" pitchFamily="34" charset="-122"/>
                <a:ea typeface="Microsoft YaHei" panose="020B0503020204020204" pitchFamily="34" charset="-122"/>
              </a:endParaRPr>
            </a:p>
            <a:p>
              <a:pPr marL="174625" indent="-174625" fontAlgn="base">
                <a:spcBef>
                  <a:spcPct val="0"/>
                </a:spcBef>
                <a:spcAft>
                  <a:spcPct val="0"/>
                </a:spcAft>
                <a:buFont typeface="Wingdings" pitchFamily="2" charset="2"/>
                <a:buChar char="§"/>
              </a:pPr>
              <a:r>
                <a:rPr lang="zh-CN" altLang="en-US" dirty="0">
                  <a:solidFill>
                    <a:srgbClr val="143C8D"/>
                  </a:solidFill>
                  <a:latin typeface="Microsoft YaHei" panose="020B0503020204020204" pitchFamily="34" charset="-122"/>
                  <a:ea typeface="Microsoft YaHei" panose="020B0503020204020204" pitchFamily="34" charset="-122"/>
                </a:rPr>
                <a:t>价</a:t>
              </a:r>
              <a:r>
                <a:rPr lang="zh-CN" altLang="en-US" dirty="0" smtClean="0">
                  <a:solidFill>
                    <a:srgbClr val="143C8D"/>
                  </a:solidFill>
                  <a:latin typeface="Microsoft YaHei" panose="020B0503020204020204" pitchFamily="34" charset="-122"/>
                  <a:ea typeface="Microsoft YaHei" panose="020B0503020204020204" pitchFamily="34" charset="-122"/>
                </a:rPr>
                <a:t>格临界值警告系统</a:t>
              </a:r>
              <a:r>
                <a:rPr lang="en-US" sz="1200" dirty="0" smtClean="0">
                  <a:solidFill>
                    <a:srgbClr val="143C8D"/>
                  </a:solidFill>
                  <a:latin typeface="Microsoft YaHei" panose="020B0503020204020204" pitchFamily="34" charset="-122"/>
                  <a:ea typeface="Microsoft YaHei" panose="020B0503020204020204" pitchFamily="34" charset="-122"/>
                </a:rPr>
                <a:t> </a:t>
              </a:r>
            </a:p>
            <a:p>
              <a:pPr marL="174625" indent="-174625" fontAlgn="base">
                <a:spcBef>
                  <a:spcPct val="0"/>
                </a:spcBef>
                <a:spcAft>
                  <a:spcPct val="0"/>
                </a:spcAft>
                <a:buFont typeface="Wingdings" pitchFamily="2" charset="2"/>
                <a:buChar char="§"/>
              </a:pPr>
              <a:r>
                <a:rPr lang="zh-CN" altLang="en-US" dirty="0">
                  <a:solidFill>
                    <a:srgbClr val="143C8D"/>
                  </a:solidFill>
                  <a:latin typeface="Microsoft YaHei" panose="020B0503020204020204" pitchFamily="34" charset="-122"/>
                  <a:ea typeface="Microsoft YaHei" panose="020B0503020204020204" pitchFamily="34" charset="-122"/>
                </a:rPr>
                <a:t>监测</a:t>
              </a:r>
              <a:r>
                <a:rPr lang="zh-CN" altLang="en-US" dirty="0" smtClean="0">
                  <a:solidFill>
                    <a:srgbClr val="143C8D"/>
                  </a:solidFill>
                  <a:latin typeface="Microsoft YaHei" panose="020B0503020204020204" pitchFamily="34" charset="-122"/>
                  <a:ea typeface="Microsoft YaHei" panose="020B0503020204020204" pitchFamily="34" charset="-122"/>
                </a:rPr>
                <a:t>竞争对手的促销行为并自动发出提醒，实现快速回应</a:t>
              </a:r>
              <a:endParaRPr lang="en-US" sz="1200" dirty="0" smtClean="0">
                <a:solidFill>
                  <a:srgbClr val="143C8D"/>
                </a:solidFill>
                <a:latin typeface="Microsoft YaHei" panose="020B0503020204020204" pitchFamily="34" charset="-122"/>
                <a:ea typeface="Microsoft YaHei" panose="020B0503020204020204" pitchFamily="34" charset="-122"/>
              </a:endParaRPr>
            </a:p>
            <a:p>
              <a:pPr marL="174625" indent="-174625" fontAlgn="base">
                <a:spcBef>
                  <a:spcPct val="0"/>
                </a:spcBef>
                <a:spcAft>
                  <a:spcPct val="0"/>
                </a:spcAft>
                <a:buFont typeface="Wingdings" pitchFamily="2" charset="2"/>
                <a:buChar char="§"/>
              </a:pPr>
              <a:r>
                <a:rPr lang="zh-CN" altLang="en-US" sz="1200" dirty="0" smtClean="0">
                  <a:solidFill>
                    <a:srgbClr val="143C8D"/>
                  </a:solidFill>
                  <a:latin typeface="Microsoft YaHei" panose="020B0503020204020204" pitchFamily="34" charset="-122"/>
                  <a:ea typeface="Microsoft YaHei" panose="020B0503020204020204" pitchFamily="34" charset="-122"/>
                </a:rPr>
                <a:t>可被立即落实的推荐方案：计算定价水平，优化促销方案，推进销售额增长</a:t>
              </a:r>
              <a:endParaRPr lang="en-US" sz="1200" dirty="0" smtClean="0">
                <a:solidFill>
                  <a:srgbClr val="143C8D"/>
                </a:solidFill>
                <a:latin typeface="Microsoft YaHei" panose="020B0503020204020204" pitchFamily="34" charset="-122"/>
                <a:ea typeface="Microsoft YaHei" panose="020B0503020204020204" pitchFamily="34" charset="-122"/>
              </a:endParaRPr>
            </a:p>
            <a:p>
              <a:pPr marL="174625" indent="-174625" fontAlgn="base">
                <a:spcBef>
                  <a:spcPct val="0"/>
                </a:spcBef>
                <a:spcAft>
                  <a:spcPct val="0"/>
                </a:spcAft>
                <a:buFont typeface="Wingdings" pitchFamily="2" charset="2"/>
                <a:buChar char="§"/>
              </a:pPr>
              <a:r>
                <a:rPr lang="zh-CN" altLang="en-US" sz="1200" dirty="0" smtClean="0">
                  <a:solidFill>
                    <a:srgbClr val="143C8D"/>
                  </a:solidFill>
                  <a:latin typeface="Microsoft YaHei" panose="020B0503020204020204" pitchFamily="34" charset="-122"/>
                  <a:ea typeface="Microsoft YaHei" panose="020B0503020204020204" pitchFamily="34" charset="-122"/>
                </a:rPr>
                <a:t>产品与客户</a:t>
              </a:r>
              <a:r>
                <a:rPr lang="en-US" altLang="zh-CN" sz="1200" dirty="0" smtClean="0">
                  <a:solidFill>
                    <a:srgbClr val="143C8D"/>
                  </a:solidFill>
                  <a:latin typeface="Microsoft YaHei" panose="020B0503020204020204" pitchFamily="34" charset="-122"/>
                  <a:ea typeface="Microsoft YaHei" panose="020B0503020204020204" pitchFamily="34" charset="-122"/>
                </a:rPr>
                <a:t>ID</a:t>
              </a:r>
              <a:r>
                <a:rPr lang="zh-CN" altLang="en-US" sz="1200" dirty="0" smtClean="0">
                  <a:solidFill>
                    <a:srgbClr val="143C8D"/>
                  </a:solidFill>
                  <a:latin typeface="Microsoft YaHei" panose="020B0503020204020204" pitchFamily="34" charset="-122"/>
                  <a:ea typeface="Microsoft YaHei" panose="020B0503020204020204" pitchFamily="34" charset="-122"/>
                </a:rPr>
                <a:t>实现一一对应，让每一次数据分析更快速、更准确</a:t>
              </a:r>
              <a:endParaRPr lang="en-US" sz="1200" dirty="0" smtClean="0">
                <a:solidFill>
                  <a:srgbClr val="143C8D"/>
                </a:solidFill>
                <a:latin typeface="Microsoft YaHei" panose="020B0503020204020204" pitchFamily="34" charset="-122"/>
                <a:ea typeface="Microsoft YaHei" panose="020B0503020204020204" pitchFamily="34" charset="-122"/>
              </a:endParaRPr>
            </a:p>
          </p:txBody>
        </p:sp>
      </p:grpSp>
      <p:grpSp>
        <p:nvGrpSpPr>
          <p:cNvPr id="15" name="Group 14"/>
          <p:cNvGrpSpPr/>
          <p:nvPr>
            <p:custDataLst>
              <p:tags r:id="rId6"/>
            </p:custDataLst>
          </p:nvPr>
        </p:nvGrpSpPr>
        <p:grpSpPr>
          <a:xfrm>
            <a:off x="5404374" y="4905072"/>
            <a:ext cx="2300715" cy="1077710"/>
            <a:chOff x="337074" y="5644362"/>
            <a:chExt cx="2300715" cy="1018219"/>
          </a:xfrm>
        </p:grpSpPr>
        <p:sp>
          <p:nvSpPr>
            <p:cNvPr id="16" name="Rounded Rectangle 15"/>
            <p:cNvSpPr/>
            <p:nvPr>
              <p:custDataLst>
                <p:tags r:id="rId15"/>
              </p:custDataLst>
            </p:nvPr>
          </p:nvSpPr>
          <p:spPr>
            <a:xfrm>
              <a:off x="337074" y="5644362"/>
              <a:ext cx="2300715" cy="1018219"/>
            </a:xfrm>
            <a:prstGeom prst="roundRect">
              <a:avLst>
                <a:gd name="adj" fmla="val 6122"/>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17" name="Rectangle 1"/>
            <p:cNvSpPr>
              <a:spLocks noChangeArrowheads="1"/>
            </p:cNvSpPr>
            <p:nvPr>
              <p:custDataLst>
                <p:tags r:id="rId16"/>
              </p:custDataLst>
            </p:nvPr>
          </p:nvSpPr>
          <p:spPr bwMode="auto">
            <a:xfrm>
              <a:off x="411948" y="5737973"/>
              <a:ext cx="1156022" cy="55249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lvl="0" algn="ctr" fontAlgn="base">
                <a:lnSpc>
                  <a:spcPct val="100000"/>
                </a:lnSpc>
                <a:spcBef>
                  <a:spcPct val="0"/>
                </a:spcBef>
                <a:spcAft>
                  <a:spcPct val="0"/>
                </a:spcAft>
                <a:buClrTx/>
                <a:buSzTx/>
                <a:tabLst/>
              </a:pPr>
              <a:r>
                <a:rPr lang="zh-CN" altLang="en-US" sz="1600" b="1" cap="small" dirty="0" smtClean="0">
                  <a:solidFill>
                    <a:srgbClr val="143C8D"/>
                  </a:solidFill>
                  <a:latin typeface="Microsoft YaHei" panose="020B0503020204020204" pitchFamily="34" charset="-122"/>
                  <a:ea typeface="Microsoft YaHei" panose="020B0503020204020204" pitchFamily="34" charset="-122"/>
                </a:rPr>
                <a:t>市场信息化模块</a:t>
              </a:r>
              <a:endParaRPr lang="en-US" sz="1400" dirty="0" smtClean="0">
                <a:solidFill>
                  <a:srgbClr val="143C8D"/>
                </a:solidFill>
                <a:latin typeface="Microsoft YaHei" panose="020B0503020204020204" pitchFamily="34" charset="-122"/>
                <a:ea typeface="Microsoft YaHei" panose="020B0503020204020204" pitchFamily="34" charset="-122"/>
              </a:endParaRPr>
            </a:p>
          </p:txBody>
        </p:sp>
        <p:pic>
          <p:nvPicPr>
            <p:cNvPr id="18" name="Picture 17"/>
            <p:cNvPicPr>
              <a:picLocks noChangeAspect="1"/>
            </p:cNvPicPr>
            <p:nvPr>
              <p:custDataLst>
                <p:tags r:id="rId17"/>
              </p:custDataLst>
            </p:nvPr>
          </p:nvPicPr>
          <p:blipFill>
            <a:blip r:embed="rId2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17333" y="5833554"/>
              <a:ext cx="691290" cy="639834"/>
            </a:xfrm>
            <a:prstGeom prst="rect">
              <a:avLst/>
            </a:prstGeom>
          </p:spPr>
        </p:pic>
      </p:grpSp>
      <p:grpSp>
        <p:nvGrpSpPr>
          <p:cNvPr id="19" name="Group 18"/>
          <p:cNvGrpSpPr/>
          <p:nvPr>
            <p:custDataLst>
              <p:tags r:id="rId7"/>
            </p:custDataLst>
          </p:nvPr>
        </p:nvGrpSpPr>
        <p:grpSpPr>
          <a:xfrm>
            <a:off x="2775473" y="4905072"/>
            <a:ext cx="2300716" cy="1069962"/>
            <a:chOff x="337073" y="4485760"/>
            <a:chExt cx="2300716" cy="1069962"/>
          </a:xfrm>
        </p:grpSpPr>
        <p:sp>
          <p:nvSpPr>
            <p:cNvPr id="20" name="Rounded Rectangle 19"/>
            <p:cNvSpPr/>
            <p:nvPr>
              <p:custDataLst>
                <p:tags r:id="rId12"/>
              </p:custDataLst>
            </p:nvPr>
          </p:nvSpPr>
          <p:spPr>
            <a:xfrm>
              <a:off x="337074" y="4485760"/>
              <a:ext cx="2300715" cy="1069962"/>
            </a:xfrm>
            <a:prstGeom prst="roundRect">
              <a:avLst>
                <a:gd name="adj" fmla="val 6122"/>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pic>
          <p:nvPicPr>
            <p:cNvPr id="21" name="Picture 20"/>
            <p:cNvPicPr>
              <a:picLocks noChangeAspect="1"/>
            </p:cNvPicPr>
            <p:nvPr>
              <p:custDataLst>
                <p:tags r:id="rId13"/>
              </p:custDataLst>
            </p:nvPr>
          </p:nvPicPr>
          <p:blipFill>
            <a:blip r:embed="rId2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41684" y="4605738"/>
              <a:ext cx="814916" cy="830007"/>
            </a:xfrm>
            <a:prstGeom prst="rect">
              <a:avLst/>
            </a:prstGeom>
          </p:spPr>
        </p:pic>
        <p:sp>
          <p:nvSpPr>
            <p:cNvPr id="22" name="Rectangle 1"/>
            <p:cNvSpPr>
              <a:spLocks noChangeArrowheads="1"/>
            </p:cNvSpPr>
            <p:nvPr>
              <p:custDataLst>
                <p:tags r:id="rId14"/>
              </p:custDataLst>
            </p:nvPr>
          </p:nvSpPr>
          <p:spPr bwMode="auto">
            <a:xfrm>
              <a:off x="337073" y="4605243"/>
              <a:ext cx="1417585"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lvl="0" algn="ctr" fontAlgn="base">
                <a:lnSpc>
                  <a:spcPct val="100000"/>
                </a:lnSpc>
                <a:spcBef>
                  <a:spcPct val="0"/>
                </a:spcBef>
                <a:spcAft>
                  <a:spcPct val="0"/>
                </a:spcAft>
                <a:buClrTx/>
                <a:buSzTx/>
                <a:tabLst/>
              </a:pPr>
              <a:r>
                <a:rPr lang="zh-CN" altLang="en-US" sz="1600" b="1" cap="small" dirty="0" smtClean="0">
                  <a:solidFill>
                    <a:srgbClr val="143C8D"/>
                  </a:solidFill>
                  <a:latin typeface="Microsoft YaHei" panose="020B0503020204020204" pitchFamily="34" charset="-122"/>
                  <a:ea typeface="Microsoft YaHei" panose="020B0503020204020204" pitchFamily="34" charset="-122"/>
                </a:rPr>
                <a:t>顾客情绪模块</a:t>
              </a:r>
              <a:endParaRPr lang="en-US" sz="1400" dirty="0" smtClean="0">
                <a:solidFill>
                  <a:srgbClr val="143C8D"/>
                </a:solidFill>
                <a:latin typeface="Microsoft YaHei" panose="020B0503020204020204" pitchFamily="34" charset="-122"/>
                <a:ea typeface="Microsoft YaHei" panose="020B0503020204020204" pitchFamily="34" charset="-122"/>
              </a:endParaRPr>
            </a:p>
          </p:txBody>
        </p:sp>
      </p:grpSp>
      <p:sp>
        <p:nvSpPr>
          <p:cNvPr id="23" name="AutoShape 19"/>
          <p:cNvSpPr>
            <a:spLocks noChangeArrowheads="1"/>
          </p:cNvSpPr>
          <p:nvPr>
            <p:custDataLst>
              <p:tags r:id="rId8"/>
            </p:custDataLst>
          </p:nvPr>
        </p:nvSpPr>
        <p:spPr bwMode="gray">
          <a:xfrm>
            <a:off x="3916965" y="2610805"/>
            <a:ext cx="1327598" cy="139956"/>
          </a:xfrm>
          <a:prstGeom prst="downArrow">
            <a:avLst>
              <a:gd name="adj1" fmla="val 46809"/>
              <a:gd name="adj2" fmla="val 149180"/>
            </a:avLst>
          </a:prstGeom>
          <a:gradFill rotWithShape="1">
            <a:gsLst>
              <a:gs pos="0">
                <a:srgbClr val="143C8D"/>
              </a:gs>
              <a:gs pos="13000">
                <a:srgbClr val="004080">
                  <a:alpha val="87000"/>
                </a:srgbClr>
              </a:gs>
              <a:gs pos="100000">
                <a:srgbClr val="EED89D">
                  <a:alpha val="0"/>
                </a:srgbClr>
              </a:gs>
            </a:gsLst>
            <a:lin ang="16200000" scaled="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algn="l" defTabSz="457200">
              <a:buClr>
                <a:srgbClr val="FFFF99"/>
              </a:buClr>
              <a:defRPr/>
            </a:pPr>
            <a:endParaRPr lang="en-US" altLang="en-US" sz="1400" dirty="0">
              <a:solidFill>
                <a:srgbClr val="003D80"/>
              </a:solidFill>
              <a:latin typeface="Microsoft YaHei" panose="020B0503020204020204" pitchFamily="34" charset="-122"/>
              <a:ea typeface="Microsoft YaHei" panose="020B0503020204020204" pitchFamily="34" charset="-122"/>
            </a:endParaRPr>
          </a:p>
        </p:txBody>
      </p:sp>
      <p:sp>
        <p:nvSpPr>
          <p:cNvPr id="24" name="Rectangle 1"/>
          <p:cNvSpPr>
            <a:spLocks noChangeArrowheads="1"/>
          </p:cNvSpPr>
          <p:nvPr>
            <p:custDataLst>
              <p:tags r:id="rId9"/>
            </p:custDataLst>
          </p:nvPr>
        </p:nvSpPr>
        <p:spPr bwMode="auto">
          <a:xfrm>
            <a:off x="675950" y="1901132"/>
            <a:ext cx="2609526" cy="5232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L="174625" marR="0" lvl="0" indent="-174625" fontAlgn="base">
              <a:lnSpc>
                <a:spcPct val="100000"/>
              </a:lnSpc>
              <a:spcBef>
                <a:spcPct val="0"/>
              </a:spcBef>
              <a:spcAft>
                <a:spcPct val="0"/>
              </a:spcAft>
              <a:buClrTx/>
              <a:buSzTx/>
              <a:buFont typeface="Wingdings" pitchFamily="2" charset="2"/>
              <a:buChar char="§"/>
              <a:tabLst/>
            </a:pPr>
            <a:r>
              <a:rPr lang="zh-CN" altLang="en-US" sz="1400" b="1" u="sng" cap="small" dirty="0">
                <a:solidFill>
                  <a:srgbClr val="143C8D"/>
                </a:solidFill>
                <a:latin typeface="Microsoft YaHei" panose="020B0503020204020204" pitchFamily="34" charset="-122"/>
                <a:ea typeface="Microsoft YaHei" panose="020B0503020204020204" pitchFamily="34" charset="-122"/>
              </a:rPr>
              <a:t>辨别</a:t>
            </a:r>
            <a:r>
              <a:rPr lang="en-US" sz="1200" b="1" dirty="0" smtClean="0">
                <a:solidFill>
                  <a:srgbClr val="143C8D"/>
                </a:solidFill>
                <a:latin typeface="Microsoft YaHei" panose="020B0503020204020204" pitchFamily="34" charset="-122"/>
                <a:ea typeface="Microsoft YaHei" panose="020B0503020204020204" pitchFamily="34" charset="-122"/>
              </a:rPr>
              <a:t> </a:t>
            </a:r>
            <a:r>
              <a:rPr lang="zh-CN" altLang="en-US" sz="1200" b="1" dirty="0" smtClean="0">
                <a:solidFill>
                  <a:srgbClr val="143C8D"/>
                </a:solidFill>
                <a:latin typeface="Microsoft YaHei" panose="020B0503020204020204" pitchFamily="34" charset="-122"/>
                <a:ea typeface="Microsoft YaHei" panose="020B0503020204020204" pitchFamily="34" charset="-122"/>
              </a:rPr>
              <a:t>数据中的最优资源</a:t>
            </a:r>
            <a:endParaRPr lang="en-US" sz="1200" dirty="0" smtClean="0">
              <a:solidFill>
                <a:srgbClr val="143C8D"/>
              </a:solidFill>
              <a:latin typeface="Microsoft YaHei" panose="020B0503020204020204" pitchFamily="34" charset="-122"/>
              <a:ea typeface="Microsoft YaHei" panose="020B0503020204020204" pitchFamily="34" charset="-122"/>
            </a:endParaRPr>
          </a:p>
          <a:p>
            <a:pPr marL="174625" marR="0" lvl="0" indent="-174625" fontAlgn="base">
              <a:lnSpc>
                <a:spcPct val="100000"/>
              </a:lnSpc>
              <a:spcBef>
                <a:spcPct val="0"/>
              </a:spcBef>
              <a:spcAft>
                <a:spcPct val="0"/>
              </a:spcAft>
              <a:buClrTx/>
              <a:buSzTx/>
              <a:buFont typeface="Wingdings" pitchFamily="2" charset="2"/>
              <a:buChar char="§"/>
              <a:tabLst/>
            </a:pPr>
            <a:r>
              <a:rPr lang="zh-CN" altLang="en-US" sz="1400" b="1" u="sng" cap="small" dirty="0">
                <a:solidFill>
                  <a:srgbClr val="143C8D"/>
                </a:solidFill>
                <a:latin typeface="Microsoft YaHei" panose="020B0503020204020204" pitchFamily="34" charset="-122"/>
                <a:ea typeface="Microsoft YaHei" panose="020B0503020204020204" pitchFamily="34" charset="-122"/>
              </a:rPr>
              <a:t>抓住</a:t>
            </a:r>
            <a:r>
              <a:rPr lang="en-US" sz="1200" b="1" dirty="0" smtClean="0">
                <a:solidFill>
                  <a:srgbClr val="143C8D"/>
                </a:solidFill>
                <a:latin typeface="Microsoft YaHei" panose="020B0503020204020204" pitchFamily="34" charset="-122"/>
                <a:ea typeface="Microsoft YaHei" panose="020B0503020204020204" pitchFamily="34" charset="-122"/>
              </a:rPr>
              <a:t> </a:t>
            </a:r>
            <a:r>
              <a:rPr lang="zh-CN" altLang="en-US" b="1" dirty="0">
                <a:solidFill>
                  <a:srgbClr val="143C8D"/>
                </a:solidFill>
                <a:latin typeface="Microsoft YaHei" panose="020B0503020204020204" pitchFamily="34" charset="-122"/>
                <a:ea typeface="Microsoft YaHei" panose="020B0503020204020204" pitchFamily="34" charset="-122"/>
              </a:rPr>
              <a:t>数据</a:t>
            </a:r>
            <a:r>
              <a:rPr lang="zh-CN" altLang="en-US" b="1" dirty="0" smtClean="0">
                <a:solidFill>
                  <a:srgbClr val="143C8D"/>
                </a:solidFill>
                <a:latin typeface="Microsoft YaHei" panose="020B0503020204020204" pitchFamily="34" charset="-122"/>
                <a:ea typeface="Microsoft YaHei" panose="020B0503020204020204" pitchFamily="34" charset="-122"/>
              </a:rPr>
              <a:t>中的最重要信息</a:t>
            </a:r>
            <a:r>
              <a:rPr lang="en-US" sz="1200" dirty="0" smtClean="0">
                <a:solidFill>
                  <a:srgbClr val="143C8D"/>
                </a:solidFill>
                <a:latin typeface="Microsoft YaHei" panose="020B0503020204020204" pitchFamily="34" charset="-122"/>
                <a:ea typeface="Microsoft YaHei" panose="020B0503020204020204" pitchFamily="34" charset="-122"/>
              </a:rPr>
              <a:t> </a:t>
            </a:r>
          </a:p>
        </p:txBody>
      </p:sp>
      <p:sp>
        <p:nvSpPr>
          <p:cNvPr id="25" name="Rectangle 1"/>
          <p:cNvSpPr>
            <a:spLocks noChangeArrowheads="1"/>
          </p:cNvSpPr>
          <p:nvPr>
            <p:custDataLst>
              <p:tags r:id="rId10"/>
            </p:custDataLst>
          </p:nvPr>
        </p:nvSpPr>
        <p:spPr bwMode="auto">
          <a:xfrm>
            <a:off x="881848" y="5154750"/>
            <a:ext cx="1156022" cy="33855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spAutoFit/>
          </a:bodyPr>
          <a:lstStyle/>
          <a:p>
            <a:pPr marR="0" lvl="0" algn="ctr" fontAlgn="base">
              <a:lnSpc>
                <a:spcPct val="100000"/>
              </a:lnSpc>
              <a:spcBef>
                <a:spcPct val="0"/>
              </a:spcBef>
              <a:spcAft>
                <a:spcPct val="0"/>
              </a:spcAft>
              <a:buClrTx/>
              <a:buSzTx/>
              <a:tabLst/>
            </a:pPr>
            <a:r>
              <a:rPr lang="zh-CN" altLang="en-US" sz="1600" b="1" cap="small" dirty="0" smtClean="0">
                <a:solidFill>
                  <a:srgbClr val="143C8D"/>
                </a:solidFill>
                <a:latin typeface="Microsoft YaHei" panose="020B0503020204020204" pitchFamily="34" charset="-122"/>
                <a:ea typeface="Microsoft YaHei" panose="020B0503020204020204" pitchFamily="34" charset="-122"/>
              </a:rPr>
              <a:t>附加模块</a:t>
            </a:r>
            <a:endParaRPr lang="en-US" sz="1400" dirty="0" smtClean="0">
              <a:solidFill>
                <a:srgbClr val="143C8D"/>
              </a:solidFill>
              <a:latin typeface="Microsoft YaHei" panose="020B0503020204020204" pitchFamily="34" charset="-122"/>
              <a:ea typeface="Microsoft YaHei" panose="020B0503020204020204" pitchFamily="34" charset="-122"/>
            </a:endParaRPr>
          </a:p>
        </p:txBody>
      </p:sp>
      <p:sp>
        <p:nvSpPr>
          <p:cNvPr id="26" name="Rounded Rectangle 25"/>
          <p:cNvSpPr/>
          <p:nvPr>
            <p:custDataLst>
              <p:tags r:id="rId11"/>
            </p:custDataLst>
          </p:nvPr>
        </p:nvSpPr>
        <p:spPr>
          <a:xfrm>
            <a:off x="603775" y="4921770"/>
            <a:ext cx="1771126" cy="1069962"/>
          </a:xfrm>
          <a:prstGeom prst="roundRect">
            <a:avLst>
              <a:gd name="adj" fmla="val 6122"/>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33" name="Round Same Side Corner Rectangle 32"/>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4" name="Round Same Side Corner Rectangle 33"/>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5" name="Round Same Side Corner Rectangle 34"/>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7" name="Round Same Side Corner Rectangle 36"/>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8" name="Straight Connector 37"/>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2669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p:cNvSpPr>
            <a:spLocks noGrp="1"/>
          </p:cNvSpPr>
          <p:nvPr>
            <p:ph type="title"/>
          </p:nvPr>
        </p:nvSpPr>
        <p:spPr/>
        <p:txBody>
          <a:bodyPr/>
          <a:lstStyle/>
          <a:p>
            <a:r>
              <a:rPr lang="en-US" altLang="en-US" dirty="0"/>
              <a:t>Big Data is a New Source of Competitive Advantage</a:t>
            </a:r>
            <a:endParaRPr lang="en-SG" dirty="0"/>
          </a:p>
        </p:txBody>
      </p:sp>
      <p:sp>
        <p:nvSpPr>
          <p:cNvPr id="34" name="Text Placeholder 33"/>
          <p:cNvSpPr>
            <a:spLocks noGrp="1"/>
          </p:cNvSpPr>
          <p:nvPr>
            <p:ph type="body" sz="quarter" idx="10"/>
          </p:nvPr>
        </p:nvSpPr>
        <p:spPr/>
        <p:txBody>
          <a:bodyPr/>
          <a:lstStyle/>
          <a:p>
            <a:r>
              <a:rPr lang="en-US" dirty="0"/>
              <a:t>“The rate of return on analytics investments is $10.66 on every dollar invested. That means, that if you’re gathering data and you haven’t deployed analytics, you’re crazy.” </a:t>
            </a:r>
            <a:r>
              <a:rPr lang="en-US" b="1" dirty="0">
                <a:solidFill>
                  <a:srgbClr val="5F5F5F"/>
                </a:solidFill>
              </a:rPr>
              <a:t>- </a:t>
            </a:r>
            <a:r>
              <a:rPr lang="en-US" sz="1100" dirty="0"/>
              <a:t>David O’Connell, principal analyst at Nucleus </a:t>
            </a:r>
            <a:r>
              <a:rPr lang="en-US" sz="1100" dirty="0" smtClean="0"/>
              <a:t>Research</a:t>
            </a:r>
            <a:endParaRPr lang="en-US" sz="1100" b="1" dirty="0"/>
          </a:p>
        </p:txBody>
      </p:sp>
      <p:sp>
        <p:nvSpPr>
          <p:cNvPr id="3" name="AutoShape 5"/>
          <p:cNvSpPr>
            <a:spLocks noChangeArrowheads="1"/>
          </p:cNvSpPr>
          <p:nvPr>
            <p:custDataLst>
              <p:tags r:id="rId1"/>
            </p:custDataLst>
          </p:nvPr>
        </p:nvSpPr>
        <p:spPr bwMode="auto">
          <a:xfrm>
            <a:off x="185738" y="1665358"/>
            <a:ext cx="4295775" cy="4659242"/>
          </a:xfrm>
          <a:prstGeom prst="roundRect">
            <a:avLst>
              <a:gd name="adj" fmla="val 6185"/>
            </a:avLst>
          </a:prstGeom>
          <a:noFill/>
          <a:ln w="9525" algn="ctr">
            <a:solidFill>
              <a:schemeClr val="bg1"/>
            </a:solidFill>
            <a:round/>
            <a:headEnd/>
            <a:tailEnd type="none" w="lg" len="med"/>
          </a:ln>
          <a:extLst>
            <a:ext uri="{909E8E84-426E-40dd-AFC4-6F175D3DCCD1}">
              <a14:hiddenFill xmlns:a14="http://schemas.microsoft.com/office/drawing/2010/main">
                <a:solidFill>
                  <a:srgbClr val="FFFFFF"/>
                </a:solidFill>
              </a14:hiddenFill>
            </a:ext>
          </a:extLst>
        </p:spPr>
        <p:txBody>
          <a:bodyPr lIns="45716" tIns="45716" rIns="45716" bIns="45716" anchor="ct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Bef>
                <a:spcPct val="50000"/>
              </a:spcBef>
            </a:pPr>
            <a:endParaRPr lang="en-US" altLang="en-US" sz="1800">
              <a:solidFill>
                <a:srgbClr val="000000"/>
              </a:solidFill>
              <a:latin typeface="+mn-lt"/>
            </a:endParaRPr>
          </a:p>
        </p:txBody>
      </p:sp>
      <p:sp>
        <p:nvSpPr>
          <p:cNvPr id="4" name="AutoShape 6"/>
          <p:cNvSpPr>
            <a:spLocks noChangeArrowheads="1"/>
          </p:cNvSpPr>
          <p:nvPr>
            <p:custDataLst>
              <p:tags r:id="rId2"/>
            </p:custDataLst>
          </p:nvPr>
        </p:nvSpPr>
        <p:spPr bwMode="auto">
          <a:xfrm>
            <a:off x="4667250" y="1674882"/>
            <a:ext cx="4295775" cy="4649717"/>
          </a:xfrm>
          <a:prstGeom prst="roundRect">
            <a:avLst>
              <a:gd name="adj" fmla="val 6148"/>
            </a:avLst>
          </a:prstGeom>
          <a:noFill/>
          <a:ln w="9525" algn="ctr">
            <a:solidFill>
              <a:schemeClr val="bg1"/>
            </a:solidFill>
            <a:round/>
            <a:headEnd/>
            <a:tailEnd type="none" w="lg" len="med"/>
          </a:ln>
          <a:extLst>
            <a:ext uri="{909E8E84-426E-40dd-AFC4-6F175D3DCCD1}">
              <a14:hiddenFill xmlns:a14="http://schemas.microsoft.com/office/drawing/2010/main">
                <a:solidFill>
                  <a:srgbClr val="FFFFFF"/>
                </a:solidFill>
              </a14:hiddenFill>
            </a:ext>
          </a:extLst>
        </p:spPr>
        <p:txBody>
          <a:bodyPr lIns="45716" tIns="45716" rIns="45716" bIns="45716" anchor="ct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Bef>
                <a:spcPct val="50000"/>
              </a:spcBef>
            </a:pPr>
            <a:endParaRPr lang="en-US" altLang="en-US" sz="1800">
              <a:solidFill>
                <a:srgbClr val="000000"/>
              </a:solidFill>
              <a:latin typeface="+mn-lt"/>
            </a:endParaRPr>
          </a:p>
        </p:txBody>
      </p:sp>
      <p:sp>
        <p:nvSpPr>
          <p:cNvPr id="5" name="Text Box 9"/>
          <p:cNvSpPr txBox="1">
            <a:spLocks noChangeArrowheads="1"/>
          </p:cNvSpPr>
          <p:nvPr>
            <p:custDataLst>
              <p:tags r:id="rId3"/>
            </p:custDataLst>
          </p:nvPr>
        </p:nvSpPr>
        <p:spPr bwMode="auto">
          <a:xfrm>
            <a:off x="527050" y="6411913"/>
            <a:ext cx="4175125"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med"/>
              </a14:hiddenLine>
            </a:ext>
          </a:extLst>
        </p:spPr>
        <p:txBody>
          <a:bodyPr lIns="91430" tIns="45716" rIns="91430" bIns="45716">
            <a:spAutoFit/>
          </a:bodyPr>
          <a:lstStyle>
            <a:lvl1pPr marL="344488" indent="-344488">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eaLnBrk="0" hangingPunct="0">
              <a:lnSpc>
                <a:spcPct val="90000"/>
              </a:lnSpc>
            </a:pPr>
            <a:r>
              <a:rPr lang="en-US" altLang="en-US" sz="800" dirty="0">
                <a:solidFill>
                  <a:srgbClr val="595959"/>
                </a:solidFill>
                <a:latin typeface="+mn-lt"/>
              </a:rPr>
              <a:t>Source: McKinsey Center for Business Technology</a:t>
            </a:r>
          </a:p>
        </p:txBody>
      </p:sp>
      <p:sp>
        <p:nvSpPr>
          <p:cNvPr id="6" name="Text Box 10"/>
          <p:cNvSpPr txBox="1">
            <a:spLocks noChangeArrowheads="1"/>
          </p:cNvSpPr>
          <p:nvPr>
            <p:custDataLst>
              <p:tags r:id="rId4"/>
            </p:custDataLst>
          </p:nvPr>
        </p:nvSpPr>
        <p:spPr bwMode="auto">
          <a:xfrm>
            <a:off x="4757738" y="6411913"/>
            <a:ext cx="4175125" cy="20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type="none" w="lg" len="med"/>
              </a14:hiddenLine>
            </a:ext>
          </a:extLst>
        </p:spPr>
        <p:txBody>
          <a:bodyPr lIns="91430" tIns="45716" rIns="91430" bIns="45716">
            <a:spAutoFit/>
          </a:bodyPr>
          <a:lstStyle>
            <a:lvl1pPr marL="344488" indent="-344488">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eaLnBrk="0" hangingPunct="0">
              <a:lnSpc>
                <a:spcPct val="90000"/>
              </a:lnSpc>
            </a:pPr>
            <a:r>
              <a:rPr lang="en-US" altLang="en-US" sz="800" dirty="0">
                <a:solidFill>
                  <a:srgbClr val="595959"/>
                </a:solidFill>
                <a:latin typeface="+mn-lt"/>
              </a:rPr>
              <a:t>Source: Bloomberg and </a:t>
            </a:r>
            <a:r>
              <a:rPr lang="en-US" altLang="en-US" sz="800" dirty="0" err="1">
                <a:solidFill>
                  <a:srgbClr val="595959"/>
                </a:solidFill>
                <a:latin typeface="+mn-lt"/>
              </a:rPr>
              <a:t>Datastream</a:t>
            </a:r>
            <a:r>
              <a:rPr lang="en-US" altLang="en-US" sz="800" dirty="0">
                <a:solidFill>
                  <a:srgbClr val="595959"/>
                </a:solidFill>
                <a:latin typeface="+mn-lt"/>
              </a:rPr>
              <a:t>; annual reports; McKinsey analysis</a:t>
            </a:r>
          </a:p>
        </p:txBody>
      </p:sp>
      <p:sp>
        <p:nvSpPr>
          <p:cNvPr id="7" name="Text Box 12"/>
          <p:cNvSpPr txBox="1">
            <a:spLocks noChangeArrowheads="1"/>
          </p:cNvSpPr>
          <p:nvPr/>
        </p:nvSpPr>
        <p:spPr bwMode="auto">
          <a:xfrm>
            <a:off x="715963" y="4673600"/>
            <a:ext cx="328295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0" tIns="45716" rIns="91430" bIns="45716" anchor="ctr" anchorCtr="1">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30000"/>
              </a:spcAft>
            </a:pPr>
            <a:r>
              <a:rPr lang="en-US" altLang="en-US" sz="1400" dirty="0">
                <a:solidFill>
                  <a:srgbClr val="595959"/>
                </a:solidFill>
                <a:latin typeface="+mn-lt"/>
              </a:rPr>
              <a:t>Correlating marketing practices/spend with marketing outcomes</a:t>
            </a:r>
          </a:p>
        </p:txBody>
      </p:sp>
      <p:sp>
        <p:nvSpPr>
          <p:cNvPr id="8" name="Freeform 18"/>
          <p:cNvSpPr>
            <a:spLocks noEditPoints="1"/>
          </p:cNvSpPr>
          <p:nvPr/>
        </p:nvSpPr>
        <p:spPr bwMode="auto">
          <a:xfrm>
            <a:off x="403225" y="1998663"/>
            <a:ext cx="341313" cy="233362"/>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9" name="Freeform 19"/>
          <p:cNvSpPr>
            <a:spLocks noEditPoints="1"/>
          </p:cNvSpPr>
          <p:nvPr/>
        </p:nvSpPr>
        <p:spPr bwMode="auto">
          <a:xfrm rot="10800000">
            <a:off x="3651250" y="2324100"/>
            <a:ext cx="341313" cy="233363"/>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0" name="Text Box 20"/>
          <p:cNvSpPr txBox="1">
            <a:spLocks noChangeArrowheads="1"/>
          </p:cNvSpPr>
          <p:nvPr/>
        </p:nvSpPr>
        <p:spPr bwMode="auto">
          <a:xfrm>
            <a:off x="1500188" y="2884488"/>
            <a:ext cx="2684462"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0" tIns="45716" rIns="91430" bIns="45716" anchor="ctr" anchorCtr="1">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30000"/>
              </a:spcAft>
            </a:pPr>
            <a:r>
              <a:rPr lang="en-US" altLang="en-US" sz="1400" dirty="0">
                <a:solidFill>
                  <a:srgbClr val="595959"/>
                </a:solidFill>
                <a:latin typeface="+mn-lt"/>
              </a:rPr>
              <a:t>Quantify influencers and network of influence connections</a:t>
            </a:r>
          </a:p>
        </p:txBody>
      </p:sp>
      <p:sp>
        <p:nvSpPr>
          <p:cNvPr id="11" name="Freeform 21"/>
          <p:cNvSpPr>
            <a:spLocks noEditPoints="1"/>
          </p:cNvSpPr>
          <p:nvPr/>
        </p:nvSpPr>
        <p:spPr bwMode="auto">
          <a:xfrm>
            <a:off x="1193800" y="2809875"/>
            <a:ext cx="341313" cy="233363"/>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2" name="Freeform 22"/>
          <p:cNvSpPr>
            <a:spLocks noEditPoints="1"/>
          </p:cNvSpPr>
          <p:nvPr/>
        </p:nvSpPr>
        <p:spPr bwMode="auto">
          <a:xfrm rot="10800000">
            <a:off x="3819525" y="3251200"/>
            <a:ext cx="341313" cy="233363"/>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3" name="Text Box 23"/>
          <p:cNvSpPr txBox="1">
            <a:spLocks noChangeArrowheads="1"/>
          </p:cNvSpPr>
          <p:nvPr/>
        </p:nvSpPr>
        <p:spPr bwMode="auto">
          <a:xfrm>
            <a:off x="658813" y="3608388"/>
            <a:ext cx="2838450"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0" tIns="45716" rIns="91430" bIns="45716" anchor="ctr" anchorCtr="1">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30000"/>
              </a:spcAft>
            </a:pPr>
            <a:r>
              <a:rPr lang="en-US" altLang="en-US" sz="1400" dirty="0">
                <a:solidFill>
                  <a:srgbClr val="595959"/>
                </a:solidFill>
                <a:latin typeface="+mn-lt"/>
              </a:rPr>
              <a:t>Be able to offer value-based pricing to B2B customers with greater confidence in outcomes</a:t>
            </a:r>
          </a:p>
        </p:txBody>
      </p:sp>
      <p:sp>
        <p:nvSpPr>
          <p:cNvPr id="14" name="Freeform 24"/>
          <p:cNvSpPr>
            <a:spLocks noEditPoints="1"/>
          </p:cNvSpPr>
          <p:nvPr/>
        </p:nvSpPr>
        <p:spPr bwMode="auto">
          <a:xfrm>
            <a:off x="374650" y="3578225"/>
            <a:ext cx="341313" cy="233363"/>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5" name="Freeform 25"/>
          <p:cNvSpPr>
            <a:spLocks noEditPoints="1"/>
          </p:cNvSpPr>
          <p:nvPr/>
        </p:nvSpPr>
        <p:spPr bwMode="auto">
          <a:xfrm rot="10800000">
            <a:off x="3040063" y="4144963"/>
            <a:ext cx="341312" cy="233362"/>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6" name="Text Box 26"/>
          <p:cNvSpPr txBox="1">
            <a:spLocks noChangeArrowheads="1"/>
          </p:cNvSpPr>
          <p:nvPr/>
        </p:nvSpPr>
        <p:spPr bwMode="auto">
          <a:xfrm>
            <a:off x="527050" y="2006138"/>
            <a:ext cx="3257550" cy="52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91430" tIns="45716" rIns="91430" bIns="45716" anchor="ctr" anchorCtr="1">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30000"/>
              </a:spcAft>
            </a:pPr>
            <a:r>
              <a:rPr lang="en-US" altLang="en-US" sz="1400" dirty="0" smtClean="0">
                <a:solidFill>
                  <a:srgbClr val="595959"/>
                </a:solidFill>
                <a:latin typeface="+mn-lt"/>
              </a:rPr>
              <a:t>Making </a:t>
            </a:r>
            <a:r>
              <a:rPr lang="en-US" altLang="en-US" sz="1400" dirty="0">
                <a:solidFill>
                  <a:srgbClr val="595959"/>
                </a:solidFill>
                <a:latin typeface="+mn-lt"/>
              </a:rPr>
              <a:t>the right offer to a potential customer at the right time and </a:t>
            </a:r>
            <a:r>
              <a:rPr lang="en-US" altLang="en-US" sz="1400" dirty="0" smtClean="0">
                <a:solidFill>
                  <a:srgbClr val="595959"/>
                </a:solidFill>
                <a:latin typeface="+mn-lt"/>
              </a:rPr>
              <a:t>place</a:t>
            </a:r>
            <a:endParaRPr lang="en-US" altLang="en-US" sz="1400" dirty="0">
              <a:solidFill>
                <a:srgbClr val="595959"/>
              </a:solidFill>
              <a:latin typeface="+mn-lt"/>
            </a:endParaRPr>
          </a:p>
        </p:txBody>
      </p:sp>
      <p:sp>
        <p:nvSpPr>
          <p:cNvPr id="17" name="Freeform 27"/>
          <p:cNvSpPr>
            <a:spLocks noEditPoints="1"/>
          </p:cNvSpPr>
          <p:nvPr/>
        </p:nvSpPr>
        <p:spPr bwMode="auto">
          <a:xfrm>
            <a:off x="528638" y="4630738"/>
            <a:ext cx="341312" cy="233362"/>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8" name="Freeform 28"/>
          <p:cNvSpPr>
            <a:spLocks noEditPoints="1"/>
          </p:cNvSpPr>
          <p:nvPr/>
        </p:nvSpPr>
        <p:spPr bwMode="auto">
          <a:xfrm rot="10800000">
            <a:off x="3559175" y="5006975"/>
            <a:ext cx="341313" cy="233363"/>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19" name="Text Box 29"/>
          <p:cNvSpPr txBox="1">
            <a:spLocks noChangeArrowheads="1"/>
          </p:cNvSpPr>
          <p:nvPr/>
        </p:nvSpPr>
        <p:spPr bwMode="auto">
          <a:xfrm>
            <a:off x="757238" y="5405438"/>
            <a:ext cx="31337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30" tIns="45716" rIns="91430" bIns="45716" anchor="ctr" anchorCtr="1">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30000"/>
              </a:spcAft>
            </a:pPr>
            <a:r>
              <a:rPr lang="en-US" altLang="en-US" sz="1400" dirty="0">
                <a:solidFill>
                  <a:srgbClr val="595959"/>
                </a:solidFill>
                <a:latin typeface="+mn-lt"/>
              </a:rPr>
              <a:t>Real-time rerouting or trucks and deliveries based on traffic conditions local inventory status, costs</a:t>
            </a:r>
          </a:p>
        </p:txBody>
      </p:sp>
      <p:sp>
        <p:nvSpPr>
          <p:cNvPr id="20" name="Freeform 30"/>
          <p:cNvSpPr>
            <a:spLocks noEditPoints="1"/>
          </p:cNvSpPr>
          <p:nvPr/>
        </p:nvSpPr>
        <p:spPr bwMode="auto">
          <a:xfrm>
            <a:off x="646113" y="5348288"/>
            <a:ext cx="341312" cy="233362"/>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21" name="Freeform 31"/>
          <p:cNvSpPr>
            <a:spLocks noEditPoints="1"/>
          </p:cNvSpPr>
          <p:nvPr/>
        </p:nvSpPr>
        <p:spPr bwMode="auto">
          <a:xfrm rot="10800000">
            <a:off x="3443288" y="5945188"/>
            <a:ext cx="341312" cy="233362"/>
          </a:xfrm>
          <a:custGeom>
            <a:avLst/>
            <a:gdLst>
              <a:gd name="T0" fmla="*/ 2147483647 w 138"/>
              <a:gd name="T1" fmla="*/ 2147483647 h 94"/>
              <a:gd name="T2" fmla="*/ 2147483647 w 138"/>
              <a:gd name="T3" fmla="*/ 2147483647 h 94"/>
              <a:gd name="T4" fmla="*/ 2147483647 w 138"/>
              <a:gd name="T5" fmla="*/ 2147483647 h 94"/>
              <a:gd name="T6" fmla="*/ 2147483647 w 138"/>
              <a:gd name="T7" fmla="*/ 2147483647 h 94"/>
              <a:gd name="T8" fmla="*/ 2147483647 w 138"/>
              <a:gd name="T9" fmla="*/ 2147483647 h 94"/>
              <a:gd name="T10" fmla="*/ 2147483647 w 138"/>
              <a:gd name="T11" fmla="*/ 2147483647 h 94"/>
              <a:gd name="T12" fmla="*/ 2147483647 w 138"/>
              <a:gd name="T13" fmla="*/ 2147483647 h 94"/>
              <a:gd name="T14" fmla="*/ 0 w 138"/>
              <a:gd name="T15" fmla="*/ 2147483647 h 94"/>
              <a:gd name="T16" fmla="*/ 2147483647 w 138"/>
              <a:gd name="T17" fmla="*/ 2147483647 h 94"/>
              <a:gd name="T18" fmla="*/ 2147483647 w 138"/>
              <a:gd name="T19" fmla="*/ 0 h 94"/>
              <a:gd name="T20" fmla="*/ 2147483647 w 138"/>
              <a:gd name="T21" fmla="*/ 2147483647 h 94"/>
              <a:gd name="T22" fmla="*/ 2147483647 w 138"/>
              <a:gd name="T23" fmla="*/ 2147483647 h 94"/>
              <a:gd name="T24" fmla="*/ 2147483647 w 138"/>
              <a:gd name="T25" fmla="*/ 2147483647 h 94"/>
              <a:gd name="T26" fmla="*/ 2147483647 w 138"/>
              <a:gd name="T27" fmla="*/ 0 h 94"/>
              <a:gd name="T28" fmla="*/ 2147483647 w 138"/>
              <a:gd name="T29" fmla="*/ 2147483647 h 94"/>
              <a:gd name="T30" fmla="*/ 2147483647 w 138"/>
              <a:gd name="T31" fmla="*/ 2147483647 h 94"/>
              <a:gd name="T32" fmla="*/ 2147483647 w 138"/>
              <a:gd name="T33" fmla="*/ 2147483647 h 94"/>
              <a:gd name="T34" fmla="*/ 2147483647 w 138"/>
              <a:gd name="T35" fmla="*/ 2147483647 h 94"/>
              <a:gd name="T36" fmla="*/ 2147483647 w 138"/>
              <a:gd name="T37" fmla="*/ 2147483647 h 94"/>
              <a:gd name="T38" fmla="*/ 2147483647 w 138"/>
              <a:gd name="T39" fmla="*/ 2147483647 h 94"/>
              <a:gd name="T40" fmla="*/ 2147483647 w 138"/>
              <a:gd name="T41" fmla="*/ 2147483647 h 94"/>
              <a:gd name="T42" fmla="*/ 2147483647 w 138"/>
              <a:gd name="T43" fmla="*/ 2147483647 h 94"/>
              <a:gd name="T44" fmla="*/ 2147483647 w 138"/>
              <a:gd name="T45" fmla="*/ 2147483647 h 94"/>
              <a:gd name="T46" fmla="*/ 2147483647 w 138"/>
              <a:gd name="T47" fmla="*/ 2147483647 h 94"/>
              <a:gd name="T48" fmla="*/ 2147483647 w 138"/>
              <a:gd name="T49" fmla="*/ 2147483647 h 94"/>
              <a:gd name="T50" fmla="*/ 2147483647 w 138"/>
              <a:gd name="T51" fmla="*/ 2147483647 h 94"/>
              <a:gd name="T52" fmla="*/ 2147483647 w 138"/>
              <a:gd name="T53" fmla="*/ 0 h 9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38"/>
              <a:gd name="T82" fmla="*/ 0 h 94"/>
              <a:gd name="T83" fmla="*/ 138 w 138"/>
              <a:gd name="T84" fmla="*/ 94 h 9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38" h="94">
                <a:moveTo>
                  <a:pt x="30" y="50"/>
                </a:moveTo>
                <a:cubicBezTo>
                  <a:pt x="32" y="50"/>
                  <a:pt x="32" y="50"/>
                  <a:pt x="32" y="50"/>
                </a:cubicBezTo>
                <a:cubicBezTo>
                  <a:pt x="37" y="50"/>
                  <a:pt x="41" y="52"/>
                  <a:pt x="45" y="57"/>
                </a:cubicBezTo>
                <a:cubicBezTo>
                  <a:pt x="48" y="61"/>
                  <a:pt x="50" y="66"/>
                  <a:pt x="50" y="72"/>
                </a:cubicBezTo>
                <a:cubicBezTo>
                  <a:pt x="50" y="78"/>
                  <a:pt x="48" y="84"/>
                  <a:pt x="44" y="88"/>
                </a:cubicBezTo>
                <a:cubicBezTo>
                  <a:pt x="40" y="92"/>
                  <a:pt x="34" y="94"/>
                  <a:pt x="28" y="94"/>
                </a:cubicBezTo>
                <a:cubicBezTo>
                  <a:pt x="20" y="94"/>
                  <a:pt x="13" y="91"/>
                  <a:pt x="8" y="84"/>
                </a:cubicBezTo>
                <a:cubicBezTo>
                  <a:pt x="3" y="77"/>
                  <a:pt x="0" y="68"/>
                  <a:pt x="0" y="57"/>
                </a:cubicBezTo>
                <a:cubicBezTo>
                  <a:pt x="0" y="43"/>
                  <a:pt x="4" y="32"/>
                  <a:pt x="12" y="21"/>
                </a:cubicBezTo>
                <a:cubicBezTo>
                  <a:pt x="20" y="11"/>
                  <a:pt x="31" y="4"/>
                  <a:pt x="45" y="0"/>
                </a:cubicBezTo>
                <a:cubicBezTo>
                  <a:pt x="45" y="8"/>
                  <a:pt x="45" y="8"/>
                  <a:pt x="45" y="8"/>
                </a:cubicBezTo>
                <a:cubicBezTo>
                  <a:pt x="35" y="16"/>
                  <a:pt x="30" y="27"/>
                  <a:pt x="30" y="40"/>
                </a:cubicBezTo>
                <a:lnTo>
                  <a:pt x="30" y="50"/>
                </a:lnTo>
                <a:close/>
                <a:moveTo>
                  <a:pt x="133" y="0"/>
                </a:moveTo>
                <a:cubicBezTo>
                  <a:pt x="133" y="7"/>
                  <a:pt x="133" y="7"/>
                  <a:pt x="133" y="7"/>
                </a:cubicBezTo>
                <a:cubicBezTo>
                  <a:pt x="129" y="11"/>
                  <a:pt x="125" y="15"/>
                  <a:pt x="122" y="21"/>
                </a:cubicBezTo>
                <a:cubicBezTo>
                  <a:pt x="119" y="27"/>
                  <a:pt x="118" y="34"/>
                  <a:pt x="118" y="40"/>
                </a:cubicBezTo>
                <a:cubicBezTo>
                  <a:pt x="118" y="44"/>
                  <a:pt x="118" y="47"/>
                  <a:pt x="119" y="50"/>
                </a:cubicBezTo>
                <a:cubicBezTo>
                  <a:pt x="125" y="50"/>
                  <a:pt x="129" y="52"/>
                  <a:pt x="133" y="56"/>
                </a:cubicBezTo>
                <a:cubicBezTo>
                  <a:pt x="137" y="60"/>
                  <a:pt x="138" y="66"/>
                  <a:pt x="138" y="72"/>
                </a:cubicBezTo>
                <a:cubicBezTo>
                  <a:pt x="138" y="78"/>
                  <a:pt x="136" y="84"/>
                  <a:pt x="132" y="88"/>
                </a:cubicBezTo>
                <a:cubicBezTo>
                  <a:pt x="127" y="92"/>
                  <a:pt x="122" y="94"/>
                  <a:pt x="115" y="94"/>
                </a:cubicBezTo>
                <a:cubicBezTo>
                  <a:pt x="107" y="94"/>
                  <a:pt x="100" y="91"/>
                  <a:pt x="95" y="84"/>
                </a:cubicBezTo>
                <a:cubicBezTo>
                  <a:pt x="90" y="78"/>
                  <a:pt x="87" y="69"/>
                  <a:pt x="87" y="58"/>
                </a:cubicBezTo>
                <a:cubicBezTo>
                  <a:pt x="87" y="49"/>
                  <a:pt x="89" y="41"/>
                  <a:pt x="93" y="33"/>
                </a:cubicBezTo>
                <a:cubicBezTo>
                  <a:pt x="96" y="25"/>
                  <a:pt x="101" y="19"/>
                  <a:pt x="107" y="13"/>
                </a:cubicBezTo>
                <a:cubicBezTo>
                  <a:pt x="114" y="8"/>
                  <a:pt x="122" y="4"/>
                  <a:pt x="133" y="0"/>
                </a:cubicBezTo>
                <a:close/>
              </a:path>
            </a:pathLst>
          </a:custGeom>
          <a:solidFill>
            <a:srgbClr val="004080"/>
          </a:solidFill>
          <a:ln>
            <a:noFill/>
          </a:ln>
          <a:extLst/>
        </p:spPr>
        <p:txBody>
          <a:bodyPr lIns="91430" tIns="45716" rIns="91430" bIns="45716"/>
          <a:lstStyle/>
          <a:p>
            <a:endParaRPr lang="en-SG">
              <a:latin typeface="+mn-lt"/>
            </a:endParaRPr>
          </a:p>
        </p:txBody>
      </p:sp>
      <p:sp>
        <p:nvSpPr>
          <p:cNvPr id="22" name="Text Box 32"/>
          <p:cNvSpPr txBox="1">
            <a:spLocks noChangeArrowheads="1"/>
          </p:cNvSpPr>
          <p:nvPr>
            <p:custDataLst>
              <p:tags r:id="rId5"/>
            </p:custDataLst>
          </p:nvPr>
        </p:nvSpPr>
        <p:spPr bwMode="auto">
          <a:xfrm>
            <a:off x="4846638" y="2024063"/>
            <a:ext cx="2035175" cy="53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66" tIns="46033" rIns="92066" bIns="46033">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20000"/>
              </a:spcAft>
              <a:buClr>
                <a:srgbClr val="CC3300"/>
              </a:buClr>
              <a:buSzPct val="75000"/>
              <a:buFont typeface="Wingdings" pitchFamily="2" charset="2"/>
              <a:buNone/>
            </a:pPr>
            <a:r>
              <a:rPr lang="en-US" altLang="en-US" sz="1400" dirty="0">
                <a:solidFill>
                  <a:srgbClr val="595959"/>
                </a:solidFill>
                <a:latin typeface="+mn-lt"/>
              </a:rPr>
              <a:t>REVENUE 1999-2009</a:t>
            </a:r>
            <a:endParaRPr lang="en-US" altLang="en-US" sz="1200" baseline="30000" dirty="0">
              <a:solidFill>
                <a:srgbClr val="595959"/>
              </a:solidFill>
              <a:latin typeface="+mn-lt"/>
            </a:endParaRPr>
          </a:p>
          <a:p>
            <a:pPr algn="ctr" eaLnBrk="0" hangingPunct="0">
              <a:spcAft>
                <a:spcPct val="20000"/>
              </a:spcAft>
              <a:buClr>
                <a:srgbClr val="CC3300"/>
              </a:buClr>
              <a:buSzPct val="75000"/>
              <a:buFont typeface="Wingdings" pitchFamily="2" charset="2"/>
              <a:buNone/>
            </a:pPr>
            <a:r>
              <a:rPr lang="en-US" altLang="en-US" sz="1200" dirty="0">
                <a:solidFill>
                  <a:srgbClr val="595959"/>
                </a:solidFill>
                <a:latin typeface="+mn-lt"/>
              </a:rPr>
              <a:t>(10YR CAGR)</a:t>
            </a:r>
          </a:p>
        </p:txBody>
      </p:sp>
      <p:sp>
        <p:nvSpPr>
          <p:cNvPr id="23" name="Line 33"/>
          <p:cNvSpPr>
            <a:spLocks noChangeShapeType="1"/>
          </p:cNvSpPr>
          <p:nvPr>
            <p:custDataLst>
              <p:tags r:id="rId6"/>
            </p:custDataLst>
          </p:nvPr>
        </p:nvSpPr>
        <p:spPr bwMode="gray">
          <a:xfrm>
            <a:off x="5059363" y="2298700"/>
            <a:ext cx="1611312" cy="0"/>
          </a:xfrm>
          <a:prstGeom prst="line">
            <a:avLst/>
          </a:prstGeom>
          <a:noFill/>
          <a:ln w="28575">
            <a:solidFill>
              <a:srgbClr val="DDDDDD"/>
            </a:solidFill>
            <a:round/>
            <a:headEnd/>
            <a:tailEnd type="none" w="lg" len="med"/>
          </a:ln>
          <a:extLst>
            <a:ext uri="{909E8E84-426E-40dd-AFC4-6F175D3DCCD1}">
              <a14:hiddenFill xmlns:a14="http://schemas.microsoft.com/office/drawing/2010/main">
                <a:noFill/>
              </a14:hiddenFill>
            </a:ext>
          </a:extLst>
        </p:spPr>
        <p:txBody>
          <a:bodyPr lIns="45716" tIns="45716" rIns="45716" bIns="45716" anchor="ctr"/>
          <a:lstStyle/>
          <a:p>
            <a:endParaRPr lang="en-SG">
              <a:latin typeface="+mn-lt"/>
            </a:endParaRPr>
          </a:p>
        </p:txBody>
      </p:sp>
      <p:graphicFrame>
        <p:nvGraphicFramePr>
          <p:cNvPr id="24" name="Object 4"/>
          <p:cNvGraphicFramePr>
            <a:graphicFrameLocks/>
          </p:cNvGraphicFramePr>
          <p:nvPr>
            <p:extLst/>
          </p:nvPr>
        </p:nvGraphicFramePr>
        <p:xfrm>
          <a:off x="4786313" y="2636838"/>
          <a:ext cx="2157412" cy="3781425"/>
        </p:xfrm>
        <a:graphic>
          <a:graphicData uri="http://schemas.openxmlformats.org/drawingml/2006/chart">
            <c:chart xmlns:c="http://schemas.openxmlformats.org/drawingml/2006/chart" xmlns:r="http://schemas.openxmlformats.org/officeDocument/2006/relationships" r:id="rId10"/>
          </a:graphicData>
        </a:graphic>
      </p:graphicFrame>
      <p:graphicFrame>
        <p:nvGraphicFramePr>
          <p:cNvPr id="25" name="Object 5"/>
          <p:cNvGraphicFramePr>
            <a:graphicFrameLocks/>
          </p:cNvGraphicFramePr>
          <p:nvPr>
            <p:extLst/>
          </p:nvPr>
        </p:nvGraphicFramePr>
        <p:xfrm>
          <a:off x="6877050" y="2636838"/>
          <a:ext cx="2525713" cy="3781425"/>
        </p:xfrm>
        <a:graphic>
          <a:graphicData uri="http://schemas.openxmlformats.org/drawingml/2006/chart">
            <c:chart xmlns:c="http://schemas.openxmlformats.org/drawingml/2006/chart" xmlns:r="http://schemas.openxmlformats.org/officeDocument/2006/relationships" r:id="rId11"/>
          </a:graphicData>
        </a:graphic>
      </p:graphicFrame>
      <p:sp>
        <p:nvSpPr>
          <p:cNvPr id="26" name="Text Box 36"/>
          <p:cNvSpPr txBox="1">
            <a:spLocks noChangeArrowheads="1"/>
          </p:cNvSpPr>
          <p:nvPr>
            <p:custDataLst>
              <p:tags r:id="rId7"/>
            </p:custDataLst>
          </p:nvPr>
        </p:nvSpPr>
        <p:spPr bwMode="auto">
          <a:xfrm>
            <a:off x="6829425" y="2024063"/>
            <a:ext cx="2035175" cy="536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92066" tIns="46033" rIns="92066" bIns="46033">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spcAft>
                <a:spcPct val="20000"/>
              </a:spcAft>
              <a:buClr>
                <a:srgbClr val="CC3300"/>
              </a:buClr>
              <a:buSzPct val="75000"/>
              <a:buFont typeface="Wingdings" pitchFamily="2" charset="2"/>
              <a:buNone/>
            </a:pPr>
            <a:r>
              <a:rPr lang="en-US" altLang="en-US" sz="1400" dirty="0">
                <a:solidFill>
                  <a:srgbClr val="595959"/>
                </a:solidFill>
                <a:latin typeface="+mn-lt"/>
              </a:rPr>
              <a:t>EBITDA 1999-2009</a:t>
            </a:r>
            <a:endParaRPr lang="en-US" altLang="en-US" sz="1200" baseline="30000" dirty="0">
              <a:solidFill>
                <a:srgbClr val="595959"/>
              </a:solidFill>
              <a:latin typeface="+mn-lt"/>
            </a:endParaRPr>
          </a:p>
          <a:p>
            <a:pPr algn="ctr" eaLnBrk="0" hangingPunct="0">
              <a:spcAft>
                <a:spcPct val="20000"/>
              </a:spcAft>
              <a:buClr>
                <a:srgbClr val="CC3300"/>
              </a:buClr>
              <a:buSzPct val="75000"/>
              <a:buFont typeface="Wingdings" pitchFamily="2" charset="2"/>
              <a:buNone/>
            </a:pPr>
            <a:r>
              <a:rPr lang="en-US" altLang="en-US" sz="1200" dirty="0">
                <a:solidFill>
                  <a:srgbClr val="595959"/>
                </a:solidFill>
                <a:latin typeface="+mn-lt"/>
              </a:rPr>
              <a:t>(10YR CAGR)</a:t>
            </a:r>
          </a:p>
        </p:txBody>
      </p:sp>
      <p:sp>
        <p:nvSpPr>
          <p:cNvPr id="27" name="Line 37"/>
          <p:cNvSpPr>
            <a:spLocks noChangeShapeType="1"/>
          </p:cNvSpPr>
          <p:nvPr>
            <p:custDataLst>
              <p:tags r:id="rId8"/>
            </p:custDataLst>
          </p:nvPr>
        </p:nvSpPr>
        <p:spPr bwMode="gray">
          <a:xfrm>
            <a:off x="7080250" y="2298700"/>
            <a:ext cx="1533525" cy="0"/>
          </a:xfrm>
          <a:prstGeom prst="line">
            <a:avLst/>
          </a:prstGeom>
          <a:noFill/>
          <a:ln w="28575">
            <a:solidFill>
              <a:srgbClr val="DDDDDD"/>
            </a:solidFill>
            <a:round/>
            <a:headEnd/>
            <a:tailEnd type="none" w="lg" len="med"/>
          </a:ln>
          <a:extLst>
            <a:ext uri="{909E8E84-426E-40dd-AFC4-6F175D3DCCD1}">
              <a14:hiddenFill xmlns:a14="http://schemas.microsoft.com/office/drawing/2010/main">
                <a:noFill/>
              </a14:hiddenFill>
            </a:ext>
          </a:extLst>
        </p:spPr>
        <p:txBody>
          <a:bodyPr lIns="45716" tIns="45716" rIns="45716" bIns="45716" anchor="ctr"/>
          <a:lstStyle/>
          <a:p>
            <a:endParaRPr lang="en-SG">
              <a:latin typeface="+mn-lt"/>
            </a:endParaRPr>
          </a:p>
        </p:txBody>
      </p:sp>
      <p:grpSp>
        <p:nvGrpSpPr>
          <p:cNvPr id="28" name="Group 36"/>
          <p:cNvGrpSpPr>
            <a:grpSpLocks/>
          </p:cNvGrpSpPr>
          <p:nvPr/>
        </p:nvGrpSpPr>
        <p:grpSpPr bwMode="auto">
          <a:xfrm>
            <a:off x="6309519" y="2600325"/>
            <a:ext cx="1071562" cy="369332"/>
            <a:chOff x="7833946" y="1971966"/>
            <a:chExt cx="1072663" cy="367961"/>
          </a:xfrm>
        </p:grpSpPr>
        <p:sp>
          <p:nvSpPr>
            <p:cNvPr id="29" name="Rectangle 33"/>
            <p:cNvSpPr>
              <a:spLocks noChangeArrowheads="1"/>
            </p:cNvSpPr>
            <p:nvPr/>
          </p:nvSpPr>
          <p:spPr bwMode="auto">
            <a:xfrm>
              <a:off x="7833946" y="2007921"/>
              <a:ext cx="134083" cy="137401"/>
            </a:xfrm>
            <a:prstGeom prst="rect">
              <a:avLst/>
            </a:prstGeom>
            <a:solidFill>
              <a:srgbClr val="0070C0"/>
            </a:solidFill>
            <a:ln>
              <a:noFill/>
            </a:ln>
            <a:extLst>
              <a:ext uri="{91240B29-F687-4f45-9708-019B960494DF}">
                <a14:hiddenLine xmlns:a14="http://schemas.microsoft.com/office/drawing/2010/main" w="28575" algn="ctr">
                  <a:solidFill>
                    <a:srgbClr val="000000"/>
                  </a:solidFill>
                  <a:round/>
                  <a:headEnd/>
                  <a:tailEnd/>
                </a14:hiddenLine>
              </a:ext>
            </a:extLst>
          </p:spPr>
          <p:txBody>
            <a:bodyPr wrap="none" lIns="36576" tIns="36576" rIns="36576" bIns="36576" anchor="ct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algn="ctr" eaLnBrk="0" hangingPunct="0">
                <a:lnSpc>
                  <a:spcPct val="90000"/>
                </a:lnSpc>
              </a:pPr>
              <a:endParaRPr lang="en-US" altLang="en-US">
                <a:latin typeface="+mn-lt"/>
              </a:endParaRPr>
            </a:p>
          </p:txBody>
        </p:sp>
        <p:sp>
          <p:nvSpPr>
            <p:cNvPr id="30" name="TextBox 34"/>
            <p:cNvSpPr txBox="1">
              <a:spLocks noChangeArrowheads="1"/>
            </p:cNvSpPr>
            <p:nvPr/>
          </p:nvSpPr>
          <p:spPr bwMode="auto">
            <a:xfrm>
              <a:off x="7909097" y="1971966"/>
              <a:ext cx="997512" cy="367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Gill Sans MT" pitchFamily="34" charset="0"/>
                  <a:cs typeface="Arial" charset="0"/>
                </a:defRPr>
              </a:lvl1pPr>
              <a:lvl2pPr marL="742950" indent="-285750">
                <a:defRPr sz="1600">
                  <a:solidFill>
                    <a:schemeClr val="tx1"/>
                  </a:solidFill>
                  <a:latin typeface="Gill Sans MT" pitchFamily="34" charset="0"/>
                  <a:cs typeface="Arial" charset="0"/>
                </a:defRPr>
              </a:lvl2pPr>
              <a:lvl3pPr marL="1143000" indent="-228600">
                <a:defRPr sz="1600">
                  <a:solidFill>
                    <a:schemeClr val="tx1"/>
                  </a:solidFill>
                  <a:latin typeface="Gill Sans MT" pitchFamily="34" charset="0"/>
                  <a:cs typeface="Arial" charset="0"/>
                </a:defRPr>
              </a:lvl3pPr>
              <a:lvl4pPr marL="1600200" indent="-228600">
                <a:defRPr sz="1600">
                  <a:solidFill>
                    <a:schemeClr val="tx1"/>
                  </a:solidFill>
                  <a:latin typeface="Gill Sans MT" pitchFamily="34" charset="0"/>
                  <a:cs typeface="Arial" charset="0"/>
                </a:defRPr>
              </a:lvl4pPr>
              <a:lvl5pPr marL="2057400" indent="-228600">
                <a:defRPr sz="1600">
                  <a:solidFill>
                    <a:schemeClr val="tx1"/>
                  </a:solidFill>
                  <a:latin typeface="Gill Sans MT" pitchFamily="34" charset="0"/>
                  <a:cs typeface="Arial" charset="0"/>
                </a:defRPr>
              </a:lvl5pPr>
              <a:lvl6pPr marL="2514600" indent="-228600" fontAlgn="base">
                <a:spcBef>
                  <a:spcPct val="0"/>
                </a:spcBef>
                <a:spcAft>
                  <a:spcPct val="0"/>
                </a:spcAft>
                <a:defRPr sz="1600">
                  <a:solidFill>
                    <a:schemeClr val="tx1"/>
                  </a:solidFill>
                  <a:latin typeface="Gill Sans MT" pitchFamily="34" charset="0"/>
                  <a:cs typeface="Arial" charset="0"/>
                </a:defRPr>
              </a:lvl6pPr>
              <a:lvl7pPr marL="2971800" indent="-228600" fontAlgn="base">
                <a:spcBef>
                  <a:spcPct val="0"/>
                </a:spcBef>
                <a:spcAft>
                  <a:spcPct val="0"/>
                </a:spcAft>
                <a:defRPr sz="1600">
                  <a:solidFill>
                    <a:schemeClr val="tx1"/>
                  </a:solidFill>
                  <a:latin typeface="Gill Sans MT" pitchFamily="34" charset="0"/>
                  <a:cs typeface="Arial" charset="0"/>
                </a:defRPr>
              </a:lvl7pPr>
              <a:lvl8pPr marL="3429000" indent="-228600" fontAlgn="base">
                <a:spcBef>
                  <a:spcPct val="0"/>
                </a:spcBef>
                <a:spcAft>
                  <a:spcPct val="0"/>
                </a:spcAft>
                <a:defRPr sz="1600">
                  <a:solidFill>
                    <a:schemeClr val="tx1"/>
                  </a:solidFill>
                  <a:latin typeface="Gill Sans MT" pitchFamily="34" charset="0"/>
                  <a:cs typeface="Arial" charset="0"/>
                </a:defRPr>
              </a:lvl8pPr>
              <a:lvl9pPr marL="3886200" indent="-228600" fontAlgn="base">
                <a:spcBef>
                  <a:spcPct val="0"/>
                </a:spcBef>
                <a:spcAft>
                  <a:spcPct val="0"/>
                </a:spcAft>
                <a:defRPr sz="1600">
                  <a:solidFill>
                    <a:schemeClr val="tx1"/>
                  </a:solidFill>
                  <a:latin typeface="Gill Sans MT" pitchFamily="34" charset="0"/>
                  <a:cs typeface="Arial" charset="0"/>
                </a:defRPr>
              </a:lvl9pPr>
            </a:lstStyle>
            <a:p>
              <a:pPr eaLnBrk="0" hangingPunct="0">
                <a:lnSpc>
                  <a:spcPct val="90000"/>
                </a:lnSpc>
              </a:pPr>
              <a:r>
                <a:rPr lang="en-US" altLang="en-US" sz="1000" dirty="0">
                  <a:latin typeface="+mn-lt"/>
                </a:rPr>
                <a:t>Leveraging big data</a:t>
              </a:r>
            </a:p>
          </p:txBody>
        </p:sp>
      </p:grpSp>
      <p:sp>
        <p:nvSpPr>
          <p:cNvPr id="31" name="Rectangle 30"/>
          <p:cNvSpPr/>
          <p:nvPr/>
        </p:nvSpPr>
        <p:spPr bwMode="gray">
          <a:xfrm>
            <a:off x="1141792" y="1665358"/>
            <a:ext cx="2005742" cy="338554"/>
          </a:xfrm>
          <a:prstGeom prst="rect">
            <a:avLst/>
          </a:prstGeom>
        </p:spPr>
        <p:txBody>
          <a:bodyPr wrap="none">
            <a:spAutoFit/>
          </a:bodyPr>
          <a:lstStyle/>
          <a:p>
            <a:pPr algn="ctr"/>
            <a:r>
              <a:rPr lang="en-US" sz="1600" b="1" dirty="0" smtClean="0">
                <a:solidFill>
                  <a:srgbClr val="004080"/>
                </a:solidFill>
              </a:rPr>
              <a:t>Example Applications</a:t>
            </a:r>
            <a:endParaRPr lang="en-US" sz="1600" b="1" dirty="0">
              <a:solidFill>
                <a:srgbClr val="004080"/>
              </a:solidFill>
            </a:endParaRPr>
          </a:p>
        </p:txBody>
      </p:sp>
      <p:sp>
        <p:nvSpPr>
          <p:cNvPr id="32" name="Rectangle 31"/>
          <p:cNvSpPr/>
          <p:nvPr/>
        </p:nvSpPr>
        <p:spPr bwMode="gray">
          <a:xfrm>
            <a:off x="5539049" y="1674883"/>
            <a:ext cx="3016083" cy="338554"/>
          </a:xfrm>
          <a:prstGeom prst="rect">
            <a:avLst/>
          </a:prstGeom>
        </p:spPr>
        <p:txBody>
          <a:bodyPr wrap="none">
            <a:spAutoFit/>
          </a:bodyPr>
          <a:lstStyle/>
          <a:p>
            <a:pPr algn="ctr"/>
            <a:r>
              <a:rPr lang="en-US" sz="1600" b="1" dirty="0" smtClean="0">
                <a:solidFill>
                  <a:srgbClr val="004080"/>
                </a:solidFill>
              </a:rPr>
              <a:t>Business Performance Advantage</a:t>
            </a:r>
            <a:endParaRPr lang="en-US" sz="1600" b="1" dirty="0">
              <a:solidFill>
                <a:srgbClr val="004080"/>
              </a:solidFill>
            </a:endParaRPr>
          </a:p>
        </p:txBody>
      </p:sp>
    </p:spTree>
    <p:extLst>
      <p:ext uri="{BB962C8B-B14F-4D97-AF65-F5344CB8AC3E}">
        <p14:creationId xmlns:p14="http://schemas.microsoft.com/office/powerpoint/2010/main" val="3676964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智能系统</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定价与推广模块</a:t>
            </a:r>
            <a:endParaRPr lang="zh-CN" altLang="en-US" dirty="0">
              <a:latin typeface="Microsoft YaHei" panose="020B0503020204020204" pitchFamily="34" charset="-122"/>
              <a:ea typeface="Microsoft YaHei" panose="020B0503020204020204" pitchFamily="34" charset="-122"/>
            </a:endParaRPr>
          </a:p>
        </p:txBody>
      </p:sp>
      <p:sp>
        <p:nvSpPr>
          <p:cNvPr id="9" name="Text Placeholder 8"/>
          <p:cNvSpPr>
            <a:spLocks noGrp="1"/>
          </p:cNvSpPr>
          <p:nvPr>
            <p:ph type="body" sz="quarter" idx="10"/>
          </p:nvPr>
        </p:nvSpPr>
        <p:spPr>
          <a:xfrm>
            <a:off x="439009" y="720013"/>
            <a:ext cx="8229600" cy="609600"/>
          </a:xfrm>
        </p:spPr>
        <p:txBody>
          <a:bodyPr/>
          <a:lstStyle/>
          <a:p>
            <a:pPr fontAlgn="base">
              <a:spcBef>
                <a:spcPct val="0"/>
              </a:spcBef>
              <a:spcAft>
                <a:spcPct val="0"/>
              </a:spcAft>
            </a:pP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我们定价与推广模块能够提供最智慧的价格策略，配以可被立即落实的执行方案，能准确抓住任何一个足以直接改变你心中价格底线的机会</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35" name="Rounded Rectangle 34"/>
          <p:cNvSpPr/>
          <p:nvPr>
            <p:custDataLst>
              <p:tags r:id="rId1"/>
            </p:custDataLst>
          </p:nvPr>
        </p:nvSpPr>
        <p:spPr>
          <a:xfrm>
            <a:off x="4444480" y="3341058"/>
            <a:ext cx="4331200" cy="3165029"/>
          </a:xfrm>
          <a:prstGeom prst="roundRect">
            <a:avLst>
              <a:gd name="adj" fmla="val 6122"/>
            </a:avLst>
          </a:prstGeom>
          <a:solidFill>
            <a:schemeClr val="bg1"/>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pic>
        <p:nvPicPr>
          <p:cNvPr id="36" name="Picture 5"/>
          <p:cNvPicPr>
            <a:picLocks noChangeAspect="1" noChangeArrowheads="1"/>
          </p:cNvPicPr>
          <p:nvPr>
            <p:custDataLst>
              <p:tags r:id="rId2"/>
            </p:custDataLst>
          </p:nvPr>
        </p:nvPicPr>
        <p:blipFill>
          <a:blip r:embed="rId19" cstate="print"/>
          <a:srcRect/>
          <a:stretch>
            <a:fillRect/>
          </a:stretch>
        </p:blipFill>
        <p:spPr bwMode="auto">
          <a:xfrm>
            <a:off x="6857098" y="2930909"/>
            <a:ext cx="1321769" cy="385383"/>
          </a:xfrm>
          <a:prstGeom prst="rect">
            <a:avLst/>
          </a:prstGeom>
          <a:noFill/>
          <a:ln w="9525">
            <a:noFill/>
            <a:miter lim="800000"/>
            <a:headEnd/>
            <a:tailEnd/>
          </a:ln>
        </p:spPr>
      </p:pic>
      <p:sp>
        <p:nvSpPr>
          <p:cNvPr id="37" name="TextBox 36"/>
          <p:cNvSpPr txBox="1"/>
          <p:nvPr>
            <p:custDataLst>
              <p:tags r:id="rId3"/>
            </p:custDataLst>
          </p:nvPr>
        </p:nvSpPr>
        <p:spPr>
          <a:xfrm>
            <a:off x="462665" y="1425653"/>
            <a:ext cx="8372290" cy="338554"/>
          </a:xfrm>
          <a:prstGeom prst="rect">
            <a:avLst/>
          </a:prstGeom>
          <a:noFill/>
        </p:spPr>
        <p:txBody>
          <a:bodyPr wrap="square" rtlCol="0">
            <a:spAutoFit/>
          </a:bodyPr>
          <a:lstStyle/>
          <a:p>
            <a:pPr algn="ctr" fontAlgn="base">
              <a:spcBef>
                <a:spcPct val="0"/>
              </a:spcBef>
              <a:spcAft>
                <a:spcPct val="0"/>
              </a:spcAft>
            </a:pPr>
            <a:r>
              <a:rPr lang="zh-CN" altLang="en-US" sz="1600" b="1" dirty="0" smtClean="0">
                <a:solidFill>
                  <a:srgbClr val="143C8D"/>
                </a:solidFill>
                <a:latin typeface="Microsoft YaHei" panose="020B0503020204020204" pitchFamily="34" charset="-122"/>
                <a:ea typeface="Microsoft YaHei" panose="020B0503020204020204" pitchFamily="34" charset="-122"/>
                <a:cs typeface="Arial" charset="0"/>
              </a:rPr>
              <a:t>结构性数据</a:t>
            </a:r>
            <a:r>
              <a:rPr lang="en-US" sz="1600" b="1"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sz="1600" b="1" dirty="0" smtClean="0">
                <a:solidFill>
                  <a:srgbClr val="143C8D"/>
                </a:solidFill>
                <a:latin typeface="Microsoft YaHei" panose="020B0503020204020204" pitchFamily="34" charset="-122"/>
                <a:ea typeface="Microsoft YaHei" panose="020B0503020204020204" pitchFamily="34" charset="-122"/>
                <a:cs typeface="Arial" charset="0"/>
              </a:rPr>
              <a:t>竞争对手网站</a:t>
            </a:r>
            <a:endParaRPr lang="en-US" sz="1600" b="1"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38" name="Rounded Rectangle 37"/>
          <p:cNvSpPr/>
          <p:nvPr>
            <p:custDataLst>
              <p:tags r:id="rId4"/>
            </p:custDataLst>
          </p:nvPr>
        </p:nvSpPr>
        <p:spPr>
          <a:xfrm>
            <a:off x="446899" y="1391517"/>
            <a:ext cx="8372290" cy="1824648"/>
          </a:xfrm>
          <a:prstGeom prst="roundRect">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39" name="Rounded Rectangle 38"/>
          <p:cNvSpPr/>
          <p:nvPr>
            <p:custDataLst>
              <p:tags r:id="rId5"/>
            </p:custDataLst>
          </p:nvPr>
        </p:nvSpPr>
        <p:spPr>
          <a:xfrm>
            <a:off x="495289" y="3330365"/>
            <a:ext cx="3887525" cy="3165028"/>
          </a:xfrm>
          <a:prstGeom prst="roundRect">
            <a:avLst>
              <a:gd name="adj" fmla="val 6122"/>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endParaRPr>
          </a:p>
        </p:txBody>
      </p:sp>
      <p:sp>
        <p:nvSpPr>
          <p:cNvPr id="40" name="TextBox 39"/>
          <p:cNvSpPr txBox="1"/>
          <p:nvPr>
            <p:custDataLst>
              <p:tags r:id="rId6"/>
            </p:custDataLst>
          </p:nvPr>
        </p:nvSpPr>
        <p:spPr>
          <a:xfrm>
            <a:off x="4461641" y="3785641"/>
            <a:ext cx="4233245" cy="2308324"/>
          </a:xfrm>
          <a:prstGeom prst="rect">
            <a:avLst/>
          </a:prstGeom>
          <a:noFill/>
        </p:spPr>
        <p:txBody>
          <a:bodyPr wrap="square" rtlCol="0">
            <a:spAutoFit/>
          </a:bodyPr>
          <a:lstStyle/>
          <a:p>
            <a:pPr indent="1588" fontAlgn="base">
              <a:spcBef>
                <a:spcPct val="0"/>
              </a:spcBef>
              <a:spcAft>
                <a:spcPct val="0"/>
              </a:spcAft>
              <a:buClr>
                <a:srgbClr val="11356F"/>
              </a:buClr>
            </a:pPr>
            <a:r>
              <a:rPr lang="zh-CN" altLang="en-US" b="1" dirty="0" smtClean="0">
                <a:solidFill>
                  <a:srgbClr val="143C8D"/>
                </a:solidFill>
                <a:latin typeface="Microsoft YaHei" panose="020B0503020204020204" pitchFamily="34" charset="-122"/>
                <a:ea typeface="Microsoft YaHei" panose="020B0503020204020204" pitchFamily="34" charset="-122"/>
                <a:cs typeface="Arial" charset="0"/>
              </a:rPr>
              <a:t>基于智能推荐系统的定价与推广模式</a:t>
            </a:r>
            <a:endParaRPr lang="en-US" altLang="zh-CN" b="1" dirty="0" smtClean="0">
              <a:solidFill>
                <a:srgbClr val="143C8D"/>
              </a:solidFill>
              <a:latin typeface="Microsoft YaHei" panose="020B0503020204020204" pitchFamily="34" charset="-122"/>
              <a:ea typeface="Microsoft YaHei" panose="020B0503020204020204" pitchFamily="34" charset="-122"/>
              <a:cs typeface="Arial" charset="0"/>
            </a:endParaRPr>
          </a:p>
          <a:p>
            <a:pPr indent="1588" fontAlgn="base">
              <a:spcBef>
                <a:spcPct val="0"/>
              </a:spcBef>
              <a:spcAft>
                <a:spcPct val="0"/>
              </a:spcAft>
              <a:buClr>
                <a:srgbClr val="11356F"/>
              </a:buClr>
            </a:pPr>
            <a:endParaRPr lang="en-US" b="1"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根据对手的定价与促销方法推荐具体定价、推广渠道，实现快速回应</a:t>
            </a: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a:buClr>
                <a:srgbClr val="11356F"/>
              </a:buClr>
              <a:buFont typeface="Wingdings" pitchFamily="2" charset="2"/>
              <a:buChar char="§"/>
            </a:pPr>
            <a:r>
              <a:rPr lang="zh-CN" altLang="en-US" dirty="0">
                <a:solidFill>
                  <a:srgbClr val="143C8D"/>
                </a:solidFill>
                <a:latin typeface="Microsoft YaHei" panose="020B0503020204020204" pitchFamily="34" charset="-122"/>
                <a:ea typeface="Microsoft YaHei" panose="020B0503020204020204" pitchFamily="34" charset="-122"/>
              </a:rPr>
              <a:t>产品与客户</a:t>
            </a:r>
            <a:r>
              <a:rPr lang="en-US" altLang="zh-CN" dirty="0">
                <a:solidFill>
                  <a:srgbClr val="143C8D"/>
                </a:solidFill>
                <a:latin typeface="Microsoft YaHei" panose="020B0503020204020204" pitchFamily="34" charset="-122"/>
                <a:ea typeface="Microsoft YaHei" panose="020B0503020204020204" pitchFamily="34" charset="-122"/>
              </a:rPr>
              <a:t>ID</a:t>
            </a:r>
            <a:r>
              <a:rPr lang="zh-CN" altLang="en-US" dirty="0">
                <a:solidFill>
                  <a:srgbClr val="143C8D"/>
                </a:solidFill>
                <a:latin typeface="Microsoft YaHei" panose="020B0503020204020204" pitchFamily="34" charset="-122"/>
                <a:ea typeface="Microsoft YaHei" panose="020B0503020204020204" pitchFamily="34" charset="-122"/>
              </a:rPr>
              <a:t>实现一一对应，让每一次数据分析更快速、更准</a:t>
            </a:r>
            <a:r>
              <a:rPr lang="zh-CN" altLang="en-US" dirty="0" smtClean="0">
                <a:solidFill>
                  <a:srgbClr val="143C8D"/>
                </a:solidFill>
                <a:latin typeface="Microsoft YaHei" panose="020B0503020204020204" pitchFamily="34" charset="-122"/>
                <a:ea typeface="Microsoft YaHei" panose="020B0503020204020204" pitchFamily="34" charset="-122"/>
              </a:rPr>
              <a:t>确，能准确得知产品所有销售信息</a:t>
            </a: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pPr>
            <a:endParaRPr lang="en-US" b="1"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pPr>
            <a:r>
              <a:rPr lang="en-US" b="1" dirty="0" smtClean="0">
                <a:solidFill>
                  <a:schemeClr val="tx2"/>
                </a:solidFill>
                <a:latin typeface="Microsoft YaHei" panose="020B0503020204020204" pitchFamily="34" charset="-122"/>
                <a:ea typeface="Microsoft YaHei" panose="020B0503020204020204" pitchFamily="34" charset="-122"/>
                <a:cs typeface="Arial" charset="0"/>
              </a:rPr>
              <a:t>Enhance Comp Shop &amp; War Room</a:t>
            </a:r>
          </a:p>
          <a:p>
            <a:pPr marL="171450" indent="-171450" fontAlgn="base">
              <a:spcBef>
                <a:spcPct val="0"/>
              </a:spcBef>
              <a:spcAft>
                <a:spcPct val="0"/>
              </a:spcAft>
              <a:buClr>
                <a:srgbClr val="11356F"/>
              </a:buClr>
            </a:pPr>
            <a:endParaRPr lang="en-US" b="1" dirty="0" smtClean="0">
              <a:solidFill>
                <a:schemeClr val="tx2"/>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通过智能网络辅助价格比对，使关键数据的采集更迅速，更便捷</a:t>
            </a: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1" name="TextBox 40"/>
          <p:cNvSpPr txBox="1"/>
          <p:nvPr>
            <p:custDataLst>
              <p:tags r:id="rId7"/>
            </p:custDataLst>
          </p:nvPr>
        </p:nvSpPr>
        <p:spPr>
          <a:xfrm>
            <a:off x="4377274" y="3341058"/>
            <a:ext cx="4454972" cy="338554"/>
          </a:xfrm>
          <a:prstGeom prst="rect">
            <a:avLst/>
          </a:prstGeom>
          <a:noFill/>
        </p:spPr>
        <p:txBody>
          <a:bodyPr wrap="square" rtlCol="0">
            <a:spAutoFit/>
          </a:bodyPr>
          <a:lstStyle/>
          <a:p>
            <a:pPr lvl="0" algn="ctr"/>
            <a:r>
              <a:rPr lang="zh-CN" altLang="en-US" sz="1600" b="1" dirty="0">
                <a:solidFill>
                  <a:srgbClr val="143C8D"/>
                </a:solidFill>
                <a:latin typeface="Microsoft YaHei" panose="020B0503020204020204" pitchFamily="34" charset="-122"/>
                <a:ea typeface="Microsoft YaHei" panose="020B0503020204020204" pitchFamily="34" charset="-122"/>
                <a:cs typeface="Arial" charset="0"/>
              </a:rPr>
              <a:t>定价</a:t>
            </a:r>
            <a:r>
              <a:rPr lang="zh-CN" altLang="en-US" sz="1600" b="1" dirty="0" smtClean="0">
                <a:solidFill>
                  <a:srgbClr val="143C8D"/>
                </a:solidFill>
                <a:latin typeface="Microsoft YaHei" panose="020B0503020204020204" pitchFamily="34" charset="-122"/>
                <a:ea typeface="Microsoft YaHei" panose="020B0503020204020204" pitchFamily="34" charset="-122"/>
                <a:cs typeface="Arial" charset="0"/>
              </a:rPr>
              <a:t>与</a:t>
            </a:r>
            <a:r>
              <a:rPr lang="zh-CN" altLang="en-US" sz="1600" b="1" dirty="0">
                <a:solidFill>
                  <a:srgbClr val="143C8D"/>
                </a:solidFill>
                <a:latin typeface="Microsoft YaHei" panose="020B0503020204020204" pitchFamily="34" charset="-122"/>
                <a:ea typeface="Microsoft YaHei" panose="020B0503020204020204" pitchFamily="34" charset="-122"/>
                <a:cs typeface="Arial" charset="0"/>
              </a:rPr>
              <a:t>推广</a:t>
            </a:r>
            <a:r>
              <a:rPr lang="zh-CN" altLang="en-US" sz="1600" b="1" dirty="0" smtClean="0">
                <a:solidFill>
                  <a:srgbClr val="143C8D"/>
                </a:solidFill>
                <a:latin typeface="Microsoft YaHei" panose="020B0503020204020204" pitchFamily="34" charset="-122"/>
                <a:ea typeface="Microsoft YaHei" panose="020B0503020204020204" pitchFamily="34" charset="-122"/>
                <a:cs typeface="Arial" charset="0"/>
              </a:rPr>
              <a:t>模</a:t>
            </a:r>
            <a:r>
              <a:rPr lang="zh-CN" altLang="en-US" sz="1600" b="1" dirty="0">
                <a:solidFill>
                  <a:srgbClr val="143C8D"/>
                </a:solidFill>
                <a:latin typeface="Microsoft YaHei" panose="020B0503020204020204" pitchFamily="34" charset="-122"/>
                <a:ea typeface="Microsoft YaHei" panose="020B0503020204020204" pitchFamily="34" charset="-122"/>
                <a:cs typeface="Arial" charset="0"/>
              </a:rPr>
              <a:t>块  优点</a:t>
            </a:r>
            <a:endParaRPr lang="en-US" sz="1600" b="1"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2" name="TextBox 41"/>
          <p:cNvSpPr txBox="1"/>
          <p:nvPr>
            <p:custDataLst>
              <p:tags r:id="rId8"/>
            </p:custDataLst>
          </p:nvPr>
        </p:nvSpPr>
        <p:spPr>
          <a:xfrm>
            <a:off x="462665" y="1731016"/>
            <a:ext cx="8372289" cy="276999"/>
          </a:xfrm>
          <a:prstGeom prst="rect">
            <a:avLst/>
          </a:prstGeom>
          <a:noFill/>
        </p:spPr>
        <p:txBody>
          <a:bodyPr wrap="square" rtlCol="0">
            <a:spAutoFit/>
          </a:bodyPr>
          <a:lstStyle/>
          <a:p>
            <a:pPr algn="ctr" fontAlgn="base">
              <a:spcBef>
                <a:spcPct val="0"/>
              </a:spcBef>
              <a:spcAft>
                <a:spcPct val="0"/>
              </a:spcAft>
            </a:pPr>
            <a:r>
              <a:rPr lang="zh-CN" altLang="en-US" i="1" dirty="0">
                <a:solidFill>
                  <a:srgbClr val="143C8D"/>
                </a:solidFill>
                <a:latin typeface="Microsoft YaHei" panose="020B0503020204020204" pitchFamily="34" charset="-122"/>
                <a:ea typeface="Microsoft YaHei" panose="020B0503020204020204" pitchFamily="34" charset="-122"/>
                <a:cs typeface="Arial" charset="0"/>
              </a:rPr>
              <a:t>难点</a:t>
            </a:r>
            <a:r>
              <a:rPr lang="en-US" sz="1200" i="1"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i="1" dirty="0">
                <a:solidFill>
                  <a:srgbClr val="143C8D"/>
                </a:solidFill>
                <a:latin typeface="Microsoft YaHei" panose="020B0503020204020204" pitchFamily="34" charset="-122"/>
                <a:ea typeface="Microsoft YaHei" panose="020B0503020204020204" pitchFamily="34" charset="-122"/>
                <a:cs typeface="Arial" charset="0"/>
              </a:rPr>
              <a:t>同</a:t>
            </a:r>
            <a:r>
              <a:rPr lang="zh-CN" altLang="en-US" i="1" dirty="0" smtClean="0">
                <a:solidFill>
                  <a:srgbClr val="143C8D"/>
                </a:solidFill>
                <a:latin typeface="Microsoft YaHei" panose="020B0503020204020204" pitchFamily="34" charset="-122"/>
                <a:ea typeface="Microsoft YaHei" panose="020B0503020204020204" pitchFamily="34" charset="-122"/>
                <a:cs typeface="Arial" charset="0"/>
              </a:rPr>
              <a:t>时对多家竞争对手的所有商品进行价格，促销模式等方面的实时追踪与比对</a:t>
            </a:r>
            <a:endParaRPr lang="en-US" sz="1600" b="1"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43" name="TextBox 42"/>
          <p:cNvSpPr txBox="1"/>
          <p:nvPr>
            <p:custDataLst>
              <p:tags r:id="rId9"/>
            </p:custDataLst>
          </p:nvPr>
        </p:nvSpPr>
        <p:spPr>
          <a:xfrm>
            <a:off x="495289" y="3686251"/>
            <a:ext cx="3887525" cy="2754600"/>
          </a:xfrm>
          <a:prstGeom prst="rect">
            <a:avLst/>
          </a:prstGeom>
          <a:noFill/>
        </p:spPr>
        <p:txBody>
          <a:bodyPr wrap="square" rtlCol="0">
            <a:spAutoFit/>
          </a:bodyPr>
          <a:lstStyle/>
          <a:p>
            <a:pPr fontAlgn="base">
              <a:spcBef>
                <a:spcPct val="0"/>
              </a:spcBef>
              <a:spcAft>
                <a:spcPct val="0"/>
              </a:spcAft>
              <a:buClr>
                <a:srgbClr val="11356F"/>
              </a:buClr>
            </a:pPr>
            <a:r>
              <a:rPr lang="zh-CN" altLang="en-US" b="1" dirty="0">
                <a:solidFill>
                  <a:srgbClr val="143C8D"/>
                </a:solidFill>
                <a:latin typeface="Microsoft YaHei" panose="020B0503020204020204" pitchFamily="34" charset="-122"/>
                <a:ea typeface="Microsoft YaHei" panose="020B0503020204020204" pitchFamily="34" charset="-122"/>
                <a:cs typeface="Arial" charset="0"/>
              </a:rPr>
              <a:t>采集数</a:t>
            </a:r>
            <a:r>
              <a:rPr lang="zh-CN" altLang="en-US" b="1" dirty="0" smtClean="0">
                <a:solidFill>
                  <a:srgbClr val="143C8D"/>
                </a:solidFill>
                <a:latin typeface="Microsoft YaHei" panose="020B0503020204020204" pitchFamily="34" charset="-122"/>
                <a:ea typeface="Microsoft YaHei" panose="020B0503020204020204" pitchFamily="34" charset="-122"/>
                <a:cs typeface="Arial" charset="0"/>
              </a:rPr>
              <a:t>据</a:t>
            </a:r>
            <a:endParaRPr lang="en-US" altLang="zh-CN" b="1" dirty="0" smtClean="0">
              <a:solidFill>
                <a:srgbClr val="143C8D"/>
              </a:solidFill>
              <a:latin typeface="Microsoft YaHei" panose="020B0503020204020204" pitchFamily="34" charset="-122"/>
              <a:ea typeface="Microsoft YaHei" panose="020B0503020204020204" pitchFamily="34" charset="-122"/>
              <a:cs typeface="Arial" charset="0"/>
            </a:endParaRPr>
          </a:p>
          <a:p>
            <a:pPr fontAlgn="base">
              <a:spcBef>
                <a:spcPct val="0"/>
              </a:spcBef>
              <a:spcAft>
                <a:spcPct val="0"/>
              </a:spcAft>
              <a:buClr>
                <a:srgbClr val="11356F"/>
              </a:buClr>
            </a:pPr>
            <a:endParaRPr lang="en-US" b="1"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同时采集竞争对手多种形式的数据，做时间上的纵向对比</a:t>
            </a:r>
            <a:r>
              <a:rPr lang="en-US" dirty="0" smtClean="0">
                <a:solidFill>
                  <a:srgbClr val="143C8D"/>
                </a:solidFill>
                <a:latin typeface="Microsoft YaHei" panose="020B0503020204020204" pitchFamily="34" charset="-122"/>
                <a:ea typeface="Microsoft YaHei" panose="020B0503020204020204" pitchFamily="34" charset="-122"/>
                <a:cs typeface="Arial" charset="0"/>
              </a:rPr>
              <a:t>:</a:t>
            </a:r>
          </a:p>
          <a:p>
            <a:pPr marL="342900" lvl="1" indent="-165100" fontAlgn="base">
              <a:spcBef>
                <a:spcPct val="0"/>
              </a:spcBef>
              <a:spcAft>
                <a:spcPct val="0"/>
              </a:spcAft>
              <a:buClr>
                <a:srgbClr val="11356F"/>
              </a:buClr>
              <a:buFont typeface="Calibri" pitchFamily="34" charset="0"/>
              <a:buChar char="–"/>
              <a:tabLst>
                <a:tab pos="342900" algn="l"/>
              </a:tabLst>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产品名称，图案，型号</a:t>
            </a:r>
            <a:r>
              <a:rPr lang="en-US" dirty="0" smtClean="0">
                <a:solidFill>
                  <a:srgbClr val="143C8D"/>
                </a:solidFill>
                <a:latin typeface="Microsoft YaHei" panose="020B0503020204020204" pitchFamily="34" charset="-122"/>
                <a:ea typeface="Microsoft YaHei" panose="020B0503020204020204" pitchFamily="34" charset="-122"/>
                <a:cs typeface="Arial" charset="0"/>
              </a:rPr>
              <a:t> </a:t>
            </a:r>
          </a:p>
          <a:p>
            <a:pPr marL="342900" lvl="1" indent="-165100" fontAlgn="base">
              <a:spcBef>
                <a:spcPct val="0"/>
              </a:spcBef>
              <a:spcAft>
                <a:spcPct val="0"/>
              </a:spcAft>
              <a:buClr>
                <a:srgbClr val="11356F"/>
              </a:buClr>
              <a:buFont typeface="Calibri" pitchFamily="34" charset="0"/>
              <a:buChar char="–"/>
              <a:tabLst>
                <a:tab pos="342900" algn="l"/>
              </a:tabLst>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价格，促销，折扣，运输</a:t>
            </a:r>
            <a:r>
              <a:rPr lang="en-US" dirty="0" smtClean="0">
                <a:solidFill>
                  <a:srgbClr val="143C8D"/>
                </a:solidFill>
                <a:latin typeface="Microsoft YaHei" panose="020B0503020204020204" pitchFamily="34" charset="-122"/>
                <a:ea typeface="Microsoft YaHei" panose="020B0503020204020204" pitchFamily="34" charset="-122"/>
                <a:cs typeface="Arial" charset="0"/>
              </a:rPr>
              <a:t> </a:t>
            </a:r>
          </a:p>
          <a:p>
            <a:pPr marL="342900" lvl="1" indent="-165100" fontAlgn="base">
              <a:spcBef>
                <a:spcPct val="0"/>
              </a:spcBef>
              <a:spcAft>
                <a:spcPct val="0"/>
              </a:spcAft>
              <a:buClr>
                <a:srgbClr val="11356F"/>
              </a:buClr>
              <a:buFont typeface="Calibri" pitchFamily="34" charset="0"/>
              <a:buChar char="–"/>
              <a:tabLst>
                <a:tab pos="342900" algn="l"/>
              </a:tabLst>
            </a:pPr>
            <a:r>
              <a:rPr lang="zh-CN" altLang="en-US" dirty="0">
                <a:solidFill>
                  <a:srgbClr val="143C8D"/>
                </a:solidFill>
                <a:latin typeface="Microsoft YaHei" panose="020B0503020204020204" pitchFamily="34" charset="-122"/>
                <a:ea typeface="Microsoft YaHei" panose="020B0503020204020204" pitchFamily="34" charset="-122"/>
                <a:cs typeface="Arial" charset="0"/>
              </a:rPr>
              <a:t>用户</a:t>
            </a: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回馈：评价与评分</a:t>
            </a: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添加多种信息源来实现关系构建：新闻，天气，库存 </a:t>
            </a:r>
            <a:endParaRPr lang="en-US" altLang="zh-CN"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endParaRPr lang="en-US" b="1" dirty="0" smtClean="0">
              <a:solidFill>
                <a:srgbClr val="143C8D"/>
              </a:solidFill>
              <a:latin typeface="Microsoft YaHei" panose="020B0503020204020204" pitchFamily="34" charset="-122"/>
              <a:ea typeface="Microsoft YaHei" panose="020B0503020204020204" pitchFamily="34" charset="-122"/>
              <a:cs typeface="Arial" charset="0"/>
            </a:endParaRPr>
          </a:p>
          <a:p>
            <a:pPr fontAlgn="base">
              <a:spcBef>
                <a:spcPts val="300"/>
              </a:spcBef>
              <a:spcAft>
                <a:spcPct val="0"/>
              </a:spcAft>
              <a:buClr>
                <a:srgbClr val="11356F"/>
              </a:buClr>
            </a:pPr>
            <a:r>
              <a:rPr lang="zh-CN" altLang="en-US" b="1" dirty="0">
                <a:solidFill>
                  <a:srgbClr val="143C8D"/>
                </a:solidFill>
                <a:latin typeface="Microsoft YaHei" panose="020B0503020204020204" pitchFamily="34" charset="-122"/>
                <a:ea typeface="Microsoft YaHei" panose="020B0503020204020204" pitchFamily="34" charset="-122"/>
                <a:cs typeface="Arial" charset="0"/>
              </a:rPr>
              <a:t>商品</a:t>
            </a:r>
            <a:r>
              <a:rPr lang="zh-CN" altLang="en-US" b="1" dirty="0" smtClean="0">
                <a:solidFill>
                  <a:srgbClr val="143C8D"/>
                </a:solidFill>
                <a:latin typeface="Microsoft YaHei" panose="020B0503020204020204" pitchFamily="34" charset="-122"/>
                <a:ea typeface="Microsoft YaHei" panose="020B0503020204020204" pitchFamily="34" charset="-122"/>
                <a:cs typeface="Arial" charset="0"/>
              </a:rPr>
              <a:t>分析</a:t>
            </a:r>
            <a:endParaRPr lang="en-US" altLang="zh-CN" b="1" dirty="0" smtClean="0">
              <a:solidFill>
                <a:srgbClr val="143C8D"/>
              </a:solidFill>
              <a:latin typeface="Microsoft YaHei" panose="020B0503020204020204" pitchFamily="34" charset="-122"/>
              <a:ea typeface="Microsoft YaHei" panose="020B0503020204020204" pitchFamily="34" charset="-122"/>
              <a:cs typeface="Arial" charset="0"/>
            </a:endParaRPr>
          </a:p>
          <a:p>
            <a:pPr fontAlgn="base">
              <a:spcBef>
                <a:spcPts val="300"/>
              </a:spcBef>
              <a:spcAft>
                <a:spcPct val="0"/>
              </a:spcAft>
              <a:buClr>
                <a:srgbClr val="11356F"/>
              </a:buClr>
            </a:pPr>
            <a:endParaRPr lang="en-US" b="1" dirty="0" smtClean="0">
              <a:solidFill>
                <a:srgbClr val="143C8D"/>
              </a:solidFill>
              <a:latin typeface="Microsoft YaHei" panose="020B0503020204020204" pitchFamily="34" charset="-122"/>
              <a:ea typeface="Microsoft YaHei" panose="020B0503020204020204" pitchFamily="34" charset="-122"/>
              <a:cs typeface="Arial" charset="0"/>
            </a:endParaRPr>
          </a:p>
          <a:p>
            <a:pPr marL="171450" indent="-171450" fontAlgn="base">
              <a:spcBef>
                <a:spcPct val="0"/>
              </a:spcBef>
              <a:spcAft>
                <a:spcPct val="0"/>
              </a:spcAft>
              <a:buClr>
                <a:srgbClr val="11356F"/>
              </a:buClr>
              <a:buFont typeface="Wingdings" pitchFamily="2" charset="2"/>
              <a:buChar char="§"/>
            </a:pP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将产品特性、图案等数据通过</a:t>
            </a:r>
            <a:r>
              <a:rPr lang="en-US" dirty="0" smtClean="0">
                <a:solidFill>
                  <a:srgbClr val="143C8D"/>
                </a:solidFill>
                <a:latin typeface="Microsoft YaHei" panose="020B0503020204020204" pitchFamily="34" charset="-122"/>
                <a:ea typeface="Microsoft YaHei" panose="020B0503020204020204" pitchFamily="34" charset="-122"/>
                <a:cs typeface="Arial" charset="0"/>
              </a:rPr>
              <a:t> </a:t>
            </a:r>
            <a:r>
              <a:rPr lang="en-US" dirty="0" err="1" smtClean="0">
                <a:solidFill>
                  <a:srgbClr val="143C8D"/>
                </a:solidFill>
                <a:latin typeface="Microsoft YaHei" panose="020B0503020204020204" pitchFamily="34" charset="-122"/>
                <a:ea typeface="Microsoft YaHei" panose="020B0503020204020204" pitchFamily="34" charset="-122"/>
                <a:cs typeface="Arial" charset="0"/>
              </a:rPr>
              <a:t>InsightSphere</a:t>
            </a:r>
            <a:r>
              <a:rPr lang="en-US"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dirty="0" smtClean="0">
                <a:solidFill>
                  <a:srgbClr val="143C8D"/>
                </a:solidFill>
                <a:latin typeface="Microsoft YaHei" panose="020B0503020204020204" pitchFamily="34" charset="-122"/>
                <a:ea typeface="Microsoft YaHei" panose="020B0503020204020204" pitchFamily="34" charset="-122"/>
                <a:cs typeface="Arial" charset="0"/>
              </a:rPr>
              <a:t>与对应产品绑定分析</a:t>
            </a:r>
            <a:endParaRPr lang="en-US" dirty="0" smtClean="0">
              <a:solidFill>
                <a:srgbClr val="143C8D"/>
              </a:solidFill>
              <a:latin typeface="Microsoft YaHei" panose="020B0503020204020204" pitchFamily="34" charset="-122"/>
              <a:ea typeface="Microsoft YaHei" panose="020B0503020204020204" pitchFamily="34" charset="-122"/>
              <a:cs typeface="Arial" charset="0"/>
            </a:endParaRPr>
          </a:p>
        </p:txBody>
      </p:sp>
      <p:pic>
        <p:nvPicPr>
          <p:cNvPr id="44" name="Picture 2"/>
          <p:cNvPicPr>
            <a:picLocks noChangeAspect="1" noChangeArrowheads="1"/>
          </p:cNvPicPr>
          <p:nvPr>
            <p:custDataLst>
              <p:tags r:id="rId10"/>
            </p:custDataLst>
          </p:nvPr>
        </p:nvPicPr>
        <p:blipFill>
          <a:blip r:embed="rId20" cstate="print"/>
          <a:srcRect/>
          <a:stretch>
            <a:fillRect/>
          </a:stretch>
        </p:blipFill>
        <p:spPr bwMode="auto">
          <a:xfrm>
            <a:off x="846715" y="2046420"/>
            <a:ext cx="1207873" cy="79897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3"/>
          <p:cNvPicPr>
            <a:picLocks noChangeAspect="1" noChangeArrowheads="1"/>
          </p:cNvPicPr>
          <p:nvPr>
            <p:custDataLst>
              <p:tags r:id="rId11"/>
            </p:custDataLst>
          </p:nvPr>
        </p:nvPicPr>
        <p:blipFill>
          <a:blip r:embed="rId21" cstate="print"/>
          <a:srcRect t="36794" b="39333"/>
          <a:stretch>
            <a:fillRect/>
          </a:stretch>
        </p:blipFill>
        <p:spPr bwMode="auto">
          <a:xfrm>
            <a:off x="2876765" y="2921861"/>
            <a:ext cx="1216798" cy="290487"/>
          </a:xfrm>
          <a:prstGeom prst="rect">
            <a:avLst/>
          </a:prstGeom>
          <a:noFill/>
          <a:ln w="9525">
            <a:noFill/>
            <a:miter lim="800000"/>
            <a:headEnd/>
            <a:tailEnd/>
          </a:ln>
        </p:spPr>
      </p:pic>
      <p:pic>
        <p:nvPicPr>
          <p:cNvPr id="46" name="Picture 4"/>
          <p:cNvPicPr>
            <a:picLocks noChangeAspect="1" noChangeArrowheads="1"/>
          </p:cNvPicPr>
          <p:nvPr>
            <p:custDataLst>
              <p:tags r:id="rId12"/>
            </p:custDataLst>
          </p:nvPr>
        </p:nvPicPr>
        <p:blipFill>
          <a:blip r:embed="rId22" cstate="print"/>
          <a:srcRect/>
          <a:stretch>
            <a:fillRect/>
          </a:stretch>
        </p:blipFill>
        <p:spPr bwMode="auto">
          <a:xfrm>
            <a:off x="4921869" y="2956012"/>
            <a:ext cx="1086917" cy="245877"/>
          </a:xfrm>
          <a:prstGeom prst="rect">
            <a:avLst/>
          </a:prstGeom>
          <a:noFill/>
          <a:ln w="9525">
            <a:noFill/>
            <a:miter lim="800000"/>
            <a:headEnd/>
            <a:tailEnd/>
          </a:ln>
        </p:spPr>
      </p:pic>
      <p:pic>
        <p:nvPicPr>
          <p:cNvPr id="47" name="Picture 46"/>
          <p:cNvPicPr>
            <a:picLocks noChangeAspect="1" noChangeArrowheads="1"/>
          </p:cNvPicPr>
          <p:nvPr>
            <p:custDataLst>
              <p:tags r:id="rId13"/>
            </p:custDataLst>
          </p:nvPr>
        </p:nvPicPr>
        <p:blipFill>
          <a:blip r:embed="rId23" cstate="print"/>
          <a:srcRect/>
          <a:stretch>
            <a:fillRect/>
          </a:stretch>
        </p:blipFill>
        <p:spPr bwMode="auto">
          <a:xfrm>
            <a:off x="924724" y="2892071"/>
            <a:ext cx="1051855" cy="308754"/>
          </a:xfrm>
          <a:prstGeom prst="rect">
            <a:avLst/>
          </a:prstGeom>
          <a:noFill/>
          <a:ln w="9525">
            <a:noFill/>
            <a:miter lim="800000"/>
            <a:headEnd/>
            <a:tailEnd/>
          </a:ln>
        </p:spPr>
      </p:pic>
      <p:pic>
        <p:nvPicPr>
          <p:cNvPr id="48" name="Picture 2"/>
          <p:cNvPicPr>
            <a:picLocks noChangeAspect="1" noChangeArrowheads="1"/>
          </p:cNvPicPr>
          <p:nvPr>
            <p:custDataLst>
              <p:tags r:id="rId14"/>
            </p:custDataLst>
          </p:nvPr>
        </p:nvPicPr>
        <p:blipFill>
          <a:blip r:embed="rId24" cstate="print"/>
          <a:srcRect/>
          <a:stretch>
            <a:fillRect/>
          </a:stretch>
        </p:blipFill>
        <p:spPr bwMode="auto">
          <a:xfrm>
            <a:off x="2868984" y="2046420"/>
            <a:ext cx="1232361" cy="79905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9" name="Picture 2"/>
          <p:cNvPicPr>
            <a:picLocks noChangeAspect="1" noChangeArrowheads="1"/>
          </p:cNvPicPr>
          <p:nvPr>
            <p:custDataLst>
              <p:tags r:id="rId15"/>
            </p:custDataLst>
          </p:nvPr>
        </p:nvPicPr>
        <p:blipFill>
          <a:blip r:embed="rId25" cstate="print"/>
          <a:srcRect/>
          <a:stretch>
            <a:fillRect/>
          </a:stretch>
        </p:blipFill>
        <p:spPr bwMode="auto">
          <a:xfrm>
            <a:off x="4860423" y="2046421"/>
            <a:ext cx="1209809" cy="812992"/>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 name="Picture 2"/>
          <p:cNvPicPr>
            <a:picLocks noChangeAspect="1" noChangeArrowheads="1"/>
          </p:cNvPicPr>
          <p:nvPr>
            <p:custDataLst>
              <p:tags r:id="rId16"/>
            </p:custDataLst>
          </p:nvPr>
        </p:nvPicPr>
        <p:blipFill>
          <a:blip r:embed="rId26" cstate="print"/>
          <a:srcRect/>
          <a:stretch>
            <a:fillRect/>
          </a:stretch>
        </p:blipFill>
        <p:spPr bwMode="auto">
          <a:xfrm>
            <a:off x="6908840" y="2046420"/>
            <a:ext cx="1218284" cy="80046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4" name="TextBox 53"/>
          <p:cNvSpPr txBox="1"/>
          <p:nvPr>
            <p:custDataLst>
              <p:tags r:id="rId17"/>
            </p:custDataLst>
          </p:nvPr>
        </p:nvSpPr>
        <p:spPr>
          <a:xfrm>
            <a:off x="481867" y="3328039"/>
            <a:ext cx="3912596" cy="338554"/>
          </a:xfrm>
          <a:prstGeom prst="rect">
            <a:avLst/>
          </a:prstGeom>
          <a:noFill/>
        </p:spPr>
        <p:txBody>
          <a:bodyPr wrap="square" rtlCol="0">
            <a:spAutoFit/>
          </a:bodyPr>
          <a:lstStyle/>
          <a:p>
            <a:pPr lvl="0" algn="ctr" fontAlgn="base">
              <a:spcBef>
                <a:spcPct val="0"/>
              </a:spcBef>
              <a:spcAft>
                <a:spcPct val="0"/>
              </a:spcAft>
            </a:pPr>
            <a:r>
              <a:rPr lang="zh-CN" altLang="en-US" sz="1600" b="1" dirty="0" smtClean="0">
                <a:solidFill>
                  <a:srgbClr val="143C8D"/>
                </a:solidFill>
                <a:latin typeface="Microsoft YaHei" panose="020B0503020204020204" pitchFamily="34" charset="-122"/>
                <a:ea typeface="Microsoft YaHei" panose="020B0503020204020204" pitchFamily="34" charset="-122"/>
                <a:cs typeface="Arial" charset="0"/>
              </a:rPr>
              <a:t>定价与推广模块 功能</a:t>
            </a:r>
            <a:r>
              <a:rPr lang="en-US" sz="1600" b="1" dirty="0" smtClean="0">
                <a:solidFill>
                  <a:srgbClr val="143C8D"/>
                </a:solidFill>
                <a:latin typeface="Microsoft YaHei" panose="020B0503020204020204" pitchFamily="34" charset="-122"/>
                <a:ea typeface="Microsoft YaHei" panose="020B0503020204020204" pitchFamily="34" charset="-122"/>
                <a:cs typeface="Arial" charset="0"/>
              </a:rPr>
              <a:t>:</a:t>
            </a:r>
            <a:endParaRPr lang="en-US" sz="1600" b="1"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7" name="Round Same Side Corner Rectangle 2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9" name="Round Same Side Corner Rectangle 28"/>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30" name="Round Same Side Corner Rectangle 29"/>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1" name="Round Same Side Corner Rectangle 3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2" name="Straight Connector 3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1828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4958"/>
            <a:ext cx="6427177" cy="563562"/>
          </a:xfrm>
        </p:spPr>
        <p:txBody>
          <a:bodyPr/>
          <a:lstStyle/>
          <a:p>
            <a:r>
              <a:rPr lang="zh-CN" altLang="en-US" dirty="0" smtClean="0">
                <a:latin typeface="Microsoft YaHei" panose="020B0503020204020204" pitchFamily="34" charset="-122"/>
                <a:ea typeface="Microsoft YaHei" panose="020B0503020204020204" pitchFamily="34" charset="-122"/>
              </a:rPr>
              <a:t>定价与推广模块：深入分析</a:t>
            </a:r>
            <a:r>
              <a:rPr lang="en-US" dirty="0">
                <a:latin typeface="Microsoft YaHei" panose="020B0503020204020204" pitchFamily="34" charset="-122"/>
                <a:ea typeface="Microsoft YaHei" panose="020B0503020204020204" pitchFamily="34" charset="-122"/>
              </a:rPr>
              <a:t/>
            </a:r>
            <a:br>
              <a:rPr lang="en-US" dirty="0">
                <a:latin typeface="Microsoft YaHei" panose="020B0503020204020204" pitchFamily="34" charset="-122"/>
                <a:ea typeface="Microsoft YaHei" panose="020B0503020204020204" pitchFamily="34" charset="-122"/>
              </a:rPr>
            </a:br>
            <a:r>
              <a:rPr lang="zh-CN" altLang="en-US" dirty="0" smtClean="0">
                <a:latin typeface="Microsoft YaHei" panose="020B0503020204020204" pitchFamily="34" charset="-122"/>
                <a:ea typeface="Microsoft YaHei" panose="020B0503020204020204" pitchFamily="34" charset="-122"/>
              </a:rPr>
              <a:t>智能系统对竞争对手的有效识别</a:t>
            </a:r>
            <a:endParaRPr lang="zh-CN" altLang="en-US" dirty="0">
              <a:latin typeface="Microsoft YaHei" panose="020B0503020204020204" pitchFamily="34" charset="-122"/>
              <a:ea typeface="Microsoft YaHei" panose="020B0503020204020204" pitchFamily="34" charset="-122"/>
            </a:endParaRPr>
          </a:p>
        </p:txBody>
      </p:sp>
      <p:sp>
        <p:nvSpPr>
          <p:cNvPr id="9" name="Text Placeholder 8"/>
          <p:cNvSpPr>
            <a:spLocks noGrp="1"/>
          </p:cNvSpPr>
          <p:nvPr>
            <p:ph type="body" sz="quarter" idx="10"/>
          </p:nvPr>
        </p:nvSpPr>
        <p:spPr>
          <a:xfrm>
            <a:off x="457200" y="815666"/>
            <a:ext cx="8229600" cy="609600"/>
          </a:xfrm>
        </p:spPr>
        <p:txBody>
          <a:bodyPr/>
          <a:lstStyle/>
          <a:p>
            <a:pPr fontAlgn="base">
              <a:spcBef>
                <a:spcPct val="0"/>
              </a:spcBef>
              <a:spcAft>
                <a:spcPct val="0"/>
              </a:spcAft>
              <a:buSzPct val="100000"/>
            </a:pP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我们的模块通过</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SKU</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层级数据分析（竞争对手的产品，价格，促销方法等）来提出优化方案，从而增加客户</a:t>
            </a:r>
            <a:r>
              <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rPr>
              <a:t>TRU</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在定价与推广方式上的竞争优势</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AutoShape 18"/>
          <p:cNvSpPr>
            <a:spLocks noChangeArrowheads="1"/>
          </p:cNvSpPr>
          <p:nvPr>
            <p:custDataLst>
              <p:tags r:id="rId1"/>
            </p:custDataLst>
          </p:nvPr>
        </p:nvSpPr>
        <p:spPr bwMode="auto">
          <a:xfrm>
            <a:off x="350941" y="1571855"/>
            <a:ext cx="5440260" cy="4916032"/>
          </a:xfrm>
          <a:prstGeom prst="roundRect">
            <a:avLst>
              <a:gd name="adj" fmla="val 5810"/>
            </a:avLst>
          </a:prstGeom>
          <a:solidFill>
            <a:schemeClr val="bg1"/>
          </a:solidFill>
          <a:ln>
            <a:solidFill>
              <a:schemeClr val="bg1">
                <a:lumMod val="75000"/>
              </a:schemeClr>
            </a:solidFill>
          </a:ln>
          <a:effectLst>
            <a:outerShdw blurRad="114300" dist="38100" dir="42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t"/>
          <a:lstStyle/>
          <a:p>
            <a:pPr marL="0" lvl="2" indent="-157163" algn="ctr" fontAlgn="base">
              <a:lnSpc>
                <a:spcPct val="90000"/>
              </a:lnSpc>
              <a:spcBef>
                <a:spcPts val="1200"/>
              </a:spcBef>
              <a:spcAft>
                <a:spcPct val="0"/>
              </a:spcAft>
              <a:buClr>
                <a:srgbClr val="009999"/>
              </a:buClr>
              <a:buFont typeface="Wingdings" pitchFamily="2" charset="2"/>
              <a:buNone/>
              <a:defRPr/>
            </a:pPr>
            <a:endParaRPr lang="en-US" altLang="zh-CN" sz="1200" b="1" dirty="0">
              <a:solidFill>
                <a:srgbClr val="143C8D"/>
              </a:solidFill>
              <a:latin typeface="Microsoft YaHei" panose="020B0503020204020204" pitchFamily="34" charset="-122"/>
              <a:ea typeface="Microsoft YaHei" panose="020B0503020204020204" pitchFamily="34" charset="-122"/>
            </a:endParaRPr>
          </a:p>
        </p:txBody>
      </p:sp>
      <p:pic>
        <p:nvPicPr>
          <p:cNvPr id="5" name="Picture 2"/>
          <p:cNvPicPr>
            <a:picLocks noChangeAspect="1" noChangeArrowheads="1"/>
          </p:cNvPicPr>
          <p:nvPr>
            <p:custDataLst>
              <p:tags r:id="rId2"/>
            </p:custDataLst>
          </p:nvPr>
        </p:nvPicPr>
        <p:blipFill>
          <a:blip r:embed="rId25" cstate="print"/>
          <a:srcRect l="560" t="8064" r="28321" b="4128"/>
          <a:stretch>
            <a:fillRect/>
          </a:stretch>
        </p:blipFill>
        <p:spPr bwMode="auto">
          <a:xfrm>
            <a:off x="539475" y="2468875"/>
            <a:ext cx="5031055" cy="3882316"/>
          </a:xfrm>
          <a:prstGeom prst="rect">
            <a:avLst/>
          </a:prstGeom>
          <a:noFill/>
          <a:ln w="9525">
            <a:solidFill>
              <a:schemeClr val="tx1">
                <a:lumMod val="50000"/>
                <a:lumOff val="50000"/>
              </a:schemeClr>
            </a:solidFill>
            <a:miter lim="800000"/>
            <a:headEnd/>
            <a:tailEnd/>
          </a:ln>
        </p:spPr>
      </p:pic>
      <p:sp>
        <p:nvSpPr>
          <p:cNvPr id="6" name="Round Same Side Corner Rectangle 5"/>
          <p:cNvSpPr/>
          <p:nvPr>
            <p:custDataLst>
              <p:tags r:id="rId3"/>
            </p:custDataLst>
          </p:nvPr>
        </p:nvSpPr>
        <p:spPr bwMode="gray">
          <a:xfrm rot="5400000" flipH="1">
            <a:off x="4477098" y="2200156"/>
            <a:ext cx="4919472" cy="3641096"/>
          </a:xfrm>
          <a:prstGeom prst="round2SameRect">
            <a:avLst>
              <a:gd name="adj1" fmla="val 7640"/>
              <a:gd name="adj2" fmla="val 0"/>
            </a:avLst>
          </a:prstGeom>
          <a:gradFill>
            <a:gsLst>
              <a:gs pos="0">
                <a:schemeClr val="bg1">
                  <a:lumMod val="85000"/>
                </a:schemeClr>
              </a:gs>
              <a:gs pos="82000">
                <a:schemeClr val="bg1">
                  <a:lumMod val="85000"/>
                  <a:alpha val="0"/>
                </a:schemeClr>
              </a:gs>
            </a:gsLst>
            <a:lin ang="5400000" scaled="0"/>
          </a:gradFill>
          <a:ln w="9525" cap="flat" cmpd="sng" algn="ctr">
            <a:noFill/>
            <a:prstDash val="solid"/>
            <a:round/>
            <a:headEnd type="none" w="med" len="med"/>
            <a:tailEnd type="none" w="med" len="med"/>
          </a:ln>
          <a:effectLst/>
        </p:spPr>
        <p:txBody>
          <a:bodyPr/>
          <a:lstStyle/>
          <a:p>
            <a:pPr algn="ctr" eaLnBrk="0" fontAlgn="base" hangingPunct="0">
              <a:lnSpc>
                <a:spcPct val="90000"/>
              </a:lnSpc>
              <a:spcBef>
                <a:spcPct val="0"/>
              </a:spcBef>
              <a:spcAft>
                <a:spcPct val="0"/>
              </a:spcAft>
              <a:buClr>
                <a:srgbClr val="C0504D"/>
              </a:buClr>
              <a:defRPr/>
            </a:pPr>
            <a:endParaRPr lang="en-US" altLang="zh-CN" sz="1000" b="1"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7" name="Oval 4"/>
          <p:cNvSpPr>
            <a:spLocks/>
          </p:cNvSpPr>
          <p:nvPr>
            <p:custDataLst>
              <p:tags r:id="rId4"/>
            </p:custDataLst>
          </p:nvPr>
        </p:nvSpPr>
        <p:spPr bwMode="gray">
          <a:xfrm>
            <a:off x="3419850" y="4696365"/>
            <a:ext cx="652885" cy="192025"/>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8" name="Oval 4"/>
          <p:cNvSpPr>
            <a:spLocks/>
          </p:cNvSpPr>
          <p:nvPr>
            <p:custDataLst>
              <p:tags r:id="rId5"/>
            </p:custDataLst>
          </p:nvPr>
        </p:nvSpPr>
        <p:spPr bwMode="gray">
          <a:xfrm>
            <a:off x="3381445" y="4235505"/>
            <a:ext cx="844910" cy="345645"/>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0" name="Oval 4"/>
          <p:cNvSpPr>
            <a:spLocks/>
          </p:cNvSpPr>
          <p:nvPr>
            <p:custDataLst>
              <p:tags r:id="rId6"/>
            </p:custDataLst>
          </p:nvPr>
        </p:nvSpPr>
        <p:spPr bwMode="gray">
          <a:xfrm>
            <a:off x="1576410" y="3390595"/>
            <a:ext cx="883315" cy="960124"/>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1" name="Oval 4"/>
          <p:cNvSpPr>
            <a:spLocks/>
          </p:cNvSpPr>
          <p:nvPr>
            <p:custDataLst>
              <p:tags r:id="rId7"/>
            </p:custDataLst>
          </p:nvPr>
        </p:nvSpPr>
        <p:spPr bwMode="gray">
          <a:xfrm>
            <a:off x="2075675" y="3022648"/>
            <a:ext cx="960125" cy="230430"/>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2" name="Rectangle 13"/>
          <p:cNvSpPr>
            <a:spLocks/>
          </p:cNvSpPr>
          <p:nvPr>
            <p:custDataLst>
              <p:tags r:id="rId8"/>
            </p:custDataLst>
          </p:nvPr>
        </p:nvSpPr>
        <p:spPr bwMode="gray">
          <a:xfrm>
            <a:off x="501140" y="2084975"/>
            <a:ext cx="2275297" cy="379565"/>
          </a:xfrm>
          <a:prstGeom prst="rect">
            <a:avLst/>
          </a:prstGeom>
          <a:solidFill>
            <a:schemeClr val="bg1">
              <a:lumMod val="95000"/>
            </a:schemeClr>
          </a:solidFill>
          <a:ln w="12700">
            <a:solidFill>
              <a:srgbClr val="800000"/>
            </a:solidFill>
            <a:miter lim="800000"/>
            <a:headEnd/>
            <a:tailEnd/>
          </a:ln>
          <a:effectLst>
            <a:outerShdw blurRad="50800" dist="38100" dir="2700000" algn="tl" rotWithShape="0">
              <a:prstClr val="black">
                <a:alpha val="40000"/>
              </a:prstClr>
            </a:outerShdw>
          </a:effectLst>
        </p:spPr>
        <p:txBody>
          <a:bodyPr lIns="0" tIns="0" rIns="0" bIns="0" anchor="ctr"/>
          <a:lstStyle/>
          <a:p>
            <a:pPr fontAlgn="base">
              <a:spcBef>
                <a:spcPct val="0"/>
              </a:spcBef>
              <a:spcAft>
                <a:spcPct val="0"/>
              </a:spcAft>
            </a:pPr>
            <a:r>
              <a:rPr lang="en-US" sz="1100" dirty="0">
                <a:solidFill>
                  <a:srgbClr val="143C8D"/>
                </a:solidFill>
                <a:latin typeface="Microsoft YaHei" panose="020B0503020204020204" pitchFamily="34" charset="-122"/>
                <a:ea typeface="Microsoft YaHei" panose="020B0503020204020204" pitchFamily="34" charset="-122"/>
                <a:cs typeface="Arial" charset="0"/>
              </a:rPr>
              <a:t>  1.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产品名称，图片与产品编号</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3" name="Rectangle 13"/>
          <p:cNvSpPr>
            <a:spLocks/>
          </p:cNvSpPr>
          <p:nvPr>
            <p:custDataLst>
              <p:tags r:id="rId9"/>
            </p:custDataLst>
          </p:nvPr>
        </p:nvSpPr>
        <p:spPr bwMode="gray">
          <a:xfrm>
            <a:off x="3842305" y="6002135"/>
            <a:ext cx="1727253" cy="368300"/>
          </a:xfrm>
          <a:prstGeom prst="rect">
            <a:avLst/>
          </a:prstGeom>
          <a:solidFill>
            <a:schemeClr val="bg1">
              <a:lumMod val="95000"/>
            </a:schemeClr>
          </a:solidFill>
          <a:ln w="12700">
            <a:solidFill>
              <a:srgbClr val="800000"/>
            </a:solidFill>
            <a:miter lim="800000"/>
            <a:headEnd/>
            <a:tailEnd/>
          </a:ln>
          <a:effectLst>
            <a:outerShdw blurRad="50800" dist="38100" dir="2700000" algn="tl" rotWithShape="0">
              <a:prstClr val="black">
                <a:alpha val="40000"/>
              </a:prstClr>
            </a:outerShdw>
          </a:effectLst>
        </p:spPr>
        <p:txBody>
          <a:bodyPr lIns="0" tIns="0" rIns="0" bIns="0" anchor="ctr"/>
          <a:lstStyle/>
          <a:p>
            <a:pPr fontAlgn="base">
              <a:spcBef>
                <a:spcPct val="0"/>
              </a:spcBef>
              <a:spcAft>
                <a:spcPct val="0"/>
              </a:spcAft>
            </a:pPr>
            <a:r>
              <a:rPr lang="en-US" sz="1100" dirty="0">
                <a:solidFill>
                  <a:srgbClr val="143C8D"/>
                </a:solidFill>
                <a:latin typeface="Microsoft YaHei" panose="020B0503020204020204" pitchFamily="34" charset="-122"/>
                <a:ea typeface="Microsoft YaHei" panose="020B0503020204020204" pitchFamily="34" charset="-122"/>
                <a:cs typeface="Arial" charset="0"/>
              </a:rPr>
              <a:t>  4.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用户反馈</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4" name="Rectangle 13"/>
          <p:cNvSpPr>
            <a:spLocks/>
          </p:cNvSpPr>
          <p:nvPr>
            <p:custDataLst>
              <p:tags r:id="rId10"/>
            </p:custDataLst>
          </p:nvPr>
        </p:nvSpPr>
        <p:spPr bwMode="gray">
          <a:xfrm>
            <a:off x="539475" y="6040540"/>
            <a:ext cx="1660964" cy="368300"/>
          </a:xfrm>
          <a:prstGeom prst="rect">
            <a:avLst/>
          </a:prstGeom>
          <a:solidFill>
            <a:schemeClr val="bg1">
              <a:lumMod val="95000"/>
            </a:schemeClr>
          </a:solidFill>
          <a:ln w="12700">
            <a:solidFill>
              <a:srgbClr val="800000"/>
            </a:solidFill>
            <a:miter lim="800000"/>
            <a:headEnd/>
            <a:tailEnd/>
          </a:ln>
          <a:effectLst>
            <a:outerShdw blurRad="50800" dist="38100" dir="2700000" algn="tl" rotWithShape="0">
              <a:prstClr val="black">
                <a:alpha val="40000"/>
              </a:prstClr>
            </a:outerShdw>
          </a:effectLst>
        </p:spPr>
        <p:txBody>
          <a:bodyPr lIns="0" tIns="0" rIns="0" bIns="0" anchor="ctr"/>
          <a:lstStyle/>
          <a:p>
            <a:pPr fontAlgn="base">
              <a:spcBef>
                <a:spcPct val="0"/>
              </a:spcBef>
              <a:spcAft>
                <a:spcPct val="0"/>
              </a:spcAft>
            </a:pPr>
            <a:r>
              <a:rPr lang="en-US" sz="1100" dirty="0">
                <a:solidFill>
                  <a:srgbClr val="143C8D"/>
                </a:solidFill>
                <a:latin typeface="Microsoft YaHei" panose="020B0503020204020204" pitchFamily="34" charset="-122"/>
                <a:ea typeface="Microsoft YaHei" panose="020B0503020204020204" pitchFamily="34" charset="-122"/>
                <a:cs typeface="Arial" charset="0"/>
              </a:rPr>
              <a:t>  2.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价格与价格差异</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5" name="Line 2"/>
          <p:cNvSpPr>
            <a:spLocks noChangeShapeType="1"/>
          </p:cNvSpPr>
          <p:nvPr>
            <p:custDataLst>
              <p:tags r:id="rId11"/>
            </p:custDataLst>
          </p:nvPr>
        </p:nvSpPr>
        <p:spPr bwMode="gray">
          <a:xfrm flipH="1" flipV="1">
            <a:off x="891973" y="2510802"/>
            <a:ext cx="1030081" cy="879792"/>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6" name="Line 2"/>
          <p:cNvSpPr>
            <a:spLocks noChangeShapeType="1"/>
          </p:cNvSpPr>
          <p:nvPr>
            <p:custDataLst>
              <p:tags r:id="rId12"/>
            </p:custDataLst>
          </p:nvPr>
        </p:nvSpPr>
        <p:spPr bwMode="gray">
          <a:xfrm>
            <a:off x="3957520" y="4888390"/>
            <a:ext cx="691288" cy="1113745"/>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7" name="Line 2"/>
          <p:cNvSpPr>
            <a:spLocks noChangeShapeType="1"/>
          </p:cNvSpPr>
          <p:nvPr>
            <p:custDataLst>
              <p:tags r:id="rId13"/>
            </p:custDataLst>
          </p:nvPr>
        </p:nvSpPr>
        <p:spPr bwMode="gray">
          <a:xfrm flipH="1">
            <a:off x="2152484" y="4542745"/>
            <a:ext cx="1344176" cy="1497794"/>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8" name="Line 2"/>
          <p:cNvSpPr>
            <a:spLocks noChangeShapeType="1"/>
          </p:cNvSpPr>
          <p:nvPr>
            <p:custDataLst>
              <p:tags r:id="rId14"/>
            </p:custDataLst>
          </p:nvPr>
        </p:nvSpPr>
        <p:spPr bwMode="gray">
          <a:xfrm flipV="1">
            <a:off x="2498130" y="2451099"/>
            <a:ext cx="2111969" cy="2283668"/>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19" name="Rectangle 2"/>
          <p:cNvSpPr>
            <a:spLocks/>
          </p:cNvSpPr>
          <p:nvPr>
            <p:custDataLst>
              <p:tags r:id="rId15"/>
            </p:custDataLst>
          </p:nvPr>
        </p:nvSpPr>
        <p:spPr bwMode="gray">
          <a:xfrm>
            <a:off x="660619" y="5297668"/>
            <a:ext cx="2484326" cy="1168400"/>
          </a:xfrm>
          <a:prstGeom prst="rect">
            <a:avLst/>
          </a:prstGeom>
          <a:noFill/>
          <a:ln w="12700">
            <a:noFill/>
            <a:miter lim="800000"/>
            <a:headEnd/>
            <a:tailEnd/>
          </a:ln>
          <a:effectLst>
            <a:outerShdw blurRad="50800" dist="38100" dir="2700000" algn="tl" rotWithShape="0">
              <a:prstClr val="black">
                <a:alpha val="40000"/>
              </a:prstClr>
            </a:outerShdw>
          </a:effectLst>
        </p:spPr>
        <p:txBody>
          <a:bodyPr lIns="0" tIns="0" rIns="0" bIns="0" anchor="ctr"/>
          <a:lstStyle/>
          <a:p>
            <a:pPr fontAlgn="base">
              <a:spcBef>
                <a:spcPct val="0"/>
              </a:spcBef>
              <a:spcAft>
                <a:spcPct val="0"/>
              </a:spcAft>
            </a:pPr>
            <a:endParaRPr lang="en-US" sz="12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0" name="Rounded Rectangle 8"/>
          <p:cNvSpPr>
            <a:spLocks noChangeArrowheads="1"/>
          </p:cNvSpPr>
          <p:nvPr>
            <p:custDataLst>
              <p:tags r:id="rId16"/>
            </p:custDataLst>
          </p:nvPr>
        </p:nvSpPr>
        <p:spPr bwMode="gray">
          <a:xfrm>
            <a:off x="5997039" y="2024038"/>
            <a:ext cx="2580900" cy="4278094"/>
          </a:xfrm>
          <a:prstGeom prst="rect">
            <a:avLst/>
          </a:prstGeom>
          <a:noFill/>
          <a:ln w="9525" algn="ctr">
            <a:noFill/>
            <a:round/>
            <a:headEnd/>
            <a:tailEnd/>
          </a:ln>
          <a:effectLst/>
        </p:spPr>
        <p:txBody>
          <a:bodyPr wrap="square" lIns="0" tIns="0" rIns="0" bIns="0" anchor="t">
            <a:spAutoFit/>
          </a:bodyPr>
          <a:lstStyle/>
          <a:p>
            <a:pPr marL="174625" lvl="1" indent="-174625" fontAlgn="base">
              <a:spcBef>
                <a:spcPts val="600"/>
              </a:spcBef>
              <a:spcAft>
                <a:spcPct val="0"/>
              </a:spcAft>
              <a:buClr>
                <a:srgbClr val="11356F"/>
              </a:buClr>
              <a:buFont typeface="+mj-lt"/>
              <a:buAutoNum type="arabicPeriod"/>
              <a:defRPr/>
            </a:pPr>
            <a:r>
              <a:rPr lang="zh-CN" altLang="en-US" sz="1100" b="1" dirty="0">
                <a:solidFill>
                  <a:srgbClr val="143C8D"/>
                </a:solidFill>
                <a:latin typeface="Microsoft YaHei" panose="020B0503020204020204" pitchFamily="34" charset="-122"/>
                <a:ea typeface="Microsoft YaHei" panose="020B0503020204020204" pitchFamily="34" charset="-122"/>
                <a:cs typeface="Arial" charset="0"/>
              </a:rPr>
              <a:t>分类</a:t>
            </a:r>
            <a:r>
              <a:rPr lang="en-US" sz="1100" b="1" dirty="0" smtClean="0">
                <a:solidFill>
                  <a:srgbClr val="143C8D"/>
                </a:solidFill>
                <a:latin typeface="Microsoft YaHei" panose="020B0503020204020204" pitchFamily="34" charset="-122"/>
                <a:ea typeface="Microsoft YaHei" panose="020B0503020204020204" pitchFamily="34" charset="-122"/>
                <a:cs typeface="Arial" charset="0"/>
              </a:rPr>
              <a:t> – </a:t>
            </a:r>
            <a:r>
              <a:rPr lang="zh-CN" altLang="en-US" sz="1100" b="1" dirty="0">
                <a:solidFill>
                  <a:srgbClr val="143C8D"/>
                </a:solidFill>
                <a:latin typeface="Microsoft YaHei" panose="020B0503020204020204" pitchFamily="34" charset="-122"/>
                <a:ea typeface="Microsoft YaHei" panose="020B0503020204020204" pitchFamily="34" charset="-122"/>
                <a:cs typeface="Arial" charset="0"/>
              </a:rPr>
              <a:t>产品名</a:t>
            </a: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称，图片与产品编号</a:t>
            </a:r>
            <a:r>
              <a:rPr lang="en-US" sz="1100" b="1" dirty="0" smtClean="0">
                <a:solidFill>
                  <a:srgbClr val="143C8D"/>
                </a:solidFill>
                <a:latin typeface="Microsoft YaHei" panose="020B0503020204020204" pitchFamily="34" charset="-122"/>
                <a:ea typeface="Microsoft YaHei" panose="020B0503020204020204" pitchFamily="34" charset="-122"/>
                <a:cs typeface="Arial" charset="0"/>
              </a:rPr>
              <a:t> </a:t>
            </a:r>
            <a:r>
              <a:rPr lang="en-US" sz="1100" dirty="0">
                <a:solidFill>
                  <a:srgbClr val="143C8D"/>
                </a:solidFill>
                <a:latin typeface="Microsoft YaHei" panose="020B0503020204020204" pitchFamily="34" charset="-122"/>
                <a:ea typeface="Microsoft YaHei" panose="020B0503020204020204" pitchFamily="34" charset="-122"/>
                <a:cs typeface="Arial" charset="0"/>
              </a:rPr>
              <a:t>– </a:t>
            </a:r>
            <a:r>
              <a:rPr lang="zh-CN" altLang="en-US" sz="1100" dirty="0">
                <a:solidFill>
                  <a:srgbClr val="143C8D"/>
                </a:solidFill>
                <a:latin typeface="Microsoft YaHei" panose="020B0503020204020204" pitchFamily="34" charset="-122"/>
                <a:ea typeface="Microsoft YaHei" panose="020B0503020204020204" pitchFamily="34" charset="-122"/>
                <a:cs typeface="Arial" charset="0"/>
              </a:rPr>
              <a:t>与</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竞争对手产品的横向比对</a:t>
            </a:r>
            <a:endParaRPr lang="en-US" altLang="zh-CN" sz="1100" dirty="0" smtClean="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a:defRPr/>
            </a:pPr>
            <a:endParaRPr lang="en-US" sz="1100" b="1" dirty="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a:defRPr/>
            </a:pP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价格与价格差异</a:t>
            </a:r>
            <a:r>
              <a:rPr lang="en-US" sz="1100"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sz="1100" dirty="0">
                <a:solidFill>
                  <a:srgbClr val="143C8D"/>
                </a:solidFill>
                <a:latin typeface="Microsoft YaHei" panose="020B0503020204020204" pitchFamily="34" charset="-122"/>
                <a:ea typeface="Microsoft YaHei" panose="020B0503020204020204" pitchFamily="34" charset="-122"/>
                <a:cs typeface="Arial" charset="0"/>
              </a:rPr>
              <a:t>采</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集竞争对手价格用以</a:t>
            </a:r>
            <a:r>
              <a:rPr lang="en-US" sz="1100" dirty="0" smtClean="0">
                <a:solidFill>
                  <a:srgbClr val="143C8D"/>
                </a:solidFill>
                <a:latin typeface="Microsoft YaHei" panose="020B0503020204020204" pitchFamily="34" charset="-122"/>
                <a:ea typeface="Microsoft YaHei" panose="020B0503020204020204" pitchFamily="34" charset="-122"/>
                <a:cs typeface="Arial" charset="0"/>
              </a:rPr>
              <a:t>:</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a:p>
            <a:pPr marL="347663" lvl="2" indent="-173038" fontAlgn="base">
              <a:spcBef>
                <a:spcPts val="600"/>
              </a:spcBef>
              <a:spcAft>
                <a:spcPct val="0"/>
              </a:spcAft>
              <a:buClr>
                <a:srgbClr val="11356F"/>
              </a:buClr>
              <a:buFont typeface="Arial" pitchFamily="34" charset="0"/>
              <a:buChar char="•"/>
              <a:defRPr/>
            </a:pP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分析竞争对手价格走势</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a:p>
            <a:pPr marL="347663" lvl="2" indent="-173038" fontAlgn="base">
              <a:spcBef>
                <a:spcPts val="600"/>
              </a:spcBef>
              <a:spcAft>
                <a:spcPct val="0"/>
              </a:spcAft>
              <a:buClr>
                <a:srgbClr val="11356F"/>
              </a:buClr>
              <a:buFont typeface="Arial" pitchFamily="34" charset="0"/>
              <a:buChar char="•"/>
              <a:defRPr/>
            </a:pP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在关键产品与促销额度方面，建立经销商销量与产品差价之间的模型关联</a:t>
            </a:r>
            <a:r>
              <a:rPr lang="en-US" sz="1100" dirty="0" smtClean="0">
                <a:solidFill>
                  <a:srgbClr val="143C8D"/>
                </a:solidFill>
                <a:latin typeface="Microsoft YaHei" panose="020B0503020204020204" pitchFamily="34" charset="-122"/>
                <a:ea typeface="Microsoft YaHei" panose="020B0503020204020204" pitchFamily="34" charset="-122"/>
                <a:cs typeface="Arial" charset="0"/>
              </a:rPr>
              <a:t> </a:t>
            </a:r>
          </a:p>
          <a:p>
            <a:pPr marL="347663" lvl="2" indent="-173038" fontAlgn="base">
              <a:spcBef>
                <a:spcPts val="600"/>
              </a:spcBef>
              <a:spcAft>
                <a:spcPct val="0"/>
              </a:spcAft>
              <a:buClr>
                <a:srgbClr val="11356F"/>
              </a:buClr>
              <a:buFont typeface="Arial" pitchFamily="34" charset="0"/>
              <a:buChar char="•"/>
              <a:defRPr/>
            </a:pP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startAt="3"/>
              <a:defRPr/>
            </a:pP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折扣</a:t>
            </a:r>
            <a:r>
              <a:rPr lang="en-US" altLang="zh-CN" sz="1100" b="1" dirty="0" smtClean="0">
                <a:solidFill>
                  <a:srgbClr val="143C8D"/>
                </a:solidFill>
                <a:latin typeface="Microsoft YaHei" panose="020B0503020204020204" pitchFamily="34" charset="-122"/>
                <a:ea typeface="Microsoft YaHei" panose="020B0503020204020204" pitchFamily="34" charset="-122"/>
                <a:cs typeface="Arial" charset="0"/>
              </a:rPr>
              <a:t>/</a:t>
            </a: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产品促销 </a:t>
            </a:r>
            <a:r>
              <a:rPr lang="en-US" sz="1100"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sz="1100" dirty="0">
                <a:solidFill>
                  <a:srgbClr val="143C8D"/>
                </a:solidFill>
                <a:latin typeface="Microsoft YaHei" panose="020B0503020204020204" pitchFamily="34" charset="-122"/>
                <a:ea typeface="Microsoft YaHei" panose="020B0503020204020204" pitchFamily="34" charset="-122"/>
                <a:cs typeface="Arial" charset="0"/>
              </a:rPr>
              <a:t>知</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道竞争对手何时大规模打折促销，并且采取相应措施</a:t>
            </a:r>
            <a:endParaRPr lang="en-US" altLang="zh-CN" sz="1100" dirty="0" smtClean="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startAt="3"/>
              <a:defRPr/>
            </a:pP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startAt="3"/>
              <a:defRPr/>
            </a:pP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用户反馈</a:t>
            </a:r>
            <a:r>
              <a:rPr lang="en-US" sz="1100" b="1" dirty="0" smtClean="0">
                <a:solidFill>
                  <a:srgbClr val="143C8D"/>
                </a:solidFill>
                <a:latin typeface="Microsoft YaHei" panose="020B0503020204020204" pitchFamily="34" charset="-122"/>
                <a:ea typeface="Microsoft YaHei" panose="020B0503020204020204" pitchFamily="34" charset="-122"/>
                <a:cs typeface="Arial" charset="0"/>
              </a:rPr>
              <a:t> </a:t>
            </a:r>
            <a:r>
              <a:rPr lang="en-US" sz="1100" dirty="0">
                <a:solidFill>
                  <a:srgbClr val="143C8D"/>
                </a:solidFill>
                <a:latin typeface="Microsoft YaHei" panose="020B0503020204020204" pitchFamily="34" charset="-122"/>
                <a:ea typeface="Microsoft YaHei" panose="020B0503020204020204" pitchFamily="34" charset="-122"/>
                <a:cs typeface="Arial" charset="0"/>
              </a:rPr>
              <a:t>–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分析用户反馈趋势，了解用户情绪走向</a:t>
            </a:r>
            <a:endParaRPr lang="en-US" altLang="zh-CN" sz="1100" dirty="0" smtClean="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startAt="3"/>
              <a:defRPr/>
            </a:pPr>
            <a:endParaRPr lang="en-US" sz="1100" b="1" dirty="0">
              <a:solidFill>
                <a:srgbClr val="143C8D"/>
              </a:solidFill>
              <a:latin typeface="Microsoft YaHei" panose="020B0503020204020204" pitchFamily="34" charset="-122"/>
              <a:ea typeface="Microsoft YaHei" panose="020B0503020204020204" pitchFamily="34" charset="-122"/>
              <a:cs typeface="Arial" charset="0"/>
            </a:endParaRPr>
          </a:p>
          <a:p>
            <a:pPr marL="174625" lvl="1" indent="-174625" fontAlgn="base">
              <a:spcBef>
                <a:spcPts val="600"/>
              </a:spcBef>
              <a:spcAft>
                <a:spcPct val="0"/>
              </a:spcAft>
              <a:buClr>
                <a:srgbClr val="11356F"/>
              </a:buClr>
              <a:buFont typeface="+mj-lt"/>
              <a:buAutoNum type="arabicPeriod" startAt="3"/>
              <a:defRPr/>
            </a:pPr>
            <a:r>
              <a:rPr lang="zh-CN" altLang="en-US" sz="1100" b="1" dirty="0">
                <a:solidFill>
                  <a:srgbClr val="143C8D"/>
                </a:solidFill>
                <a:latin typeface="Microsoft YaHei" panose="020B0503020204020204" pitchFamily="34" charset="-122"/>
                <a:ea typeface="Microsoft YaHei" panose="020B0503020204020204" pitchFamily="34" charset="-122"/>
                <a:cs typeface="Arial" charset="0"/>
              </a:rPr>
              <a:t>产品</a:t>
            </a:r>
            <a:r>
              <a:rPr lang="zh-CN" altLang="en-US" sz="1100" b="1" dirty="0" smtClean="0">
                <a:solidFill>
                  <a:srgbClr val="143C8D"/>
                </a:solidFill>
                <a:latin typeface="Microsoft YaHei" panose="020B0503020204020204" pitchFamily="34" charset="-122"/>
                <a:ea typeface="Microsoft YaHei" panose="020B0503020204020204" pitchFamily="34" charset="-122"/>
                <a:cs typeface="Arial" charset="0"/>
              </a:rPr>
              <a:t>与用户建立关联 </a:t>
            </a:r>
            <a:r>
              <a:rPr lang="en-US" sz="1100" dirty="0" smtClean="0">
                <a:solidFill>
                  <a:srgbClr val="143C8D"/>
                </a:solidFill>
                <a:latin typeface="Microsoft YaHei" panose="020B0503020204020204" pitchFamily="34" charset="-122"/>
                <a:ea typeface="Microsoft YaHei" panose="020B0503020204020204" pitchFamily="34" charset="-122"/>
                <a:cs typeface="Arial" charset="0"/>
              </a:rPr>
              <a:t>–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产品与用户</a:t>
            </a:r>
            <a:r>
              <a:rPr lang="en-US" altLang="zh-CN" sz="1100" dirty="0" smtClean="0">
                <a:solidFill>
                  <a:srgbClr val="143C8D"/>
                </a:solidFill>
                <a:latin typeface="Microsoft YaHei" panose="020B0503020204020204" pitchFamily="34" charset="-122"/>
                <a:ea typeface="Microsoft YaHei" panose="020B0503020204020204" pitchFamily="34" charset="-122"/>
                <a:cs typeface="Arial" charset="0"/>
              </a:rPr>
              <a:t>ID </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一一对应，准确快速做出对价格、目标群体、推广时间、推广地点等等方面的调控</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1" name="TextBox 20"/>
          <p:cNvSpPr txBox="1"/>
          <p:nvPr>
            <p:custDataLst>
              <p:tags r:id="rId17"/>
            </p:custDataLst>
          </p:nvPr>
        </p:nvSpPr>
        <p:spPr bwMode="gray">
          <a:xfrm>
            <a:off x="6030686" y="1556793"/>
            <a:ext cx="2593050" cy="215444"/>
          </a:xfrm>
          <a:prstGeom prst="rect">
            <a:avLst/>
          </a:prstGeom>
          <a:noFill/>
        </p:spPr>
        <p:txBody>
          <a:bodyPr wrap="square" lIns="0" tIns="0" rIns="0" bIns="0" rtlCol="0">
            <a:spAutoFit/>
          </a:bodyPr>
          <a:lstStyle/>
          <a:p>
            <a:pPr algn="ctr" fontAlgn="base">
              <a:spcBef>
                <a:spcPct val="0"/>
              </a:spcBef>
              <a:spcAft>
                <a:spcPct val="0"/>
              </a:spcAft>
            </a:pPr>
            <a:r>
              <a:rPr lang="zh-CN" altLang="en-US" sz="1400" b="1" spc="300" dirty="0" smtClean="0">
                <a:solidFill>
                  <a:srgbClr val="143C8D"/>
                </a:solidFill>
                <a:latin typeface="Microsoft YaHei" panose="020B0503020204020204" pitchFamily="34" charset="-122"/>
                <a:ea typeface="Microsoft YaHei" panose="020B0503020204020204" pitchFamily="34" charset="-122"/>
                <a:cs typeface="Arial" charset="0"/>
              </a:rPr>
              <a:t>定价与推广模块 分析</a:t>
            </a:r>
            <a:endParaRPr lang="en-US" sz="1400" b="1" spc="3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2" name="Oval 4"/>
          <p:cNvSpPr>
            <a:spLocks/>
          </p:cNvSpPr>
          <p:nvPr>
            <p:custDataLst>
              <p:tags r:id="rId18"/>
            </p:custDataLst>
          </p:nvPr>
        </p:nvSpPr>
        <p:spPr bwMode="gray">
          <a:xfrm>
            <a:off x="1461195" y="4120290"/>
            <a:ext cx="1459390" cy="268835"/>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3" name="Line 2"/>
          <p:cNvSpPr>
            <a:spLocks noChangeShapeType="1"/>
          </p:cNvSpPr>
          <p:nvPr>
            <p:custDataLst>
              <p:tags r:id="rId19"/>
            </p:custDataLst>
          </p:nvPr>
        </p:nvSpPr>
        <p:spPr bwMode="gray">
          <a:xfrm flipH="1" flipV="1">
            <a:off x="858922" y="2510801"/>
            <a:ext cx="640678" cy="1686298"/>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4" name="Oval 4"/>
          <p:cNvSpPr>
            <a:spLocks/>
          </p:cNvSpPr>
          <p:nvPr>
            <p:custDataLst>
              <p:tags r:id="rId20"/>
            </p:custDataLst>
          </p:nvPr>
        </p:nvSpPr>
        <p:spPr bwMode="gray">
          <a:xfrm>
            <a:off x="1538005" y="4594155"/>
            <a:ext cx="998530" cy="192025"/>
          </a:xfrm>
          <a:prstGeom prst="ellipse">
            <a:avLst/>
          </a:prstGeom>
          <a:noFill/>
          <a:ln w="6350">
            <a:solidFill>
              <a:srgbClr val="800000"/>
            </a:solidFill>
            <a:miter lim="800000"/>
            <a:headEnd/>
            <a:tailEnd/>
          </a:ln>
          <a:effectLst>
            <a:outerShdw blurRad="50800" dist="38100" dir="2700000" algn="tl" rotWithShape="0">
              <a:prstClr val="black">
                <a:alpha val="40000"/>
              </a:prstClr>
            </a:outerShdw>
          </a:effectLst>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5" name="Rectangle 13"/>
          <p:cNvSpPr>
            <a:spLocks/>
          </p:cNvSpPr>
          <p:nvPr/>
        </p:nvSpPr>
        <p:spPr bwMode="gray">
          <a:xfrm>
            <a:off x="3170425" y="2072125"/>
            <a:ext cx="911085" cy="368300"/>
          </a:xfrm>
          <a:prstGeom prst="rect">
            <a:avLst/>
          </a:prstGeom>
          <a:solidFill>
            <a:schemeClr val="bg1">
              <a:lumMod val="95000"/>
            </a:schemeClr>
          </a:solidFill>
          <a:ln w="12700">
            <a:solidFill>
              <a:srgbClr val="800000"/>
            </a:solidFill>
            <a:miter lim="800000"/>
            <a:headEnd/>
            <a:tailEnd/>
          </a:ln>
          <a:effectLst>
            <a:outerShdw blurRad="50800" dist="38100" dir="2700000" algn="tl" rotWithShape="0">
              <a:prstClr val="black">
                <a:alpha val="40000"/>
              </a:prstClr>
            </a:outerShdw>
          </a:effectLst>
        </p:spPr>
        <p:txBody>
          <a:bodyPr lIns="0" tIns="0" rIns="0" bIns="0" anchor="ctr"/>
          <a:lstStyle/>
          <a:p>
            <a:pPr fontAlgn="base">
              <a:spcBef>
                <a:spcPct val="0"/>
              </a:spcBef>
              <a:spcAft>
                <a:spcPct val="0"/>
              </a:spcAft>
            </a:pPr>
            <a:r>
              <a:rPr lang="en-US" sz="1100" dirty="0">
                <a:solidFill>
                  <a:srgbClr val="143C8D"/>
                </a:solidFill>
                <a:latin typeface="Microsoft YaHei" panose="020B0503020204020204" pitchFamily="34" charset="-122"/>
                <a:ea typeface="Microsoft YaHei" panose="020B0503020204020204" pitchFamily="34" charset="-122"/>
                <a:cs typeface="Arial" charset="0"/>
              </a:rPr>
              <a:t>  3. </a:t>
            </a:r>
            <a:r>
              <a:rPr lang="zh-CN" altLang="en-US" sz="1100" dirty="0">
                <a:solidFill>
                  <a:srgbClr val="143C8D"/>
                </a:solidFill>
                <a:latin typeface="Microsoft YaHei" panose="020B0503020204020204" pitchFamily="34" charset="-122"/>
                <a:ea typeface="Microsoft YaHei" panose="020B0503020204020204" pitchFamily="34" charset="-122"/>
                <a:cs typeface="Arial" charset="0"/>
              </a:rPr>
              <a:t>促销</a:t>
            </a: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方法</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6" name="Line 2"/>
          <p:cNvSpPr>
            <a:spLocks noChangeShapeType="1"/>
          </p:cNvSpPr>
          <p:nvPr>
            <p:custDataLst>
              <p:tags r:id="rId21"/>
            </p:custDataLst>
          </p:nvPr>
        </p:nvSpPr>
        <p:spPr bwMode="gray">
          <a:xfrm flipV="1">
            <a:off x="3035801" y="2451100"/>
            <a:ext cx="596400" cy="632254"/>
          </a:xfrm>
          <a:prstGeom prst="line">
            <a:avLst/>
          </a:prstGeom>
          <a:noFill/>
          <a:ln w="6350">
            <a:solidFill>
              <a:srgbClr val="800000"/>
            </a:solidFill>
            <a:miter lim="800000"/>
            <a:headEnd type="triangle" w="lg" len="med"/>
            <a:tailEnd/>
          </a:ln>
        </p:spPr>
        <p:txBody>
          <a:bodyPr lIns="0" tIns="0" rIns="0" bIns="0"/>
          <a:lstStyle/>
          <a:p>
            <a:pPr fontAlgn="base">
              <a:spcBef>
                <a:spcPct val="0"/>
              </a:spcBef>
              <a:spcAft>
                <a:spcPct val="0"/>
              </a:spcAft>
            </a:pPr>
            <a:endParaRPr lang="en-US" sz="10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7" name="TextBox 26"/>
          <p:cNvSpPr txBox="1"/>
          <p:nvPr>
            <p:custDataLst>
              <p:tags r:id="rId22"/>
            </p:custDataLst>
          </p:nvPr>
        </p:nvSpPr>
        <p:spPr bwMode="gray">
          <a:xfrm>
            <a:off x="563330" y="1685979"/>
            <a:ext cx="3823614" cy="215444"/>
          </a:xfrm>
          <a:prstGeom prst="rect">
            <a:avLst/>
          </a:prstGeom>
          <a:noFill/>
        </p:spPr>
        <p:txBody>
          <a:bodyPr wrap="square" lIns="0" tIns="0" rIns="0" bIns="0" rtlCol="0">
            <a:spAutoFit/>
          </a:bodyPr>
          <a:lstStyle/>
          <a:p>
            <a:pPr fontAlgn="base">
              <a:spcBef>
                <a:spcPct val="0"/>
              </a:spcBef>
              <a:spcAft>
                <a:spcPct val="0"/>
              </a:spcAft>
            </a:pPr>
            <a:r>
              <a:rPr lang="zh-CN" altLang="en-US" sz="1400" b="1" spc="300" dirty="0">
                <a:solidFill>
                  <a:srgbClr val="143C8D"/>
                </a:solidFill>
                <a:latin typeface="Microsoft YaHei" panose="020B0503020204020204" pitchFamily="34" charset="-122"/>
                <a:ea typeface="Microsoft YaHei" panose="020B0503020204020204" pitchFamily="34" charset="-122"/>
                <a:cs typeface="Arial" charset="0"/>
              </a:rPr>
              <a:t>数</a:t>
            </a:r>
            <a:r>
              <a:rPr lang="zh-CN" altLang="en-US" sz="1400" b="1" spc="300" dirty="0" smtClean="0">
                <a:solidFill>
                  <a:srgbClr val="143C8D"/>
                </a:solidFill>
                <a:latin typeface="Microsoft YaHei" panose="020B0503020204020204" pitchFamily="34" charset="-122"/>
                <a:ea typeface="Microsoft YaHei" panose="020B0503020204020204" pitchFamily="34" charset="-122"/>
                <a:cs typeface="Arial" charset="0"/>
              </a:rPr>
              <a:t>据提取区域事例</a:t>
            </a:r>
            <a:r>
              <a:rPr lang="en-US" sz="1400" b="1" spc="300" dirty="0" smtClean="0">
                <a:solidFill>
                  <a:srgbClr val="143C8D"/>
                </a:solidFill>
                <a:latin typeface="Microsoft YaHei" panose="020B0503020204020204" pitchFamily="34" charset="-122"/>
                <a:ea typeface="Microsoft YaHei" panose="020B0503020204020204" pitchFamily="34" charset="-122"/>
                <a:cs typeface="Arial" charset="0"/>
              </a:rPr>
              <a:t> </a:t>
            </a:r>
            <a:endParaRPr lang="en-US" sz="1400" b="1" spc="3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28" name="Rectangle 13"/>
          <p:cNvSpPr>
            <a:spLocks/>
          </p:cNvSpPr>
          <p:nvPr>
            <p:custDataLst>
              <p:tags r:id="rId23"/>
            </p:custDataLst>
          </p:nvPr>
        </p:nvSpPr>
        <p:spPr bwMode="gray">
          <a:xfrm>
            <a:off x="4199125" y="2072125"/>
            <a:ext cx="911085" cy="368300"/>
          </a:xfrm>
          <a:prstGeom prst="rect">
            <a:avLst/>
          </a:prstGeom>
          <a:solidFill>
            <a:schemeClr val="bg1">
              <a:lumMod val="95000"/>
            </a:schemeClr>
          </a:solidFill>
          <a:ln w="12700">
            <a:solidFill>
              <a:srgbClr val="800000"/>
            </a:solidFill>
            <a:miter lim="800000"/>
            <a:headEnd/>
            <a:tailEnd/>
          </a:ln>
          <a:effectLst>
            <a:outerShdw blurRad="50800" dist="38100" dir="2700000" algn="tl" rotWithShape="0">
              <a:prstClr val="black">
                <a:alpha val="40000"/>
              </a:prstClr>
            </a:outerShdw>
          </a:effectLst>
        </p:spPr>
        <p:txBody>
          <a:bodyPr lIns="0" tIns="0" rIns="0" bIns="0" anchor="ctr"/>
          <a:lstStyle/>
          <a:p>
            <a:pPr algn="ctr" fontAlgn="base">
              <a:spcBef>
                <a:spcPct val="0"/>
              </a:spcBef>
              <a:spcAft>
                <a:spcPct val="0"/>
              </a:spcAft>
            </a:pPr>
            <a:r>
              <a:rPr lang="zh-CN" altLang="en-US" sz="1100" dirty="0" smtClean="0">
                <a:solidFill>
                  <a:srgbClr val="143C8D"/>
                </a:solidFill>
                <a:latin typeface="Microsoft YaHei" panose="020B0503020204020204" pitchFamily="34" charset="-122"/>
                <a:ea typeface="Microsoft YaHei" panose="020B0503020204020204" pitchFamily="34" charset="-122"/>
                <a:cs typeface="Arial" charset="0"/>
              </a:rPr>
              <a:t>免费送货</a:t>
            </a:r>
            <a:endParaRPr lang="en-US" sz="1100" dirty="0">
              <a:solidFill>
                <a:srgbClr val="143C8D"/>
              </a:solidFill>
              <a:latin typeface="Microsoft YaHei" panose="020B0503020204020204" pitchFamily="34" charset="-122"/>
              <a:ea typeface="Microsoft YaHei" panose="020B0503020204020204" pitchFamily="34" charset="-122"/>
              <a:cs typeface="Arial" charset="0"/>
            </a:endParaRPr>
          </a:p>
        </p:txBody>
      </p:sp>
      <p:sp>
        <p:nvSpPr>
          <p:cNvPr id="35" name="Round Same Side Corner Rectangle 3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6" name="Round Same Side Corner Rectangle 3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7" name="Round Same Side Corner Rectangle 36"/>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38" name="Round Same Side Corner Rectangle 3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39" name="Round Same Side Corner Rectangle 3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40" name="Straight Connector 3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3284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优化定价的过程</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在粒度级别建立价格敏感性模型可以帮助优化定价决策和实现商业目标。</a:t>
            </a:r>
            <a:endParaRPr lang="en-SG"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4" name="Rounded Rectangle 3"/>
          <p:cNvSpPr/>
          <p:nvPr/>
        </p:nvSpPr>
        <p:spPr bwMode="gray">
          <a:xfrm>
            <a:off x="2020303" y="4772030"/>
            <a:ext cx="2514600" cy="1371600"/>
          </a:xfrm>
          <a:prstGeom prst="round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5" name="Rounded Rectangle 4"/>
          <p:cNvSpPr/>
          <p:nvPr/>
        </p:nvSpPr>
        <p:spPr bwMode="gray">
          <a:xfrm>
            <a:off x="2080152" y="1789474"/>
            <a:ext cx="2272619" cy="2560324"/>
          </a:xfrm>
          <a:prstGeom prst="round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6" name="Text Box 80"/>
          <p:cNvSpPr txBox="1">
            <a:spLocks noChangeArrowheads="1"/>
          </p:cNvSpPr>
          <p:nvPr/>
        </p:nvSpPr>
        <p:spPr bwMode="gray">
          <a:xfrm>
            <a:off x="1954201" y="4805082"/>
            <a:ext cx="2547323"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cs typeface="+mn-cs"/>
              </a:rPr>
              <a:t>业务输入</a:t>
            </a:r>
            <a:endParaRPr lang="en-US" sz="12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7" name="Text Box 80"/>
          <p:cNvSpPr txBox="1">
            <a:spLocks noChangeArrowheads="1"/>
          </p:cNvSpPr>
          <p:nvPr/>
        </p:nvSpPr>
        <p:spPr bwMode="gray">
          <a:xfrm>
            <a:off x="2349218" y="1778457"/>
            <a:ext cx="1844884"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cs typeface="+mn-cs"/>
              </a:rPr>
              <a:t>餐厅级别的模型</a:t>
            </a:r>
            <a:endParaRPr lang="en-US" sz="1200" b="1" spc="300" dirty="0">
              <a:solidFill>
                <a:srgbClr val="11356F"/>
              </a:solidFill>
              <a:latin typeface="Microsoft YaHei" panose="020B0503020204020204" pitchFamily="34" charset="-122"/>
              <a:ea typeface="Microsoft YaHei" panose="020B0503020204020204" pitchFamily="34" charset="-122"/>
              <a:cs typeface="+mn-cs"/>
            </a:endParaRPr>
          </a:p>
        </p:txBody>
      </p:sp>
      <p:grpSp>
        <p:nvGrpSpPr>
          <p:cNvPr id="8" name="Group 7"/>
          <p:cNvGrpSpPr/>
          <p:nvPr/>
        </p:nvGrpSpPr>
        <p:grpSpPr>
          <a:xfrm>
            <a:off x="2067876" y="2170479"/>
            <a:ext cx="2174725" cy="581435"/>
            <a:chOff x="2056863" y="4310011"/>
            <a:chExt cx="2174725" cy="581435"/>
          </a:xfrm>
        </p:grpSpPr>
        <p:cxnSp>
          <p:nvCxnSpPr>
            <p:cNvPr id="9" name="Straight Connector 8"/>
            <p:cNvCxnSpPr/>
            <p:nvPr/>
          </p:nvCxnSpPr>
          <p:spPr>
            <a:xfrm>
              <a:off x="2302269" y="4396007"/>
              <a:ext cx="0" cy="3661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390426" y="4477375"/>
              <a:ext cx="344599" cy="6346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294260" y="4762164"/>
              <a:ext cx="4407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2056863" y="4310011"/>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P</a:t>
              </a:r>
              <a:endParaRPr lang="en-US" sz="1100" b="1" dirty="0">
                <a:solidFill>
                  <a:prstClr val="black"/>
                </a:solidFill>
                <a:latin typeface="Microsoft YaHei" panose="020B0503020204020204" pitchFamily="34" charset="-122"/>
                <a:ea typeface="Microsoft YaHei" panose="020B0503020204020204" pitchFamily="34" charset="-122"/>
                <a:cs typeface="+mn-cs"/>
              </a:endParaRPr>
            </a:p>
          </p:txBody>
        </p:sp>
        <p:sp>
          <p:nvSpPr>
            <p:cNvPr id="13" name="TextBox 12"/>
            <p:cNvSpPr txBox="1"/>
            <p:nvPr/>
          </p:nvSpPr>
          <p:spPr>
            <a:xfrm>
              <a:off x="2672347" y="4660614"/>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V</a:t>
              </a:r>
              <a:endParaRPr lang="en-US" sz="900" b="1" dirty="0">
                <a:solidFill>
                  <a:prstClr val="black"/>
                </a:solidFill>
                <a:latin typeface="Microsoft YaHei" panose="020B0503020204020204" pitchFamily="34" charset="-122"/>
                <a:ea typeface="Microsoft YaHei" panose="020B0503020204020204" pitchFamily="34" charset="-122"/>
                <a:cs typeface="+mn-cs"/>
              </a:endParaRPr>
            </a:p>
          </p:txBody>
        </p:sp>
        <p:cxnSp>
          <p:nvCxnSpPr>
            <p:cNvPr id="14" name="Straight Connector 13"/>
            <p:cNvCxnSpPr/>
            <p:nvPr/>
          </p:nvCxnSpPr>
          <p:spPr>
            <a:xfrm>
              <a:off x="2989729" y="4396007"/>
              <a:ext cx="0" cy="3661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077886" y="4477375"/>
              <a:ext cx="281921" cy="183239"/>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981720" y="4762164"/>
              <a:ext cx="4407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744323" y="4310011"/>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P</a:t>
              </a:r>
              <a:endParaRPr lang="en-US" sz="1100" b="1" dirty="0">
                <a:solidFill>
                  <a:prstClr val="black"/>
                </a:solidFill>
                <a:latin typeface="Microsoft YaHei" panose="020B0503020204020204" pitchFamily="34" charset="-122"/>
                <a:ea typeface="Microsoft YaHei" panose="020B0503020204020204" pitchFamily="34" charset="-122"/>
                <a:cs typeface="+mn-cs"/>
              </a:endParaRPr>
            </a:p>
          </p:txBody>
        </p:sp>
        <p:sp>
          <p:nvSpPr>
            <p:cNvPr id="18" name="TextBox 17"/>
            <p:cNvSpPr txBox="1"/>
            <p:nvPr/>
          </p:nvSpPr>
          <p:spPr>
            <a:xfrm>
              <a:off x="3359807" y="4660614"/>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V</a:t>
              </a:r>
              <a:endParaRPr lang="en-US" sz="900" b="1" dirty="0">
                <a:solidFill>
                  <a:prstClr val="black"/>
                </a:solidFill>
                <a:latin typeface="Microsoft YaHei" panose="020B0503020204020204" pitchFamily="34" charset="-122"/>
                <a:ea typeface="Microsoft YaHei" panose="020B0503020204020204" pitchFamily="34" charset="-122"/>
                <a:cs typeface="+mn-cs"/>
              </a:endParaRPr>
            </a:p>
          </p:txBody>
        </p:sp>
        <p:cxnSp>
          <p:nvCxnSpPr>
            <p:cNvPr id="19" name="Straight Connector 18"/>
            <p:cNvCxnSpPr/>
            <p:nvPr/>
          </p:nvCxnSpPr>
          <p:spPr>
            <a:xfrm>
              <a:off x="3677190" y="4396007"/>
              <a:ext cx="0" cy="3661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65347" y="4477375"/>
              <a:ext cx="128224" cy="21698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69181" y="4762164"/>
              <a:ext cx="440765"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431784" y="4310011"/>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P</a:t>
              </a:r>
              <a:endParaRPr lang="en-US" sz="1100" b="1" dirty="0">
                <a:solidFill>
                  <a:prstClr val="black"/>
                </a:solidFill>
                <a:latin typeface="Microsoft YaHei" panose="020B0503020204020204" pitchFamily="34" charset="-122"/>
                <a:ea typeface="Microsoft YaHei" panose="020B0503020204020204" pitchFamily="34" charset="-122"/>
                <a:cs typeface="+mn-cs"/>
              </a:endParaRPr>
            </a:p>
          </p:txBody>
        </p:sp>
        <p:sp>
          <p:nvSpPr>
            <p:cNvPr id="23" name="TextBox 22"/>
            <p:cNvSpPr txBox="1"/>
            <p:nvPr/>
          </p:nvSpPr>
          <p:spPr>
            <a:xfrm>
              <a:off x="4047268" y="4660614"/>
              <a:ext cx="184320" cy="230832"/>
            </a:xfrm>
            <a:prstGeom prst="rect">
              <a:avLst/>
            </a:prstGeom>
            <a:noFill/>
          </p:spPr>
          <p:txBody>
            <a:bodyPr wrap="square" rtlCol="0">
              <a:spAutoFit/>
            </a:bodyPr>
            <a:lstStyle/>
            <a:p>
              <a:pPr defTabSz="914400" fontAlgn="auto">
                <a:spcBef>
                  <a:spcPts val="0"/>
                </a:spcBef>
                <a:spcAft>
                  <a:spcPts val="0"/>
                </a:spcAft>
              </a:pPr>
              <a:r>
                <a:rPr lang="en-US" sz="900" b="1" dirty="0" smtClean="0">
                  <a:solidFill>
                    <a:prstClr val="black"/>
                  </a:solidFill>
                  <a:latin typeface="Microsoft YaHei" panose="020B0503020204020204" pitchFamily="34" charset="-122"/>
                  <a:ea typeface="Microsoft YaHei" panose="020B0503020204020204" pitchFamily="34" charset="-122"/>
                  <a:cs typeface="+mn-cs"/>
                </a:rPr>
                <a:t>V</a:t>
              </a:r>
              <a:endParaRPr lang="en-US" sz="900" b="1" dirty="0">
                <a:solidFill>
                  <a:prstClr val="black"/>
                </a:solidFill>
                <a:latin typeface="Microsoft YaHei" panose="020B0503020204020204" pitchFamily="34" charset="-122"/>
                <a:ea typeface="Microsoft YaHei" panose="020B0503020204020204" pitchFamily="34" charset="-122"/>
                <a:cs typeface="+mn-cs"/>
              </a:endParaRPr>
            </a:p>
          </p:txBody>
        </p:sp>
      </p:grpSp>
      <p:sp>
        <p:nvSpPr>
          <p:cNvPr id="24" name="Isosceles Triangle 23"/>
          <p:cNvSpPr/>
          <p:nvPr/>
        </p:nvSpPr>
        <p:spPr bwMode="gray">
          <a:xfrm rot="10800000">
            <a:off x="2323415" y="2746820"/>
            <a:ext cx="1828800" cy="182880"/>
          </a:xfrm>
          <a:prstGeom prst="triangl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anchor="ctr"/>
          <a:lstStyle/>
          <a:p>
            <a:pPr algn="r" defTabSz="914400" fontAlgn="auto">
              <a:spcBef>
                <a:spcPts val="0"/>
              </a:spcBef>
              <a:spcAft>
                <a:spcPts val="0"/>
              </a:spcAft>
              <a:buClr>
                <a:srgbClr val="FFFF99"/>
              </a:buClr>
              <a:defRPr/>
            </a:pPr>
            <a:endParaRPr lang="en-US" altLang="en-US" sz="700" dirty="0">
              <a:solidFill>
                <a:srgbClr val="11356F"/>
              </a:solidFill>
              <a:latin typeface="Microsoft YaHei" panose="020B0503020204020204" pitchFamily="34" charset="-122"/>
              <a:ea typeface="Microsoft YaHei" panose="020B0503020204020204" pitchFamily="34" charset="-122"/>
            </a:endParaRPr>
          </a:p>
        </p:txBody>
      </p:sp>
      <p:sp>
        <p:nvSpPr>
          <p:cNvPr id="25" name="Text Box 82"/>
          <p:cNvSpPr txBox="1">
            <a:spLocks noChangeArrowheads="1"/>
          </p:cNvSpPr>
          <p:nvPr/>
        </p:nvSpPr>
        <p:spPr bwMode="gray">
          <a:xfrm>
            <a:off x="2042270" y="2918945"/>
            <a:ext cx="2465842" cy="400110"/>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en-US" sz="1000" b="1" spc="300" dirty="0" smtClean="0">
                <a:solidFill>
                  <a:srgbClr val="11356F"/>
                </a:solidFill>
                <a:latin typeface="Microsoft YaHei" panose="020B0503020204020204" pitchFamily="34" charset="-122"/>
                <a:ea typeface="Microsoft YaHei" panose="020B0503020204020204" pitchFamily="34" charset="-122"/>
                <a:cs typeface="+mn-cs"/>
              </a:rPr>
              <a:t>Sensitivity Distribution</a:t>
            </a:r>
            <a:endParaRPr lang="en-US" sz="10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26" name="AutoShape 18"/>
          <p:cNvSpPr>
            <a:spLocks noChangeArrowheads="1"/>
          </p:cNvSpPr>
          <p:nvPr>
            <p:custDataLst>
              <p:tags r:id="rId1"/>
            </p:custDataLst>
          </p:nvPr>
        </p:nvSpPr>
        <p:spPr bwMode="gray">
          <a:xfrm>
            <a:off x="2104461" y="5279982"/>
            <a:ext cx="1141146" cy="769433"/>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a:spcBef>
                <a:spcPts val="300"/>
              </a:spcBef>
              <a:buClr>
                <a:srgbClr val="134385"/>
              </a:buClr>
              <a:defRPr/>
            </a:pPr>
            <a:r>
              <a:rPr lang="zh-CN" altLang="en-US" sz="1050" b="1" dirty="0">
                <a:solidFill>
                  <a:schemeClr val="tx1">
                    <a:lumMod val="50000"/>
                    <a:lumOff val="50000"/>
                  </a:schemeClr>
                </a:solidFill>
                <a:latin typeface="Microsoft YaHei" panose="020B0503020204020204" pitchFamily="34" charset="-122"/>
                <a:ea typeface="Microsoft YaHei" panose="020B0503020204020204" pitchFamily="34" charset="-122"/>
              </a:rPr>
              <a:t>利润目标</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0" lvl="2" indent="-157163" algn="ctr" defTabSz="914186">
              <a:spcBef>
                <a:spcPts val="300"/>
              </a:spcBef>
              <a:buClr>
                <a:srgbClr val="134385"/>
              </a:buClr>
              <a:defRPr/>
            </a:pPr>
            <a:r>
              <a:rPr lang="zh-CN" altLang="en-US" sz="1050" b="1" dirty="0">
                <a:solidFill>
                  <a:schemeClr val="tx1">
                    <a:lumMod val="50000"/>
                    <a:lumOff val="50000"/>
                  </a:schemeClr>
                </a:solidFill>
                <a:latin typeface="Microsoft YaHei" panose="020B0503020204020204" pitchFamily="34" charset="-122"/>
                <a:ea typeface="Microsoft YaHei" panose="020B0503020204020204" pitchFamily="34" charset="-122"/>
              </a:rPr>
              <a:t>销售目标</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0" lvl="2" indent="-157163" algn="ctr" defTabSz="914186">
              <a:spcBef>
                <a:spcPts val="300"/>
              </a:spcBef>
              <a:buClr>
                <a:srgbClr val="134385"/>
              </a:buClr>
              <a:defRPr/>
            </a:pPr>
            <a:r>
              <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AWGC </a:t>
            </a: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目标</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7" name="AutoShape 18"/>
          <p:cNvSpPr>
            <a:spLocks noChangeArrowheads="1"/>
          </p:cNvSpPr>
          <p:nvPr>
            <p:custDataLst>
              <p:tags r:id="rId2"/>
            </p:custDataLst>
          </p:nvPr>
        </p:nvSpPr>
        <p:spPr bwMode="gray">
          <a:xfrm>
            <a:off x="3294276" y="5268965"/>
            <a:ext cx="1141146" cy="769433"/>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3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层数</a:t>
            </a:r>
            <a:endParaRPr lang="en-US" altLang="zh-CN"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0" lvl="2" indent="-157163" algn="ctr" defTabSz="914186" fontAlgn="auto">
              <a:spcBef>
                <a:spcPts val="3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最高价格</a:t>
            </a:r>
            <a:endParaRPr lang="en-US" altLang="zh-CN"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0" lvl="2" indent="-157163" algn="ctr" defTabSz="914186" fontAlgn="auto">
              <a:spcBef>
                <a:spcPts val="3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地理</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0" lvl="2" indent="-157163" algn="ctr" defTabSz="914186" fontAlgn="auto">
              <a:spcBef>
                <a:spcPts val="300"/>
              </a:spcBef>
              <a:spcAft>
                <a:spcPts val="0"/>
              </a:spcAft>
              <a:buClr>
                <a:srgbClr val="134385"/>
              </a:buClr>
              <a:buFont typeface="Wingdings" pitchFamily="2" charset="2"/>
              <a:buNone/>
              <a:defRPr/>
            </a:pPr>
            <a:r>
              <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 </a:t>
            </a: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rPr>
              <a:t>约束条件</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8" name=" 3"/>
          <p:cNvSpPr/>
          <p:nvPr>
            <p:custDataLst>
              <p:tags r:id="rId3"/>
            </p:custDataLst>
          </p:nvPr>
        </p:nvSpPr>
        <p:spPr bwMode="gray">
          <a:xfrm rot="14303126" flipH="1" flipV="1">
            <a:off x="4625366" y="2838220"/>
            <a:ext cx="1037979" cy="756371"/>
          </a:xfrm>
          <a:prstGeom prst="swooshArrow">
            <a:avLst>
              <a:gd name="adj1" fmla="val 40455"/>
              <a:gd name="adj2" fmla="val 38938"/>
            </a:avLst>
          </a:prstGeom>
          <a:gradFill>
            <a:gsLst>
              <a:gs pos="0">
                <a:srgbClr val="11356F"/>
              </a:gs>
              <a:gs pos="92000">
                <a:srgbClr val="EED89D">
                  <a:alpha val="0"/>
                </a:srgbClr>
              </a:gs>
            </a:gsLst>
            <a:lin ang="108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nchor="ctr"/>
          <a:lstStyle/>
          <a:p>
            <a:pPr algn="r" defTabSz="895350" eaLnBrk="0" fontAlgn="base" hangingPunct="0">
              <a:lnSpc>
                <a:spcPct val="90000"/>
              </a:lnSpc>
              <a:spcBef>
                <a:spcPct val="20000"/>
              </a:spcBef>
              <a:spcAft>
                <a:spcPct val="0"/>
              </a:spcAft>
              <a:buClr>
                <a:srgbClr val="FFFF99"/>
              </a:buClr>
              <a:defRPr/>
            </a:pPr>
            <a:endParaRPr lang="en-US" altLang="en-US" sz="1100" dirty="0">
              <a:latin typeface="Microsoft YaHei" panose="020B0503020204020204" pitchFamily="34" charset="-122"/>
              <a:ea typeface="Microsoft YaHei" panose="020B0503020204020204" pitchFamily="34" charset="-122"/>
            </a:endParaRPr>
          </a:p>
        </p:txBody>
      </p:sp>
      <p:grpSp>
        <p:nvGrpSpPr>
          <p:cNvPr id="29" name="Group 28"/>
          <p:cNvGrpSpPr/>
          <p:nvPr/>
        </p:nvGrpSpPr>
        <p:grpSpPr>
          <a:xfrm>
            <a:off x="206665" y="2900538"/>
            <a:ext cx="1433500" cy="2368427"/>
            <a:chOff x="206665" y="2606616"/>
            <a:chExt cx="1433500" cy="2368427"/>
          </a:xfrm>
        </p:grpSpPr>
        <p:sp>
          <p:nvSpPr>
            <p:cNvPr id="30" name="Rounded Rectangle 29"/>
            <p:cNvSpPr/>
            <p:nvPr/>
          </p:nvSpPr>
          <p:spPr bwMode="gray">
            <a:xfrm>
              <a:off x="227955" y="2606616"/>
              <a:ext cx="1371600" cy="2368427"/>
            </a:xfrm>
            <a:prstGeom prst="roundRect">
              <a:avLst/>
            </a:prstGeom>
            <a:solidFill>
              <a:schemeClr val="bg1"/>
            </a:solidFill>
            <a:ln>
              <a:solidFill>
                <a:schemeClr val="bg1">
                  <a:lumMod val="65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31" name="AutoShape 18"/>
            <p:cNvSpPr>
              <a:spLocks noChangeArrowheads="1"/>
            </p:cNvSpPr>
            <p:nvPr>
              <p:custDataLst>
                <p:tags r:id="rId9"/>
              </p:custDataLst>
            </p:nvPr>
          </p:nvSpPr>
          <p:spPr bwMode="gray">
            <a:xfrm>
              <a:off x="348977" y="3853002"/>
              <a:ext cx="1110510" cy="257818"/>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12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种类</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32" name="AutoShape 18"/>
            <p:cNvSpPr>
              <a:spLocks noChangeArrowheads="1"/>
            </p:cNvSpPr>
            <p:nvPr>
              <p:custDataLst>
                <p:tags r:id="rId10"/>
              </p:custDataLst>
            </p:nvPr>
          </p:nvSpPr>
          <p:spPr bwMode="gray">
            <a:xfrm>
              <a:off x="348977" y="3514333"/>
              <a:ext cx="1110510" cy="257818"/>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12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时段</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33" name="AutoShape 18"/>
            <p:cNvSpPr>
              <a:spLocks noChangeArrowheads="1"/>
            </p:cNvSpPr>
            <p:nvPr>
              <p:custDataLst>
                <p:tags r:id="rId11"/>
              </p:custDataLst>
            </p:nvPr>
          </p:nvSpPr>
          <p:spPr bwMode="gray">
            <a:xfrm>
              <a:off x="364399" y="4191671"/>
              <a:ext cx="1110510" cy="257818"/>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1200"/>
                </a:spcBef>
                <a:spcAft>
                  <a:spcPts val="0"/>
                </a:spcAft>
                <a:buClr>
                  <a:srgbClr val="134385"/>
                </a:buClr>
                <a:buFont typeface="Wingdings" pitchFamily="2" charset="2"/>
                <a:buNone/>
                <a:defRPr/>
              </a:pPr>
              <a:r>
                <a:rPr lang="zh-CN" altLang="en-US" sz="1050" b="1" dirty="0">
                  <a:solidFill>
                    <a:schemeClr val="tx1">
                      <a:lumMod val="50000"/>
                      <a:lumOff val="50000"/>
                    </a:schemeClr>
                  </a:solidFill>
                  <a:latin typeface="Microsoft YaHei" panose="020B0503020204020204" pitchFamily="34" charset="-122"/>
                  <a:ea typeface="Microsoft YaHei" panose="020B0503020204020204" pitchFamily="34" charset="-122"/>
                  <a:cs typeface="+mn-cs"/>
                </a:rPr>
                <a:t>子类</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34" name="Text Box 80"/>
            <p:cNvSpPr txBox="1">
              <a:spLocks noChangeArrowheads="1"/>
            </p:cNvSpPr>
            <p:nvPr/>
          </p:nvSpPr>
          <p:spPr bwMode="gray">
            <a:xfrm>
              <a:off x="206665" y="2683999"/>
              <a:ext cx="1433500"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cs typeface="+mn-cs"/>
                </a:rPr>
                <a:t>定价范围</a:t>
              </a:r>
              <a:endParaRPr lang="en-US" sz="12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35" name="AutoShape 18"/>
            <p:cNvSpPr>
              <a:spLocks noChangeArrowheads="1"/>
            </p:cNvSpPr>
            <p:nvPr>
              <p:custDataLst>
                <p:tags r:id="rId12"/>
              </p:custDataLst>
            </p:nvPr>
          </p:nvSpPr>
          <p:spPr bwMode="gray">
            <a:xfrm>
              <a:off x="364399" y="4530341"/>
              <a:ext cx="1110510" cy="257818"/>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1200"/>
                </a:spcBef>
                <a:spcAft>
                  <a:spcPts val="0"/>
                </a:spcAft>
                <a:buClr>
                  <a:srgbClr val="134385"/>
                </a:buClr>
                <a:buFont typeface="Wingdings" pitchFamily="2" charset="2"/>
                <a:buNone/>
                <a:defRPr/>
              </a:pPr>
              <a:r>
                <a:rPr lang="zh-CN" altLang="en-US" sz="1050" b="1" dirty="0">
                  <a:solidFill>
                    <a:schemeClr val="tx1">
                      <a:lumMod val="50000"/>
                      <a:lumOff val="50000"/>
                    </a:schemeClr>
                  </a:solidFill>
                  <a:latin typeface="Microsoft YaHei" panose="020B0503020204020204" pitchFamily="34" charset="-122"/>
                  <a:ea typeface="Microsoft YaHei" panose="020B0503020204020204" pitchFamily="34" charset="-122"/>
                  <a:cs typeface="+mn-cs"/>
                </a:rPr>
                <a:t>商品</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36" name="AutoShape 18"/>
            <p:cNvSpPr>
              <a:spLocks noChangeArrowheads="1"/>
            </p:cNvSpPr>
            <p:nvPr>
              <p:custDataLst>
                <p:tags r:id="rId13"/>
              </p:custDataLst>
            </p:nvPr>
          </p:nvSpPr>
          <p:spPr bwMode="gray">
            <a:xfrm>
              <a:off x="348977" y="3175664"/>
              <a:ext cx="1110510" cy="257818"/>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1200"/>
                </a:spcBef>
                <a:spcAft>
                  <a:spcPts val="0"/>
                </a:spcAft>
                <a:buClr>
                  <a:srgbClr val="134385"/>
                </a:buClr>
                <a:buFont typeface="Wingdings" pitchFamily="2" charset="2"/>
                <a:buNone/>
                <a:defRPr/>
              </a:pPr>
              <a:r>
                <a:rPr lang="zh-CN" alt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品牌</a:t>
              </a:r>
              <a:endParaRPr lang="en-US" sz="105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grpSp>
      <p:sp>
        <p:nvSpPr>
          <p:cNvPr id="37" name="Text Box 80"/>
          <p:cNvSpPr txBox="1">
            <a:spLocks noChangeArrowheads="1"/>
          </p:cNvSpPr>
          <p:nvPr/>
        </p:nvSpPr>
        <p:spPr bwMode="gray">
          <a:xfrm>
            <a:off x="5705359" y="2900538"/>
            <a:ext cx="1620862"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cs typeface="+mn-cs"/>
              </a:rPr>
              <a:t>优化</a:t>
            </a:r>
            <a:endParaRPr lang="en-US" sz="12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38" name="Rounded Rectangle 37"/>
          <p:cNvSpPr/>
          <p:nvPr/>
        </p:nvSpPr>
        <p:spPr bwMode="gray">
          <a:xfrm>
            <a:off x="5683385" y="3181996"/>
            <a:ext cx="1609782" cy="1956037"/>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39" name="Text Box 82"/>
          <p:cNvSpPr txBox="1">
            <a:spLocks noChangeArrowheads="1"/>
          </p:cNvSpPr>
          <p:nvPr/>
        </p:nvSpPr>
        <p:spPr bwMode="gray">
          <a:xfrm>
            <a:off x="5738469" y="3755978"/>
            <a:ext cx="1510629" cy="646331"/>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rPr>
              <a:t>利用价格敏感性和业务输入来找到最佳的价格变化</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cs typeface="+mn-cs"/>
            </a:endParaRPr>
          </a:p>
        </p:txBody>
      </p:sp>
      <p:sp>
        <p:nvSpPr>
          <p:cNvPr id="40" name="Isosceles Triangle 39"/>
          <p:cNvSpPr/>
          <p:nvPr/>
        </p:nvSpPr>
        <p:spPr bwMode="gray">
          <a:xfrm rot="5400000">
            <a:off x="6628951" y="4094638"/>
            <a:ext cx="1828800" cy="257991"/>
          </a:xfrm>
          <a:prstGeom prst="triangle">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txBody>
          <a:bodyPr vert="horz" anchor="ctr"/>
          <a:lstStyle/>
          <a:p>
            <a:pPr algn="r" defTabSz="914400" fontAlgn="auto">
              <a:spcBef>
                <a:spcPts val="0"/>
              </a:spcBef>
              <a:spcAft>
                <a:spcPts val="0"/>
              </a:spcAft>
              <a:buClr>
                <a:srgbClr val="FFFF99"/>
              </a:buClr>
              <a:defRPr/>
            </a:pPr>
            <a:endParaRPr lang="en-US" altLang="en-US" sz="700" dirty="0">
              <a:solidFill>
                <a:srgbClr val="11356F"/>
              </a:solidFill>
              <a:latin typeface="Microsoft YaHei" panose="020B0503020204020204" pitchFamily="34" charset="-122"/>
              <a:ea typeface="Microsoft YaHei" panose="020B0503020204020204" pitchFamily="34" charset="-122"/>
            </a:endParaRPr>
          </a:p>
        </p:txBody>
      </p:sp>
      <p:sp>
        <p:nvSpPr>
          <p:cNvPr id="41" name="AutoShape 18"/>
          <p:cNvSpPr>
            <a:spLocks noChangeArrowheads="1"/>
          </p:cNvSpPr>
          <p:nvPr>
            <p:custDataLst>
              <p:tags r:id="rId4"/>
            </p:custDataLst>
          </p:nvPr>
        </p:nvSpPr>
        <p:spPr bwMode="gray">
          <a:xfrm>
            <a:off x="7693711" y="3309233"/>
            <a:ext cx="1141146" cy="1828800"/>
          </a:xfrm>
          <a:prstGeom prst="roundRect">
            <a:avLst/>
          </a:prstGeom>
          <a:solidFill>
            <a:schemeClr val="bg1">
              <a:lumMod val="85000"/>
            </a:schemeClr>
          </a:solidFill>
          <a:ln w="6350" cap="flat" cmpd="sng" algn="ctr">
            <a:noFill/>
            <a:prstDash val="solid"/>
            <a:round/>
            <a:headEnd type="none" w="med" len="med"/>
            <a:tailEnd type="none" w="med" len="med"/>
          </a:ln>
          <a:effectLst/>
        </p:spPr>
        <p:txBody>
          <a:bodyPr anchor="ctr"/>
          <a:lstStyle/>
          <a:p>
            <a:pPr marL="0" lvl="2" indent="-157163" algn="ctr" defTabSz="914186" fontAlgn="auto">
              <a:spcBef>
                <a:spcPts val="300"/>
              </a:spcBef>
              <a:spcAft>
                <a:spcPts val="0"/>
              </a:spcAft>
              <a:buClr>
                <a:srgbClr val="134385"/>
              </a:buClr>
              <a:buFont typeface="Wingdings" pitchFamily="2" charset="2"/>
              <a:buNone/>
              <a:defRPr/>
            </a:pPr>
            <a:r>
              <a:rPr lang="zh-CN" alt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rPr>
              <a:t>给每个领域和总体选择一个合适的方案来优化定价</a:t>
            </a:r>
            <a:endParaRPr lang="en-US" sz="1200" b="1"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2" name="Text Box 80"/>
          <p:cNvSpPr txBox="1">
            <a:spLocks noChangeArrowheads="1"/>
          </p:cNvSpPr>
          <p:nvPr/>
        </p:nvSpPr>
        <p:spPr bwMode="gray">
          <a:xfrm>
            <a:off x="7496075" y="2787994"/>
            <a:ext cx="1587029"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spc="300" dirty="0" smtClean="0">
                <a:solidFill>
                  <a:srgbClr val="11356F"/>
                </a:solidFill>
                <a:latin typeface="Microsoft YaHei" panose="020B0503020204020204" pitchFamily="34" charset="-122"/>
                <a:ea typeface="Microsoft YaHei" panose="020B0503020204020204" pitchFamily="34" charset="-122"/>
                <a:cs typeface="+mn-cs"/>
              </a:rPr>
              <a:t>定价提议</a:t>
            </a:r>
            <a:endParaRPr lang="en-US" sz="1200" b="1" spc="300" dirty="0">
              <a:solidFill>
                <a:srgbClr val="11356F"/>
              </a:solidFill>
              <a:latin typeface="Microsoft YaHei" panose="020B0503020204020204" pitchFamily="34" charset="-122"/>
              <a:ea typeface="Microsoft YaHei" panose="020B0503020204020204" pitchFamily="34" charset="-122"/>
              <a:cs typeface="+mn-cs"/>
            </a:endParaRPr>
          </a:p>
        </p:txBody>
      </p:sp>
      <p:sp>
        <p:nvSpPr>
          <p:cNvPr id="43" name="Text Box 82"/>
          <p:cNvSpPr txBox="1">
            <a:spLocks noChangeArrowheads="1"/>
          </p:cNvSpPr>
          <p:nvPr/>
        </p:nvSpPr>
        <p:spPr bwMode="gray">
          <a:xfrm>
            <a:off x="2097355" y="5018372"/>
            <a:ext cx="1148251"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dirty="0" smtClean="0">
                <a:solidFill>
                  <a:srgbClr val="11356F"/>
                </a:solidFill>
                <a:latin typeface="Microsoft YaHei" panose="020B0503020204020204" pitchFamily="34" charset="-122"/>
                <a:ea typeface="Microsoft YaHei" panose="020B0503020204020204" pitchFamily="34" charset="-122"/>
                <a:cs typeface="+mn-cs"/>
              </a:rPr>
              <a:t>目标</a:t>
            </a:r>
            <a:endParaRPr lang="en-US" sz="1200" b="1" dirty="0">
              <a:solidFill>
                <a:srgbClr val="11356F"/>
              </a:solidFill>
              <a:latin typeface="Microsoft YaHei" panose="020B0503020204020204" pitchFamily="34" charset="-122"/>
              <a:ea typeface="Microsoft YaHei" panose="020B0503020204020204" pitchFamily="34" charset="-122"/>
              <a:cs typeface="+mn-cs"/>
            </a:endParaRPr>
          </a:p>
        </p:txBody>
      </p:sp>
      <p:sp>
        <p:nvSpPr>
          <p:cNvPr id="44" name="Text Box 82"/>
          <p:cNvSpPr txBox="1">
            <a:spLocks noChangeArrowheads="1"/>
          </p:cNvSpPr>
          <p:nvPr/>
        </p:nvSpPr>
        <p:spPr bwMode="gray">
          <a:xfrm>
            <a:off x="3287171" y="5002983"/>
            <a:ext cx="1148251" cy="276999"/>
          </a:xfrm>
          <a:prstGeom prst="rect">
            <a:avLst/>
          </a:prstGeom>
          <a:noFill/>
          <a:ln w="9525" algn="ctr">
            <a:noFill/>
            <a:miter lim="800000"/>
            <a:headEnd/>
            <a:tailEnd/>
          </a:ln>
          <a:effectLst>
            <a:prstShdw prst="shdw17" dist="17961" dir="2700000">
              <a:srgbClr val="536885"/>
            </a:prstShdw>
          </a:effectLst>
        </p:spPr>
        <p:txBody>
          <a:bodyPr wrap="square">
            <a:spAutoFit/>
          </a:bodyPr>
          <a:lstStyle/>
          <a:p>
            <a:pPr algn="ctr" defTabSz="914400" eaLnBrk="0" fontAlgn="auto" hangingPunct="0">
              <a:spcBef>
                <a:spcPct val="50000"/>
              </a:spcBef>
              <a:spcAft>
                <a:spcPts val="0"/>
              </a:spcAft>
              <a:buClr>
                <a:srgbClr val="000066"/>
              </a:buClr>
            </a:pPr>
            <a:r>
              <a:rPr lang="zh-CN" altLang="en-US" sz="1200" b="1" dirty="0" smtClean="0">
                <a:solidFill>
                  <a:srgbClr val="11356F"/>
                </a:solidFill>
                <a:latin typeface="Microsoft YaHei" panose="020B0503020204020204" pitchFamily="34" charset="-122"/>
                <a:ea typeface="Microsoft YaHei" panose="020B0503020204020204" pitchFamily="34" charset="-122"/>
                <a:cs typeface="+mn-cs"/>
              </a:rPr>
              <a:t>规则</a:t>
            </a:r>
            <a:endParaRPr lang="en-US" sz="1200" b="1" dirty="0">
              <a:solidFill>
                <a:srgbClr val="11356F"/>
              </a:solidFill>
              <a:latin typeface="Microsoft YaHei" panose="020B0503020204020204" pitchFamily="34" charset="-122"/>
              <a:ea typeface="Microsoft YaHei" panose="020B0503020204020204" pitchFamily="34" charset="-122"/>
              <a:cs typeface="+mn-cs"/>
            </a:endParaRPr>
          </a:p>
        </p:txBody>
      </p:sp>
      <p:graphicFrame>
        <p:nvGraphicFramePr>
          <p:cNvPr id="45" name="Chart 44"/>
          <p:cNvGraphicFramePr/>
          <p:nvPr>
            <p:extLst>
              <p:ext uri="{D42A27DB-BD31-4B8C-83A1-F6EECF244321}">
                <p14:modId xmlns:p14="http://schemas.microsoft.com/office/powerpoint/2010/main" val="2879402457"/>
              </p:ext>
            </p:extLst>
          </p:nvPr>
        </p:nvGraphicFramePr>
        <p:xfrm>
          <a:off x="2201187" y="2985047"/>
          <a:ext cx="2041414" cy="1339083"/>
        </p:xfrm>
        <a:graphic>
          <a:graphicData uri="http://schemas.openxmlformats.org/drawingml/2006/chart">
            <c:chart xmlns:c="http://schemas.openxmlformats.org/drawingml/2006/chart" xmlns:r="http://schemas.openxmlformats.org/officeDocument/2006/relationships" r:id="rId15"/>
          </a:graphicData>
        </a:graphic>
      </p:graphicFrame>
      <p:sp>
        <p:nvSpPr>
          <p:cNvPr id="46" name=" 3"/>
          <p:cNvSpPr/>
          <p:nvPr>
            <p:custDataLst>
              <p:tags r:id="rId5"/>
            </p:custDataLst>
          </p:nvPr>
        </p:nvSpPr>
        <p:spPr bwMode="gray">
          <a:xfrm rot="11290424" flipH="1" flipV="1">
            <a:off x="867726" y="2158730"/>
            <a:ext cx="1037979" cy="756371"/>
          </a:xfrm>
          <a:prstGeom prst="swooshArrow">
            <a:avLst>
              <a:gd name="adj1" fmla="val 40455"/>
              <a:gd name="adj2" fmla="val 38938"/>
            </a:avLst>
          </a:prstGeom>
          <a:gradFill>
            <a:gsLst>
              <a:gs pos="0">
                <a:srgbClr val="11356F"/>
              </a:gs>
              <a:gs pos="92000">
                <a:srgbClr val="EED89D">
                  <a:alpha val="0"/>
                </a:srgbClr>
              </a:gs>
            </a:gsLst>
            <a:lin ang="108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nchor="ctr"/>
          <a:lstStyle/>
          <a:p>
            <a:pPr algn="r" defTabSz="895350" eaLnBrk="0" fontAlgn="base" hangingPunct="0">
              <a:lnSpc>
                <a:spcPct val="90000"/>
              </a:lnSpc>
              <a:spcBef>
                <a:spcPct val="20000"/>
              </a:spcBef>
              <a:spcAft>
                <a:spcPct val="0"/>
              </a:spcAft>
              <a:buClr>
                <a:srgbClr val="FFFF99"/>
              </a:buClr>
              <a:defRPr/>
            </a:pPr>
            <a:endParaRPr lang="en-US" altLang="en-US" sz="1100" dirty="0">
              <a:latin typeface="Microsoft YaHei" panose="020B0503020204020204" pitchFamily="34" charset="-122"/>
              <a:ea typeface="Microsoft YaHei" panose="020B0503020204020204" pitchFamily="34" charset="-122"/>
            </a:endParaRPr>
          </a:p>
        </p:txBody>
      </p:sp>
      <p:sp>
        <p:nvSpPr>
          <p:cNvPr id="47" name="TextBox 46"/>
          <p:cNvSpPr txBox="1"/>
          <p:nvPr/>
        </p:nvSpPr>
        <p:spPr>
          <a:xfrm>
            <a:off x="4655778" y="5293012"/>
            <a:ext cx="1093650" cy="276999"/>
          </a:xfrm>
          <a:prstGeom prst="rect">
            <a:avLst/>
          </a:prstGeom>
          <a:solidFill>
            <a:schemeClr val="bg1">
              <a:lumMod val="85000"/>
            </a:schemeClr>
          </a:solidFill>
          <a:ln>
            <a:noFill/>
          </a:ln>
        </p:spPr>
        <p:txBody>
          <a:bodyPr wrap="square" rtlCol="0">
            <a:spAutoFit/>
          </a:bodyPr>
          <a:lstStyle/>
          <a:p>
            <a:pPr algn="ctr"/>
            <a:r>
              <a:rPr lang="zh-CN" altLang="en-US" sz="1200" b="1" i="1" dirty="0" smtClean="0">
                <a:solidFill>
                  <a:schemeClr val="tx1">
                    <a:lumMod val="50000"/>
                    <a:lumOff val="50000"/>
                  </a:schemeClr>
                </a:solidFill>
                <a:latin typeface="Microsoft YaHei" panose="020B0503020204020204" pitchFamily="34" charset="-122"/>
                <a:ea typeface="Microsoft YaHei" panose="020B0503020204020204" pitchFamily="34" charset="-122"/>
              </a:rPr>
              <a:t>反馈</a:t>
            </a:r>
            <a:endParaRPr lang="en-US" sz="1200" b="1" i="1"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8" name="Rounded Rectangle 47"/>
          <p:cNvSpPr/>
          <p:nvPr/>
        </p:nvSpPr>
        <p:spPr>
          <a:xfrm>
            <a:off x="4688813" y="5988810"/>
            <a:ext cx="1690722" cy="573710"/>
          </a:xfrm>
          <a:prstGeom prst="round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100" b="1" dirty="0" smtClean="0">
                <a:solidFill>
                  <a:schemeClr val="tx2">
                    <a:lumMod val="60000"/>
                    <a:lumOff val="40000"/>
                  </a:schemeClr>
                </a:solidFill>
                <a:latin typeface="Microsoft YaHei" panose="020B0503020204020204" pitchFamily="34" charset="-122"/>
                <a:ea typeface="Microsoft YaHei" panose="020B0503020204020204" pitchFamily="34" charset="-122"/>
              </a:rPr>
              <a:t>通过调整商业规则和目标来迭代定价方案</a:t>
            </a:r>
            <a:endParaRPr lang="en-US" sz="1100" b="1" dirty="0">
              <a:solidFill>
                <a:schemeClr val="tx2">
                  <a:lumMod val="60000"/>
                  <a:lumOff val="40000"/>
                </a:schemeClr>
              </a:solidFill>
              <a:latin typeface="Microsoft YaHei" panose="020B0503020204020204" pitchFamily="34" charset="-122"/>
              <a:ea typeface="Microsoft YaHei" panose="020B0503020204020204" pitchFamily="34" charset="-122"/>
            </a:endParaRPr>
          </a:p>
        </p:txBody>
      </p:sp>
      <p:sp>
        <p:nvSpPr>
          <p:cNvPr id="49" name=" 3"/>
          <p:cNvSpPr/>
          <p:nvPr>
            <p:custDataLst>
              <p:tags r:id="rId6"/>
            </p:custDataLst>
          </p:nvPr>
        </p:nvSpPr>
        <p:spPr bwMode="gray">
          <a:xfrm rot="8421217" flipH="1">
            <a:off x="4550453" y="4538249"/>
            <a:ext cx="1071091" cy="820651"/>
          </a:xfrm>
          <a:prstGeom prst="swooshArrow">
            <a:avLst>
              <a:gd name="adj1" fmla="val 40455"/>
              <a:gd name="adj2" fmla="val 38938"/>
            </a:avLst>
          </a:prstGeom>
          <a:gradFill>
            <a:gsLst>
              <a:gs pos="0">
                <a:srgbClr val="11356F"/>
              </a:gs>
              <a:gs pos="92000">
                <a:srgbClr val="EED89D">
                  <a:alpha val="0"/>
                </a:srgbClr>
              </a:gs>
            </a:gsLst>
            <a:lin ang="108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nchor="ctr"/>
          <a:lstStyle/>
          <a:p>
            <a:pPr algn="r" defTabSz="895350" eaLnBrk="0" fontAlgn="base" hangingPunct="0">
              <a:lnSpc>
                <a:spcPct val="90000"/>
              </a:lnSpc>
              <a:spcBef>
                <a:spcPct val="20000"/>
              </a:spcBef>
              <a:spcAft>
                <a:spcPct val="0"/>
              </a:spcAft>
              <a:buClr>
                <a:srgbClr val="FFFF99"/>
              </a:buClr>
              <a:defRPr/>
            </a:pPr>
            <a:endParaRPr lang="en-US" altLang="en-US" sz="1100" dirty="0">
              <a:latin typeface="Microsoft YaHei" panose="020B0503020204020204" pitchFamily="34" charset="-122"/>
              <a:ea typeface="Microsoft YaHei" panose="020B0503020204020204" pitchFamily="34" charset="-122"/>
            </a:endParaRPr>
          </a:p>
        </p:txBody>
      </p:sp>
      <p:sp>
        <p:nvSpPr>
          <p:cNvPr id="50" name=" 3"/>
          <p:cNvSpPr/>
          <p:nvPr>
            <p:custDataLst>
              <p:tags r:id="rId7"/>
            </p:custDataLst>
          </p:nvPr>
        </p:nvSpPr>
        <p:spPr bwMode="gray">
          <a:xfrm flipH="1" flipV="1">
            <a:off x="4897615" y="5330788"/>
            <a:ext cx="1295753" cy="900197"/>
          </a:xfrm>
          <a:prstGeom prst="swooshArrow">
            <a:avLst>
              <a:gd name="adj1" fmla="val 40455"/>
              <a:gd name="adj2" fmla="val 38938"/>
            </a:avLst>
          </a:prstGeom>
          <a:gradFill>
            <a:gsLst>
              <a:gs pos="0">
                <a:srgbClr val="11356F"/>
              </a:gs>
              <a:gs pos="92000">
                <a:srgbClr val="EED89D">
                  <a:alpha val="0"/>
                </a:srgbClr>
              </a:gs>
            </a:gsLst>
            <a:lin ang="108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nchor="ctr"/>
          <a:lstStyle/>
          <a:p>
            <a:pPr algn="r" defTabSz="895350" eaLnBrk="0" fontAlgn="base" hangingPunct="0">
              <a:lnSpc>
                <a:spcPct val="90000"/>
              </a:lnSpc>
              <a:spcBef>
                <a:spcPct val="20000"/>
              </a:spcBef>
              <a:spcAft>
                <a:spcPct val="0"/>
              </a:spcAft>
              <a:buClr>
                <a:srgbClr val="FFFF99"/>
              </a:buClr>
              <a:defRPr/>
            </a:pPr>
            <a:endParaRPr lang="en-US" altLang="en-US" sz="1100" dirty="0">
              <a:latin typeface="Microsoft YaHei" panose="020B0503020204020204" pitchFamily="34" charset="-122"/>
              <a:ea typeface="Microsoft YaHei" panose="020B0503020204020204" pitchFamily="34" charset="-122"/>
            </a:endParaRPr>
          </a:p>
        </p:txBody>
      </p:sp>
      <p:sp>
        <p:nvSpPr>
          <p:cNvPr id="51" name=" 3"/>
          <p:cNvSpPr/>
          <p:nvPr>
            <p:custDataLst>
              <p:tags r:id="rId8"/>
            </p:custDataLst>
          </p:nvPr>
        </p:nvSpPr>
        <p:spPr bwMode="gray">
          <a:xfrm rot="10800000" flipH="1">
            <a:off x="780705" y="5272245"/>
            <a:ext cx="1037979" cy="716564"/>
          </a:xfrm>
          <a:prstGeom prst="swooshArrow">
            <a:avLst>
              <a:gd name="adj1" fmla="val 40455"/>
              <a:gd name="adj2" fmla="val 38938"/>
            </a:avLst>
          </a:prstGeom>
          <a:gradFill>
            <a:gsLst>
              <a:gs pos="0">
                <a:srgbClr val="11356F"/>
              </a:gs>
              <a:gs pos="92000">
                <a:srgbClr val="EED89D">
                  <a:alpha val="0"/>
                </a:srgbClr>
              </a:gs>
            </a:gsLst>
            <a:lin ang="108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nchor="ctr"/>
          <a:lstStyle/>
          <a:p>
            <a:pPr algn="r" defTabSz="895350" eaLnBrk="0" fontAlgn="base" hangingPunct="0">
              <a:lnSpc>
                <a:spcPct val="90000"/>
              </a:lnSpc>
              <a:spcBef>
                <a:spcPct val="20000"/>
              </a:spcBef>
              <a:spcAft>
                <a:spcPct val="0"/>
              </a:spcAft>
              <a:buClr>
                <a:srgbClr val="FFFF99"/>
              </a:buClr>
              <a:defRPr/>
            </a:pPr>
            <a:endParaRPr lang="en-US" altLang="en-US" sz="1100" dirty="0">
              <a:latin typeface="Microsoft YaHei" panose="020B0503020204020204" pitchFamily="34" charset="-122"/>
              <a:ea typeface="Microsoft YaHei" panose="020B0503020204020204" pitchFamily="34" charset="-122"/>
            </a:endParaRPr>
          </a:p>
        </p:txBody>
      </p:sp>
      <p:sp>
        <p:nvSpPr>
          <p:cNvPr id="58" name="Round Same Side Corner Rectangle 57"/>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9" name="Round Same Side Corner Rectangle 58"/>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0" name="Round Same Side Corner Rectangle 59"/>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61" name="Round Same Side Corner Rectangle 60"/>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2" name="Round Same Side Corner Rectangle 61"/>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63" name="Straight Connector 62"/>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1481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动态定价</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cs typeface="SimSun"/>
              </a:rPr>
              <a:t>为了了解创造更加动态的定价的潜能，我们应用了网络收集器来抓取每天的都市范围内的信息，并且用人力研究来补完它们</a:t>
            </a:r>
            <a:endParaRPr lang="en-US" altLang="zh-CN" sz="1200" dirty="0">
              <a:solidFill>
                <a:schemeClr val="accent1">
                  <a:lumMod val="50000"/>
                </a:schemeClr>
              </a:solidFill>
              <a:latin typeface="Microsoft YaHei" panose="020B0503020204020204" pitchFamily="34" charset="-122"/>
              <a:ea typeface="Microsoft YaHei" panose="020B0503020204020204" pitchFamily="34" charset="-122"/>
              <a:cs typeface="SimSun"/>
            </a:endParaRPr>
          </a:p>
          <a:p>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10"/>
          <p:cNvPicPr>
            <a:picLocks noChangeAspect="1" noChangeArrowheads="1"/>
          </p:cNvPicPr>
          <p:nvPr/>
        </p:nvPicPr>
        <p:blipFill>
          <a:blip r:embed="rId17" cstate="print"/>
          <a:srcRect/>
          <a:stretch>
            <a:fillRect/>
          </a:stretch>
        </p:blipFill>
        <p:spPr bwMode="auto">
          <a:xfrm>
            <a:off x="1268890" y="3665545"/>
            <a:ext cx="1532116" cy="1118597"/>
          </a:xfrm>
          <a:prstGeom prst="rect">
            <a:avLst/>
          </a:prstGeom>
          <a:noFill/>
          <a:ln w="9525">
            <a:noFill/>
            <a:miter lim="800000"/>
            <a:headEnd/>
            <a:tailEnd/>
          </a:ln>
        </p:spPr>
      </p:pic>
      <p:grpSp>
        <p:nvGrpSpPr>
          <p:cNvPr id="5" name="Group 75"/>
          <p:cNvGrpSpPr/>
          <p:nvPr/>
        </p:nvGrpSpPr>
        <p:grpSpPr>
          <a:xfrm>
            <a:off x="298228" y="4900297"/>
            <a:ext cx="6309360" cy="1371600"/>
            <a:chOff x="298228" y="5173557"/>
            <a:chExt cx="6309360" cy="1371600"/>
          </a:xfrm>
        </p:grpSpPr>
        <p:grpSp>
          <p:nvGrpSpPr>
            <p:cNvPr id="6" name="Group 57"/>
            <p:cNvGrpSpPr/>
            <p:nvPr/>
          </p:nvGrpSpPr>
          <p:grpSpPr>
            <a:xfrm>
              <a:off x="298228" y="5173557"/>
              <a:ext cx="6309360" cy="1371600"/>
              <a:chOff x="298229" y="5163046"/>
              <a:chExt cx="6309360" cy="1371600"/>
            </a:xfrm>
          </p:grpSpPr>
          <p:sp>
            <p:nvSpPr>
              <p:cNvPr id="8" name="Rounded Rectangle 7"/>
              <p:cNvSpPr>
                <a:spLocks noChangeArrowheads="1"/>
              </p:cNvSpPr>
              <p:nvPr>
                <p:custDataLst>
                  <p:tags r:id="rId14"/>
                </p:custDataLst>
              </p:nvPr>
            </p:nvSpPr>
            <p:spPr bwMode="gray">
              <a:xfrm rot="16200000" flipH="1">
                <a:off x="2767109" y="2694166"/>
                <a:ext cx="1371600"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pic>
            <p:nvPicPr>
              <p:cNvPr id="9" name="Picture 8" descr="phone.png"/>
              <p:cNvPicPr>
                <a:picLocks noChangeAspect="1"/>
              </p:cNvPicPr>
              <p:nvPr>
                <p:custDataLst>
                  <p:tags r:id="rId15"/>
                </p:custDataLst>
              </p:nvPr>
            </p:nvPicPr>
            <p:blipFill>
              <a:blip r:embed="rId18" cstate="print"/>
              <a:stretch>
                <a:fillRect/>
              </a:stretch>
            </p:blipFill>
            <p:spPr>
              <a:xfrm>
                <a:off x="492639" y="5264201"/>
                <a:ext cx="1328738" cy="1169289"/>
              </a:xfrm>
              <a:prstGeom prst="rect">
                <a:avLst/>
              </a:prstGeom>
            </p:spPr>
          </p:pic>
        </p:grpSp>
        <p:sp>
          <p:nvSpPr>
            <p:cNvPr id="7" name="TextBox 6"/>
            <p:cNvSpPr txBox="1"/>
            <p:nvPr>
              <p:custDataLst>
                <p:tags r:id="rId13"/>
              </p:custDataLst>
            </p:nvPr>
          </p:nvSpPr>
          <p:spPr>
            <a:xfrm>
              <a:off x="1050882" y="5233814"/>
              <a:ext cx="1944125" cy="276999"/>
            </a:xfrm>
            <a:prstGeom prst="rect">
              <a:avLst/>
            </a:prstGeom>
            <a:noFill/>
          </p:spPr>
          <p:txBody>
            <a:bodyPr wrap="square" rtlCol="0">
              <a:spAutoFit/>
            </a:bodyPr>
            <a:lstStyle/>
            <a:p>
              <a:pPr fontAlgn="base">
                <a:spcBef>
                  <a:spcPct val="0"/>
                </a:spcBef>
                <a:spcAft>
                  <a:spcPct val="0"/>
                </a:spcAft>
              </a:pPr>
              <a:r>
                <a:rPr lang="zh-CN" altLang="en-US" dirty="0">
                  <a:solidFill>
                    <a:prstClr val="black"/>
                  </a:solidFill>
                  <a:latin typeface="Microsoft YaHei" panose="020B0503020204020204" pitchFamily="34" charset="-122"/>
                  <a:ea typeface="Microsoft YaHei" panose="020B0503020204020204" pitchFamily="34" charset="-122"/>
                  <a:cs typeface="Arial" charset="0"/>
                </a:rPr>
                <a:t>其他</a:t>
              </a:r>
              <a:r>
                <a:rPr lang="zh-CN" altLang="en-US" sz="1200" dirty="0" smtClean="0">
                  <a:solidFill>
                    <a:prstClr val="black"/>
                  </a:solidFill>
                  <a:latin typeface="Microsoft YaHei" panose="020B0503020204020204" pitchFamily="34" charset="-122"/>
                  <a:ea typeface="Microsoft YaHei" panose="020B0503020204020204" pitchFamily="34" charset="-122"/>
                  <a:cs typeface="Arial" charset="0"/>
                </a:rPr>
                <a:t>的数据资源</a:t>
              </a:r>
              <a:endParaRPr lang="en-US" sz="1200" dirty="0">
                <a:solidFill>
                  <a:prstClr val="black"/>
                </a:solidFill>
                <a:latin typeface="Microsoft YaHei" panose="020B0503020204020204" pitchFamily="34" charset="-122"/>
                <a:ea typeface="Microsoft YaHei" panose="020B0503020204020204" pitchFamily="34" charset="-122"/>
                <a:cs typeface="Arial" charset="0"/>
              </a:endParaRPr>
            </a:p>
          </p:txBody>
        </p:sp>
      </p:grpSp>
      <p:grpSp>
        <p:nvGrpSpPr>
          <p:cNvPr id="10" name="Group 74"/>
          <p:cNvGrpSpPr/>
          <p:nvPr/>
        </p:nvGrpSpPr>
        <p:grpSpPr>
          <a:xfrm>
            <a:off x="298228" y="3207223"/>
            <a:ext cx="6309360" cy="1523723"/>
            <a:chOff x="298228" y="3480483"/>
            <a:chExt cx="6309360" cy="1523723"/>
          </a:xfrm>
        </p:grpSpPr>
        <p:grpSp>
          <p:nvGrpSpPr>
            <p:cNvPr id="11" name="Group 56"/>
            <p:cNvGrpSpPr/>
            <p:nvPr/>
          </p:nvGrpSpPr>
          <p:grpSpPr>
            <a:xfrm>
              <a:off x="298228" y="3480483"/>
              <a:ext cx="6309360" cy="1523723"/>
              <a:chOff x="298229" y="3618633"/>
              <a:chExt cx="6309360" cy="1523723"/>
            </a:xfrm>
          </p:grpSpPr>
          <p:sp>
            <p:nvSpPr>
              <p:cNvPr id="14" name="Rounded Rectangle 13"/>
              <p:cNvSpPr>
                <a:spLocks noChangeArrowheads="1"/>
              </p:cNvSpPr>
              <p:nvPr>
                <p:custDataLst>
                  <p:tags r:id="rId11"/>
                </p:custDataLst>
              </p:nvPr>
            </p:nvSpPr>
            <p:spPr bwMode="gray">
              <a:xfrm rot="16200000" flipH="1">
                <a:off x="2691047" y="1225815"/>
                <a:ext cx="1523723"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pic>
            <p:nvPicPr>
              <p:cNvPr id="15" name="Picture 10"/>
              <p:cNvPicPr>
                <a:picLocks noChangeAspect="1" noChangeArrowheads="1"/>
              </p:cNvPicPr>
              <p:nvPr>
                <p:custDataLst>
                  <p:tags r:id="rId12"/>
                </p:custDataLst>
              </p:nvPr>
            </p:nvPicPr>
            <p:blipFill>
              <a:blip r:embed="rId17" cstate="print"/>
              <a:srcRect/>
              <a:stretch>
                <a:fillRect/>
              </a:stretch>
            </p:blipFill>
            <p:spPr bwMode="auto">
              <a:xfrm>
                <a:off x="1116491" y="3924555"/>
                <a:ext cx="1532116" cy="1118597"/>
              </a:xfrm>
              <a:prstGeom prst="rect">
                <a:avLst/>
              </a:prstGeom>
              <a:noFill/>
              <a:ln w="9525">
                <a:noFill/>
                <a:miter lim="800000"/>
                <a:headEnd/>
                <a:tailEnd/>
              </a:ln>
            </p:spPr>
          </p:pic>
        </p:grpSp>
        <p:sp>
          <p:nvSpPr>
            <p:cNvPr id="12" name=" 3"/>
            <p:cNvSpPr/>
            <p:nvPr>
              <p:custDataLst>
                <p:tags r:id="rId9"/>
              </p:custDataLst>
            </p:nvPr>
          </p:nvSpPr>
          <p:spPr bwMode="gray">
            <a:xfrm rot="12669025" flipH="1" flipV="1">
              <a:off x="3283631" y="3625512"/>
              <a:ext cx="856901" cy="1009168"/>
            </a:xfrm>
            <a:prstGeom prst="swooshArrow">
              <a:avLst>
                <a:gd name="adj1" fmla="val 43735"/>
                <a:gd name="adj2" fmla="val 39200"/>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13" name="TextBox 12"/>
            <p:cNvSpPr txBox="1"/>
            <p:nvPr>
              <p:custDataLst>
                <p:tags r:id="rId10"/>
              </p:custDataLst>
            </p:nvPr>
          </p:nvSpPr>
          <p:spPr>
            <a:xfrm>
              <a:off x="810245" y="3527180"/>
              <a:ext cx="2233743" cy="276999"/>
            </a:xfrm>
            <a:prstGeom prst="rect">
              <a:avLst/>
            </a:prstGeom>
            <a:noFill/>
          </p:spPr>
          <p:txBody>
            <a:bodyPr wrap="square" rtlCol="0">
              <a:spAutoFit/>
            </a:bodyPr>
            <a:lstStyle/>
            <a:p>
              <a:pPr fontAlgn="base">
                <a:spcBef>
                  <a:spcPct val="0"/>
                </a:spcBef>
                <a:spcAft>
                  <a:spcPct val="0"/>
                </a:spcAft>
              </a:pPr>
              <a:r>
                <a:rPr lang="zh-CN" altLang="en-US" b="1" dirty="0">
                  <a:solidFill>
                    <a:srgbClr val="11356F"/>
                  </a:solidFill>
                  <a:latin typeface="Microsoft YaHei" panose="020B0503020204020204" pitchFamily="34" charset="-122"/>
                  <a:ea typeface="Microsoft YaHei" panose="020B0503020204020204" pitchFamily="34" charset="-122"/>
                  <a:cs typeface="Arial" charset="0"/>
                </a:rPr>
                <a:t>分</a:t>
              </a:r>
              <a:r>
                <a:rPr lang="zh-CN" altLang="en-US" b="1" dirty="0" smtClean="0">
                  <a:solidFill>
                    <a:srgbClr val="11356F"/>
                  </a:solidFill>
                  <a:latin typeface="Microsoft YaHei" panose="020B0503020204020204" pitchFamily="34" charset="-122"/>
                  <a:ea typeface="Microsoft YaHei" panose="020B0503020204020204" pitchFamily="34" charset="-122"/>
                  <a:cs typeface="Arial" charset="0"/>
                </a:rPr>
                <a:t>析竞争者的网站</a:t>
              </a:r>
              <a:endParaRPr lang="en-US" sz="1200" dirty="0">
                <a:solidFill>
                  <a:prstClr val="black"/>
                </a:solidFill>
                <a:latin typeface="Microsoft YaHei" panose="020B0503020204020204" pitchFamily="34" charset="-122"/>
                <a:ea typeface="Microsoft YaHei" panose="020B0503020204020204" pitchFamily="34" charset="-122"/>
                <a:cs typeface="Arial" charset="0"/>
              </a:endParaRPr>
            </a:p>
          </p:txBody>
        </p:sp>
      </p:grpSp>
      <p:grpSp>
        <p:nvGrpSpPr>
          <p:cNvPr id="16" name="Group 73"/>
          <p:cNvGrpSpPr/>
          <p:nvPr/>
        </p:nvGrpSpPr>
        <p:grpSpPr>
          <a:xfrm>
            <a:off x="298228" y="1446663"/>
            <a:ext cx="6309360" cy="1620502"/>
            <a:chOff x="298228" y="1842755"/>
            <a:chExt cx="6309360" cy="1620502"/>
          </a:xfrm>
        </p:grpSpPr>
        <p:grpSp>
          <p:nvGrpSpPr>
            <p:cNvPr id="17" name="Group 55"/>
            <p:cNvGrpSpPr/>
            <p:nvPr/>
          </p:nvGrpSpPr>
          <p:grpSpPr>
            <a:xfrm>
              <a:off x="298228" y="1842755"/>
              <a:ext cx="6309360" cy="1620502"/>
              <a:chOff x="298228" y="1947858"/>
              <a:chExt cx="6309360" cy="1620502"/>
            </a:xfrm>
          </p:grpSpPr>
          <p:sp>
            <p:nvSpPr>
              <p:cNvPr id="20" name="Rounded Rectangle 19"/>
              <p:cNvSpPr>
                <a:spLocks noChangeArrowheads="1"/>
              </p:cNvSpPr>
              <p:nvPr>
                <p:custDataLst>
                  <p:tags r:id="rId6"/>
                </p:custDataLst>
              </p:nvPr>
            </p:nvSpPr>
            <p:spPr bwMode="gray">
              <a:xfrm rot="16200000" flipH="1">
                <a:off x="2642657" y="-396571"/>
                <a:ext cx="1620502" cy="6309360"/>
              </a:xfrm>
              <a:prstGeom prst="roundRect">
                <a:avLst>
                  <a:gd name="adj" fmla="val 12461"/>
                </a:avLst>
              </a:prstGeom>
              <a:gradFill>
                <a:gsLst>
                  <a:gs pos="0">
                    <a:schemeClr val="bg1">
                      <a:lumMod val="8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lnSpc>
                    <a:spcPct val="90000"/>
                  </a:lnSpc>
                  <a:spcBef>
                    <a:spcPct val="0"/>
                  </a:spcBef>
                  <a:spcAft>
                    <a:spcPct val="0"/>
                  </a:spcAft>
                  <a:buClr>
                    <a:srgbClr val="C0504D"/>
                  </a:buClr>
                  <a:defRPr/>
                </a:pPr>
                <a:endParaRPr lang="en-US" altLang="zh-CN" sz="1200" b="1" dirty="0">
                  <a:solidFill>
                    <a:prstClr val="black"/>
                  </a:solidFill>
                  <a:latin typeface="Microsoft YaHei" panose="020B0503020204020204" pitchFamily="34" charset="-122"/>
                  <a:ea typeface="Microsoft YaHei" panose="020B0503020204020204" pitchFamily="34" charset="-122"/>
                  <a:cs typeface="Arial" charset="0"/>
                </a:endParaRPr>
              </a:p>
            </p:txBody>
          </p:sp>
          <p:pic>
            <p:nvPicPr>
              <p:cNvPr id="21" name="Picture 20"/>
              <p:cNvPicPr>
                <a:picLocks noChangeAspect="1" noChangeArrowheads="1"/>
              </p:cNvPicPr>
              <p:nvPr>
                <p:custDataLst>
                  <p:tags r:id="rId7"/>
                </p:custDataLst>
              </p:nvPr>
            </p:nvPicPr>
            <p:blipFill>
              <a:blip r:embed="rId19" cstate="print"/>
              <a:srcRect/>
              <a:stretch>
                <a:fillRect/>
              </a:stretch>
            </p:blipFill>
            <p:spPr bwMode="auto">
              <a:xfrm>
                <a:off x="469170" y="2272958"/>
                <a:ext cx="1367589" cy="1219200"/>
              </a:xfrm>
              <a:prstGeom prst="rect">
                <a:avLst/>
              </a:prstGeom>
              <a:noFill/>
              <a:ln w="9525">
                <a:noFill/>
                <a:miter lim="800000"/>
                <a:headEnd/>
                <a:tailEnd/>
              </a:ln>
            </p:spPr>
          </p:pic>
          <p:pic>
            <p:nvPicPr>
              <p:cNvPr id="22" name="Picture 13"/>
              <p:cNvPicPr>
                <a:picLocks noChangeAspect="1" noChangeArrowheads="1"/>
              </p:cNvPicPr>
              <p:nvPr>
                <p:custDataLst>
                  <p:tags r:id="rId8"/>
                </p:custDataLst>
              </p:nvPr>
            </p:nvPicPr>
            <p:blipFill>
              <a:blip r:embed="rId20" cstate="print"/>
              <a:srcRect/>
              <a:stretch>
                <a:fillRect/>
              </a:stretch>
            </p:blipFill>
            <p:spPr bwMode="auto">
              <a:xfrm>
                <a:off x="1886978" y="2272958"/>
                <a:ext cx="1414732" cy="1219200"/>
              </a:xfrm>
              <a:prstGeom prst="rect">
                <a:avLst/>
              </a:prstGeom>
              <a:noFill/>
              <a:ln w="9525">
                <a:noFill/>
                <a:miter lim="800000"/>
                <a:headEnd/>
                <a:tailEnd/>
              </a:ln>
            </p:spPr>
          </p:pic>
        </p:grpSp>
        <p:sp>
          <p:nvSpPr>
            <p:cNvPr id="18" name=" 3"/>
            <p:cNvSpPr/>
            <p:nvPr>
              <p:custDataLst>
                <p:tags r:id="rId4"/>
              </p:custDataLst>
            </p:nvPr>
          </p:nvSpPr>
          <p:spPr bwMode="gray">
            <a:xfrm rot="13895585" flipH="1" flipV="1">
              <a:off x="3352170" y="2301574"/>
              <a:ext cx="740446" cy="1161969"/>
            </a:xfrm>
            <a:prstGeom prst="swooshArrow">
              <a:avLst>
                <a:gd name="adj1" fmla="val 40352"/>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sp>
          <p:nvSpPr>
            <p:cNvPr id="19" name="TextBox 18"/>
            <p:cNvSpPr txBox="1"/>
            <p:nvPr>
              <p:custDataLst>
                <p:tags r:id="rId5"/>
              </p:custDataLst>
            </p:nvPr>
          </p:nvSpPr>
          <p:spPr>
            <a:xfrm>
              <a:off x="846336" y="1878213"/>
              <a:ext cx="2233741" cy="276999"/>
            </a:xfrm>
            <a:prstGeom prst="rect">
              <a:avLst/>
            </a:prstGeom>
            <a:noFill/>
          </p:spPr>
          <p:txBody>
            <a:bodyPr wrap="square" rtlCol="0">
              <a:spAutoFit/>
            </a:bodyPr>
            <a:lstStyle/>
            <a:p>
              <a:pPr fontAlgn="base">
                <a:spcBef>
                  <a:spcPct val="0"/>
                </a:spcBef>
                <a:spcAft>
                  <a:spcPct val="0"/>
                </a:spcAft>
              </a:pPr>
              <a:r>
                <a:rPr lang="zh-CN" altLang="en-US" dirty="0">
                  <a:solidFill>
                    <a:prstClr val="black"/>
                  </a:solidFill>
                  <a:latin typeface="Microsoft YaHei" panose="020B0503020204020204" pitchFamily="34" charset="-122"/>
                  <a:ea typeface="Microsoft YaHei" panose="020B0503020204020204" pitchFamily="34" charset="-122"/>
                  <a:cs typeface="Arial" charset="0"/>
                </a:rPr>
                <a:t>分</a:t>
              </a:r>
              <a:r>
                <a:rPr lang="zh-CN" altLang="en-US" dirty="0" smtClean="0">
                  <a:solidFill>
                    <a:prstClr val="black"/>
                  </a:solidFill>
                  <a:latin typeface="Microsoft YaHei" panose="020B0503020204020204" pitchFamily="34" charset="-122"/>
                  <a:ea typeface="Microsoft YaHei" panose="020B0503020204020204" pitchFamily="34" charset="-122"/>
                  <a:cs typeface="Arial" charset="0"/>
                </a:rPr>
                <a:t>析客户网站</a:t>
              </a:r>
              <a:endParaRPr lang="en-US" sz="1200" dirty="0">
                <a:solidFill>
                  <a:prstClr val="black"/>
                </a:solidFill>
                <a:latin typeface="Microsoft YaHei" panose="020B0503020204020204" pitchFamily="34" charset="-122"/>
                <a:ea typeface="Microsoft YaHei" panose="020B0503020204020204" pitchFamily="34" charset="-122"/>
                <a:cs typeface="Arial" charset="0"/>
              </a:endParaRPr>
            </a:p>
          </p:txBody>
        </p:sp>
      </p:grpSp>
      <p:sp>
        <p:nvSpPr>
          <p:cNvPr id="23" name=" 3"/>
          <p:cNvSpPr/>
          <p:nvPr/>
        </p:nvSpPr>
        <p:spPr bwMode="gray">
          <a:xfrm rot="7253895" flipH="1">
            <a:off x="3341660" y="4705941"/>
            <a:ext cx="740446" cy="1161969"/>
          </a:xfrm>
          <a:prstGeom prst="swooshArrow">
            <a:avLst>
              <a:gd name="adj1" fmla="val 40352"/>
              <a:gd name="adj2" fmla="val 28602"/>
            </a:avLst>
          </a:prstGeom>
          <a:gradFill>
            <a:gsLst>
              <a:gs pos="13000">
                <a:srgbClr val="004080"/>
              </a:gs>
              <a:gs pos="98000">
                <a:srgbClr val="EED89D">
                  <a:alpha val="0"/>
                </a:srgbClr>
              </a:gs>
            </a:gsLst>
            <a:lin ang="10800000" scaled="0"/>
          </a:gradFill>
          <a:ln>
            <a:noFill/>
          </a:ln>
          <a:effectLst>
            <a:outerShdw blurRad="177800" dist="23000" dir="1140000" rotWithShape="0">
              <a:schemeClr val="tx2">
                <a:lumMod val="65000"/>
                <a:lumOff val="35000"/>
                <a:alpha val="46000"/>
              </a:schemeClr>
            </a:outerShdw>
          </a:effectLst>
        </p:spPr>
        <p:style>
          <a:lnRef idx="1">
            <a:schemeClr val="accent1"/>
          </a:lnRef>
          <a:fillRef idx="3">
            <a:schemeClr val="accent1"/>
          </a:fillRef>
          <a:effectRef idx="2">
            <a:schemeClr val="accent1"/>
          </a:effectRef>
          <a:fontRef idx="minor">
            <a:schemeClr val="lt1"/>
          </a:fontRef>
        </p:style>
        <p:txBody>
          <a:bodyPr/>
          <a:lstStyle/>
          <a:p>
            <a:pPr fontAlgn="base">
              <a:spcBef>
                <a:spcPct val="0"/>
              </a:spcBef>
              <a:spcAft>
                <a:spcPct val="0"/>
              </a:spcAft>
            </a:pPr>
            <a:endParaRPr lang="en-US" sz="1000" dirty="0">
              <a:solidFill>
                <a:prstClr val="white"/>
              </a:solidFill>
              <a:latin typeface="Microsoft YaHei" panose="020B0503020204020204" pitchFamily="34" charset="-122"/>
              <a:ea typeface="Microsoft YaHei" panose="020B0503020204020204" pitchFamily="34" charset="-122"/>
            </a:endParaRPr>
          </a:p>
        </p:txBody>
      </p:sp>
      <p:grpSp>
        <p:nvGrpSpPr>
          <p:cNvPr id="24" name="Group 32"/>
          <p:cNvGrpSpPr/>
          <p:nvPr/>
        </p:nvGrpSpPr>
        <p:grpSpPr>
          <a:xfrm>
            <a:off x="4277696" y="1867556"/>
            <a:ext cx="2070538" cy="3634264"/>
            <a:chOff x="3836276" y="2636473"/>
            <a:chExt cx="2133600" cy="2755334"/>
          </a:xfrm>
        </p:grpSpPr>
        <p:grpSp>
          <p:nvGrpSpPr>
            <p:cNvPr id="25" name="Group 29"/>
            <p:cNvGrpSpPr/>
            <p:nvPr/>
          </p:nvGrpSpPr>
          <p:grpSpPr>
            <a:xfrm>
              <a:off x="3836276" y="2636473"/>
              <a:ext cx="2133600" cy="2755334"/>
              <a:chOff x="3836276" y="2636473"/>
              <a:chExt cx="2133600" cy="2755334"/>
            </a:xfrm>
          </p:grpSpPr>
          <p:sp>
            <p:nvSpPr>
              <p:cNvPr id="27" name="AutoShape 18"/>
              <p:cNvSpPr>
                <a:spLocks noChangeArrowheads="1"/>
              </p:cNvSpPr>
              <p:nvPr>
                <p:custDataLst>
                  <p:tags r:id="rId2"/>
                </p:custDataLst>
              </p:nvPr>
            </p:nvSpPr>
            <p:spPr bwMode="gray">
              <a:xfrm>
                <a:off x="3836276" y="2636473"/>
                <a:ext cx="2133600" cy="310260"/>
              </a:xfrm>
              <a:prstGeom prst="roundRect">
                <a:avLst>
                  <a:gd name="adj" fmla="val 16646"/>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tIns="0" rtlCol="0" anchor="t" anchorCtr="0"/>
              <a:lstStyle/>
              <a:p>
                <a:pPr indent="-120650" algn="ctr" fontAlgn="base">
                  <a:spcBef>
                    <a:spcPct val="0"/>
                  </a:spcBef>
                  <a:spcAft>
                    <a:spcPct val="0"/>
                  </a:spcAft>
                </a:pPr>
                <a:r>
                  <a:rPr lang="zh-CN" altLang="en-US" sz="1400" b="1" dirty="0" smtClean="0">
                    <a:solidFill>
                      <a:srgbClr val="11356F"/>
                    </a:solidFill>
                    <a:latin typeface="Microsoft YaHei" panose="020B0503020204020204" pitchFamily="34" charset="-122"/>
                    <a:ea typeface="Microsoft YaHei" panose="020B0503020204020204" pitchFamily="34" charset="-122"/>
                  </a:rPr>
                  <a:t>提取数据</a:t>
                </a:r>
                <a:endParaRPr lang="en-US" sz="1400" b="1" dirty="0">
                  <a:solidFill>
                    <a:srgbClr val="11356F"/>
                  </a:solidFill>
                  <a:latin typeface="Microsoft YaHei" panose="020B0503020204020204" pitchFamily="34" charset="-122"/>
                  <a:ea typeface="Microsoft YaHei" panose="020B0503020204020204" pitchFamily="34" charset="-122"/>
                </a:endParaRPr>
              </a:p>
            </p:txBody>
          </p:sp>
          <p:sp>
            <p:nvSpPr>
              <p:cNvPr id="28" name="AutoShape 18"/>
              <p:cNvSpPr>
                <a:spLocks noChangeArrowheads="1"/>
              </p:cNvSpPr>
              <p:nvPr>
                <p:custDataLst>
                  <p:tags r:id="rId3"/>
                </p:custDataLst>
              </p:nvPr>
            </p:nvSpPr>
            <p:spPr bwMode="gray">
              <a:xfrm>
                <a:off x="3836276" y="2858279"/>
                <a:ext cx="2133600" cy="2533528"/>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fontAlgn="base">
                  <a:spcBef>
                    <a:spcPts val="1200"/>
                  </a:spcBef>
                  <a:spcAft>
                    <a:spcPct val="0"/>
                  </a:spcAft>
                  <a:buClr>
                    <a:srgbClr val="134385"/>
                  </a:buClr>
                  <a:buFont typeface="Wingdings" pitchFamily="2" charset="2"/>
                  <a:buNone/>
                  <a:defRPr/>
                </a:pP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26" name="TextBox 25"/>
            <p:cNvSpPr txBox="1"/>
            <p:nvPr>
              <p:custDataLst>
                <p:tags r:id="rId1"/>
              </p:custDataLst>
            </p:nvPr>
          </p:nvSpPr>
          <p:spPr>
            <a:xfrm>
              <a:off x="3837592" y="2954561"/>
              <a:ext cx="2111264" cy="1974075"/>
            </a:xfrm>
            <a:prstGeom prst="rect">
              <a:avLst/>
            </a:prstGeom>
            <a:noFill/>
          </p:spPr>
          <p:txBody>
            <a:bodyPr wrap="square" rtlCol="0">
              <a:spAutoFit/>
            </a:bodyPr>
            <a:lstStyle/>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每个网站每天更新的商品列表</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85750" indent="-285750">
                <a:lnSpc>
                  <a:spcPct val="110000"/>
                </a:lnSpc>
                <a:spcBef>
                  <a:spcPts val="800"/>
                </a:spcBef>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公寓细节</a:t>
              </a:r>
              <a:endParaRPr lang="en-US" altLang="zh-CN"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631825" lvl="1" indent="-174625">
                <a:lnSpc>
                  <a:spcPct val="110000"/>
                </a:lnSpc>
                <a:spcBef>
                  <a:spcPts val="800"/>
                </a:spcBef>
                <a:buClr>
                  <a:srgbClr val="11356F"/>
                </a:buClr>
                <a:buFont typeface="Arial" pitchFamily="34" charset="0"/>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大小床</a:t>
              </a:r>
              <a:r>
                <a:rPr lang="en-US" altLang="zh-CN" sz="1400"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浴室</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631825" lvl="1" indent="-174625">
                <a:lnSpc>
                  <a:spcPct val="110000"/>
                </a:lnSpc>
                <a:spcBef>
                  <a:spcPts val="800"/>
                </a:spcBef>
                <a:buClr>
                  <a:srgbClr val="11356F"/>
                </a:buClr>
                <a:buFont typeface="Arial" pitchFamily="34" charset="0"/>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租金</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631825" lvl="1" indent="-174625">
                <a:lnSpc>
                  <a:spcPct val="110000"/>
                </a:lnSpc>
                <a:spcBef>
                  <a:spcPts val="800"/>
                </a:spcBef>
                <a:buClr>
                  <a:srgbClr val="11356F"/>
                </a:buClr>
                <a:buFont typeface="Arial" pitchFamily="34" charset="0"/>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地址</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社区</a:t>
              </a: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 </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细节</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价格</a:t>
              </a:r>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grpSp>
      <p:sp>
        <p:nvSpPr>
          <p:cNvPr id="29" name="AutoShape 18"/>
          <p:cNvSpPr>
            <a:spLocks noChangeArrowheads="1"/>
          </p:cNvSpPr>
          <p:nvPr/>
        </p:nvSpPr>
        <p:spPr bwMode="gray">
          <a:xfrm>
            <a:off x="7014428" y="2072443"/>
            <a:ext cx="2020714" cy="470954"/>
          </a:xfrm>
          <a:prstGeom prst="roundRect">
            <a:avLst>
              <a:gd name="adj" fmla="val 16646"/>
            </a:avLst>
          </a:prstGeom>
          <a:solidFill>
            <a:schemeClr val="bg1">
              <a:lumMod val="85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tIns="0" rtlCol="0" anchor="t" anchorCtr="0"/>
          <a:lstStyle/>
          <a:p>
            <a:pPr indent="-120650" algn="ctr" fontAlgn="base">
              <a:spcBef>
                <a:spcPct val="0"/>
              </a:spcBef>
              <a:spcAft>
                <a:spcPct val="0"/>
              </a:spcAft>
            </a:pPr>
            <a:r>
              <a:rPr lang="zh-CN" altLang="en-US" sz="1400" b="1" dirty="0" smtClean="0">
                <a:solidFill>
                  <a:srgbClr val="11356F"/>
                </a:solidFill>
                <a:latin typeface="Microsoft YaHei" panose="020B0503020204020204" pitchFamily="34" charset="-122"/>
                <a:ea typeface="Microsoft YaHei" panose="020B0503020204020204" pitchFamily="34" charset="-122"/>
              </a:rPr>
              <a:t>分析</a:t>
            </a:r>
            <a:endParaRPr lang="en-US" sz="1400" b="1" dirty="0">
              <a:solidFill>
                <a:srgbClr val="11356F"/>
              </a:solidFill>
              <a:latin typeface="Microsoft YaHei" panose="020B0503020204020204" pitchFamily="34" charset="-122"/>
              <a:ea typeface="Microsoft YaHei" panose="020B0503020204020204" pitchFamily="34" charset="-122"/>
            </a:endParaRPr>
          </a:p>
        </p:txBody>
      </p:sp>
      <p:sp>
        <p:nvSpPr>
          <p:cNvPr id="30" name="AutoShape 18"/>
          <p:cNvSpPr>
            <a:spLocks noChangeArrowheads="1"/>
          </p:cNvSpPr>
          <p:nvPr/>
        </p:nvSpPr>
        <p:spPr bwMode="gray">
          <a:xfrm>
            <a:off x="7014427" y="2409126"/>
            <a:ext cx="2020715" cy="2993045"/>
          </a:xfrm>
          <a:prstGeom prst="roundRect">
            <a:avLst>
              <a:gd name="adj" fmla="val 5810"/>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marL="0" lvl="2" indent="-157163" defTabSz="914186" fontAlgn="base">
              <a:spcBef>
                <a:spcPts val="1200"/>
              </a:spcBef>
              <a:spcAft>
                <a:spcPct val="0"/>
              </a:spcAft>
              <a:buClr>
                <a:srgbClr val="134385"/>
              </a:buClr>
              <a:buFont typeface="Wingdings" pitchFamily="2" charset="2"/>
              <a:buNone/>
              <a:defRPr/>
            </a:pPr>
            <a:endParaRPr lang="en-US" sz="105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p:txBody>
      </p:sp>
      <p:sp>
        <p:nvSpPr>
          <p:cNvPr id="31" name="TextBox 30"/>
          <p:cNvSpPr txBox="1"/>
          <p:nvPr/>
        </p:nvSpPr>
        <p:spPr>
          <a:xfrm>
            <a:off x="7041910" y="2425212"/>
            <a:ext cx="1993232" cy="3212161"/>
          </a:xfrm>
          <a:prstGeom prst="rect">
            <a:avLst/>
          </a:prstGeom>
          <a:noFill/>
        </p:spPr>
        <p:txBody>
          <a:bodyPr wrap="square" rtlCol="0">
            <a:spAutoFit/>
          </a:bodyPr>
          <a:lstStyle/>
          <a:p>
            <a:pPr marL="285750" indent="-285750">
              <a:lnSpc>
                <a:spcPct val="110000"/>
              </a:lnSpc>
              <a:spcBef>
                <a:spcPts val="800"/>
              </a:spcBef>
              <a:buClr>
                <a:srgbClr val="11356F"/>
              </a:buClr>
              <a:buFont typeface="Wingdings" panose="05000000000000000000" pitchFamily="2" charset="2"/>
              <a:buChar char="§"/>
            </a:pPr>
            <a:r>
              <a:rPr lang="en-US" sz="1400" dirty="0" smtClean="0">
                <a:solidFill>
                  <a:srgbClr val="FF0000"/>
                </a:solidFill>
                <a:latin typeface="Microsoft YaHei" panose="020B0503020204020204" pitchFamily="34" charset="-122"/>
                <a:ea typeface="Microsoft YaHei" panose="020B0503020204020204" pitchFamily="34" charset="-122"/>
              </a:rPr>
              <a:t>New “communities” to target</a:t>
            </a: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市场售屋时限</a:t>
            </a: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(DOM) </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趋势</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容量变化</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价格变化对</a:t>
            </a: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DOM</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rPr>
              <a:t>的影响</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a:p>
            <a:pPr marL="285750" indent="-285750" fontAlgn="base">
              <a:lnSpc>
                <a:spcPct val="110000"/>
              </a:lnSpc>
              <a:spcBef>
                <a:spcPts val="800"/>
              </a:spcBef>
              <a:spcAft>
                <a:spcPct val="0"/>
              </a:spcAft>
              <a:buClr>
                <a:srgbClr val="11356F"/>
              </a:buClr>
              <a:buFont typeface="Wingdings" panose="05000000000000000000" pitchFamily="2" charset="2"/>
              <a:buChar char="§"/>
            </a:pP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当地</a:t>
            </a: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市场</a:t>
            </a:r>
            <a:r>
              <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 </a:t>
            </a:r>
            <a:r>
              <a:rPr lang="zh-CN" alt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rPr>
              <a:t>定价参考</a:t>
            </a:r>
            <a:endParaRPr lang="en-US" sz="1400" dirty="0" smtClean="0">
              <a:solidFill>
                <a:prstClr val="black">
                  <a:lumMod val="65000"/>
                  <a:lumOff val="35000"/>
                </a:prstClr>
              </a:solidFill>
              <a:latin typeface="Microsoft YaHei" panose="020B0503020204020204" pitchFamily="34" charset="-122"/>
              <a:ea typeface="Microsoft YaHei" panose="020B0503020204020204" pitchFamily="34" charset="-122"/>
              <a:cs typeface="Arial" charset="0"/>
            </a:endParaRPr>
          </a:p>
          <a:p>
            <a:pPr marL="174625" indent="-174625" fontAlgn="base">
              <a:lnSpc>
                <a:spcPct val="110000"/>
              </a:lnSpc>
              <a:spcBef>
                <a:spcPts val="800"/>
              </a:spcBef>
              <a:spcAft>
                <a:spcPct val="0"/>
              </a:spcAft>
              <a:buClr>
                <a:srgbClr val="11356F"/>
              </a:buClr>
              <a:buFont typeface="Arial" pitchFamily="34" charset="0"/>
              <a:buChar char="•"/>
            </a:pPr>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endParaRPr>
          </a:p>
        </p:txBody>
      </p:sp>
      <p:sp>
        <p:nvSpPr>
          <p:cNvPr id="32" name="AutoShape 7"/>
          <p:cNvSpPr>
            <a:spLocks noChangeArrowheads="1"/>
          </p:cNvSpPr>
          <p:nvPr/>
        </p:nvSpPr>
        <p:spPr bwMode="gray">
          <a:xfrm rot="5382130">
            <a:off x="4625536" y="3595274"/>
            <a:ext cx="4114800" cy="400021"/>
          </a:xfrm>
          <a:prstGeom prst="triangle">
            <a:avLst>
              <a:gd name="adj" fmla="val 50000"/>
            </a:avLst>
          </a:prstGeom>
          <a:gradFill>
            <a:gsLst>
              <a:gs pos="16000">
                <a:srgbClr val="11356F"/>
              </a:gs>
              <a:gs pos="92000">
                <a:srgbClr val="EED89D">
                  <a:alpha val="0"/>
                </a:srgbClr>
              </a:gs>
            </a:gsLst>
            <a:lin ang="5400000" scaled="0"/>
          </a:gradFill>
          <a:ln>
            <a:noFill/>
          </a:ln>
          <a:effectLst>
            <a:outerShdw blurRad="228600" dist="23000" dir="1140000" rotWithShape="0">
              <a:srgbClr val="B2A774"/>
            </a:outerShdw>
          </a:effectLst>
        </p:spPr>
        <p:style>
          <a:lnRef idx="1">
            <a:schemeClr val="accent1"/>
          </a:lnRef>
          <a:fillRef idx="3">
            <a:schemeClr val="accent1"/>
          </a:fillRef>
          <a:effectRef idx="2">
            <a:schemeClr val="accent1"/>
          </a:effectRef>
          <a:fontRef idx="minor">
            <a:schemeClr val="lt1"/>
          </a:fontRef>
        </p:style>
        <p:txBody>
          <a:bodyPr/>
          <a:lstStyle/>
          <a:p>
            <a:pPr defTabSz="895350" eaLnBrk="0" fontAlgn="base" hangingPunct="0">
              <a:spcBef>
                <a:spcPct val="0"/>
              </a:spcBef>
              <a:spcAft>
                <a:spcPct val="0"/>
              </a:spcAft>
              <a:buClr>
                <a:srgbClr val="FFFF99"/>
              </a:buClr>
              <a:defRPr/>
            </a:pPr>
            <a:endParaRPr lang="en-US" altLang="en-US" sz="1200">
              <a:solidFill>
                <a:prstClr val="white"/>
              </a:solidFill>
              <a:latin typeface="Microsoft YaHei" panose="020B0503020204020204" pitchFamily="34" charset="-122"/>
              <a:ea typeface="Microsoft YaHei" panose="020B0503020204020204" pitchFamily="34" charset="-122"/>
            </a:endParaRPr>
          </a:p>
        </p:txBody>
      </p:sp>
      <p:sp>
        <p:nvSpPr>
          <p:cNvPr id="33" name="TextBox 32"/>
          <p:cNvSpPr txBox="1"/>
          <p:nvPr/>
        </p:nvSpPr>
        <p:spPr>
          <a:xfrm>
            <a:off x="1883391" y="5268035"/>
            <a:ext cx="1187355" cy="892552"/>
          </a:xfrm>
          <a:prstGeom prst="rect">
            <a:avLst/>
          </a:prstGeom>
          <a:noFill/>
        </p:spPr>
        <p:txBody>
          <a:bodyPr wrap="square" rtlCol="0">
            <a:spAutoFit/>
          </a:bodyPr>
          <a:lstStyle/>
          <a:p>
            <a:r>
              <a:rPr lang="zh-CN" altLang="en-US" b="1" dirty="0">
                <a:solidFill>
                  <a:schemeClr val="tx1">
                    <a:lumMod val="50000"/>
                    <a:lumOff val="50000"/>
                  </a:schemeClr>
                </a:solidFill>
                <a:latin typeface="Microsoft YaHei" panose="020B0503020204020204" pitchFamily="34" charset="-122"/>
                <a:ea typeface="Microsoft YaHei" panose="020B0503020204020204" pitchFamily="34" charset="-122"/>
              </a:rPr>
              <a:t>例子</a:t>
            </a:r>
            <a:r>
              <a:rPr lang="en-US" b="1" dirty="0" smtClean="0">
                <a:solidFill>
                  <a:schemeClr val="tx1">
                    <a:lumMod val="50000"/>
                    <a:lumOff val="50000"/>
                  </a:schemeClr>
                </a:solidFill>
                <a:latin typeface="Microsoft YaHei" panose="020B0503020204020204" pitchFamily="34" charset="-122"/>
                <a:ea typeface="Microsoft YaHei" panose="020B0503020204020204" pitchFamily="34" charset="-122"/>
              </a:rPr>
              <a:t>:</a:t>
            </a:r>
          </a:p>
          <a:p>
            <a:pPr marL="171450" indent="-171450">
              <a:buFont typeface="Wingdings" panose="05000000000000000000" pitchFamily="2" charset="2"/>
              <a:buChar char="§"/>
            </a:pPr>
            <a:r>
              <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rPr>
              <a:t>“Mystery Caller”</a:t>
            </a:r>
          </a:p>
          <a:p>
            <a:pPr marL="171450" indent="-171450">
              <a:buFont typeface="Wingdings" panose="05000000000000000000" pitchFamily="2" charset="2"/>
              <a:buChar char="§"/>
            </a:pPr>
            <a:r>
              <a:rPr lang="zh-CN" alt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rPr>
              <a:t>人口统计</a:t>
            </a:r>
            <a:endParaRPr lang="en-US" sz="1000"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171450" indent="-171450">
              <a:buFont typeface="Wingdings" panose="05000000000000000000" pitchFamily="2" charset="2"/>
              <a:buChar char="§"/>
            </a:pPr>
            <a:r>
              <a:rPr lang="zh-CN" altLang="en-US" sz="1000" dirty="0">
                <a:solidFill>
                  <a:schemeClr val="tx1">
                    <a:lumMod val="50000"/>
                    <a:lumOff val="50000"/>
                  </a:schemeClr>
                </a:solidFill>
                <a:latin typeface="Microsoft YaHei" panose="020B0503020204020204" pitchFamily="34" charset="-122"/>
                <a:ea typeface="Microsoft YaHei" panose="020B0503020204020204" pitchFamily="34" charset="-122"/>
              </a:rPr>
              <a:t>客户数据</a:t>
            </a:r>
            <a:endParaRPr lang="en-US" sz="10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46" name="Round Same Side Corner Rectangle 45"/>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7" name="Round Same Side Corner Rectangle 46"/>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48" name="Round Same Side Corner Rectangle 47"/>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49" name="Round Same Side Corner Rectangle 48"/>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50" name="Round Same Side Corner Rectangle 49"/>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51" name="Straight Connector 50"/>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922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升级市</a:t>
            </a:r>
            <a:r>
              <a:rPr lang="zh-CN" altLang="en-US" dirty="0">
                <a:latin typeface="Microsoft YaHei" panose="020B0503020204020204" pitchFamily="34" charset="-122"/>
                <a:ea typeface="Microsoft YaHei" panose="020B0503020204020204" pitchFamily="34" charset="-122"/>
              </a:rPr>
              <a:t>场分析</a:t>
            </a:r>
            <a:r>
              <a:rPr lang="en-US"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微观的地区剖析</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分析活动列表可以实现地区市场的剖析以及识别潜在的定价调整目标</a:t>
            </a:r>
            <a:endParaRPr lang="en-US" sz="1200" b="1" dirty="0">
              <a:solidFill>
                <a:schemeClr val="accent1">
                  <a:lumMod val="50000"/>
                </a:schemeClr>
              </a:solidFill>
              <a:latin typeface="Microsoft YaHei" panose="020B0503020204020204" pitchFamily="34" charset="-122"/>
              <a:ea typeface="Microsoft YaHei" panose="020B0503020204020204" pitchFamily="34" charset="-122"/>
              <a:cs typeface="Arial" charset="0"/>
            </a:endParaRPr>
          </a:p>
        </p:txBody>
      </p:sp>
      <p:sp>
        <p:nvSpPr>
          <p:cNvPr id="4" name="Rounded Rectangle 3"/>
          <p:cNvSpPr/>
          <p:nvPr/>
        </p:nvSpPr>
        <p:spPr bwMode="gray">
          <a:xfrm>
            <a:off x="331652" y="1457811"/>
            <a:ext cx="6331907" cy="5041900"/>
          </a:xfrm>
          <a:prstGeom prst="roundRect">
            <a:avLst>
              <a:gd name="adj" fmla="val 657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defTabSz="914186">
              <a:defRPr/>
            </a:pPr>
            <a:endParaRPr lang="en-US" sz="10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5" name="Picture 1" descr="image001"/>
          <p:cNvPicPr>
            <a:picLocks noChangeAspect="1" noChangeArrowheads="1"/>
          </p:cNvPicPr>
          <p:nvPr/>
        </p:nvPicPr>
        <p:blipFill>
          <a:blip r:embed="rId2" cstate="print"/>
          <a:srcRect r="12697"/>
          <a:stretch>
            <a:fillRect/>
          </a:stretch>
        </p:blipFill>
        <p:spPr bwMode="auto">
          <a:xfrm>
            <a:off x="512996" y="2235367"/>
            <a:ext cx="6138183" cy="3716737"/>
          </a:xfrm>
          <a:prstGeom prst="rect">
            <a:avLst/>
          </a:prstGeom>
          <a:noFill/>
          <a:ln w="9525">
            <a:noFill/>
            <a:miter lim="800000"/>
            <a:headEnd/>
            <a:tailEnd/>
          </a:ln>
        </p:spPr>
      </p:pic>
      <p:sp>
        <p:nvSpPr>
          <p:cNvPr id="6" name="Rounded Rectangle 5"/>
          <p:cNvSpPr/>
          <p:nvPr/>
        </p:nvSpPr>
        <p:spPr>
          <a:xfrm>
            <a:off x="2417379" y="2613500"/>
            <a:ext cx="735724" cy="918789"/>
          </a:xfrm>
          <a:prstGeom prst="roundRect">
            <a:avLst/>
          </a:prstGeom>
          <a:noFill/>
          <a:ln w="12700">
            <a:solidFill>
              <a:schemeClr val="accent2">
                <a:lumMod val="75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7" name="Rounded Rectangular Callout 6"/>
          <p:cNvSpPr/>
          <p:nvPr/>
        </p:nvSpPr>
        <p:spPr bwMode="gray">
          <a:xfrm>
            <a:off x="3038925" y="6079286"/>
            <a:ext cx="2366209" cy="430060"/>
          </a:xfrm>
          <a:prstGeom prst="wedgeRoundRectCallout">
            <a:avLst>
              <a:gd name="adj1" fmla="val -3681"/>
              <a:gd name="adj2" fmla="val -331130"/>
              <a:gd name="adj3" fmla="val 16667"/>
            </a:avLst>
          </a:prstGeom>
          <a:solidFill>
            <a:schemeClr val="bg1">
              <a:lumMod val="85000"/>
              <a:alpha val="83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t" anchorCtr="0" compatLnSpc="1">
            <a:prstTxWarp prst="textNoShape">
              <a:avLst/>
            </a:prstTxWarp>
          </a:bodyPr>
          <a:lstStyle/>
          <a:p>
            <a:pPr>
              <a:buClr>
                <a:srgbClr val="11356F"/>
              </a:buClr>
              <a:defRPr/>
            </a:pPr>
            <a:r>
              <a:rPr lang="zh-CN" altLang="en-US"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客流量大幅增长</a:t>
            </a:r>
            <a:endParaRPr lang="en-US"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endParaRPr>
          </a:p>
        </p:txBody>
      </p:sp>
      <p:sp>
        <p:nvSpPr>
          <p:cNvPr id="8" name="Rounded Rectangle 7"/>
          <p:cNvSpPr/>
          <p:nvPr/>
        </p:nvSpPr>
        <p:spPr>
          <a:xfrm>
            <a:off x="4046637" y="5030877"/>
            <a:ext cx="651487" cy="592969"/>
          </a:xfrm>
          <a:prstGeom prst="roundRect">
            <a:avLst/>
          </a:prstGeom>
          <a:noFill/>
          <a:ln w="12700">
            <a:solidFill>
              <a:schemeClr val="accent2">
                <a:lumMod val="50000"/>
              </a:schemeClr>
            </a:solidFill>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9" name="Rounded Rectangle 8"/>
          <p:cNvSpPr/>
          <p:nvPr/>
        </p:nvSpPr>
        <p:spPr bwMode="gray">
          <a:xfrm>
            <a:off x="512996" y="1536200"/>
            <a:ext cx="4892138" cy="286232"/>
          </a:xfrm>
          <a:prstGeom prst="roundRect">
            <a:avLst>
              <a:gd name="adj" fmla="val 0"/>
            </a:avLst>
          </a:prstGeom>
          <a:noFill/>
          <a:effectLst>
            <a:softEdge rad="63500"/>
          </a:effectLst>
        </p:spPr>
        <p:txBody>
          <a:bodyPr wrap="square">
            <a:spAutoFit/>
          </a:bodyPr>
          <a:lstStyle/>
          <a:p>
            <a:pPr defTabSz="457200">
              <a:lnSpc>
                <a:spcPct val="90000"/>
              </a:lnSpc>
              <a:spcBef>
                <a:spcPct val="50000"/>
              </a:spcBef>
              <a:buClr>
                <a:srgbClr val="002060"/>
              </a:buClr>
              <a:buSzPct val="100000"/>
              <a:defRPr/>
            </a:pPr>
            <a:r>
              <a:rPr lang="zh-CN" altLang="en-US" sz="1400" b="1" dirty="0">
                <a:solidFill>
                  <a:srgbClr val="595959"/>
                </a:solidFill>
                <a:latin typeface="Microsoft YaHei" panose="020B0503020204020204" pitchFamily="34" charset="-122"/>
                <a:ea typeface="Microsoft YaHei" panose="020B0503020204020204" pitchFamily="34" charset="-122"/>
                <a:cs typeface="Tahoma" pitchFamily="34" charset="0"/>
              </a:rPr>
              <a:t>各</a:t>
            </a:r>
            <a:r>
              <a:rPr lang="zh-CN" altLang="en-US" sz="1400" b="1" dirty="0" smtClean="0">
                <a:solidFill>
                  <a:srgbClr val="595959"/>
                </a:solidFill>
                <a:latin typeface="Microsoft YaHei" panose="020B0503020204020204" pitchFamily="34" charset="-122"/>
                <a:ea typeface="Microsoft YaHei" panose="020B0503020204020204" pitchFamily="34" charset="-122"/>
                <a:cs typeface="Tahoma" pitchFamily="34" charset="0"/>
              </a:rPr>
              <a:t>餐厅及其广告增长率的地区分析</a:t>
            </a:r>
            <a:endParaRPr lang="en-US" altLang="zh-CN" sz="1400" b="1" baseline="30000" dirty="0" smtClean="0">
              <a:solidFill>
                <a:srgbClr val="595959"/>
              </a:solidFill>
              <a:latin typeface="Microsoft YaHei" panose="020B0503020204020204" pitchFamily="34" charset="-122"/>
              <a:ea typeface="Microsoft YaHei" panose="020B0503020204020204" pitchFamily="34" charset="-122"/>
              <a:cs typeface="Tahoma" pitchFamily="34" charset="0"/>
            </a:endParaRPr>
          </a:p>
        </p:txBody>
      </p:sp>
      <p:sp>
        <p:nvSpPr>
          <p:cNvPr id="10" name="Round Same Side Corner Rectangle 9"/>
          <p:cNvSpPr/>
          <p:nvPr/>
        </p:nvSpPr>
        <p:spPr bwMode="gray">
          <a:xfrm rot="5400000" flipH="1">
            <a:off x="3822981" y="1544583"/>
            <a:ext cx="5059418" cy="4864850"/>
          </a:xfrm>
          <a:prstGeom prst="round2SameRect">
            <a:avLst>
              <a:gd name="adj1" fmla="val 7640"/>
              <a:gd name="adj2" fmla="val 0"/>
            </a:avLst>
          </a:prstGeom>
          <a:gradFill>
            <a:gsLst>
              <a:gs pos="0">
                <a:schemeClr val="bg1">
                  <a:lumMod val="75000"/>
                </a:schemeClr>
              </a:gs>
              <a:gs pos="50000">
                <a:schemeClr val="bg1">
                  <a:lumMod val="85000"/>
                  <a:alpha val="0"/>
                </a:schemeClr>
              </a:gs>
            </a:gsLst>
            <a:lin ang="5400000" scaled="0"/>
          </a:gradFill>
          <a:ln w="9525" cap="flat" cmpd="sng" algn="ctr">
            <a:noFill/>
            <a:prstDash val="solid"/>
            <a:round/>
            <a:headEnd type="none" w="med" len="med"/>
            <a:tailEnd type="none" w="med" len="med"/>
          </a:ln>
          <a:effectLst/>
        </p:spPr>
        <p:txBody>
          <a:bodyPr/>
          <a:lstStyle/>
          <a:p>
            <a:pPr algn="ctr" defTabSz="914400" eaLnBrk="0" hangingPunct="0">
              <a:lnSpc>
                <a:spcPct val="90000"/>
              </a:lnSpc>
              <a:buClr>
                <a:schemeClr val="accent2"/>
              </a:buClr>
              <a:defRPr/>
            </a:pPr>
            <a:endParaRPr lang="en-US" altLang="zh-CN" sz="1000" b="1" dirty="0">
              <a:latin typeface="Microsoft YaHei" panose="020B0503020204020204" pitchFamily="34" charset="-122"/>
              <a:ea typeface="Microsoft YaHei" panose="020B0503020204020204" pitchFamily="34" charset="-122"/>
            </a:endParaRPr>
          </a:p>
        </p:txBody>
      </p:sp>
      <p:sp>
        <p:nvSpPr>
          <p:cNvPr id="11" name="TextBox 10"/>
          <p:cNvSpPr txBox="1"/>
          <p:nvPr/>
        </p:nvSpPr>
        <p:spPr>
          <a:xfrm>
            <a:off x="6756348" y="2373568"/>
            <a:ext cx="2002636" cy="2804614"/>
          </a:xfrm>
          <a:prstGeom prst="rect">
            <a:avLst/>
          </a:prstGeom>
          <a:noFill/>
        </p:spPr>
        <p:txBody>
          <a:bodyPr wrap="square" rtlCol="0">
            <a:spAutoFit/>
          </a:bodyPr>
          <a:lstStyle/>
          <a:p>
            <a:pPr marL="285750" indent="-285750" fontAlgn="auto">
              <a:lnSpc>
                <a:spcPct val="114000"/>
              </a:lnSpc>
              <a:spcBef>
                <a:spcPts val="1000"/>
              </a:spcBef>
              <a:spcAft>
                <a:spcPts val="0"/>
              </a:spcAft>
              <a:buClr>
                <a:srgbClr val="004080"/>
              </a:buClr>
              <a:buFont typeface="Wingdings" panose="05000000000000000000" pitchFamily="2" charset="2"/>
              <a:buChar char="§"/>
              <a:defRPr/>
            </a:pP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rPr>
              <a:t>仔细分析当地的客流量变化速度来理解当地的饮食需求</a:t>
            </a:r>
            <a:endParaRPr 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cs typeface="Calibri"/>
            </a:endParaRPr>
          </a:p>
          <a:p>
            <a:pPr marL="285750" indent="-285750" fontAlgn="auto">
              <a:lnSpc>
                <a:spcPct val="114000"/>
              </a:lnSpc>
              <a:spcBef>
                <a:spcPts val="1000"/>
              </a:spcBef>
              <a:spcAft>
                <a:spcPts val="0"/>
              </a:spcAft>
              <a:buClr>
                <a:srgbClr val="004080"/>
              </a:buClr>
              <a:buFont typeface="Wingdings" panose="05000000000000000000" pitchFamily="2" charset="2"/>
              <a:buChar char="§"/>
              <a:defRPr/>
            </a:pP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rPr>
              <a:t>在微观</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rPr>
              <a:t>角</a:t>
            </a: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rPr>
              <a:t>度测量相对市场份额和客户定价能力</a:t>
            </a:r>
            <a:endParaRPr 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endParaRPr>
          </a:p>
          <a:p>
            <a:pPr marL="285750" indent="-285750" fontAlgn="auto">
              <a:lnSpc>
                <a:spcPct val="114000"/>
              </a:lnSpc>
              <a:spcBef>
                <a:spcPts val="1000"/>
              </a:spcBef>
              <a:spcAft>
                <a:spcPts val="0"/>
              </a:spcAft>
              <a:buClr>
                <a:srgbClr val="004080"/>
              </a:buClr>
              <a:buFont typeface="Wingdings" panose="05000000000000000000" pitchFamily="2" charset="2"/>
              <a:buChar char="§"/>
              <a:defRPr/>
            </a:pP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rPr>
              <a:t>侧重于</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rPr>
              <a:t>增</a:t>
            </a: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rPr>
              <a:t>长</a:t>
            </a:r>
            <a:r>
              <a:rPr lang="zh-CN" altLang="en-US" sz="1400" dirty="0">
                <a:solidFill>
                  <a:schemeClr val="tx1">
                    <a:lumMod val="50000"/>
                    <a:lumOff val="50000"/>
                  </a:schemeClr>
                </a:solidFill>
                <a:latin typeface="Microsoft YaHei" panose="020B0503020204020204" pitchFamily="34" charset="-122"/>
                <a:ea typeface="Microsoft YaHei" panose="020B0503020204020204" pitchFamily="34" charset="-122"/>
              </a:rPr>
              <a:t>缓慢</a:t>
            </a:r>
            <a:r>
              <a:rPr lang="zh-CN" altLang="en-US" sz="1400" dirty="0" smtClean="0">
                <a:solidFill>
                  <a:schemeClr val="tx1">
                    <a:lumMod val="50000"/>
                    <a:lumOff val="50000"/>
                  </a:schemeClr>
                </a:solidFill>
                <a:latin typeface="Microsoft YaHei" panose="020B0503020204020204" pitchFamily="34" charset="-122"/>
                <a:ea typeface="Microsoft YaHei" panose="020B0503020204020204" pitchFamily="34" charset="-122"/>
              </a:rPr>
              <a:t>和定价错误的饭店，并相应进行价格调整</a:t>
            </a:r>
            <a:endParaRPr lang="en-US" sz="14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2" name="Rounded Rectangular Callout 11"/>
          <p:cNvSpPr/>
          <p:nvPr/>
        </p:nvSpPr>
        <p:spPr bwMode="gray">
          <a:xfrm>
            <a:off x="4091292" y="2159478"/>
            <a:ext cx="2366209" cy="557153"/>
          </a:xfrm>
          <a:prstGeom prst="wedgeRoundRectCallout">
            <a:avLst>
              <a:gd name="adj1" fmla="val -94699"/>
              <a:gd name="adj2" fmla="val 111209"/>
              <a:gd name="adj3" fmla="val 16667"/>
            </a:avLst>
          </a:prstGeom>
          <a:solidFill>
            <a:schemeClr val="bg1">
              <a:lumMod val="85000"/>
            </a:schemeClr>
          </a:solidFill>
          <a:ln>
            <a:no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0" tIns="0" rIns="0" bIns="0" numCol="1" rtlCol="0" anchor="t" anchorCtr="0" compatLnSpc="1">
            <a:prstTxWarp prst="textNoShape">
              <a:avLst/>
            </a:prstTxWarp>
          </a:bodyPr>
          <a:lstStyle/>
          <a:p>
            <a:pPr>
              <a:buClr>
                <a:srgbClr val="11356F"/>
              </a:buClr>
              <a:defRPr/>
            </a:pPr>
            <a:r>
              <a:rPr lang="zh-CN" altLang="en-US"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饭店餐厅平缓</a:t>
            </a:r>
            <a:r>
              <a:rPr lang="en-US" altLang="zh-CN"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a:t>
            </a:r>
            <a:r>
              <a:rPr lang="zh-CN" altLang="en-US"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rPr>
              <a:t>低增长；周围有大量食阁分布</a:t>
            </a:r>
            <a:endParaRPr lang="en-US" i="1" dirty="0" smtClean="0">
              <a:solidFill>
                <a:schemeClr val="tx1">
                  <a:lumMod val="50000"/>
                  <a:lumOff val="50000"/>
                </a:schemeClr>
              </a:solidFill>
              <a:latin typeface="Microsoft YaHei" panose="020B0503020204020204" pitchFamily="34" charset="-122"/>
              <a:ea typeface="Microsoft YaHei" panose="020B0503020204020204" pitchFamily="34" charset="-122"/>
              <a:cs typeface="Arial" pitchFamily="34" charset="0"/>
            </a:endParaRPr>
          </a:p>
        </p:txBody>
      </p:sp>
      <p:sp>
        <p:nvSpPr>
          <p:cNvPr id="25" name="Round Same Side Corner Rectangle 2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6" name="Round Same Side Corner Rectangle 2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7" name="Round Same Side Corner Rectangle 26"/>
          <p:cNvSpPr/>
          <p:nvPr/>
        </p:nvSpPr>
        <p:spPr>
          <a:xfrm>
            <a:off x="29718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定价</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44196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社交媒体</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9" name="Round Same Side Corner Rectangle 2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30" name="Straight Connector 2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510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51720"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3"/>
          <p:cNvSpPr>
            <a:spLocks noGrp="1"/>
          </p:cNvSpPr>
          <p:nvPr>
            <p:ph type="title"/>
          </p:nvPr>
        </p:nvSpPr>
        <p:spPr bwMode="gray">
          <a:xfrm>
            <a:off x="4860636" y="2586038"/>
            <a:ext cx="3824577" cy="1685924"/>
          </a:xfrm>
        </p:spPr>
        <p:txBody>
          <a:bodyPr>
            <a:normAutofit/>
          </a:bodyPr>
          <a:lstStyle/>
          <a:p>
            <a:pPr algn="ctr"/>
            <a:r>
              <a:rPr lang="zh-CN" altLang="en-US" sz="4000" b="1" dirty="0" smtClean="0">
                <a:solidFill>
                  <a:schemeClr val="accent1">
                    <a:lumMod val="50000"/>
                  </a:schemeClr>
                </a:solidFill>
                <a:latin typeface="Microsoft YaHei" panose="020B0503020204020204" pitchFamily="34" charset="-122"/>
                <a:ea typeface="Microsoft YaHei" panose="020B0503020204020204" pitchFamily="34" charset="-122"/>
              </a:rPr>
              <a:t>社交网络</a:t>
            </a:r>
            <a:endParaRPr lang="en-US" sz="4000" b="1"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5" name="Round Same Side Corner Rectangle 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8" name="Round Same Side Corner Rectangle 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9" name="Round Same Side Corner Rectangle 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0" name="Round Same Side Corner Rectangle 9"/>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1" name="Round Same Side Corner Rectangle 1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2" name="Straight Connector 1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31793" name="Picture 49" descr="http://seotwist.com/wp-content/uploads/2012/10/social-medi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0817" y="2202431"/>
            <a:ext cx="4969566" cy="3461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564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大海捞针</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我们使用社交网络分析技术来研究关系网络</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定位</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目标</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人群</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sp>
        <p:nvSpPr>
          <p:cNvPr id="8" name="Rectangle 39"/>
          <p:cNvSpPr>
            <a:spLocks noChangeArrowheads="1"/>
          </p:cNvSpPr>
          <p:nvPr>
            <p:custDataLst>
              <p:tags r:id="rId1"/>
            </p:custDataLst>
          </p:nvPr>
        </p:nvSpPr>
        <p:spPr bwMode="gray">
          <a:xfrm>
            <a:off x="6150429" y="1761361"/>
            <a:ext cx="2623457" cy="215444"/>
          </a:xfrm>
          <a:prstGeom prst="rect">
            <a:avLst/>
          </a:prstGeom>
          <a:noFill/>
          <a:ln w="9525">
            <a:noFill/>
            <a:miter lim="800000"/>
            <a:headEnd/>
            <a:tailEnd/>
          </a:ln>
        </p:spPr>
        <p:txBody>
          <a:bodyPr wrap="square" lIns="0" tIns="0" rIns="0" bIns="0">
            <a:spAutoFit/>
          </a:bodyPr>
          <a:lstStyle/>
          <a:p>
            <a:pPr marL="3175" indent="-3175" algn="ctr" defTabSz="895350" eaLnBrk="0" hangingPunct="0">
              <a:buClr>
                <a:srgbClr val="009999"/>
              </a:buClr>
              <a:buSzPct val="100000"/>
            </a:pPr>
            <a:r>
              <a:rPr lang="zh-CN" altLang="en-US" sz="1400" b="1" dirty="0">
                <a:solidFill>
                  <a:srgbClr val="004080"/>
                </a:solidFill>
                <a:latin typeface="Microsoft YaHei" panose="020B0503020204020204" pitchFamily="34" charset="-122"/>
                <a:ea typeface="Microsoft YaHei" panose="020B0503020204020204" pitchFamily="34" charset="-122"/>
              </a:rPr>
              <a:t>聚焦</a:t>
            </a:r>
            <a:r>
              <a:rPr lang="zh-CN" altLang="en-US" sz="1400" b="1" dirty="0" smtClean="0">
                <a:solidFill>
                  <a:srgbClr val="004080"/>
                </a:solidFill>
                <a:latin typeface="Microsoft YaHei" panose="020B0503020204020204" pitchFamily="34" charset="-122"/>
                <a:ea typeface="Microsoft YaHei" panose="020B0503020204020204" pitchFamily="34" charset="-122"/>
              </a:rPr>
              <a:t>目标人群</a:t>
            </a:r>
            <a:endParaRPr lang="en-US" altLang="en-US" sz="1400" b="1" dirty="0">
              <a:solidFill>
                <a:srgbClr val="004080"/>
              </a:solidFill>
              <a:latin typeface="Microsoft YaHei" panose="020B0503020204020204" pitchFamily="34" charset="-122"/>
              <a:ea typeface="Microsoft YaHei" panose="020B0503020204020204" pitchFamily="34" charset="-122"/>
            </a:endParaRPr>
          </a:p>
        </p:txBody>
      </p:sp>
      <p:sp>
        <p:nvSpPr>
          <p:cNvPr id="9" name="Pentagon 8"/>
          <p:cNvSpPr/>
          <p:nvPr/>
        </p:nvSpPr>
        <p:spPr bwMode="gray">
          <a:xfrm>
            <a:off x="-295603" y="1713401"/>
            <a:ext cx="5619930" cy="4785958"/>
          </a:xfrm>
          <a:prstGeom prst="homePlate">
            <a:avLst>
              <a:gd name="adj" fmla="val 8433"/>
            </a:avLst>
          </a:prstGeom>
          <a:noFill/>
          <a:ln w="12700" cap="flat" cmpd="sng" algn="ctr">
            <a:gradFill flip="none" rotWithShape="1">
              <a:gsLst>
                <a:gs pos="9000">
                  <a:srgbClr val="004080">
                    <a:alpha val="0"/>
                  </a:srgbClr>
                </a:gs>
                <a:gs pos="100000">
                  <a:srgbClr val="0056AB"/>
                </a:gs>
                <a:gs pos="54000">
                  <a:schemeClr val="bg1">
                    <a:lumMod val="75000"/>
                  </a:schemeClr>
                </a:gs>
              </a:gsLst>
              <a:lin ang="0" scaled="1"/>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buFont typeface="Arial" pitchFamily="34" charset="0"/>
              <a:buChar char="•"/>
              <a:defRPr/>
            </a:pPr>
            <a:endParaRPr lang="en-US" altLang="en-US" sz="1300" dirty="0">
              <a:solidFill>
                <a:srgbClr val="595959"/>
              </a:solidFill>
              <a:latin typeface="Microsoft YaHei" panose="020B0503020204020204" pitchFamily="34" charset="-122"/>
              <a:ea typeface="Microsoft YaHei" panose="020B0503020204020204" pitchFamily="34" charset="-122"/>
            </a:endParaRPr>
          </a:p>
        </p:txBody>
      </p:sp>
      <p:pic>
        <p:nvPicPr>
          <p:cNvPr id="40" name="Picture 39"/>
          <p:cNvPicPr>
            <a:picLocks noChangeAspect="1"/>
          </p:cNvPicPr>
          <p:nvPr/>
        </p:nvPicPr>
        <p:blipFill>
          <a:blip r:embed="rId3"/>
          <a:stretch>
            <a:fillRect/>
          </a:stretch>
        </p:blipFill>
        <p:spPr>
          <a:xfrm>
            <a:off x="544741" y="2039625"/>
            <a:ext cx="4239498" cy="4133510"/>
          </a:xfrm>
          <a:prstGeom prst="rect">
            <a:avLst/>
          </a:prstGeom>
        </p:spPr>
      </p:pic>
      <p:pic>
        <p:nvPicPr>
          <p:cNvPr id="41" name="Picture 40" descr="dreamstime_16421150.jpg"/>
          <p:cNvPicPr>
            <a:picLocks noChangeAspect="1"/>
          </p:cNvPicPr>
          <p:nvPr/>
        </p:nvPicPr>
        <p:blipFill>
          <a:blip r:embed="rId4" cstate="print">
            <a:clrChange>
              <a:clrFrom>
                <a:srgbClr val="FCFCFC"/>
              </a:clrFrom>
              <a:clrTo>
                <a:srgbClr val="FCFCFC">
                  <a:alpha val="0"/>
                </a:srgbClr>
              </a:clrTo>
            </a:clrChange>
            <a:extLst>
              <a:ext uri="{28A0092B-C50C-407E-A947-70E740481C1C}">
                <a14:useLocalDpi xmlns:a14="http://schemas.microsoft.com/office/drawing/2010/main"/>
              </a:ext>
            </a:extLst>
          </a:blip>
          <a:stretch>
            <a:fillRect/>
          </a:stretch>
        </p:blipFill>
        <p:spPr>
          <a:xfrm>
            <a:off x="5324327" y="2456597"/>
            <a:ext cx="4036957" cy="3603797"/>
          </a:xfrm>
          <a:prstGeom prst="rect">
            <a:avLst/>
          </a:prstGeom>
        </p:spPr>
      </p:pic>
      <p:sp>
        <p:nvSpPr>
          <p:cNvPr id="14" name="Round Same Side Corner Rectangle 1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5" name="Round Same Side Corner Rectangle 1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6" name="Round Same Side Corner Rectangle 1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17" name="Round Same Side Corner Rectangle 16"/>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18" name="Round Same Side Corner Rectangle 1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19" name="Straight Connector 1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5625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“倾听”客户的数据生态系统</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我们</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的</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专有设备能捕捉所有类型的数据（文本，博客，日志，多媒体等等）、整合数据、关联数据、测评数据，再把它们整合到数据生态系统中</a:t>
            </a:r>
            <a:endParaRPr lang="en-US" sz="1200" dirty="0">
              <a:solidFill>
                <a:schemeClr val="accent1">
                  <a:lumMod val="50000"/>
                </a:schemeClr>
              </a:solidFill>
              <a:latin typeface="Microsoft YaHei" panose="020B0503020204020204" pitchFamily="34" charset="-122"/>
              <a:ea typeface="Microsoft YaHei" panose="020B0503020204020204" pitchFamily="34" charset="-122"/>
            </a:endParaRPr>
          </a:p>
        </p:txBody>
      </p:sp>
      <p:pic>
        <p:nvPicPr>
          <p:cNvPr id="4" name="Picture 2" descr="C:\Users\mward.VISIBLETECH\AppData\Local\Microsoft\Windows\Temporary Internet Files\Content.Outlook\N2681HEH\Ingestion.png"/>
          <p:cNvPicPr>
            <a:picLocks noChangeAspect="1" noChangeArrowheads="1"/>
          </p:cNvPicPr>
          <p:nvPr/>
        </p:nvPicPr>
        <p:blipFill>
          <a:blip r:embed="rId4" cstate="print"/>
          <a:srcRect/>
          <a:stretch>
            <a:fillRect/>
          </a:stretch>
        </p:blipFill>
        <p:spPr bwMode="gray">
          <a:xfrm>
            <a:off x="371692" y="2530539"/>
            <a:ext cx="7959194" cy="3979568"/>
          </a:xfrm>
          <a:prstGeom prst="rect">
            <a:avLst/>
          </a:prstGeom>
          <a:noFill/>
          <a:ln w="9525">
            <a:noFill/>
            <a:miter lim="800000"/>
            <a:headEnd/>
            <a:tailEnd/>
          </a:ln>
        </p:spPr>
      </p:pic>
      <p:sp>
        <p:nvSpPr>
          <p:cNvPr id="9" name="TextBox 25"/>
          <p:cNvSpPr txBox="1">
            <a:spLocks noChangeArrowheads="1"/>
          </p:cNvSpPr>
          <p:nvPr/>
        </p:nvSpPr>
        <p:spPr bwMode="gray">
          <a:xfrm>
            <a:off x="4979692"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a:solidFill>
                  <a:schemeClr val="tx1">
                    <a:lumMod val="65000"/>
                    <a:lumOff val="35000"/>
                  </a:schemeClr>
                </a:solidFill>
                <a:latin typeface="Microsoft YaHei" panose="020B0503020204020204" pitchFamily="34" charset="-122"/>
                <a:ea typeface="Microsoft YaHei" panose="020B0503020204020204" pitchFamily="34" charset="-122"/>
              </a:rPr>
              <a:t>将</a:t>
            </a: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收集的数据与关键词匹配</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0" name="TextBox 26"/>
          <p:cNvSpPr txBox="1">
            <a:spLocks noChangeArrowheads="1"/>
          </p:cNvSpPr>
          <p:nvPr/>
        </p:nvSpPr>
        <p:spPr bwMode="gray">
          <a:xfrm>
            <a:off x="6157837"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确保选取合适的关键字</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TextBox 27"/>
          <p:cNvSpPr txBox="1">
            <a:spLocks noChangeArrowheads="1"/>
          </p:cNvSpPr>
          <p:nvPr/>
        </p:nvSpPr>
        <p:spPr bwMode="gray">
          <a:xfrm>
            <a:off x="7335983"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自动情绪评分</a:t>
            </a:r>
            <a:r>
              <a:rPr 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可让分</a:t>
            </a:r>
            <a:r>
              <a:rPr lang="zh-CN" altLang="en-US" sz="850" dirty="0">
                <a:solidFill>
                  <a:schemeClr val="tx1">
                    <a:lumMod val="65000"/>
                    <a:lumOff val="35000"/>
                  </a:schemeClr>
                </a:solidFill>
                <a:latin typeface="Microsoft YaHei" panose="020B0503020204020204" pitchFamily="34" charset="-122"/>
                <a:ea typeface="Microsoft YaHei" panose="020B0503020204020204" pitchFamily="34" charset="-122"/>
              </a:rPr>
              <a:t>析</a:t>
            </a: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员监督</a:t>
            </a:r>
            <a:r>
              <a:rPr 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2" name="Rounded Rectangle 11"/>
          <p:cNvSpPr/>
          <p:nvPr>
            <p:custDataLst>
              <p:tags r:id="rId1"/>
            </p:custDataLst>
          </p:nvPr>
        </p:nvSpPr>
        <p:spPr bwMode="gray">
          <a:xfrm>
            <a:off x="8515897" y="1748706"/>
            <a:ext cx="333540" cy="4757529"/>
          </a:xfrm>
          <a:prstGeom prst="roundRect">
            <a:avLst>
              <a:gd name="adj" fmla="val 6599"/>
            </a:avLst>
          </a:prstGeom>
          <a:solidFill>
            <a:srgbClr val="FFC000"/>
          </a:solidFill>
          <a:ln w="6350" cap="flat" cmpd="sng" algn="ctr">
            <a:solidFill>
              <a:schemeClr val="bg1">
                <a:lumMod val="75000"/>
              </a:schemeClr>
            </a:solidFill>
            <a:prstDash val="solid"/>
            <a:round/>
            <a:headEnd type="none" w="med" len="med"/>
            <a:tailEnd type="none" w="med" len="med"/>
          </a:ln>
          <a:effectLst>
            <a:outerShdw blurRad="203200" dist="38100" dir="2700000">
              <a:srgbClr val="000000">
                <a:alpha val="44000"/>
              </a:srgbClr>
            </a:outerShdw>
          </a:effectLst>
        </p:spPr>
        <p:txBody>
          <a:bodyPr/>
          <a:lstStyle/>
          <a:p>
            <a:pPr indent="-171450" defTabSz="895350">
              <a:buClr>
                <a:srgbClr val="11356F"/>
              </a:buClr>
              <a:buSzPct val="100000"/>
              <a:defRPr/>
            </a:pPr>
            <a:endParaRPr lang="en-US" sz="1400" dirty="0">
              <a:solidFill>
                <a:prstClr val="black">
                  <a:lumMod val="65000"/>
                  <a:lumOff val="35000"/>
                </a:prstClr>
              </a:solidFill>
              <a:latin typeface="Microsoft YaHei" panose="020B0503020204020204" pitchFamily="34" charset="-122"/>
              <a:ea typeface="Microsoft YaHei" panose="020B0503020204020204" pitchFamily="34" charset="-122"/>
              <a:cs typeface="Calibri"/>
            </a:endParaRPr>
          </a:p>
        </p:txBody>
      </p:sp>
      <p:sp>
        <p:nvSpPr>
          <p:cNvPr id="13" name="Rectangle 12"/>
          <p:cNvSpPr/>
          <p:nvPr>
            <p:custDataLst>
              <p:tags r:id="rId2"/>
            </p:custDataLst>
          </p:nvPr>
        </p:nvSpPr>
        <p:spPr bwMode="gray">
          <a:xfrm rot="16200000">
            <a:off x="8056894" y="4323000"/>
            <a:ext cx="1240724" cy="221599"/>
          </a:xfrm>
          <a:prstGeom prst="rect">
            <a:avLst/>
          </a:prstGeom>
          <a:effectLst/>
        </p:spPr>
        <p:txBody>
          <a:bodyPr wrap="none" lIns="0" tIns="0" rIns="0" bIns="0">
            <a:spAutoFit/>
          </a:bodyPr>
          <a:lstStyle/>
          <a:p>
            <a:pPr algn="ctr" eaLnBrk="1" hangingPunct="1">
              <a:lnSpc>
                <a:spcPct val="90000"/>
              </a:lnSpc>
              <a:spcBef>
                <a:spcPts val="1000"/>
              </a:spcBef>
            </a:pPr>
            <a:r>
              <a:rPr lang="zh-CN" altLang="en-US" sz="1600" b="1" dirty="0" smtClean="0">
                <a:solidFill>
                  <a:srgbClr val="0070C0"/>
                </a:solidFill>
                <a:latin typeface="Microsoft YaHei" panose="020B0503020204020204" pitchFamily="34" charset="-122"/>
                <a:ea typeface="Microsoft YaHei" panose="020B0503020204020204" pitchFamily="34" charset="-122"/>
                <a:cs typeface="Calibri"/>
              </a:rPr>
              <a:t>数据生态系统</a:t>
            </a:r>
            <a:endParaRPr lang="en-US" sz="1600" b="1" dirty="0" smtClean="0">
              <a:solidFill>
                <a:srgbClr val="0070C0"/>
              </a:solidFill>
              <a:latin typeface="Microsoft YaHei" panose="020B0503020204020204" pitchFamily="34" charset="-122"/>
              <a:ea typeface="Microsoft YaHei" panose="020B0503020204020204" pitchFamily="34" charset="-122"/>
              <a:cs typeface="Calibri"/>
            </a:endParaRPr>
          </a:p>
        </p:txBody>
      </p:sp>
      <p:sp>
        <p:nvSpPr>
          <p:cNvPr id="14" name="TextBox 13"/>
          <p:cNvSpPr txBox="1">
            <a:spLocks noChangeArrowheads="1"/>
          </p:cNvSpPr>
          <p:nvPr/>
        </p:nvSpPr>
        <p:spPr bwMode="gray">
          <a:xfrm>
            <a:off x="267112"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输入关键字来挖掘数据</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5" name="TextBox 22"/>
          <p:cNvSpPr txBox="1">
            <a:spLocks noChangeArrowheads="1"/>
          </p:cNvSpPr>
          <p:nvPr/>
        </p:nvSpPr>
        <p:spPr bwMode="gray">
          <a:xfrm>
            <a:off x="1445257"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为匹配相应信息，利用数据挖掘技术搜索整个网络</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6" name="TextBox 23"/>
          <p:cNvSpPr txBox="1">
            <a:spLocks noChangeArrowheads="1"/>
          </p:cNvSpPr>
          <p:nvPr/>
        </p:nvSpPr>
        <p:spPr bwMode="gray">
          <a:xfrm>
            <a:off x="2623402"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对</a:t>
            </a:r>
            <a:r>
              <a:rPr lang="zh-CN" altLang="en-US" sz="850" dirty="0">
                <a:solidFill>
                  <a:schemeClr val="tx1">
                    <a:lumMod val="65000"/>
                    <a:lumOff val="35000"/>
                  </a:schemeClr>
                </a:solidFill>
                <a:latin typeface="Microsoft YaHei" panose="020B0503020204020204" pitchFamily="34" charset="-122"/>
                <a:ea typeface="Microsoft YaHei" panose="020B0503020204020204" pitchFamily="34" charset="-122"/>
              </a:rPr>
              <a:t>数</a:t>
            </a: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据进行排序；丢弃垃圾邮件和重复的数据</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7" name="TextBox 24"/>
          <p:cNvSpPr txBox="1">
            <a:spLocks noChangeArrowheads="1"/>
          </p:cNvSpPr>
          <p:nvPr/>
        </p:nvSpPr>
        <p:spPr bwMode="gray">
          <a:xfrm>
            <a:off x="3801547" y="1748706"/>
            <a:ext cx="1143000" cy="778008"/>
          </a:xfrm>
          <a:prstGeom prst="roundRect">
            <a:avLst/>
          </a:prstGeom>
          <a:solidFill>
            <a:schemeClr val="bg1">
              <a:lumMod val="85000"/>
            </a:schemeClr>
          </a:solidFill>
          <a:ln w="6350" cap="flat" cmpd="sng" algn="ctr">
            <a:noFill/>
            <a:prstDash val="solid"/>
            <a:round/>
            <a:headEnd type="none" w="med" len="med"/>
            <a:tailEnd type="none" w="med" len="med"/>
          </a:ln>
          <a:effectLst>
            <a:outerShdw blurRad="203200" dist="38100" dir="2700000">
              <a:srgbClr val="000000">
                <a:alpha val="44000"/>
              </a:srgbClr>
            </a:outerShdw>
          </a:effectLst>
        </p:spPr>
        <p:txBody>
          <a:bodyPr lIns="91440" tIns="18288" rIns="45720" bIns="18288" anchor="ctr"/>
          <a:lstStyle/>
          <a:p>
            <a:pPr indent="-171450" defTabSz="895350">
              <a:buClr>
                <a:srgbClr val="11356F"/>
              </a:buClr>
              <a:buSzPct val="100000"/>
              <a:defRPr/>
            </a:pPr>
            <a:r>
              <a:rPr lang="zh-CN" altLang="en-US" sz="850" dirty="0" smtClean="0">
                <a:solidFill>
                  <a:schemeClr val="tx1">
                    <a:lumMod val="65000"/>
                    <a:lumOff val="35000"/>
                  </a:schemeClr>
                </a:solidFill>
                <a:latin typeface="Microsoft YaHei" panose="020B0503020204020204" pitchFamily="34" charset="-122"/>
                <a:ea typeface="Microsoft YaHei" panose="020B0503020204020204" pitchFamily="34" charset="-122"/>
              </a:rPr>
              <a:t>建立数据索引，根据客户兴趣进行过滤</a:t>
            </a:r>
            <a:endParaRPr lang="en-US" sz="85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ound Same Side Corner Rectangle 23"/>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5" name="Round Same Side Corner Rectangle 24"/>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6" name="Round Same Side Corner Rectangle 25"/>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27" name="Round Same Side Corner Rectangle 26"/>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28" name="Round Same Side Corner Rectangle 27"/>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29" name="Straight Connector 28"/>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614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数据整合</a:t>
            </a:r>
            <a:r>
              <a:rPr lang="en-GB" dirty="0" smtClean="0">
                <a:latin typeface="Microsoft YaHei" panose="020B0503020204020204" pitchFamily="34" charset="-122"/>
                <a:ea typeface="Microsoft YaHei" panose="020B0503020204020204" pitchFamily="34" charset="-122"/>
              </a:rPr>
              <a:t>: </a:t>
            </a:r>
            <a:r>
              <a:rPr lang="zh-CN" altLang="en-US" dirty="0" smtClean="0">
                <a:latin typeface="Microsoft YaHei" panose="020B0503020204020204" pitchFamily="34" charset="-122"/>
                <a:ea typeface="Microsoft YaHei" panose="020B0503020204020204" pitchFamily="34" charset="-122"/>
              </a:rPr>
              <a:t>外部数据</a:t>
            </a:r>
            <a:endParaRPr lang="en-SG"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现</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如</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今，因特网已经有超过</a:t>
            </a:r>
            <a:r>
              <a:rPr lang="en-US" altLang="zh-CN" dirty="0">
                <a:solidFill>
                  <a:srgbClr val="C00000"/>
                </a:solidFill>
                <a:latin typeface="Microsoft YaHei" panose="020B0503020204020204" pitchFamily="34" charset="-122"/>
                <a:ea typeface="Microsoft YaHei" panose="020B0503020204020204" pitchFamily="34" charset="-122"/>
              </a:rPr>
              <a:t>400</a:t>
            </a:r>
            <a:r>
              <a:rPr lang="zh-CN" altLang="en-US" dirty="0">
                <a:solidFill>
                  <a:srgbClr val="C00000"/>
                </a:solidFill>
                <a:latin typeface="Microsoft YaHei" panose="020B0503020204020204" pitchFamily="34" charset="-122"/>
                <a:ea typeface="Microsoft YaHei" panose="020B0503020204020204" pitchFamily="34" charset="-122"/>
              </a:rPr>
              <a:t>亿</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的网页，成为数据爆炸的主要驱动者之一。然而，从中提取出切实可行的商业</a:t>
            </a:r>
            <a:r>
              <a:rPr lang="zh-CN" altLang="en-US" sz="1200" dirty="0">
                <a:solidFill>
                  <a:schemeClr val="accent1">
                    <a:lumMod val="50000"/>
                  </a:schemeClr>
                </a:solidFill>
                <a:latin typeface="Microsoft YaHei" panose="020B0503020204020204" pitchFamily="34" charset="-122"/>
                <a:ea typeface="Microsoft YaHei" panose="020B0503020204020204" pitchFamily="34" charset="-122"/>
              </a:rPr>
              <a:t>方案</a:t>
            </a:r>
            <a:r>
              <a:rPr lang="zh-CN" altLang="en-US" sz="1200" dirty="0" smtClean="0">
                <a:solidFill>
                  <a:schemeClr val="accent1">
                    <a:lumMod val="50000"/>
                  </a:schemeClr>
                </a:solidFill>
                <a:latin typeface="Microsoft YaHei" panose="020B0503020204020204" pitchFamily="34" charset="-122"/>
                <a:ea typeface="Microsoft YaHei" panose="020B0503020204020204" pitchFamily="34" charset="-122"/>
              </a:rPr>
              <a:t>并不容易</a:t>
            </a:r>
            <a:endParaRPr lang="en-US" altLang="zh-CN" sz="1200" dirty="0" smtClean="0">
              <a:solidFill>
                <a:schemeClr val="accent1">
                  <a:lumMod val="50000"/>
                </a:schemeClr>
              </a:solidFill>
              <a:latin typeface="Microsoft YaHei" panose="020B0503020204020204" pitchFamily="34" charset="-122"/>
              <a:ea typeface="Microsoft YaHei" panose="020B0503020204020204" pitchFamily="34" charset="-122"/>
            </a:endParaRPr>
          </a:p>
        </p:txBody>
      </p:sp>
      <p:grpSp>
        <p:nvGrpSpPr>
          <p:cNvPr id="10" name="Group 115"/>
          <p:cNvGrpSpPr/>
          <p:nvPr>
            <p:custDataLst>
              <p:tags r:id="rId1"/>
            </p:custDataLst>
          </p:nvPr>
        </p:nvGrpSpPr>
        <p:grpSpPr bwMode="gray">
          <a:xfrm>
            <a:off x="426877" y="2043200"/>
            <a:ext cx="7550619" cy="3688066"/>
            <a:chOff x="501420" y="2054434"/>
            <a:chExt cx="8120066" cy="3776350"/>
          </a:xfrm>
        </p:grpSpPr>
        <p:sp>
          <p:nvSpPr>
            <p:cNvPr id="11" name=" 3"/>
            <p:cNvSpPr/>
            <p:nvPr>
              <p:custDataLst>
                <p:tags r:id="rId23"/>
              </p:custDataLst>
            </p:nvPr>
          </p:nvSpPr>
          <p:spPr bwMode="gray">
            <a:xfrm>
              <a:off x="658316" y="2054434"/>
              <a:ext cx="7963170" cy="1812028"/>
            </a:xfrm>
            <a:prstGeom prst="swooshArrow">
              <a:avLst>
                <a:gd name="adj1" fmla="val 43898"/>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sz="1200" dirty="0">
                <a:latin typeface="Microsoft YaHei" panose="020B0503020204020204" pitchFamily="34" charset="-122"/>
                <a:ea typeface="Microsoft YaHei" panose="020B0503020204020204" pitchFamily="34" charset="-122"/>
              </a:endParaRPr>
            </a:p>
          </p:txBody>
        </p:sp>
        <p:sp>
          <p:nvSpPr>
            <p:cNvPr id="12" name=" 3"/>
            <p:cNvSpPr/>
            <p:nvPr>
              <p:custDataLst>
                <p:tags r:id="rId24"/>
              </p:custDataLst>
            </p:nvPr>
          </p:nvSpPr>
          <p:spPr bwMode="gray">
            <a:xfrm rot="243854">
              <a:off x="625108" y="3399867"/>
              <a:ext cx="7963170" cy="1812028"/>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sz="1200" dirty="0">
                <a:latin typeface="Microsoft YaHei" panose="020B0503020204020204" pitchFamily="34" charset="-122"/>
                <a:ea typeface="Microsoft YaHei" panose="020B0503020204020204" pitchFamily="34" charset="-122"/>
              </a:endParaRPr>
            </a:p>
          </p:txBody>
        </p:sp>
        <p:sp>
          <p:nvSpPr>
            <p:cNvPr id="13" name=" 3"/>
            <p:cNvSpPr/>
            <p:nvPr>
              <p:custDataLst>
                <p:tags r:id="rId25"/>
              </p:custDataLst>
            </p:nvPr>
          </p:nvSpPr>
          <p:spPr bwMode="gray">
            <a:xfrm rot="362569">
              <a:off x="616244" y="4018756"/>
              <a:ext cx="7963170" cy="1812028"/>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sz="1200" dirty="0">
                <a:latin typeface="Microsoft YaHei" panose="020B0503020204020204" pitchFamily="34" charset="-122"/>
                <a:ea typeface="Microsoft YaHei" panose="020B0503020204020204" pitchFamily="34" charset="-122"/>
              </a:endParaRPr>
            </a:p>
          </p:txBody>
        </p:sp>
        <p:sp>
          <p:nvSpPr>
            <p:cNvPr id="14" name=" 3"/>
            <p:cNvSpPr/>
            <p:nvPr>
              <p:custDataLst>
                <p:tags r:id="rId26"/>
              </p:custDataLst>
            </p:nvPr>
          </p:nvSpPr>
          <p:spPr bwMode="gray">
            <a:xfrm rot="162599">
              <a:off x="501420" y="2720798"/>
              <a:ext cx="7980772" cy="1875183"/>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GB" sz="1200" dirty="0">
                <a:latin typeface="Microsoft YaHei" panose="020B0503020204020204" pitchFamily="34" charset="-122"/>
                <a:ea typeface="Microsoft YaHei" panose="020B0503020204020204" pitchFamily="34" charset="-122"/>
              </a:endParaRPr>
            </a:p>
          </p:txBody>
        </p:sp>
      </p:grpSp>
      <p:grpSp>
        <p:nvGrpSpPr>
          <p:cNvPr id="15" name="Group 179"/>
          <p:cNvGrpSpPr/>
          <p:nvPr>
            <p:custDataLst>
              <p:tags r:id="rId2"/>
            </p:custDataLst>
          </p:nvPr>
        </p:nvGrpSpPr>
        <p:grpSpPr bwMode="gray">
          <a:xfrm>
            <a:off x="1892959" y="2639529"/>
            <a:ext cx="3397725" cy="2389147"/>
            <a:chOff x="1924553" y="2565096"/>
            <a:chExt cx="3273476" cy="2493595"/>
          </a:xfrm>
        </p:grpSpPr>
        <p:grpSp>
          <p:nvGrpSpPr>
            <p:cNvPr id="16" name="Group 83"/>
            <p:cNvGrpSpPr/>
            <p:nvPr/>
          </p:nvGrpSpPr>
          <p:grpSpPr bwMode="gray">
            <a:xfrm>
              <a:off x="1924553" y="2734586"/>
              <a:ext cx="2212134" cy="2324105"/>
              <a:chOff x="1864428" y="2663422"/>
              <a:chExt cx="2410980" cy="2289266"/>
            </a:xfrm>
          </p:grpSpPr>
          <p:sp>
            <p:nvSpPr>
              <p:cNvPr id="22" name="Oval 21"/>
              <p:cNvSpPr/>
              <p:nvPr/>
            </p:nvSpPr>
            <p:spPr bwMode="gray">
              <a:xfrm>
                <a:off x="1864428" y="2719453"/>
                <a:ext cx="2185056" cy="2185056"/>
              </a:xfrm>
              <a:prstGeom prst="ellipse">
                <a:avLst/>
              </a:prstGeom>
              <a:noFill/>
              <a:ln w="9525" algn="ctr">
                <a:noFill/>
                <a:prstDash val="dash"/>
                <a:miter lim="800000"/>
                <a:headEnd/>
                <a:tailEnd/>
              </a:ln>
            </p:spPr>
            <p:txBody>
              <a:bodyPr lIns="0" tIns="0" rIns="0" bIns="0" rtlCol="0" anchor="ctr"/>
              <a:lstStyle/>
              <a:p>
                <a:pPr algn="ctr" defTabSz="912813" eaLnBrk="0" hangingPunct="0">
                  <a:spcBef>
                    <a:spcPct val="50000"/>
                  </a:spcBef>
                  <a:buClr>
                    <a:schemeClr val="folHlink"/>
                  </a:buClr>
                </a:pPr>
                <a:endParaRPr lang="en-GB" sz="500" dirty="0">
                  <a:solidFill>
                    <a:schemeClr val="bg1"/>
                  </a:solidFill>
                  <a:latin typeface="Microsoft YaHei" panose="020B0503020204020204" pitchFamily="34" charset="-122"/>
                  <a:ea typeface="Microsoft YaHei" panose="020B0503020204020204" pitchFamily="34" charset="-122"/>
                </a:endParaRPr>
              </a:p>
            </p:txBody>
          </p:sp>
          <p:sp>
            <p:nvSpPr>
              <p:cNvPr id="23" name="TextBox 22"/>
              <p:cNvSpPr txBox="1"/>
              <p:nvPr/>
            </p:nvSpPr>
            <p:spPr bwMode="gray">
              <a:xfrm>
                <a:off x="2101484" y="3957842"/>
                <a:ext cx="927582" cy="284775"/>
              </a:xfrm>
              <a:prstGeom prst="rect">
                <a:avLst/>
              </a:prstGeom>
              <a:noFill/>
            </p:spPr>
            <p:txBody>
              <a:bodyPr wrap="none" rtlCol="0">
                <a:spAutoFit/>
              </a:bodyPr>
              <a:lstStyle/>
              <a:p>
                <a:r>
                  <a:rPr lang="en-GB" b="1" dirty="0" err="1" smtClean="0">
                    <a:solidFill>
                      <a:schemeClr val="accent1">
                        <a:lumMod val="75000"/>
                      </a:schemeClr>
                    </a:solidFill>
                    <a:latin typeface="Microsoft YaHei" panose="020B0503020204020204" pitchFamily="34" charset="-122"/>
                    <a:ea typeface="Microsoft YaHei" panose="020B0503020204020204" pitchFamily="34" charset="-122"/>
                  </a:rPr>
                  <a:t>MySpace</a:t>
                </a:r>
                <a:endParaRPr lang="en-GB"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4" name="TextBox 23"/>
              <p:cNvSpPr txBox="1"/>
              <p:nvPr/>
            </p:nvSpPr>
            <p:spPr bwMode="gray">
              <a:xfrm>
                <a:off x="2283900" y="3607679"/>
                <a:ext cx="1447895" cy="411342"/>
              </a:xfrm>
              <a:prstGeom prst="rect">
                <a:avLst/>
              </a:prstGeom>
              <a:noFill/>
            </p:spPr>
            <p:txBody>
              <a:bodyPr wrap="none" rtlCol="0">
                <a:spAutoFit/>
              </a:bodyPr>
              <a:lstStyle/>
              <a:p>
                <a:r>
                  <a:rPr lang="en-GB" sz="2000" b="1" smtClean="0">
                    <a:solidFill>
                      <a:schemeClr val="accent1">
                        <a:lumMod val="75000"/>
                      </a:schemeClr>
                    </a:solidFill>
                    <a:latin typeface="Microsoft YaHei" panose="020B0503020204020204" pitchFamily="34" charset="-122"/>
                    <a:ea typeface="Microsoft YaHei" panose="020B0503020204020204" pitchFamily="34" charset="-122"/>
                  </a:rPr>
                  <a:t>facebook</a:t>
                </a:r>
                <a:endParaRPr lang="en-GB" sz="20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5" name="TextBox 24"/>
              <p:cNvSpPr txBox="1"/>
              <p:nvPr/>
            </p:nvSpPr>
            <p:spPr bwMode="gray">
              <a:xfrm>
                <a:off x="2678079" y="4101491"/>
                <a:ext cx="743574" cy="284775"/>
              </a:xfrm>
              <a:prstGeom prst="rect">
                <a:avLst/>
              </a:prstGeom>
              <a:noFill/>
            </p:spPr>
            <p:txBody>
              <a:bodyPr wrap="none" rtlCol="0">
                <a:spAutoFit/>
              </a:bodyPr>
              <a:lstStyle/>
              <a:p>
                <a:r>
                  <a:rPr lang="en-GB" sz="1200" b="1" smtClean="0">
                    <a:solidFill>
                      <a:schemeClr val="accent1">
                        <a:lumMod val="75000"/>
                      </a:schemeClr>
                    </a:solidFill>
                    <a:latin typeface="Microsoft YaHei" panose="020B0503020204020204" pitchFamily="34" charset="-122"/>
                    <a:ea typeface="Microsoft YaHei" panose="020B0503020204020204" pitchFamily="34" charset="-122"/>
                  </a:rPr>
                  <a:t>twitter</a:t>
                </a:r>
                <a:endParaRPr lang="en-GB"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6" name="TextBox 25"/>
              <p:cNvSpPr txBox="1"/>
              <p:nvPr/>
            </p:nvSpPr>
            <p:spPr bwMode="gray">
              <a:xfrm>
                <a:off x="2698202" y="3891998"/>
                <a:ext cx="567578" cy="268954"/>
              </a:xfrm>
              <a:prstGeom prst="rect">
                <a:avLst/>
              </a:prstGeom>
              <a:noFill/>
            </p:spPr>
            <p:txBody>
              <a:bodyPr wrap="none" rtlCol="0">
                <a:spAutoFit/>
              </a:bodyPr>
              <a:lstStyle/>
              <a:p>
                <a:r>
                  <a:rPr lang="en-GB" sz="1100" b="1" smtClean="0">
                    <a:solidFill>
                      <a:schemeClr val="accent1">
                        <a:lumMod val="75000"/>
                      </a:schemeClr>
                    </a:solidFill>
                    <a:latin typeface="Microsoft YaHei" panose="020B0503020204020204" pitchFamily="34" charset="-122"/>
                    <a:ea typeface="Microsoft YaHei" panose="020B0503020204020204" pitchFamily="34" charset="-122"/>
                  </a:rPr>
                  <a:t>flickr</a:t>
                </a:r>
                <a:endParaRPr lang="en-GB"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7" name="TextBox 26"/>
              <p:cNvSpPr txBox="1"/>
              <p:nvPr/>
            </p:nvSpPr>
            <p:spPr bwMode="gray">
              <a:xfrm>
                <a:off x="1958235" y="2929327"/>
                <a:ext cx="1490917" cy="284775"/>
              </a:xfrm>
              <a:prstGeom prst="rect">
                <a:avLst/>
              </a:prstGeom>
              <a:noFill/>
            </p:spPr>
            <p:txBody>
              <a:bodyPr wrap="none" rtlCol="0">
                <a:spAutoFit/>
              </a:bodyPr>
              <a:lstStyle/>
              <a:p>
                <a:r>
                  <a:rPr lang="en-GB" b="1" smtClean="0">
                    <a:solidFill>
                      <a:schemeClr val="accent1">
                        <a:lumMod val="75000"/>
                      </a:schemeClr>
                    </a:solidFill>
                    <a:latin typeface="Microsoft YaHei" panose="020B0503020204020204" pitchFamily="34" charset="-122"/>
                    <a:ea typeface="Microsoft YaHei" panose="020B0503020204020204" pitchFamily="34" charset="-122"/>
                  </a:rPr>
                  <a:t>Lastminute.com</a:t>
                </a:r>
                <a:endParaRPr lang="en-GB"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8" name="TextBox 27"/>
              <p:cNvSpPr txBox="1"/>
              <p:nvPr/>
            </p:nvSpPr>
            <p:spPr bwMode="gray">
              <a:xfrm>
                <a:off x="2818275" y="4474120"/>
                <a:ext cx="1117986" cy="316417"/>
              </a:xfrm>
              <a:prstGeom prst="rect">
                <a:avLst/>
              </a:prstGeom>
              <a:noFill/>
            </p:spPr>
            <p:txBody>
              <a:bodyPr wrap="none" rtlCol="0">
                <a:spAutoFit/>
              </a:bodyPr>
              <a:lstStyle/>
              <a:p>
                <a:r>
                  <a:rPr lang="en-GB" sz="1400" b="1" smtClean="0">
                    <a:solidFill>
                      <a:schemeClr val="accent1">
                        <a:lumMod val="75000"/>
                      </a:schemeClr>
                    </a:solidFill>
                    <a:latin typeface="Microsoft YaHei" panose="020B0503020204020204" pitchFamily="34" charset="-122"/>
                    <a:ea typeface="Microsoft YaHei" panose="020B0503020204020204" pitchFamily="34" charset="-122"/>
                  </a:rPr>
                  <a:t>RSS feeds</a:t>
                </a:r>
                <a:endParaRPr lang="en-GB" sz="14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29" name="TextBox 28"/>
              <p:cNvSpPr txBox="1"/>
              <p:nvPr/>
            </p:nvSpPr>
            <p:spPr bwMode="gray">
              <a:xfrm>
                <a:off x="2646290" y="4254833"/>
                <a:ext cx="717383" cy="348058"/>
              </a:xfrm>
              <a:prstGeom prst="rect">
                <a:avLst/>
              </a:prstGeom>
              <a:noFill/>
            </p:spPr>
            <p:txBody>
              <a:bodyPr wrap="none" rtlCol="0">
                <a:spAutoFit/>
              </a:bodyPr>
              <a:lstStyle/>
              <a:p>
                <a:r>
                  <a:rPr lang="en-GB" sz="1600" b="1" smtClean="0">
                    <a:solidFill>
                      <a:schemeClr val="accent1">
                        <a:lumMod val="75000"/>
                      </a:schemeClr>
                    </a:solidFill>
                    <a:latin typeface="Microsoft YaHei" panose="020B0503020204020204" pitchFamily="34" charset="-122"/>
                    <a:ea typeface="Microsoft YaHei" panose="020B0503020204020204" pitchFamily="34" charset="-122"/>
                  </a:rPr>
                  <a:t>eBay</a:t>
                </a:r>
                <a:endParaRPr lang="en-GB"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0" name="TextBox 29"/>
              <p:cNvSpPr txBox="1"/>
              <p:nvPr/>
            </p:nvSpPr>
            <p:spPr bwMode="gray">
              <a:xfrm>
                <a:off x="2042520" y="4149372"/>
                <a:ext cx="974913" cy="348058"/>
              </a:xfrm>
              <a:prstGeom prst="rect">
                <a:avLst/>
              </a:prstGeom>
              <a:noFill/>
            </p:spPr>
            <p:txBody>
              <a:bodyPr wrap="none" rtlCol="0">
                <a:spAutoFit/>
              </a:bodyPr>
              <a:lstStyle/>
              <a:p>
                <a:r>
                  <a:rPr lang="en-GB" sz="1600" b="1" dirty="0" smtClean="0">
                    <a:solidFill>
                      <a:schemeClr val="accent1">
                        <a:lumMod val="75000"/>
                      </a:schemeClr>
                    </a:solidFill>
                    <a:latin typeface="Microsoft YaHei" panose="020B0503020204020204" pitchFamily="34" charset="-122"/>
                    <a:ea typeface="Microsoft YaHei" panose="020B0503020204020204" pitchFamily="34" charset="-122"/>
                  </a:rPr>
                  <a:t>Google</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1" name="TextBox 30"/>
              <p:cNvSpPr txBox="1"/>
              <p:nvPr/>
            </p:nvSpPr>
            <p:spPr bwMode="gray">
              <a:xfrm>
                <a:off x="2411394" y="3127675"/>
                <a:ext cx="1128759" cy="284775"/>
              </a:xfrm>
              <a:prstGeom prst="rect">
                <a:avLst/>
              </a:prstGeom>
              <a:noFill/>
            </p:spPr>
            <p:txBody>
              <a:bodyPr wrap="none" rtlCol="0">
                <a:spAutoFit/>
              </a:bodyPr>
              <a:lstStyle/>
              <a:p>
                <a:r>
                  <a:rPr lang="en-GB" b="1" smtClean="0">
                    <a:solidFill>
                      <a:schemeClr val="accent1">
                        <a:lumMod val="75000"/>
                      </a:schemeClr>
                    </a:solidFill>
                    <a:latin typeface="Microsoft YaHei" panose="020B0503020204020204" pitchFamily="34" charset="-122"/>
                    <a:ea typeface="Microsoft YaHei" panose="020B0503020204020204" pitchFamily="34" charset="-122"/>
                  </a:rPr>
                  <a:t>TripAdvisor</a:t>
                </a:r>
                <a:endParaRPr lang="en-GB"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2" name="TextBox 31"/>
              <p:cNvSpPr txBox="1"/>
              <p:nvPr/>
            </p:nvSpPr>
            <p:spPr bwMode="gray">
              <a:xfrm>
                <a:off x="3481107" y="3926924"/>
                <a:ext cx="715700" cy="284775"/>
              </a:xfrm>
              <a:prstGeom prst="rect">
                <a:avLst/>
              </a:prstGeom>
              <a:noFill/>
            </p:spPr>
            <p:txBody>
              <a:bodyPr wrap="none" rtlCol="0">
                <a:spAutoFit/>
              </a:bodyPr>
              <a:lstStyle/>
              <a:p>
                <a:r>
                  <a:rPr lang="en-GB" sz="1200" b="1" dirty="0" err="1" smtClean="0">
                    <a:solidFill>
                      <a:schemeClr val="accent1">
                        <a:lumMod val="75000"/>
                      </a:schemeClr>
                    </a:solidFill>
                    <a:latin typeface="Microsoft YaHei" panose="020B0503020204020204" pitchFamily="34" charset="-122"/>
                    <a:ea typeface="Microsoft YaHei" panose="020B0503020204020204" pitchFamily="34" charset="-122"/>
                  </a:rPr>
                  <a:t>Vimeo</a:t>
                </a:r>
                <a:endParaRPr lang="en-GB" sz="10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3" name="TextBox 32"/>
              <p:cNvSpPr txBox="1"/>
              <p:nvPr/>
            </p:nvSpPr>
            <p:spPr bwMode="gray">
              <a:xfrm>
                <a:off x="2077930" y="4397169"/>
                <a:ext cx="830157" cy="284775"/>
              </a:xfrm>
              <a:prstGeom prst="rect">
                <a:avLst/>
              </a:prstGeom>
              <a:noFill/>
            </p:spPr>
            <p:txBody>
              <a:bodyPr wrap="none" rtlCol="0">
                <a:spAutoFit/>
              </a:bodyPr>
              <a:lstStyle/>
              <a:p>
                <a:r>
                  <a:rPr lang="en-GB" sz="1200" b="1" dirty="0" smtClean="0">
                    <a:solidFill>
                      <a:schemeClr val="accent1">
                        <a:lumMod val="75000"/>
                      </a:schemeClr>
                    </a:solidFill>
                    <a:latin typeface="Microsoft YaHei" panose="020B0503020204020204" pitchFamily="34" charset="-122"/>
                    <a:ea typeface="Microsoft YaHei" panose="020B0503020204020204" pitchFamily="34" charset="-122"/>
                  </a:rPr>
                  <a:t>Expedia</a:t>
                </a:r>
                <a:endParaRPr lang="en-GB" sz="10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4" name="TextBox 33"/>
              <p:cNvSpPr txBox="1"/>
              <p:nvPr/>
            </p:nvSpPr>
            <p:spPr bwMode="gray">
              <a:xfrm>
                <a:off x="2587367" y="2663422"/>
                <a:ext cx="978279" cy="261044"/>
              </a:xfrm>
              <a:prstGeom prst="rect">
                <a:avLst/>
              </a:prstGeom>
              <a:noFill/>
            </p:spPr>
            <p:txBody>
              <a:bodyPr wrap="none" rtlCol="0">
                <a:spAutoFit/>
              </a:bodyPr>
              <a:lstStyle/>
              <a:p>
                <a:r>
                  <a:rPr lang="en-GB" sz="1050" b="1" smtClean="0">
                    <a:solidFill>
                      <a:schemeClr val="accent1">
                        <a:lumMod val="75000"/>
                      </a:schemeClr>
                    </a:solidFill>
                    <a:latin typeface="Microsoft YaHei" panose="020B0503020204020204" pitchFamily="34" charset="-122"/>
                    <a:ea typeface="Microsoft YaHei" panose="020B0503020204020204" pitchFamily="34" charset="-122"/>
                  </a:rPr>
                  <a:t>Livejournal</a:t>
                </a:r>
                <a:endParaRPr lang="en-GB" sz="10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5" name="TextBox 34"/>
              <p:cNvSpPr txBox="1"/>
              <p:nvPr/>
            </p:nvSpPr>
            <p:spPr bwMode="gray">
              <a:xfrm>
                <a:off x="1989449" y="3088312"/>
                <a:ext cx="584410" cy="268954"/>
              </a:xfrm>
              <a:prstGeom prst="rect">
                <a:avLst/>
              </a:prstGeom>
              <a:noFill/>
            </p:spPr>
            <p:txBody>
              <a:bodyPr wrap="none" rtlCol="0">
                <a:spAutoFit/>
              </a:bodyPr>
              <a:lstStyle/>
              <a:p>
                <a:r>
                  <a:rPr lang="en-GB" sz="1100" b="1" smtClean="0">
                    <a:solidFill>
                      <a:schemeClr val="accent1">
                        <a:lumMod val="75000"/>
                      </a:schemeClr>
                    </a:solidFill>
                    <a:latin typeface="Microsoft YaHei" panose="020B0503020204020204" pitchFamily="34" charset="-122"/>
                    <a:ea typeface="Microsoft YaHei" panose="020B0503020204020204" pitchFamily="34" charset="-122"/>
                  </a:rPr>
                  <a:t>Gtalk</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6" name="TextBox 35"/>
              <p:cNvSpPr txBox="1"/>
              <p:nvPr/>
            </p:nvSpPr>
            <p:spPr bwMode="gray">
              <a:xfrm>
                <a:off x="2882954" y="4667913"/>
                <a:ext cx="531692" cy="284775"/>
              </a:xfrm>
              <a:prstGeom prst="rect">
                <a:avLst/>
              </a:prstGeom>
              <a:noFill/>
            </p:spPr>
            <p:txBody>
              <a:bodyPr wrap="none" rtlCol="0">
                <a:spAutoFit/>
              </a:bodyPr>
              <a:lstStyle/>
              <a:p>
                <a:r>
                  <a:rPr lang="en-GB" b="1" smtClean="0">
                    <a:solidFill>
                      <a:schemeClr val="accent1">
                        <a:lumMod val="75000"/>
                      </a:schemeClr>
                    </a:solidFill>
                    <a:latin typeface="Microsoft YaHei" panose="020B0503020204020204" pitchFamily="34" charset="-122"/>
                    <a:ea typeface="Microsoft YaHei" panose="020B0503020204020204" pitchFamily="34" charset="-122"/>
                  </a:rPr>
                  <a:t>Yelp</a:t>
                </a:r>
                <a:endParaRPr lang="en-GB"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7" name="TextBox 36"/>
              <p:cNvSpPr txBox="1"/>
              <p:nvPr/>
            </p:nvSpPr>
            <p:spPr bwMode="gray">
              <a:xfrm>
                <a:off x="1942534" y="3321694"/>
                <a:ext cx="602925" cy="268954"/>
              </a:xfrm>
              <a:prstGeom prst="rect">
                <a:avLst/>
              </a:prstGeom>
              <a:noFill/>
            </p:spPr>
            <p:txBody>
              <a:bodyPr wrap="none" rtlCol="0">
                <a:spAutoFit/>
              </a:bodyPr>
              <a:lstStyle/>
              <a:p>
                <a:r>
                  <a:rPr lang="en-GB" sz="1100" b="1" dirty="0" err="1" smtClean="0">
                    <a:solidFill>
                      <a:schemeClr val="accent1">
                        <a:lumMod val="75000"/>
                      </a:schemeClr>
                    </a:solidFill>
                    <a:latin typeface="Microsoft YaHei" panose="020B0503020204020204" pitchFamily="34" charset="-122"/>
                    <a:ea typeface="Microsoft YaHei" panose="020B0503020204020204" pitchFamily="34" charset="-122"/>
                  </a:rPr>
                  <a:t>TripIt</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8" name="TextBox 37"/>
              <p:cNvSpPr txBox="1"/>
              <p:nvPr/>
            </p:nvSpPr>
            <p:spPr bwMode="gray">
              <a:xfrm>
                <a:off x="2182097" y="4567470"/>
                <a:ext cx="968989" cy="284775"/>
              </a:xfrm>
              <a:prstGeom prst="rect">
                <a:avLst/>
              </a:prstGeom>
              <a:noFill/>
            </p:spPr>
            <p:txBody>
              <a:bodyPr wrap="none" rtlCol="0">
                <a:spAutoFit/>
              </a:bodyPr>
              <a:lstStyle/>
              <a:p>
                <a:r>
                  <a:rPr lang="en-GB" sz="1200" b="1" dirty="0" smtClean="0">
                    <a:solidFill>
                      <a:schemeClr val="accent1">
                        <a:lumMod val="75000"/>
                      </a:schemeClr>
                    </a:solidFill>
                    <a:latin typeface="Microsoft YaHei" panose="020B0503020204020204" pitchFamily="34" charset="-122"/>
                    <a:ea typeface="Microsoft YaHei" panose="020B0503020204020204" pitchFamily="34" charset="-122"/>
                  </a:rPr>
                  <a:t>Linked IN</a:t>
                </a:r>
                <a:endParaRPr lang="en-GB"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39" name="TextBox 38"/>
              <p:cNvSpPr txBox="1"/>
              <p:nvPr/>
            </p:nvSpPr>
            <p:spPr bwMode="gray">
              <a:xfrm>
                <a:off x="3564231" y="3570666"/>
                <a:ext cx="687085" cy="300596"/>
              </a:xfrm>
              <a:prstGeom prst="rect">
                <a:avLst/>
              </a:prstGeom>
              <a:noFill/>
            </p:spPr>
            <p:txBody>
              <a:bodyPr wrap="none" rtlCol="0">
                <a:spAutoFit/>
              </a:bodyPr>
              <a:lstStyle/>
              <a:p>
                <a:r>
                  <a:rPr lang="en-GB" sz="1300" b="1" smtClean="0">
                    <a:solidFill>
                      <a:schemeClr val="accent1">
                        <a:lumMod val="75000"/>
                      </a:schemeClr>
                    </a:solidFill>
                    <a:latin typeface="Microsoft YaHei" panose="020B0503020204020204" pitchFamily="34" charset="-122"/>
                    <a:ea typeface="Microsoft YaHei" panose="020B0503020204020204" pitchFamily="34" charset="-122"/>
                  </a:rPr>
                  <a:t>IMDb</a:t>
                </a:r>
                <a:endParaRPr lang="en-GB" sz="13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0" name="TextBox 39"/>
              <p:cNvSpPr txBox="1"/>
              <p:nvPr/>
            </p:nvSpPr>
            <p:spPr bwMode="gray">
              <a:xfrm>
                <a:off x="2853166" y="3301692"/>
                <a:ext cx="1422242" cy="294267"/>
              </a:xfrm>
              <a:prstGeom prst="rect">
                <a:avLst/>
              </a:prstGeom>
              <a:noFill/>
            </p:spPr>
            <p:txBody>
              <a:bodyPr wrap="none" rtlCol="0">
                <a:spAutoFit/>
              </a:bodyPr>
              <a:lstStyle/>
              <a:p>
                <a:pPr algn="ctr">
                  <a:lnSpc>
                    <a:spcPct val="90000"/>
                  </a:lnSpc>
                </a:pPr>
                <a:r>
                  <a:rPr lang="en-GB" sz="1400" b="1" smtClean="0">
                    <a:solidFill>
                      <a:schemeClr val="accent1">
                        <a:lumMod val="75000"/>
                      </a:schemeClr>
                    </a:solidFill>
                    <a:latin typeface="Microsoft YaHei" panose="020B0503020204020204" pitchFamily="34" charset="-122"/>
                    <a:ea typeface="Microsoft YaHei" panose="020B0503020204020204" pitchFamily="34" charset="-122"/>
                  </a:rPr>
                  <a:t>TicketMaster</a:t>
                </a:r>
                <a:endParaRPr lang="en-GB" sz="14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1" name="TextBox 40"/>
              <p:cNvSpPr txBox="1"/>
              <p:nvPr/>
            </p:nvSpPr>
            <p:spPr bwMode="gray">
              <a:xfrm>
                <a:off x="3242658" y="4101447"/>
                <a:ext cx="1007972" cy="348058"/>
              </a:xfrm>
              <a:prstGeom prst="rect">
                <a:avLst/>
              </a:prstGeom>
              <a:noFill/>
            </p:spPr>
            <p:txBody>
              <a:bodyPr wrap="none" rtlCol="0">
                <a:spAutoFit/>
              </a:bodyPr>
              <a:lstStyle/>
              <a:p>
                <a:r>
                  <a:rPr lang="en-GB" sz="1600" b="1" smtClean="0">
                    <a:solidFill>
                      <a:schemeClr val="accent1">
                        <a:lumMod val="75000"/>
                      </a:schemeClr>
                    </a:solidFill>
                    <a:latin typeface="Microsoft YaHei" panose="020B0503020204020204" pitchFamily="34" charset="-122"/>
                    <a:ea typeface="Microsoft YaHei" panose="020B0503020204020204" pitchFamily="34" charset="-122"/>
                  </a:rPr>
                  <a:t>YAHOO</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2" name="TextBox 41"/>
              <p:cNvSpPr txBox="1"/>
              <p:nvPr/>
            </p:nvSpPr>
            <p:spPr bwMode="gray">
              <a:xfrm>
                <a:off x="2318196" y="3345736"/>
                <a:ext cx="1239177" cy="474625"/>
              </a:xfrm>
              <a:prstGeom prst="rect">
                <a:avLst/>
              </a:prstGeom>
              <a:noFill/>
            </p:spPr>
            <p:txBody>
              <a:bodyPr wrap="none" rtlCol="0">
                <a:spAutoFit/>
              </a:bodyPr>
              <a:lstStyle/>
              <a:p>
                <a:r>
                  <a:rPr lang="en-GB" sz="2400" b="1" dirty="0" smtClean="0">
                    <a:solidFill>
                      <a:schemeClr val="accent1">
                        <a:lumMod val="75000"/>
                      </a:schemeClr>
                    </a:solidFill>
                    <a:latin typeface="Microsoft YaHei" panose="020B0503020204020204" pitchFamily="34" charset="-122"/>
                    <a:ea typeface="Microsoft YaHei" panose="020B0503020204020204" pitchFamily="34" charset="-122"/>
                  </a:rPr>
                  <a:t>WWW</a:t>
                </a:r>
                <a:endParaRPr lang="en-GB" sz="24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3" name="TextBox 42"/>
              <p:cNvSpPr txBox="1"/>
              <p:nvPr/>
            </p:nvSpPr>
            <p:spPr bwMode="gray">
              <a:xfrm>
                <a:off x="3291099" y="3641921"/>
                <a:ext cx="466585" cy="300596"/>
              </a:xfrm>
              <a:prstGeom prst="rect">
                <a:avLst/>
              </a:prstGeom>
              <a:noFill/>
            </p:spPr>
            <p:txBody>
              <a:bodyPr wrap="none" rtlCol="0">
                <a:spAutoFit/>
              </a:bodyPr>
              <a:lstStyle/>
              <a:p>
                <a:r>
                  <a:rPr lang="en-GB" sz="1300" b="1" smtClean="0">
                    <a:solidFill>
                      <a:schemeClr val="accent1">
                        <a:lumMod val="75000"/>
                      </a:schemeClr>
                    </a:solidFill>
                    <a:latin typeface="Microsoft YaHei" panose="020B0503020204020204" pitchFamily="34" charset="-122"/>
                    <a:ea typeface="Microsoft YaHei" panose="020B0503020204020204" pitchFamily="34" charset="-122"/>
                  </a:rPr>
                  <a:t>hi5</a:t>
                </a:r>
                <a:endParaRPr lang="en-GB" sz="13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4" name="TextBox 43"/>
              <p:cNvSpPr txBox="1"/>
              <p:nvPr/>
            </p:nvSpPr>
            <p:spPr bwMode="gray">
              <a:xfrm>
                <a:off x="3148692" y="2974835"/>
                <a:ext cx="720749" cy="284775"/>
              </a:xfrm>
              <a:prstGeom prst="rect">
                <a:avLst/>
              </a:prstGeom>
              <a:noFill/>
            </p:spPr>
            <p:txBody>
              <a:bodyPr wrap="none" rtlCol="0">
                <a:spAutoFit/>
              </a:bodyPr>
              <a:lstStyle/>
              <a:p>
                <a:r>
                  <a:rPr lang="en-GB" b="1" smtClean="0">
                    <a:solidFill>
                      <a:schemeClr val="accent1">
                        <a:lumMod val="75000"/>
                      </a:schemeClr>
                    </a:solidFill>
                    <a:latin typeface="Microsoft YaHei" panose="020B0503020204020204" pitchFamily="34" charset="-122"/>
                    <a:ea typeface="Microsoft YaHei" panose="020B0503020204020204" pitchFamily="34" charset="-122"/>
                  </a:rPr>
                  <a:t>Zorpia</a:t>
                </a:r>
                <a:endParaRPr lang="en-GB"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5" name="TextBox 44"/>
              <p:cNvSpPr txBox="1"/>
              <p:nvPr/>
            </p:nvSpPr>
            <p:spPr bwMode="gray">
              <a:xfrm>
                <a:off x="3143593" y="2821833"/>
                <a:ext cx="749364" cy="268954"/>
              </a:xfrm>
              <a:prstGeom prst="rect">
                <a:avLst/>
              </a:prstGeom>
              <a:noFill/>
            </p:spPr>
            <p:txBody>
              <a:bodyPr wrap="none" rtlCol="0">
                <a:spAutoFit/>
              </a:bodyPr>
              <a:lstStyle/>
              <a:p>
                <a:r>
                  <a:rPr lang="en-GB" sz="1100" b="1" smtClean="0">
                    <a:solidFill>
                      <a:schemeClr val="accent1">
                        <a:lumMod val="75000"/>
                      </a:schemeClr>
                    </a:solidFill>
                    <a:latin typeface="Microsoft YaHei" panose="020B0503020204020204" pitchFamily="34" charset="-122"/>
                    <a:ea typeface="Microsoft YaHei" panose="020B0503020204020204" pitchFamily="34" charset="-122"/>
                  </a:rPr>
                  <a:t> Netlog</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6" name="TextBox 45"/>
              <p:cNvSpPr txBox="1"/>
              <p:nvPr/>
            </p:nvSpPr>
            <p:spPr bwMode="gray">
              <a:xfrm>
                <a:off x="3089225" y="4295064"/>
                <a:ext cx="989726" cy="300596"/>
              </a:xfrm>
              <a:prstGeom prst="rect">
                <a:avLst/>
              </a:prstGeom>
              <a:noFill/>
            </p:spPr>
            <p:txBody>
              <a:bodyPr wrap="none" rtlCol="0">
                <a:spAutoFit/>
              </a:bodyPr>
              <a:lstStyle/>
              <a:p>
                <a:r>
                  <a:rPr lang="en-GB" sz="1300" b="1" smtClean="0">
                    <a:solidFill>
                      <a:schemeClr val="accent1">
                        <a:lumMod val="75000"/>
                      </a:schemeClr>
                    </a:solidFill>
                    <a:latin typeface="Microsoft YaHei" panose="020B0503020204020204" pitchFamily="34" charset="-122"/>
                    <a:ea typeface="Microsoft YaHei" panose="020B0503020204020204" pitchFamily="34" charset="-122"/>
                  </a:rPr>
                  <a:t>MySpace</a:t>
                </a:r>
                <a:endParaRPr lang="en-GB" sz="13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7" name="TextBox 46"/>
              <p:cNvSpPr txBox="1"/>
              <p:nvPr/>
            </p:nvSpPr>
            <p:spPr bwMode="gray">
              <a:xfrm>
                <a:off x="3606727" y="3748109"/>
                <a:ext cx="646688" cy="300596"/>
              </a:xfrm>
              <a:prstGeom prst="rect">
                <a:avLst/>
              </a:prstGeom>
              <a:noFill/>
            </p:spPr>
            <p:txBody>
              <a:bodyPr wrap="none" rtlCol="0">
                <a:spAutoFit/>
              </a:bodyPr>
              <a:lstStyle/>
              <a:p>
                <a:r>
                  <a:rPr lang="en-GB" sz="1300" b="1" smtClean="0">
                    <a:solidFill>
                      <a:schemeClr val="accent1">
                        <a:lumMod val="75000"/>
                      </a:schemeClr>
                    </a:solidFill>
                    <a:latin typeface="Microsoft YaHei" panose="020B0503020204020204" pitchFamily="34" charset="-122"/>
                    <a:ea typeface="Microsoft YaHei" panose="020B0503020204020204" pitchFamily="34" charset="-122"/>
                  </a:rPr>
                  <a:t>Bebo</a:t>
                </a:r>
                <a:endParaRPr lang="en-GB" sz="13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8" name="TextBox 47"/>
              <p:cNvSpPr txBox="1"/>
              <p:nvPr/>
            </p:nvSpPr>
            <p:spPr bwMode="gray">
              <a:xfrm>
                <a:off x="2442259" y="4676829"/>
                <a:ext cx="697184" cy="268954"/>
              </a:xfrm>
              <a:prstGeom prst="rect">
                <a:avLst/>
              </a:prstGeom>
              <a:noFill/>
            </p:spPr>
            <p:txBody>
              <a:bodyPr wrap="none" rtlCol="0">
                <a:spAutoFit/>
              </a:bodyPr>
              <a:lstStyle/>
              <a:p>
                <a:r>
                  <a:rPr lang="en-GB" sz="1100" b="1" dirty="0" err="1" smtClean="0">
                    <a:solidFill>
                      <a:schemeClr val="accent1">
                        <a:lumMod val="75000"/>
                      </a:schemeClr>
                    </a:solidFill>
                    <a:latin typeface="Microsoft YaHei" panose="020B0503020204020204" pitchFamily="34" charset="-122"/>
                    <a:ea typeface="Microsoft YaHei" panose="020B0503020204020204" pitchFamily="34" charset="-122"/>
                  </a:rPr>
                  <a:t>Habbo</a:t>
                </a:r>
                <a:endParaRPr lang="en-GB" sz="12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49" name="TextBox 48"/>
              <p:cNvSpPr txBox="1"/>
              <p:nvPr/>
            </p:nvSpPr>
            <p:spPr bwMode="gray">
              <a:xfrm>
                <a:off x="3065469" y="3926929"/>
                <a:ext cx="653421" cy="237312"/>
              </a:xfrm>
              <a:prstGeom prst="rect">
                <a:avLst/>
              </a:prstGeom>
              <a:noFill/>
            </p:spPr>
            <p:txBody>
              <a:bodyPr wrap="none" rtlCol="0">
                <a:spAutoFit/>
              </a:bodyPr>
              <a:lstStyle/>
              <a:p>
                <a:r>
                  <a:rPr lang="en-GB" sz="900" b="1" dirty="0" smtClean="0">
                    <a:solidFill>
                      <a:schemeClr val="accent1">
                        <a:lumMod val="75000"/>
                      </a:schemeClr>
                    </a:solidFill>
                    <a:latin typeface="Microsoft YaHei" panose="020B0503020204020204" pitchFamily="34" charset="-122"/>
                    <a:ea typeface="Microsoft YaHei" panose="020B0503020204020204" pitchFamily="34" charset="-122"/>
                  </a:rPr>
                  <a:t>Tagged</a:t>
                </a:r>
                <a:endParaRPr lang="en-GB" sz="9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50" name="TextBox 49"/>
              <p:cNvSpPr txBox="1"/>
              <p:nvPr/>
            </p:nvSpPr>
            <p:spPr bwMode="gray">
              <a:xfrm>
                <a:off x="1971280" y="3769263"/>
                <a:ext cx="589459" cy="284775"/>
              </a:xfrm>
              <a:prstGeom prst="rect">
                <a:avLst/>
              </a:prstGeom>
              <a:noFill/>
            </p:spPr>
            <p:txBody>
              <a:bodyPr wrap="none" rtlCol="0">
                <a:spAutoFit/>
              </a:bodyPr>
              <a:lstStyle/>
              <a:p>
                <a:r>
                  <a:rPr lang="en-GB" sz="1200" b="1" dirty="0" err="1" smtClean="0">
                    <a:solidFill>
                      <a:schemeClr val="accent1">
                        <a:lumMod val="75000"/>
                      </a:schemeClr>
                    </a:solidFill>
                    <a:latin typeface="Microsoft YaHei" panose="020B0503020204020204" pitchFamily="34" charset="-122"/>
                    <a:ea typeface="Microsoft YaHei" panose="020B0503020204020204" pitchFamily="34" charset="-122"/>
                  </a:rPr>
                  <a:t>Ning</a:t>
                </a:r>
                <a:endParaRPr lang="en-GB" sz="10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51" name="TextBox 50"/>
              <p:cNvSpPr txBox="1"/>
              <p:nvPr/>
            </p:nvSpPr>
            <p:spPr bwMode="gray">
              <a:xfrm>
                <a:off x="2827962" y="2822525"/>
                <a:ext cx="572627" cy="237312"/>
              </a:xfrm>
              <a:prstGeom prst="rect">
                <a:avLst/>
              </a:prstGeom>
              <a:noFill/>
            </p:spPr>
            <p:txBody>
              <a:bodyPr wrap="none" rtlCol="0">
                <a:spAutoFit/>
              </a:bodyPr>
              <a:lstStyle/>
              <a:p>
                <a:r>
                  <a:rPr lang="en-GB" sz="900" b="1" smtClean="0">
                    <a:solidFill>
                      <a:schemeClr val="accent1">
                        <a:lumMod val="75000"/>
                      </a:schemeClr>
                    </a:solidFill>
                    <a:latin typeface="Microsoft YaHei" panose="020B0503020204020204" pitchFamily="34" charset="-122"/>
                    <a:ea typeface="Microsoft YaHei" panose="020B0503020204020204" pitchFamily="34" charset="-122"/>
                  </a:rPr>
                  <a:t>mylife</a:t>
                </a:r>
                <a:endParaRPr lang="en-GB" sz="900" b="1" dirty="0">
                  <a:solidFill>
                    <a:schemeClr val="accent1">
                      <a:lumMod val="75000"/>
                    </a:schemeClr>
                  </a:solidFill>
                  <a:latin typeface="Microsoft YaHei" panose="020B0503020204020204" pitchFamily="34" charset="-122"/>
                  <a:ea typeface="Microsoft YaHei" panose="020B0503020204020204" pitchFamily="34" charset="-122"/>
                </a:endParaRPr>
              </a:p>
            </p:txBody>
          </p:sp>
        </p:grpSp>
        <p:sp>
          <p:nvSpPr>
            <p:cNvPr id="17" name="Rounded Rectangular Callout 16"/>
            <p:cNvSpPr/>
            <p:nvPr>
              <p:custDataLst>
                <p:tags r:id="rId18"/>
              </p:custDataLst>
            </p:nvPr>
          </p:nvSpPr>
          <p:spPr bwMode="gray">
            <a:xfrm>
              <a:off x="3567136" y="2565096"/>
              <a:ext cx="1123837" cy="357210"/>
            </a:xfrm>
            <a:prstGeom prst="wedgeRoundRectCallout">
              <a:avLst>
                <a:gd name="adj1" fmla="val -38271"/>
                <a:gd name="adj2" fmla="val 95397"/>
                <a:gd name="adj3" fmla="val 16667"/>
              </a:avLst>
            </a:prstGeom>
            <a:solidFill>
              <a:schemeClr val="bg1">
                <a:lumMod val="95000"/>
              </a:schemeClr>
            </a:solidFill>
            <a:ln w="3175" algn="ctr">
              <a:noFill/>
              <a:miter lim="800000"/>
              <a:headEnd/>
              <a:tailEnd/>
            </a:ln>
            <a:effectLst>
              <a:outerShdw blurRad="50800" dist="38100" dir="2700000" algn="tl" rotWithShape="0">
                <a:prstClr val="black">
                  <a:alpha val="40000"/>
                </a:prstClr>
              </a:outerShdw>
            </a:effectLst>
          </p:spPr>
          <p:txBody>
            <a:bodyPr lIns="0" tIns="0" rIns="0" bIns="0" rtlCol="0" anchor="ctr"/>
            <a:lstStyle/>
            <a:p>
              <a:pPr algn="ct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去意大利旅行</a:t>
              </a:r>
              <a:endPar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8" name="Rounded Rectangular Callout 17"/>
            <p:cNvSpPr/>
            <p:nvPr>
              <p:custDataLst>
                <p:tags r:id="rId19"/>
              </p:custDataLst>
            </p:nvPr>
          </p:nvSpPr>
          <p:spPr bwMode="gray">
            <a:xfrm>
              <a:off x="3911103" y="3052826"/>
              <a:ext cx="1123837" cy="357210"/>
            </a:xfrm>
            <a:prstGeom prst="wedgeRoundRectCallout">
              <a:avLst>
                <a:gd name="adj1" fmla="val -58555"/>
                <a:gd name="adj2" fmla="val 53189"/>
                <a:gd name="adj3" fmla="val 16667"/>
              </a:avLst>
            </a:prstGeom>
            <a:solidFill>
              <a:schemeClr val="bg1">
                <a:lumMod val="95000"/>
              </a:schemeClr>
            </a:solidFill>
            <a:ln w="3175" algn="ctr">
              <a:noFill/>
              <a:miter lim="800000"/>
              <a:headEnd/>
              <a:tailEnd/>
            </a:ln>
            <a:effectLst>
              <a:outerShdw blurRad="50800" dist="38100" dir="2700000" algn="tl" rotWithShape="0">
                <a:prstClr val="black">
                  <a:alpha val="40000"/>
                </a:prstClr>
              </a:outerShdw>
            </a:effectLst>
          </p:spPr>
          <p:txBody>
            <a:bodyPr lIns="0" tIns="0" rIns="0" bIns="0" rtlCol="0" anchor="ctr"/>
            <a:lstStyle/>
            <a:p>
              <a:pPr algn="ct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喜欢</a:t>
              </a:r>
              <a:r>
                <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AMEX </a:t>
              </a: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的服务</a:t>
              </a:r>
              <a:endPar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Rounded Rectangular Callout 18"/>
            <p:cNvSpPr/>
            <p:nvPr>
              <p:custDataLst>
                <p:tags r:id="rId20"/>
              </p:custDataLst>
            </p:nvPr>
          </p:nvSpPr>
          <p:spPr bwMode="gray">
            <a:xfrm>
              <a:off x="4004057" y="4100122"/>
              <a:ext cx="1123837" cy="357210"/>
            </a:xfrm>
            <a:prstGeom prst="wedgeRoundRectCallout">
              <a:avLst>
                <a:gd name="adj1" fmla="val -60410"/>
                <a:gd name="adj2" fmla="val 10981"/>
                <a:gd name="adj3" fmla="val 16667"/>
              </a:avLst>
            </a:prstGeom>
            <a:solidFill>
              <a:schemeClr val="bg1">
                <a:lumMod val="95000"/>
              </a:schemeClr>
            </a:solidFill>
            <a:ln w="3175" algn="ctr">
              <a:noFill/>
              <a:miter lim="800000"/>
              <a:headEnd/>
              <a:tailEnd/>
            </a:ln>
            <a:effectLst>
              <a:outerShdw blurRad="50800" dist="38100" dir="2700000" algn="tl" rotWithShape="0">
                <a:prstClr val="black">
                  <a:alpha val="40000"/>
                </a:prstClr>
              </a:outerShdw>
            </a:effectLst>
          </p:spPr>
          <p:txBody>
            <a:bodyPr lIns="0" tIns="0" rIns="0" bIns="0" rtlCol="0" anchor="ctr"/>
            <a:lstStyle/>
            <a:p>
              <a:pPr algn="ctr"/>
              <a:r>
                <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Virgin</a:t>
              </a: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为</a:t>
              </a:r>
              <a:r>
                <a:rPr lang="en-GB" sz="1000" i="1" dirty="0">
                  <a:solidFill>
                    <a:schemeClr val="tx1">
                      <a:lumMod val="65000"/>
                      <a:lumOff val="35000"/>
                    </a:schemeClr>
                  </a:solidFill>
                  <a:latin typeface="Microsoft YaHei" panose="020B0503020204020204" pitchFamily="34" charset="-122"/>
                  <a:ea typeface="Microsoft YaHei" panose="020B0503020204020204" pitchFamily="34" charset="-122"/>
                </a:rPr>
                <a:t>LHR-JFK</a:t>
              </a:r>
            </a:p>
            <a:p>
              <a:pPr algn="ctr"/>
              <a:r>
                <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提供</a:t>
              </a:r>
              <a:r>
                <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 10% </a:t>
              </a: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的折扣</a:t>
              </a:r>
              <a:endPar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ounded Rectangular Callout 19"/>
            <p:cNvSpPr/>
            <p:nvPr>
              <p:custDataLst>
                <p:tags r:id="rId21"/>
              </p:custDataLst>
            </p:nvPr>
          </p:nvSpPr>
          <p:spPr bwMode="gray">
            <a:xfrm>
              <a:off x="3762314" y="4637121"/>
              <a:ext cx="1123837" cy="357210"/>
            </a:xfrm>
            <a:prstGeom prst="wedgeRoundRectCallout">
              <a:avLst>
                <a:gd name="adj1" fmla="val -65955"/>
                <a:gd name="adj2" fmla="val -31227"/>
                <a:gd name="adj3" fmla="val 16667"/>
              </a:avLst>
            </a:prstGeom>
            <a:solidFill>
              <a:schemeClr val="bg1">
                <a:lumMod val="95000"/>
              </a:schemeClr>
            </a:solidFill>
            <a:ln w="3175" algn="ctr">
              <a:noFill/>
              <a:miter lim="800000"/>
              <a:headEnd/>
              <a:tailEnd/>
            </a:ln>
            <a:effectLst>
              <a:outerShdw blurRad="50800" dist="38100" dir="2700000" algn="tl" rotWithShape="0">
                <a:prstClr val="black">
                  <a:alpha val="40000"/>
                </a:prstClr>
              </a:outerShdw>
            </a:effectLst>
          </p:spPr>
          <p:txBody>
            <a:bodyPr lIns="0" tIns="0" rIns="0" bIns="0" rtlCol="0" anchor="ctr"/>
            <a:lstStyle/>
            <a:p>
              <a:pPr algn="ct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曼谷机场因洪水关闭</a:t>
              </a:r>
              <a:endPar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Rounded Rectangular Callout 20"/>
            <p:cNvSpPr/>
            <p:nvPr>
              <p:custDataLst>
                <p:tags r:id="rId22"/>
              </p:custDataLst>
            </p:nvPr>
          </p:nvSpPr>
          <p:spPr bwMode="gray">
            <a:xfrm>
              <a:off x="4074192" y="3551525"/>
              <a:ext cx="1123837" cy="357210"/>
            </a:xfrm>
            <a:prstGeom prst="wedgeRoundRectCallout">
              <a:avLst>
                <a:gd name="adj1" fmla="val -63193"/>
                <a:gd name="adj2" fmla="val -5253"/>
                <a:gd name="adj3" fmla="val 16667"/>
              </a:avLst>
            </a:prstGeom>
            <a:solidFill>
              <a:schemeClr val="bg1">
                <a:lumMod val="95000"/>
              </a:schemeClr>
            </a:solidFill>
            <a:ln w="3175" algn="ctr">
              <a:noFill/>
              <a:miter lim="800000"/>
              <a:headEnd/>
              <a:tailEnd/>
            </a:ln>
            <a:effectLst>
              <a:outerShdw blurRad="50800" dist="38100" dir="2700000" algn="tl" rotWithShape="0">
                <a:prstClr val="black">
                  <a:alpha val="40000"/>
                </a:prstClr>
              </a:outerShdw>
            </a:effectLst>
          </p:spPr>
          <p:txBody>
            <a:bodyPr lIns="0" tIns="0" rIns="0" bIns="0" rtlCol="0" anchor="ctr"/>
            <a:lstStyle/>
            <a:p>
              <a:pPr algn="ctr"/>
              <a:r>
                <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2014</a:t>
              </a:r>
              <a:r>
                <a:rPr lang="zh-CN" altLang="en-US" sz="1000" i="1" dirty="0" smtClean="0">
                  <a:solidFill>
                    <a:schemeClr val="tx1">
                      <a:lumMod val="65000"/>
                      <a:lumOff val="35000"/>
                    </a:schemeClr>
                  </a:solidFill>
                  <a:latin typeface="Microsoft YaHei" panose="020B0503020204020204" pitchFamily="34" charset="-122"/>
                  <a:ea typeface="Microsoft YaHei" panose="020B0503020204020204" pitchFamily="34" charset="-122"/>
                </a:rPr>
                <a:t>圣保罗世界杯</a:t>
              </a:r>
              <a:endParaRPr lang="en-GB" sz="10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grpSp>
      <p:sp>
        <p:nvSpPr>
          <p:cNvPr id="52" name="TextBox 361"/>
          <p:cNvSpPr txBox="1">
            <a:spLocks noChangeArrowheads="1"/>
          </p:cNvSpPr>
          <p:nvPr>
            <p:custDataLst>
              <p:tags r:id="rId3"/>
            </p:custDataLst>
          </p:nvPr>
        </p:nvSpPr>
        <p:spPr bwMode="gray">
          <a:xfrm>
            <a:off x="2703514" y="1619554"/>
            <a:ext cx="2323515" cy="307777"/>
          </a:xfrm>
          <a:prstGeom prst="rect">
            <a:avLst/>
          </a:prstGeom>
          <a:noFill/>
          <a:ln w="9525">
            <a:noFill/>
            <a:miter lim="800000"/>
            <a:headEnd/>
            <a:tailEnd/>
          </a:ln>
        </p:spPr>
        <p:txBody>
          <a:bodyPr wrap="square">
            <a:spAutoFit/>
          </a:bodyPr>
          <a:lstStyle/>
          <a:p>
            <a:pPr algn="ctr" eaLnBrk="0" hangingPunct="0">
              <a:buClr>
                <a:schemeClr val="folHlink"/>
              </a:buClr>
            </a:pPr>
            <a:r>
              <a:rPr lang="zh-CN" altLang="en-US" sz="1400" b="1" dirty="0" smtClean="0">
                <a:solidFill>
                  <a:srgbClr val="11356F"/>
                </a:solidFill>
                <a:latin typeface="Microsoft YaHei" panose="020B0503020204020204" pitchFamily="34" charset="-122"/>
                <a:ea typeface="Microsoft YaHei" panose="020B0503020204020204" pitchFamily="34" charset="-122"/>
              </a:rPr>
              <a:t>信息丛林</a:t>
            </a:r>
            <a:endParaRPr lang="en-GB" sz="1400" b="1" dirty="0" smtClean="0">
              <a:solidFill>
                <a:srgbClr val="11356F"/>
              </a:solidFill>
              <a:latin typeface="Microsoft YaHei" panose="020B0503020204020204" pitchFamily="34" charset="-122"/>
              <a:ea typeface="Microsoft YaHei" panose="020B0503020204020204" pitchFamily="34" charset="-122"/>
            </a:endParaRPr>
          </a:p>
        </p:txBody>
      </p:sp>
      <p:sp>
        <p:nvSpPr>
          <p:cNvPr id="53" name="TextBox 361"/>
          <p:cNvSpPr txBox="1">
            <a:spLocks noChangeArrowheads="1"/>
          </p:cNvSpPr>
          <p:nvPr>
            <p:custDataLst>
              <p:tags r:id="rId4"/>
            </p:custDataLst>
          </p:nvPr>
        </p:nvSpPr>
        <p:spPr bwMode="gray">
          <a:xfrm>
            <a:off x="416583" y="1619554"/>
            <a:ext cx="1219280" cy="307777"/>
          </a:xfrm>
          <a:prstGeom prst="rect">
            <a:avLst/>
          </a:prstGeom>
          <a:noFill/>
          <a:ln w="9525">
            <a:noFill/>
            <a:miter lim="800000"/>
            <a:headEnd/>
            <a:tailEnd/>
          </a:ln>
        </p:spPr>
        <p:txBody>
          <a:bodyPr wrap="square">
            <a:spAutoFit/>
          </a:bodyPr>
          <a:lstStyle/>
          <a:p>
            <a:pPr algn="ctr" eaLnBrk="0" hangingPunct="0">
              <a:buClr>
                <a:schemeClr val="folHlink"/>
              </a:buClr>
            </a:pPr>
            <a:r>
              <a:rPr lang="zh-CN" altLang="en-US" sz="1400" b="1" dirty="0" smtClean="0">
                <a:solidFill>
                  <a:srgbClr val="11356F"/>
                </a:solidFill>
                <a:latin typeface="Microsoft YaHei" panose="020B0503020204020204" pitchFamily="34" charset="-122"/>
                <a:ea typeface="Microsoft YaHei" panose="020B0503020204020204" pitchFamily="34" charset="-122"/>
              </a:rPr>
              <a:t>目标</a:t>
            </a:r>
            <a:endParaRPr lang="en-GB" sz="1400" b="1" dirty="0" smtClean="0">
              <a:solidFill>
                <a:srgbClr val="11356F"/>
              </a:solidFill>
              <a:latin typeface="Microsoft YaHei" panose="020B0503020204020204" pitchFamily="34" charset="-122"/>
              <a:ea typeface="Microsoft YaHei" panose="020B0503020204020204" pitchFamily="34" charset="-122"/>
            </a:endParaRPr>
          </a:p>
        </p:txBody>
      </p:sp>
      <p:sp>
        <p:nvSpPr>
          <p:cNvPr id="54" name="TextBox 361"/>
          <p:cNvSpPr txBox="1">
            <a:spLocks noChangeArrowheads="1"/>
          </p:cNvSpPr>
          <p:nvPr>
            <p:custDataLst>
              <p:tags r:id="rId5"/>
            </p:custDataLst>
          </p:nvPr>
        </p:nvSpPr>
        <p:spPr bwMode="gray">
          <a:xfrm>
            <a:off x="2226204" y="5757027"/>
            <a:ext cx="2323515" cy="276999"/>
          </a:xfrm>
          <a:prstGeom prst="rect">
            <a:avLst/>
          </a:prstGeom>
          <a:noFill/>
          <a:ln w="9525">
            <a:noFill/>
            <a:miter lim="800000"/>
            <a:headEnd/>
            <a:tailEnd/>
          </a:ln>
        </p:spPr>
        <p:txBody>
          <a:bodyPr wrap="square" anchor="ctr">
            <a:spAutoFit/>
          </a:bodyPr>
          <a:lstStyle/>
          <a:p>
            <a:pPr algn="ctr" eaLnBrk="0" hangingPunct="0">
              <a:buClr>
                <a:schemeClr val="folHlink"/>
              </a:buClr>
            </a:pPr>
            <a:r>
              <a:rPr lang="en-US" altLang="zh-CN" sz="1200" b="1" i="1" dirty="0" smtClean="0">
                <a:solidFill>
                  <a:srgbClr val="11356F"/>
                </a:solidFill>
                <a:latin typeface="Microsoft YaHei" panose="020B0503020204020204" pitchFamily="34" charset="-122"/>
                <a:ea typeface="Microsoft YaHei" panose="020B0503020204020204" pitchFamily="34" charset="-122"/>
              </a:rPr>
              <a:t>www</a:t>
            </a:r>
            <a:endParaRPr lang="en-GB" sz="1200" b="1" i="1" dirty="0" smtClean="0">
              <a:solidFill>
                <a:srgbClr val="11356F"/>
              </a:solidFill>
              <a:latin typeface="Microsoft YaHei" panose="020B0503020204020204" pitchFamily="34" charset="-122"/>
              <a:ea typeface="Microsoft YaHei" panose="020B0503020204020204" pitchFamily="34" charset="-122"/>
            </a:endParaRPr>
          </a:p>
        </p:txBody>
      </p:sp>
      <p:sp>
        <p:nvSpPr>
          <p:cNvPr id="55" name="Cloud Callout 54"/>
          <p:cNvSpPr/>
          <p:nvPr>
            <p:custDataLst>
              <p:tags r:id="rId6"/>
            </p:custDataLst>
          </p:nvPr>
        </p:nvSpPr>
        <p:spPr bwMode="gray">
          <a:xfrm>
            <a:off x="101743" y="1907177"/>
            <a:ext cx="1727197" cy="3618412"/>
          </a:xfrm>
          <a:prstGeom prst="cloudCallout">
            <a:avLst>
              <a:gd name="adj1" fmla="val -34781"/>
              <a:gd name="adj2" fmla="val 55396"/>
            </a:avLst>
          </a:prstGeom>
          <a:solidFill>
            <a:schemeClr val="bg1">
              <a:lumMod val="85000"/>
            </a:schemeClr>
          </a:solidFill>
          <a:ln w="9525" algn="ctr">
            <a:solidFill>
              <a:schemeClr val="bg1">
                <a:lumMod val="65000"/>
              </a:schemeClr>
            </a:solidFill>
            <a:miter lim="800000"/>
            <a:headEnd/>
            <a:tailEnd/>
          </a:ln>
        </p:spPr>
        <p:txBody>
          <a:bodyPr lIns="0" tIns="0" rIns="0" bIns="0" rtlCol="0" anchor="ctr"/>
          <a:lstStyle/>
          <a:p>
            <a:pPr algn="ctr" defTabSz="912813" eaLnBrk="0" hangingPunct="0">
              <a:spcBef>
                <a:spcPct val="50000"/>
              </a:spcBef>
              <a:buClr>
                <a:schemeClr val="folHlink"/>
              </a:buClr>
            </a:pPr>
            <a:endParaRPr lang="en-GB" sz="800" dirty="0">
              <a:solidFill>
                <a:schemeClr val="bg1"/>
              </a:solidFill>
              <a:latin typeface="Microsoft YaHei" panose="020B0503020204020204" pitchFamily="34" charset="-122"/>
              <a:ea typeface="Microsoft YaHei" panose="020B0503020204020204" pitchFamily="34" charset="-122"/>
            </a:endParaRPr>
          </a:p>
        </p:txBody>
      </p:sp>
      <p:pic>
        <p:nvPicPr>
          <p:cNvPr id="56" name="Picture 56" descr="MCj04316400000[1]"/>
          <p:cNvPicPr>
            <a:picLocks noChangeAspect="1" noChangeArrowheads="1"/>
          </p:cNvPicPr>
          <p:nvPr>
            <p:custDataLst>
              <p:tags r:id="rId7"/>
            </p:custDataLst>
          </p:nvPr>
        </p:nvPicPr>
        <p:blipFill>
          <a:blip r:embed="rId28" cstate="print"/>
          <a:srcRect/>
          <a:stretch>
            <a:fillRect/>
          </a:stretch>
        </p:blipFill>
        <p:spPr bwMode="gray">
          <a:xfrm>
            <a:off x="98396" y="5450296"/>
            <a:ext cx="569747" cy="599631"/>
          </a:xfrm>
          <a:prstGeom prst="rect">
            <a:avLst/>
          </a:prstGeom>
          <a:noFill/>
          <a:ln w="9525">
            <a:noFill/>
            <a:miter lim="800000"/>
            <a:headEnd/>
            <a:tailEnd/>
          </a:ln>
        </p:spPr>
      </p:pic>
      <p:sp>
        <p:nvSpPr>
          <p:cNvPr id="57" name="TextBox 56"/>
          <p:cNvSpPr txBox="1"/>
          <p:nvPr>
            <p:custDataLst>
              <p:tags r:id="rId8"/>
            </p:custDataLst>
          </p:nvPr>
        </p:nvSpPr>
        <p:spPr bwMode="gray">
          <a:xfrm>
            <a:off x="183953" y="2432854"/>
            <a:ext cx="1519415" cy="1831271"/>
          </a:xfrm>
          <a:prstGeom prst="rect">
            <a:avLst/>
          </a:prstGeom>
          <a:noFill/>
        </p:spPr>
        <p:txBody>
          <a:bodyPr wrap="square" rtlCol="0">
            <a:spAutoFit/>
          </a:bodyPr>
          <a:lstStyle/>
          <a:p>
            <a:pPr algn="ctr">
              <a:spcBef>
                <a:spcPts val="1000"/>
              </a:spcBef>
            </a:pPr>
            <a:r>
              <a:rPr lang="zh-CN" altLang="en-US" sz="1100" b="1" dirty="0" smtClean="0">
                <a:solidFill>
                  <a:schemeClr val="bg1">
                    <a:lumMod val="50000"/>
                  </a:schemeClr>
                </a:solidFill>
                <a:latin typeface="Microsoft YaHei" panose="020B0503020204020204" pitchFamily="34" charset="-122"/>
                <a:ea typeface="Microsoft YaHei" panose="020B0503020204020204" pitchFamily="34" charset="-122"/>
              </a:rPr>
              <a:t>监测即将到来的活动（体育，娱乐，政治，等等）</a:t>
            </a:r>
            <a:endParaRPr lang="en-GB" sz="1100" b="1" dirty="0" smtClean="0">
              <a:solidFill>
                <a:schemeClr val="bg1">
                  <a:lumMod val="50000"/>
                </a:schemeClr>
              </a:solidFill>
              <a:latin typeface="Microsoft YaHei" panose="020B0503020204020204" pitchFamily="34" charset="-122"/>
              <a:ea typeface="Microsoft YaHei" panose="020B0503020204020204" pitchFamily="34" charset="-122"/>
            </a:endParaRPr>
          </a:p>
          <a:p>
            <a:pPr algn="ctr">
              <a:spcBef>
                <a:spcPts val="1000"/>
              </a:spcBef>
            </a:pPr>
            <a:r>
              <a:rPr lang="zh-CN" altLang="en-US" sz="1100" b="1" dirty="0" smtClean="0">
                <a:solidFill>
                  <a:schemeClr val="bg1">
                    <a:lumMod val="50000"/>
                  </a:schemeClr>
                </a:solidFill>
                <a:latin typeface="Microsoft YaHei" panose="020B0503020204020204" pitchFamily="34" charset="-122"/>
                <a:ea typeface="Microsoft YaHei" panose="020B0503020204020204" pitchFamily="34" charset="-122"/>
              </a:rPr>
              <a:t>定义重要客户的动机</a:t>
            </a:r>
            <a:endParaRPr lang="en-GB" sz="1100" b="1" dirty="0" smtClean="0">
              <a:solidFill>
                <a:schemeClr val="bg1">
                  <a:lumMod val="50000"/>
                </a:schemeClr>
              </a:solidFill>
              <a:latin typeface="Microsoft YaHei" panose="020B0503020204020204" pitchFamily="34" charset="-122"/>
              <a:ea typeface="Microsoft YaHei" panose="020B0503020204020204" pitchFamily="34" charset="-122"/>
            </a:endParaRPr>
          </a:p>
          <a:p>
            <a:pPr algn="ctr">
              <a:spcBef>
                <a:spcPts val="1000"/>
              </a:spcBef>
            </a:pPr>
            <a:r>
              <a:rPr lang="zh-CN" altLang="en-US" sz="1100" b="1" dirty="0" smtClean="0">
                <a:solidFill>
                  <a:schemeClr val="bg1">
                    <a:lumMod val="50000"/>
                  </a:schemeClr>
                </a:solidFill>
                <a:latin typeface="Microsoft YaHei" panose="020B0503020204020204" pitchFamily="34" charset="-122"/>
                <a:ea typeface="Microsoft YaHei" panose="020B0503020204020204" pitchFamily="34" charset="-122"/>
              </a:rPr>
              <a:t>学习最近的竞争者的产品和其定价</a:t>
            </a:r>
            <a:endParaRPr lang="en-GB" sz="1100" b="1" dirty="0" smtClean="0">
              <a:solidFill>
                <a:schemeClr val="bg1">
                  <a:lumMod val="50000"/>
                </a:schemeClr>
              </a:solidFill>
              <a:latin typeface="Microsoft YaHei" panose="020B0503020204020204" pitchFamily="34" charset="-122"/>
              <a:ea typeface="Microsoft YaHei" panose="020B0503020204020204" pitchFamily="34" charset="-122"/>
            </a:endParaRPr>
          </a:p>
          <a:p>
            <a:pPr algn="ctr">
              <a:spcBef>
                <a:spcPts val="1000"/>
              </a:spcBef>
            </a:pPr>
            <a:r>
              <a:rPr lang="zh-CN" altLang="en-US" sz="1100" b="1" dirty="0" smtClean="0">
                <a:solidFill>
                  <a:schemeClr val="bg1">
                    <a:lumMod val="50000"/>
                  </a:schemeClr>
                </a:solidFill>
                <a:latin typeface="Microsoft YaHei" panose="020B0503020204020204" pitchFamily="34" charset="-122"/>
                <a:ea typeface="Microsoft YaHei" panose="020B0503020204020204" pitchFamily="34" charset="-122"/>
              </a:rPr>
              <a:t>丰富同乐的活动和产品的元数据</a:t>
            </a:r>
            <a:endParaRPr lang="en-GB" sz="1100" b="1" dirty="0">
              <a:solidFill>
                <a:schemeClr val="accent1">
                  <a:lumMod val="75000"/>
                </a:schemeClr>
              </a:solidFill>
              <a:latin typeface="Microsoft YaHei" panose="020B0503020204020204" pitchFamily="34" charset="-122"/>
              <a:ea typeface="Microsoft YaHei" panose="020B0503020204020204" pitchFamily="34" charset="-122"/>
            </a:endParaRPr>
          </a:p>
        </p:txBody>
      </p:sp>
      <p:sp>
        <p:nvSpPr>
          <p:cNvPr id="58" name="TextBox 361"/>
          <p:cNvSpPr txBox="1">
            <a:spLocks noChangeArrowheads="1"/>
          </p:cNvSpPr>
          <p:nvPr>
            <p:custDataLst>
              <p:tags r:id="rId9"/>
            </p:custDataLst>
          </p:nvPr>
        </p:nvSpPr>
        <p:spPr bwMode="gray">
          <a:xfrm>
            <a:off x="535913" y="5755187"/>
            <a:ext cx="1202695" cy="276999"/>
          </a:xfrm>
          <a:prstGeom prst="rect">
            <a:avLst/>
          </a:prstGeom>
          <a:noFill/>
          <a:ln w="9525">
            <a:noFill/>
            <a:miter lim="800000"/>
            <a:headEnd/>
            <a:tailEnd/>
          </a:ln>
        </p:spPr>
        <p:txBody>
          <a:bodyPr wrap="square" anchor="ctr">
            <a:spAutoFit/>
          </a:bodyPr>
          <a:lstStyle/>
          <a:p>
            <a:pPr algn="ctr" eaLnBrk="0" hangingPunct="0">
              <a:buClr>
                <a:schemeClr val="folHlink"/>
              </a:buClr>
            </a:pPr>
            <a:r>
              <a:rPr lang="zh-CN" altLang="en-US" sz="1200" b="1" i="1" dirty="0" smtClean="0">
                <a:solidFill>
                  <a:srgbClr val="11356F"/>
                </a:solidFill>
                <a:latin typeface="Microsoft YaHei" panose="020B0503020204020204" pitchFamily="34" charset="-122"/>
                <a:ea typeface="Microsoft YaHei" panose="020B0503020204020204" pitchFamily="34" charset="-122"/>
              </a:rPr>
              <a:t>同乐主管</a:t>
            </a:r>
            <a:endParaRPr lang="en-GB" sz="1200" b="1" i="1" dirty="0" smtClean="0">
              <a:solidFill>
                <a:srgbClr val="11356F"/>
              </a:solidFill>
              <a:latin typeface="Microsoft YaHei" panose="020B0503020204020204" pitchFamily="34" charset="-122"/>
              <a:ea typeface="Microsoft YaHei" panose="020B0503020204020204" pitchFamily="34" charset="-122"/>
            </a:endParaRPr>
          </a:p>
        </p:txBody>
      </p:sp>
      <p:sp>
        <p:nvSpPr>
          <p:cNvPr id="59" name="Rounded Rectangle 26"/>
          <p:cNvSpPr>
            <a:spLocks noChangeArrowheads="1"/>
          </p:cNvSpPr>
          <p:nvPr>
            <p:custDataLst>
              <p:tags r:id="rId10"/>
            </p:custDataLst>
          </p:nvPr>
        </p:nvSpPr>
        <p:spPr bwMode="gray">
          <a:xfrm>
            <a:off x="273926" y="1552353"/>
            <a:ext cx="1647161" cy="4593266"/>
          </a:xfrm>
          <a:prstGeom prst="homePlate">
            <a:avLst>
              <a:gd name="adj" fmla="val 16204"/>
            </a:avLst>
          </a:prstGeom>
          <a:noFill/>
          <a:ln w="9525" cap="flat" cmpd="sng" algn="ctr">
            <a:gradFill flip="none" rotWithShape="1">
              <a:gsLst>
                <a:gs pos="92000">
                  <a:schemeClr val="bg1">
                    <a:lumMod val="75000"/>
                    <a:alpha val="98000"/>
                  </a:schemeClr>
                </a:gs>
                <a:gs pos="74000">
                  <a:schemeClr val="bg1">
                    <a:lumMod val="75000"/>
                  </a:schemeClr>
                </a:gs>
                <a:gs pos="54000">
                  <a:schemeClr val="bg1">
                    <a:alpha val="0"/>
                  </a:schemeClr>
                </a:gs>
              </a:gsLst>
              <a:lin ang="0" scaled="0"/>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buFont typeface="Arial" pitchFamily="34" charset="0"/>
              <a:buChar char="•"/>
              <a:defRPr/>
            </a:pPr>
            <a:endParaRPr lang="en-GB" altLang="en-US" sz="1300" dirty="0">
              <a:solidFill>
                <a:srgbClr val="595959"/>
              </a:solidFill>
              <a:latin typeface="Microsoft YaHei" panose="020B0503020204020204" pitchFamily="34" charset="-122"/>
              <a:ea typeface="Microsoft YaHei" panose="020B0503020204020204" pitchFamily="34" charset="-122"/>
            </a:endParaRPr>
          </a:p>
        </p:txBody>
      </p:sp>
      <p:sp>
        <p:nvSpPr>
          <p:cNvPr id="60" name="Rounded Rectangle 26"/>
          <p:cNvSpPr>
            <a:spLocks noChangeArrowheads="1"/>
          </p:cNvSpPr>
          <p:nvPr>
            <p:custDataLst>
              <p:tags r:id="rId11"/>
            </p:custDataLst>
          </p:nvPr>
        </p:nvSpPr>
        <p:spPr bwMode="gray">
          <a:xfrm>
            <a:off x="2795247" y="1552353"/>
            <a:ext cx="2591684" cy="4593266"/>
          </a:xfrm>
          <a:prstGeom prst="homePlate">
            <a:avLst>
              <a:gd name="adj" fmla="val 16204"/>
            </a:avLst>
          </a:prstGeom>
          <a:noFill/>
          <a:ln w="9525" cap="flat" cmpd="sng" algn="ctr">
            <a:gradFill flip="none" rotWithShape="1">
              <a:gsLst>
                <a:gs pos="92000">
                  <a:schemeClr val="bg1">
                    <a:lumMod val="75000"/>
                    <a:alpha val="98000"/>
                  </a:schemeClr>
                </a:gs>
                <a:gs pos="74000">
                  <a:schemeClr val="bg1">
                    <a:lumMod val="75000"/>
                  </a:schemeClr>
                </a:gs>
                <a:gs pos="54000">
                  <a:schemeClr val="bg1">
                    <a:alpha val="0"/>
                  </a:schemeClr>
                </a:gs>
              </a:gsLst>
              <a:lin ang="0" scaled="0"/>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buFont typeface="Arial" pitchFamily="34" charset="0"/>
              <a:buChar char="•"/>
              <a:defRPr/>
            </a:pPr>
            <a:endParaRPr lang="en-GB" altLang="en-US" sz="1300" dirty="0">
              <a:solidFill>
                <a:srgbClr val="595959"/>
              </a:solidFill>
              <a:latin typeface="Microsoft YaHei" panose="020B0503020204020204" pitchFamily="34" charset="-122"/>
              <a:ea typeface="Microsoft YaHei" panose="020B0503020204020204" pitchFamily="34" charset="-122"/>
            </a:endParaRPr>
          </a:p>
        </p:txBody>
      </p:sp>
      <p:sp>
        <p:nvSpPr>
          <p:cNvPr id="61" name="TextBox 361"/>
          <p:cNvSpPr txBox="1">
            <a:spLocks noChangeArrowheads="1"/>
          </p:cNvSpPr>
          <p:nvPr>
            <p:custDataLst>
              <p:tags r:id="rId12"/>
            </p:custDataLst>
          </p:nvPr>
        </p:nvSpPr>
        <p:spPr bwMode="gray">
          <a:xfrm>
            <a:off x="5925701" y="1594534"/>
            <a:ext cx="2323515" cy="307777"/>
          </a:xfrm>
          <a:prstGeom prst="rect">
            <a:avLst/>
          </a:prstGeom>
          <a:noFill/>
          <a:ln w="9525">
            <a:noFill/>
            <a:miter lim="800000"/>
            <a:headEnd/>
            <a:tailEnd/>
          </a:ln>
        </p:spPr>
        <p:txBody>
          <a:bodyPr wrap="square">
            <a:spAutoFit/>
          </a:bodyPr>
          <a:lstStyle/>
          <a:p>
            <a:pPr algn="ctr" eaLnBrk="0" hangingPunct="0">
              <a:buClr>
                <a:schemeClr val="folHlink"/>
              </a:buClr>
            </a:pPr>
            <a:r>
              <a:rPr lang="zh-CN" altLang="en-US" sz="1400" b="1" dirty="0" smtClean="0">
                <a:solidFill>
                  <a:srgbClr val="11356F"/>
                </a:solidFill>
                <a:latin typeface="Microsoft YaHei" panose="020B0503020204020204" pitchFamily="34" charset="-122"/>
                <a:ea typeface="Microsoft YaHei" panose="020B0503020204020204" pitchFamily="34" charset="-122"/>
              </a:rPr>
              <a:t>生成模式</a:t>
            </a:r>
            <a:endParaRPr lang="en-GB" sz="1400" b="1" dirty="0" smtClean="0">
              <a:solidFill>
                <a:srgbClr val="11356F"/>
              </a:solidFill>
              <a:latin typeface="Microsoft YaHei" panose="020B0503020204020204" pitchFamily="34" charset="-122"/>
              <a:ea typeface="Microsoft YaHei" panose="020B0503020204020204" pitchFamily="34" charset="-122"/>
            </a:endParaRPr>
          </a:p>
        </p:txBody>
      </p:sp>
      <p:sp>
        <p:nvSpPr>
          <p:cNvPr id="62" name="Rounded Rectangle 26"/>
          <p:cNvSpPr>
            <a:spLocks noChangeArrowheads="1"/>
          </p:cNvSpPr>
          <p:nvPr>
            <p:custDataLst>
              <p:tags r:id="rId13"/>
            </p:custDataLst>
          </p:nvPr>
        </p:nvSpPr>
        <p:spPr bwMode="gray">
          <a:xfrm>
            <a:off x="6440522" y="1527333"/>
            <a:ext cx="2591684" cy="4593266"/>
          </a:xfrm>
          <a:prstGeom prst="homePlate">
            <a:avLst>
              <a:gd name="adj" fmla="val 16204"/>
            </a:avLst>
          </a:prstGeom>
          <a:noFill/>
          <a:ln w="9525" cap="flat" cmpd="sng" algn="ctr">
            <a:gradFill flip="none" rotWithShape="1">
              <a:gsLst>
                <a:gs pos="92000">
                  <a:schemeClr val="bg1">
                    <a:lumMod val="75000"/>
                    <a:alpha val="98000"/>
                  </a:schemeClr>
                </a:gs>
                <a:gs pos="74000">
                  <a:schemeClr val="bg1">
                    <a:lumMod val="75000"/>
                  </a:schemeClr>
                </a:gs>
                <a:gs pos="54000">
                  <a:schemeClr val="bg1">
                    <a:alpha val="0"/>
                  </a:schemeClr>
                </a:gs>
              </a:gsLst>
              <a:lin ang="0" scaled="0"/>
              <a:tileRect/>
            </a:gradFill>
            <a:prstDash val="solid"/>
            <a:round/>
            <a:headEnd type="none" w="med" len="med"/>
            <a:tailEnd type="none" w="med" len="med"/>
          </a:ln>
          <a:effectLst>
            <a:outerShdw blurRad="101600" dist="38100">
              <a:schemeClr val="bg1">
                <a:lumMod val="50000"/>
                <a:alpha val="54000"/>
              </a:schemeClr>
            </a:outerShdw>
          </a:effectLst>
        </p:spPr>
        <p:txBody>
          <a:bodyPr/>
          <a:lstStyle/>
          <a:p>
            <a:pPr indent="-179388" algn="ctr">
              <a:buClr>
                <a:srgbClr val="FFFF99"/>
              </a:buClr>
              <a:buFont typeface="Arial" pitchFamily="34" charset="0"/>
              <a:buChar char="•"/>
              <a:defRPr/>
            </a:pPr>
            <a:endParaRPr lang="en-GB" altLang="en-US" sz="1300" dirty="0">
              <a:solidFill>
                <a:srgbClr val="595959"/>
              </a:solidFill>
              <a:latin typeface="Microsoft YaHei" panose="020B0503020204020204" pitchFamily="34" charset="-122"/>
              <a:ea typeface="Microsoft YaHei" panose="020B0503020204020204" pitchFamily="34" charset="-122"/>
            </a:endParaRPr>
          </a:p>
        </p:txBody>
      </p:sp>
      <p:sp>
        <p:nvSpPr>
          <p:cNvPr id="63" name="TextBox 361"/>
          <p:cNvSpPr txBox="1">
            <a:spLocks noChangeArrowheads="1"/>
          </p:cNvSpPr>
          <p:nvPr>
            <p:custDataLst>
              <p:tags r:id="rId14"/>
            </p:custDataLst>
          </p:nvPr>
        </p:nvSpPr>
        <p:spPr bwMode="gray">
          <a:xfrm>
            <a:off x="5481844" y="5441361"/>
            <a:ext cx="3008852" cy="830997"/>
          </a:xfrm>
          <a:prstGeom prst="rect">
            <a:avLst/>
          </a:prstGeom>
          <a:noFill/>
          <a:ln w="9525">
            <a:noFill/>
            <a:miter lim="800000"/>
            <a:headEnd/>
            <a:tailEnd/>
          </a:ln>
        </p:spPr>
        <p:txBody>
          <a:bodyPr wrap="square" anchor="ctr">
            <a:spAutoFit/>
          </a:bodyPr>
          <a:lstStyle/>
          <a:p>
            <a:pPr algn="ctr" eaLnBrk="0" hangingPunct="0">
              <a:buClr>
                <a:schemeClr val="folHlink"/>
              </a:buClr>
            </a:pPr>
            <a:r>
              <a:rPr lang="en-GB" b="1" i="1" dirty="0" smtClean="0">
                <a:solidFill>
                  <a:srgbClr val="11356F"/>
                </a:solidFill>
                <a:latin typeface="Microsoft YaHei" panose="020B0503020204020204" pitchFamily="34" charset="-122"/>
                <a:ea typeface="Microsoft YaHei" panose="020B0503020204020204" pitchFamily="34" charset="-122"/>
              </a:rPr>
              <a:t>Dedicated crawling servers combined with </a:t>
            </a:r>
            <a:r>
              <a:rPr lang="en-GB" b="1" i="1" dirty="0" err="1" smtClean="0">
                <a:solidFill>
                  <a:srgbClr val="11356F"/>
                </a:solidFill>
                <a:latin typeface="Microsoft YaHei" panose="020B0503020204020204" pitchFamily="34" charset="-122"/>
                <a:ea typeface="Microsoft YaHei" panose="020B0503020204020204" pitchFamily="34" charset="-122"/>
              </a:rPr>
              <a:t>InsightBox’s</a:t>
            </a:r>
            <a:r>
              <a:rPr lang="en-GB" b="1" i="1" dirty="0" smtClean="0">
                <a:solidFill>
                  <a:srgbClr val="11356F"/>
                </a:solidFill>
                <a:latin typeface="Microsoft YaHei" panose="020B0503020204020204" pitchFamily="34" charset="-122"/>
                <a:ea typeface="Microsoft YaHei" panose="020B0503020204020204" pitchFamily="34" charset="-122"/>
              </a:rPr>
              <a:t> plug-and-play DataX-Ray capabilities to mine for patterns</a:t>
            </a:r>
            <a:endParaRPr lang="en-GB" sz="1200" b="1" i="1" dirty="0" smtClean="0">
              <a:solidFill>
                <a:srgbClr val="11356F"/>
              </a:solidFill>
              <a:latin typeface="Microsoft YaHei" panose="020B0503020204020204" pitchFamily="34" charset="-122"/>
              <a:ea typeface="Microsoft YaHei" panose="020B0503020204020204" pitchFamily="34" charset="-122"/>
            </a:endParaRPr>
          </a:p>
        </p:txBody>
      </p:sp>
      <p:sp>
        <p:nvSpPr>
          <p:cNvPr id="64" name="Pentagon 63"/>
          <p:cNvSpPr/>
          <p:nvPr>
            <p:custDataLst>
              <p:tags r:id="rId15"/>
            </p:custDataLst>
          </p:nvPr>
        </p:nvSpPr>
        <p:spPr>
          <a:xfrm rot="5400000">
            <a:off x="6997882" y="2936545"/>
            <a:ext cx="191066" cy="1360227"/>
          </a:xfrm>
          <a:prstGeom prst="homePlate">
            <a:avLst/>
          </a:prstGeom>
          <a:solidFill>
            <a:schemeClr val="tx2">
              <a:lumMod val="20000"/>
              <a:lumOff val="80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latin typeface="Microsoft YaHei" panose="020B0503020204020204" pitchFamily="34" charset="-122"/>
              <a:ea typeface="Microsoft YaHei" panose="020B0503020204020204" pitchFamily="34" charset="-122"/>
            </a:endParaRPr>
          </a:p>
        </p:txBody>
      </p:sp>
      <p:pic>
        <p:nvPicPr>
          <p:cNvPr id="65" name="Picture 2"/>
          <p:cNvPicPr>
            <a:picLocks noChangeAspect="1" noChangeArrowheads="1"/>
          </p:cNvPicPr>
          <p:nvPr>
            <p:custDataLst>
              <p:tags r:id="rId16"/>
            </p:custDataLst>
          </p:nvPr>
        </p:nvPicPr>
        <p:blipFill>
          <a:blip r:embed="rId29" cstate="print"/>
          <a:srcRect/>
          <a:stretch>
            <a:fillRect/>
          </a:stretch>
        </p:blipFill>
        <p:spPr bwMode="auto">
          <a:xfrm>
            <a:off x="5552435" y="3739487"/>
            <a:ext cx="3094314" cy="1705496"/>
          </a:xfrm>
          <a:prstGeom prst="rect">
            <a:avLst/>
          </a:prstGeom>
          <a:noFill/>
          <a:ln w="9525">
            <a:noFill/>
            <a:miter lim="800000"/>
            <a:headEnd/>
            <a:tailEnd/>
          </a:ln>
          <a:effectLst/>
        </p:spPr>
      </p:pic>
      <p:pic>
        <p:nvPicPr>
          <p:cNvPr id="66" name="Picture 3"/>
          <p:cNvPicPr>
            <a:picLocks noChangeAspect="1" noChangeArrowheads="1"/>
          </p:cNvPicPr>
          <p:nvPr>
            <p:custDataLst>
              <p:tags r:id="rId17"/>
            </p:custDataLst>
          </p:nvPr>
        </p:nvPicPr>
        <p:blipFill>
          <a:blip r:embed="rId30" cstate="print"/>
          <a:srcRect/>
          <a:stretch>
            <a:fillRect/>
          </a:stretch>
        </p:blipFill>
        <p:spPr bwMode="auto">
          <a:xfrm>
            <a:off x="5574349" y="1828800"/>
            <a:ext cx="3046146" cy="1639177"/>
          </a:xfrm>
          <a:prstGeom prst="rect">
            <a:avLst/>
          </a:prstGeom>
          <a:noFill/>
          <a:ln w="9525">
            <a:noFill/>
            <a:miter lim="800000"/>
            <a:headEnd/>
            <a:tailEnd/>
          </a:ln>
          <a:effectLst/>
        </p:spPr>
      </p:pic>
      <p:sp>
        <p:nvSpPr>
          <p:cNvPr id="67" name="Round Same Side Corner Rectangle 66"/>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8" name="Round Same Side Corner Rectangle 67"/>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69" name="Round Same Side Corner Rectangle 68"/>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0" name="Round Same Side Corner Rectangle 69"/>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71" name="Round Same Side Corner Rectangle 70"/>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72" name="Straight Connector 71"/>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47677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latin typeface="Microsoft YaHei" panose="020B0503020204020204" pitchFamily="34" charset="-122"/>
                <a:ea typeface="Microsoft YaHei" panose="020B0503020204020204" pitchFamily="34" charset="-122"/>
              </a:rPr>
              <a:t>什么是以及为什么要进行情感分析</a:t>
            </a:r>
            <a:endParaRPr lang="en-US" dirty="0">
              <a:latin typeface="Microsoft YaHei" panose="020B0503020204020204" pitchFamily="34" charset="-122"/>
              <a:ea typeface="Microsoft YaHei" panose="020B0503020204020204" pitchFamily="34" charset="-122"/>
            </a:endParaRPr>
          </a:p>
        </p:txBody>
      </p:sp>
      <p:sp>
        <p:nvSpPr>
          <p:cNvPr id="3" name="Text Placeholder 2"/>
          <p:cNvSpPr>
            <a:spLocks noGrp="1"/>
          </p:cNvSpPr>
          <p:nvPr>
            <p:ph type="body" sz="quarter" idx="10"/>
          </p:nvPr>
        </p:nvSpPr>
        <p:spPr/>
        <p:txBody>
          <a:bodyPr/>
          <a:lstStyle/>
          <a:p>
            <a:r>
              <a:rPr lang="zh-CN" altLang="en-US" dirty="0" smtClean="0">
                <a:latin typeface="Microsoft YaHei" panose="020B0503020204020204" pitchFamily="34" charset="-122"/>
                <a:ea typeface="Microsoft YaHei" panose="020B0503020204020204" pitchFamily="34" charset="-122"/>
              </a:rPr>
              <a:t>情感分析是指从大量文字中提取并集合主观信息，发现顾客喜欢什么和不喜欢什么的过程</a:t>
            </a:r>
            <a:endParaRPr lang="en-US" dirty="0">
              <a:latin typeface="Microsoft YaHei" panose="020B0503020204020204" pitchFamily="34" charset="-122"/>
              <a:ea typeface="Microsoft YaHei" panose="020B0503020204020204" pitchFamily="34" charset="-122"/>
            </a:endParaRPr>
          </a:p>
        </p:txBody>
      </p:sp>
      <p:sp>
        <p:nvSpPr>
          <p:cNvPr id="10" name="AutoShape 18"/>
          <p:cNvSpPr>
            <a:spLocks noChangeArrowheads="1"/>
          </p:cNvSpPr>
          <p:nvPr>
            <p:custDataLst>
              <p:tags r:id="rId1"/>
            </p:custDataLst>
          </p:nvPr>
        </p:nvSpPr>
        <p:spPr bwMode="gray">
          <a:xfrm>
            <a:off x="307902" y="1441526"/>
            <a:ext cx="8513207" cy="4991932"/>
          </a:xfrm>
          <a:prstGeom prst="roundRect">
            <a:avLst>
              <a:gd name="adj" fmla="val 8153"/>
            </a:avLst>
          </a:prstGeom>
          <a:solidFill>
            <a:schemeClr val="bg1"/>
          </a:solidFill>
          <a:ln w="6350" cap="flat" cmpd="sng" algn="ctr">
            <a:solidFill>
              <a:schemeClr val="bg1">
                <a:lumMod val="65000"/>
              </a:schemeClr>
            </a:solidFill>
            <a:prstDash val="solid"/>
            <a:round/>
            <a:headEnd type="none" w="med" len="med"/>
            <a:tailEnd type="none" w="med" len="med"/>
          </a:ln>
          <a:effectLst>
            <a:outerShdw blurRad="203200" dist="38100" dir="2700000">
              <a:srgbClr val="000000">
                <a:alpha val="44000"/>
              </a:srgbClr>
            </a:outerShdw>
          </a:effectLst>
        </p:spPr>
        <p:txBody>
          <a:bodyPr tIns="91440"/>
          <a:lstStyle/>
          <a:p>
            <a:pPr marL="0" lvl="2" indent="-171450" defTabSz="895350" fontAlgn="base">
              <a:spcBef>
                <a:spcPts val="1200"/>
              </a:spcBef>
              <a:spcAft>
                <a:spcPct val="0"/>
              </a:spcAft>
              <a:buClr>
                <a:srgbClr val="11356F"/>
              </a:buClr>
              <a:buSzPct val="100000"/>
              <a:buFont typeface="Wingdings" pitchFamily="2" charset="2"/>
              <a:buNone/>
              <a:defRPr/>
            </a:pP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1" name="Right Arrow 10"/>
          <p:cNvSpPr/>
          <p:nvPr>
            <p:custDataLst>
              <p:tags r:id="rId2"/>
            </p:custDataLst>
          </p:nvPr>
        </p:nvSpPr>
        <p:spPr bwMode="gray">
          <a:xfrm>
            <a:off x="644087" y="2281972"/>
            <a:ext cx="2045950" cy="1043093"/>
          </a:xfrm>
          <a:prstGeom prst="rightArrow">
            <a:avLst>
              <a:gd name="adj1" fmla="val 76966"/>
              <a:gd name="adj2" fmla="val 39543"/>
            </a:avLst>
          </a:prstGeom>
          <a:solidFill>
            <a:srgbClr val="143C8D"/>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12" name="Right Arrow 11"/>
          <p:cNvSpPr/>
          <p:nvPr>
            <p:custDataLst>
              <p:tags r:id="rId3"/>
            </p:custDataLst>
          </p:nvPr>
        </p:nvSpPr>
        <p:spPr bwMode="gray">
          <a:xfrm>
            <a:off x="623943" y="3266465"/>
            <a:ext cx="2065385" cy="1043093"/>
          </a:xfrm>
          <a:prstGeom prst="rightArrow">
            <a:avLst>
              <a:gd name="adj1" fmla="val 76966"/>
              <a:gd name="adj2" fmla="val 40666"/>
            </a:avLst>
          </a:prstGeom>
          <a:solidFill>
            <a:schemeClr val="accent2">
              <a:lumMod val="75000"/>
            </a:schemeClr>
          </a:solidFill>
          <a:ln>
            <a:solidFill>
              <a:schemeClr val="accent2">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pic>
        <p:nvPicPr>
          <p:cNvPr id="13" name="Picture 12" descr="call-center-operator_~glw0013.jpg"/>
          <p:cNvPicPr>
            <a:picLocks noChangeAspect="1"/>
          </p:cNvPicPr>
          <p:nvPr>
            <p:custDataLst>
              <p:tags r:id="rId4"/>
            </p:custDataLst>
          </p:nvPr>
        </p:nvPicPr>
        <p:blipFill>
          <a:blip r:embed="rId40" cstate="print"/>
          <a:srcRect/>
          <a:stretch>
            <a:fillRect/>
          </a:stretch>
        </p:blipFill>
        <p:spPr bwMode="gray">
          <a:xfrm>
            <a:off x="1060850" y="3678690"/>
            <a:ext cx="284271" cy="251974"/>
          </a:xfrm>
          <a:prstGeom prst="rect">
            <a:avLst/>
          </a:prstGeom>
        </p:spPr>
      </p:pic>
      <p:pic>
        <p:nvPicPr>
          <p:cNvPr id="14" name="Picture 4"/>
          <p:cNvPicPr>
            <a:picLocks noChangeAspect="1" noChangeArrowheads="1"/>
          </p:cNvPicPr>
          <p:nvPr>
            <p:custDataLst>
              <p:tags r:id="rId5"/>
            </p:custDataLst>
          </p:nvPr>
        </p:nvPicPr>
        <p:blipFill>
          <a:blip r:embed="rId41" cstate="print"/>
          <a:srcRect/>
          <a:stretch>
            <a:fillRect/>
          </a:stretch>
        </p:blipFill>
        <p:spPr bwMode="gray">
          <a:xfrm>
            <a:off x="727370" y="3911376"/>
            <a:ext cx="301215" cy="234382"/>
          </a:xfrm>
          <a:prstGeom prst="rect">
            <a:avLst/>
          </a:prstGeom>
          <a:noFill/>
          <a:ln w="9525">
            <a:noFill/>
            <a:miter lim="800000"/>
            <a:headEnd/>
            <a:tailEnd/>
          </a:ln>
          <a:effectLst/>
        </p:spPr>
      </p:pic>
      <p:pic>
        <p:nvPicPr>
          <p:cNvPr id="15" name="Picture 4" descr="facebook-Logo"/>
          <p:cNvPicPr>
            <a:picLocks noChangeAspect="1" noChangeArrowheads="1"/>
          </p:cNvPicPr>
          <p:nvPr>
            <p:custDataLst>
              <p:tags r:id="rId6"/>
            </p:custDataLst>
          </p:nvPr>
        </p:nvPicPr>
        <p:blipFill>
          <a:blip r:embed="rId42" cstate="print"/>
          <a:srcRect/>
          <a:stretch>
            <a:fillRect/>
          </a:stretch>
        </p:blipFill>
        <p:spPr bwMode="gray">
          <a:xfrm>
            <a:off x="754420" y="2445625"/>
            <a:ext cx="234864" cy="207788"/>
          </a:xfrm>
          <a:prstGeom prst="rect">
            <a:avLst/>
          </a:prstGeom>
          <a:noFill/>
        </p:spPr>
      </p:pic>
      <p:pic>
        <p:nvPicPr>
          <p:cNvPr id="16" name="Picture 5" descr="blogspot_icon"/>
          <p:cNvPicPr>
            <a:picLocks noChangeAspect="1" noChangeArrowheads="1"/>
          </p:cNvPicPr>
          <p:nvPr>
            <p:custDataLst>
              <p:tags r:id="rId7"/>
            </p:custDataLst>
          </p:nvPr>
        </p:nvPicPr>
        <p:blipFill>
          <a:blip r:embed="rId43" cstate="print"/>
          <a:srcRect/>
          <a:stretch>
            <a:fillRect/>
          </a:stretch>
        </p:blipFill>
        <p:spPr bwMode="gray">
          <a:xfrm>
            <a:off x="822451" y="2713764"/>
            <a:ext cx="220899" cy="195434"/>
          </a:xfrm>
          <a:prstGeom prst="rect">
            <a:avLst/>
          </a:prstGeom>
          <a:noFill/>
        </p:spPr>
      </p:pic>
      <p:pic>
        <p:nvPicPr>
          <p:cNvPr id="17" name="Picture 6" descr="twitter"/>
          <p:cNvPicPr>
            <a:picLocks noChangeAspect="1" noChangeArrowheads="1"/>
          </p:cNvPicPr>
          <p:nvPr>
            <p:custDataLst>
              <p:tags r:id="rId8"/>
            </p:custDataLst>
          </p:nvPr>
        </p:nvPicPr>
        <p:blipFill>
          <a:blip r:embed="rId44" cstate="print"/>
          <a:srcRect/>
          <a:stretch>
            <a:fillRect/>
          </a:stretch>
        </p:blipFill>
        <p:spPr bwMode="gray">
          <a:xfrm>
            <a:off x="694622" y="2965379"/>
            <a:ext cx="250733" cy="221828"/>
          </a:xfrm>
          <a:prstGeom prst="rect">
            <a:avLst/>
          </a:prstGeom>
          <a:noFill/>
        </p:spPr>
      </p:pic>
      <p:sp>
        <p:nvSpPr>
          <p:cNvPr id="18" name="TextBox 17"/>
          <p:cNvSpPr txBox="1"/>
          <p:nvPr>
            <p:custDataLst>
              <p:tags r:id="rId9"/>
            </p:custDataLst>
          </p:nvPr>
        </p:nvSpPr>
        <p:spPr bwMode="gray">
          <a:xfrm rot="16200000">
            <a:off x="-91978" y="3695725"/>
            <a:ext cx="1181414" cy="147733"/>
          </a:xfrm>
          <a:prstGeom prst="rect">
            <a:avLst/>
          </a:prstGeom>
          <a:noFill/>
        </p:spPr>
        <p:txBody>
          <a:bodyPr wrap="square" lIns="0" tIns="0" rIns="0" bIns="0" rtlCol="0">
            <a:spAutoFit/>
          </a:bodyPr>
          <a:lstStyle/>
          <a:p>
            <a:pPr algn="ctr">
              <a:lnSpc>
                <a:spcPct val="80000"/>
              </a:lnSpc>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顾客互动</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19" name="TextBox 18"/>
          <p:cNvSpPr txBox="1"/>
          <p:nvPr>
            <p:custDataLst>
              <p:tags r:id="rId10"/>
            </p:custDataLst>
          </p:nvPr>
        </p:nvSpPr>
        <p:spPr bwMode="gray">
          <a:xfrm rot="16200000">
            <a:off x="70153" y="2718029"/>
            <a:ext cx="854401" cy="147733"/>
          </a:xfrm>
          <a:prstGeom prst="rect">
            <a:avLst/>
          </a:prstGeom>
          <a:noFill/>
        </p:spPr>
        <p:txBody>
          <a:bodyPr wrap="square" lIns="0" tIns="0" rIns="0" bIns="0" rtlCol="0">
            <a:spAutoFit/>
          </a:bodyPr>
          <a:lstStyle/>
          <a:p>
            <a:pPr algn="ctr">
              <a:lnSpc>
                <a:spcPct val="80000"/>
              </a:lnSpc>
            </a:pPr>
            <a:r>
              <a:rPr lang="zh-CN" altLang="en-US" sz="1200" b="1" dirty="0" smtClean="0">
                <a:solidFill>
                  <a:schemeClr val="tx1">
                    <a:lumMod val="65000"/>
                    <a:lumOff val="35000"/>
                  </a:schemeClr>
                </a:solidFill>
                <a:latin typeface="Microsoft YaHei" panose="020B0503020204020204" pitchFamily="34" charset="-122"/>
                <a:ea typeface="Microsoft YaHei" panose="020B0503020204020204" pitchFamily="34" charset="-122"/>
              </a:rPr>
              <a:t>社交网络</a:t>
            </a:r>
            <a:endParaRPr lang="en-US" sz="1200" b="1"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pic>
        <p:nvPicPr>
          <p:cNvPr id="20" name="Picture 10" descr="http://t0.gstatic.com/images?q=tbn:ANd9GcTNAwVawciT777O3bvtLvnNLtGP7_R4mlSbvU13889QqCIadXyK"/>
          <p:cNvPicPr>
            <a:picLocks noChangeAspect="1" noChangeArrowheads="1"/>
          </p:cNvPicPr>
          <p:nvPr>
            <p:custDataLst>
              <p:tags r:id="rId11"/>
            </p:custDataLst>
          </p:nvPr>
        </p:nvPicPr>
        <p:blipFill>
          <a:blip r:embed="rId45" cstate="print"/>
          <a:srcRect/>
          <a:stretch>
            <a:fillRect/>
          </a:stretch>
        </p:blipFill>
        <p:spPr bwMode="gray">
          <a:xfrm>
            <a:off x="753851" y="3402939"/>
            <a:ext cx="307004" cy="302106"/>
          </a:xfrm>
          <a:prstGeom prst="rect">
            <a:avLst/>
          </a:prstGeom>
          <a:noFill/>
        </p:spPr>
      </p:pic>
      <p:sp>
        <p:nvSpPr>
          <p:cNvPr id="21" name="Rounded Rectangular Callout 20"/>
          <p:cNvSpPr/>
          <p:nvPr>
            <p:custDataLst>
              <p:tags r:id="rId12"/>
            </p:custDataLst>
          </p:nvPr>
        </p:nvSpPr>
        <p:spPr bwMode="gray">
          <a:xfrm>
            <a:off x="1469884" y="3328371"/>
            <a:ext cx="791576" cy="387674"/>
          </a:xfrm>
          <a:prstGeom prst="wedgeRoundRectCallout">
            <a:avLst>
              <a:gd name="adj1" fmla="val -14081"/>
              <a:gd name="adj2" fmla="val 77225"/>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36576" tIns="27432" rIns="27432" rtlCol="0" anchor="ctr"/>
          <a:lstStyle/>
          <a:p>
            <a:r>
              <a:rPr lang="zh-CN" alt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rPr>
              <a:t>对你们的服务不满意</a:t>
            </a:r>
            <a:endParaRPr 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ounded Rectangular Callout 21"/>
          <p:cNvSpPr/>
          <p:nvPr>
            <p:custDataLst>
              <p:tags r:id="rId13"/>
            </p:custDataLst>
          </p:nvPr>
        </p:nvSpPr>
        <p:spPr bwMode="gray">
          <a:xfrm>
            <a:off x="1440104" y="2307021"/>
            <a:ext cx="791576" cy="387674"/>
          </a:xfrm>
          <a:prstGeom prst="wedgeRoundRectCallout">
            <a:avLst>
              <a:gd name="adj1" fmla="val -14081"/>
              <a:gd name="adj2" fmla="val 77225"/>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36576" tIns="27432" rIns="27432" rtlCol="0" anchor="ctr"/>
          <a:lstStyle/>
          <a:p>
            <a:r>
              <a:rPr lang="zh-CN" alt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rPr>
              <a:t>请把沙拉复原</a:t>
            </a:r>
            <a:endParaRPr 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Rounded Rectangular Callout 22"/>
          <p:cNvSpPr/>
          <p:nvPr>
            <p:custDataLst>
              <p:tags r:id="rId14"/>
            </p:custDataLst>
          </p:nvPr>
        </p:nvSpPr>
        <p:spPr bwMode="gray">
          <a:xfrm>
            <a:off x="1475802" y="2823855"/>
            <a:ext cx="791576" cy="387674"/>
          </a:xfrm>
          <a:prstGeom prst="wedgeRoundRectCallout">
            <a:avLst>
              <a:gd name="adj1" fmla="val -14081"/>
              <a:gd name="adj2" fmla="val 77225"/>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36576" tIns="27432" rIns="27432" rtlCol="0" anchor="ctr"/>
          <a:lstStyle/>
          <a:p>
            <a:r>
              <a:rPr lang="zh-CN" alt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rPr>
              <a:t>我喜欢这家餐厅</a:t>
            </a:r>
            <a:endParaRPr 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ounded Rectangular Callout 23"/>
          <p:cNvSpPr/>
          <p:nvPr>
            <p:custDataLst>
              <p:tags r:id="rId15"/>
            </p:custDataLst>
          </p:nvPr>
        </p:nvSpPr>
        <p:spPr bwMode="gray">
          <a:xfrm>
            <a:off x="1475802" y="3857675"/>
            <a:ext cx="791576" cy="387674"/>
          </a:xfrm>
          <a:prstGeom prst="wedgeRoundRectCallout">
            <a:avLst>
              <a:gd name="adj1" fmla="val -14081"/>
              <a:gd name="adj2" fmla="val 77225"/>
              <a:gd name="adj3" fmla="val 16667"/>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lIns="36576" tIns="27432" rIns="27432" rtlCol="0" anchor="ctr"/>
          <a:lstStyle/>
          <a:p>
            <a:r>
              <a:rPr lang="zh-CN" alt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rPr>
              <a:t>谢谢你们的优惠券</a:t>
            </a:r>
            <a:r>
              <a:rPr 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sym typeface="Wingdings" pitchFamily="2" charset="2"/>
              </a:rPr>
              <a:t></a:t>
            </a:r>
            <a:endParaRPr lang="en-US" sz="900" i="1"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TextBox 361"/>
          <p:cNvSpPr txBox="1">
            <a:spLocks noChangeArrowheads="1"/>
          </p:cNvSpPr>
          <p:nvPr>
            <p:custDataLst>
              <p:tags r:id="rId16"/>
            </p:custDataLst>
          </p:nvPr>
        </p:nvSpPr>
        <p:spPr bwMode="gray">
          <a:xfrm>
            <a:off x="1794443" y="4811027"/>
            <a:ext cx="5206554" cy="215444"/>
          </a:xfrm>
          <a:prstGeom prst="rect">
            <a:avLst/>
          </a:prstGeom>
          <a:noFill/>
          <a:ln w="9525">
            <a:noFill/>
            <a:miter lim="800000"/>
            <a:headEnd/>
            <a:tailEnd/>
          </a:ln>
        </p:spPr>
        <p:txBody>
          <a:bodyPr wrap="none" lIns="0" tIns="0" rIns="0" bIns="0">
            <a:spAutoFit/>
          </a:bodyPr>
          <a:lstStyle/>
          <a:p>
            <a:pPr eaLnBrk="0" hangingPunct="0">
              <a:buClr>
                <a:schemeClr val="folHlink"/>
              </a:buClr>
            </a:pPr>
            <a:r>
              <a:rPr lang="zh-CN" alt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rPr>
              <a:t>我们开发出了能够快速而准确地从社区论坛数据中提取情感的过程</a:t>
            </a:r>
            <a:endParaRPr lang="en-US" sz="14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TextBox 361"/>
          <p:cNvSpPr txBox="1">
            <a:spLocks noChangeArrowheads="1"/>
          </p:cNvSpPr>
          <p:nvPr/>
        </p:nvSpPr>
        <p:spPr bwMode="gray">
          <a:xfrm>
            <a:off x="4199281" y="5096343"/>
            <a:ext cx="538609" cy="215444"/>
          </a:xfrm>
          <a:prstGeom prst="rect">
            <a:avLst/>
          </a:prstGeom>
          <a:noFill/>
          <a:ln w="9525">
            <a:noFill/>
            <a:miter lim="800000"/>
            <a:headEnd/>
            <a:tailEnd/>
          </a:ln>
        </p:spPr>
        <p:txBody>
          <a:bodyPr wrap="none" lIns="0" tIns="0" rIns="0" bIns="0">
            <a:spAutoFit/>
          </a:bodyPr>
          <a:lstStyle/>
          <a:p>
            <a:pPr algn="ctr" eaLnBrk="0" hangingPunct="0">
              <a:buClr>
                <a:schemeClr val="folHlink"/>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全过程</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27" name="Up Arrow 26"/>
          <p:cNvSpPr>
            <a:spLocks noChangeArrowheads="1"/>
          </p:cNvSpPr>
          <p:nvPr>
            <p:custDataLst>
              <p:tags r:id="rId17"/>
            </p:custDataLst>
          </p:nvPr>
        </p:nvSpPr>
        <p:spPr bwMode="gray">
          <a:xfrm rot="5400000">
            <a:off x="2033653" y="5574909"/>
            <a:ext cx="647972" cy="491625"/>
          </a:xfrm>
          <a:prstGeom prst="upArrow">
            <a:avLst>
              <a:gd name="adj1" fmla="val 50000"/>
              <a:gd name="adj2" fmla="val 50000"/>
            </a:avLst>
          </a:prstGeom>
          <a:gradFill rotWithShape="1">
            <a:gsLst>
              <a:gs pos="0">
                <a:srgbClr val="004080"/>
              </a:gs>
              <a:gs pos="13000">
                <a:srgbClr val="004080">
                  <a:alpha val="87000"/>
                </a:srgbClr>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28" name="Up Arrow 27"/>
          <p:cNvSpPr>
            <a:spLocks noChangeArrowheads="1"/>
          </p:cNvSpPr>
          <p:nvPr>
            <p:custDataLst>
              <p:tags r:id="rId18"/>
            </p:custDataLst>
          </p:nvPr>
        </p:nvSpPr>
        <p:spPr bwMode="gray">
          <a:xfrm rot="5400000">
            <a:off x="4112824" y="5574909"/>
            <a:ext cx="647972" cy="491625"/>
          </a:xfrm>
          <a:prstGeom prst="upArrow">
            <a:avLst>
              <a:gd name="adj1" fmla="val 50000"/>
              <a:gd name="adj2" fmla="val 50000"/>
            </a:avLst>
          </a:prstGeom>
          <a:gradFill rotWithShape="1">
            <a:gsLst>
              <a:gs pos="0">
                <a:srgbClr val="004080"/>
              </a:gs>
              <a:gs pos="13000">
                <a:srgbClr val="004080">
                  <a:alpha val="87000"/>
                </a:srgbClr>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29" name="Up Arrow 28"/>
          <p:cNvSpPr>
            <a:spLocks noChangeArrowheads="1"/>
          </p:cNvSpPr>
          <p:nvPr>
            <p:custDataLst>
              <p:tags r:id="rId19"/>
            </p:custDataLst>
          </p:nvPr>
        </p:nvSpPr>
        <p:spPr bwMode="gray">
          <a:xfrm rot="5400000">
            <a:off x="6224653" y="5574909"/>
            <a:ext cx="647972" cy="491625"/>
          </a:xfrm>
          <a:prstGeom prst="upArrow">
            <a:avLst>
              <a:gd name="adj1" fmla="val 50000"/>
              <a:gd name="adj2" fmla="val 50000"/>
            </a:avLst>
          </a:prstGeom>
          <a:gradFill rotWithShape="1">
            <a:gsLst>
              <a:gs pos="0">
                <a:srgbClr val="004080"/>
              </a:gs>
              <a:gs pos="13000">
                <a:srgbClr val="004080">
                  <a:alpha val="87000"/>
                </a:srgbClr>
              </a:gs>
              <a:gs pos="100000">
                <a:srgbClr val="EED89D">
                  <a:alpha val="0"/>
                </a:srgbClr>
              </a:gs>
            </a:gsLst>
            <a:lin ang="5400000"/>
          </a:gradFill>
          <a:ln w="9525" algn="ctr">
            <a:noFill/>
            <a:miter lim="800000"/>
            <a:headEnd/>
            <a:tailEnd/>
          </a:ln>
          <a:effectLst>
            <a:outerShdw blurRad="50800" dist="38100" dir="2700000" algn="tl" rotWithShape="0">
              <a:prstClr val="black">
                <a:alpha val="40000"/>
              </a:prstClr>
            </a:outerShdw>
          </a:effectLst>
        </p:spPr>
        <p:txBody>
          <a:bodyPr rot="10800000" vert="eaVert"/>
          <a:lstStyle/>
          <a:p>
            <a:pPr defTabSz="914400">
              <a:buClr>
                <a:srgbClr val="FFFF99"/>
              </a:buClr>
              <a:defRPr/>
            </a:pPr>
            <a:endParaRPr lang="en-GB" altLang="en-US" sz="1000" dirty="0">
              <a:solidFill>
                <a:prstClr val="white"/>
              </a:solidFill>
              <a:latin typeface="Microsoft YaHei" panose="020B0503020204020204" pitchFamily="34" charset="-122"/>
              <a:ea typeface="Microsoft YaHei" panose="020B0503020204020204" pitchFamily="34" charset="-122"/>
              <a:cs typeface="+mn-cs"/>
            </a:endParaRPr>
          </a:p>
        </p:txBody>
      </p:sp>
      <p:sp>
        <p:nvSpPr>
          <p:cNvPr id="30" name="Rounded Rectangle 29"/>
          <p:cNvSpPr/>
          <p:nvPr>
            <p:custDataLst>
              <p:tags r:id="rId20"/>
            </p:custDataLst>
          </p:nvPr>
        </p:nvSpPr>
        <p:spPr bwMode="gray">
          <a:xfrm>
            <a:off x="525228" y="5398335"/>
            <a:ext cx="1548270" cy="84477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1" name="TextBox 30"/>
          <p:cNvSpPr txBox="1"/>
          <p:nvPr>
            <p:custDataLst>
              <p:tags r:id="rId21"/>
            </p:custDataLst>
          </p:nvPr>
        </p:nvSpPr>
        <p:spPr bwMode="gray">
          <a:xfrm>
            <a:off x="644090" y="5616971"/>
            <a:ext cx="1310546"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zh-CN" altLang="en-US" sz="1400" b="1" spc="300" dirty="0" smtClean="0">
                <a:solidFill>
                  <a:schemeClr val="bg1"/>
                </a:solidFill>
                <a:latin typeface="Microsoft YaHei" panose="020B0503020204020204" pitchFamily="34" charset="-122"/>
                <a:ea typeface="Microsoft YaHei" panose="020B0503020204020204" pitchFamily="34" charset="-122"/>
              </a:rPr>
              <a:t>理解客户的业务用词</a:t>
            </a:r>
            <a:endParaRPr lang="en-US" sz="1400" b="1" spc="300" dirty="0">
              <a:solidFill>
                <a:schemeClr val="bg1"/>
              </a:solidFill>
              <a:latin typeface="Microsoft YaHei" panose="020B0503020204020204" pitchFamily="34" charset="-122"/>
              <a:ea typeface="Microsoft YaHei" panose="020B0503020204020204" pitchFamily="34" charset="-122"/>
            </a:endParaRPr>
          </a:p>
        </p:txBody>
      </p:sp>
      <p:sp>
        <p:nvSpPr>
          <p:cNvPr id="32" name="Rounded Rectangle 31"/>
          <p:cNvSpPr/>
          <p:nvPr>
            <p:custDataLst>
              <p:tags r:id="rId22"/>
            </p:custDataLst>
          </p:nvPr>
        </p:nvSpPr>
        <p:spPr bwMode="gray">
          <a:xfrm>
            <a:off x="2621637" y="5398335"/>
            <a:ext cx="1548270" cy="84477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33" name="TextBox 32"/>
          <p:cNvSpPr txBox="1"/>
          <p:nvPr>
            <p:custDataLst>
              <p:tags r:id="rId23"/>
            </p:custDataLst>
          </p:nvPr>
        </p:nvSpPr>
        <p:spPr bwMode="gray">
          <a:xfrm>
            <a:off x="2689328" y="5602611"/>
            <a:ext cx="1439033"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zh-CN" altLang="en-US" sz="1400" b="1" spc="300" dirty="0" smtClean="0">
                <a:solidFill>
                  <a:schemeClr val="bg1"/>
                </a:solidFill>
                <a:latin typeface="Microsoft YaHei" panose="020B0503020204020204" pitchFamily="34" charset="-122"/>
                <a:ea typeface="Microsoft YaHei" panose="020B0503020204020204" pitchFamily="34" charset="-122"/>
              </a:rPr>
              <a:t>锁定数据中的信号</a:t>
            </a:r>
            <a:endParaRPr lang="en-US" sz="1400" b="1" spc="300" dirty="0">
              <a:solidFill>
                <a:schemeClr val="bg1"/>
              </a:solidFill>
              <a:latin typeface="Microsoft YaHei" panose="020B0503020204020204" pitchFamily="34" charset="-122"/>
              <a:ea typeface="Microsoft YaHei" panose="020B0503020204020204" pitchFamily="34" charset="-122"/>
            </a:endParaRPr>
          </a:p>
        </p:txBody>
      </p:sp>
      <p:sp>
        <p:nvSpPr>
          <p:cNvPr id="40" name="Rounded Rectangle 39"/>
          <p:cNvSpPr/>
          <p:nvPr>
            <p:custDataLst>
              <p:tags r:id="rId24"/>
            </p:custDataLst>
          </p:nvPr>
        </p:nvSpPr>
        <p:spPr bwMode="gray">
          <a:xfrm>
            <a:off x="4718046" y="5398335"/>
            <a:ext cx="1548270" cy="84477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1" name="TextBox 40"/>
          <p:cNvSpPr txBox="1"/>
          <p:nvPr>
            <p:custDataLst>
              <p:tags r:id="rId25"/>
            </p:custDataLst>
          </p:nvPr>
        </p:nvSpPr>
        <p:spPr bwMode="gray">
          <a:xfrm>
            <a:off x="4806381" y="5713000"/>
            <a:ext cx="1371600" cy="21544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zh-CN" altLang="en-US" sz="1400" b="1" spc="300" dirty="0" smtClean="0">
                <a:solidFill>
                  <a:schemeClr val="bg1"/>
                </a:solidFill>
                <a:latin typeface="Microsoft YaHei" panose="020B0503020204020204" pitchFamily="34" charset="-122"/>
                <a:ea typeface="Microsoft YaHei" panose="020B0503020204020204" pitchFamily="34" charset="-122"/>
              </a:rPr>
              <a:t>准备训练数据</a:t>
            </a:r>
            <a:endParaRPr lang="en-US" sz="1400" b="1" spc="300" dirty="0">
              <a:solidFill>
                <a:schemeClr val="bg1"/>
              </a:solidFill>
              <a:latin typeface="Microsoft YaHei" panose="020B0503020204020204" pitchFamily="34" charset="-122"/>
              <a:ea typeface="Microsoft YaHei" panose="020B0503020204020204" pitchFamily="34" charset="-122"/>
            </a:endParaRPr>
          </a:p>
        </p:txBody>
      </p:sp>
      <p:sp>
        <p:nvSpPr>
          <p:cNvPr id="42" name="Rounded Rectangle 41"/>
          <p:cNvSpPr/>
          <p:nvPr>
            <p:custDataLst>
              <p:tags r:id="rId26"/>
            </p:custDataLst>
          </p:nvPr>
        </p:nvSpPr>
        <p:spPr bwMode="gray">
          <a:xfrm>
            <a:off x="6829536" y="5398335"/>
            <a:ext cx="1548270" cy="844773"/>
          </a:xfrm>
          <a:prstGeom prst="roundRect">
            <a:avLst/>
          </a:prstGeom>
          <a:solidFill>
            <a:schemeClr val="bg1">
              <a:lumMod val="50000"/>
            </a:schemeClr>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Microsoft YaHei" panose="020B0503020204020204" pitchFamily="34" charset="-122"/>
              <a:ea typeface="Microsoft YaHei" panose="020B0503020204020204" pitchFamily="34" charset="-122"/>
            </a:endParaRPr>
          </a:p>
        </p:txBody>
      </p:sp>
      <p:sp>
        <p:nvSpPr>
          <p:cNvPr id="43" name="TextBox 42"/>
          <p:cNvSpPr txBox="1"/>
          <p:nvPr>
            <p:custDataLst>
              <p:tags r:id="rId27"/>
            </p:custDataLst>
          </p:nvPr>
        </p:nvSpPr>
        <p:spPr bwMode="gray">
          <a:xfrm>
            <a:off x="6861043" y="5605278"/>
            <a:ext cx="1474883" cy="43088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lIns="0" tIns="0" rIns="0" bIns="0" rtlCol="0" anchor="ctr">
            <a:spAutoFit/>
          </a:bodyPr>
          <a:lstStyle/>
          <a:p>
            <a:pPr algn="ctr"/>
            <a:r>
              <a:rPr lang="zh-CN" altLang="en-US" sz="1400" b="1" spc="300" dirty="0" smtClean="0">
                <a:solidFill>
                  <a:schemeClr val="bg1"/>
                </a:solidFill>
                <a:latin typeface="Microsoft YaHei" panose="020B0503020204020204" pitchFamily="34" charset="-122"/>
                <a:ea typeface="Microsoft YaHei" panose="020B0503020204020204" pitchFamily="34" charset="-122"/>
              </a:rPr>
              <a:t>训练并运行情感提取程序</a:t>
            </a:r>
            <a:endParaRPr lang="en-US" sz="1400" b="1" spc="300" dirty="0">
              <a:solidFill>
                <a:schemeClr val="bg1"/>
              </a:solidFill>
              <a:latin typeface="Microsoft YaHei" panose="020B0503020204020204" pitchFamily="34" charset="-122"/>
              <a:ea typeface="Microsoft YaHei" panose="020B0503020204020204" pitchFamily="34" charset="-122"/>
            </a:endParaRPr>
          </a:p>
        </p:txBody>
      </p:sp>
      <p:sp>
        <p:nvSpPr>
          <p:cNvPr id="44" name=" 3"/>
          <p:cNvSpPr/>
          <p:nvPr>
            <p:custDataLst>
              <p:tags r:id="rId28"/>
            </p:custDataLst>
          </p:nvPr>
        </p:nvSpPr>
        <p:spPr bwMode="gray">
          <a:xfrm>
            <a:off x="3306199" y="1917747"/>
            <a:ext cx="5644163" cy="1441920"/>
          </a:xfrm>
          <a:prstGeom prst="swooshArrow">
            <a:avLst>
              <a:gd name="adj1" fmla="val 43898"/>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45" name=" 3"/>
          <p:cNvSpPr/>
          <p:nvPr>
            <p:custDataLst>
              <p:tags r:id="rId29"/>
            </p:custDataLst>
          </p:nvPr>
        </p:nvSpPr>
        <p:spPr bwMode="gray">
          <a:xfrm rot="243854">
            <a:off x="3282661" y="2988375"/>
            <a:ext cx="5644163" cy="1441920"/>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46" name=" 3"/>
          <p:cNvSpPr/>
          <p:nvPr>
            <p:custDataLst>
              <p:tags r:id="rId30"/>
            </p:custDataLst>
          </p:nvPr>
        </p:nvSpPr>
        <p:spPr bwMode="gray">
          <a:xfrm rot="362569">
            <a:off x="3276379" y="3480856"/>
            <a:ext cx="5644163" cy="1441920"/>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47" name=" 3"/>
          <p:cNvSpPr/>
          <p:nvPr>
            <p:custDataLst>
              <p:tags r:id="rId31"/>
            </p:custDataLst>
          </p:nvPr>
        </p:nvSpPr>
        <p:spPr bwMode="gray">
          <a:xfrm rot="162599">
            <a:off x="3194993" y="2448006"/>
            <a:ext cx="5656639" cy="1492176"/>
          </a:xfrm>
          <a:prstGeom prst="swooshArrow">
            <a:avLst>
              <a:gd name="adj1" fmla="val 39394"/>
              <a:gd name="adj2" fmla="val 0"/>
            </a:avLst>
          </a:prstGeom>
          <a:gradFill>
            <a:gsLst>
              <a:gs pos="1000">
                <a:schemeClr val="bg1">
                  <a:lumMod val="85000"/>
                  <a:alpha val="0"/>
                </a:schemeClr>
              </a:gs>
              <a:gs pos="37000">
                <a:schemeClr val="bg1">
                  <a:lumMod val="85000"/>
                </a:schemeClr>
              </a:gs>
              <a:gs pos="100000">
                <a:schemeClr val="bg1">
                  <a:lumMod val="85000"/>
                  <a:alpha val="0"/>
                </a:schemeClr>
              </a:gs>
              <a:gs pos="66000">
                <a:schemeClr val="bg1">
                  <a:lumMod val="95000"/>
                  <a:alpha val="6600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grpSp>
        <p:nvGrpSpPr>
          <p:cNvPr id="48" name="Group 79"/>
          <p:cNvGrpSpPr/>
          <p:nvPr>
            <p:custDataLst>
              <p:tags r:id="rId32"/>
            </p:custDataLst>
          </p:nvPr>
        </p:nvGrpSpPr>
        <p:grpSpPr bwMode="gray">
          <a:xfrm>
            <a:off x="2237556" y="1518492"/>
            <a:ext cx="2922946" cy="3240584"/>
            <a:chOff x="34925" y="1759978"/>
            <a:chExt cx="3933658" cy="4325669"/>
          </a:xfrm>
        </p:grpSpPr>
        <p:sp>
          <p:nvSpPr>
            <p:cNvPr id="49" name=" 3"/>
            <p:cNvSpPr/>
            <p:nvPr>
              <p:custDataLst>
                <p:tags r:id="rId34"/>
              </p:custDataLst>
            </p:nvPr>
          </p:nvSpPr>
          <p:spPr bwMode="gray">
            <a:xfrm rot="17275715">
              <a:off x="98135" y="3867424"/>
              <a:ext cx="2085638" cy="1836383"/>
            </a:xfrm>
            <a:prstGeom prst="swooshArrow">
              <a:avLst>
                <a:gd name="adj1" fmla="val 36100"/>
                <a:gd name="adj2" fmla="val 28602"/>
              </a:avLst>
            </a:prstGeom>
            <a:gradFill>
              <a:gsLst>
                <a:gs pos="13000">
                  <a:schemeClr val="bg1">
                    <a:lumMod val="65000"/>
                    <a:alpha val="66000"/>
                  </a:schemeClr>
                </a:gs>
                <a:gs pos="74000">
                  <a:schemeClr val="bg1">
                    <a:lumMod val="8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50" name=" 3"/>
            <p:cNvSpPr/>
            <p:nvPr>
              <p:custDataLst>
                <p:tags r:id="rId35"/>
              </p:custDataLst>
            </p:nvPr>
          </p:nvSpPr>
          <p:spPr bwMode="gray">
            <a:xfrm rot="2123357">
              <a:off x="833251" y="1759978"/>
              <a:ext cx="3063551" cy="2413960"/>
            </a:xfrm>
            <a:prstGeom prst="swooshArrow">
              <a:avLst>
                <a:gd name="adj1" fmla="val 31417"/>
                <a:gd name="adj2" fmla="val 27895"/>
              </a:avLst>
            </a:prstGeom>
            <a:gradFill>
              <a:gsLst>
                <a:gs pos="13000">
                  <a:schemeClr val="bg1">
                    <a:lumMod val="65000"/>
                    <a:alpha val="66000"/>
                  </a:schemeClr>
                </a:gs>
                <a:gs pos="74000">
                  <a:schemeClr val="bg1">
                    <a:lumMod val="8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51" name=" 3"/>
            <p:cNvSpPr/>
            <p:nvPr>
              <p:custDataLst>
                <p:tags r:id="rId36"/>
              </p:custDataLst>
            </p:nvPr>
          </p:nvSpPr>
          <p:spPr bwMode="gray">
            <a:xfrm rot="21355984">
              <a:off x="468281" y="2275572"/>
              <a:ext cx="2085638" cy="1836383"/>
            </a:xfrm>
            <a:prstGeom prst="swooshArrow">
              <a:avLst>
                <a:gd name="adj1" fmla="val 36100"/>
                <a:gd name="adj2" fmla="val 28602"/>
              </a:avLst>
            </a:prstGeom>
            <a:gradFill>
              <a:gsLst>
                <a:gs pos="13000">
                  <a:schemeClr val="bg1">
                    <a:lumMod val="65000"/>
                    <a:alpha val="66000"/>
                  </a:schemeClr>
                </a:gs>
                <a:gs pos="74000">
                  <a:schemeClr val="bg1">
                    <a:lumMod val="8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52" name=" 3"/>
            <p:cNvSpPr/>
            <p:nvPr>
              <p:custDataLst>
                <p:tags r:id="rId37"/>
              </p:custDataLst>
            </p:nvPr>
          </p:nvSpPr>
          <p:spPr bwMode="gray">
            <a:xfrm rot="19313670">
              <a:off x="34925" y="2996536"/>
              <a:ext cx="2085638" cy="1836383"/>
            </a:xfrm>
            <a:prstGeom prst="swooshArrow">
              <a:avLst>
                <a:gd name="adj1" fmla="val 36100"/>
                <a:gd name="adj2" fmla="val 28602"/>
              </a:avLst>
            </a:prstGeom>
            <a:gradFill>
              <a:gsLst>
                <a:gs pos="13000">
                  <a:schemeClr val="bg1">
                    <a:lumMod val="65000"/>
                    <a:alpha val="66000"/>
                  </a:schemeClr>
                </a:gs>
                <a:gs pos="74000">
                  <a:schemeClr val="bg1">
                    <a:lumMod val="8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sp>
          <p:nvSpPr>
            <p:cNvPr id="53" name=" 3"/>
            <p:cNvSpPr/>
            <p:nvPr>
              <p:custDataLst>
                <p:tags r:id="rId38"/>
              </p:custDataLst>
            </p:nvPr>
          </p:nvSpPr>
          <p:spPr bwMode="gray">
            <a:xfrm rot="15902533">
              <a:off x="522700" y="4577835"/>
              <a:ext cx="1603638" cy="1411986"/>
            </a:xfrm>
            <a:prstGeom prst="swooshArrow">
              <a:avLst>
                <a:gd name="adj1" fmla="val 36100"/>
                <a:gd name="adj2" fmla="val 28602"/>
              </a:avLst>
            </a:prstGeom>
            <a:gradFill>
              <a:gsLst>
                <a:gs pos="13000">
                  <a:schemeClr val="bg1">
                    <a:lumMod val="65000"/>
                    <a:alpha val="66000"/>
                  </a:schemeClr>
                </a:gs>
                <a:gs pos="74000">
                  <a:schemeClr val="bg1">
                    <a:lumMod val="85000"/>
                    <a:alpha val="0"/>
                  </a:schemeClr>
                </a:gs>
              </a:gsLst>
              <a:lin ang="10800000" scaled="0"/>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sz="1200" dirty="0">
                <a:latin typeface="Microsoft YaHei" panose="020B0503020204020204" pitchFamily="34" charset="-122"/>
                <a:ea typeface="Microsoft YaHei" panose="020B0503020204020204" pitchFamily="34" charset="-122"/>
              </a:endParaRPr>
            </a:p>
          </p:txBody>
        </p:sp>
        <p:pic>
          <p:nvPicPr>
            <p:cNvPr id="54" name="Picture 53" descr="Opera Engine V3 NUCLEO v2.png"/>
            <p:cNvPicPr>
              <a:picLocks noChangeAspect="1"/>
            </p:cNvPicPr>
            <p:nvPr/>
          </p:nvPicPr>
          <p:blipFill>
            <a:blip r:embed="rId46" cstate="print"/>
            <a:stretch>
              <a:fillRect/>
            </a:stretch>
          </p:blipFill>
          <p:spPr bwMode="gray">
            <a:xfrm rot="20172665">
              <a:off x="616031" y="2476906"/>
              <a:ext cx="3352552" cy="3457787"/>
            </a:xfrm>
            <a:prstGeom prst="rect">
              <a:avLst/>
            </a:prstGeom>
          </p:spPr>
        </p:pic>
        <p:sp>
          <p:nvSpPr>
            <p:cNvPr id="55" name="Rectangle 54"/>
            <p:cNvSpPr/>
            <p:nvPr/>
          </p:nvSpPr>
          <p:spPr bwMode="gray">
            <a:xfrm rot="21599314">
              <a:off x="1799626" y="3411305"/>
              <a:ext cx="739407" cy="566950"/>
            </a:xfrm>
            <a:prstGeom prst="rect">
              <a:avLst/>
            </a:prstGeom>
          </p:spPr>
          <p:txBody>
            <a:bodyPr wrap="square">
              <a:spAutoFit/>
            </a:bodyPr>
            <a:lstStyle/>
            <a:p>
              <a:pPr algn="ctr" defTabSz="889000">
                <a:lnSpc>
                  <a:spcPct val="90000"/>
                </a:lnSpc>
                <a:spcAft>
                  <a:spcPct val="35000"/>
                </a:spcAft>
              </a:pPr>
              <a:r>
                <a:rPr lang="zh-CN" altLang="en-US" b="1" i="1" dirty="0" smtClean="0">
                  <a:solidFill>
                    <a:schemeClr val="bg1"/>
                  </a:solidFill>
                  <a:latin typeface="Microsoft YaHei" panose="020B0503020204020204" pitchFamily="34" charset="-122"/>
                  <a:ea typeface="Microsoft YaHei" panose="020B0503020204020204" pitchFamily="34" charset="-122"/>
                </a:rPr>
                <a:t>情感分析</a:t>
              </a:r>
              <a:endParaRPr lang="en-US" b="1" i="1" dirty="0" smtClean="0">
                <a:solidFill>
                  <a:schemeClr val="bg1"/>
                </a:solidFill>
                <a:latin typeface="Microsoft YaHei" panose="020B0503020204020204" pitchFamily="34" charset="-122"/>
                <a:ea typeface="Microsoft YaHei" panose="020B0503020204020204" pitchFamily="34" charset="-122"/>
              </a:endParaRPr>
            </a:p>
          </p:txBody>
        </p:sp>
      </p:grpSp>
      <p:pic>
        <p:nvPicPr>
          <p:cNvPr id="56" name="Picture 4"/>
          <p:cNvPicPr>
            <a:picLocks noChangeAspect="1" noChangeArrowheads="1"/>
          </p:cNvPicPr>
          <p:nvPr/>
        </p:nvPicPr>
        <p:blipFill>
          <a:blip r:embed="rId47" cstate="print"/>
          <a:srcRect/>
          <a:stretch>
            <a:fillRect/>
          </a:stretch>
        </p:blipFill>
        <p:spPr bwMode="gray">
          <a:xfrm>
            <a:off x="7085311" y="1972495"/>
            <a:ext cx="649429" cy="2592936"/>
          </a:xfrm>
          <a:prstGeom prst="rect">
            <a:avLst/>
          </a:prstGeom>
          <a:noFill/>
          <a:ln w="9525">
            <a:noFill/>
            <a:miter lim="800000"/>
            <a:headEnd/>
            <a:tailEnd/>
          </a:ln>
          <a:effectLst>
            <a:softEdge rad="127000"/>
          </a:effectLst>
        </p:spPr>
      </p:pic>
      <p:sp>
        <p:nvSpPr>
          <p:cNvPr id="57" name="Rounded Rectangle 56"/>
          <p:cNvSpPr/>
          <p:nvPr/>
        </p:nvSpPr>
        <p:spPr bwMode="gray">
          <a:xfrm>
            <a:off x="6582598" y="2004607"/>
            <a:ext cx="818873" cy="2427566"/>
          </a:xfrm>
          <a:prstGeom prst="roundRect">
            <a:avLst/>
          </a:prstGeom>
          <a:gradFill>
            <a:gsLst>
              <a:gs pos="100000">
                <a:schemeClr val="bg1">
                  <a:alpha val="0"/>
                </a:schemeClr>
              </a:gs>
              <a:gs pos="47000">
                <a:schemeClr val="accent1">
                  <a:lumMod val="60000"/>
                  <a:lumOff val="40000"/>
                </a:schemeClr>
              </a:gs>
              <a:gs pos="0">
                <a:schemeClr val="bg1">
                  <a:alpha val="0"/>
                </a:schemeClr>
              </a:gs>
            </a:gsLst>
            <a:lin ang="10800000" scaled="0"/>
          </a:gradFill>
          <a:ln w="9525" algn="ctr">
            <a:noFill/>
            <a:prstDash val="dash"/>
            <a:miter lim="800000"/>
            <a:headEnd/>
            <a:tailEnd/>
          </a:ln>
          <a:effectLst>
            <a:softEdge rad="63500"/>
          </a:effectLst>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58" name="Rounded Rectangle 57"/>
          <p:cNvSpPr/>
          <p:nvPr/>
        </p:nvSpPr>
        <p:spPr bwMode="gray">
          <a:xfrm>
            <a:off x="6672726" y="2004607"/>
            <a:ext cx="633966" cy="2427566"/>
          </a:xfrm>
          <a:prstGeom prst="roundRect">
            <a:avLst/>
          </a:prstGeom>
          <a:gradFill>
            <a:gsLst>
              <a:gs pos="100000">
                <a:schemeClr val="bg1">
                  <a:alpha val="0"/>
                </a:schemeClr>
              </a:gs>
              <a:gs pos="47000">
                <a:schemeClr val="accent1">
                  <a:lumMod val="60000"/>
                  <a:lumOff val="40000"/>
                  <a:alpha val="67000"/>
                </a:scheme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59" name="Rounded Rectangle 58"/>
          <p:cNvSpPr/>
          <p:nvPr/>
        </p:nvSpPr>
        <p:spPr bwMode="gray">
          <a:xfrm>
            <a:off x="7093042" y="1972495"/>
            <a:ext cx="633966" cy="2592936"/>
          </a:xfrm>
          <a:prstGeom prst="roundRect">
            <a:avLst/>
          </a:prstGeom>
          <a:gradFill>
            <a:gsLst>
              <a:gs pos="100000">
                <a:schemeClr val="bg1">
                  <a:alpha val="0"/>
                </a:schemeClr>
              </a:gs>
              <a:gs pos="47000">
                <a:srgbClr val="FFC000">
                  <a:alpha val="25000"/>
                </a:srgb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60" name="TextBox 59"/>
          <p:cNvSpPr txBox="1"/>
          <p:nvPr/>
        </p:nvSpPr>
        <p:spPr bwMode="gray">
          <a:xfrm rot="16200000">
            <a:off x="5870913" y="3175979"/>
            <a:ext cx="2237591" cy="261610"/>
          </a:xfrm>
          <a:prstGeom prst="rect">
            <a:avLst/>
          </a:prstGeom>
          <a:noFill/>
        </p:spPr>
        <p:txBody>
          <a:bodyPr wrap="square" rtlCol="0">
            <a:spAutoFit/>
          </a:bodyPr>
          <a:lstStyle/>
          <a:p>
            <a:pPr algn="ctr"/>
            <a:r>
              <a:rPr lang="zh-CN" altLang="en-US" sz="1100" b="1" spc="300" dirty="0" smtClean="0">
                <a:solidFill>
                  <a:srgbClr val="11356F"/>
                </a:solidFill>
                <a:latin typeface="Microsoft YaHei" panose="020B0503020204020204" pitchFamily="34" charset="-122"/>
                <a:ea typeface="Microsoft YaHei" panose="020B0503020204020204" pitchFamily="34" charset="-122"/>
              </a:rPr>
              <a:t>顾客的主观感受</a:t>
            </a:r>
            <a:endParaRPr lang="en-US" sz="1100" b="1" spc="300" dirty="0">
              <a:solidFill>
                <a:srgbClr val="11356F"/>
              </a:solidFill>
              <a:latin typeface="Microsoft YaHei" panose="020B0503020204020204" pitchFamily="34" charset="-122"/>
              <a:ea typeface="Microsoft YaHei" panose="020B0503020204020204" pitchFamily="34" charset="-122"/>
            </a:endParaRPr>
          </a:p>
        </p:txBody>
      </p:sp>
      <p:sp>
        <p:nvSpPr>
          <p:cNvPr id="61" name="TextBox 60"/>
          <p:cNvSpPr txBox="1"/>
          <p:nvPr/>
        </p:nvSpPr>
        <p:spPr bwMode="gray">
          <a:xfrm rot="16200000">
            <a:off x="6166920" y="3106883"/>
            <a:ext cx="2486211" cy="430887"/>
          </a:xfrm>
          <a:prstGeom prst="rect">
            <a:avLst/>
          </a:prstGeom>
          <a:noFill/>
        </p:spPr>
        <p:txBody>
          <a:bodyPr wrap="square" rtlCol="0">
            <a:spAutoFit/>
          </a:bodyPr>
          <a:lstStyle/>
          <a:p>
            <a:pPr algn="ctr"/>
            <a:r>
              <a:rPr lang="zh-CN" altLang="en-US" sz="1100" b="1" spc="300" dirty="0" smtClean="0">
                <a:solidFill>
                  <a:srgbClr val="11356F"/>
                </a:solidFill>
                <a:latin typeface="Microsoft YaHei" panose="020B0503020204020204" pitchFamily="34" charset="-122"/>
                <a:ea typeface="Microsoft YaHei" panose="020B0503020204020204" pitchFamily="34" charset="-122"/>
              </a:rPr>
              <a:t>影响顾客饿的评价</a:t>
            </a:r>
            <a:endParaRPr lang="en-US" altLang="zh-CN" sz="1100" b="1" spc="300" dirty="0" smtClean="0">
              <a:solidFill>
                <a:srgbClr val="11356F"/>
              </a:solidFill>
              <a:latin typeface="Microsoft YaHei" panose="020B0503020204020204" pitchFamily="34" charset="-122"/>
              <a:ea typeface="Microsoft YaHei" panose="020B0503020204020204" pitchFamily="34" charset="-122"/>
            </a:endParaRPr>
          </a:p>
          <a:p>
            <a:pPr algn="ctr"/>
            <a:r>
              <a:rPr lang="zh-CN" altLang="en-US" sz="1100" b="1" spc="300" dirty="0">
                <a:solidFill>
                  <a:srgbClr val="11356F"/>
                </a:solidFill>
                <a:latin typeface="Microsoft YaHei" panose="020B0503020204020204" pitchFamily="34" charset="-122"/>
                <a:ea typeface="Microsoft YaHei" panose="020B0503020204020204" pitchFamily="34" charset="-122"/>
              </a:rPr>
              <a:t>顾</a:t>
            </a:r>
            <a:r>
              <a:rPr lang="zh-CN" altLang="en-US" sz="1100" b="1" spc="300" dirty="0" smtClean="0">
                <a:solidFill>
                  <a:srgbClr val="11356F"/>
                </a:solidFill>
                <a:latin typeface="Microsoft YaHei" panose="020B0503020204020204" pitchFamily="34" charset="-122"/>
                <a:ea typeface="Microsoft YaHei" panose="020B0503020204020204" pitchFamily="34" charset="-122"/>
              </a:rPr>
              <a:t>客的在和</a:t>
            </a:r>
            <a:r>
              <a:rPr lang="zh-CN" altLang="en-US" sz="1100" b="1" spc="300" dirty="0">
                <a:solidFill>
                  <a:srgbClr val="11356F"/>
                </a:solidFill>
                <a:latin typeface="Microsoft YaHei" panose="020B0503020204020204" pitchFamily="34" charset="-122"/>
                <a:ea typeface="Microsoft YaHei" panose="020B0503020204020204" pitchFamily="34" charset="-122"/>
              </a:rPr>
              <a:t>直接反应</a:t>
            </a:r>
            <a:endParaRPr lang="en-US" sz="1100" b="1" spc="300" dirty="0">
              <a:solidFill>
                <a:srgbClr val="11356F"/>
              </a:solidFill>
              <a:latin typeface="Microsoft YaHei" panose="020B0503020204020204" pitchFamily="34" charset="-122"/>
              <a:ea typeface="Microsoft YaHei" panose="020B0503020204020204" pitchFamily="34" charset="-122"/>
            </a:endParaRPr>
          </a:p>
        </p:txBody>
      </p:sp>
      <p:sp>
        <p:nvSpPr>
          <p:cNvPr id="62" name="Rounded Rectangle 61"/>
          <p:cNvSpPr/>
          <p:nvPr/>
        </p:nvSpPr>
        <p:spPr bwMode="gray">
          <a:xfrm>
            <a:off x="7470584" y="2017157"/>
            <a:ext cx="633966" cy="2472969"/>
          </a:xfrm>
          <a:prstGeom prst="roundRect">
            <a:avLst/>
          </a:prstGeom>
          <a:gradFill>
            <a:gsLst>
              <a:gs pos="100000">
                <a:schemeClr val="bg1">
                  <a:alpha val="0"/>
                </a:schemeClr>
              </a:gs>
              <a:gs pos="47000">
                <a:schemeClr val="accent1">
                  <a:lumMod val="60000"/>
                  <a:lumOff val="40000"/>
                  <a:alpha val="67000"/>
                </a:schemeClr>
              </a:gs>
              <a:gs pos="0">
                <a:schemeClr val="bg1">
                  <a:alpha val="0"/>
                </a:schemeClr>
              </a:gs>
            </a:gsLst>
            <a:lin ang="10800000" scaled="0"/>
          </a:gradFill>
          <a:ln w="9525" algn="ctr">
            <a:noFill/>
            <a:miter lim="800000"/>
            <a:headEnd/>
            <a:tailEnd/>
          </a:ln>
        </p:spPr>
        <p:txBody>
          <a:bodyPr lIns="0" tIns="0" rIns="0" bIns="0" rtlCol="0" anchor="ctr"/>
          <a:lstStyle/>
          <a:p>
            <a:pPr algn="ctr" defTabSz="912813" eaLnBrk="0" hangingPunct="0">
              <a:spcBef>
                <a:spcPct val="50000"/>
              </a:spcBef>
              <a:buClr>
                <a:schemeClr val="folHlink"/>
              </a:buClr>
            </a:pPr>
            <a:endParaRPr lang="en-US" sz="800" dirty="0">
              <a:solidFill>
                <a:schemeClr val="bg1"/>
              </a:solidFill>
              <a:latin typeface="Microsoft YaHei" panose="020B0503020204020204" pitchFamily="34" charset="-122"/>
              <a:ea typeface="Microsoft YaHei" panose="020B0503020204020204" pitchFamily="34" charset="-122"/>
            </a:endParaRPr>
          </a:p>
        </p:txBody>
      </p:sp>
      <p:sp>
        <p:nvSpPr>
          <p:cNvPr id="63" name="TextBox 62"/>
          <p:cNvSpPr txBox="1"/>
          <p:nvPr/>
        </p:nvSpPr>
        <p:spPr bwMode="gray">
          <a:xfrm rot="16200000">
            <a:off x="6566747" y="3214829"/>
            <a:ext cx="2486211" cy="261610"/>
          </a:xfrm>
          <a:prstGeom prst="rect">
            <a:avLst/>
          </a:prstGeom>
          <a:noFill/>
        </p:spPr>
        <p:txBody>
          <a:bodyPr wrap="square" rtlCol="0">
            <a:spAutoFit/>
          </a:bodyPr>
          <a:lstStyle/>
          <a:p>
            <a:pPr algn="ctr"/>
            <a:r>
              <a:rPr lang="zh-CN" altLang="en-US" sz="1100" b="1" spc="300" dirty="0" smtClean="0">
                <a:solidFill>
                  <a:srgbClr val="11356F"/>
                </a:solidFill>
                <a:latin typeface="Microsoft YaHei" panose="020B0503020204020204" pitchFamily="34" charset="-122"/>
                <a:ea typeface="Microsoft YaHei" panose="020B0503020204020204" pitchFamily="34" charset="-122"/>
              </a:rPr>
              <a:t>品牌受欢迎系数</a:t>
            </a:r>
            <a:endParaRPr lang="en-US" sz="1100" b="1" spc="300" dirty="0">
              <a:solidFill>
                <a:srgbClr val="11356F"/>
              </a:solidFill>
              <a:latin typeface="Microsoft YaHei" panose="020B0503020204020204" pitchFamily="34" charset="-122"/>
              <a:ea typeface="Microsoft YaHei" panose="020B0503020204020204" pitchFamily="34" charset="-122"/>
            </a:endParaRPr>
          </a:p>
        </p:txBody>
      </p:sp>
      <p:sp>
        <p:nvSpPr>
          <p:cNvPr id="64" name="Flowchart: Multidocument 63"/>
          <p:cNvSpPr/>
          <p:nvPr/>
        </p:nvSpPr>
        <p:spPr bwMode="gray">
          <a:xfrm>
            <a:off x="5905925" y="3371325"/>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最受欢迎的品牌</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5" name="Flowchart: Multidocument 64"/>
          <p:cNvSpPr/>
          <p:nvPr/>
        </p:nvSpPr>
        <p:spPr bwMode="gray">
          <a:xfrm>
            <a:off x="5185162" y="3113142"/>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最严重的投诉</a:t>
            </a:r>
            <a:endPar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6" name="Flowchart: Multidocument 65"/>
          <p:cNvSpPr/>
          <p:nvPr/>
        </p:nvSpPr>
        <p:spPr bwMode="gray">
          <a:xfrm>
            <a:off x="5916683" y="2747382"/>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r>
              <a:rPr lang="en-US" sz="9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满意</a:t>
            </a:r>
            <a:endParaRPr lang="en-US" sz="9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7" name="Flowchart: Multidocument 66"/>
          <p:cNvSpPr/>
          <p:nvPr/>
        </p:nvSpPr>
        <p:spPr bwMode="gray">
          <a:xfrm>
            <a:off x="5195920" y="2489199"/>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 </a:t>
            </a:r>
          </a:p>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不满意</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8" name="Flowchart: Multidocument 67"/>
          <p:cNvSpPr/>
          <p:nvPr/>
        </p:nvSpPr>
        <p:spPr bwMode="gray">
          <a:xfrm>
            <a:off x="5852141" y="3962995"/>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a:t>
            </a:r>
          </a:p>
          <a:p>
            <a:pPr algn="ctr"/>
            <a:r>
              <a:rPr lang="zh-CN" altLang="en-US" sz="800" dirty="0">
                <a:solidFill>
                  <a:schemeClr val="tx1">
                    <a:lumMod val="65000"/>
                    <a:lumOff val="35000"/>
                  </a:schemeClr>
                </a:solidFill>
                <a:latin typeface="Microsoft YaHei" panose="020B0503020204020204" pitchFamily="34" charset="-122"/>
                <a:ea typeface="Microsoft YaHei" panose="020B0503020204020204" pitchFamily="34" charset="-122"/>
              </a:rPr>
              <a:t>气愤</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69" name="Flowchart: Multidocument 68"/>
          <p:cNvSpPr/>
          <p:nvPr/>
        </p:nvSpPr>
        <p:spPr bwMode="gray">
          <a:xfrm>
            <a:off x="5131378" y="3704812"/>
            <a:ext cx="806824" cy="484096"/>
          </a:xfrm>
          <a:prstGeom prst="flowChartMultidocument">
            <a:avLst/>
          </a:prstGeom>
          <a:solidFill>
            <a:schemeClr val="bg2">
              <a:lumMod val="40000"/>
              <a:lumOff val="60000"/>
            </a:schemeClr>
          </a:solidFill>
          <a:ln w="6350">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800" dirty="0" smtClean="0">
                <a:solidFill>
                  <a:schemeClr val="tx1">
                    <a:lumMod val="65000"/>
                    <a:lumOff val="35000"/>
                  </a:schemeClr>
                </a:solidFill>
                <a:latin typeface="Microsoft YaHei" panose="020B0503020204020204" pitchFamily="34" charset="-122"/>
                <a:ea typeface="Microsoft YaHei" panose="020B0503020204020204" pitchFamily="34" charset="-122"/>
              </a:rPr>
              <a:t>最受欢迎的类型</a:t>
            </a:r>
            <a:endParaRPr lang="en-US" sz="8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70" name="TextBox 69"/>
          <p:cNvSpPr txBox="1"/>
          <p:nvPr/>
        </p:nvSpPr>
        <p:spPr bwMode="gray">
          <a:xfrm>
            <a:off x="8045867" y="2446181"/>
            <a:ext cx="732682" cy="430887"/>
          </a:xfrm>
          <a:prstGeom prst="rect">
            <a:avLst/>
          </a:prstGeom>
          <a:noFill/>
        </p:spPr>
        <p:txBody>
          <a:bodyPr wrap="square" lIns="0" tIns="0" rIns="0" bIns="0" rtlCol="0">
            <a:spAutoFit/>
          </a:bodyPr>
          <a:lstStyle/>
          <a:p>
            <a:pPr algn="ctr"/>
            <a:r>
              <a:rPr lang="zh-CN" altLang="en-US" sz="1400" b="1" dirty="0" smtClean="0">
                <a:solidFill>
                  <a:srgbClr val="800000"/>
                </a:solidFill>
                <a:latin typeface="Microsoft YaHei" panose="020B0503020204020204" pitchFamily="34" charset="-122"/>
                <a:ea typeface="Microsoft YaHei" panose="020B0503020204020204" pitchFamily="34" charset="-122"/>
              </a:rPr>
              <a:t>什么是顾客讨厌的</a:t>
            </a:r>
            <a:r>
              <a:rPr lang="en-US" altLang="zh-CN" sz="1400" b="1" dirty="0" smtClean="0">
                <a:solidFill>
                  <a:srgbClr val="800000"/>
                </a:solidFill>
                <a:latin typeface="Microsoft YaHei" panose="020B0503020204020204" pitchFamily="34" charset="-122"/>
                <a:ea typeface="Microsoft YaHei" panose="020B0503020204020204" pitchFamily="34" charset="-122"/>
              </a:rPr>
              <a:t>?</a:t>
            </a:r>
            <a:endParaRPr lang="en-US" sz="1400" b="1" dirty="0">
              <a:solidFill>
                <a:srgbClr val="800000"/>
              </a:solidFill>
              <a:latin typeface="Microsoft YaHei" panose="020B0503020204020204" pitchFamily="34" charset="-122"/>
              <a:ea typeface="Microsoft YaHei" panose="020B0503020204020204" pitchFamily="34" charset="-122"/>
            </a:endParaRPr>
          </a:p>
        </p:txBody>
      </p:sp>
      <p:sp>
        <p:nvSpPr>
          <p:cNvPr id="71" name="TextBox 70"/>
          <p:cNvSpPr txBox="1"/>
          <p:nvPr/>
        </p:nvSpPr>
        <p:spPr bwMode="gray">
          <a:xfrm>
            <a:off x="8003691" y="2962550"/>
            <a:ext cx="860612" cy="307777"/>
          </a:xfrm>
          <a:prstGeom prst="rect">
            <a:avLst/>
          </a:prstGeom>
          <a:noFill/>
        </p:spPr>
        <p:txBody>
          <a:bodyPr wrap="square" rtlCol="0">
            <a:spAutoFit/>
          </a:bodyPr>
          <a:lstStyle/>
          <a:p>
            <a:endParaRPr lang="en-US" sz="1400" b="1" dirty="0">
              <a:solidFill>
                <a:srgbClr val="800000"/>
              </a:solidFill>
              <a:latin typeface="Microsoft YaHei" panose="020B0503020204020204" pitchFamily="34" charset="-122"/>
              <a:ea typeface="Microsoft YaHei" panose="020B0503020204020204" pitchFamily="34" charset="-122"/>
            </a:endParaRPr>
          </a:p>
        </p:txBody>
      </p:sp>
      <p:sp>
        <p:nvSpPr>
          <p:cNvPr id="72" name="TextBox 71"/>
          <p:cNvSpPr txBox="1"/>
          <p:nvPr/>
        </p:nvSpPr>
        <p:spPr bwMode="gray">
          <a:xfrm>
            <a:off x="7992083" y="2994822"/>
            <a:ext cx="822800" cy="430887"/>
          </a:xfrm>
          <a:prstGeom prst="rect">
            <a:avLst/>
          </a:prstGeom>
          <a:noFill/>
        </p:spPr>
        <p:txBody>
          <a:bodyPr wrap="square" lIns="0" tIns="0" rIns="0" bIns="0" rtlCol="0">
            <a:spAutoFit/>
          </a:bodyPr>
          <a:lstStyle/>
          <a:p>
            <a:pPr algn="ctr"/>
            <a:r>
              <a:rPr lang="zh-CN" altLang="en-US" sz="1400" b="1" dirty="0" smtClean="0">
                <a:solidFill>
                  <a:srgbClr val="800000"/>
                </a:solidFill>
                <a:latin typeface="Microsoft YaHei" panose="020B0503020204020204" pitchFamily="34" charset="-122"/>
                <a:ea typeface="Microsoft YaHei" panose="020B0503020204020204" pitchFamily="34" charset="-122"/>
              </a:rPr>
              <a:t>为什么受欢迎？</a:t>
            </a:r>
            <a:endParaRPr lang="en-US" sz="1400" b="1" dirty="0">
              <a:solidFill>
                <a:srgbClr val="800000"/>
              </a:solidFill>
              <a:latin typeface="Microsoft YaHei" panose="020B0503020204020204" pitchFamily="34" charset="-122"/>
              <a:ea typeface="Microsoft YaHei" panose="020B0503020204020204" pitchFamily="34" charset="-122"/>
            </a:endParaRPr>
          </a:p>
        </p:txBody>
      </p:sp>
      <p:sp>
        <p:nvSpPr>
          <p:cNvPr id="73" name="TextBox 72"/>
          <p:cNvSpPr txBox="1"/>
          <p:nvPr/>
        </p:nvSpPr>
        <p:spPr bwMode="gray">
          <a:xfrm>
            <a:off x="7940658" y="3597250"/>
            <a:ext cx="874018" cy="430887"/>
          </a:xfrm>
          <a:prstGeom prst="rect">
            <a:avLst/>
          </a:prstGeom>
          <a:noFill/>
        </p:spPr>
        <p:txBody>
          <a:bodyPr wrap="square" lIns="0" tIns="0" rIns="0" bIns="0" rtlCol="0">
            <a:spAutoFit/>
          </a:bodyPr>
          <a:lstStyle/>
          <a:p>
            <a:pPr algn="ctr"/>
            <a:r>
              <a:rPr lang="zh-CN" altLang="en-US" sz="1400" b="1" dirty="0" smtClean="0">
                <a:solidFill>
                  <a:srgbClr val="800000"/>
                </a:solidFill>
                <a:latin typeface="Microsoft YaHei" panose="020B0503020204020204" pitchFamily="34" charset="-122"/>
                <a:ea typeface="Microsoft YaHei" panose="020B0503020204020204" pitchFamily="34" charset="-122"/>
              </a:rPr>
              <a:t>什么是顾客偏好的</a:t>
            </a:r>
            <a:r>
              <a:rPr lang="en-US" sz="1400" b="1" dirty="0" smtClean="0">
                <a:solidFill>
                  <a:srgbClr val="800000"/>
                </a:solidFill>
                <a:latin typeface="Microsoft YaHei" panose="020B0503020204020204" pitchFamily="34" charset="-122"/>
                <a:ea typeface="Microsoft YaHei" panose="020B0503020204020204" pitchFamily="34" charset="-122"/>
              </a:rPr>
              <a:t>?</a:t>
            </a:r>
          </a:p>
        </p:txBody>
      </p:sp>
      <p:sp>
        <p:nvSpPr>
          <p:cNvPr id="74" name="TextBox 361"/>
          <p:cNvSpPr txBox="1">
            <a:spLocks noChangeArrowheads="1"/>
          </p:cNvSpPr>
          <p:nvPr>
            <p:custDataLst>
              <p:tags r:id="rId33"/>
            </p:custDataLst>
          </p:nvPr>
        </p:nvSpPr>
        <p:spPr bwMode="gray">
          <a:xfrm>
            <a:off x="3840214" y="1565759"/>
            <a:ext cx="1256754" cy="215444"/>
          </a:xfrm>
          <a:prstGeom prst="rect">
            <a:avLst/>
          </a:prstGeom>
          <a:noFill/>
          <a:ln w="9525">
            <a:noFill/>
            <a:miter lim="800000"/>
            <a:headEnd/>
            <a:tailEnd/>
          </a:ln>
        </p:spPr>
        <p:txBody>
          <a:bodyPr wrap="none" lIns="0" tIns="0" rIns="0" bIns="0">
            <a:spAutoFit/>
          </a:bodyPr>
          <a:lstStyle/>
          <a:p>
            <a:pPr algn="ctr" eaLnBrk="0" hangingPunct="0">
              <a:buClr>
                <a:schemeClr val="folHlink"/>
              </a:buClr>
            </a:pPr>
            <a:r>
              <a:rPr lang="zh-CN" altLang="en-US" sz="1400" b="1" dirty="0" smtClean="0">
                <a:solidFill>
                  <a:srgbClr val="0070C0"/>
                </a:solidFill>
                <a:latin typeface="Microsoft YaHei" panose="020B0503020204020204" pitchFamily="34" charset="-122"/>
                <a:ea typeface="Microsoft YaHei" panose="020B0503020204020204" pitchFamily="34" charset="-122"/>
              </a:rPr>
              <a:t>情感分析进行中</a:t>
            </a:r>
            <a:endParaRPr lang="en-US" sz="1400" b="1" dirty="0" smtClean="0">
              <a:solidFill>
                <a:srgbClr val="0070C0"/>
              </a:solidFill>
              <a:latin typeface="Microsoft YaHei" panose="020B0503020204020204" pitchFamily="34" charset="-122"/>
              <a:ea typeface="Microsoft YaHei" panose="020B0503020204020204" pitchFamily="34" charset="-122"/>
            </a:endParaRPr>
          </a:p>
        </p:txBody>
      </p:sp>
      <p:sp>
        <p:nvSpPr>
          <p:cNvPr id="75" name="Round Same Side Corner Rectangle 74"/>
          <p:cNvSpPr/>
          <p:nvPr/>
        </p:nvSpPr>
        <p:spPr>
          <a:xfrm>
            <a:off x="762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需求预测</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6" name="Round Same Side Corner Rectangle 75"/>
          <p:cNvSpPr/>
          <p:nvPr/>
        </p:nvSpPr>
        <p:spPr>
          <a:xfrm>
            <a:off x="15240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a:solidFill>
                  <a:schemeClr val="tx2"/>
                </a:solidFill>
                <a:latin typeface="Microsoft YaHei" panose="020B0503020204020204" pitchFamily="34" charset="-122"/>
                <a:ea typeface="Microsoft YaHei" panose="020B0503020204020204" pitchFamily="34" charset="-122"/>
                <a:cs typeface="Calibri" pitchFamily="34" charset="0"/>
              </a:rPr>
              <a:t>顾客</a:t>
            </a:r>
            <a:r>
              <a:rPr 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360</a:t>
            </a:r>
            <a:r>
              <a:rPr lang="en-US" sz="800" dirty="0">
                <a:solidFill>
                  <a:schemeClr val="tx2"/>
                </a:solidFill>
                <a:latin typeface="Microsoft YaHei" panose="020B0503020204020204" pitchFamily="34" charset="-122"/>
                <a:ea typeface="Microsoft YaHei" panose="020B0503020204020204" pitchFamily="34" charset="-122"/>
                <a:cs typeface="Calibri" pitchFamily="34" charset="0"/>
              </a:rPr>
              <a:t>°</a:t>
            </a:r>
          </a:p>
          <a:p>
            <a:pPr algn="ct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7" name="Round Same Side Corner Rectangle 76"/>
          <p:cNvSpPr/>
          <p:nvPr/>
        </p:nvSpPr>
        <p:spPr>
          <a:xfrm>
            <a:off x="29718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定价</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sp>
        <p:nvSpPr>
          <p:cNvPr id="78" name="Round Same Side Corner Rectangle 77"/>
          <p:cNvSpPr/>
          <p:nvPr/>
        </p:nvSpPr>
        <p:spPr>
          <a:xfrm>
            <a:off x="4419600" y="76200"/>
            <a:ext cx="1371600" cy="152400"/>
          </a:xfrm>
          <a:prstGeom prst="round2SameRect">
            <a:avLst>
              <a:gd name="adj1" fmla="val 38889"/>
              <a:gd name="adj2" fmla="val 0"/>
            </a:avLst>
          </a:prstGeom>
          <a:solidFill>
            <a:schemeClr val="tx2"/>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b="1" dirty="0" smtClean="0">
                <a:solidFill>
                  <a:schemeClr val="bg1"/>
                </a:solidFill>
                <a:latin typeface="Microsoft YaHei" panose="020B0503020204020204" pitchFamily="34" charset="-122"/>
                <a:ea typeface="Microsoft YaHei" panose="020B0503020204020204" pitchFamily="34" charset="-122"/>
                <a:cs typeface="Calibri" pitchFamily="34" charset="0"/>
              </a:rPr>
              <a:t>社交媒体</a:t>
            </a:r>
            <a:endParaRPr lang="en-US" sz="800" b="1" dirty="0">
              <a:solidFill>
                <a:schemeClr val="bg1"/>
              </a:solidFill>
              <a:latin typeface="Microsoft YaHei" panose="020B0503020204020204" pitchFamily="34" charset="-122"/>
              <a:ea typeface="Microsoft YaHei" panose="020B0503020204020204" pitchFamily="34" charset="-122"/>
              <a:cs typeface="Calibri" pitchFamily="34" charset="0"/>
            </a:endParaRPr>
          </a:p>
        </p:txBody>
      </p:sp>
      <p:sp>
        <p:nvSpPr>
          <p:cNvPr id="79" name="Round Same Side Corner Rectangle 78"/>
          <p:cNvSpPr/>
          <p:nvPr/>
        </p:nvSpPr>
        <p:spPr>
          <a:xfrm>
            <a:off x="5867400" y="76200"/>
            <a:ext cx="1371600" cy="152400"/>
          </a:xfrm>
          <a:prstGeom prst="round2SameRect">
            <a:avLst>
              <a:gd name="adj1" fmla="val 38889"/>
              <a:gd name="adj2" fmla="val 0"/>
            </a:avLst>
          </a:prstGeom>
          <a:no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wrap="none" lIns="0" tIns="0" rIns="0" bIns="0" rtlCol="0" anchor="t" anchorCtr="0"/>
          <a:lstStyle/>
          <a:p>
            <a:pPr algn="ctr"/>
            <a:r>
              <a:rPr lang="zh-CN" altLang="en-US" sz="800" dirty="0" smtClean="0">
                <a:solidFill>
                  <a:schemeClr val="tx2"/>
                </a:solidFill>
                <a:latin typeface="Microsoft YaHei" panose="020B0503020204020204" pitchFamily="34" charset="-122"/>
                <a:ea typeface="Microsoft YaHei" panose="020B0503020204020204" pitchFamily="34" charset="-122"/>
                <a:cs typeface="Calibri" pitchFamily="34" charset="0"/>
              </a:rPr>
              <a:t>选址</a:t>
            </a:r>
            <a:endParaRPr lang="en-US" sz="800" dirty="0">
              <a:solidFill>
                <a:schemeClr val="tx2"/>
              </a:solidFill>
              <a:latin typeface="Microsoft YaHei" panose="020B0503020204020204" pitchFamily="34" charset="-122"/>
              <a:ea typeface="Microsoft YaHei" panose="020B0503020204020204" pitchFamily="34" charset="-122"/>
              <a:cs typeface="Calibri" pitchFamily="34" charset="0"/>
            </a:endParaRPr>
          </a:p>
        </p:txBody>
      </p:sp>
      <p:cxnSp>
        <p:nvCxnSpPr>
          <p:cNvPr id="80" name="Straight Connector 79"/>
          <p:cNvCxnSpPr/>
          <p:nvPr/>
        </p:nvCxnSpPr>
        <p:spPr>
          <a:xfrm>
            <a:off x="0" y="228600"/>
            <a:ext cx="914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5430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ZTJOBI_CHARGECODE" val="AXP056"/>
  <p:tag name="AZTJOBI_CUSTOMER" val="OPE"/>
  <p:tag name="AZTJOBI_JOBCODE" val="OPE00944"/>
  <p:tag name="AZTJOBI_REQUESTER" val="57"/>
  <p:tag name="AZTJOBI_TITLE" val="Using prepaid cards in trade promotions"/>
  <p:tag name="AZTJOBI_COMMENTS" val=""/>
  <p:tag name="AZTJOBI_DESCRIPTION" val=""/>
  <p:tag name="AZTJOBI_OEXCEL" val="False"/>
  <p:tag name="AZTJOBI_OOTHER" val="False"/>
  <p:tag name="AZTJOBI_OPDF" val="False"/>
  <p:tag name="AZTJOBI_OPOWER" val="True"/>
  <p:tag name="AZTJOBI_OWORD" val="False"/>
  <p:tag name="AZTJOBI_SEXCEL" val="False"/>
  <p:tag name="AZTJOBI_SOTHER" val="False"/>
  <p:tag name="AZTJOBI_SPDF" val="False"/>
  <p:tag name="AZTJOBI_SPOWER" val="True"/>
  <p:tag name="AZTJOBI_SWORD" val="False"/>
  <p:tag name="AZTJOBI_SDIGPIC" val="False"/>
  <p:tag name="AZTJOBI_SFAX" val="False"/>
  <p:tag name="AZTJOBI_JOBCODEVERSION" val="OPE00944"/>
  <p:tag name="AZTJOBI_JOBCODEACTVERSION" val="1"/>
  <p:tag name="AZTJOBI_JOBCODEVERSIONORIGFILENAME" val="tradepromo_prepaid_overview_Sep182006_v1 (2).ppt"/>
  <p:tag name="AZTJOBI_JOBCODEVERSIONALTSLIDES" val="0"/>
  <p:tag name="AZTJOBI_JOBCODEVERSIONEDITSLIDES" val="0"/>
  <p:tag name="AZTJOBI_JOBCODEVERSIONNEWSLIDES" val="0"/>
  <p:tag name="AZTJOBI_JOBCODEVERSIONCOMPLEXITY" val="0"/>
  <p:tag name="AZTJOBI_JOBCODEVERSIONDEVDATE" val="12:00:00 AM"/>
  <p:tag name="AZTJOBI_JOBCODEVERSIONDEVTIME" val="12:00:00 AM"/>
  <p:tag name="AZTJOBI_JOBCODEVERSIONQ" val="0"/>
  <p:tag name="AZTJOBI_JOBCODEVERSIONREQDATE" val="9/18/2006"/>
  <p:tag name="AZTJOBI_JOBCODEVERSIONREQTIME" val="10:04:00 PM"/>
  <p:tag name="AZTJOBI_JOBCODEVERSIONSERVICE" val="SVA"/>
  <p:tag name="AZTJOBI_JOBCODEVERSIONUPDDATE" val="9/18/2006 10:04:47 PM"/>
  <p:tag name="THINKCELLPRESENTATIONDONOTDELETE" val="&lt;?xml version=&quot;1.0&quot; encoding=&quot;UTF-16&quot; standalone=&quot;yes&quot;?&gt;&#10;&lt;root reqver=&quot;17819&quot;&gt;&lt;version val=&quot;17868&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1&quot;/&gt;&lt;m_mruColor&gt;&lt;m_vecMRU length=&quot;8&quot;&gt;&lt;elem&gt;&lt;m_ppcolschidx val=&quot;0&quot;/&gt;&lt;m_rgb r=&quot;0&quot; g=&quot;0&quot; b=&quot;66&quot;/&gt;&lt;/elem&gt;&lt;elem&gt;&lt;m_ppcolschidx val=&quot;0&quot;/&gt;&lt;m_rgb r=&quot;0&quot; g=&quot;40&quot; b=&quot;80&quot;/&gt;&lt;/elem&gt;&lt;elem&gt;&lt;m_ppcolschidx val=&quot;0&quot;/&gt;&lt;m_rgb r=&quot;b9&quot; g=&quot;ce&quot; b=&quot;eb&quot;/&gt;&lt;/elem&gt;&lt;elem&gt;&lt;m_ppcolschidx val=&quot;0&quot;/&gt;&lt;m_rgb r=&quot;cf&quot; g=&quot;c8&quot; b=&quot;c5&quot;/&gt;&lt;/elem&gt;&lt;elem&gt;&lt;m_ppcolschidx val=&quot;0&quot;/&gt;&lt;m_rgb r=&quot;da&quot; g=&quot;d9&quot; b=&quot;c2&quot;/&gt;&lt;/elem&gt;&lt;elem&gt;&lt;m_ppcolschidx val=&quot;0&quot;/&gt;&lt;m_rgb r=&quot;33&quot; g=&quot;33&quot; b=&quot;99&quot;/&gt;&lt;/elem&gt;&lt;elem&gt;&lt;m_ppcolschidx val=&quot;0&quot;/&gt;&lt;m_rgb r=&quot;c6&quot; g=&quot;c2&quot; b=&quot;a2&quot;/&gt;&lt;/elem&gt;&lt;elem&gt;&lt;m_ppcolschidx val=&quot;0&quot;/&gt;&lt;m_rgb r=&quot;2b&quot; g=&quot;44&quot; b=&quot;aa&quot;/&gt;&lt;/elem&gt;&lt;/m_vecMRU&gt;&lt;/m_mruColor&gt;&lt;m_eweekdayFirstOfWorkweek val=&quot;2&quot;/&gt;&lt;m_eweekdayFirstOfWeekend val=&quot;7&quot;/&gt;&lt;m_mapectfillschemeMRU/&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MinusSymbol&gt;-&lt;/m_chMinusSymbol&gt;&lt;m_chDecimalSymbol&gt;.&lt;/m_chDecimalSymbol&gt;&lt;m_nGroupingDigits val=&quot;3&quot;/&gt;&lt;m_chGroupingSymbol&gt;,&lt;/m_chGroupingSymbol&gt;&lt;/m_precDefault&gt;&lt;/CDefaultPrec&gt;&lt;/root&gt;"/>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nK5kUZHZlUOnMpp0P5ywj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pECGn32U4WEaK5u6sND2rWw"/>
</p:tagLst>
</file>

<file path=ppt/tags/tag1000.xml><?xml version="1.0" encoding="utf-8"?>
<p:tagLst xmlns:a="http://schemas.openxmlformats.org/drawingml/2006/main" xmlns:r="http://schemas.openxmlformats.org/officeDocument/2006/relationships" xmlns:p="http://schemas.openxmlformats.org/presentationml/2006/main">
  <p:tag name="THINKCELLSHAPEDONOTDELETE" val="pPgpgaUDS9E.b2EHWDXpHig"/>
</p:tagLst>
</file>

<file path=ppt/tags/tag1001.xml><?xml version="1.0" encoding="utf-8"?>
<p:tagLst xmlns:a="http://schemas.openxmlformats.org/drawingml/2006/main" xmlns:r="http://schemas.openxmlformats.org/officeDocument/2006/relationships" xmlns:p="http://schemas.openxmlformats.org/presentationml/2006/main">
  <p:tag name="THINKCELLSHAPEDONOTDELETE" val="pQbTHt8jknUOe0CBFXZ2Wkg"/>
</p:tagLst>
</file>

<file path=ppt/tags/tag1002.xml><?xml version="1.0" encoding="utf-8"?>
<p:tagLst xmlns:a="http://schemas.openxmlformats.org/drawingml/2006/main" xmlns:r="http://schemas.openxmlformats.org/officeDocument/2006/relationships" xmlns:p="http://schemas.openxmlformats.org/presentationml/2006/main">
  <p:tag name="THINKCELLSHAPEDONOTDELETE" val="pl2bu3Z9Kikqm42yZCbIDSA"/>
</p:tagLst>
</file>

<file path=ppt/tags/tag1003.xml><?xml version="1.0" encoding="utf-8"?>
<p:tagLst xmlns:a="http://schemas.openxmlformats.org/drawingml/2006/main" xmlns:r="http://schemas.openxmlformats.org/officeDocument/2006/relationships" xmlns:p="http://schemas.openxmlformats.org/presentationml/2006/main">
  <p:tag name="THINKCELLSHAPEDONOTDELETE" val="pz4v6XlEWvUCiNuyyvcGMcw"/>
</p:tagLst>
</file>

<file path=ppt/tags/tag1004.xml><?xml version="1.0" encoding="utf-8"?>
<p:tagLst xmlns:a="http://schemas.openxmlformats.org/drawingml/2006/main" xmlns:r="http://schemas.openxmlformats.org/officeDocument/2006/relationships" xmlns:p="http://schemas.openxmlformats.org/presentationml/2006/main">
  <p:tag name="THINKCELLSHAPEDONOTDELETE" val="pstxPPNyRt02rRCJ0WIFWWA"/>
</p:tagLst>
</file>

<file path=ppt/tags/tag1005.xml><?xml version="1.0" encoding="utf-8"?>
<p:tagLst xmlns:a="http://schemas.openxmlformats.org/drawingml/2006/main" xmlns:r="http://schemas.openxmlformats.org/officeDocument/2006/relationships" xmlns:p="http://schemas.openxmlformats.org/presentationml/2006/main">
  <p:tag name="THINKCELLSHAPEDONOTDELETE" val="p_ErkrjJWYkaMUr9CQ2mWiA"/>
</p:tagLst>
</file>

<file path=ppt/tags/tag1006.xml><?xml version="1.0" encoding="utf-8"?>
<p:tagLst xmlns:a="http://schemas.openxmlformats.org/drawingml/2006/main" xmlns:r="http://schemas.openxmlformats.org/officeDocument/2006/relationships" xmlns:p="http://schemas.openxmlformats.org/presentationml/2006/main">
  <p:tag name="THINKCELLSHAPEDONOTDELETE" val="p6.pd0.c.U0ipNdCG4x030g"/>
</p:tagLst>
</file>

<file path=ppt/tags/tag1007.xml><?xml version="1.0" encoding="utf-8"?>
<p:tagLst xmlns:a="http://schemas.openxmlformats.org/drawingml/2006/main" xmlns:r="http://schemas.openxmlformats.org/officeDocument/2006/relationships" xmlns:p="http://schemas.openxmlformats.org/presentationml/2006/main">
  <p:tag name="THINKCELLSHAPEDONOTDELETE" val="pqpzLnm4XIkeApbgOeL6XiA"/>
</p:tagLst>
</file>

<file path=ppt/tags/tag1008.xml><?xml version="1.0" encoding="utf-8"?>
<p:tagLst xmlns:a="http://schemas.openxmlformats.org/drawingml/2006/main" xmlns:r="http://schemas.openxmlformats.org/officeDocument/2006/relationships" xmlns:p="http://schemas.openxmlformats.org/presentationml/2006/main">
  <p:tag name="THINKCELLSHAPEDONOTDELETE" val="pvwS_NOvmHUqezESerzX4og"/>
</p:tagLst>
</file>

<file path=ppt/tags/tag1009.xml><?xml version="1.0" encoding="utf-8"?>
<p:tagLst xmlns:a="http://schemas.openxmlformats.org/drawingml/2006/main" xmlns:r="http://schemas.openxmlformats.org/officeDocument/2006/relationships" xmlns:p="http://schemas.openxmlformats.org/presentationml/2006/main">
  <p:tag name="THINKCELLSHAPEDONOTDELETE" val="pLLYBHM1qyEKSfWEdIF8vog"/>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pkDWWqKtKfE2yfUtJdwryhw"/>
</p:tagLst>
</file>

<file path=ppt/tags/tag1010.xml><?xml version="1.0" encoding="utf-8"?>
<p:tagLst xmlns:a="http://schemas.openxmlformats.org/drawingml/2006/main" xmlns:r="http://schemas.openxmlformats.org/officeDocument/2006/relationships" xmlns:p="http://schemas.openxmlformats.org/presentationml/2006/main">
  <p:tag name="THINKCELLSHAPEDONOTDELETE" val="pmmOR1DvLEkGNriCq31I0Fg"/>
</p:tagLst>
</file>

<file path=ppt/tags/tag1011.xml><?xml version="1.0" encoding="utf-8"?>
<p:tagLst xmlns:a="http://schemas.openxmlformats.org/drawingml/2006/main" xmlns:r="http://schemas.openxmlformats.org/officeDocument/2006/relationships" xmlns:p="http://schemas.openxmlformats.org/presentationml/2006/main">
  <p:tag name="THINKCELLSHAPEDONOTDELETE" val="p4EdujiRXZkS6LqE1tPY6bA"/>
</p:tagLst>
</file>

<file path=ppt/tags/tag1012.xml><?xml version="1.0" encoding="utf-8"?>
<p:tagLst xmlns:a="http://schemas.openxmlformats.org/drawingml/2006/main" xmlns:r="http://schemas.openxmlformats.org/officeDocument/2006/relationships" xmlns:p="http://schemas.openxmlformats.org/presentationml/2006/main">
  <p:tag name="THINKCELLSHAPEDONOTDELETE" val="p6tmeQ.uJbEu3S6A4uTy5LQ"/>
</p:tagLst>
</file>

<file path=ppt/tags/tag1013.xml><?xml version="1.0" encoding="utf-8"?>
<p:tagLst xmlns:a="http://schemas.openxmlformats.org/drawingml/2006/main" xmlns:r="http://schemas.openxmlformats.org/officeDocument/2006/relationships" xmlns:p="http://schemas.openxmlformats.org/presentationml/2006/main">
  <p:tag name="THINKCELLSHAPEDONOTDELETE" val="p.0OdQEmIHEyEBFxTVziSjw"/>
</p:tagLst>
</file>

<file path=ppt/tags/tag1014.xml><?xml version="1.0" encoding="utf-8"?>
<p:tagLst xmlns:a="http://schemas.openxmlformats.org/drawingml/2006/main" xmlns:r="http://schemas.openxmlformats.org/officeDocument/2006/relationships" xmlns:p="http://schemas.openxmlformats.org/presentationml/2006/main">
  <p:tag name="THINKCELLSHAPEDONOTDELETE" val="pRHrEnZFsyU6yewpco0uzwQ"/>
</p:tagLst>
</file>

<file path=ppt/tags/tag1015.xml><?xml version="1.0" encoding="utf-8"?>
<p:tagLst xmlns:a="http://schemas.openxmlformats.org/drawingml/2006/main" xmlns:r="http://schemas.openxmlformats.org/officeDocument/2006/relationships" xmlns:p="http://schemas.openxmlformats.org/presentationml/2006/main">
  <p:tag name="THINKCELLSHAPEDONOTDELETE" val="pRHrEnZFsyU6yewpco0uzwQ"/>
</p:tagLst>
</file>

<file path=ppt/tags/tag1016.xml><?xml version="1.0" encoding="utf-8"?>
<p:tagLst xmlns:a="http://schemas.openxmlformats.org/drawingml/2006/main" xmlns:r="http://schemas.openxmlformats.org/officeDocument/2006/relationships" xmlns:p="http://schemas.openxmlformats.org/presentationml/2006/main">
  <p:tag name="THINKCELLSHAPEDONOTDELETE" val="pRHrEnZFsyU6yewpco0uzwQ"/>
</p:tagLst>
</file>

<file path=ppt/tags/tag1017.xml><?xml version="1.0" encoding="utf-8"?>
<p:tagLst xmlns:a="http://schemas.openxmlformats.org/drawingml/2006/main" xmlns:r="http://schemas.openxmlformats.org/officeDocument/2006/relationships" xmlns:p="http://schemas.openxmlformats.org/presentationml/2006/main">
  <p:tag name="THINKCELLSHAPEDONOTDELETE" val="pS7_Mpki5X02LUGFEEEn4pg"/>
</p:tagLst>
</file>

<file path=ppt/tags/tag1018.xml><?xml version="1.0" encoding="utf-8"?>
<p:tagLst xmlns:a="http://schemas.openxmlformats.org/drawingml/2006/main" xmlns:r="http://schemas.openxmlformats.org/officeDocument/2006/relationships" xmlns:p="http://schemas.openxmlformats.org/presentationml/2006/main">
  <p:tag name="THINKCELLSHAPEDONOTDELETE" val="pFsCkZFG5fUOV4yzcTs2Wag"/>
</p:tagLst>
</file>

<file path=ppt/tags/tag1019.xml><?xml version="1.0" encoding="utf-8"?>
<p:tagLst xmlns:a="http://schemas.openxmlformats.org/drawingml/2006/main" xmlns:r="http://schemas.openxmlformats.org/officeDocument/2006/relationships" xmlns:p="http://schemas.openxmlformats.org/presentationml/2006/main">
  <p:tag name="THINKCELLSHAPEDONOTDELETE" val="pp0197x1bmESJmA__0pPbD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20.xml><?xml version="1.0" encoding="utf-8"?>
<p:tagLst xmlns:a="http://schemas.openxmlformats.org/drawingml/2006/main" xmlns:r="http://schemas.openxmlformats.org/officeDocument/2006/relationships" xmlns:p="http://schemas.openxmlformats.org/presentationml/2006/main">
  <p:tag name="THINKCELLSHAPEDONOTDELETE" val="pEIxH.PCCLUKaSg5toJYRkg"/>
</p:tagLst>
</file>

<file path=ppt/tags/tag1021.xml><?xml version="1.0" encoding="utf-8"?>
<p:tagLst xmlns:a="http://schemas.openxmlformats.org/drawingml/2006/main" xmlns:r="http://schemas.openxmlformats.org/officeDocument/2006/relationships" xmlns:p="http://schemas.openxmlformats.org/presentationml/2006/main">
  <p:tag name="THINKCELLSHAPEDONOTDELETE" val="pHHIXUeMJg0KVW3M8J6d8ww"/>
</p:tagLst>
</file>

<file path=ppt/tags/tag1022.xml><?xml version="1.0" encoding="utf-8"?>
<p:tagLst xmlns:a="http://schemas.openxmlformats.org/drawingml/2006/main" xmlns:r="http://schemas.openxmlformats.org/officeDocument/2006/relationships" xmlns:p="http://schemas.openxmlformats.org/presentationml/2006/main">
  <p:tag name="THINKCELLSHAPEDONOTDELETE" val="pGincRScbD0mGvCSHVxSM_A"/>
</p:tagLst>
</file>

<file path=ppt/tags/tag1023.xml><?xml version="1.0" encoding="utf-8"?>
<p:tagLst xmlns:a="http://schemas.openxmlformats.org/drawingml/2006/main" xmlns:r="http://schemas.openxmlformats.org/officeDocument/2006/relationships" xmlns:p="http://schemas.openxmlformats.org/presentationml/2006/main">
  <p:tag name="THINKCELLSHAPEDONOTDELETE" val="pga90hdOBf0yAtpjt0yV7mQ"/>
</p:tagLst>
</file>

<file path=ppt/tags/tag1024.xml><?xml version="1.0" encoding="utf-8"?>
<p:tagLst xmlns:a="http://schemas.openxmlformats.org/drawingml/2006/main" xmlns:r="http://schemas.openxmlformats.org/officeDocument/2006/relationships" xmlns:p="http://schemas.openxmlformats.org/presentationml/2006/main">
  <p:tag name="THINKCELLSHAPEDONOTDELETE" val="pUNXVXMAIkU.LOdrdJA1K5Q"/>
</p:tagLst>
</file>

<file path=ppt/tags/tag1025.xml><?xml version="1.0" encoding="utf-8"?>
<p:tagLst xmlns:a="http://schemas.openxmlformats.org/drawingml/2006/main" xmlns:r="http://schemas.openxmlformats.org/officeDocument/2006/relationships" xmlns:p="http://schemas.openxmlformats.org/presentationml/2006/main">
  <p:tag name="THINKCELLSHAPEDONOTDELETE" val="p0TmreOOgNEqVIVVZ.kowXQ"/>
</p:tagLst>
</file>

<file path=ppt/tags/tag1026.xml><?xml version="1.0" encoding="utf-8"?>
<p:tagLst xmlns:a="http://schemas.openxmlformats.org/drawingml/2006/main" xmlns:r="http://schemas.openxmlformats.org/officeDocument/2006/relationships" xmlns:p="http://schemas.openxmlformats.org/presentationml/2006/main">
  <p:tag name="THINKCELLSHAPEDONOTDELETE" val="p2JXmpwmo0USERLzbVUMMUw"/>
</p:tagLst>
</file>

<file path=ppt/tags/tag1027.xml><?xml version="1.0" encoding="utf-8"?>
<p:tagLst xmlns:a="http://schemas.openxmlformats.org/drawingml/2006/main" xmlns:r="http://schemas.openxmlformats.org/officeDocument/2006/relationships" xmlns:p="http://schemas.openxmlformats.org/presentationml/2006/main">
  <p:tag name="THINKCELLSHAPEDONOTDELETE" val="pTy6D5f80jkGyyvfaQOLB5w"/>
</p:tagLst>
</file>

<file path=ppt/tags/tag1028.xml><?xml version="1.0" encoding="utf-8"?>
<p:tagLst xmlns:a="http://schemas.openxmlformats.org/drawingml/2006/main" xmlns:r="http://schemas.openxmlformats.org/officeDocument/2006/relationships" xmlns:p="http://schemas.openxmlformats.org/presentationml/2006/main">
  <p:tag name="THINKCELLSHAPEDONOTDELETE" val="pXt2zK91970O3LApZfB8Mng"/>
</p:tagLst>
</file>

<file path=ppt/tags/tag1029.xml><?xml version="1.0" encoding="utf-8"?>
<p:tagLst xmlns:a="http://schemas.openxmlformats.org/drawingml/2006/main" xmlns:r="http://schemas.openxmlformats.org/officeDocument/2006/relationships" xmlns:p="http://schemas.openxmlformats.org/presentationml/2006/main">
  <p:tag name="THINKCELLSHAPEDONOTDELETE" val="pnv_anGRj70W_5QEpnjOk_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30.xml><?xml version="1.0" encoding="utf-8"?>
<p:tagLst xmlns:a="http://schemas.openxmlformats.org/drawingml/2006/main" xmlns:r="http://schemas.openxmlformats.org/officeDocument/2006/relationships" xmlns:p="http://schemas.openxmlformats.org/presentationml/2006/main">
  <p:tag name="THINKCELLSHAPEDONOTDELETE" val="pXt2zK91970O3LApZfB8Mng"/>
</p:tagLst>
</file>

<file path=ppt/tags/tag1031.xml><?xml version="1.0" encoding="utf-8"?>
<p:tagLst xmlns:a="http://schemas.openxmlformats.org/drawingml/2006/main" xmlns:r="http://schemas.openxmlformats.org/officeDocument/2006/relationships" xmlns:p="http://schemas.openxmlformats.org/presentationml/2006/main">
  <p:tag name="THINKCELLSHAPEDONOTDELETE" val="pnv_anGRj70W_5QEpnjOk_g"/>
</p:tagLst>
</file>

<file path=ppt/tags/tag1032.xml><?xml version="1.0" encoding="utf-8"?>
<p:tagLst xmlns:a="http://schemas.openxmlformats.org/drawingml/2006/main" xmlns:r="http://schemas.openxmlformats.org/officeDocument/2006/relationships" xmlns:p="http://schemas.openxmlformats.org/presentationml/2006/main">
  <p:tag name="THINKCELLSHAPEDONOTDELETE" val="pXt2zK91970O3LApZfB8Mng"/>
</p:tagLst>
</file>

<file path=ppt/tags/tag1033.xml><?xml version="1.0" encoding="utf-8"?>
<p:tagLst xmlns:a="http://schemas.openxmlformats.org/drawingml/2006/main" xmlns:r="http://schemas.openxmlformats.org/officeDocument/2006/relationships" xmlns:p="http://schemas.openxmlformats.org/presentationml/2006/main">
  <p:tag name="THINKCELLSHAPEDONOTDELETE" val="pnv_anGRj70W_5QEpnjOk_g"/>
</p:tagLst>
</file>

<file path=ppt/tags/tag1034.xml><?xml version="1.0" encoding="utf-8"?>
<p:tagLst xmlns:a="http://schemas.openxmlformats.org/drawingml/2006/main" xmlns:r="http://schemas.openxmlformats.org/officeDocument/2006/relationships" xmlns:p="http://schemas.openxmlformats.org/presentationml/2006/main">
  <p:tag name="THINKCELLSHAPEDONOTDELETE" val="tunZn5SpU3EilRMBX8OgpUA"/>
</p:tagLst>
</file>

<file path=ppt/tags/tag1035.xml><?xml version="1.0" encoding="utf-8"?>
<p:tagLst xmlns:a="http://schemas.openxmlformats.org/drawingml/2006/main" xmlns:r="http://schemas.openxmlformats.org/officeDocument/2006/relationships" xmlns:p="http://schemas.openxmlformats.org/presentationml/2006/main">
  <p:tag name="THINKCELLSHAPEDONOTDELETE" val="pljbqsXKdYkOIraUsp68sZA"/>
</p:tagLst>
</file>

<file path=ppt/tags/tag1036.xml><?xml version="1.0" encoding="utf-8"?>
<p:tagLst xmlns:a="http://schemas.openxmlformats.org/drawingml/2006/main" xmlns:r="http://schemas.openxmlformats.org/officeDocument/2006/relationships" xmlns:p="http://schemas.openxmlformats.org/presentationml/2006/main">
  <p:tag name="THINKCELLSHAPEDONOTDELETE" val="pfREMFqj6SUC.XsvMaNZvYQ"/>
</p:tagLst>
</file>

<file path=ppt/tags/tag1037.xml><?xml version="1.0" encoding="utf-8"?>
<p:tagLst xmlns:a="http://schemas.openxmlformats.org/drawingml/2006/main" xmlns:r="http://schemas.openxmlformats.org/officeDocument/2006/relationships" xmlns:p="http://schemas.openxmlformats.org/presentationml/2006/main">
  <p:tag name="THINKCELLSHAPEDONOTDELETE" val="pjkjjmBNfZkqluHBbAvGJLA"/>
</p:tagLst>
</file>

<file path=ppt/tags/tag1038.xml><?xml version="1.0" encoding="utf-8"?>
<p:tagLst xmlns:a="http://schemas.openxmlformats.org/drawingml/2006/main" xmlns:r="http://schemas.openxmlformats.org/officeDocument/2006/relationships" xmlns:p="http://schemas.openxmlformats.org/presentationml/2006/main">
  <p:tag name="THINKCELLSHAPEDONOTDELETE" val="pNG2YrrcxZ0.7fxiKojCIsQ"/>
</p:tagLst>
</file>

<file path=ppt/tags/tag1039.xml><?xml version="1.0" encoding="utf-8"?>
<p:tagLst xmlns:a="http://schemas.openxmlformats.org/drawingml/2006/main" xmlns:r="http://schemas.openxmlformats.org/officeDocument/2006/relationships" xmlns:p="http://schemas.openxmlformats.org/presentationml/2006/main">
  <p:tag name="THINKCELLSHAPEDONOTDELETE" val="tSNjxtpbx20GsbNndWCrKZQ"/>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40.xml><?xml version="1.0" encoding="utf-8"?>
<p:tagLst xmlns:a="http://schemas.openxmlformats.org/drawingml/2006/main" xmlns:r="http://schemas.openxmlformats.org/officeDocument/2006/relationships" xmlns:p="http://schemas.openxmlformats.org/presentationml/2006/main">
  <p:tag name="THINKCELLSHAPEDONOTDELETE" val="tGWvgpj7MKE.TBjHXn4a.Mg"/>
</p:tagLst>
</file>

<file path=ppt/tags/tag1041.xml><?xml version="1.0" encoding="utf-8"?>
<p:tagLst xmlns:a="http://schemas.openxmlformats.org/drawingml/2006/main" xmlns:r="http://schemas.openxmlformats.org/officeDocument/2006/relationships" xmlns:p="http://schemas.openxmlformats.org/presentationml/2006/main">
  <p:tag name="THINKCELLSHAPEDONOTDELETE" val="tDSZhQ8iHPUiEfICeXYbUjA"/>
</p:tagLst>
</file>

<file path=ppt/tags/tag1042.xml><?xml version="1.0" encoding="utf-8"?>
<p:tagLst xmlns:a="http://schemas.openxmlformats.org/drawingml/2006/main" xmlns:r="http://schemas.openxmlformats.org/officeDocument/2006/relationships" xmlns:p="http://schemas.openxmlformats.org/presentationml/2006/main">
  <p:tag name="THINKCELLSHAPEDONOTDELETE" val="tXC7FlDmUKUCSyw03Kd3BTQ"/>
</p:tagLst>
</file>

<file path=ppt/tags/tag1043.xml><?xml version="1.0" encoding="utf-8"?>
<p:tagLst xmlns:a="http://schemas.openxmlformats.org/drawingml/2006/main" xmlns:r="http://schemas.openxmlformats.org/officeDocument/2006/relationships" xmlns:p="http://schemas.openxmlformats.org/presentationml/2006/main">
  <p:tag name="THINKCELLSHAPEDONOTDELETE" val="tCUSXD4cdqEquOJWlsJGu1A"/>
</p:tagLst>
</file>

<file path=ppt/tags/tag1044.xml><?xml version="1.0" encoding="utf-8"?>
<p:tagLst xmlns:a="http://schemas.openxmlformats.org/drawingml/2006/main" xmlns:r="http://schemas.openxmlformats.org/officeDocument/2006/relationships" xmlns:p="http://schemas.openxmlformats.org/presentationml/2006/main">
  <p:tag name="THINKCELLSHAPEDONOTDELETE" val="teTIihf7YvE2hVM7dzTVe9Q"/>
</p:tagLst>
</file>

<file path=ppt/tags/tag1045.xml><?xml version="1.0" encoding="utf-8"?>
<p:tagLst xmlns:a="http://schemas.openxmlformats.org/drawingml/2006/main" xmlns:r="http://schemas.openxmlformats.org/officeDocument/2006/relationships" xmlns:p="http://schemas.openxmlformats.org/presentationml/2006/main">
  <p:tag name="THINKCELLSHAPEDONOTDELETE" val="tbsKE3Dzkl02IuiUixJLOHg"/>
</p:tagLst>
</file>

<file path=ppt/tags/tag1046.xml><?xml version="1.0" encoding="utf-8"?>
<p:tagLst xmlns:a="http://schemas.openxmlformats.org/drawingml/2006/main" xmlns:r="http://schemas.openxmlformats.org/officeDocument/2006/relationships" xmlns:p="http://schemas.openxmlformats.org/presentationml/2006/main">
  <p:tag name="THINKCELLSHAPEDONOTDELETE" val="tOPBzxP_SlECapbRzWwXiww"/>
</p:tagLst>
</file>

<file path=ppt/tags/tag1047.xml><?xml version="1.0" encoding="utf-8"?>
<p:tagLst xmlns:a="http://schemas.openxmlformats.org/drawingml/2006/main" xmlns:r="http://schemas.openxmlformats.org/officeDocument/2006/relationships" xmlns:p="http://schemas.openxmlformats.org/presentationml/2006/main">
  <p:tag name="THINKCELLSHAPEDONOTDELETE" val="pljbqsXKdYkOIraUsp68sZA"/>
</p:tagLst>
</file>

<file path=ppt/tags/tag1048.xml><?xml version="1.0" encoding="utf-8"?>
<p:tagLst xmlns:a="http://schemas.openxmlformats.org/drawingml/2006/main" xmlns:r="http://schemas.openxmlformats.org/officeDocument/2006/relationships" xmlns:p="http://schemas.openxmlformats.org/presentationml/2006/main">
  <p:tag name="THINKCELLSHAPEDONOTDELETE" val="pfREMFqj6SUC.XsvMaNZvYQ"/>
</p:tagLst>
</file>

<file path=ppt/tags/tag1049.xml><?xml version="1.0" encoding="utf-8"?>
<p:tagLst xmlns:a="http://schemas.openxmlformats.org/drawingml/2006/main" xmlns:r="http://schemas.openxmlformats.org/officeDocument/2006/relationships" xmlns:p="http://schemas.openxmlformats.org/presentationml/2006/main">
  <p:tag name="THINKCELLSHAPEDONOTDELETE" val="tSNjxtpbx20GsbNndWCrKZQ"/>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pp5OP5c9bz0adp2ZUKe7kvQ"/>
</p:tagLst>
</file>

<file path=ppt/tags/tag1050.xml><?xml version="1.0" encoding="utf-8"?>
<p:tagLst xmlns:a="http://schemas.openxmlformats.org/drawingml/2006/main" xmlns:r="http://schemas.openxmlformats.org/officeDocument/2006/relationships" xmlns:p="http://schemas.openxmlformats.org/presentationml/2006/main">
  <p:tag name="THINKCELLSHAPEDONOTDELETE" val="tGWvgpj7MKE.TBjHXn4a.Mg"/>
</p:tagLst>
</file>

<file path=ppt/tags/tag1051.xml><?xml version="1.0" encoding="utf-8"?>
<p:tagLst xmlns:a="http://schemas.openxmlformats.org/drawingml/2006/main" xmlns:r="http://schemas.openxmlformats.org/officeDocument/2006/relationships" xmlns:p="http://schemas.openxmlformats.org/presentationml/2006/main">
  <p:tag name="THINKCELLSHAPEDONOTDELETE" val="tDSZhQ8iHPUiEfICeXYbUjA"/>
</p:tagLst>
</file>

<file path=ppt/tags/tag1052.xml><?xml version="1.0" encoding="utf-8"?>
<p:tagLst xmlns:a="http://schemas.openxmlformats.org/drawingml/2006/main" xmlns:r="http://schemas.openxmlformats.org/officeDocument/2006/relationships" xmlns:p="http://schemas.openxmlformats.org/presentationml/2006/main">
  <p:tag name="THINKCELLSHAPEDONOTDELETE" val="tXC7FlDmUKUCSyw03Kd3BTQ"/>
</p:tagLst>
</file>

<file path=ppt/tags/tag1053.xml><?xml version="1.0" encoding="utf-8"?>
<p:tagLst xmlns:a="http://schemas.openxmlformats.org/drawingml/2006/main" xmlns:r="http://schemas.openxmlformats.org/officeDocument/2006/relationships" xmlns:p="http://schemas.openxmlformats.org/presentationml/2006/main">
  <p:tag name="THINKCELLSHAPEDONOTDELETE" val="tCUSXD4cdqEquOJWlsJGu1A"/>
</p:tagLst>
</file>

<file path=ppt/tags/tag1054.xml><?xml version="1.0" encoding="utf-8"?>
<p:tagLst xmlns:a="http://schemas.openxmlformats.org/drawingml/2006/main" xmlns:r="http://schemas.openxmlformats.org/officeDocument/2006/relationships" xmlns:p="http://schemas.openxmlformats.org/presentationml/2006/main">
  <p:tag name="THINKCELLSHAPEDONOTDELETE" val="teTIihf7YvE2hVM7dzTVe9Q"/>
</p:tagLst>
</file>

<file path=ppt/tags/tag1055.xml><?xml version="1.0" encoding="utf-8"?>
<p:tagLst xmlns:a="http://schemas.openxmlformats.org/drawingml/2006/main" xmlns:r="http://schemas.openxmlformats.org/officeDocument/2006/relationships" xmlns:p="http://schemas.openxmlformats.org/presentationml/2006/main">
  <p:tag name="THINKCELLSHAPEDONOTDELETE" val="tbsKE3Dzkl02IuiUixJLOHg"/>
</p:tagLst>
</file>

<file path=ppt/tags/tag1056.xml><?xml version="1.0" encoding="utf-8"?>
<p:tagLst xmlns:a="http://schemas.openxmlformats.org/drawingml/2006/main" xmlns:r="http://schemas.openxmlformats.org/officeDocument/2006/relationships" xmlns:p="http://schemas.openxmlformats.org/presentationml/2006/main">
  <p:tag name="THINKCELLSHAPEDONOTDELETE" val="pQGsIYl6gw0Og5IRk5DmNKw"/>
</p:tagLst>
</file>

<file path=ppt/tags/tag1057.xml><?xml version="1.0" encoding="utf-8"?>
<p:tagLst xmlns:a="http://schemas.openxmlformats.org/drawingml/2006/main" xmlns:r="http://schemas.openxmlformats.org/officeDocument/2006/relationships" xmlns:p="http://schemas.openxmlformats.org/presentationml/2006/main">
  <p:tag name="THINKCELLSHAPEDONOTDELETE" val="pl64Q5V0xjkaWNsKYQ1zNKQ"/>
</p:tagLst>
</file>

<file path=ppt/tags/tag1058.xml><?xml version="1.0" encoding="utf-8"?>
<p:tagLst xmlns:a="http://schemas.openxmlformats.org/drawingml/2006/main" xmlns:r="http://schemas.openxmlformats.org/officeDocument/2006/relationships" xmlns:p="http://schemas.openxmlformats.org/presentationml/2006/main">
  <p:tag name="THINKCELLSHAPEDONOTDELETE" val="pF8ZfFcg80kmsTVMadLZUPQ"/>
</p:tagLst>
</file>

<file path=ppt/tags/tag1059.xml><?xml version="1.0" encoding="utf-8"?>
<p:tagLst xmlns:a="http://schemas.openxmlformats.org/drawingml/2006/main" xmlns:r="http://schemas.openxmlformats.org/officeDocument/2006/relationships" xmlns:p="http://schemas.openxmlformats.org/presentationml/2006/main">
  <p:tag name="THINKCELLSHAPEDONOTDELETE" val="puVRUq1G2iUqhE0IdovKSAA"/>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LgKWLDAkfE.VaKY.MXku5w"/>
</p:tagLst>
</file>

<file path=ppt/tags/tag1060.xml><?xml version="1.0" encoding="utf-8"?>
<p:tagLst xmlns:a="http://schemas.openxmlformats.org/drawingml/2006/main" xmlns:r="http://schemas.openxmlformats.org/officeDocument/2006/relationships" xmlns:p="http://schemas.openxmlformats.org/presentationml/2006/main">
  <p:tag name="THINKCELLSHAPEDONOTDELETE" val="p4DBYLltM0U2nrlAJGZYyuw"/>
</p:tagLst>
</file>

<file path=ppt/tags/tag1061.xml><?xml version="1.0" encoding="utf-8"?>
<p:tagLst xmlns:a="http://schemas.openxmlformats.org/drawingml/2006/main" xmlns:r="http://schemas.openxmlformats.org/officeDocument/2006/relationships" xmlns:p="http://schemas.openxmlformats.org/presentationml/2006/main">
  <p:tag name="THINKCELLSHAPEDONOTDELETE" val="pFyVeL9K32EOp6X7hII.oTA"/>
</p:tagLst>
</file>

<file path=ppt/tags/tag1062.xml><?xml version="1.0" encoding="utf-8"?>
<p:tagLst xmlns:a="http://schemas.openxmlformats.org/drawingml/2006/main" xmlns:r="http://schemas.openxmlformats.org/officeDocument/2006/relationships" xmlns:p="http://schemas.openxmlformats.org/presentationml/2006/main">
  <p:tag name="THINKCELLSHAPEDONOTDELETE" val="p70aYpMZa2U2Cld3tPC6x7g"/>
</p:tagLst>
</file>

<file path=ppt/tags/tag1063.xml><?xml version="1.0" encoding="utf-8"?>
<p:tagLst xmlns:a="http://schemas.openxmlformats.org/drawingml/2006/main" xmlns:r="http://schemas.openxmlformats.org/officeDocument/2006/relationships" xmlns:p="http://schemas.openxmlformats.org/presentationml/2006/main">
  <p:tag name="THINKCELLSHAPEDONOTDELETE" val="pXQov0YCNQEe7wnFqQT.q6Q"/>
</p:tagLst>
</file>

<file path=ppt/tags/tag1064.xml><?xml version="1.0" encoding="utf-8"?>
<p:tagLst xmlns:a="http://schemas.openxmlformats.org/drawingml/2006/main" xmlns:r="http://schemas.openxmlformats.org/officeDocument/2006/relationships" xmlns:p="http://schemas.openxmlformats.org/presentationml/2006/main">
  <p:tag name="THINKCELLSHAPEDONOTDELETE" val="pWuHlyobDwU6e4TOO64H4YA"/>
</p:tagLst>
</file>

<file path=ppt/tags/tag1065.xml><?xml version="1.0" encoding="utf-8"?>
<p:tagLst xmlns:a="http://schemas.openxmlformats.org/drawingml/2006/main" xmlns:r="http://schemas.openxmlformats.org/officeDocument/2006/relationships" xmlns:p="http://schemas.openxmlformats.org/presentationml/2006/main">
  <p:tag name="THINKCELLSHAPEDONOTDELETE" val="pEX8b349Da0KCJQU7TTRmOw"/>
</p:tagLst>
</file>

<file path=ppt/tags/tag1066.xml><?xml version="1.0" encoding="utf-8"?>
<p:tagLst xmlns:a="http://schemas.openxmlformats.org/drawingml/2006/main" xmlns:r="http://schemas.openxmlformats.org/officeDocument/2006/relationships" xmlns:p="http://schemas.openxmlformats.org/presentationml/2006/main">
  <p:tag name="THINKCELLSHAPEDONOTDELETE" val="p3dYOoUFnBUyPpFuHAXYkvQ"/>
</p:tagLst>
</file>

<file path=ppt/tags/tag1067.xml><?xml version="1.0" encoding="utf-8"?>
<p:tagLst xmlns:a="http://schemas.openxmlformats.org/drawingml/2006/main" xmlns:r="http://schemas.openxmlformats.org/officeDocument/2006/relationships" xmlns:p="http://schemas.openxmlformats.org/presentationml/2006/main">
  <p:tag name="THINKCELLSHAPEDONOTDELETE" val="p9_dbRNF8GEqp_UkmHrSq0w"/>
</p:tagLst>
</file>

<file path=ppt/tags/tag1068.xml><?xml version="1.0" encoding="utf-8"?>
<p:tagLst xmlns:a="http://schemas.openxmlformats.org/drawingml/2006/main" xmlns:r="http://schemas.openxmlformats.org/officeDocument/2006/relationships" xmlns:p="http://schemas.openxmlformats.org/presentationml/2006/main">
  <p:tag name="THINKCELLSHAPEDONOTDELETE" val="pgkTNYB69qUKunF1VvDFsxQ"/>
</p:tagLst>
</file>

<file path=ppt/tags/tag1069.xml><?xml version="1.0" encoding="utf-8"?>
<p:tagLst xmlns:a="http://schemas.openxmlformats.org/drawingml/2006/main" xmlns:r="http://schemas.openxmlformats.org/officeDocument/2006/relationships" xmlns:p="http://schemas.openxmlformats.org/presentationml/2006/main">
  <p:tag name="THINKCELLSHAPEDONOTDELETE" val="pk.alftnte0usaH3RqflyG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Eh769TnDxE.srJhnHXYDyA"/>
</p:tagLst>
</file>

<file path=ppt/tags/tag1070.xml><?xml version="1.0" encoding="utf-8"?>
<p:tagLst xmlns:a="http://schemas.openxmlformats.org/drawingml/2006/main" xmlns:r="http://schemas.openxmlformats.org/officeDocument/2006/relationships" xmlns:p="http://schemas.openxmlformats.org/presentationml/2006/main">
  <p:tag name="THINKCELLSHAPEDONOTDELETE" val="puGbbBV11mECIlHmkIrCFDg"/>
</p:tagLst>
</file>

<file path=ppt/tags/tag1071.xml><?xml version="1.0" encoding="utf-8"?>
<p:tagLst xmlns:a="http://schemas.openxmlformats.org/drawingml/2006/main" xmlns:r="http://schemas.openxmlformats.org/officeDocument/2006/relationships" xmlns:p="http://schemas.openxmlformats.org/presentationml/2006/main">
  <p:tag name="THINKCELLSHAPEDONOTDELETE" val="ppVG0DmL0G0.j5vO8GkamgQ"/>
</p:tagLst>
</file>

<file path=ppt/tags/tag1072.xml><?xml version="1.0" encoding="utf-8"?>
<p:tagLst xmlns:a="http://schemas.openxmlformats.org/drawingml/2006/main" xmlns:r="http://schemas.openxmlformats.org/officeDocument/2006/relationships" xmlns:p="http://schemas.openxmlformats.org/presentationml/2006/main">
  <p:tag name="THINKCELLSHAPEDONOTDELETE" val="pMEgpE4eUXkSdf3mui.omvw"/>
</p:tagLst>
</file>

<file path=ppt/tags/tag1073.xml><?xml version="1.0" encoding="utf-8"?>
<p:tagLst xmlns:a="http://schemas.openxmlformats.org/drawingml/2006/main" xmlns:r="http://schemas.openxmlformats.org/officeDocument/2006/relationships" xmlns:p="http://schemas.openxmlformats.org/presentationml/2006/main">
  <p:tag name="THINKCELLSHAPEDONOTDELETE" val="pZ0yMrf_S60qEmwfGHRkr8w"/>
</p:tagLst>
</file>

<file path=ppt/tags/tag1074.xml><?xml version="1.0" encoding="utf-8"?>
<p:tagLst xmlns:a="http://schemas.openxmlformats.org/drawingml/2006/main" xmlns:r="http://schemas.openxmlformats.org/officeDocument/2006/relationships" xmlns:p="http://schemas.openxmlformats.org/presentationml/2006/main">
  <p:tag name="THINKCELLSHAPEDONOTDELETE" val="pR2uPxUTB3E.FFtHjNQwM6A"/>
</p:tagLst>
</file>

<file path=ppt/tags/tag1075.xml><?xml version="1.0" encoding="utf-8"?>
<p:tagLst xmlns:a="http://schemas.openxmlformats.org/drawingml/2006/main" xmlns:r="http://schemas.openxmlformats.org/officeDocument/2006/relationships" xmlns:p="http://schemas.openxmlformats.org/presentationml/2006/main">
  <p:tag name="THINKCELLSHAPEDONOTDELETE" val="p3mDCVApoyEuGwg0ezfndyQ"/>
</p:tagLst>
</file>

<file path=ppt/tags/tag1076.xml><?xml version="1.0" encoding="utf-8"?>
<p:tagLst xmlns:a="http://schemas.openxmlformats.org/drawingml/2006/main" xmlns:r="http://schemas.openxmlformats.org/officeDocument/2006/relationships" xmlns:p="http://schemas.openxmlformats.org/presentationml/2006/main">
  <p:tag name="THINKCELLSHAPEDONOTDELETE" val="pdzSifvp8KE6aLzIg38DggQ"/>
</p:tagLst>
</file>

<file path=ppt/tags/tag1077.xml><?xml version="1.0" encoding="utf-8"?>
<p:tagLst xmlns:a="http://schemas.openxmlformats.org/drawingml/2006/main" xmlns:r="http://schemas.openxmlformats.org/officeDocument/2006/relationships" xmlns:p="http://schemas.openxmlformats.org/presentationml/2006/main">
  <p:tag name="THINKCELLSHAPEDONOTDELETE" val="pzcyCqX0p.kOhDBsHgcR33A"/>
</p:tagLst>
</file>

<file path=ppt/tags/tag1078.xml><?xml version="1.0" encoding="utf-8"?>
<p:tagLst xmlns:a="http://schemas.openxmlformats.org/drawingml/2006/main" xmlns:r="http://schemas.openxmlformats.org/officeDocument/2006/relationships" xmlns:p="http://schemas.openxmlformats.org/presentationml/2006/main">
  <p:tag name="THINKCELLSHAPEDONOTDELETE" val="pSN2xcW2Ui0.JDduzJ_afLw"/>
</p:tagLst>
</file>

<file path=ppt/tags/tag1079.xml><?xml version="1.0" encoding="utf-8"?>
<p:tagLst xmlns:a="http://schemas.openxmlformats.org/drawingml/2006/main" xmlns:r="http://schemas.openxmlformats.org/officeDocument/2006/relationships" xmlns:p="http://schemas.openxmlformats.org/presentationml/2006/main">
  <p:tag name="THINKCELLSHAPEDONOTDELETE" val="pdzLExy_aik21JMlKkNMN.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pQlDOrkxmzECVhhtBnwGDog"/>
</p:tagLst>
</file>

<file path=ppt/tags/tag1080.xml><?xml version="1.0" encoding="utf-8"?>
<p:tagLst xmlns:a="http://schemas.openxmlformats.org/drawingml/2006/main" xmlns:r="http://schemas.openxmlformats.org/officeDocument/2006/relationships" xmlns:p="http://schemas.openxmlformats.org/presentationml/2006/main">
  <p:tag name="THINKCELLSHAPEDONOTDELETE" val="pgbOQReQQSkOIjWi9QugTDw"/>
</p:tagLst>
</file>

<file path=ppt/tags/tag1081.xml><?xml version="1.0" encoding="utf-8"?>
<p:tagLst xmlns:a="http://schemas.openxmlformats.org/drawingml/2006/main" xmlns:r="http://schemas.openxmlformats.org/officeDocument/2006/relationships" xmlns:p="http://schemas.openxmlformats.org/presentationml/2006/main">
  <p:tag name="THINKCELLSHAPEDONOTDELETE" val="p4dj_if9cBkqnypwlF.SS1w"/>
</p:tagLst>
</file>

<file path=ppt/tags/tag1082.xml><?xml version="1.0" encoding="utf-8"?>
<p:tagLst xmlns:a="http://schemas.openxmlformats.org/drawingml/2006/main" xmlns:r="http://schemas.openxmlformats.org/officeDocument/2006/relationships" xmlns:p="http://schemas.openxmlformats.org/presentationml/2006/main">
  <p:tag name="THINKCELLSHAPEDONOTDELETE" val="pWZ7qERx6gEKVIpEjTwnpMA"/>
</p:tagLst>
</file>

<file path=ppt/tags/tag1083.xml><?xml version="1.0" encoding="utf-8"?>
<p:tagLst xmlns:a="http://schemas.openxmlformats.org/drawingml/2006/main" xmlns:r="http://schemas.openxmlformats.org/officeDocument/2006/relationships" xmlns:p="http://schemas.openxmlformats.org/presentationml/2006/main">
  <p:tag name="THINKCELLSHAPEDONOTDELETE" val="pggcG3TnNcEO.N0lwqQqy3w"/>
</p:tagLst>
</file>

<file path=ppt/tags/tag1084.xml><?xml version="1.0" encoding="utf-8"?>
<p:tagLst xmlns:a="http://schemas.openxmlformats.org/drawingml/2006/main" xmlns:r="http://schemas.openxmlformats.org/officeDocument/2006/relationships" xmlns:p="http://schemas.openxmlformats.org/presentationml/2006/main">
  <p:tag name="THINKCELLSHAPEDONOTDELETE" val="paJYlkyAzuU6d7.TNnS76XQ"/>
</p:tagLst>
</file>

<file path=ppt/tags/tag1085.xml><?xml version="1.0" encoding="utf-8"?>
<p:tagLst xmlns:a="http://schemas.openxmlformats.org/drawingml/2006/main" xmlns:r="http://schemas.openxmlformats.org/officeDocument/2006/relationships" xmlns:p="http://schemas.openxmlformats.org/presentationml/2006/main">
  <p:tag name="THINKCELLSHAPEDONOTDELETE" val="pj6OALI1saEODmYxTXVX8Fg"/>
</p:tagLst>
</file>

<file path=ppt/tags/tag1086.xml><?xml version="1.0" encoding="utf-8"?>
<p:tagLst xmlns:a="http://schemas.openxmlformats.org/drawingml/2006/main" xmlns:r="http://schemas.openxmlformats.org/officeDocument/2006/relationships" xmlns:p="http://schemas.openxmlformats.org/presentationml/2006/main">
  <p:tag name="THINKCELLSHAPEDONOTDELETE" val="pnuXoLQdEPEaa4_xHtpFBAw"/>
</p:tagLst>
</file>

<file path=ppt/tags/tag1087.xml><?xml version="1.0" encoding="utf-8"?>
<p:tagLst xmlns:a="http://schemas.openxmlformats.org/drawingml/2006/main" xmlns:r="http://schemas.openxmlformats.org/officeDocument/2006/relationships" xmlns:p="http://schemas.openxmlformats.org/presentationml/2006/main">
  <p:tag name="THINKCELLSHAPEDONOTDELETE" val="pieCv3vmTEESW_4MkwPXD3A"/>
</p:tagLst>
</file>

<file path=ppt/tags/tag1088.xml><?xml version="1.0" encoding="utf-8"?>
<p:tagLst xmlns:a="http://schemas.openxmlformats.org/drawingml/2006/main" xmlns:r="http://schemas.openxmlformats.org/officeDocument/2006/relationships" xmlns:p="http://schemas.openxmlformats.org/presentationml/2006/main">
  <p:tag name="THINKCELLSHAPEDONOTDELETE" val="ptlQMtXQ9hUSnnOZdFXr6gw"/>
</p:tagLst>
</file>

<file path=ppt/tags/tag1089.xml><?xml version="1.0" encoding="utf-8"?>
<p:tagLst xmlns:a="http://schemas.openxmlformats.org/drawingml/2006/main" xmlns:r="http://schemas.openxmlformats.org/officeDocument/2006/relationships" xmlns:p="http://schemas.openxmlformats.org/presentationml/2006/main">
  <p:tag name="THINKCELLSHAPEDONOTDELETE" val="pR3DKdt9LrUWPSTlpEbyapw"/>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QOanvuAYyUSY01EC53pUaA"/>
</p:tagLst>
</file>

<file path=ppt/tags/tag1090.xml><?xml version="1.0" encoding="utf-8"?>
<p:tagLst xmlns:a="http://schemas.openxmlformats.org/drawingml/2006/main" xmlns:r="http://schemas.openxmlformats.org/officeDocument/2006/relationships" xmlns:p="http://schemas.openxmlformats.org/presentationml/2006/main">
  <p:tag name="THINKCELLSHAPEDONOTDELETE" val="pQPYbqtA8A0.fL2fJQA5Cvw"/>
</p:tagLst>
</file>

<file path=ppt/tags/tag1091.xml><?xml version="1.0" encoding="utf-8"?>
<p:tagLst xmlns:a="http://schemas.openxmlformats.org/drawingml/2006/main" xmlns:r="http://schemas.openxmlformats.org/officeDocument/2006/relationships" xmlns:p="http://schemas.openxmlformats.org/presentationml/2006/main">
  <p:tag name="THINKCELLSHAPEDONOTDELETE" val="pYe.Ou9N.SEuCxhB4eXdwvw"/>
</p:tagLst>
</file>

<file path=ppt/tags/tag1092.xml><?xml version="1.0" encoding="utf-8"?>
<p:tagLst xmlns:a="http://schemas.openxmlformats.org/drawingml/2006/main" xmlns:r="http://schemas.openxmlformats.org/officeDocument/2006/relationships" xmlns:p="http://schemas.openxmlformats.org/presentationml/2006/main">
  <p:tag name="THINKCELLSHAPEDONOTDELETE" val="p10UW6FrbXkOs8Zm8FnE_Ww"/>
</p:tagLst>
</file>

<file path=ppt/tags/tag1093.xml><?xml version="1.0" encoding="utf-8"?>
<p:tagLst xmlns:a="http://schemas.openxmlformats.org/drawingml/2006/main" xmlns:r="http://schemas.openxmlformats.org/officeDocument/2006/relationships" xmlns:p="http://schemas.openxmlformats.org/presentationml/2006/main">
  <p:tag name="THINKCELLSHAPEDONOTDELETE" val="p0wZEnfqVVUqZLcbSYIrYMw"/>
</p:tagLst>
</file>

<file path=ppt/tags/tag1094.xml><?xml version="1.0" encoding="utf-8"?>
<p:tagLst xmlns:a="http://schemas.openxmlformats.org/drawingml/2006/main" xmlns:r="http://schemas.openxmlformats.org/officeDocument/2006/relationships" xmlns:p="http://schemas.openxmlformats.org/presentationml/2006/main">
  <p:tag name="THINKCELLSHAPEDONOTDELETE" val="paI1giF_KhECrYxZfKd41ZA"/>
</p:tagLst>
</file>

<file path=ppt/tags/tag1095.xml><?xml version="1.0" encoding="utf-8"?>
<p:tagLst xmlns:a="http://schemas.openxmlformats.org/drawingml/2006/main" xmlns:r="http://schemas.openxmlformats.org/officeDocument/2006/relationships" xmlns:p="http://schemas.openxmlformats.org/presentationml/2006/main">
  <p:tag name="THINKCELLSHAPEDONOTDELETE" val="po2iRYw9K7EO6rc8qeQwDtw"/>
</p:tagLst>
</file>

<file path=ppt/tags/tag1096.xml><?xml version="1.0" encoding="utf-8"?>
<p:tagLst xmlns:a="http://schemas.openxmlformats.org/drawingml/2006/main" xmlns:r="http://schemas.openxmlformats.org/officeDocument/2006/relationships" xmlns:p="http://schemas.openxmlformats.org/presentationml/2006/main">
  <p:tag name="THINKCELLSHAPEDONOTDELETE" val="pIKy0Db6y2kaVdzh4.uoTrw"/>
</p:tagLst>
</file>

<file path=ppt/tags/tag1097.xml><?xml version="1.0" encoding="utf-8"?>
<p:tagLst xmlns:a="http://schemas.openxmlformats.org/drawingml/2006/main" xmlns:r="http://schemas.openxmlformats.org/officeDocument/2006/relationships" xmlns:p="http://schemas.openxmlformats.org/presentationml/2006/main">
  <p:tag name="THINKCELLSHAPEDONOTDELETE" val="pJ1IldjNWC0irKLRsdLtDEw"/>
</p:tagLst>
</file>

<file path=ppt/tags/tag1098.xml><?xml version="1.0" encoding="utf-8"?>
<p:tagLst xmlns:a="http://schemas.openxmlformats.org/drawingml/2006/main" xmlns:r="http://schemas.openxmlformats.org/officeDocument/2006/relationships" xmlns:p="http://schemas.openxmlformats.org/presentationml/2006/main">
  <p:tag name="THINKCELLSHAPEDONOTDELETE" val="pC6l9XQb1lkWRctGdxFRtUg"/>
</p:tagLst>
</file>

<file path=ppt/tags/tag1099.xml><?xml version="1.0" encoding="utf-8"?>
<p:tagLst xmlns:a="http://schemas.openxmlformats.org/drawingml/2006/main" xmlns:r="http://schemas.openxmlformats.org/officeDocument/2006/relationships" xmlns:p="http://schemas.openxmlformats.org/presentationml/2006/main">
  <p:tag name="THINKCELLSHAPEDONOTDELETE" val="phKCuYDghBECDZ5EAOVz0XA"/>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m0kKbdntYk2ylLPX0YsYHA"/>
</p:tagLst>
</file>

<file path=ppt/tags/tag1100.xml><?xml version="1.0" encoding="utf-8"?>
<p:tagLst xmlns:a="http://schemas.openxmlformats.org/drawingml/2006/main" xmlns:r="http://schemas.openxmlformats.org/officeDocument/2006/relationships" xmlns:p="http://schemas.openxmlformats.org/presentationml/2006/main">
  <p:tag name="THINKCELLSHAPEDONOTDELETE" val="p5HboydToEEy5lENio2PYxg"/>
</p:tagLst>
</file>

<file path=ppt/tags/tag1101.xml><?xml version="1.0" encoding="utf-8"?>
<p:tagLst xmlns:a="http://schemas.openxmlformats.org/drawingml/2006/main" xmlns:r="http://schemas.openxmlformats.org/officeDocument/2006/relationships" xmlns:p="http://schemas.openxmlformats.org/presentationml/2006/main">
  <p:tag name="THINKCELLSHAPEDONOTDELETE" val="pd8lAj86.OEWUOnD4Lf4RGw"/>
</p:tagLst>
</file>

<file path=ppt/tags/tag1102.xml><?xml version="1.0" encoding="utf-8"?>
<p:tagLst xmlns:a="http://schemas.openxmlformats.org/drawingml/2006/main" xmlns:r="http://schemas.openxmlformats.org/officeDocument/2006/relationships" xmlns:p="http://schemas.openxmlformats.org/presentationml/2006/main">
  <p:tag name="THINKCELLSHAPEDONOTDELETE" val="pEbk0wfOYuU2WdK7Hlt5Bqg"/>
</p:tagLst>
</file>

<file path=ppt/tags/tag1103.xml><?xml version="1.0" encoding="utf-8"?>
<p:tagLst xmlns:a="http://schemas.openxmlformats.org/drawingml/2006/main" xmlns:r="http://schemas.openxmlformats.org/officeDocument/2006/relationships" xmlns:p="http://schemas.openxmlformats.org/presentationml/2006/main">
  <p:tag name="THINKCELLSHAPEDONOTDELETE" val="pXkg1oKI3JEqgui2G62sRCA"/>
</p:tagLst>
</file>

<file path=ppt/tags/tag11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7.xml><?xml version="1.0" encoding="utf-8"?>
<p:tagLst xmlns:a="http://schemas.openxmlformats.org/drawingml/2006/main" xmlns:r="http://schemas.openxmlformats.org/officeDocument/2006/relationships" xmlns:p="http://schemas.openxmlformats.org/presentationml/2006/main">
  <p:tag name="THINKCELLSHAPEDONOTDELETE" val="tIilv9Qu3G0OGpUcdUWd8GA"/>
</p:tagLst>
</file>

<file path=ppt/tags/tag1108.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09.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pv22c_Uv_eECtOh5EUDhUQQ"/>
</p:tagLst>
</file>

<file path=ppt/tags/tag1110.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1.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2.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3.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4.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5.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6.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7.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8.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19.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PE6SGWKAEkursFzXcBRRAw"/>
</p:tagLst>
</file>

<file path=ppt/tags/tag1120.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21.xml><?xml version="1.0" encoding="utf-8"?>
<p:tagLst xmlns:a="http://schemas.openxmlformats.org/drawingml/2006/main" xmlns:r="http://schemas.openxmlformats.org/officeDocument/2006/relationships" xmlns:p="http://schemas.openxmlformats.org/presentationml/2006/main">
  <p:tag name="THINKCELLSHAPEDONOTDELETE" val="p2wV6TuEfw0GXqigUavRzbg"/>
</p:tagLst>
</file>

<file path=ppt/tags/tag11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4.xml><?xml version="1.0" encoding="utf-8"?>
<p:tagLst xmlns:a="http://schemas.openxmlformats.org/drawingml/2006/main" xmlns:r="http://schemas.openxmlformats.org/officeDocument/2006/relationships" xmlns:p="http://schemas.openxmlformats.org/presentationml/2006/main">
  <p:tag name="THINKCELLSHAPEDONOTDELETE" val="pUXoNqjsNAEeinghJIERFXQ"/>
</p:tagLst>
</file>

<file path=ppt/tags/tag1125.xml><?xml version="1.0" encoding="utf-8"?>
<p:tagLst xmlns:a="http://schemas.openxmlformats.org/drawingml/2006/main" xmlns:r="http://schemas.openxmlformats.org/officeDocument/2006/relationships" xmlns:p="http://schemas.openxmlformats.org/presentationml/2006/main">
  <p:tag name="THINKCELLSHAPEDONOTDELETE" val="psOy4rESe4ECAYT6Mnc31fg"/>
</p:tagLst>
</file>

<file path=ppt/tags/tag1126.xml><?xml version="1.0" encoding="utf-8"?>
<p:tagLst xmlns:a="http://schemas.openxmlformats.org/drawingml/2006/main" xmlns:r="http://schemas.openxmlformats.org/officeDocument/2006/relationships" xmlns:p="http://schemas.openxmlformats.org/presentationml/2006/main">
  <p:tag name="THINKCELLSHAPEDONOTDELETE" val="pi1eDDZ3Dak.Oy30lAI8OyQ"/>
</p:tagLst>
</file>

<file path=ppt/tags/tag1127.xml><?xml version="1.0" encoding="utf-8"?>
<p:tagLst xmlns:a="http://schemas.openxmlformats.org/drawingml/2006/main" xmlns:r="http://schemas.openxmlformats.org/officeDocument/2006/relationships" xmlns:p="http://schemas.openxmlformats.org/presentationml/2006/main">
  <p:tag name="THINKCELLSHAPEDONOTDELETE" val="pNOJz8krvtEu.ACL80_lnqg"/>
</p:tagLst>
</file>

<file path=ppt/tags/tag1128.xml><?xml version="1.0" encoding="utf-8"?>
<p:tagLst xmlns:a="http://schemas.openxmlformats.org/drawingml/2006/main" xmlns:r="http://schemas.openxmlformats.org/officeDocument/2006/relationships" xmlns:p="http://schemas.openxmlformats.org/presentationml/2006/main">
  <p:tag name="THINKCELLSHAPEDONOTDELETE" val="psOy4rESe4ECAYT6Mnc31fg"/>
</p:tagLst>
</file>

<file path=ppt/tags/tag1129.xml><?xml version="1.0" encoding="utf-8"?>
<p:tagLst xmlns:a="http://schemas.openxmlformats.org/drawingml/2006/main" xmlns:r="http://schemas.openxmlformats.org/officeDocument/2006/relationships" xmlns:p="http://schemas.openxmlformats.org/presentationml/2006/main">
  <p:tag name="THINKCELLSHAPEDONOTDELETE" val="pi1eDDZ3Dak.Oy30lAI8OyQ"/>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TF5rV1YDYkaKH3LAnOea3w"/>
</p:tagLst>
</file>

<file path=ppt/tags/tag1130.xml><?xml version="1.0" encoding="utf-8"?>
<p:tagLst xmlns:a="http://schemas.openxmlformats.org/drawingml/2006/main" xmlns:r="http://schemas.openxmlformats.org/officeDocument/2006/relationships" xmlns:p="http://schemas.openxmlformats.org/presentationml/2006/main">
  <p:tag name="THINKCELLSHAPEDONOTDELETE" val="pNOJz8krvtEu.ACL80_lnqg"/>
</p:tagLst>
</file>

<file path=ppt/tags/tag1131.xml><?xml version="1.0" encoding="utf-8"?>
<p:tagLst xmlns:a="http://schemas.openxmlformats.org/drawingml/2006/main" xmlns:r="http://schemas.openxmlformats.org/officeDocument/2006/relationships" xmlns:p="http://schemas.openxmlformats.org/presentationml/2006/main">
  <p:tag name="THINKCELLSHAPEDONOTDELETE" val="psOy4rESe4ECAYT6Mnc31fg"/>
</p:tagLst>
</file>

<file path=ppt/tags/tag1132.xml><?xml version="1.0" encoding="utf-8"?>
<p:tagLst xmlns:a="http://schemas.openxmlformats.org/drawingml/2006/main" xmlns:r="http://schemas.openxmlformats.org/officeDocument/2006/relationships" xmlns:p="http://schemas.openxmlformats.org/presentationml/2006/main">
  <p:tag name="THINKCELLSHAPEDONOTDELETE" val="pi1eDDZ3Dak.Oy30lAI8OyQ"/>
</p:tagLst>
</file>

<file path=ppt/tags/tag1133.xml><?xml version="1.0" encoding="utf-8"?>
<p:tagLst xmlns:a="http://schemas.openxmlformats.org/drawingml/2006/main" xmlns:r="http://schemas.openxmlformats.org/officeDocument/2006/relationships" xmlns:p="http://schemas.openxmlformats.org/presentationml/2006/main">
  <p:tag name="THINKCELLSHAPEDONOTDELETE" val="pNOJz8krvtEu.ACL80_lnqg"/>
</p:tagLst>
</file>

<file path=ppt/tags/tag1134.xml><?xml version="1.0" encoding="utf-8"?>
<p:tagLst xmlns:a="http://schemas.openxmlformats.org/drawingml/2006/main" xmlns:r="http://schemas.openxmlformats.org/officeDocument/2006/relationships" xmlns:p="http://schemas.openxmlformats.org/presentationml/2006/main">
  <p:tag name="THINKCELLSHAPEDONOTDELETE" val="psOy4rESe4ECAYT6Mnc31fg"/>
</p:tagLst>
</file>

<file path=ppt/tags/tag1135.xml><?xml version="1.0" encoding="utf-8"?>
<p:tagLst xmlns:a="http://schemas.openxmlformats.org/drawingml/2006/main" xmlns:r="http://schemas.openxmlformats.org/officeDocument/2006/relationships" xmlns:p="http://schemas.openxmlformats.org/presentationml/2006/main">
  <p:tag name="THINKCELLSHAPEDONOTDELETE" val="pi1eDDZ3Dak.Oy30lAI8OyQ"/>
</p:tagLst>
</file>

<file path=ppt/tags/tag1136.xml><?xml version="1.0" encoding="utf-8"?>
<p:tagLst xmlns:a="http://schemas.openxmlformats.org/drawingml/2006/main" xmlns:r="http://schemas.openxmlformats.org/officeDocument/2006/relationships" xmlns:p="http://schemas.openxmlformats.org/presentationml/2006/main">
  <p:tag name="THINKCELLSHAPEDONOTDELETE" val="pNOJz8krvtEu.ACL80_lnqg"/>
</p:tagLst>
</file>

<file path=ppt/tags/tag1137.xml><?xml version="1.0" encoding="utf-8"?>
<p:tagLst xmlns:a="http://schemas.openxmlformats.org/drawingml/2006/main" xmlns:r="http://schemas.openxmlformats.org/officeDocument/2006/relationships" xmlns:p="http://schemas.openxmlformats.org/presentationml/2006/main">
  <p:tag name="THINKCELLSHAPEDONOTDELETE" val="p2mujQ3Qy_0STYXbr5_QyHw"/>
</p:tagLst>
</file>

<file path=ppt/tags/tag1138.xml><?xml version="1.0" encoding="utf-8"?>
<p:tagLst xmlns:a="http://schemas.openxmlformats.org/drawingml/2006/main" xmlns:r="http://schemas.openxmlformats.org/officeDocument/2006/relationships" xmlns:p="http://schemas.openxmlformats.org/presentationml/2006/main">
  <p:tag name="THINKCELLSHAPEDONOTDELETE" val="p2mujQ3Qy_0STYXbr5_QyHw"/>
</p:tagLst>
</file>

<file path=ppt/tags/tag1139.xml><?xml version="1.0" encoding="utf-8"?>
<p:tagLst xmlns:a="http://schemas.openxmlformats.org/drawingml/2006/main" xmlns:r="http://schemas.openxmlformats.org/officeDocument/2006/relationships" xmlns:p="http://schemas.openxmlformats.org/presentationml/2006/main">
  <p:tag name="THINKCELLSHAPEDONOTDELETE" val="p2mujQ3Qy_0STYXbr5_QyHw"/>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pIHotm4jw3U2HqDtzlSDEEg"/>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x8X.33CAEUeezQoVtJYHP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gbqoRQKYPke5YODsG27v6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pwsdHdYS3XUWW5yG8Sgik1A"/>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pBkwKbpzlY0eOkFho7saosw"/>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fmsT0tkZM0CBxyBjMQq8K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a2hXVk.q5Uy1SiynM9JCIQ"/>
</p:tagLst>
</file>

<file path=ppt/tags/tag121.xml><?xml version="1.0" encoding="utf-8"?>
<p:tagLst xmlns:a="http://schemas.openxmlformats.org/drawingml/2006/main" xmlns:r="http://schemas.openxmlformats.org/officeDocument/2006/relationships" xmlns:p="http://schemas.openxmlformats.org/presentationml/2006/main">
  <p:tag name="THINKCELLSHAPEDONOTDELETE" val="p6ST5msMUtEi2GpDaq5LiYQ"/>
</p:tagLst>
</file>

<file path=ppt/tags/tag122.xml><?xml version="1.0" encoding="utf-8"?>
<p:tagLst xmlns:a="http://schemas.openxmlformats.org/drawingml/2006/main" xmlns:r="http://schemas.openxmlformats.org/officeDocument/2006/relationships" xmlns:p="http://schemas.openxmlformats.org/presentationml/2006/main">
  <p:tag name="THINKCELLSHAPEDONOTDELETE" val="pig4iK_3Q1EeiXN6pyhOxQQ"/>
</p:tagLst>
</file>

<file path=ppt/tags/tag123.xml><?xml version="1.0" encoding="utf-8"?>
<p:tagLst xmlns:a="http://schemas.openxmlformats.org/drawingml/2006/main" xmlns:r="http://schemas.openxmlformats.org/officeDocument/2006/relationships" xmlns:p="http://schemas.openxmlformats.org/presentationml/2006/main">
  <p:tag name="THINKCELLSHAPEDONOTDELETE" val="pYFr8V6GpyEG_SoUxq99xew"/>
</p:tagLst>
</file>

<file path=ppt/tags/tag124.xml><?xml version="1.0" encoding="utf-8"?>
<p:tagLst xmlns:a="http://schemas.openxmlformats.org/drawingml/2006/main" xmlns:r="http://schemas.openxmlformats.org/officeDocument/2006/relationships" xmlns:p="http://schemas.openxmlformats.org/presentationml/2006/main">
  <p:tag name="THINKCELLSHAPEDONOTDELETE" val="pe2E6WN5tNky4rskkzYt7Ug"/>
</p:tagLst>
</file>

<file path=ppt/tags/tag125.xml><?xml version="1.0" encoding="utf-8"?>
<p:tagLst xmlns:a="http://schemas.openxmlformats.org/drawingml/2006/main" xmlns:r="http://schemas.openxmlformats.org/officeDocument/2006/relationships" xmlns:p="http://schemas.openxmlformats.org/presentationml/2006/main">
  <p:tag name="THINKCELLSHAPEDONOTDELETE" val="p8lcTgxMDQ0GRKZMgIUCDPg"/>
</p:tagLst>
</file>

<file path=ppt/tags/tag126.xml><?xml version="1.0" encoding="utf-8"?>
<p:tagLst xmlns:a="http://schemas.openxmlformats.org/drawingml/2006/main" xmlns:r="http://schemas.openxmlformats.org/officeDocument/2006/relationships" xmlns:p="http://schemas.openxmlformats.org/presentationml/2006/main">
  <p:tag name="THINKCELLSHAPEDONOTDELETE" val="pDfZttvQPbEu8TMdIpvO.MA"/>
</p:tagLst>
</file>

<file path=ppt/tags/tag127.xml><?xml version="1.0" encoding="utf-8"?>
<p:tagLst xmlns:a="http://schemas.openxmlformats.org/drawingml/2006/main" xmlns:r="http://schemas.openxmlformats.org/officeDocument/2006/relationships" xmlns:p="http://schemas.openxmlformats.org/presentationml/2006/main">
  <p:tag name="THINKCELLSHAPEDONOTDELETE" val="pPEphbajjxEGwYCuPlnr5Iw"/>
</p:tagLst>
</file>

<file path=ppt/tags/tag128.xml><?xml version="1.0" encoding="utf-8"?>
<p:tagLst xmlns:a="http://schemas.openxmlformats.org/drawingml/2006/main" xmlns:r="http://schemas.openxmlformats.org/officeDocument/2006/relationships" xmlns:p="http://schemas.openxmlformats.org/presentationml/2006/main">
  <p:tag name="THINKCELLSHAPEDONOTDELETE" val="pYcmcusx2d06QRhKcUp.e.A"/>
</p:tagLst>
</file>

<file path=ppt/tags/tag129.xml><?xml version="1.0" encoding="utf-8"?>
<p:tagLst xmlns:a="http://schemas.openxmlformats.org/drawingml/2006/main" xmlns:r="http://schemas.openxmlformats.org/officeDocument/2006/relationships" xmlns:p="http://schemas.openxmlformats.org/presentationml/2006/main">
  <p:tag name="THINKCELLSHAPEDONOTDELETE" val="p5F2FP1ZhKEWdxOwTw2m0L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0.xml><?xml version="1.0" encoding="utf-8"?>
<p:tagLst xmlns:a="http://schemas.openxmlformats.org/drawingml/2006/main" xmlns:r="http://schemas.openxmlformats.org/officeDocument/2006/relationships" xmlns:p="http://schemas.openxmlformats.org/presentationml/2006/main">
  <p:tag name="THINKCELLSHAPEDONOTDELETE" val="pTsY97whAEkeLZISoq5bdIw"/>
</p:tagLst>
</file>

<file path=ppt/tags/tag131.xml><?xml version="1.0" encoding="utf-8"?>
<p:tagLst xmlns:a="http://schemas.openxmlformats.org/drawingml/2006/main" xmlns:r="http://schemas.openxmlformats.org/officeDocument/2006/relationships" xmlns:p="http://schemas.openxmlformats.org/presentationml/2006/main">
  <p:tag name="THINKCELLSHAPEDONOTDELETE" val="p.QnNL0008kS3cl3xlw5p1A"/>
</p:tagLst>
</file>

<file path=ppt/tags/tag132.xml><?xml version="1.0" encoding="utf-8"?>
<p:tagLst xmlns:a="http://schemas.openxmlformats.org/drawingml/2006/main" xmlns:r="http://schemas.openxmlformats.org/officeDocument/2006/relationships" xmlns:p="http://schemas.openxmlformats.org/presentationml/2006/main">
  <p:tag name="THINKCELLSHAPEDONOTDELETE" val="pdi..Ts3uyU.FgAhFY7SmMQ"/>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pyVo1HdR_QkiluKChqDAWdQ"/>
</p:tagLst>
</file>

<file path=ppt/tags/tag134.xml><?xml version="1.0" encoding="utf-8"?>
<p:tagLst xmlns:a="http://schemas.openxmlformats.org/drawingml/2006/main" xmlns:r="http://schemas.openxmlformats.org/officeDocument/2006/relationships" xmlns:p="http://schemas.openxmlformats.org/presentationml/2006/main">
  <p:tag name="THINKCELLSHAPEDONOTDELETE" val="pLX0XQf6TGk24TKpUoh4z9w"/>
</p:tagLst>
</file>

<file path=ppt/tags/tag135.xml><?xml version="1.0" encoding="utf-8"?>
<p:tagLst xmlns:a="http://schemas.openxmlformats.org/drawingml/2006/main" xmlns:r="http://schemas.openxmlformats.org/officeDocument/2006/relationships" xmlns:p="http://schemas.openxmlformats.org/presentationml/2006/main">
  <p:tag name="THINKCELLSHAPEDONOTDELETE" val="pY89coBHJF0y8HyvHPjtDwQ"/>
</p:tagLst>
</file>

<file path=ppt/tags/tag136.xml><?xml version="1.0" encoding="utf-8"?>
<p:tagLst xmlns:a="http://schemas.openxmlformats.org/drawingml/2006/main" xmlns:r="http://schemas.openxmlformats.org/officeDocument/2006/relationships" xmlns:p="http://schemas.openxmlformats.org/presentationml/2006/main">
  <p:tag name="THINKCELLSHAPEDONOTDELETE" val="pQ8ruqelJuk.zP9EKYz.V5Q"/>
</p:tagLst>
</file>

<file path=ppt/tags/tag137.xml><?xml version="1.0" encoding="utf-8"?>
<p:tagLst xmlns:a="http://schemas.openxmlformats.org/drawingml/2006/main" xmlns:r="http://schemas.openxmlformats.org/officeDocument/2006/relationships" xmlns:p="http://schemas.openxmlformats.org/presentationml/2006/main">
  <p:tag name="THINKCELLSHAPEDONOTDELETE" val="pBIQeDXjxsEy_dmpoVChaGQ"/>
</p:tagLst>
</file>

<file path=ppt/tags/tag138.xml><?xml version="1.0" encoding="utf-8"?>
<p:tagLst xmlns:a="http://schemas.openxmlformats.org/drawingml/2006/main" xmlns:r="http://schemas.openxmlformats.org/officeDocument/2006/relationships" xmlns:p="http://schemas.openxmlformats.org/presentationml/2006/main">
  <p:tag name="THINKCELLSHAPEDONOTDELETE" val="pgewitlKRZkCOo1b4s7WdSw"/>
</p:tagLst>
</file>

<file path=ppt/tags/tag139.xml><?xml version="1.0" encoding="utf-8"?>
<p:tagLst xmlns:a="http://schemas.openxmlformats.org/drawingml/2006/main" xmlns:r="http://schemas.openxmlformats.org/officeDocument/2006/relationships" xmlns:p="http://schemas.openxmlformats.org/presentationml/2006/main">
  <p:tag name="THINKCELLSHAPEDONOTDELETE" val="p9uFnF6dyfE2Ly6cduT0nq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0.xml><?xml version="1.0" encoding="utf-8"?>
<p:tagLst xmlns:a="http://schemas.openxmlformats.org/drawingml/2006/main" xmlns:r="http://schemas.openxmlformats.org/officeDocument/2006/relationships" xmlns:p="http://schemas.openxmlformats.org/presentationml/2006/main">
  <p:tag name="THINKCELLSHAPEDONOTDELETE" val="p_cZTcmBTNk2O9LDtoIpw4g"/>
</p:tagLst>
</file>

<file path=ppt/tags/tag141.xml><?xml version="1.0" encoding="utf-8"?>
<p:tagLst xmlns:a="http://schemas.openxmlformats.org/drawingml/2006/main" xmlns:r="http://schemas.openxmlformats.org/officeDocument/2006/relationships" xmlns:p="http://schemas.openxmlformats.org/presentationml/2006/main">
  <p:tag name="THINKCELLSHAPEDONOTDELETE" val="pzpV_pGn_zUyw0_pzuY95mg"/>
</p:tagLst>
</file>

<file path=ppt/tags/tag142.xml><?xml version="1.0" encoding="utf-8"?>
<p:tagLst xmlns:a="http://schemas.openxmlformats.org/drawingml/2006/main" xmlns:r="http://schemas.openxmlformats.org/officeDocument/2006/relationships" xmlns:p="http://schemas.openxmlformats.org/presentationml/2006/main">
  <p:tag name="THINKCELLSHAPEDONOTDELETE" val="pWQKkuj15vUKr9QXIan3fCw"/>
</p:tagLst>
</file>

<file path=ppt/tags/tag143.xml><?xml version="1.0" encoding="utf-8"?>
<p:tagLst xmlns:a="http://schemas.openxmlformats.org/drawingml/2006/main" xmlns:r="http://schemas.openxmlformats.org/officeDocument/2006/relationships" xmlns:p="http://schemas.openxmlformats.org/presentationml/2006/main">
  <p:tag name="THINKCELLSHAPEDONOTDELETE" val="pkJ02UBMFF0OIboFBtPafdA"/>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p9k5EoZ25uEyBfq9NJ.Vb6w"/>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p2t9mV4NAhECwqmSgtB73ow"/>
</p:tagLst>
</file>

<file path=ppt/tags/tag146.xml><?xml version="1.0" encoding="utf-8"?>
<p:tagLst xmlns:a="http://schemas.openxmlformats.org/drawingml/2006/main" xmlns:r="http://schemas.openxmlformats.org/officeDocument/2006/relationships" xmlns:p="http://schemas.openxmlformats.org/presentationml/2006/main">
  <p:tag name="THINKCELLSHAPEDONOTDELETE" val="pJNNyFPyi3Eq_paaEH8yEpg"/>
</p:tagLst>
</file>

<file path=ppt/tags/tag147.xml><?xml version="1.0" encoding="utf-8"?>
<p:tagLst xmlns:a="http://schemas.openxmlformats.org/drawingml/2006/main" xmlns:r="http://schemas.openxmlformats.org/officeDocument/2006/relationships" xmlns:p="http://schemas.openxmlformats.org/presentationml/2006/main">
  <p:tag name="THINKCELLSHAPEDONOTDELETE" val="piH44qePMYUm82iBtpIKTXw"/>
</p:tagLst>
</file>

<file path=ppt/tags/tag148.xml><?xml version="1.0" encoding="utf-8"?>
<p:tagLst xmlns:a="http://schemas.openxmlformats.org/drawingml/2006/main" xmlns:r="http://schemas.openxmlformats.org/officeDocument/2006/relationships" xmlns:p="http://schemas.openxmlformats.org/presentationml/2006/main">
  <p:tag name="THINKCELLSHAPEDONOTDELETE" val="pBl3jL34Djkac6VP7ecfpZg"/>
</p:tagLst>
</file>

<file path=ppt/tags/tag149.xml><?xml version="1.0" encoding="utf-8"?>
<p:tagLst xmlns:a="http://schemas.openxmlformats.org/drawingml/2006/main" xmlns:r="http://schemas.openxmlformats.org/officeDocument/2006/relationships" xmlns:p="http://schemas.openxmlformats.org/presentationml/2006/main">
  <p:tag name="THINKCELLSHAPEDONOTDELETE" val="pUyxkoXIDsUWJmg740DcTO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q3hrm1XoYEqhR2MbgRQoaA"/>
</p:tagLst>
</file>

<file path=ppt/tags/tag150.xml><?xml version="1.0" encoding="utf-8"?>
<p:tagLst xmlns:a="http://schemas.openxmlformats.org/drawingml/2006/main" xmlns:r="http://schemas.openxmlformats.org/officeDocument/2006/relationships" xmlns:p="http://schemas.openxmlformats.org/presentationml/2006/main">
  <p:tag name="THINKCELLSHAPEDONOTDELETE" val="pINPovvmTbk6An8Mpu_HH8A"/>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pv79ki6hbVEi2qPs8.v7MJA"/>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p9y3_JoptyEyayMiVYxFa3Q"/>
</p:tagLst>
</file>

<file path=ppt/tags/tag153.xml><?xml version="1.0" encoding="utf-8"?>
<p:tagLst xmlns:a="http://schemas.openxmlformats.org/drawingml/2006/main" xmlns:r="http://schemas.openxmlformats.org/officeDocument/2006/relationships" xmlns:p="http://schemas.openxmlformats.org/presentationml/2006/main">
  <p:tag name="THINKCELLSHAPEDONOTDELETE" val="pBjWDMuszZkSby2FTsRKl3w"/>
</p:tagLst>
</file>

<file path=ppt/tags/tag154.xml><?xml version="1.0" encoding="utf-8"?>
<p:tagLst xmlns:a="http://schemas.openxmlformats.org/drawingml/2006/main" xmlns:r="http://schemas.openxmlformats.org/officeDocument/2006/relationships" xmlns:p="http://schemas.openxmlformats.org/presentationml/2006/main">
  <p:tag name="THINKCELLSHAPEDONOTDELETE" val="pQ4gnnQTUBkuAahtQSOSpjQ"/>
</p:tagLst>
</file>

<file path=ppt/tags/tag155.xml><?xml version="1.0" encoding="utf-8"?>
<p:tagLst xmlns:a="http://schemas.openxmlformats.org/drawingml/2006/main" xmlns:r="http://schemas.openxmlformats.org/officeDocument/2006/relationships" xmlns:p="http://schemas.openxmlformats.org/presentationml/2006/main">
  <p:tag name="THINKCELLSHAPEDONOTDELETE" val="piFG4taW5n0K3DmhQ7YziqQ"/>
</p:tagLst>
</file>

<file path=ppt/tags/tag156.xml><?xml version="1.0" encoding="utf-8"?>
<p:tagLst xmlns:a="http://schemas.openxmlformats.org/drawingml/2006/main" xmlns:r="http://schemas.openxmlformats.org/officeDocument/2006/relationships" xmlns:p="http://schemas.openxmlformats.org/presentationml/2006/main">
  <p:tag name="THINKCELLSHAPEDONOTDELETE" val="pfaDFU2s8dkSxMYdJCSIXHw"/>
</p:tagLst>
</file>

<file path=ppt/tags/tag157.xml><?xml version="1.0" encoding="utf-8"?>
<p:tagLst xmlns:a="http://schemas.openxmlformats.org/drawingml/2006/main" xmlns:r="http://schemas.openxmlformats.org/officeDocument/2006/relationships" xmlns:p="http://schemas.openxmlformats.org/presentationml/2006/main">
  <p:tag name="THINKCELLSHAPEDONOTDELETE" val="p_uA4bdBTtUu2NS4CPwfw5Q"/>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p5TWs2K2ir0Oo_CK4w3unY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UH_2y9Wo_EGuo37kiAfL_A"/>
</p:tagLst>
</file>

<file path=ppt/tags/tag160.xml><?xml version="1.0" encoding="utf-8"?>
<p:tagLst xmlns:a="http://schemas.openxmlformats.org/drawingml/2006/main" xmlns:r="http://schemas.openxmlformats.org/officeDocument/2006/relationships" xmlns:p="http://schemas.openxmlformats.org/presentationml/2006/main">
  <p:tag name="THINKCELLSHAPEDONOTDELETE" val="p5TWs2K2ir0Oo_CK4w3unYA"/>
</p:tagLst>
</file>

<file path=ppt/tags/tag161.xml><?xml version="1.0" encoding="utf-8"?>
<p:tagLst xmlns:a="http://schemas.openxmlformats.org/drawingml/2006/main" xmlns:r="http://schemas.openxmlformats.org/officeDocument/2006/relationships" xmlns:p="http://schemas.openxmlformats.org/presentationml/2006/main">
  <p:tag name="THINKCELLSHAPEDONOTDELETE" val="pHIXNwNO0qkSKxz8VN3VLOw"/>
</p:tagLst>
</file>

<file path=ppt/tags/tag162.xml><?xml version="1.0" encoding="utf-8"?>
<p:tagLst xmlns:a="http://schemas.openxmlformats.org/drawingml/2006/main" xmlns:r="http://schemas.openxmlformats.org/officeDocument/2006/relationships" xmlns:p="http://schemas.openxmlformats.org/presentationml/2006/main">
  <p:tag name="THINKCELLSHAPEDONOTDELETE" val="pUaeJcviqUkCdL7OEQ14GvA"/>
</p:tagLst>
</file>

<file path=ppt/tags/tag163.xml><?xml version="1.0" encoding="utf-8"?>
<p:tagLst xmlns:a="http://schemas.openxmlformats.org/drawingml/2006/main" xmlns:r="http://schemas.openxmlformats.org/officeDocument/2006/relationships" xmlns:p="http://schemas.openxmlformats.org/presentationml/2006/main">
  <p:tag name="THINKCELLSHAPEDONOTDELETE" val="pFEvj7Wv_90WPoQ_Rf.JOLQ"/>
</p:tagLst>
</file>

<file path=ppt/tags/tag164.xml><?xml version="1.0" encoding="utf-8"?>
<p:tagLst xmlns:a="http://schemas.openxmlformats.org/drawingml/2006/main" xmlns:r="http://schemas.openxmlformats.org/officeDocument/2006/relationships" xmlns:p="http://schemas.openxmlformats.org/presentationml/2006/main">
  <p:tag name="THINKCELLSHAPEDONOTDELETE" val="pswdUxDhlCESX08Lx.4GDdQ"/>
</p:tagLst>
</file>

<file path=ppt/tags/tag165.xml><?xml version="1.0" encoding="utf-8"?>
<p:tagLst xmlns:a="http://schemas.openxmlformats.org/drawingml/2006/main" xmlns:r="http://schemas.openxmlformats.org/officeDocument/2006/relationships" xmlns:p="http://schemas.openxmlformats.org/presentationml/2006/main">
  <p:tag name="THINKCELLSHAPEDONOTDELETE" val="pDjKVK575Y0GsSoz1Oqt0lw"/>
</p:tagLst>
</file>

<file path=ppt/tags/tag166.xml><?xml version="1.0" encoding="utf-8"?>
<p:tagLst xmlns:a="http://schemas.openxmlformats.org/drawingml/2006/main" xmlns:r="http://schemas.openxmlformats.org/officeDocument/2006/relationships" xmlns:p="http://schemas.openxmlformats.org/presentationml/2006/main">
  <p:tag name="THINKCELLSHAPEDONOTDELETE" val="pDvGaZrG3XEqK9eajrJ41bQ"/>
</p:tagLst>
</file>

<file path=ppt/tags/tag167.xml><?xml version="1.0" encoding="utf-8"?>
<p:tagLst xmlns:a="http://schemas.openxmlformats.org/drawingml/2006/main" xmlns:r="http://schemas.openxmlformats.org/officeDocument/2006/relationships" xmlns:p="http://schemas.openxmlformats.org/presentationml/2006/main">
  <p:tag name="THINKCELLSHAPEDONOTDELETE" val="pLpBJzzBtDUSVfdLyuDFcfA"/>
</p:tagLst>
</file>

<file path=ppt/tags/tag168.xml><?xml version="1.0" encoding="utf-8"?>
<p:tagLst xmlns:a="http://schemas.openxmlformats.org/drawingml/2006/main" xmlns:r="http://schemas.openxmlformats.org/officeDocument/2006/relationships" xmlns:p="http://schemas.openxmlformats.org/presentationml/2006/main">
  <p:tag name="THINKCELLSHAPEDONOTDELETE" val="p1WbDe00ufUuZPGg5Som3jw"/>
</p:tagLst>
</file>

<file path=ppt/tags/tag169.xml><?xml version="1.0" encoding="utf-8"?>
<p:tagLst xmlns:a="http://schemas.openxmlformats.org/drawingml/2006/main" xmlns:r="http://schemas.openxmlformats.org/officeDocument/2006/relationships" xmlns:p="http://schemas.openxmlformats.org/presentationml/2006/main">
  <p:tag name="THINKCELLSHAPEDONOTDELETE" val="ppKxWBLkCbEuM776p21H.Jw"/>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FvuCYB7fwUux3vqeeAjBeg"/>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2.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3.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4.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5.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6.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17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9.xml><?xml version="1.0" encoding="utf-8"?>
<p:tagLst xmlns:a="http://schemas.openxmlformats.org/drawingml/2006/main" xmlns:r="http://schemas.openxmlformats.org/officeDocument/2006/relationships" xmlns:p="http://schemas.openxmlformats.org/presentationml/2006/main">
  <p:tag name="THINKCELLSHAPEDONOTDELETE" val="p_Mj9VktU7ECTq_mE0nLvi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X10GDyQkzE.g6R.7v2T_wg"/>
</p:tagLst>
</file>

<file path=ppt/tags/tag180.xml><?xml version="1.0" encoding="utf-8"?>
<p:tagLst xmlns:a="http://schemas.openxmlformats.org/drawingml/2006/main" xmlns:r="http://schemas.openxmlformats.org/officeDocument/2006/relationships" xmlns:p="http://schemas.openxmlformats.org/presentationml/2006/main">
  <p:tag name="THINKCELLSHAPEDONOTDELETE" val="p4uuJPqOSokm03yMMhGLq5w"/>
</p:tagLst>
</file>

<file path=ppt/tags/tag181.xml><?xml version="1.0" encoding="utf-8"?>
<p:tagLst xmlns:a="http://schemas.openxmlformats.org/drawingml/2006/main" xmlns:r="http://schemas.openxmlformats.org/officeDocument/2006/relationships" xmlns:p="http://schemas.openxmlformats.org/presentationml/2006/main">
  <p:tag name="THINKCELLSHAPEDONOTDELETE" val="p6Mu7i0h02k.0ODgUVfVPeQ"/>
</p:tagLst>
</file>

<file path=ppt/tags/tag182.xml><?xml version="1.0" encoding="utf-8"?>
<p:tagLst xmlns:a="http://schemas.openxmlformats.org/drawingml/2006/main" xmlns:r="http://schemas.openxmlformats.org/officeDocument/2006/relationships" xmlns:p="http://schemas.openxmlformats.org/presentationml/2006/main">
  <p:tag name="THINKCELLSHAPEDONOTDELETE" val="pTcAb1xK9_UCb6_KXpLOKjA"/>
</p:tagLst>
</file>

<file path=ppt/tags/tag183.xml><?xml version="1.0" encoding="utf-8"?>
<p:tagLst xmlns:a="http://schemas.openxmlformats.org/drawingml/2006/main" xmlns:r="http://schemas.openxmlformats.org/officeDocument/2006/relationships" xmlns:p="http://schemas.openxmlformats.org/presentationml/2006/main">
  <p:tag name="THINKCELLSHAPEDONOTDELETE" val="p8QHYSzH6vkG5v6uFXANKiw"/>
</p:tagLst>
</file>

<file path=ppt/tags/tag184.xml><?xml version="1.0" encoding="utf-8"?>
<p:tagLst xmlns:a="http://schemas.openxmlformats.org/drawingml/2006/main" xmlns:r="http://schemas.openxmlformats.org/officeDocument/2006/relationships" xmlns:p="http://schemas.openxmlformats.org/presentationml/2006/main">
  <p:tag name="THINKCELLSHAPEDONOTDELETE" val="phn21kCM3606.4F_Cr5XANw"/>
</p:tagLst>
</file>

<file path=ppt/tags/tag1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8.xml><?xml version="1.0" encoding="utf-8"?>
<p:tagLst xmlns:a="http://schemas.openxmlformats.org/drawingml/2006/main" xmlns:r="http://schemas.openxmlformats.org/officeDocument/2006/relationships" xmlns:p="http://schemas.openxmlformats.org/presentationml/2006/main">
  <p:tag name="THINKCELLSHAPEDONOTDELETE" val="ply2oSMt1ykWIZkSsIBwqiQ"/>
</p:tagLst>
</file>

<file path=ppt/tags/tag189.xml><?xml version="1.0" encoding="utf-8"?>
<p:tagLst xmlns:a="http://schemas.openxmlformats.org/drawingml/2006/main" xmlns:r="http://schemas.openxmlformats.org/officeDocument/2006/relationships" xmlns:p="http://schemas.openxmlformats.org/presentationml/2006/main">
  <p:tag name="THINKCELLSHAPEDONOTDELETE" val="ply2oSMt1ykWIZkSsIBwq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X10GDyQkzE.g6R.7v2T_wg"/>
</p:tagLst>
</file>

<file path=ppt/tags/tag190.xml><?xml version="1.0" encoding="utf-8"?>
<p:tagLst xmlns:a="http://schemas.openxmlformats.org/drawingml/2006/main" xmlns:r="http://schemas.openxmlformats.org/officeDocument/2006/relationships" xmlns:p="http://schemas.openxmlformats.org/presentationml/2006/main">
  <p:tag name="THINKCELLSHAPEDONOTDELETE" val="ply2oSMt1ykWIZkSsIBwqiQ"/>
</p:tagLst>
</file>

<file path=ppt/tags/tag191.xml><?xml version="1.0" encoding="utf-8"?>
<p:tagLst xmlns:a="http://schemas.openxmlformats.org/drawingml/2006/main" xmlns:r="http://schemas.openxmlformats.org/officeDocument/2006/relationships" xmlns:p="http://schemas.openxmlformats.org/presentationml/2006/main">
  <p:tag name="THINKCELLSHAPEDONOTDELETE" val="ply2oSMt1ykWIZkSsIBwqiQ"/>
</p:tagLst>
</file>

<file path=ppt/tags/tag192.xml><?xml version="1.0" encoding="utf-8"?>
<p:tagLst xmlns:a="http://schemas.openxmlformats.org/drawingml/2006/main" xmlns:r="http://schemas.openxmlformats.org/officeDocument/2006/relationships" xmlns:p="http://schemas.openxmlformats.org/presentationml/2006/main">
  <p:tag name="THINKCELLSHAPEDONOTDELETE" val="pn4f1.YrZ5Em5cWYxYztoAg"/>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p7Lh.Rx4mU0mFHy4bO6LTag"/>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pehy9UWmJRUiMxj9A62URSw"/>
</p:tagLst>
</file>

<file path=ppt/tags/tag195.xml><?xml version="1.0" encoding="utf-8"?>
<p:tagLst xmlns:a="http://schemas.openxmlformats.org/drawingml/2006/main" xmlns:r="http://schemas.openxmlformats.org/officeDocument/2006/relationships" xmlns:p="http://schemas.openxmlformats.org/presentationml/2006/main">
  <p:tag name="THINKCELLSHAPEDONOTDELETE" val="ppLsCMiqnjEmz0E1GiTi_Wg"/>
</p:tagLst>
</file>

<file path=ppt/tags/tag196.xml><?xml version="1.0" encoding="utf-8"?>
<p:tagLst xmlns:a="http://schemas.openxmlformats.org/drawingml/2006/main" xmlns:r="http://schemas.openxmlformats.org/officeDocument/2006/relationships" xmlns:p="http://schemas.openxmlformats.org/presentationml/2006/main">
  <p:tag name="THINKCELLSHAPEDONOTDELETE" val="pehy9UWmJRUiMxj9A62URSw"/>
</p:tagLst>
</file>

<file path=ppt/tags/tag197.xml><?xml version="1.0" encoding="utf-8"?>
<p:tagLst xmlns:a="http://schemas.openxmlformats.org/drawingml/2006/main" xmlns:r="http://schemas.openxmlformats.org/officeDocument/2006/relationships" xmlns:p="http://schemas.openxmlformats.org/presentationml/2006/main">
  <p:tag name="THINKCELLSHAPEDONOTDELETE" val="pehy9UWmJRUiMxj9A62URSw"/>
</p:tagLst>
</file>

<file path=ppt/tags/tag198.xml><?xml version="1.0" encoding="utf-8"?>
<p:tagLst xmlns:a="http://schemas.openxmlformats.org/drawingml/2006/main" xmlns:r="http://schemas.openxmlformats.org/officeDocument/2006/relationships" xmlns:p="http://schemas.openxmlformats.org/presentationml/2006/main">
  <p:tag name="THINKCELLSHAPEDONOTDELETE" val="pehy9UWmJRUiMxj9A62URSw"/>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pjY.NR7MOv062cNIdhr.Hl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dJUmE4QJkGExcvb.sAmrA"/>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eb8gvJc51U6F3PglwZ8qyg"/>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pQiciH_MBOEiRhCDOLonvAA"/>
</p:tagLst>
</file>

<file path=ppt/tags/tag201.xml><?xml version="1.0" encoding="utf-8"?>
<p:tagLst xmlns:a="http://schemas.openxmlformats.org/drawingml/2006/main" xmlns:r="http://schemas.openxmlformats.org/officeDocument/2006/relationships" xmlns:p="http://schemas.openxmlformats.org/presentationml/2006/main">
  <p:tag name="THINKCELLSHAPEDONOTDELETE" val="pJ9wSUFTlgky6f47uB2O8mg"/>
</p:tagLst>
</file>

<file path=ppt/tags/tag202.xml><?xml version="1.0" encoding="utf-8"?>
<p:tagLst xmlns:a="http://schemas.openxmlformats.org/drawingml/2006/main" xmlns:r="http://schemas.openxmlformats.org/officeDocument/2006/relationships" xmlns:p="http://schemas.openxmlformats.org/presentationml/2006/main">
  <p:tag name="THINKCELLSHAPEDONOTDELETE" val="pSRLR4L4g20.8eB68LEg7zA"/>
</p:tagLst>
</file>

<file path=ppt/tags/tag203.xml><?xml version="1.0" encoding="utf-8"?>
<p:tagLst xmlns:a="http://schemas.openxmlformats.org/drawingml/2006/main" xmlns:r="http://schemas.openxmlformats.org/officeDocument/2006/relationships" xmlns:p="http://schemas.openxmlformats.org/presentationml/2006/main">
  <p:tag name="THINKCELLSHAPEDONOTDELETE" val="pbOP4PNUCqU6Q0TVeilhCNg"/>
</p:tagLst>
</file>

<file path=ppt/tags/tag204.xml><?xml version="1.0" encoding="utf-8"?>
<p:tagLst xmlns:a="http://schemas.openxmlformats.org/drawingml/2006/main" xmlns:r="http://schemas.openxmlformats.org/officeDocument/2006/relationships" xmlns:p="http://schemas.openxmlformats.org/presentationml/2006/main">
  <p:tag name="THINKCELLSHAPEDONOTDELETE" val="p.dkJ_4zTtkaXEIY8OcMGCQ"/>
</p:tagLst>
</file>

<file path=ppt/tags/tag205.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206.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207.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208.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209.xml><?xml version="1.0" encoding="utf-8"?>
<p:tagLst xmlns:a="http://schemas.openxmlformats.org/drawingml/2006/main" xmlns:r="http://schemas.openxmlformats.org/officeDocument/2006/relationships" xmlns:p="http://schemas.openxmlformats.org/presentationml/2006/main">
  <p:tag name="THINKCELLSHAPEDONOTDELETE" val="pkWdS8I4C7E2fwh_ygj5vUA"/>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NJJ1EcqXnUynpAu5QZxhUQ"/>
</p:tagLst>
</file>

<file path=ppt/tags/tag210.xml><?xml version="1.0" encoding="utf-8"?>
<p:tagLst xmlns:a="http://schemas.openxmlformats.org/drawingml/2006/main" xmlns:r="http://schemas.openxmlformats.org/officeDocument/2006/relationships" xmlns:p="http://schemas.openxmlformats.org/presentationml/2006/main">
  <p:tag name="THINKCELLSHAPEDONOTDELETE" val="pwOA62jnSbkOsb1vFiDGVZw"/>
</p:tagLst>
</file>

<file path=ppt/tags/tag211.xml><?xml version="1.0" encoding="utf-8"?>
<p:tagLst xmlns:a="http://schemas.openxmlformats.org/drawingml/2006/main" xmlns:r="http://schemas.openxmlformats.org/officeDocument/2006/relationships" xmlns:p="http://schemas.openxmlformats.org/presentationml/2006/main">
  <p:tag name="THINKCELLSHAPEDONOTDELETE" val="pq1x_fJCYiE2gwr1MrQld_g"/>
</p:tagLst>
</file>

<file path=ppt/tags/tag212.xml><?xml version="1.0" encoding="utf-8"?>
<p:tagLst xmlns:a="http://schemas.openxmlformats.org/drawingml/2006/main" xmlns:r="http://schemas.openxmlformats.org/officeDocument/2006/relationships" xmlns:p="http://schemas.openxmlformats.org/presentationml/2006/main">
  <p:tag name="THINKCELLSHAPEDONOTDELETE" val="pilJhO7fX00GcWR0PI_zYZQ"/>
</p:tagLst>
</file>

<file path=ppt/tags/tag213.xml><?xml version="1.0" encoding="utf-8"?>
<p:tagLst xmlns:a="http://schemas.openxmlformats.org/drawingml/2006/main" xmlns:r="http://schemas.openxmlformats.org/officeDocument/2006/relationships" xmlns:p="http://schemas.openxmlformats.org/presentationml/2006/main">
  <p:tag name="THINKCELLSHAPEDONOTDELETE" val="pX1nZ8rddPUWewOyUufTkwg"/>
</p:tagLst>
</file>

<file path=ppt/tags/tag214.xml><?xml version="1.0" encoding="utf-8"?>
<p:tagLst xmlns:a="http://schemas.openxmlformats.org/drawingml/2006/main" xmlns:r="http://schemas.openxmlformats.org/officeDocument/2006/relationships" xmlns:p="http://schemas.openxmlformats.org/presentationml/2006/main">
  <p:tag name="THINKCELLSHAPEDONOTDELETE" val="p6OxbIs58EUGxe245XGXwSQ"/>
</p:tagLst>
</file>

<file path=ppt/tags/tag215.xml><?xml version="1.0" encoding="utf-8"?>
<p:tagLst xmlns:a="http://schemas.openxmlformats.org/drawingml/2006/main" xmlns:r="http://schemas.openxmlformats.org/officeDocument/2006/relationships" xmlns:p="http://schemas.openxmlformats.org/presentationml/2006/main">
  <p:tag name="THINKCELLSHAPEDONOTDELETE" val="pOG3GSJNF7US2iHkit0ja0A"/>
</p:tagLst>
</file>

<file path=ppt/tags/tag216.xml><?xml version="1.0" encoding="utf-8"?>
<p:tagLst xmlns:a="http://schemas.openxmlformats.org/drawingml/2006/main" xmlns:r="http://schemas.openxmlformats.org/officeDocument/2006/relationships" xmlns:p="http://schemas.openxmlformats.org/presentationml/2006/main">
  <p:tag name="THINKCELLSHAPEDONOTDELETE" val="pzsLkDpa7KU.yEUTNUUYEPQ"/>
</p:tagLst>
</file>

<file path=ppt/tags/tag217.xml><?xml version="1.0" encoding="utf-8"?>
<p:tagLst xmlns:a="http://schemas.openxmlformats.org/drawingml/2006/main" xmlns:r="http://schemas.openxmlformats.org/officeDocument/2006/relationships" xmlns:p="http://schemas.openxmlformats.org/presentationml/2006/main">
  <p:tag name="THINKCELLSHAPEDONOTDELETE" val="pa5xNlppXSEWwQxYbM8eFKQ"/>
</p:tagLst>
</file>

<file path=ppt/tags/tag218.xml><?xml version="1.0" encoding="utf-8"?>
<p:tagLst xmlns:a="http://schemas.openxmlformats.org/drawingml/2006/main" xmlns:r="http://schemas.openxmlformats.org/officeDocument/2006/relationships" xmlns:p="http://schemas.openxmlformats.org/presentationml/2006/main">
  <p:tag name="THINKCELLSHAPEDONOTDELETE" val="pp.5Q58xjM0uVmQIcKlVryA"/>
</p:tagLst>
</file>

<file path=ppt/tags/tag219.xml><?xml version="1.0" encoding="utf-8"?>
<p:tagLst xmlns:a="http://schemas.openxmlformats.org/drawingml/2006/main" xmlns:r="http://schemas.openxmlformats.org/officeDocument/2006/relationships" xmlns:p="http://schemas.openxmlformats.org/presentationml/2006/main">
  <p:tag name="THINKCELLSHAPEDONOTDELETE" val="pxDlvN4iqmUKYeTACdseIH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eb8gvJc51U6F3PglwZ8qyg"/>
</p:tagLst>
</file>

<file path=ppt/tags/tag220.xml><?xml version="1.0" encoding="utf-8"?>
<p:tagLst xmlns:a="http://schemas.openxmlformats.org/drawingml/2006/main" xmlns:r="http://schemas.openxmlformats.org/officeDocument/2006/relationships" xmlns:p="http://schemas.openxmlformats.org/presentationml/2006/main">
  <p:tag name="THINKCELLSHAPEDONOTDELETE" val="pBj1Z1f4FVEyo3.lGVrdNoQ"/>
</p:tagLst>
</file>

<file path=ppt/tags/tag221.xml><?xml version="1.0" encoding="utf-8"?>
<p:tagLst xmlns:a="http://schemas.openxmlformats.org/drawingml/2006/main" xmlns:r="http://schemas.openxmlformats.org/officeDocument/2006/relationships" xmlns:p="http://schemas.openxmlformats.org/presentationml/2006/main">
  <p:tag name="THINKCELLSHAPEDONOTDELETE" val="pJhxj89G3c0.CcyESVy.YmA"/>
</p:tagLst>
</file>

<file path=ppt/tags/tag222.xml><?xml version="1.0" encoding="utf-8"?>
<p:tagLst xmlns:a="http://schemas.openxmlformats.org/drawingml/2006/main" xmlns:r="http://schemas.openxmlformats.org/officeDocument/2006/relationships" xmlns:p="http://schemas.openxmlformats.org/presentationml/2006/main">
  <p:tag name="THINKCELLSHAPEDONOTDELETE" val="pkFuRWl4xsEOZduIDLVQ74Q"/>
</p:tagLst>
</file>

<file path=ppt/tags/tag223.xml><?xml version="1.0" encoding="utf-8"?>
<p:tagLst xmlns:a="http://schemas.openxmlformats.org/drawingml/2006/main" xmlns:r="http://schemas.openxmlformats.org/officeDocument/2006/relationships" xmlns:p="http://schemas.openxmlformats.org/presentationml/2006/main">
  <p:tag name="THINKCELLSHAPEDONOTDELETE" val="prBITpwdznU.e5r329F7c_A"/>
</p:tagLst>
</file>

<file path=ppt/tags/tag224.xml><?xml version="1.0" encoding="utf-8"?>
<p:tagLst xmlns:a="http://schemas.openxmlformats.org/drawingml/2006/main" xmlns:r="http://schemas.openxmlformats.org/officeDocument/2006/relationships" xmlns:p="http://schemas.openxmlformats.org/presentationml/2006/main">
  <p:tag name="THINKCELLSHAPEDONOTDELETE" val="pA.mfpC35pUSs5_kzlJCj8A"/>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pwOGtcFnuhkyyum6boVbUpQ"/>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ppbk.UcpktU.eMriK73Y8_w"/>
</p:tagLst>
</file>

<file path=ppt/tags/tag227.xml><?xml version="1.0" encoding="utf-8"?>
<p:tagLst xmlns:a="http://schemas.openxmlformats.org/drawingml/2006/main" xmlns:r="http://schemas.openxmlformats.org/officeDocument/2006/relationships" xmlns:p="http://schemas.openxmlformats.org/presentationml/2006/main">
  <p:tag name="THINKCELLSHAPEDONOTDELETE" val="pI0swV96.akmx2nY7sRQZcA"/>
</p:tagLst>
</file>

<file path=ppt/tags/tag228.xml><?xml version="1.0" encoding="utf-8"?>
<p:tagLst xmlns:a="http://schemas.openxmlformats.org/drawingml/2006/main" xmlns:r="http://schemas.openxmlformats.org/officeDocument/2006/relationships" xmlns:p="http://schemas.openxmlformats.org/presentationml/2006/main">
  <p:tag name="THINKCELLSHAPEDONOTDELETE" val="pgzFfSN8iAUmUJElqs5LlUg"/>
</p:tagLst>
</file>

<file path=ppt/tags/tag229.xml><?xml version="1.0" encoding="utf-8"?>
<p:tagLst xmlns:a="http://schemas.openxmlformats.org/drawingml/2006/main" xmlns:r="http://schemas.openxmlformats.org/officeDocument/2006/relationships" xmlns:p="http://schemas.openxmlformats.org/presentationml/2006/main">
  <p:tag name="THINKCELLSHAPEDONOTDELETE" val="prETKC_zdB0iN1y2BlRqQx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NJJ1EcqXnUynpAu5QZxhUQ"/>
</p:tagLst>
</file>

<file path=ppt/tags/tag230.xml><?xml version="1.0" encoding="utf-8"?>
<p:tagLst xmlns:a="http://schemas.openxmlformats.org/drawingml/2006/main" xmlns:r="http://schemas.openxmlformats.org/officeDocument/2006/relationships" xmlns:p="http://schemas.openxmlformats.org/presentationml/2006/main">
  <p:tag name="THINKCELLSHAPEDONOTDELETE" val="p5IzocXMfvUCIGhzp0A82Hg"/>
</p:tagLst>
</file>

<file path=ppt/tags/tag231.xml><?xml version="1.0" encoding="utf-8"?>
<p:tagLst xmlns:a="http://schemas.openxmlformats.org/drawingml/2006/main" xmlns:r="http://schemas.openxmlformats.org/officeDocument/2006/relationships" xmlns:p="http://schemas.openxmlformats.org/presentationml/2006/main">
  <p:tag name="THINKCELLSHAPEDONOTDELETE" val="pMwoXBXdIHU6KuEr5EfQrDA"/>
</p:tagLst>
</file>

<file path=ppt/tags/tag232.xml><?xml version="1.0" encoding="utf-8"?>
<p:tagLst xmlns:a="http://schemas.openxmlformats.org/drawingml/2006/main" xmlns:r="http://schemas.openxmlformats.org/officeDocument/2006/relationships" xmlns:p="http://schemas.openxmlformats.org/presentationml/2006/main">
  <p:tag name="THINKCELLSHAPEDONOTDELETE" val="pYHnyOXCY6EiCRhhmz18LEQ"/>
</p:tagLst>
</file>

<file path=ppt/tags/tag233.xml><?xml version="1.0" encoding="utf-8"?>
<p:tagLst xmlns:a="http://schemas.openxmlformats.org/drawingml/2006/main" xmlns:r="http://schemas.openxmlformats.org/officeDocument/2006/relationships" xmlns:p="http://schemas.openxmlformats.org/presentationml/2006/main">
  <p:tag name="THINKCELLSHAPEDONOTDELETE" val="p0Hh.hjC6JUW8KJvGYaEFEQ"/>
</p:tagLst>
</file>

<file path=ppt/tags/tag234.xml><?xml version="1.0" encoding="utf-8"?>
<p:tagLst xmlns:a="http://schemas.openxmlformats.org/drawingml/2006/main" xmlns:r="http://schemas.openxmlformats.org/officeDocument/2006/relationships" xmlns:p="http://schemas.openxmlformats.org/presentationml/2006/main">
  <p:tag name="THINKCELLSHAPEDONOTDELETE" val="pswuwiYNgr0iRYVmKGrqXQw"/>
</p:tagLst>
</file>

<file path=ppt/tags/tag235.xml><?xml version="1.0" encoding="utf-8"?>
<p:tagLst xmlns:a="http://schemas.openxmlformats.org/drawingml/2006/main" xmlns:r="http://schemas.openxmlformats.org/officeDocument/2006/relationships" xmlns:p="http://schemas.openxmlformats.org/presentationml/2006/main">
  <p:tag name="THINKCELLSHAPEDONOTDELETE" val="pfFLjo6yJdkCpLI78r5WOxA"/>
</p:tagLst>
</file>

<file path=ppt/tags/tag236.xml><?xml version="1.0" encoding="utf-8"?>
<p:tagLst xmlns:a="http://schemas.openxmlformats.org/drawingml/2006/main" xmlns:r="http://schemas.openxmlformats.org/officeDocument/2006/relationships" xmlns:p="http://schemas.openxmlformats.org/presentationml/2006/main">
  <p:tag name="THINKCELLSHAPEDONOTDELETE" val="phygVAZVp6EKebXtVTocRAQ"/>
</p:tagLst>
</file>

<file path=ppt/tags/tag237.xml><?xml version="1.0" encoding="utf-8"?>
<p:tagLst xmlns:a="http://schemas.openxmlformats.org/drawingml/2006/main" xmlns:r="http://schemas.openxmlformats.org/officeDocument/2006/relationships" xmlns:p="http://schemas.openxmlformats.org/presentationml/2006/main">
  <p:tag name="THINKCELLSHAPEDONOTDELETE" val="pBFhqBOMBy0CfpL4nbcD36g"/>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pkmr6psKaDUmzuniwrLagsg"/>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pHg6Xb.VKiU2IWSteO3D_V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THINKCELLSHAPEDONOTDELETE" val="pnCumY1rSX06HaSGUVLj1HQ"/>
</p:tagLst>
</file>

<file path=ppt/tags/tag241.xml><?xml version="1.0" encoding="utf-8"?>
<p:tagLst xmlns:a="http://schemas.openxmlformats.org/drawingml/2006/main" xmlns:r="http://schemas.openxmlformats.org/officeDocument/2006/relationships" xmlns:p="http://schemas.openxmlformats.org/presentationml/2006/main">
  <p:tag name="THINKCELLSHAPEDONOTDELETE" val="pME0mo7J510G5GR8Ek9CdrA"/>
</p:tagLst>
</file>

<file path=ppt/tags/tag242.xml><?xml version="1.0" encoding="utf-8"?>
<p:tagLst xmlns:a="http://schemas.openxmlformats.org/drawingml/2006/main" xmlns:r="http://schemas.openxmlformats.org/officeDocument/2006/relationships" xmlns:p="http://schemas.openxmlformats.org/presentationml/2006/main">
  <p:tag name="THINKCELLSHAPEDONOTDELETE" val="pPnJ.haRRM0awuLY_CULuDA"/>
</p:tagLst>
</file>

<file path=ppt/tags/tag243.xml><?xml version="1.0" encoding="utf-8"?>
<p:tagLst xmlns:a="http://schemas.openxmlformats.org/drawingml/2006/main" xmlns:r="http://schemas.openxmlformats.org/officeDocument/2006/relationships" xmlns:p="http://schemas.openxmlformats.org/presentationml/2006/main">
  <p:tag name="THINKCELLSHAPEDONOTDELETE" val="pk3Vbb77Lw0.gXlle.RuWgQ"/>
</p:tagLst>
</file>

<file path=ppt/tags/tag244.xml><?xml version="1.0" encoding="utf-8"?>
<p:tagLst xmlns:a="http://schemas.openxmlformats.org/drawingml/2006/main" xmlns:r="http://schemas.openxmlformats.org/officeDocument/2006/relationships" xmlns:p="http://schemas.openxmlformats.org/presentationml/2006/main">
  <p:tag name="THINKCELLSHAPEDONOTDELETE" val="pf9F3BHszXkKHB7E.d9A.gA"/>
</p:tagLst>
</file>

<file path=ppt/tags/tag245.xml><?xml version="1.0" encoding="utf-8"?>
<p:tagLst xmlns:a="http://schemas.openxmlformats.org/drawingml/2006/main" xmlns:r="http://schemas.openxmlformats.org/officeDocument/2006/relationships" xmlns:p="http://schemas.openxmlformats.org/presentationml/2006/main">
  <p:tag name="THINKCELLSHAPEDONOTDELETE" val="pqulJzvHg0Uy699H7_t3z_w"/>
</p:tagLst>
</file>

<file path=ppt/tags/tag246.xml><?xml version="1.0" encoding="utf-8"?>
<p:tagLst xmlns:a="http://schemas.openxmlformats.org/drawingml/2006/main" xmlns:r="http://schemas.openxmlformats.org/officeDocument/2006/relationships" xmlns:p="http://schemas.openxmlformats.org/presentationml/2006/main">
  <p:tag name="THINKCELLSHAPEDONOTDELETE" val="pu9cMMwoEDkS_kSb2Ls9kgQ"/>
</p:tagLst>
</file>

<file path=ppt/tags/tag247.xml><?xml version="1.0" encoding="utf-8"?>
<p:tagLst xmlns:a="http://schemas.openxmlformats.org/drawingml/2006/main" xmlns:r="http://schemas.openxmlformats.org/officeDocument/2006/relationships" xmlns:p="http://schemas.openxmlformats.org/presentationml/2006/main">
  <p:tag name="THINKCELLSHAPEDONOTDELETE" val="pRRx0gUaj6UePVDdHKUPDuw"/>
</p:tagLst>
</file>

<file path=ppt/tags/tag248.xml><?xml version="1.0" encoding="utf-8"?>
<p:tagLst xmlns:a="http://schemas.openxmlformats.org/drawingml/2006/main" xmlns:r="http://schemas.openxmlformats.org/officeDocument/2006/relationships" xmlns:p="http://schemas.openxmlformats.org/presentationml/2006/main">
  <p:tag name="THINKCELLSHAPEDONOTDELETE" val="piYouTProNUqa6vHCDSdZGQ"/>
</p:tagLst>
</file>

<file path=ppt/tags/tag249.xml><?xml version="1.0" encoding="utf-8"?>
<p:tagLst xmlns:a="http://schemas.openxmlformats.org/drawingml/2006/main" xmlns:r="http://schemas.openxmlformats.org/officeDocument/2006/relationships" xmlns:p="http://schemas.openxmlformats.org/presentationml/2006/main">
  <p:tag name="THINKCELLSHAPEDONOTDELETE" val="pcyc9S434DUuqtJM6SP4iz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S7WGFDo0WEOvTnTH0_oBlw"/>
</p:tagLst>
</file>

<file path=ppt/tags/tag250.xml><?xml version="1.0" encoding="utf-8"?>
<p:tagLst xmlns:a="http://schemas.openxmlformats.org/drawingml/2006/main" xmlns:r="http://schemas.openxmlformats.org/officeDocument/2006/relationships" xmlns:p="http://schemas.openxmlformats.org/presentationml/2006/main">
  <p:tag name="THINKCELLSHAPEDONOTDELETE" val="pRprz20GgzkeaTSuLyPyP.A"/>
</p:tagLst>
</file>

<file path=ppt/tags/tag251.xml><?xml version="1.0" encoding="utf-8"?>
<p:tagLst xmlns:a="http://schemas.openxmlformats.org/drawingml/2006/main" xmlns:r="http://schemas.openxmlformats.org/officeDocument/2006/relationships" xmlns:p="http://schemas.openxmlformats.org/presentationml/2006/main">
  <p:tag name="THINKCELLSHAPEDONOTDELETE" val="pFpIaBcWHsUuIxWiKxgs9kg"/>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pjr8vixZQ.kCtVUYu807KhA"/>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pGYipjZFHiU6d.CT03LmOHg"/>
</p:tagLst>
</file>

<file path=ppt/tags/tag254.xml><?xml version="1.0" encoding="utf-8"?>
<p:tagLst xmlns:a="http://schemas.openxmlformats.org/drawingml/2006/main" xmlns:r="http://schemas.openxmlformats.org/officeDocument/2006/relationships" xmlns:p="http://schemas.openxmlformats.org/presentationml/2006/main">
  <p:tag name="THINKCELLSHAPEDONOTDELETE" val="p0ecpncqT2EKvZB0DTlaKwQ"/>
</p:tagLst>
</file>

<file path=ppt/tags/tag255.xml><?xml version="1.0" encoding="utf-8"?>
<p:tagLst xmlns:a="http://schemas.openxmlformats.org/drawingml/2006/main" xmlns:r="http://schemas.openxmlformats.org/officeDocument/2006/relationships" xmlns:p="http://schemas.openxmlformats.org/presentationml/2006/main">
  <p:tag name="THINKCELLSHAPEDONOTDELETE" val="p38CRjvv350Gbt6s6jq1UkQ"/>
</p:tagLst>
</file>

<file path=ppt/tags/tag256.xml><?xml version="1.0" encoding="utf-8"?>
<p:tagLst xmlns:a="http://schemas.openxmlformats.org/drawingml/2006/main" xmlns:r="http://schemas.openxmlformats.org/officeDocument/2006/relationships" xmlns:p="http://schemas.openxmlformats.org/presentationml/2006/main">
  <p:tag name="THINKCELLSHAPEDONOTDELETE" val="pZbT5kyqlXkOA49s8FQSG9w"/>
</p:tagLst>
</file>

<file path=ppt/tags/tag257.xml><?xml version="1.0" encoding="utf-8"?>
<p:tagLst xmlns:a="http://schemas.openxmlformats.org/drawingml/2006/main" xmlns:r="http://schemas.openxmlformats.org/officeDocument/2006/relationships" xmlns:p="http://schemas.openxmlformats.org/presentationml/2006/main">
  <p:tag name="THINKCELLSHAPEDONOTDELETE" val="tl3IuffRGtUqVvwWf.Y8X_Q"/>
</p:tagLst>
</file>

<file path=ppt/tags/tag258.xml><?xml version="1.0" encoding="utf-8"?>
<p:tagLst xmlns:a="http://schemas.openxmlformats.org/drawingml/2006/main" xmlns:r="http://schemas.openxmlformats.org/officeDocument/2006/relationships" xmlns:p="http://schemas.openxmlformats.org/presentationml/2006/main">
  <p:tag name="THINKCELLSHAPEDONOTDELETE" val="tjMHlaFR0c0KwfEzjn2d_cA"/>
</p:tagLst>
</file>

<file path=ppt/tags/tag259.xml><?xml version="1.0" encoding="utf-8"?>
<p:tagLst xmlns:a="http://schemas.openxmlformats.org/drawingml/2006/main" xmlns:r="http://schemas.openxmlformats.org/officeDocument/2006/relationships" xmlns:p="http://schemas.openxmlformats.org/presentationml/2006/main">
  <p:tag name="THINKCELLSHAPEDONOTDELETE" val="t72aRg4vh7kWMVivn7VGsM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Vd3Xe6jxwEWzg5UAwazCeA"/>
</p:tagLst>
</file>

<file path=ppt/tags/tag260.xml><?xml version="1.0" encoding="utf-8"?>
<p:tagLst xmlns:a="http://schemas.openxmlformats.org/drawingml/2006/main" xmlns:r="http://schemas.openxmlformats.org/officeDocument/2006/relationships" xmlns:p="http://schemas.openxmlformats.org/presentationml/2006/main">
  <p:tag name="THINKCELLSHAPEDONOTDELETE" val="tDZATC46UAEKDbGd4w_4S8w"/>
</p:tagLst>
</file>

<file path=ppt/tags/tag261.xml><?xml version="1.0" encoding="utf-8"?>
<p:tagLst xmlns:a="http://schemas.openxmlformats.org/drawingml/2006/main" xmlns:r="http://schemas.openxmlformats.org/officeDocument/2006/relationships" xmlns:p="http://schemas.openxmlformats.org/presentationml/2006/main">
  <p:tag name="THINKCELLSHAPEDONOTDELETE" val="t1RxaqZUEE0.CLD64qVMtVw"/>
</p:tagLst>
</file>

<file path=ppt/tags/tag262.xml><?xml version="1.0" encoding="utf-8"?>
<p:tagLst xmlns:a="http://schemas.openxmlformats.org/drawingml/2006/main" xmlns:r="http://schemas.openxmlformats.org/officeDocument/2006/relationships" xmlns:p="http://schemas.openxmlformats.org/presentationml/2006/main">
  <p:tag name="THINKCELLSHAPEDONOTDELETE" val="tXA3BHwAdWEaSmLEqb4ZZNA"/>
</p:tagLst>
</file>

<file path=ppt/tags/tag263.xml><?xml version="1.0" encoding="utf-8"?>
<p:tagLst xmlns:a="http://schemas.openxmlformats.org/drawingml/2006/main" xmlns:r="http://schemas.openxmlformats.org/officeDocument/2006/relationships" xmlns:p="http://schemas.openxmlformats.org/presentationml/2006/main">
  <p:tag name="THINKCELLSHAPEDONOTDELETE" val="tbL50xnkpkEW91SMXjRccMw"/>
</p:tagLst>
</file>

<file path=ppt/tags/tag264.xml><?xml version="1.0" encoding="utf-8"?>
<p:tagLst xmlns:a="http://schemas.openxmlformats.org/drawingml/2006/main" xmlns:r="http://schemas.openxmlformats.org/officeDocument/2006/relationships" xmlns:p="http://schemas.openxmlformats.org/presentationml/2006/main">
  <p:tag name="THINKCELLSHAPEDONOTDELETE" val="tML8jDxvdXEahU1vuD_3QLA"/>
</p:tagLst>
</file>

<file path=ppt/tags/tag265.xml><?xml version="1.0" encoding="utf-8"?>
<p:tagLst xmlns:a="http://schemas.openxmlformats.org/drawingml/2006/main" xmlns:r="http://schemas.openxmlformats.org/officeDocument/2006/relationships" xmlns:p="http://schemas.openxmlformats.org/presentationml/2006/main">
  <p:tag name="THINKCELLSHAPEDONOTDELETE" val="tZssXwDKQU0iC.Y8wPz7vdg"/>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0nZmBMaSXkqAPSjnHhj8Zg"/>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gldqaqEUtkOqQFo4ZFIJUQ"/>
</p:tagLst>
</file>

<file path=ppt/tags/tag268.xml><?xml version="1.0" encoding="utf-8"?>
<p:tagLst xmlns:a="http://schemas.openxmlformats.org/drawingml/2006/main" xmlns:r="http://schemas.openxmlformats.org/officeDocument/2006/relationships" xmlns:p="http://schemas.openxmlformats.org/presentationml/2006/main">
  <p:tag name="THINKCELLSHAPEDONOTDELETE" val="pBOGa7k89EEmdfvUsGT62Tw"/>
</p:tagLst>
</file>

<file path=ppt/tags/tag269.xml><?xml version="1.0" encoding="utf-8"?>
<p:tagLst xmlns:a="http://schemas.openxmlformats.org/drawingml/2006/main" xmlns:r="http://schemas.openxmlformats.org/officeDocument/2006/relationships" xmlns:p="http://schemas.openxmlformats.org/presentationml/2006/main">
  <p:tag name="THINKCELLSHAPEDONOTDELETE" val="ppvF_85f_QUq01hFS.WVbbQ"/>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2zqpSE7_YkW1qX_l6YEcAg"/>
</p:tagLst>
</file>

<file path=ppt/tags/tag270.xml><?xml version="1.0" encoding="utf-8"?>
<p:tagLst xmlns:a="http://schemas.openxmlformats.org/drawingml/2006/main" xmlns:r="http://schemas.openxmlformats.org/officeDocument/2006/relationships" xmlns:p="http://schemas.openxmlformats.org/presentationml/2006/main">
  <p:tag name="THINKCELLSHAPEDONOTDELETE" val="p7V430WmTqEeg46i2tFM5GA"/>
</p:tagLst>
</file>

<file path=ppt/tags/tag271.xml><?xml version="1.0" encoding="utf-8"?>
<p:tagLst xmlns:a="http://schemas.openxmlformats.org/drawingml/2006/main" xmlns:r="http://schemas.openxmlformats.org/officeDocument/2006/relationships" xmlns:p="http://schemas.openxmlformats.org/presentationml/2006/main">
  <p:tag name="THINKCELLSHAPEDONOTDELETE" val="pLBndQbbnHk.u5XQJQBcILQ"/>
</p:tagLst>
</file>

<file path=ppt/tags/tag272.xml><?xml version="1.0" encoding="utf-8"?>
<p:tagLst xmlns:a="http://schemas.openxmlformats.org/drawingml/2006/main" xmlns:r="http://schemas.openxmlformats.org/officeDocument/2006/relationships" xmlns:p="http://schemas.openxmlformats.org/presentationml/2006/main">
  <p:tag name="THINKCELLSHAPEDONOTDELETE" val="pSugsctnSIUe.5DMMJ_uttA"/>
</p:tagLst>
</file>

<file path=ppt/tags/tag273.xml><?xml version="1.0" encoding="utf-8"?>
<p:tagLst xmlns:a="http://schemas.openxmlformats.org/drawingml/2006/main" xmlns:r="http://schemas.openxmlformats.org/officeDocument/2006/relationships" xmlns:p="http://schemas.openxmlformats.org/presentationml/2006/main">
  <p:tag name="THINKCELLSHAPEDONOTDELETE" val="pZdNc.BC.nUmc_R_W.X740g"/>
</p:tagLst>
</file>

<file path=ppt/tags/tag274.xml><?xml version="1.0" encoding="utf-8"?>
<p:tagLst xmlns:a="http://schemas.openxmlformats.org/drawingml/2006/main" xmlns:r="http://schemas.openxmlformats.org/officeDocument/2006/relationships" xmlns:p="http://schemas.openxmlformats.org/presentationml/2006/main">
  <p:tag name="THINKCELLSHAPEDONOTDELETE" val="p3bbPr3sF4kuLfwkFuZY.gw"/>
</p:tagLst>
</file>

<file path=ppt/tags/tag275.xml><?xml version="1.0" encoding="utf-8"?>
<p:tagLst xmlns:a="http://schemas.openxmlformats.org/drawingml/2006/main" xmlns:r="http://schemas.openxmlformats.org/officeDocument/2006/relationships" xmlns:p="http://schemas.openxmlformats.org/presentationml/2006/main">
  <p:tag name="THINKCELLSHAPEDONOTDELETE" val="pB_olOBSTAUSkGrD34DwExg"/>
</p:tagLst>
</file>

<file path=ppt/tags/tag276.xml><?xml version="1.0" encoding="utf-8"?>
<p:tagLst xmlns:a="http://schemas.openxmlformats.org/drawingml/2006/main" xmlns:r="http://schemas.openxmlformats.org/officeDocument/2006/relationships" xmlns:p="http://schemas.openxmlformats.org/presentationml/2006/main">
  <p:tag name="THINKCELLSHAPEDONOTDELETE" val="p9zmyq0_XdkiQe8hkc4alIw"/>
</p:tagLst>
</file>

<file path=ppt/tags/tag277.xml><?xml version="1.0" encoding="utf-8"?>
<p:tagLst xmlns:a="http://schemas.openxmlformats.org/drawingml/2006/main" xmlns:r="http://schemas.openxmlformats.org/officeDocument/2006/relationships" xmlns:p="http://schemas.openxmlformats.org/presentationml/2006/main">
  <p:tag name="THINKCELLSHAPEDONOTDELETE" val="phIZ191jmYEGcmXiupimsHw"/>
</p:tagLst>
</file>

<file path=ppt/tags/tag278.xml><?xml version="1.0" encoding="utf-8"?>
<p:tagLst xmlns:a="http://schemas.openxmlformats.org/drawingml/2006/main" xmlns:r="http://schemas.openxmlformats.org/officeDocument/2006/relationships" xmlns:p="http://schemas.openxmlformats.org/presentationml/2006/main">
  <p:tag name="THINKCELLSHAPEDONOTDELETE" val="p3dsB8iXWaE2AKGhpwsADRA"/>
</p:tagLst>
</file>

<file path=ppt/tags/tag279.xml><?xml version="1.0" encoding="utf-8"?>
<p:tagLst xmlns:a="http://schemas.openxmlformats.org/drawingml/2006/main" xmlns:r="http://schemas.openxmlformats.org/officeDocument/2006/relationships" xmlns:p="http://schemas.openxmlformats.org/presentationml/2006/main">
  <p:tag name="THINKCELLSHAPEDONOTDELETE" val="pd7rkBdgXvUySgv7SlIa2a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34POc_dJlESm6Pu5qzV7jQ"/>
</p:tagLst>
</file>

<file path=ppt/tags/tag280.xml><?xml version="1.0" encoding="utf-8"?>
<p:tagLst xmlns:a="http://schemas.openxmlformats.org/drawingml/2006/main" xmlns:r="http://schemas.openxmlformats.org/officeDocument/2006/relationships" xmlns:p="http://schemas.openxmlformats.org/presentationml/2006/main">
  <p:tag name="THINKCELLSHAPEDONOTDELETE" val="p6QKSDh..s0KpKdbwhOq4iw"/>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pRl1zeWZBgk6k3e.KAb9fkQ"/>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pQ6Ratvw0wUeIERQwXNt3rQ"/>
</p:tagLst>
</file>

<file path=ppt/tags/tag283.xml><?xml version="1.0" encoding="utf-8"?>
<p:tagLst xmlns:a="http://schemas.openxmlformats.org/drawingml/2006/main" xmlns:r="http://schemas.openxmlformats.org/officeDocument/2006/relationships" xmlns:p="http://schemas.openxmlformats.org/presentationml/2006/main">
  <p:tag name="THINKCELLSHAPEDONOTDELETE" val="pqFhuzaAY8EGYsYNepvnFeA"/>
</p:tagLst>
</file>

<file path=ppt/tags/tag284.xml><?xml version="1.0" encoding="utf-8"?>
<p:tagLst xmlns:a="http://schemas.openxmlformats.org/drawingml/2006/main" xmlns:r="http://schemas.openxmlformats.org/officeDocument/2006/relationships" xmlns:p="http://schemas.openxmlformats.org/presentationml/2006/main">
  <p:tag name="THINKCELLSHAPEDONOTDELETE" val="pI9TbYPU7MESCbz_t33Cpuw"/>
</p:tagLst>
</file>

<file path=ppt/tags/tag285.xml><?xml version="1.0" encoding="utf-8"?>
<p:tagLst xmlns:a="http://schemas.openxmlformats.org/drawingml/2006/main" xmlns:r="http://schemas.openxmlformats.org/officeDocument/2006/relationships" xmlns:p="http://schemas.openxmlformats.org/presentationml/2006/main">
  <p:tag name="THINKCELLSHAPEDONOTDELETE" val="pyO1TGZzFk0C720irvpdLaQ"/>
</p:tagLst>
</file>

<file path=ppt/tags/tag286.xml><?xml version="1.0" encoding="utf-8"?>
<p:tagLst xmlns:a="http://schemas.openxmlformats.org/drawingml/2006/main" xmlns:r="http://schemas.openxmlformats.org/officeDocument/2006/relationships" xmlns:p="http://schemas.openxmlformats.org/presentationml/2006/main">
  <p:tag name="THINKCELLSHAPEDONOTDELETE" val="p7HLwWd6380m5rTLpAD6iLw"/>
</p:tagLst>
</file>

<file path=ppt/tags/tag287.xml><?xml version="1.0" encoding="utf-8"?>
<p:tagLst xmlns:a="http://schemas.openxmlformats.org/drawingml/2006/main" xmlns:r="http://schemas.openxmlformats.org/officeDocument/2006/relationships" xmlns:p="http://schemas.openxmlformats.org/presentationml/2006/main">
  <p:tag name="THINKCELLSHAPEDONOTDELETE" val="pF5KJtxzPhE.6DdKA_xpKvg"/>
</p:tagLst>
</file>

<file path=ppt/tags/tag288.xml><?xml version="1.0" encoding="utf-8"?>
<p:tagLst xmlns:a="http://schemas.openxmlformats.org/drawingml/2006/main" xmlns:r="http://schemas.openxmlformats.org/officeDocument/2006/relationships" xmlns:p="http://schemas.openxmlformats.org/presentationml/2006/main">
  <p:tag name="THINKCELLSHAPEDONOTDELETE" val="pd0eOosJV2EaVwdAHXhoT4g"/>
</p:tagLst>
</file>

<file path=ppt/tags/tag289.xml><?xml version="1.0" encoding="utf-8"?>
<p:tagLst xmlns:a="http://schemas.openxmlformats.org/drawingml/2006/main" xmlns:r="http://schemas.openxmlformats.org/officeDocument/2006/relationships" xmlns:p="http://schemas.openxmlformats.org/presentationml/2006/main">
  <p:tag name="THINKCELLSHAPEDONOTDELETE" val="poa.gL2pVO02.TMmlEMF5sQ"/>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nYVAy7I8qEuKmIoJR3HABA"/>
</p:tagLst>
</file>

<file path=ppt/tags/tag290.xml><?xml version="1.0" encoding="utf-8"?>
<p:tagLst xmlns:a="http://schemas.openxmlformats.org/drawingml/2006/main" xmlns:r="http://schemas.openxmlformats.org/officeDocument/2006/relationships" xmlns:p="http://schemas.openxmlformats.org/presentationml/2006/main">
  <p:tag name="THINKCELLSHAPEDONOTDELETE" val="pqrgr0fZAGk6ku.jqUJufnA"/>
</p:tagLst>
</file>

<file path=ppt/tags/tag291.xml><?xml version="1.0" encoding="utf-8"?>
<p:tagLst xmlns:a="http://schemas.openxmlformats.org/drawingml/2006/main" xmlns:r="http://schemas.openxmlformats.org/officeDocument/2006/relationships" xmlns:p="http://schemas.openxmlformats.org/presentationml/2006/main">
  <p:tag name="THINKCELLSHAPEDONOTDELETE" val="p975uYlhjnk2FvV.DHHdGFw"/>
</p:tagLst>
</file>

<file path=ppt/tags/tag292.xml><?xml version="1.0" encoding="utf-8"?>
<p:tagLst xmlns:a="http://schemas.openxmlformats.org/drawingml/2006/main" xmlns:r="http://schemas.openxmlformats.org/officeDocument/2006/relationships" xmlns:p="http://schemas.openxmlformats.org/presentationml/2006/main">
  <p:tag name="THINKCELLSHAPEDONOTDELETE" val="p1I3BFvm7XEKAEHskto69eQ"/>
</p:tagLst>
</file>

<file path=ppt/tags/tag293.xml><?xml version="1.0" encoding="utf-8"?>
<p:tagLst xmlns:a="http://schemas.openxmlformats.org/drawingml/2006/main" xmlns:r="http://schemas.openxmlformats.org/officeDocument/2006/relationships" xmlns:p="http://schemas.openxmlformats.org/presentationml/2006/main">
  <p:tag name="THINKCELLSHAPEDONOTDELETE" val="pS9fBLyd9ckiErjgevWiV6w"/>
</p:tagLst>
</file>

<file path=ppt/tags/tag294.xml><?xml version="1.0" encoding="utf-8"?>
<p:tagLst xmlns:a="http://schemas.openxmlformats.org/drawingml/2006/main" xmlns:r="http://schemas.openxmlformats.org/officeDocument/2006/relationships" xmlns:p="http://schemas.openxmlformats.org/presentationml/2006/main">
  <p:tag name="THINKCELLSHAPEDONOTDELETE" val="pD57SFiKWJkez.RVwAuMemg"/>
</p:tagLst>
</file>

<file path=ppt/tags/tag295.xml><?xml version="1.0" encoding="utf-8"?>
<p:tagLst xmlns:a="http://schemas.openxmlformats.org/drawingml/2006/main" xmlns:r="http://schemas.openxmlformats.org/officeDocument/2006/relationships" xmlns:p="http://schemas.openxmlformats.org/presentationml/2006/main">
  <p:tag name="THINKCELLSHAPEDONOTDELETE" val="px0Bv8IaPl0uEmoCCi9HTtw"/>
</p:tagLst>
</file>

<file path=ppt/tags/tag296.xml><?xml version="1.0" encoding="utf-8"?>
<p:tagLst xmlns:a="http://schemas.openxmlformats.org/drawingml/2006/main" xmlns:r="http://schemas.openxmlformats.org/officeDocument/2006/relationships" xmlns:p="http://schemas.openxmlformats.org/presentationml/2006/main">
  <p:tag name="THINKCELLSHAPEDONOTDELETE" val="p.eig0grwZ0eQ5Q563rhuAA"/>
</p:tagLst>
</file>

<file path=ppt/tags/tag297.xml><?xml version="1.0" encoding="utf-8"?>
<p:tagLst xmlns:a="http://schemas.openxmlformats.org/drawingml/2006/main" xmlns:r="http://schemas.openxmlformats.org/officeDocument/2006/relationships" xmlns:p="http://schemas.openxmlformats.org/presentationml/2006/main">
  <p:tag name="THINKCELLSHAPEDONOTDELETE" val="pEXx55SGhtkOkwgaPyrWz_A"/>
</p:tagLst>
</file>

<file path=ppt/tags/tag298.xml><?xml version="1.0" encoding="utf-8"?>
<p:tagLst xmlns:a="http://schemas.openxmlformats.org/drawingml/2006/main" xmlns:r="http://schemas.openxmlformats.org/officeDocument/2006/relationships" xmlns:p="http://schemas.openxmlformats.org/presentationml/2006/main">
  <p:tag name="THINKCELLSHAPEDONOTDELETE" val="p.uB3FAIqwUq0SpB3YOKCZQ"/>
</p:tagLst>
</file>

<file path=ppt/tags/tag299.xml><?xml version="1.0" encoding="utf-8"?>
<p:tagLst xmlns:a="http://schemas.openxmlformats.org/drawingml/2006/main" xmlns:r="http://schemas.openxmlformats.org/officeDocument/2006/relationships" xmlns:p="http://schemas.openxmlformats.org/presentationml/2006/main">
  <p:tag name="THINKCELLSHAPEDONOTDELETE" val="px5i9ayGToUKjR6Si3dOPcw"/>
</p:tagLst>
</file>

<file path=ppt/tags/tag3.xml><?xml version="1.0" encoding="utf-8"?>
<p:tagLst xmlns:a="http://schemas.openxmlformats.org/drawingml/2006/main" xmlns:r="http://schemas.openxmlformats.org/officeDocument/2006/relationships" xmlns:p="http://schemas.openxmlformats.org/presentationml/2006/main">
  <p:tag name="TTV_CONVTB_REAPPLY_FRAME" val="TXTF_WIDTH$True|TXTF_HEIGHT$True|TXTF_TOP$True|TXTF_LEFT$True|TXTF_FILL_COLOR$True|TXTF_LINE_WEIGHT$True|TXTF_LINE_STYLE$True|TXTF_LINE_COLOR$True|TXTF_MARGIN_TOP$True|TXTF_MARGIN_BOTTOM$True|TXTF_MARGIN_LEFT$True|TXTF_MARGIN_RIGHT$True|TXTF_WORD_WRAP$True|TXTF_FIT_SHAPE$True|TXTF_ROTATION$True|TXTF_ANCHOR_POINT$True"/>
  <p:tag name="TTV_CONVTB_REAPPLY_TEXTRANGE" val="TXT_BOLD$True|TXT_ITALIC$True|TXT_UNDERLINE$True|TXT_FONT_TYPE$False|TXT_FONT_SIZE$True|TXT_FONT_COLOR$True|TXT_SHADOW$False|TXT_SCRIPT$True"/>
  <p:tag name="TTV_CONVTB_REAPPLY_PARAGRAPH" val="PARA_ALIGNMENT$True|PARA_LINE_SPACING$True|PARA_BEFORE_PARAGRAPH$True|PARA_AFTER_PARAGRAPH$True"/>
  <p:tag name="TTV_CONVTB_REAPPLY_INDENTLEVEL" val="IND_PRESERVE$True|IND_RESET$False|IND_ADD$False"/>
  <p:tag name="TTV_CONVTB_FRAME" val="TXTF_WIDTH$True|TXTF_HEIGHT$True|TXTF_TOP$True|TXTF_LEFT$True|TXTF_FILL_COLOR$False|TXTF_LINE_WEIGHT$False|TXTF_LINE_STYLE$False|TXTF_LINE_COLOR$False|TXTF_MARGIN_TOP$False|TXTF_MARGIN_BOTTOM$False|TXTF_MARGIN_LEFT$False|TXTF_MARGIN_RIGHT$False|TXTF_WORD_WRAP$True|TXTF_FIT_SHAPE$True|TXTF_ROTATION$False|TXTF_ANCHOR_POINT$False"/>
  <p:tag name="TTV_CONVTB_TEXTRANGE" val="TXT_BOLD$True|TXT_ITALIC$True|TXT_UNDERLINE$True|TXT_FONT_TYPE$False|TXT_FONT_SIZE$True|TXT_FONT_COLOR$True|TXT_SHADOW$False|TXT_SCRIPT$False"/>
  <p:tag name="TTV_CONVTB_PARAGRAPH" val="PARA_ALIGNMENT$False|PARA_LINE_SPACING$False|PARA_BEFORE_PARAGRAPH$False|PARA_AFTER_PARAGRAPH$False"/>
  <p:tag name="TTV_CONVTB_INDENTLEVEL" val="IND_PRESERVE$True|IND_RESET$False|IND_ADD$Fals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S7WGFDo0WEOvTnTH0_oBlw"/>
</p:tagLst>
</file>

<file path=ppt/tags/tag300.xml><?xml version="1.0" encoding="utf-8"?>
<p:tagLst xmlns:a="http://schemas.openxmlformats.org/drawingml/2006/main" xmlns:r="http://schemas.openxmlformats.org/officeDocument/2006/relationships" xmlns:p="http://schemas.openxmlformats.org/presentationml/2006/main">
  <p:tag name="THINKCELLSHAPEDONOTDELETE" val="pGJdVvlSre0SjtdzWXNhMZw"/>
</p:tagLst>
</file>

<file path=ppt/tags/tag301.xml><?xml version="1.0" encoding="utf-8"?>
<p:tagLst xmlns:a="http://schemas.openxmlformats.org/drawingml/2006/main" xmlns:r="http://schemas.openxmlformats.org/officeDocument/2006/relationships" xmlns:p="http://schemas.openxmlformats.org/presentationml/2006/main">
  <p:tag name="THINKCELLSHAPEDONOTDELETE" val="pxOBhPxgmAEuCBLHkD2NifA"/>
</p:tagLst>
</file>

<file path=ppt/tags/tag302.xml><?xml version="1.0" encoding="utf-8"?>
<p:tagLst xmlns:a="http://schemas.openxmlformats.org/drawingml/2006/main" xmlns:r="http://schemas.openxmlformats.org/officeDocument/2006/relationships" xmlns:p="http://schemas.openxmlformats.org/presentationml/2006/main">
  <p:tag name="THINKCELLSHAPEDONOTDELETE" val="pATswwhafK0qgmrNZ9tSLDw"/>
</p:tagLst>
</file>

<file path=ppt/tags/tag303.xml><?xml version="1.0" encoding="utf-8"?>
<p:tagLst xmlns:a="http://schemas.openxmlformats.org/drawingml/2006/main" xmlns:r="http://schemas.openxmlformats.org/officeDocument/2006/relationships" xmlns:p="http://schemas.openxmlformats.org/presentationml/2006/main">
  <p:tag name="THINKCELLSHAPEDONOTDELETE" val="pcX9RJjcpt0K7K1VQt1C3fw"/>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ps6KunXWJwEmagWJiq8r3Pg"/>
</p:tagLst>
</file>

<file path=ppt/tags/tag305.xml><?xml version="1.0" encoding="utf-8"?>
<p:tagLst xmlns:a="http://schemas.openxmlformats.org/drawingml/2006/main" xmlns:r="http://schemas.openxmlformats.org/officeDocument/2006/relationships" xmlns:p="http://schemas.openxmlformats.org/presentationml/2006/main">
  <p:tag name="THINKCELLSHAPEDONOTDELETE" val="pGdTierok6UGxIMF2P81cGA"/>
</p:tagLst>
</file>

<file path=ppt/tags/tag306.xml><?xml version="1.0" encoding="utf-8"?>
<p:tagLst xmlns:a="http://schemas.openxmlformats.org/drawingml/2006/main" xmlns:r="http://schemas.openxmlformats.org/officeDocument/2006/relationships" xmlns:p="http://schemas.openxmlformats.org/presentationml/2006/main">
  <p:tag name="THINKCELLSHAPEDONOTDELETE" val="pBWPEl_z8rkuOPPt9lzMVRg"/>
</p:tagLst>
</file>

<file path=ppt/tags/tag307.xml><?xml version="1.0" encoding="utf-8"?>
<p:tagLst xmlns:a="http://schemas.openxmlformats.org/drawingml/2006/main" xmlns:r="http://schemas.openxmlformats.org/officeDocument/2006/relationships" xmlns:p="http://schemas.openxmlformats.org/presentationml/2006/main">
  <p:tag name="THINKCELLSHAPEDONOTDELETE" val="pMlteJjsuJUeIRAWpN3mSgg"/>
</p:tagLst>
</file>

<file path=ppt/tags/tag308.xml><?xml version="1.0" encoding="utf-8"?>
<p:tagLst xmlns:a="http://schemas.openxmlformats.org/drawingml/2006/main" xmlns:r="http://schemas.openxmlformats.org/officeDocument/2006/relationships" xmlns:p="http://schemas.openxmlformats.org/presentationml/2006/main">
  <p:tag name="THINKCELLSHAPEDONOTDELETE" val="pc.rBfe5UBUOft6IEqFJwVA"/>
</p:tagLst>
</file>

<file path=ppt/tags/tag309.xml><?xml version="1.0" encoding="utf-8"?>
<p:tagLst xmlns:a="http://schemas.openxmlformats.org/drawingml/2006/main" xmlns:r="http://schemas.openxmlformats.org/officeDocument/2006/relationships" xmlns:p="http://schemas.openxmlformats.org/presentationml/2006/main">
  <p:tag name="THINKCELLSHAPEDONOTDELETE" val="pvz_hEDjaEUe_U3DPVeMXL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Vd3Xe6jxwEWzg5UAwazCeA"/>
</p:tagLst>
</file>

<file path=ppt/tags/tag310.xml><?xml version="1.0" encoding="utf-8"?>
<p:tagLst xmlns:a="http://schemas.openxmlformats.org/drawingml/2006/main" xmlns:r="http://schemas.openxmlformats.org/officeDocument/2006/relationships" xmlns:p="http://schemas.openxmlformats.org/presentationml/2006/main">
  <p:tag name="THINKCELLSHAPEDONOTDELETE" val="pTZGtVsZzS0WEZRFwM5SoAg"/>
</p:tagLst>
</file>

<file path=ppt/tags/tag311.xml><?xml version="1.0" encoding="utf-8"?>
<p:tagLst xmlns:a="http://schemas.openxmlformats.org/drawingml/2006/main" xmlns:r="http://schemas.openxmlformats.org/officeDocument/2006/relationships" xmlns:p="http://schemas.openxmlformats.org/presentationml/2006/main">
  <p:tag name="THINKCELLSHAPEDONOTDELETE" val="pJO8hypAS1U.3oF5BQlbP8g"/>
</p:tagLst>
</file>

<file path=ppt/tags/tag312.xml><?xml version="1.0" encoding="utf-8"?>
<p:tagLst xmlns:a="http://schemas.openxmlformats.org/drawingml/2006/main" xmlns:r="http://schemas.openxmlformats.org/officeDocument/2006/relationships" xmlns:p="http://schemas.openxmlformats.org/presentationml/2006/main">
  <p:tag name="THINKCELLSHAPEDONOTDELETE" val="pmtii64v4YEqqWCflYsiNoA"/>
</p:tagLst>
</file>

<file path=ppt/tags/tag313.xml><?xml version="1.0" encoding="utf-8"?>
<p:tagLst xmlns:a="http://schemas.openxmlformats.org/drawingml/2006/main" xmlns:r="http://schemas.openxmlformats.org/officeDocument/2006/relationships" xmlns:p="http://schemas.openxmlformats.org/presentationml/2006/main">
  <p:tag name="THINKCELLSHAPEDONOTDELETE" val="pLyqv9jSYz0KuXNNoBppOSQ"/>
</p:tagLst>
</file>

<file path=ppt/tags/tag314.xml><?xml version="1.0" encoding="utf-8"?>
<p:tagLst xmlns:a="http://schemas.openxmlformats.org/drawingml/2006/main" xmlns:r="http://schemas.openxmlformats.org/officeDocument/2006/relationships" xmlns:p="http://schemas.openxmlformats.org/presentationml/2006/main">
  <p:tag name="THINKCELLSHAPEDONOTDELETE" val="pdWDC2lmJp0ellyePdJ67XQ"/>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p7i56ODMEZEey7aVpd.KRHg"/>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pmnvBpRd0ekGM9_0Jkw9hog"/>
</p:tagLst>
</file>

<file path=ppt/tags/tag317.xml><?xml version="1.0" encoding="utf-8"?>
<p:tagLst xmlns:a="http://schemas.openxmlformats.org/drawingml/2006/main" xmlns:r="http://schemas.openxmlformats.org/officeDocument/2006/relationships" xmlns:p="http://schemas.openxmlformats.org/presentationml/2006/main">
  <p:tag name="THINKCELLSHAPEDONOTDELETE" val="pk2_AhcwLdkCJ1i0bTmXf2w"/>
</p:tagLst>
</file>

<file path=ppt/tags/tag318.xml><?xml version="1.0" encoding="utf-8"?>
<p:tagLst xmlns:a="http://schemas.openxmlformats.org/drawingml/2006/main" xmlns:r="http://schemas.openxmlformats.org/officeDocument/2006/relationships" xmlns:p="http://schemas.openxmlformats.org/presentationml/2006/main">
  <p:tag name="THINKCELLSHAPEDONOTDELETE" val="pM..T5X.K9EyuSyANJX0icQ"/>
</p:tagLst>
</file>

<file path=ppt/tags/tag319.xml><?xml version="1.0" encoding="utf-8"?>
<p:tagLst xmlns:a="http://schemas.openxmlformats.org/drawingml/2006/main" xmlns:r="http://schemas.openxmlformats.org/officeDocument/2006/relationships" xmlns:p="http://schemas.openxmlformats.org/presentationml/2006/main">
  <p:tag name="THINKCELLSHAPEDONOTDELETE" val="pSRIFaMEE6ESAWnYyDDj6Z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2zqpSE7_YkW1qX_l6YEcAg"/>
</p:tagLst>
</file>

<file path=ppt/tags/tag320.xml><?xml version="1.0" encoding="utf-8"?>
<p:tagLst xmlns:a="http://schemas.openxmlformats.org/drawingml/2006/main" xmlns:r="http://schemas.openxmlformats.org/officeDocument/2006/relationships" xmlns:p="http://schemas.openxmlformats.org/presentationml/2006/main">
  <p:tag name="THINKCELLSHAPEDONOTDELETE" val="p4EITk9uK_0yKpBHMtOzdTA"/>
</p:tagLst>
</file>

<file path=ppt/tags/tag321.xml><?xml version="1.0" encoding="utf-8"?>
<p:tagLst xmlns:a="http://schemas.openxmlformats.org/drawingml/2006/main" xmlns:r="http://schemas.openxmlformats.org/officeDocument/2006/relationships" xmlns:p="http://schemas.openxmlformats.org/presentationml/2006/main">
  <p:tag name="THINKCELLSHAPEDONOTDELETE" val="pPpadcELoJkyVGPddurNHdw"/>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pmv2sBZr000O3G4lBr1OGnQ"/>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pY.Dqfkp8.kqkI5rssqelIg"/>
</p:tagLst>
</file>

<file path=ppt/tags/tag324.xml><?xml version="1.0" encoding="utf-8"?>
<p:tagLst xmlns:a="http://schemas.openxmlformats.org/drawingml/2006/main" xmlns:r="http://schemas.openxmlformats.org/officeDocument/2006/relationships" xmlns:p="http://schemas.openxmlformats.org/presentationml/2006/main">
  <p:tag name="THINKCELLSHAPEDONOTDELETE" val="p8qowS356tESS0KIHmn6m9A"/>
</p:tagLst>
</file>

<file path=ppt/tags/tag325.xml><?xml version="1.0" encoding="utf-8"?>
<p:tagLst xmlns:a="http://schemas.openxmlformats.org/drawingml/2006/main" xmlns:r="http://schemas.openxmlformats.org/officeDocument/2006/relationships" xmlns:p="http://schemas.openxmlformats.org/presentationml/2006/main">
  <p:tag name="THINKCELLSHAPEDONOTDELETE" val="pxvXsfmCntE2jT81fovjAdg"/>
</p:tagLst>
</file>

<file path=ppt/tags/tag326.xml><?xml version="1.0" encoding="utf-8"?>
<p:tagLst xmlns:a="http://schemas.openxmlformats.org/drawingml/2006/main" xmlns:r="http://schemas.openxmlformats.org/officeDocument/2006/relationships" xmlns:p="http://schemas.openxmlformats.org/presentationml/2006/main">
  <p:tag name="THINKCELLSHAPEDONOTDELETE" val="plTZT1pqH7kiaPlPDyR6MGA"/>
</p:tagLst>
</file>

<file path=ppt/tags/tag327.xml><?xml version="1.0" encoding="utf-8"?>
<p:tagLst xmlns:a="http://schemas.openxmlformats.org/drawingml/2006/main" xmlns:r="http://schemas.openxmlformats.org/officeDocument/2006/relationships" xmlns:p="http://schemas.openxmlformats.org/presentationml/2006/main">
  <p:tag name="THINKCELLSHAPEDONOTDELETE" val="pNybk_ZkpnEm_7GbSTxpVGg"/>
</p:tagLst>
</file>

<file path=ppt/tags/tag328.xml><?xml version="1.0" encoding="utf-8"?>
<p:tagLst xmlns:a="http://schemas.openxmlformats.org/drawingml/2006/main" xmlns:r="http://schemas.openxmlformats.org/officeDocument/2006/relationships" xmlns:p="http://schemas.openxmlformats.org/presentationml/2006/main">
  <p:tag name="THINKCELLSHAPEDONOTDELETE" val="pPzTpHE3oqUGC0fzGXd_7CQ"/>
</p:tagLst>
</file>

<file path=ppt/tags/tag329.xml><?xml version="1.0" encoding="utf-8"?>
<p:tagLst xmlns:a="http://schemas.openxmlformats.org/drawingml/2006/main" xmlns:r="http://schemas.openxmlformats.org/officeDocument/2006/relationships" xmlns:p="http://schemas.openxmlformats.org/presentationml/2006/main">
  <p:tag name="THINKCELLSHAPEDONOTDELETE" val="pP0mbocsCR0aq9t7vcvfSt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34POc_dJlESm6Pu5qzV7jQ"/>
</p:tagLst>
</file>

<file path=ppt/tags/tag330.xml><?xml version="1.0" encoding="utf-8"?>
<p:tagLst xmlns:a="http://schemas.openxmlformats.org/drawingml/2006/main" xmlns:r="http://schemas.openxmlformats.org/officeDocument/2006/relationships" xmlns:p="http://schemas.openxmlformats.org/presentationml/2006/main">
  <p:tag name="THINKCELLSHAPEDONOTDELETE" val="pkI4UnuW1VUO5.F.Faa77Bw"/>
</p:tagLst>
</file>

<file path=ppt/tags/tag331.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332.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333.xml><?xml version="1.0" encoding="utf-8"?>
<p:tagLst xmlns:a="http://schemas.openxmlformats.org/drawingml/2006/main" xmlns:r="http://schemas.openxmlformats.org/officeDocument/2006/relationships" xmlns:p="http://schemas.openxmlformats.org/presentationml/2006/main">
  <p:tag name="THINKCELLSHAPEDONOTDELETE" val="pFPMv9jFR10OeimCPyCD41A"/>
</p:tagLst>
</file>

<file path=ppt/tags/tag334.xml><?xml version="1.0" encoding="utf-8"?>
<p:tagLst xmlns:a="http://schemas.openxmlformats.org/drawingml/2006/main" xmlns:r="http://schemas.openxmlformats.org/officeDocument/2006/relationships" xmlns:p="http://schemas.openxmlformats.org/presentationml/2006/main">
  <p:tag name="THINKCELLSHAPEDONOTDELETE" val="prOH6AqkzBUeiWr2wXxKhoA"/>
</p:tagLst>
</file>

<file path=ppt/tags/tag335.xml><?xml version="1.0" encoding="utf-8"?>
<p:tagLst xmlns:a="http://schemas.openxmlformats.org/drawingml/2006/main" xmlns:r="http://schemas.openxmlformats.org/officeDocument/2006/relationships" xmlns:p="http://schemas.openxmlformats.org/presentationml/2006/main">
  <p:tag name="THINKCELLSHAPEDONOTDELETE" val="p0aNBQESn6kynYCSvjhepwA"/>
</p:tagLst>
</file>

<file path=ppt/tags/tag336.xml><?xml version="1.0" encoding="utf-8"?>
<p:tagLst xmlns:a="http://schemas.openxmlformats.org/drawingml/2006/main" xmlns:r="http://schemas.openxmlformats.org/officeDocument/2006/relationships" xmlns:p="http://schemas.openxmlformats.org/presentationml/2006/main">
  <p:tag name="THINKCELLSHAPEDONOTDELETE" val="p0aNBQESn6kynYCSvjhepwA"/>
</p:tagLst>
</file>

<file path=ppt/tags/tag337.xml><?xml version="1.0" encoding="utf-8"?>
<p:tagLst xmlns:a="http://schemas.openxmlformats.org/drawingml/2006/main" xmlns:r="http://schemas.openxmlformats.org/officeDocument/2006/relationships" xmlns:p="http://schemas.openxmlformats.org/presentationml/2006/main">
  <p:tag name="THINKCELLSHAPEDONOTDELETE" val="p0aNBQESn6kynYCSvjhepwA"/>
</p:tagLst>
</file>

<file path=ppt/tags/tag3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9.xml><?xml version="1.0" encoding="utf-8"?>
<p:tagLst xmlns:a="http://schemas.openxmlformats.org/drawingml/2006/main" xmlns:r="http://schemas.openxmlformats.org/officeDocument/2006/relationships" xmlns:p="http://schemas.openxmlformats.org/presentationml/2006/main">
  <p:tag name="THINKCELLSHAPEDONOTDELETE" val="p5DyfjqPKSUm7nX4PPrBs1w"/>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nYVAy7I8qEuKmIoJR3HABA"/>
</p:tagLst>
</file>

<file path=ppt/tags/tag340.xml><?xml version="1.0" encoding="utf-8"?>
<p:tagLst xmlns:a="http://schemas.openxmlformats.org/drawingml/2006/main" xmlns:r="http://schemas.openxmlformats.org/officeDocument/2006/relationships" xmlns:p="http://schemas.openxmlformats.org/presentationml/2006/main">
  <p:tag name="THINKCELLSHAPEDONOTDELETE" val="px3yM0yCkIUuijqC1SoVG4Q"/>
</p:tagLst>
</file>

<file path=ppt/tags/tag341.xml><?xml version="1.0" encoding="utf-8"?>
<p:tagLst xmlns:a="http://schemas.openxmlformats.org/drawingml/2006/main" xmlns:r="http://schemas.openxmlformats.org/officeDocument/2006/relationships" xmlns:p="http://schemas.openxmlformats.org/presentationml/2006/main">
  <p:tag name="THINKCELLSHAPEDONOTDELETE" val="pp.QCwkyR9UiECCz48Cf_JA"/>
</p:tagLst>
</file>

<file path=ppt/tags/tag342.xml><?xml version="1.0" encoding="utf-8"?>
<p:tagLst xmlns:a="http://schemas.openxmlformats.org/drawingml/2006/main" xmlns:r="http://schemas.openxmlformats.org/officeDocument/2006/relationships" xmlns:p="http://schemas.openxmlformats.org/presentationml/2006/main">
  <p:tag name="THINKCELLSHAPEDONOTDELETE" val="p6yNNlf5GhkeR.y5cS80eRA"/>
</p:tagLst>
</file>

<file path=ppt/tags/tag343.xml><?xml version="1.0" encoding="utf-8"?>
<p:tagLst xmlns:a="http://schemas.openxmlformats.org/drawingml/2006/main" xmlns:r="http://schemas.openxmlformats.org/officeDocument/2006/relationships" xmlns:p="http://schemas.openxmlformats.org/presentationml/2006/main">
  <p:tag name="THINKCELLSHAPEDONOTDELETE" val="pl0mYfqA3Qk6CG4rh3hVS4Q"/>
</p:tagLst>
</file>

<file path=ppt/tags/tag344.xml><?xml version="1.0" encoding="utf-8"?>
<p:tagLst xmlns:a="http://schemas.openxmlformats.org/drawingml/2006/main" xmlns:r="http://schemas.openxmlformats.org/officeDocument/2006/relationships" xmlns:p="http://schemas.openxmlformats.org/presentationml/2006/main">
  <p:tag name="THINKCELLSHAPEDONOTDELETE" val="pNhjJfNXzXkGKuO54noouqA"/>
</p:tagLst>
</file>

<file path=ppt/tags/tag3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6.xml><?xml version="1.0" encoding="utf-8"?>
<p:tagLst xmlns:a="http://schemas.openxmlformats.org/drawingml/2006/main" xmlns:r="http://schemas.openxmlformats.org/officeDocument/2006/relationships" xmlns:p="http://schemas.openxmlformats.org/presentationml/2006/main">
  <p:tag name="THINKCELLSHAPEDONOTDELETE" val="pqif16S7baUGpxwS0xNvEdQ"/>
</p:tagLst>
</file>

<file path=ppt/tags/tag3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0.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1.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2.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3.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4.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5.xml><?xml version="1.0" encoding="utf-8"?>
<p:tagLst xmlns:a="http://schemas.openxmlformats.org/drawingml/2006/main" xmlns:r="http://schemas.openxmlformats.org/officeDocument/2006/relationships" xmlns:p="http://schemas.openxmlformats.org/presentationml/2006/main">
  <p:tag name="THINKCELLSHAPEDONOTDELETE" val="pkJefT4_qCkmmpMqGT05q6Q"/>
</p:tagLst>
</file>

<file path=ppt/tags/tag356.xml><?xml version="1.0" encoding="utf-8"?>
<p:tagLst xmlns:a="http://schemas.openxmlformats.org/drawingml/2006/main" xmlns:r="http://schemas.openxmlformats.org/officeDocument/2006/relationships" xmlns:p="http://schemas.openxmlformats.org/presentationml/2006/main">
  <p:tag name="THINKCELLSHAPEDONOTDELETE" val="pqpro7bhYvkuF5EzJFPY26Q"/>
</p:tagLst>
</file>

<file path=ppt/tags/tag357.xml><?xml version="1.0" encoding="utf-8"?>
<p:tagLst xmlns:a="http://schemas.openxmlformats.org/drawingml/2006/main" xmlns:r="http://schemas.openxmlformats.org/officeDocument/2006/relationships" xmlns:p="http://schemas.openxmlformats.org/presentationml/2006/main">
  <p:tag name="THINKCELLSHAPEDONOTDELETE" val="p0V0wbXBnmUalkAKxOpCfMw"/>
</p:tagLst>
</file>

<file path=ppt/tags/tag358.xml><?xml version="1.0" encoding="utf-8"?>
<p:tagLst xmlns:a="http://schemas.openxmlformats.org/drawingml/2006/main" xmlns:r="http://schemas.openxmlformats.org/officeDocument/2006/relationships" xmlns:p="http://schemas.openxmlformats.org/presentationml/2006/main">
  <p:tag name="THINKCELLSHAPEDONOTDELETE" val="pukrJqwq7qkCyJGcPucPyQw"/>
</p:tagLst>
</file>

<file path=ppt/tags/tag359.xml><?xml version="1.0" encoding="utf-8"?>
<p:tagLst xmlns:a="http://schemas.openxmlformats.org/drawingml/2006/main" xmlns:r="http://schemas.openxmlformats.org/officeDocument/2006/relationships" xmlns:p="http://schemas.openxmlformats.org/presentationml/2006/main">
  <p:tag name="THINKCELLSHAPEDONOTDELETE" val="pWFmteKvDj0y2A7kOSKonzw"/>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XCSq97O8e0mQu3BCGNz6bw"/>
</p:tagLst>
</file>

<file path=ppt/tags/tag360.xml><?xml version="1.0" encoding="utf-8"?>
<p:tagLst xmlns:a="http://schemas.openxmlformats.org/drawingml/2006/main" xmlns:r="http://schemas.openxmlformats.org/officeDocument/2006/relationships" xmlns:p="http://schemas.openxmlformats.org/presentationml/2006/main">
  <p:tag name="THINKCELLSHAPEDONOTDELETE" val="p6R44zvWh.EK7e8z.1lwC7A"/>
</p:tagLst>
</file>

<file path=ppt/tags/tag361.xml><?xml version="1.0" encoding="utf-8"?>
<p:tagLst xmlns:a="http://schemas.openxmlformats.org/drawingml/2006/main" xmlns:r="http://schemas.openxmlformats.org/officeDocument/2006/relationships" xmlns:p="http://schemas.openxmlformats.org/presentationml/2006/main">
  <p:tag name="THINKCELLSHAPEDONOTDELETE" val="pgGvbLXqXr06EDPeQNB4Tkw"/>
</p:tagLst>
</file>

<file path=ppt/tags/tag362.xml><?xml version="1.0" encoding="utf-8"?>
<p:tagLst xmlns:a="http://schemas.openxmlformats.org/drawingml/2006/main" xmlns:r="http://schemas.openxmlformats.org/officeDocument/2006/relationships" xmlns:p="http://schemas.openxmlformats.org/presentationml/2006/main">
  <p:tag name="THINKCELLSHAPEDONOTDELETE" val="pZ2htq7gUQEq4P02._dI_Lw"/>
</p:tagLst>
</file>

<file path=ppt/tags/tag363.xml><?xml version="1.0" encoding="utf-8"?>
<p:tagLst xmlns:a="http://schemas.openxmlformats.org/drawingml/2006/main" xmlns:r="http://schemas.openxmlformats.org/officeDocument/2006/relationships" xmlns:p="http://schemas.openxmlformats.org/presentationml/2006/main">
  <p:tag name="THINKCELLSHAPEDONOTDELETE" val="pH6XFEu9KD0i_kFo77dPNHg"/>
</p:tagLst>
</file>

<file path=ppt/tags/tag364.xml><?xml version="1.0" encoding="utf-8"?>
<p:tagLst xmlns:a="http://schemas.openxmlformats.org/drawingml/2006/main" xmlns:r="http://schemas.openxmlformats.org/officeDocument/2006/relationships" xmlns:p="http://schemas.openxmlformats.org/presentationml/2006/main">
  <p:tag name="THINKCELLSHAPEDONOTDELETE" val="pUV5VtcAUOkWFwBVe6LpO2w"/>
</p:tagLst>
</file>

<file path=ppt/tags/tag365.xml><?xml version="1.0" encoding="utf-8"?>
<p:tagLst xmlns:a="http://schemas.openxmlformats.org/drawingml/2006/main" xmlns:r="http://schemas.openxmlformats.org/officeDocument/2006/relationships" xmlns:p="http://schemas.openxmlformats.org/presentationml/2006/main">
  <p:tag name="THINKCELLSHAPEDONOTDELETE" val="pD3.ZVjH1IkCaIsFe0L_aLg"/>
</p:tagLst>
</file>

<file path=ppt/tags/tag366.xml><?xml version="1.0" encoding="utf-8"?>
<p:tagLst xmlns:a="http://schemas.openxmlformats.org/drawingml/2006/main" xmlns:r="http://schemas.openxmlformats.org/officeDocument/2006/relationships" xmlns:p="http://schemas.openxmlformats.org/presentationml/2006/main">
  <p:tag name="THINKCELLSHAPEDONOTDELETE" val="pRj0m93HTlkyAsGPy5r1xdg"/>
</p:tagLst>
</file>

<file path=ppt/tags/tag367.xml><?xml version="1.0" encoding="utf-8"?>
<p:tagLst xmlns:a="http://schemas.openxmlformats.org/drawingml/2006/main" xmlns:r="http://schemas.openxmlformats.org/officeDocument/2006/relationships" xmlns:p="http://schemas.openxmlformats.org/presentationml/2006/main">
  <p:tag name="THINKCELLSHAPEDONOTDELETE" val="p59WOYO6t5Uy_oZbcF6DXSQ"/>
</p:tagLst>
</file>

<file path=ppt/tags/tag368.xml><?xml version="1.0" encoding="utf-8"?>
<p:tagLst xmlns:a="http://schemas.openxmlformats.org/drawingml/2006/main" xmlns:r="http://schemas.openxmlformats.org/officeDocument/2006/relationships" xmlns:p="http://schemas.openxmlformats.org/presentationml/2006/main">
  <p:tag name="THINKCELLSHAPEDONOTDELETE" val="pRty4wgUyDU6dks8DMLb7TQ"/>
</p:tagLst>
</file>

<file path=ppt/tags/tag369.xml><?xml version="1.0" encoding="utf-8"?>
<p:tagLst xmlns:a="http://schemas.openxmlformats.org/drawingml/2006/main" xmlns:r="http://schemas.openxmlformats.org/officeDocument/2006/relationships" xmlns:p="http://schemas.openxmlformats.org/presentationml/2006/main">
  <p:tag name="THINKCELLSHAPEDONOTDELETE" val="pClofLfhiRUmNpVTX8f4pj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5B6_PB3320.R3plJAEnD6g"/>
</p:tagLst>
</file>

<file path=ppt/tags/tag370.xml><?xml version="1.0" encoding="utf-8"?>
<p:tagLst xmlns:a="http://schemas.openxmlformats.org/drawingml/2006/main" xmlns:r="http://schemas.openxmlformats.org/officeDocument/2006/relationships" xmlns:p="http://schemas.openxmlformats.org/presentationml/2006/main">
  <p:tag name="THINKCELLSHAPEDONOTDELETE" val="p4WTuaPXO8EimaFiqYsb82Q"/>
</p:tagLst>
</file>

<file path=ppt/tags/tag371.xml><?xml version="1.0" encoding="utf-8"?>
<p:tagLst xmlns:a="http://schemas.openxmlformats.org/drawingml/2006/main" xmlns:r="http://schemas.openxmlformats.org/officeDocument/2006/relationships" xmlns:p="http://schemas.openxmlformats.org/presentationml/2006/main">
  <p:tag name="THINKCELLSHAPEDONOTDELETE" val="pFf9ZfawhJ0GRyRrx4wIHrQ"/>
</p:tagLst>
</file>

<file path=ppt/tags/tag372.xml><?xml version="1.0" encoding="utf-8"?>
<p:tagLst xmlns:a="http://schemas.openxmlformats.org/drawingml/2006/main" xmlns:r="http://schemas.openxmlformats.org/officeDocument/2006/relationships" xmlns:p="http://schemas.openxmlformats.org/presentationml/2006/main">
  <p:tag name="THINKCELLSHAPEDONOTDELETE" val="paGvltBlamEe0VNYuJvPIZQ"/>
</p:tagLst>
</file>

<file path=ppt/tags/tag373.xml><?xml version="1.0" encoding="utf-8"?>
<p:tagLst xmlns:a="http://schemas.openxmlformats.org/drawingml/2006/main" xmlns:r="http://schemas.openxmlformats.org/officeDocument/2006/relationships" xmlns:p="http://schemas.openxmlformats.org/presentationml/2006/main">
  <p:tag name="THINKCELLSHAPEDONOTDELETE" val="pn4j8Uh0nB0GWyLxJu8jDrw"/>
</p:tagLst>
</file>

<file path=ppt/tags/tag374.xml><?xml version="1.0" encoding="utf-8"?>
<p:tagLst xmlns:a="http://schemas.openxmlformats.org/drawingml/2006/main" xmlns:r="http://schemas.openxmlformats.org/officeDocument/2006/relationships" xmlns:p="http://schemas.openxmlformats.org/presentationml/2006/main">
  <p:tag name="THINKCELLSHAPEDONOTDELETE" val="pu4NqSh9O7kGWb0cz28WyGA"/>
</p:tagLst>
</file>

<file path=ppt/tags/tag375.xml><?xml version="1.0" encoding="utf-8"?>
<p:tagLst xmlns:a="http://schemas.openxmlformats.org/drawingml/2006/main" xmlns:r="http://schemas.openxmlformats.org/officeDocument/2006/relationships" xmlns:p="http://schemas.openxmlformats.org/presentationml/2006/main">
  <p:tag name="THINKCELLSHAPEDONOTDELETE" val="pFf9ZfawhJ0GRyRrx4wIHrQ"/>
</p:tagLst>
</file>

<file path=ppt/tags/tag376.xml><?xml version="1.0" encoding="utf-8"?>
<p:tagLst xmlns:a="http://schemas.openxmlformats.org/drawingml/2006/main" xmlns:r="http://schemas.openxmlformats.org/officeDocument/2006/relationships" xmlns:p="http://schemas.openxmlformats.org/presentationml/2006/main">
  <p:tag name="THINKCELLSHAPEDONOTDELETE" val="psJDkSe0E_0e098KPA6gsUQ"/>
</p:tagLst>
</file>

<file path=ppt/tags/tag377.xml><?xml version="1.0" encoding="utf-8"?>
<p:tagLst xmlns:a="http://schemas.openxmlformats.org/drawingml/2006/main" xmlns:r="http://schemas.openxmlformats.org/officeDocument/2006/relationships" xmlns:p="http://schemas.openxmlformats.org/presentationml/2006/main">
  <p:tag name="THINKCELLSHAPEDONOTDELETE" val="p4idc0Bk_xUSMwXJ4NmpoeQ"/>
</p:tagLst>
</file>

<file path=ppt/tags/tag378.xml><?xml version="1.0" encoding="utf-8"?>
<p:tagLst xmlns:a="http://schemas.openxmlformats.org/drawingml/2006/main" xmlns:r="http://schemas.openxmlformats.org/officeDocument/2006/relationships" xmlns:p="http://schemas.openxmlformats.org/presentationml/2006/main">
  <p:tag name="THINKCELLSHAPEDONOTDELETE" val="pdesixE23RUe7CrwIyPqFbw"/>
</p:tagLst>
</file>

<file path=ppt/tags/tag379.xml><?xml version="1.0" encoding="utf-8"?>
<p:tagLst xmlns:a="http://schemas.openxmlformats.org/drawingml/2006/main" xmlns:r="http://schemas.openxmlformats.org/officeDocument/2006/relationships" xmlns:p="http://schemas.openxmlformats.org/presentationml/2006/main">
  <p:tag name="THINKCELLSHAPEDONOTDELETE" val="pUw8BLJVtkEeGTbIweSN9wg"/>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5B6_PB3320.R3plJAEnD6g"/>
</p:tagLst>
</file>

<file path=ppt/tags/tag380.xml><?xml version="1.0" encoding="utf-8"?>
<p:tagLst xmlns:a="http://schemas.openxmlformats.org/drawingml/2006/main" xmlns:r="http://schemas.openxmlformats.org/officeDocument/2006/relationships" xmlns:p="http://schemas.openxmlformats.org/presentationml/2006/main">
  <p:tag name="THINKCELLSHAPEDONOTDELETE" val="ptP1uFbDkaUyHrZqqDKA_qw"/>
</p:tagLst>
</file>

<file path=ppt/tags/tag381.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82.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83.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84.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85.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86.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87.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88.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89.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5B6_PB3320.R3plJAEnD6g"/>
</p:tagLst>
</file>

<file path=ppt/tags/tag390.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91.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92.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93.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94.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95.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96.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397.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398.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399.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5B6_PB3320.R3plJAEnD6g"/>
</p:tagLst>
</file>

<file path=ppt/tags/tag400.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401.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402.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403.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404.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405.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406.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407.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408.xml><?xml version="1.0" encoding="utf-8"?>
<p:tagLst xmlns:a="http://schemas.openxmlformats.org/drawingml/2006/main" xmlns:r="http://schemas.openxmlformats.org/officeDocument/2006/relationships" xmlns:p="http://schemas.openxmlformats.org/presentationml/2006/main">
  <p:tag name="THINKCELLSHAPEDONOTDELETE" val="p7u7VqBhzO0Si0YZXSfeaKg"/>
</p:tagLst>
</file>

<file path=ppt/tags/tag409.xml><?xml version="1.0" encoding="utf-8"?>
<p:tagLst xmlns:a="http://schemas.openxmlformats.org/drawingml/2006/main" xmlns:r="http://schemas.openxmlformats.org/officeDocument/2006/relationships" xmlns:p="http://schemas.openxmlformats.org/presentationml/2006/main">
  <p:tag name="THINKCELLSHAPEDONOTDELETE" val="pSTZ.w2B5sECwK63B0RW5U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5B6_PB3320.R3plJAEnD6g"/>
</p:tagLst>
</file>

<file path=ppt/tags/tag410.xml><?xml version="1.0" encoding="utf-8"?>
<p:tagLst xmlns:a="http://schemas.openxmlformats.org/drawingml/2006/main" xmlns:r="http://schemas.openxmlformats.org/officeDocument/2006/relationships" xmlns:p="http://schemas.openxmlformats.org/presentationml/2006/main">
  <p:tag name="THINKCELLSHAPEDONOTDELETE" val="p5xuiVpPF6k63QOKETydoog"/>
</p:tagLst>
</file>

<file path=ppt/tags/tag411.xml><?xml version="1.0" encoding="utf-8"?>
<p:tagLst xmlns:a="http://schemas.openxmlformats.org/drawingml/2006/main" xmlns:r="http://schemas.openxmlformats.org/officeDocument/2006/relationships" xmlns:p="http://schemas.openxmlformats.org/presentationml/2006/main">
  <p:tag name="THINKCELLSHAPEDONOTDELETE" val="pKAZHT3h..kSltVT6Cl2fVg"/>
</p:tagLst>
</file>

<file path=ppt/tags/tag4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3.xml><?xml version="1.0" encoding="utf-8"?>
<p:tagLst xmlns:a="http://schemas.openxmlformats.org/drawingml/2006/main" xmlns:r="http://schemas.openxmlformats.org/officeDocument/2006/relationships" xmlns:p="http://schemas.openxmlformats.org/presentationml/2006/main">
  <p:tag name="THINKCELLSHAPEDONOTDELETE" val="pXCiRDCoPpUGJK8vs5u2HUA"/>
</p:tagLst>
</file>

<file path=ppt/tags/tag414.xml><?xml version="1.0" encoding="utf-8"?>
<p:tagLst xmlns:a="http://schemas.openxmlformats.org/drawingml/2006/main" xmlns:r="http://schemas.openxmlformats.org/officeDocument/2006/relationships" xmlns:p="http://schemas.openxmlformats.org/presentationml/2006/main">
  <p:tag name="THINKCELLSHAPEDONOTDELETE" val="ppRZlEMkFTUOPCb8OvJlV9A"/>
</p:tagLst>
</file>

<file path=ppt/tags/tag415.xml><?xml version="1.0" encoding="utf-8"?>
<p:tagLst xmlns:a="http://schemas.openxmlformats.org/drawingml/2006/main" xmlns:r="http://schemas.openxmlformats.org/officeDocument/2006/relationships" xmlns:p="http://schemas.openxmlformats.org/presentationml/2006/main">
  <p:tag name="THINKCELLSHAPEDONOTDELETE" val="pCs_m3xV0FUOBSuTI7HUS1w"/>
</p:tagLst>
</file>

<file path=ppt/tags/tag416.xml><?xml version="1.0" encoding="utf-8"?>
<p:tagLst xmlns:a="http://schemas.openxmlformats.org/drawingml/2006/main" xmlns:r="http://schemas.openxmlformats.org/officeDocument/2006/relationships" xmlns:p="http://schemas.openxmlformats.org/presentationml/2006/main">
  <p:tag name="THINKCELLSHAPEDONOTDELETE" val="prS1OWT4XWkipL67xtvX7dA"/>
</p:tagLst>
</file>

<file path=ppt/tags/tag417.xml><?xml version="1.0" encoding="utf-8"?>
<p:tagLst xmlns:a="http://schemas.openxmlformats.org/drawingml/2006/main" xmlns:r="http://schemas.openxmlformats.org/officeDocument/2006/relationships" xmlns:p="http://schemas.openxmlformats.org/presentationml/2006/main">
  <p:tag name="THINKCELLSHAPEDONOTDELETE" val="pl2jisBDO80C4d_RbExGZ6A"/>
</p:tagLst>
</file>

<file path=ppt/tags/tag418.xml><?xml version="1.0" encoding="utf-8"?>
<p:tagLst xmlns:a="http://schemas.openxmlformats.org/drawingml/2006/main" xmlns:r="http://schemas.openxmlformats.org/officeDocument/2006/relationships" xmlns:p="http://schemas.openxmlformats.org/presentationml/2006/main">
  <p:tag name="THINKCELLSHAPEDONOTDELETE" val="p3rWWhosVtkaHUlIjjl8rXA"/>
</p:tagLst>
</file>

<file path=ppt/tags/tag419.xml><?xml version="1.0" encoding="utf-8"?>
<p:tagLst xmlns:a="http://schemas.openxmlformats.org/drawingml/2006/main" xmlns:r="http://schemas.openxmlformats.org/officeDocument/2006/relationships" xmlns:p="http://schemas.openxmlformats.org/presentationml/2006/main">
  <p:tag name="THINKCELLSHAPEDONOTDELETE" val="pAnLGdscAMk6pMOSd8PzLpQ"/>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XCSq97O8e0mQu3BCGNz6bw"/>
</p:tagLst>
</file>

<file path=ppt/tags/tag420.xml><?xml version="1.0" encoding="utf-8"?>
<p:tagLst xmlns:a="http://schemas.openxmlformats.org/drawingml/2006/main" xmlns:r="http://schemas.openxmlformats.org/officeDocument/2006/relationships" xmlns:p="http://schemas.openxmlformats.org/presentationml/2006/main">
  <p:tag name="THINKCELLSHAPEDONOTDELETE" val="pH2zPXSyd2kC8APZ5L1wdPQ"/>
</p:tagLst>
</file>

<file path=ppt/tags/tag421.xml><?xml version="1.0" encoding="utf-8"?>
<p:tagLst xmlns:a="http://schemas.openxmlformats.org/drawingml/2006/main" xmlns:r="http://schemas.openxmlformats.org/officeDocument/2006/relationships" xmlns:p="http://schemas.openxmlformats.org/presentationml/2006/main">
  <p:tag name="THINKCELLSHAPEDONOTDELETE" val="pZXGWosOdbUORzxS_tXOthQ"/>
</p:tagLst>
</file>

<file path=ppt/tags/tag422.xml><?xml version="1.0" encoding="utf-8"?>
<p:tagLst xmlns:a="http://schemas.openxmlformats.org/drawingml/2006/main" xmlns:r="http://schemas.openxmlformats.org/officeDocument/2006/relationships" xmlns:p="http://schemas.openxmlformats.org/presentationml/2006/main">
  <p:tag name="THINKCELLSHAPEDONOTDELETE" val="pOQh_oHpCO02Gf_uxy8n4dg"/>
</p:tagLst>
</file>

<file path=ppt/tags/tag423.xml><?xml version="1.0" encoding="utf-8"?>
<p:tagLst xmlns:a="http://schemas.openxmlformats.org/drawingml/2006/main" xmlns:r="http://schemas.openxmlformats.org/officeDocument/2006/relationships" xmlns:p="http://schemas.openxmlformats.org/presentationml/2006/main">
  <p:tag name="THINKCELLSHAPEDONOTDELETE" val="ppXHt6oq80k2IEXceln_06g"/>
</p:tagLst>
</file>

<file path=ppt/tags/tag424.xml><?xml version="1.0" encoding="utf-8"?>
<p:tagLst xmlns:a="http://schemas.openxmlformats.org/drawingml/2006/main" xmlns:r="http://schemas.openxmlformats.org/officeDocument/2006/relationships" xmlns:p="http://schemas.openxmlformats.org/presentationml/2006/main">
  <p:tag name="THINKCELLSHAPEDONOTDELETE" val="pXZ2Nj0csCkqmMosoIT0eGw"/>
</p:tagLst>
</file>

<file path=ppt/tags/tag425.xml><?xml version="1.0" encoding="utf-8"?>
<p:tagLst xmlns:a="http://schemas.openxmlformats.org/drawingml/2006/main" xmlns:r="http://schemas.openxmlformats.org/officeDocument/2006/relationships" xmlns:p="http://schemas.openxmlformats.org/presentationml/2006/main">
  <p:tag name="THINKCELLSHAPEDONOTDELETE" val="pdCBdtoDapEqiPoiBAlstMA"/>
</p:tagLst>
</file>

<file path=ppt/tags/tag426.xml><?xml version="1.0" encoding="utf-8"?>
<p:tagLst xmlns:a="http://schemas.openxmlformats.org/drawingml/2006/main" xmlns:r="http://schemas.openxmlformats.org/officeDocument/2006/relationships" xmlns:p="http://schemas.openxmlformats.org/presentationml/2006/main">
  <p:tag name="THINKCELLSHAPEDONOTDELETE" val="pAjX2rFVG3E6qs_RWp0cYWg"/>
</p:tagLst>
</file>

<file path=ppt/tags/tag427.xml><?xml version="1.0" encoding="utf-8"?>
<p:tagLst xmlns:a="http://schemas.openxmlformats.org/drawingml/2006/main" xmlns:r="http://schemas.openxmlformats.org/officeDocument/2006/relationships" xmlns:p="http://schemas.openxmlformats.org/presentationml/2006/main">
  <p:tag name="THINKCELLSHAPEDONOTDELETE" val="pboVi.M92cUiNfFmAN1PhvQ"/>
</p:tagLst>
</file>

<file path=ppt/tags/tag428.xml><?xml version="1.0" encoding="utf-8"?>
<p:tagLst xmlns:a="http://schemas.openxmlformats.org/drawingml/2006/main" xmlns:r="http://schemas.openxmlformats.org/officeDocument/2006/relationships" xmlns:p="http://schemas.openxmlformats.org/presentationml/2006/main">
  <p:tag name="THINKCELLSHAPEDONOTDELETE" val="pCqmw09.0eUqXa.metdZBlQ"/>
</p:tagLst>
</file>

<file path=ppt/tags/tag429.xml><?xml version="1.0" encoding="utf-8"?>
<p:tagLst xmlns:a="http://schemas.openxmlformats.org/drawingml/2006/main" xmlns:r="http://schemas.openxmlformats.org/officeDocument/2006/relationships" xmlns:p="http://schemas.openxmlformats.org/presentationml/2006/main">
  <p:tag name="THINKCELLSHAPEDONOTDELETE" val="pNg3j6DsWLE.JG9eWt4RAyA"/>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0.xml><?xml version="1.0" encoding="utf-8"?>
<p:tagLst xmlns:a="http://schemas.openxmlformats.org/drawingml/2006/main" xmlns:r="http://schemas.openxmlformats.org/officeDocument/2006/relationships" xmlns:p="http://schemas.openxmlformats.org/presentationml/2006/main">
  <p:tag name="THINKCELLSHAPEDONOTDELETE" val="pdOqdsRezVk6wtZMhhkaCyQ"/>
</p:tagLst>
</file>

<file path=ppt/tags/tag431.xml><?xml version="1.0" encoding="utf-8"?>
<p:tagLst xmlns:a="http://schemas.openxmlformats.org/drawingml/2006/main" xmlns:r="http://schemas.openxmlformats.org/officeDocument/2006/relationships" xmlns:p="http://schemas.openxmlformats.org/presentationml/2006/main">
  <p:tag name="THINKCELLSHAPEDONOTDELETE" val="pFJl9zZDEdk6qFw_z.8.hSg"/>
</p:tagLst>
</file>

<file path=ppt/tags/tag432.xml><?xml version="1.0" encoding="utf-8"?>
<p:tagLst xmlns:a="http://schemas.openxmlformats.org/drawingml/2006/main" xmlns:r="http://schemas.openxmlformats.org/officeDocument/2006/relationships" xmlns:p="http://schemas.openxmlformats.org/presentationml/2006/main">
  <p:tag name="THINKCELLSHAPEDONOTDELETE" val="pWUIl8xMOsEyMecoLW5aptQ"/>
</p:tagLst>
</file>

<file path=ppt/tags/tag433.xml><?xml version="1.0" encoding="utf-8"?>
<p:tagLst xmlns:a="http://schemas.openxmlformats.org/drawingml/2006/main" xmlns:r="http://schemas.openxmlformats.org/officeDocument/2006/relationships" xmlns:p="http://schemas.openxmlformats.org/presentationml/2006/main">
  <p:tag name="THINKCELLSHAPEDONOTDELETE" val="pQ89rMPuIHEmO2xoCJka2RA"/>
</p:tagLst>
</file>

<file path=ppt/tags/tag434.xml><?xml version="1.0" encoding="utf-8"?>
<p:tagLst xmlns:a="http://schemas.openxmlformats.org/drawingml/2006/main" xmlns:r="http://schemas.openxmlformats.org/officeDocument/2006/relationships" xmlns:p="http://schemas.openxmlformats.org/presentationml/2006/main">
  <p:tag name="THINKCELLSHAPEDONOTDELETE" val="pVMjs4FSbbku15IcYMXgHkg"/>
</p:tagLst>
</file>

<file path=ppt/tags/tag435.xml><?xml version="1.0" encoding="utf-8"?>
<p:tagLst xmlns:a="http://schemas.openxmlformats.org/drawingml/2006/main" xmlns:r="http://schemas.openxmlformats.org/officeDocument/2006/relationships" xmlns:p="http://schemas.openxmlformats.org/presentationml/2006/main">
  <p:tag name="THINKCELLSHAPEDONOTDELETE" val="pfMp4_cp6eE2KKjBLUb9vUQ"/>
</p:tagLst>
</file>

<file path=ppt/tags/tag436.xml><?xml version="1.0" encoding="utf-8"?>
<p:tagLst xmlns:a="http://schemas.openxmlformats.org/drawingml/2006/main" xmlns:r="http://schemas.openxmlformats.org/officeDocument/2006/relationships" xmlns:p="http://schemas.openxmlformats.org/presentationml/2006/main">
  <p:tag name="THINKCELLSHAPEDONOTDELETE" val="pcBnkD3XHPUedFnAgB83Ntw"/>
</p:tagLst>
</file>

<file path=ppt/tags/tag4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8.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39.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yUkMIm1P1UaI8s77It5bPg"/>
</p:tagLst>
</file>

<file path=ppt/tags/tag440.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1.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2.xml><?xml version="1.0" encoding="utf-8"?>
<p:tagLst xmlns:a="http://schemas.openxmlformats.org/drawingml/2006/main" xmlns:r="http://schemas.openxmlformats.org/officeDocument/2006/relationships" xmlns:p="http://schemas.openxmlformats.org/presentationml/2006/main">
  <p:tag name="THINKCELLSHAPEDONOTDELETE" val="pkehtOAIwMES_fRYakiuEKQ"/>
</p:tagLst>
</file>

<file path=ppt/tags/tag443.xml><?xml version="1.0" encoding="utf-8"?>
<p:tagLst xmlns:a="http://schemas.openxmlformats.org/drawingml/2006/main" xmlns:r="http://schemas.openxmlformats.org/officeDocument/2006/relationships" xmlns:p="http://schemas.openxmlformats.org/presentationml/2006/main">
  <p:tag name="THINKCELLSHAPEDONOTDELETE" val="pkehtOAIwMES_fRYakiuEKQ"/>
</p:tagLst>
</file>

<file path=ppt/tags/tag444.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5.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6.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7.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8.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49.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91luAHhCmESR7hrbxRdQkQ"/>
</p:tagLst>
</file>

<file path=ppt/tags/tag450.xml><?xml version="1.0" encoding="utf-8"?>
<p:tagLst xmlns:a="http://schemas.openxmlformats.org/drawingml/2006/main" xmlns:r="http://schemas.openxmlformats.org/officeDocument/2006/relationships" xmlns:p="http://schemas.openxmlformats.org/presentationml/2006/main">
  <p:tag name="THINKCELLSHAPEDONOTDELETE" val="pAlptx9mP0EWd7v63cq7kgA"/>
</p:tagLst>
</file>

<file path=ppt/tags/tag451.xml><?xml version="1.0" encoding="utf-8"?>
<p:tagLst xmlns:a="http://schemas.openxmlformats.org/drawingml/2006/main" xmlns:r="http://schemas.openxmlformats.org/officeDocument/2006/relationships" xmlns:p="http://schemas.openxmlformats.org/presentationml/2006/main">
  <p:tag name="THINKCELLSHAPEDONOTDELETE" val="pLlKAaqjTQEuJ31KTYVioqA"/>
</p:tagLst>
</file>

<file path=ppt/tags/tag452.xml><?xml version="1.0" encoding="utf-8"?>
<p:tagLst xmlns:a="http://schemas.openxmlformats.org/drawingml/2006/main" xmlns:r="http://schemas.openxmlformats.org/officeDocument/2006/relationships" xmlns:p="http://schemas.openxmlformats.org/presentationml/2006/main">
  <p:tag name="THINKCELLSHAPEDONOTDELETE" val="p_TdVC8BQIEuX9bCBVYcMDQ"/>
</p:tagLst>
</file>

<file path=ppt/tags/tag453.xml><?xml version="1.0" encoding="utf-8"?>
<p:tagLst xmlns:a="http://schemas.openxmlformats.org/drawingml/2006/main" xmlns:r="http://schemas.openxmlformats.org/officeDocument/2006/relationships" xmlns:p="http://schemas.openxmlformats.org/presentationml/2006/main">
  <p:tag name="THINKCELLSHAPEDONOTDELETE" val="pN1rlNerMc0Sn4_YtVOOx5w"/>
</p:tagLst>
</file>

<file path=ppt/tags/tag454.xml><?xml version="1.0" encoding="utf-8"?>
<p:tagLst xmlns:a="http://schemas.openxmlformats.org/drawingml/2006/main" xmlns:r="http://schemas.openxmlformats.org/officeDocument/2006/relationships" xmlns:p="http://schemas.openxmlformats.org/presentationml/2006/main">
  <p:tag name="THINKCELLSHAPEDONOTDELETE" val="pmqVOZzwJYEGxjXqKAQDD5Q"/>
</p:tagLst>
</file>

<file path=ppt/tags/tag455.xml><?xml version="1.0" encoding="utf-8"?>
<p:tagLst xmlns:a="http://schemas.openxmlformats.org/drawingml/2006/main" xmlns:r="http://schemas.openxmlformats.org/officeDocument/2006/relationships" xmlns:p="http://schemas.openxmlformats.org/presentationml/2006/main">
  <p:tag name="THINKCELLSHAPEDONOTDELETE" val="p0wkFuRxlLUqGBVI6NbjNAQ"/>
</p:tagLst>
</file>

<file path=ppt/tags/tag456.xml><?xml version="1.0" encoding="utf-8"?>
<p:tagLst xmlns:a="http://schemas.openxmlformats.org/drawingml/2006/main" xmlns:r="http://schemas.openxmlformats.org/officeDocument/2006/relationships" xmlns:p="http://schemas.openxmlformats.org/presentationml/2006/main">
  <p:tag name="THINKCELLSHAPEDONOTDELETE" val="phIBqXh_WxESGTSFO0ey35Q"/>
</p:tagLst>
</file>

<file path=ppt/tags/tag457.xml><?xml version="1.0" encoding="utf-8"?>
<p:tagLst xmlns:a="http://schemas.openxmlformats.org/drawingml/2006/main" xmlns:r="http://schemas.openxmlformats.org/officeDocument/2006/relationships" xmlns:p="http://schemas.openxmlformats.org/presentationml/2006/main">
  <p:tag name="THINKCELLSHAPEDONOTDELETE" val="ppxwofGRz8USKgBCiDF.zyA"/>
</p:tagLst>
</file>

<file path=ppt/tags/tag458.xml><?xml version="1.0" encoding="utf-8"?>
<p:tagLst xmlns:a="http://schemas.openxmlformats.org/drawingml/2006/main" xmlns:r="http://schemas.openxmlformats.org/officeDocument/2006/relationships" xmlns:p="http://schemas.openxmlformats.org/presentationml/2006/main">
  <p:tag name="THINKCELLSHAPEDONOTDELETE" val="pP.H1G2JqIEO78OYhr5ehHg"/>
</p:tagLst>
</file>

<file path=ppt/tags/tag459.xml><?xml version="1.0" encoding="utf-8"?>
<p:tagLst xmlns:a="http://schemas.openxmlformats.org/drawingml/2006/main" xmlns:r="http://schemas.openxmlformats.org/officeDocument/2006/relationships" xmlns:p="http://schemas.openxmlformats.org/presentationml/2006/main">
  <p:tag name="THINKCELLSHAPEDONOTDELETE" val="piBGgFgd8xUKC9qY0RGpff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bKpOhqOSbEy1Ve_Ycim.tA"/>
</p:tagLst>
</file>

<file path=ppt/tags/tag460.xml><?xml version="1.0" encoding="utf-8"?>
<p:tagLst xmlns:a="http://schemas.openxmlformats.org/drawingml/2006/main" xmlns:r="http://schemas.openxmlformats.org/officeDocument/2006/relationships" xmlns:p="http://schemas.openxmlformats.org/presentationml/2006/main">
  <p:tag name="THINKCELLSHAPEDONOTDELETE" val="pV62vOhGY10mDODbyVyPK6Q"/>
</p:tagLst>
</file>

<file path=ppt/tags/tag4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2.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63.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464.xml><?xml version="1.0" encoding="utf-8"?>
<p:tagLst xmlns:a="http://schemas.openxmlformats.org/drawingml/2006/main" xmlns:r="http://schemas.openxmlformats.org/officeDocument/2006/relationships" xmlns:p="http://schemas.openxmlformats.org/presentationml/2006/main">
  <p:tag name="THINKCELLSHAPEDONOTDELETE" val="pAuCRApO5nUGaJScE_rZcXA"/>
</p:tagLst>
</file>

<file path=ppt/tags/tag465.xml><?xml version="1.0" encoding="utf-8"?>
<p:tagLst xmlns:a="http://schemas.openxmlformats.org/drawingml/2006/main" xmlns:r="http://schemas.openxmlformats.org/officeDocument/2006/relationships" xmlns:p="http://schemas.openxmlformats.org/presentationml/2006/main">
  <p:tag name="THINKCELLSHAPEDONOTDELETE" val="piSqyeQ4IqEG4BA.4uDBrsg"/>
</p:tagLst>
</file>

<file path=ppt/tags/tag466.xml><?xml version="1.0" encoding="utf-8"?>
<p:tagLst xmlns:a="http://schemas.openxmlformats.org/drawingml/2006/main" xmlns:r="http://schemas.openxmlformats.org/officeDocument/2006/relationships" xmlns:p="http://schemas.openxmlformats.org/presentationml/2006/main">
  <p:tag name="THINKCELLSHAPEDONOTDELETE" val="pIH1XElGCkkSz7DeFOdf2_Q"/>
</p:tagLst>
</file>

<file path=ppt/tags/tag467.xml><?xml version="1.0" encoding="utf-8"?>
<p:tagLst xmlns:a="http://schemas.openxmlformats.org/drawingml/2006/main" xmlns:r="http://schemas.openxmlformats.org/officeDocument/2006/relationships" xmlns:p="http://schemas.openxmlformats.org/presentationml/2006/main">
  <p:tag name="THINKCELLSHAPEDONOTDELETE" val="pODtqXBmJ7UyrVMHom1ue9Q"/>
</p:tagLst>
</file>

<file path=ppt/tags/tag468.xml><?xml version="1.0" encoding="utf-8"?>
<p:tagLst xmlns:a="http://schemas.openxmlformats.org/drawingml/2006/main" xmlns:r="http://schemas.openxmlformats.org/officeDocument/2006/relationships" xmlns:p="http://schemas.openxmlformats.org/presentationml/2006/main">
  <p:tag name="THINKCELLSHAPEDONOTDELETE" val="pfbjmaoH_HEOOEAWbbba7HA"/>
</p:tagLst>
</file>

<file path=ppt/tags/tag469.xml><?xml version="1.0" encoding="utf-8"?>
<p:tagLst xmlns:a="http://schemas.openxmlformats.org/drawingml/2006/main" xmlns:r="http://schemas.openxmlformats.org/officeDocument/2006/relationships" xmlns:p="http://schemas.openxmlformats.org/presentationml/2006/main">
  <p:tag name="THINKCELLSHAPEDONOTDELETE" val="pe.aSo8RIFEWJOM9OmVo0Dw"/>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uLVGywkJ0enooMZ9yEnyA"/>
</p:tagLst>
</file>

<file path=ppt/tags/tag470.xml><?xml version="1.0" encoding="utf-8"?>
<p:tagLst xmlns:a="http://schemas.openxmlformats.org/drawingml/2006/main" xmlns:r="http://schemas.openxmlformats.org/officeDocument/2006/relationships" xmlns:p="http://schemas.openxmlformats.org/presentationml/2006/main">
  <p:tag name="THINKCELLSHAPEDONOTDELETE" val="pi4wUHFfm6U6PUDm6_fCf3w"/>
</p:tagLst>
</file>

<file path=ppt/tags/tag471.xml><?xml version="1.0" encoding="utf-8"?>
<p:tagLst xmlns:a="http://schemas.openxmlformats.org/drawingml/2006/main" xmlns:r="http://schemas.openxmlformats.org/officeDocument/2006/relationships" xmlns:p="http://schemas.openxmlformats.org/presentationml/2006/main">
  <p:tag name="THINKCELLSHAPEDONOTDELETE" val="pQX.rn26e9ke3d6EQRa6Rjg"/>
</p:tagLst>
</file>

<file path=ppt/tags/tag472.xml><?xml version="1.0" encoding="utf-8"?>
<p:tagLst xmlns:a="http://schemas.openxmlformats.org/drawingml/2006/main" xmlns:r="http://schemas.openxmlformats.org/officeDocument/2006/relationships" xmlns:p="http://schemas.openxmlformats.org/presentationml/2006/main">
  <p:tag name="THINKCELLSHAPEDONOTDELETE" val="pW4PtN_9AzUighSE9XgbF7g"/>
</p:tagLst>
</file>

<file path=ppt/tags/tag473.xml><?xml version="1.0" encoding="utf-8"?>
<p:tagLst xmlns:a="http://schemas.openxmlformats.org/drawingml/2006/main" xmlns:r="http://schemas.openxmlformats.org/officeDocument/2006/relationships" xmlns:p="http://schemas.openxmlformats.org/presentationml/2006/main">
  <p:tag name="THINKCELLSHAPEDONOTDELETE" val="pKRfoh5tRvkSHdLBal51fhg"/>
</p:tagLst>
</file>

<file path=ppt/tags/tag474.xml><?xml version="1.0" encoding="utf-8"?>
<p:tagLst xmlns:a="http://schemas.openxmlformats.org/drawingml/2006/main" xmlns:r="http://schemas.openxmlformats.org/officeDocument/2006/relationships" xmlns:p="http://schemas.openxmlformats.org/presentationml/2006/main">
  <p:tag name="THINKCELLSHAPEDONOTDELETE" val="pKRfoh5tRvkSHdLBal51fhg"/>
</p:tagLst>
</file>

<file path=ppt/tags/tag475.xml><?xml version="1.0" encoding="utf-8"?>
<p:tagLst xmlns:a="http://schemas.openxmlformats.org/drawingml/2006/main" xmlns:r="http://schemas.openxmlformats.org/officeDocument/2006/relationships" xmlns:p="http://schemas.openxmlformats.org/presentationml/2006/main">
  <p:tag name="THINKCELLSHAPEDONOTDELETE" val="pKRfoh5tRvkSHdLBal51fhg"/>
</p:tagLst>
</file>

<file path=ppt/tags/tag476.xml><?xml version="1.0" encoding="utf-8"?>
<p:tagLst xmlns:a="http://schemas.openxmlformats.org/drawingml/2006/main" xmlns:r="http://schemas.openxmlformats.org/officeDocument/2006/relationships" xmlns:p="http://schemas.openxmlformats.org/presentationml/2006/main">
  <p:tag name="THINKCELLSHAPEDONOTDELETE" val="pykD00.aTck2NyzyD8Yhj5Q"/>
</p:tagLst>
</file>

<file path=ppt/tags/tag477.xml><?xml version="1.0" encoding="utf-8"?>
<p:tagLst xmlns:a="http://schemas.openxmlformats.org/drawingml/2006/main" xmlns:r="http://schemas.openxmlformats.org/officeDocument/2006/relationships" xmlns:p="http://schemas.openxmlformats.org/presentationml/2006/main">
  <p:tag name="THINKCELLSHAPEDONOTDELETE" val="p.615vPTNE0aIXnR2zbL0fg"/>
</p:tagLst>
</file>

<file path=ppt/tags/tag478.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479.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yVood2n1U0yhSm5p4NUCow"/>
</p:tagLst>
</file>

<file path=ppt/tags/tag480.xml><?xml version="1.0" encoding="utf-8"?>
<p:tagLst xmlns:a="http://schemas.openxmlformats.org/drawingml/2006/main" xmlns:r="http://schemas.openxmlformats.org/officeDocument/2006/relationships" xmlns:p="http://schemas.openxmlformats.org/presentationml/2006/main">
  <p:tag name="THINKCELLSHAPEDONOTDELETE" val="pRxSdiS27aEK30NqDT6YKGA"/>
</p:tagLst>
</file>

<file path=ppt/tags/tag481.xml><?xml version="1.0" encoding="utf-8"?>
<p:tagLst xmlns:a="http://schemas.openxmlformats.org/drawingml/2006/main" xmlns:r="http://schemas.openxmlformats.org/officeDocument/2006/relationships" xmlns:p="http://schemas.openxmlformats.org/presentationml/2006/main">
  <p:tag name="THINKCELLSHAPEDONOTDELETE" val="pqpxiAlGQsUCDvTX5zNtzQA"/>
</p:tagLst>
</file>

<file path=ppt/tags/tag482.xml><?xml version="1.0" encoding="utf-8"?>
<p:tagLst xmlns:a="http://schemas.openxmlformats.org/drawingml/2006/main" xmlns:r="http://schemas.openxmlformats.org/officeDocument/2006/relationships" xmlns:p="http://schemas.openxmlformats.org/presentationml/2006/main">
  <p:tag name="THINKCELLSHAPEDONOTDELETE" val="pRxSdiS27aEK30NqDT6YKGA"/>
</p:tagLst>
</file>

<file path=ppt/tags/tag483.xml><?xml version="1.0" encoding="utf-8"?>
<p:tagLst xmlns:a="http://schemas.openxmlformats.org/drawingml/2006/main" xmlns:r="http://schemas.openxmlformats.org/officeDocument/2006/relationships" xmlns:p="http://schemas.openxmlformats.org/presentationml/2006/main">
  <p:tag name="THINKCELLSHAPEDONOTDELETE" val="pqOBduY7iYUSgKYCb_bOAIQ"/>
</p:tagLst>
</file>

<file path=ppt/tags/tag484.xml><?xml version="1.0" encoding="utf-8"?>
<p:tagLst xmlns:a="http://schemas.openxmlformats.org/drawingml/2006/main" xmlns:r="http://schemas.openxmlformats.org/officeDocument/2006/relationships" xmlns:p="http://schemas.openxmlformats.org/presentationml/2006/main">
  <p:tag name="THINKCELLSHAPEDONOTDELETE" val="pngSasM08KEOrg8Z8aGKRDA"/>
</p:tagLst>
</file>

<file path=ppt/tags/tag485.xml><?xml version="1.0" encoding="utf-8"?>
<p:tagLst xmlns:a="http://schemas.openxmlformats.org/drawingml/2006/main" xmlns:r="http://schemas.openxmlformats.org/officeDocument/2006/relationships" xmlns:p="http://schemas.openxmlformats.org/presentationml/2006/main">
  <p:tag name="THINKCELLSHAPEDONOTDELETE" val="p3SwSIhUyx0WTUTt85bpo7A"/>
</p:tagLst>
</file>

<file path=ppt/tags/tag486.xml><?xml version="1.0" encoding="utf-8"?>
<p:tagLst xmlns:a="http://schemas.openxmlformats.org/drawingml/2006/main" xmlns:r="http://schemas.openxmlformats.org/officeDocument/2006/relationships" xmlns:p="http://schemas.openxmlformats.org/presentationml/2006/main">
  <p:tag name="THINKCELLSHAPEDONOTDELETE" val="pfPcWu0kG0k6X41.WDMWyuw"/>
</p:tagLst>
</file>

<file path=ppt/tags/tag487.xml><?xml version="1.0" encoding="utf-8"?>
<p:tagLst xmlns:a="http://schemas.openxmlformats.org/drawingml/2006/main" xmlns:r="http://schemas.openxmlformats.org/officeDocument/2006/relationships" xmlns:p="http://schemas.openxmlformats.org/presentationml/2006/main">
  <p:tag name="THINKCELLSHAPEDONOTDELETE" val="psy5fAFiOQkG.OHdLmdD2qQ"/>
</p:tagLst>
</file>

<file path=ppt/tags/tag488.xml><?xml version="1.0" encoding="utf-8"?>
<p:tagLst xmlns:a="http://schemas.openxmlformats.org/drawingml/2006/main" xmlns:r="http://schemas.openxmlformats.org/officeDocument/2006/relationships" xmlns:p="http://schemas.openxmlformats.org/presentationml/2006/main">
  <p:tag name="THINKCELLSHAPEDONOTDELETE" val="psy5fAFiOQkG.OHdLmdD2qQ"/>
</p:tagLst>
</file>

<file path=ppt/tags/tag489.xml><?xml version="1.0" encoding="utf-8"?>
<p:tagLst xmlns:a="http://schemas.openxmlformats.org/drawingml/2006/main" xmlns:r="http://schemas.openxmlformats.org/officeDocument/2006/relationships" xmlns:p="http://schemas.openxmlformats.org/presentationml/2006/main">
  <p:tag name="THINKCELLSHAPEDONOTDELETE" val="psy5fAFiOQkG.OHdLmdD2q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Xm.yu6fog0q6DJKsJ8EEww"/>
</p:tagLst>
</file>

<file path=ppt/tags/tag490.xml><?xml version="1.0" encoding="utf-8"?>
<p:tagLst xmlns:a="http://schemas.openxmlformats.org/drawingml/2006/main" xmlns:r="http://schemas.openxmlformats.org/officeDocument/2006/relationships" xmlns:p="http://schemas.openxmlformats.org/presentationml/2006/main">
  <p:tag name="THINKCELLSHAPEDONOTDELETE" val="pfPcWu0kG0k6X41.WDMWyuw"/>
</p:tagLst>
</file>

<file path=ppt/tags/tag491.xml><?xml version="1.0" encoding="utf-8"?>
<p:tagLst xmlns:a="http://schemas.openxmlformats.org/drawingml/2006/main" xmlns:r="http://schemas.openxmlformats.org/officeDocument/2006/relationships" xmlns:p="http://schemas.openxmlformats.org/presentationml/2006/main">
  <p:tag name="THINKCELLSHAPEDONOTDELETE" val="p4KQM9OiueEOHRDhaK10nIQ"/>
</p:tagLst>
</file>

<file path=ppt/tags/tag4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4.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495.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496.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497.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498.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499.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ounfJ1Uu.ki99MapCRAlnw"/>
</p:tagLst>
</file>

<file path=ppt/tags/tag500.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1.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2.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3.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4.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5.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6.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7.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8.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09.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JVz.XFNFmkakz2YLz3foZA"/>
</p:tagLst>
</file>

<file path=ppt/tags/tag510.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1.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2.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3.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4.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5.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6.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7.xml><?xml version="1.0" encoding="utf-8"?>
<p:tagLst xmlns:a="http://schemas.openxmlformats.org/drawingml/2006/main" xmlns:r="http://schemas.openxmlformats.org/officeDocument/2006/relationships" xmlns:p="http://schemas.openxmlformats.org/presentationml/2006/main">
  <p:tag name="THINKCELLSHAPEDONOTDELETE" val="ptqI_v97vBE.CwTqd8guEcw"/>
</p:tagLst>
</file>

<file path=ppt/tags/tag518.xml><?xml version="1.0" encoding="utf-8"?>
<p:tagLst xmlns:a="http://schemas.openxmlformats.org/drawingml/2006/main" xmlns:r="http://schemas.openxmlformats.org/officeDocument/2006/relationships" xmlns:p="http://schemas.openxmlformats.org/presentationml/2006/main">
  <p:tag name="THINKCELLSHAPEDONOTDELETE" val="poKGxolxZbkGZdNvGtrm4Xw"/>
</p:tagLst>
</file>

<file path=ppt/tags/tag519.xml><?xml version="1.0" encoding="utf-8"?>
<p:tagLst xmlns:a="http://schemas.openxmlformats.org/drawingml/2006/main" xmlns:r="http://schemas.openxmlformats.org/officeDocument/2006/relationships" xmlns:p="http://schemas.openxmlformats.org/presentationml/2006/main">
  <p:tag name="THINKCELLSHAPEDONOTDELETE" val="p8S.VDQ3vS0mkj9i83BZ3H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K5iOxBRf2kW9QLusdE0qDg"/>
</p:tagLst>
</file>

<file path=ppt/tags/tag520.xml><?xml version="1.0" encoding="utf-8"?>
<p:tagLst xmlns:a="http://schemas.openxmlformats.org/drawingml/2006/main" xmlns:r="http://schemas.openxmlformats.org/officeDocument/2006/relationships" xmlns:p="http://schemas.openxmlformats.org/presentationml/2006/main">
  <p:tag name="THINKCELLSHAPEDONOTDELETE" val="pGz1MgiUKTkaUDZWxhBT2Mw"/>
</p:tagLst>
</file>

<file path=ppt/tags/tag521.xml><?xml version="1.0" encoding="utf-8"?>
<p:tagLst xmlns:a="http://schemas.openxmlformats.org/drawingml/2006/main" xmlns:r="http://schemas.openxmlformats.org/officeDocument/2006/relationships" xmlns:p="http://schemas.openxmlformats.org/presentationml/2006/main">
  <p:tag name="THINKCELLSHAPEDONOTDELETE" val="pWQXAy9YetE.epi0WAEDm9g"/>
</p:tagLst>
</file>

<file path=ppt/tags/tag522.xml><?xml version="1.0" encoding="utf-8"?>
<p:tagLst xmlns:a="http://schemas.openxmlformats.org/drawingml/2006/main" xmlns:r="http://schemas.openxmlformats.org/officeDocument/2006/relationships" xmlns:p="http://schemas.openxmlformats.org/presentationml/2006/main">
  <p:tag name="THINKCELLSHAPEDONOTDELETE" val="pJSAHvW3R6EatlLdnJJbs8Q"/>
</p:tagLst>
</file>

<file path=ppt/tags/tag523.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524.xml><?xml version="1.0" encoding="utf-8"?>
<p:tagLst xmlns:a="http://schemas.openxmlformats.org/drawingml/2006/main" xmlns:r="http://schemas.openxmlformats.org/officeDocument/2006/relationships" xmlns:p="http://schemas.openxmlformats.org/presentationml/2006/main">
  <p:tag name="THINKCELLSHAPEDONOTDELETE" val="p8TTF.S1L2k.QDlPO5Jx7Zg"/>
</p:tagLst>
</file>

<file path=ppt/tags/tag525.xml><?xml version="1.0" encoding="utf-8"?>
<p:tagLst xmlns:a="http://schemas.openxmlformats.org/drawingml/2006/main" xmlns:r="http://schemas.openxmlformats.org/officeDocument/2006/relationships" xmlns:p="http://schemas.openxmlformats.org/presentationml/2006/main">
  <p:tag name="THINKCELLSHAPEDONOTDELETE" val="pZXU.olRiUkK9uyYpDcw5mw"/>
</p:tagLst>
</file>

<file path=ppt/tags/tag526.xml><?xml version="1.0" encoding="utf-8"?>
<p:tagLst xmlns:a="http://schemas.openxmlformats.org/drawingml/2006/main" xmlns:r="http://schemas.openxmlformats.org/officeDocument/2006/relationships" xmlns:p="http://schemas.openxmlformats.org/presentationml/2006/main">
  <p:tag name="THINKCELLSHAPEDONOTDELETE" val="pzpA_Ptrbb0OhOoqHDwA1PA"/>
</p:tagLst>
</file>

<file path=ppt/tags/tag527.xml><?xml version="1.0" encoding="utf-8"?>
<p:tagLst xmlns:a="http://schemas.openxmlformats.org/drawingml/2006/main" xmlns:r="http://schemas.openxmlformats.org/officeDocument/2006/relationships" xmlns:p="http://schemas.openxmlformats.org/presentationml/2006/main">
  <p:tag name="THINKCELLSHAPEDONOTDELETE" val="p6A5NZ_D6W0mNjjoLtsL_3g"/>
</p:tagLst>
</file>

<file path=ppt/tags/tag528.xml><?xml version="1.0" encoding="utf-8"?>
<p:tagLst xmlns:a="http://schemas.openxmlformats.org/drawingml/2006/main" xmlns:r="http://schemas.openxmlformats.org/officeDocument/2006/relationships" xmlns:p="http://schemas.openxmlformats.org/presentationml/2006/main">
  <p:tag name="THINKCELLSHAPEDONOTDELETE" val="p6A5NZ_D6W0mNjjoLtsL_3g"/>
</p:tagLst>
</file>

<file path=ppt/tags/tag529.xml><?xml version="1.0" encoding="utf-8"?>
<p:tagLst xmlns:a="http://schemas.openxmlformats.org/drawingml/2006/main" xmlns:r="http://schemas.openxmlformats.org/officeDocument/2006/relationships" xmlns:p="http://schemas.openxmlformats.org/presentationml/2006/main">
  <p:tag name="THINKCELLSHAPEDONOTDELETE" val="pZXU.olRiUkK9uyYpDcw5m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FAgqjx7Fk.uFFm0b1ANSQ"/>
</p:tagLst>
</file>

<file path=ppt/tags/tag530.xml><?xml version="1.0" encoding="utf-8"?>
<p:tagLst xmlns:a="http://schemas.openxmlformats.org/drawingml/2006/main" xmlns:r="http://schemas.openxmlformats.org/officeDocument/2006/relationships" xmlns:p="http://schemas.openxmlformats.org/presentationml/2006/main">
  <p:tag name="THINKCELLSHAPEDONOTDELETE" val="pzpA_Ptrbb0OhOoqHDwA1PA"/>
</p:tagLst>
</file>

<file path=ppt/tags/tag531.xml><?xml version="1.0" encoding="utf-8"?>
<p:tagLst xmlns:a="http://schemas.openxmlformats.org/drawingml/2006/main" xmlns:r="http://schemas.openxmlformats.org/officeDocument/2006/relationships" xmlns:p="http://schemas.openxmlformats.org/presentationml/2006/main">
  <p:tag name="THINKCELLSHAPEDONOTDELETE" val="pzpA_Ptrbb0OhOoqHDwA1PA"/>
</p:tagLst>
</file>

<file path=ppt/tags/tag532.xml><?xml version="1.0" encoding="utf-8"?>
<p:tagLst xmlns:a="http://schemas.openxmlformats.org/drawingml/2006/main" xmlns:r="http://schemas.openxmlformats.org/officeDocument/2006/relationships" xmlns:p="http://schemas.openxmlformats.org/presentationml/2006/main">
  <p:tag name="THINKCELLSHAPEDONOTDELETE" val="pzpA_Ptrbb0OhOoqHDwA1PA"/>
</p:tagLst>
</file>

<file path=ppt/tags/tag533.xml><?xml version="1.0" encoding="utf-8"?>
<p:tagLst xmlns:a="http://schemas.openxmlformats.org/drawingml/2006/main" xmlns:r="http://schemas.openxmlformats.org/officeDocument/2006/relationships" xmlns:p="http://schemas.openxmlformats.org/presentationml/2006/main">
  <p:tag name="THINKCELLSHAPEDONOTDELETE" val="pzpA_Ptrbb0OhOoqHDwA1PA"/>
</p:tagLst>
</file>

<file path=ppt/tags/tag534.xml><?xml version="1.0" encoding="utf-8"?>
<p:tagLst xmlns:a="http://schemas.openxmlformats.org/drawingml/2006/main" xmlns:r="http://schemas.openxmlformats.org/officeDocument/2006/relationships" xmlns:p="http://schemas.openxmlformats.org/presentationml/2006/main">
  <p:tag name="THINKCELLSHAPEDONOTDELETE" val="p6A5NZ_D6W0mNjjoLtsL_3g"/>
</p:tagLst>
</file>

<file path=ppt/tags/tag535.xml><?xml version="1.0" encoding="utf-8"?>
<p:tagLst xmlns:a="http://schemas.openxmlformats.org/drawingml/2006/main" xmlns:r="http://schemas.openxmlformats.org/officeDocument/2006/relationships" xmlns:p="http://schemas.openxmlformats.org/presentationml/2006/main">
  <p:tag name="THINKCELLSHAPEDONOTDELETE" val="phiJwNOn1qEelFoXs_ydD7Q"/>
</p:tagLst>
</file>

<file path=ppt/tags/tag536.xml><?xml version="1.0" encoding="utf-8"?>
<p:tagLst xmlns:a="http://schemas.openxmlformats.org/drawingml/2006/main" xmlns:r="http://schemas.openxmlformats.org/officeDocument/2006/relationships" xmlns:p="http://schemas.openxmlformats.org/presentationml/2006/main">
  <p:tag name="THINKCELLSHAPEDONOTDELETE" val="pKM.J_3DUZkiraCWRivxD9w"/>
</p:tagLst>
</file>

<file path=ppt/tags/tag537.xml><?xml version="1.0" encoding="utf-8"?>
<p:tagLst xmlns:a="http://schemas.openxmlformats.org/drawingml/2006/main" xmlns:r="http://schemas.openxmlformats.org/officeDocument/2006/relationships" xmlns:p="http://schemas.openxmlformats.org/presentationml/2006/main">
  <p:tag name="THINKCELLSHAPEDONOTDELETE" val="pxOQeKvpQdEGBXz3Iw3N7aA"/>
</p:tagLst>
</file>

<file path=ppt/tags/tag538.xml><?xml version="1.0" encoding="utf-8"?>
<p:tagLst xmlns:a="http://schemas.openxmlformats.org/drawingml/2006/main" xmlns:r="http://schemas.openxmlformats.org/officeDocument/2006/relationships" xmlns:p="http://schemas.openxmlformats.org/presentationml/2006/main">
  <p:tag name="THINKCELLSHAPEDONOTDELETE" val="pvkL2JE2_4ky.f6tfgZ4BOA"/>
</p:tagLst>
</file>

<file path=ppt/tags/tag539.xml><?xml version="1.0" encoding="utf-8"?>
<p:tagLst xmlns:a="http://schemas.openxmlformats.org/drawingml/2006/main" xmlns:r="http://schemas.openxmlformats.org/officeDocument/2006/relationships" xmlns:p="http://schemas.openxmlformats.org/presentationml/2006/main">
  <p:tag name="THINKCELLSHAPEDONOTDELETE" val="pZywlq0TJP02Pt8rOs6FiO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WGzFj71alkKSzaTfj3zARg"/>
</p:tagLst>
</file>

<file path=ppt/tags/tag540.xml><?xml version="1.0" encoding="utf-8"?>
<p:tagLst xmlns:a="http://schemas.openxmlformats.org/drawingml/2006/main" xmlns:r="http://schemas.openxmlformats.org/officeDocument/2006/relationships" xmlns:p="http://schemas.openxmlformats.org/presentationml/2006/main">
  <p:tag name="THINKCELLSHAPEDONOTDELETE" val="pr53DQDtZWkaMKGLfHTFKHQ"/>
</p:tagLst>
</file>

<file path=ppt/tags/tag541.xml><?xml version="1.0" encoding="utf-8"?>
<p:tagLst xmlns:a="http://schemas.openxmlformats.org/drawingml/2006/main" xmlns:r="http://schemas.openxmlformats.org/officeDocument/2006/relationships" xmlns:p="http://schemas.openxmlformats.org/presentationml/2006/main">
  <p:tag name="THINKCELLSHAPEDONOTDELETE" val="poWEueKsv1kO0MDKhE0bL9w"/>
</p:tagLst>
</file>

<file path=ppt/tags/tag542.xml><?xml version="1.0" encoding="utf-8"?>
<p:tagLst xmlns:a="http://schemas.openxmlformats.org/drawingml/2006/main" xmlns:r="http://schemas.openxmlformats.org/officeDocument/2006/relationships" xmlns:p="http://schemas.openxmlformats.org/presentationml/2006/main">
  <p:tag name="THINKCELLSHAPEDONOTDELETE" val="pS6GL8vw4902T5KA9Um6mRg"/>
</p:tagLst>
</file>

<file path=ppt/tags/tag543.xml><?xml version="1.0" encoding="utf-8"?>
<p:tagLst xmlns:a="http://schemas.openxmlformats.org/drawingml/2006/main" xmlns:r="http://schemas.openxmlformats.org/officeDocument/2006/relationships" xmlns:p="http://schemas.openxmlformats.org/presentationml/2006/main">
  <p:tag name="THINKCELLSHAPEDONOTDELETE" val="pUDYwnpBYiUSJRgizNa6gKw"/>
</p:tagLst>
</file>

<file path=ppt/tags/tag544.xml><?xml version="1.0" encoding="utf-8"?>
<p:tagLst xmlns:a="http://schemas.openxmlformats.org/drawingml/2006/main" xmlns:r="http://schemas.openxmlformats.org/officeDocument/2006/relationships" xmlns:p="http://schemas.openxmlformats.org/presentationml/2006/main">
  <p:tag name="THINKCELLSHAPEDONOTDELETE" val="prI5ofVzIRUyIkqRIcUO7qA"/>
</p:tagLst>
</file>

<file path=ppt/tags/tag545.xml><?xml version="1.0" encoding="utf-8"?>
<p:tagLst xmlns:a="http://schemas.openxmlformats.org/drawingml/2006/main" xmlns:r="http://schemas.openxmlformats.org/officeDocument/2006/relationships" xmlns:p="http://schemas.openxmlformats.org/presentationml/2006/main">
  <p:tag name="THINKCELLSHAPEDONOTDELETE" val="pnHoXD2rFxUSJZECuh2plmQ"/>
</p:tagLst>
</file>

<file path=ppt/tags/tag546.xml><?xml version="1.0" encoding="utf-8"?>
<p:tagLst xmlns:a="http://schemas.openxmlformats.org/drawingml/2006/main" xmlns:r="http://schemas.openxmlformats.org/officeDocument/2006/relationships" xmlns:p="http://schemas.openxmlformats.org/presentationml/2006/main">
  <p:tag name="THINKCELLSHAPEDONOTDELETE" val="pHVTo4Pfkn0qik2dztMC_0g"/>
</p:tagLst>
</file>

<file path=ppt/tags/tag547.xml><?xml version="1.0" encoding="utf-8"?>
<p:tagLst xmlns:a="http://schemas.openxmlformats.org/drawingml/2006/main" xmlns:r="http://schemas.openxmlformats.org/officeDocument/2006/relationships" xmlns:p="http://schemas.openxmlformats.org/presentationml/2006/main">
  <p:tag name="THINKCELLSHAPEDONOTDELETE" val="pI_ZC6wG8jUme0HnYbCjjZw"/>
</p:tagLst>
</file>

<file path=ppt/tags/tag548.xml><?xml version="1.0" encoding="utf-8"?>
<p:tagLst xmlns:a="http://schemas.openxmlformats.org/drawingml/2006/main" xmlns:r="http://schemas.openxmlformats.org/officeDocument/2006/relationships" xmlns:p="http://schemas.openxmlformats.org/presentationml/2006/main">
  <p:tag name="THINKCELLSHAPEDONOTDELETE" val="pChtcUsIJrUWoJkcewoeCxQ"/>
</p:tagLst>
</file>

<file path=ppt/tags/tag549.xml><?xml version="1.0" encoding="utf-8"?>
<p:tagLst xmlns:a="http://schemas.openxmlformats.org/drawingml/2006/main" xmlns:r="http://schemas.openxmlformats.org/officeDocument/2006/relationships" xmlns:p="http://schemas.openxmlformats.org/presentationml/2006/main">
  <p:tag name="THINKCELLSHAPEDONOTDELETE" val="pnruLpCwIHkOLuLaJURH3VA"/>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zXKkMDCGJkumHeTMsfBeXQ"/>
</p:tagLst>
</file>

<file path=ppt/tags/tag550.xml><?xml version="1.0" encoding="utf-8"?>
<p:tagLst xmlns:a="http://schemas.openxmlformats.org/drawingml/2006/main" xmlns:r="http://schemas.openxmlformats.org/officeDocument/2006/relationships" xmlns:p="http://schemas.openxmlformats.org/presentationml/2006/main">
  <p:tag name="THINKCELLSHAPEDONOTDELETE" val="pdxE_m8Myg02hZqE3BygOng"/>
</p:tagLst>
</file>

<file path=ppt/tags/tag551.xml><?xml version="1.0" encoding="utf-8"?>
<p:tagLst xmlns:a="http://schemas.openxmlformats.org/drawingml/2006/main" xmlns:r="http://schemas.openxmlformats.org/officeDocument/2006/relationships" xmlns:p="http://schemas.openxmlformats.org/presentationml/2006/main">
  <p:tag name="THINKCELLSHAPEDONOTDELETE" val="pQfwTSjE7_0WebGptk6S8Vw"/>
</p:tagLst>
</file>

<file path=ppt/tags/tag552.xml><?xml version="1.0" encoding="utf-8"?>
<p:tagLst xmlns:a="http://schemas.openxmlformats.org/drawingml/2006/main" xmlns:r="http://schemas.openxmlformats.org/officeDocument/2006/relationships" xmlns:p="http://schemas.openxmlformats.org/presentationml/2006/main">
  <p:tag name="THINKCELLSHAPEDONOTDELETE" val="pJTglL8Dr7kGkC1yhrq4PQg"/>
</p:tagLst>
</file>

<file path=ppt/tags/tag553.xml><?xml version="1.0" encoding="utf-8"?>
<p:tagLst xmlns:a="http://schemas.openxmlformats.org/drawingml/2006/main" xmlns:r="http://schemas.openxmlformats.org/officeDocument/2006/relationships" xmlns:p="http://schemas.openxmlformats.org/presentationml/2006/main">
  <p:tag name="THINKCELLSHAPEDONOTDELETE" val="pMoU7oY7nPU67gPfnEI.oUA"/>
</p:tagLst>
</file>

<file path=ppt/tags/tag554.xml><?xml version="1.0" encoding="utf-8"?>
<p:tagLst xmlns:a="http://schemas.openxmlformats.org/drawingml/2006/main" xmlns:r="http://schemas.openxmlformats.org/officeDocument/2006/relationships" xmlns:p="http://schemas.openxmlformats.org/presentationml/2006/main">
  <p:tag name="THINKCELLSHAPEDONOTDELETE" val="pRZD5rvV9CEGF4MsyMLNiFQ"/>
</p:tagLst>
</file>

<file path=ppt/tags/tag555.xml><?xml version="1.0" encoding="utf-8"?>
<p:tagLst xmlns:a="http://schemas.openxmlformats.org/drawingml/2006/main" xmlns:r="http://schemas.openxmlformats.org/officeDocument/2006/relationships" xmlns:p="http://schemas.openxmlformats.org/presentationml/2006/main">
  <p:tag name="THINKCELLSHAPEDONOTDELETE" val="pw4TJl6xvvkSDIHPUaxsVTA"/>
</p:tagLst>
</file>

<file path=ppt/tags/tag556.xml><?xml version="1.0" encoding="utf-8"?>
<p:tagLst xmlns:a="http://schemas.openxmlformats.org/drawingml/2006/main" xmlns:r="http://schemas.openxmlformats.org/officeDocument/2006/relationships" xmlns:p="http://schemas.openxmlformats.org/presentationml/2006/main">
  <p:tag name="THINKCELLSHAPEDONOTDELETE" val="p2lgsmZB6YE6yrMbDioZwBw"/>
</p:tagLst>
</file>

<file path=ppt/tags/tag557.xml><?xml version="1.0" encoding="utf-8"?>
<p:tagLst xmlns:a="http://schemas.openxmlformats.org/drawingml/2006/main" xmlns:r="http://schemas.openxmlformats.org/officeDocument/2006/relationships" xmlns:p="http://schemas.openxmlformats.org/presentationml/2006/main">
  <p:tag name="THINKCELLSHAPEDONOTDELETE" val="p0j7ZNK9o5Ey3jfjJWgepEA"/>
</p:tagLst>
</file>

<file path=ppt/tags/tag558.xml><?xml version="1.0" encoding="utf-8"?>
<p:tagLst xmlns:a="http://schemas.openxmlformats.org/drawingml/2006/main" xmlns:r="http://schemas.openxmlformats.org/officeDocument/2006/relationships" xmlns:p="http://schemas.openxmlformats.org/presentationml/2006/main">
  <p:tag name="THINKCELLSHAPEDONOTDELETE" val="pCFIjaJ1VnkyZqzPdj.t2KA"/>
</p:tagLst>
</file>

<file path=ppt/tags/tag559.xml><?xml version="1.0" encoding="utf-8"?>
<p:tagLst xmlns:a="http://schemas.openxmlformats.org/drawingml/2006/main" xmlns:r="http://schemas.openxmlformats.org/officeDocument/2006/relationships" xmlns:p="http://schemas.openxmlformats.org/presentationml/2006/main">
  <p:tag name="THINKCELLSHAPEDONOTDELETE" val="pf7uy8srb5k69GXvaTy3gQQ"/>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svPZlYWYr0GitFo5z3VxGg"/>
</p:tagLst>
</file>

<file path=ppt/tags/tag560.xml><?xml version="1.0" encoding="utf-8"?>
<p:tagLst xmlns:a="http://schemas.openxmlformats.org/drawingml/2006/main" xmlns:r="http://schemas.openxmlformats.org/officeDocument/2006/relationships" xmlns:p="http://schemas.openxmlformats.org/presentationml/2006/main">
  <p:tag name="THINKCELLSHAPEDONOTDELETE" val="pvEQOmXeA10asrn1Sg6jjxQ"/>
</p:tagLst>
</file>

<file path=ppt/tags/tag561.xml><?xml version="1.0" encoding="utf-8"?>
<p:tagLst xmlns:a="http://schemas.openxmlformats.org/drawingml/2006/main" xmlns:r="http://schemas.openxmlformats.org/officeDocument/2006/relationships" xmlns:p="http://schemas.openxmlformats.org/presentationml/2006/main">
  <p:tag name="THINKCELLSHAPEDONOTDELETE" val="peOnLnKSA9k6zBx3YQPPz_A"/>
</p:tagLst>
</file>

<file path=ppt/tags/tag562.xml><?xml version="1.0" encoding="utf-8"?>
<p:tagLst xmlns:a="http://schemas.openxmlformats.org/drawingml/2006/main" xmlns:r="http://schemas.openxmlformats.org/officeDocument/2006/relationships" xmlns:p="http://schemas.openxmlformats.org/presentationml/2006/main">
  <p:tag name="THINKCELLSHAPEDONOTDELETE" val="p_ytYpq65bkeB0yrGgn82gQ"/>
</p:tagLst>
</file>

<file path=ppt/tags/tag563.xml><?xml version="1.0" encoding="utf-8"?>
<p:tagLst xmlns:a="http://schemas.openxmlformats.org/drawingml/2006/main" xmlns:r="http://schemas.openxmlformats.org/officeDocument/2006/relationships" xmlns:p="http://schemas.openxmlformats.org/presentationml/2006/main">
  <p:tag name="THINKCELLSHAPEDONOTDELETE" val="pEP0nJx2VDkWTmXx25l3Hrw"/>
</p:tagLst>
</file>

<file path=ppt/tags/tag564.xml><?xml version="1.0" encoding="utf-8"?>
<p:tagLst xmlns:a="http://schemas.openxmlformats.org/drawingml/2006/main" xmlns:r="http://schemas.openxmlformats.org/officeDocument/2006/relationships" xmlns:p="http://schemas.openxmlformats.org/presentationml/2006/main">
  <p:tag name="THINKCELLSHAPEDONOTDELETE" val="psCd6TO6oiUGiMpDhdSz90g"/>
</p:tagLst>
</file>

<file path=ppt/tags/tag565.xml><?xml version="1.0" encoding="utf-8"?>
<p:tagLst xmlns:a="http://schemas.openxmlformats.org/drawingml/2006/main" xmlns:r="http://schemas.openxmlformats.org/officeDocument/2006/relationships" xmlns:p="http://schemas.openxmlformats.org/presentationml/2006/main">
  <p:tag name="THINKCELLSHAPEDONOTDELETE" val="pZywbBhqFKU6YNZp5oQzyuQ"/>
</p:tagLst>
</file>

<file path=ppt/tags/tag566.xml><?xml version="1.0" encoding="utf-8"?>
<p:tagLst xmlns:a="http://schemas.openxmlformats.org/drawingml/2006/main" xmlns:r="http://schemas.openxmlformats.org/officeDocument/2006/relationships" xmlns:p="http://schemas.openxmlformats.org/presentationml/2006/main">
  <p:tag name="THINKCELLSHAPEDONOTDELETE" val="p4JpmEKgjvUOgu9DmOfwJ7A"/>
</p:tagLst>
</file>

<file path=ppt/tags/tag567.xml><?xml version="1.0" encoding="utf-8"?>
<p:tagLst xmlns:a="http://schemas.openxmlformats.org/drawingml/2006/main" xmlns:r="http://schemas.openxmlformats.org/officeDocument/2006/relationships" xmlns:p="http://schemas.openxmlformats.org/presentationml/2006/main">
  <p:tag name="THINKCELLSHAPEDONOTDELETE" val="pJTzQOZF5tUmfZjX_.pSndg"/>
</p:tagLst>
</file>

<file path=ppt/tags/tag568.xml><?xml version="1.0" encoding="utf-8"?>
<p:tagLst xmlns:a="http://schemas.openxmlformats.org/drawingml/2006/main" xmlns:r="http://schemas.openxmlformats.org/officeDocument/2006/relationships" xmlns:p="http://schemas.openxmlformats.org/presentationml/2006/main">
  <p:tag name="THINKCELLSHAPEDONOTDELETE" val="p.GZfAZVNI06fTTJomnv.xg"/>
</p:tagLst>
</file>

<file path=ppt/tags/tag569.xml><?xml version="1.0" encoding="utf-8"?>
<p:tagLst xmlns:a="http://schemas.openxmlformats.org/drawingml/2006/main" xmlns:r="http://schemas.openxmlformats.org/officeDocument/2006/relationships" xmlns:p="http://schemas.openxmlformats.org/presentationml/2006/main">
  <p:tag name="THINKCELLSHAPEDONOTDELETE" val="png8DsKWAREurpkwUKAATd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c21kVWwfWki.oMsd_b69tg"/>
</p:tagLst>
</file>

<file path=ppt/tags/tag570.xml><?xml version="1.0" encoding="utf-8"?>
<p:tagLst xmlns:a="http://schemas.openxmlformats.org/drawingml/2006/main" xmlns:r="http://schemas.openxmlformats.org/officeDocument/2006/relationships" xmlns:p="http://schemas.openxmlformats.org/presentationml/2006/main">
  <p:tag name="THINKCELLSHAPEDONOTDELETE" val="p8uTVgPKBekCfuTFKoT0SvQ"/>
</p:tagLst>
</file>

<file path=ppt/tags/tag571.xml><?xml version="1.0" encoding="utf-8"?>
<p:tagLst xmlns:a="http://schemas.openxmlformats.org/drawingml/2006/main" xmlns:r="http://schemas.openxmlformats.org/officeDocument/2006/relationships" xmlns:p="http://schemas.openxmlformats.org/presentationml/2006/main">
  <p:tag name="THINKCELLSHAPEDONOTDELETE" val="pN4XG02x99UiGzpKS5tDpCg"/>
</p:tagLst>
</file>

<file path=ppt/tags/tag572.xml><?xml version="1.0" encoding="utf-8"?>
<p:tagLst xmlns:a="http://schemas.openxmlformats.org/drawingml/2006/main" xmlns:r="http://schemas.openxmlformats.org/officeDocument/2006/relationships" xmlns:p="http://schemas.openxmlformats.org/presentationml/2006/main">
  <p:tag name="THINKCELLSHAPEDONOTDELETE" val="py.Y.J.PXO0qSWI0c0Nc.Ww"/>
</p:tagLst>
</file>

<file path=ppt/tags/tag573.xml><?xml version="1.0" encoding="utf-8"?>
<p:tagLst xmlns:a="http://schemas.openxmlformats.org/drawingml/2006/main" xmlns:r="http://schemas.openxmlformats.org/officeDocument/2006/relationships" xmlns:p="http://schemas.openxmlformats.org/presentationml/2006/main">
  <p:tag name="THINKCELLSHAPEDONOTDELETE" val="pOGnYQpuEoEKXg4EEIc74lA"/>
</p:tagLst>
</file>

<file path=ppt/tags/tag574.xml><?xml version="1.0" encoding="utf-8"?>
<p:tagLst xmlns:a="http://schemas.openxmlformats.org/drawingml/2006/main" xmlns:r="http://schemas.openxmlformats.org/officeDocument/2006/relationships" xmlns:p="http://schemas.openxmlformats.org/presentationml/2006/main">
  <p:tag name="THINKCELLSHAPEDONOTDELETE" val="pholz5MMuOkqpzXK.PXrv1Q"/>
</p:tagLst>
</file>

<file path=ppt/tags/tag575.xml><?xml version="1.0" encoding="utf-8"?>
<p:tagLst xmlns:a="http://schemas.openxmlformats.org/drawingml/2006/main" xmlns:r="http://schemas.openxmlformats.org/officeDocument/2006/relationships" xmlns:p="http://schemas.openxmlformats.org/presentationml/2006/main">
  <p:tag name="THINKCELLSHAPEDONOTDELETE" val="pbReTRVF9KkeQ0b05ktOtdw"/>
</p:tagLst>
</file>

<file path=ppt/tags/tag576.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577.xml><?xml version="1.0" encoding="utf-8"?>
<p:tagLst xmlns:a="http://schemas.openxmlformats.org/drawingml/2006/main" xmlns:r="http://schemas.openxmlformats.org/officeDocument/2006/relationships" xmlns:p="http://schemas.openxmlformats.org/presentationml/2006/main">
  <p:tag name="THINKCELLSHAPEDONOTDELETE" val="p7cHWxnOaYEikhKYX0v..fA"/>
</p:tagLst>
</file>

<file path=ppt/tags/tag578.xml><?xml version="1.0" encoding="utf-8"?>
<p:tagLst xmlns:a="http://schemas.openxmlformats.org/drawingml/2006/main" xmlns:r="http://schemas.openxmlformats.org/officeDocument/2006/relationships" xmlns:p="http://schemas.openxmlformats.org/presentationml/2006/main">
  <p:tag name="THINKCELLSHAPEDONOTDELETE" val="pB2q8iPPNWUiYfSLKPp6jAw"/>
</p:tagLst>
</file>

<file path=ppt/tags/tag579.xml><?xml version="1.0" encoding="utf-8"?>
<p:tagLst xmlns:a="http://schemas.openxmlformats.org/drawingml/2006/main" xmlns:r="http://schemas.openxmlformats.org/officeDocument/2006/relationships" xmlns:p="http://schemas.openxmlformats.org/presentationml/2006/main">
  <p:tag name="THINKCELLSHAPEDONOTDELETE" val="prpRkVOKhf02t9k1NbuUIk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dpG0PyyBokqTp1BiUudZ7Q"/>
</p:tagLst>
</file>

<file path=ppt/tags/tag580.xml><?xml version="1.0" encoding="utf-8"?>
<p:tagLst xmlns:a="http://schemas.openxmlformats.org/drawingml/2006/main" xmlns:r="http://schemas.openxmlformats.org/officeDocument/2006/relationships" xmlns:p="http://schemas.openxmlformats.org/presentationml/2006/main">
  <p:tag name="THINKCELLSHAPEDONOTDELETE" val="py89Jmo2vJkWHVPfntZls1g"/>
</p:tagLst>
</file>

<file path=ppt/tags/tag581.xml><?xml version="1.0" encoding="utf-8"?>
<p:tagLst xmlns:a="http://schemas.openxmlformats.org/drawingml/2006/main" xmlns:r="http://schemas.openxmlformats.org/officeDocument/2006/relationships" xmlns:p="http://schemas.openxmlformats.org/presentationml/2006/main">
  <p:tag name="THINKCELLSHAPEDONOTDELETE" val="p4JpmEKgjvUOgu9DmOfwJ7A"/>
</p:tagLst>
</file>

<file path=ppt/tags/tag5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4.xml><?xml version="1.0" encoding="utf-8"?>
<p:tagLst xmlns:a="http://schemas.openxmlformats.org/drawingml/2006/main" xmlns:r="http://schemas.openxmlformats.org/officeDocument/2006/relationships" xmlns:p="http://schemas.openxmlformats.org/presentationml/2006/main">
  <p:tag name="THINKCELLSHAPEDONOTDELETE" val="pUKUtgDBZ4UWsKWOoM0WGFA"/>
</p:tagLst>
</file>

<file path=ppt/tags/tag585.xml><?xml version="1.0" encoding="utf-8"?>
<p:tagLst xmlns:a="http://schemas.openxmlformats.org/drawingml/2006/main" xmlns:r="http://schemas.openxmlformats.org/officeDocument/2006/relationships" xmlns:p="http://schemas.openxmlformats.org/presentationml/2006/main">
  <p:tag name="THINKCELLSHAPEDONOTDELETE" val="pJjj_ZiN.aku7vY_iSzgKyw"/>
</p:tagLst>
</file>

<file path=ppt/tags/tag586.xml><?xml version="1.0" encoding="utf-8"?>
<p:tagLst xmlns:a="http://schemas.openxmlformats.org/drawingml/2006/main" xmlns:r="http://schemas.openxmlformats.org/officeDocument/2006/relationships" xmlns:p="http://schemas.openxmlformats.org/presentationml/2006/main">
  <p:tag name="THINKCELLSHAPEDONOTDELETE" val="plTxA45sXJUOttqB.xABxrA"/>
</p:tagLst>
</file>

<file path=ppt/tags/tag587.xml><?xml version="1.0" encoding="utf-8"?>
<p:tagLst xmlns:a="http://schemas.openxmlformats.org/drawingml/2006/main" xmlns:r="http://schemas.openxmlformats.org/officeDocument/2006/relationships" xmlns:p="http://schemas.openxmlformats.org/presentationml/2006/main">
  <p:tag name="THINKCELLSHAPEDONOTDELETE" val="pqRpqmVqx30ipCV0n_ph6Yw"/>
</p:tagLst>
</file>

<file path=ppt/tags/tag588.xml><?xml version="1.0" encoding="utf-8"?>
<p:tagLst xmlns:a="http://schemas.openxmlformats.org/drawingml/2006/main" xmlns:r="http://schemas.openxmlformats.org/officeDocument/2006/relationships" xmlns:p="http://schemas.openxmlformats.org/presentationml/2006/main">
  <p:tag name="THINKCELLSHAPEDONOTDELETE" val="pzWKQAGm9Qk.KRG0HdRt_Xg"/>
</p:tagLst>
</file>

<file path=ppt/tags/tag589.xml><?xml version="1.0" encoding="utf-8"?>
<p:tagLst xmlns:a="http://schemas.openxmlformats.org/drawingml/2006/main" xmlns:r="http://schemas.openxmlformats.org/officeDocument/2006/relationships" xmlns:p="http://schemas.openxmlformats.org/presentationml/2006/main">
  <p:tag name="THINKCELLSHAPEDONOTDELETE" val="p0lElfUPRvEK4zCOdzirg5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iT6qVOFI0USc1haw3NnGig"/>
</p:tagLst>
</file>

<file path=ppt/tags/tag590.xml><?xml version="1.0" encoding="utf-8"?>
<p:tagLst xmlns:a="http://schemas.openxmlformats.org/drawingml/2006/main" xmlns:r="http://schemas.openxmlformats.org/officeDocument/2006/relationships" xmlns:p="http://schemas.openxmlformats.org/presentationml/2006/main">
  <p:tag name="THINKCELLSHAPEDONOTDELETE" val="p8RxMBTYYhUmi10NrlyM1UA"/>
</p:tagLst>
</file>

<file path=ppt/tags/tag591.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592.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593.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594.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595.xml><?xml version="1.0" encoding="utf-8"?>
<p:tagLst xmlns:a="http://schemas.openxmlformats.org/drawingml/2006/main" xmlns:r="http://schemas.openxmlformats.org/officeDocument/2006/relationships" xmlns:p="http://schemas.openxmlformats.org/presentationml/2006/main">
  <p:tag name="THINKCELLSHAPEDONOTDELETE" val="pECGn32U4WEaK5u6sND2rWw"/>
</p:tagLst>
</file>

<file path=ppt/tags/tag596.xml><?xml version="1.0" encoding="utf-8"?>
<p:tagLst xmlns:a="http://schemas.openxmlformats.org/drawingml/2006/main" xmlns:r="http://schemas.openxmlformats.org/officeDocument/2006/relationships" xmlns:p="http://schemas.openxmlformats.org/presentationml/2006/main">
  <p:tag name="THINKCELLSHAPEDONOTDELETE" val="pkDWWqKtKfE2yfUtJdwryhw"/>
</p:tagLst>
</file>

<file path=ppt/tags/tag597.xml><?xml version="1.0" encoding="utf-8"?>
<p:tagLst xmlns:a="http://schemas.openxmlformats.org/drawingml/2006/main" xmlns:r="http://schemas.openxmlformats.org/officeDocument/2006/relationships" xmlns:p="http://schemas.openxmlformats.org/presentationml/2006/main">
  <p:tag name="THINKCELLSHAPEDONOTDELETE" val="pdTXI.t3g3ky5bSrDGWcScQ"/>
</p:tagLst>
</file>

<file path=ppt/tags/tag598.xml><?xml version="1.0" encoding="utf-8"?>
<p:tagLst xmlns:a="http://schemas.openxmlformats.org/drawingml/2006/main" xmlns:r="http://schemas.openxmlformats.org/officeDocument/2006/relationships" xmlns:p="http://schemas.openxmlformats.org/presentationml/2006/main">
  <p:tag name="THINKCELLSHAPEDONOTDELETE" val="pEJ77i4_rfkGyBX9yWKgADg"/>
</p:tagLst>
</file>

<file path=ppt/tags/tag599.xml><?xml version="1.0" encoding="utf-8"?>
<p:tagLst xmlns:a="http://schemas.openxmlformats.org/drawingml/2006/main" xmlns:r="http://schemas.openxmlformats.org/officeDocument/2006/relationships" xmlns:p="http://schemas.openxmlformats.org/presentationml/2006/main">
  <p:tag name="THINKCELLSHAPEDONOTDELETE" val="phiG_OjwZ0EKZWKVXM599z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K5kUZHZlUOnMpp0P5ywj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ffJemlxRL0q2ucDHiaolHQ"/>
</p:tagLst>
</file>

<file path=ppt/tags/tag600.xml><?xml version="1.0" encoding="utf-8"?>
<p:tagLst xmlns:a="http://schemas.openxmlformats.org/drawingml/2006/main" xmlns:r="http://schemas.openxmlformats.org/officeDocument/2006/relationships" xmlns:p="http://schemas.openxmlformats.org/presentationml/2006/main">
  <p:tag name="THINKCELLSHAPEDONOTDELETE" val="pOESDkwZ7xEiL5IDwCeDw8g"/>
</p:tagLst>
</file>

<file path=ppt/tags/tag601.xml><?xml version="1.0" encoding="utf-8"?>
<p:tagLst xmlns:a="http://schemas.openxmlformats.org/drawingml/2006/main" xmlns:r="http://schemas.openxmlformats.org/officeDocument/2006/relationships" xmlns:p="http://schemas.openxmlformats.org/presentationml/2006/main">
  <p:tag name="THINKCELLSHAPEDONOTDELETE" val="ptsp564q6QU6r.Kw_D4fPEA"/>
</p:tagLst>
</file>

<file path=ppt/tags/tag602.xml><?xml version="1.0" encoding="utf-8"?>
<p:tagLst xmlns:a="http://schemas.openxmlformats.org/drawingml/2006/main" xmlns:r="http://schemas.openxmlformats.org/officeDocument/2006/relationships" xmlns:p="http://schemas.openxmlformats.org/presentationml/2006/main">
  <p:tag name="THINKCELLSHAPEDONOTDELETE" val="pJjj_ZiN.aku7vY_iSzgKyw"/>
</p:tagLst>
</file>

<file path=ppt/tags/tag603.xml><?xml version="1.0" encoding="utf-8"?>
<p:tagLst xmlns:a="http://schemas.openxmlformats.org/drawingml/2006/main" xmlns:r="http://schemas.openxmlformats.org/officeDocument/2006/relationships" xmlns:p="http://schemas.openxmlformats.org/presentationml/2006/main">
  <p:tag name="THINKCELLSHAPEDONOTDELETE" val="plTxA45sXJUOttqB.xABxrA"/>
</p:tagLst>
</file>

<file path=ppt/tags/tag604.xml><?xml version="1.0" encoding="utf-8"?>
<p:tagLst xmlns:a="http://schemas.openxmlformats.org/drawingml/2006/main" xmlns:r="http://schemas.openxmlformats.org/officeDocument/2006/relationships" xmlns:p="http://schemas.openxmlformats.org/presentationml/2006/main">
  <p:tag name="THINKCELLSHAPEDONOTDELETE" val="pqRpqmVqx30ipCV0n_ph6Yw"/>
</p:tagLst>
</file>

<file path=ppt/tags/tag605.xml><?xml version="1.0" encoding="utf-8"?>
<p:tagLst xmlns:a="http://schemas.openxmlformats.org/drawingml/2006/main" xmlns:r="http://schemas.openxmlformats.org/officeDocument/2006/relationships" xmlns:p="http://schemas.openxmlformats.org/presentationml/2006/main">
  <p:tag name="THINKCELLSHAPEDONOTDELETE" val="pzWKQAGm9Qk.KRG0HdRt_Xg"/>
</p:tagLst>
</file>

<file path=ppt/tags/tag606.xml><?xml version="1.0" encoding="utf-8"?>
<p:tagLst xmlns:a="http://schemas.openxmlformats.org/drawingml/2006/main" xmlns:r="http://schemas.openxmlformats.org/officeDocument/2006/relationships" xmlns:p="http://schemas.openxmlformats.org/presentationml/2006/main">
  <p:tag name="THINKCELLSHAPEDONOTDELETE" val="p0lElfUPRvEK4zCOdzirg5g"/>
</p:tagLst>
</file>

<file path=ppt/tags/tag607.xml><?xml version="1.0" encoding="utf-8"?>
<p:tagLst xmlns:a="http://schemas.openxmlformats.org/drawingml/2006/main" xmlns:r="http://schemas.openxmlformats.org/officeDocument/2006/relationships" xmlns:p="http://schemas.openxmlformats.org/presentationml/2006/main">
  <p:tag name="THINKCELLSHAPEDONOTDELETE" val="p8RxMBTYYhUmi10NrlyM1UA"/>
</p:tagLst>
</file>

<file path=ppt/tags/tag608.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609.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CcPlqdj4jEee5yWTJOwytg"/>
</p:tagLst>
</file>

<file path=ppt/tags/tag610.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611.xml><?xml version="1.0" encoding="utf-8"?>
<p:tagLst xmlns:a="http://schemas.openxmlformats.org/drawingml/2006/main" xmlns:r="http://schemas.openxmlformats.org/officeDocument/2006/relationships" xmlns:p="http://schemas.openxmlformats.org/presentationml/2006/main">
  <p:tag name="THINKCELLSHAPEDONOTDELETE" val="p4mbL92erFUWeC5xm0rNMcw"/>
</p:tagLst>
</file>

<file path=ppt/tags/tag612.xml><?xml version="1.0" encoding="utf-8"?>
<p:tagLst xmlns:a="http://schemas.openxmlformats.org/drawingml/2006/main" xmlns:r="http://schemas.openxmlformats.org/officeDocument/2006/relationships" xmlns:p="http://schemas.openxmlformats.org/presentationml/2006/main">
  <p:tag name="THINKCELLSHAPEDONOTDELETE" val="p_JNgo3DNWU6gBRdWRzxx3Q"/>
</p:tagLst>
</file>

<file path=ppt/tags/tag613.xml><?xml version="1.0" encoding="utf-8"?>
<p:tagLst xmlns:a="http://schemas.openxmlformats.org/drawingml/2006/main" xmlns:r="http://schemas.openxmlformats.org/officeDocument/2006/relationships" xmlns:p="http://schemas.openxmlformats.org/presentationml/2006/main">
  <p:tag name="THINKCELLSHAPEDONOTDELETE" val="p6u.xNUfSekaVsGfMzQwTGQ"/>
</p:tagLst>
</file>

<file path=ppt/tags/tag614.xml><?xml version="1.0" encoding="utf-8"?>
<p:tagLst xmlns:a="http://schemas.openxmlformats.org/drawingml/2006/main" xmlns:r="http://schemas.openxmlformats.org/officeDocument/2006/relationships" xmlns:p="http://schemas.openxmlformats.org/presentationml/2006/main">
  <p:tag name="THINKCELLSHAPEDONOTDELETE" val="pDbDrMeP1DUu2c4Mkd43jrw"/>
</p:tagLst>
</file>

<file path=ppt/tags/tag615.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616.xml><?xml version="1.0" encoding="utf-8"?>
<p:tagLst xmlns:a="http://schemas.openxmlformats.org/drawingml/2006/main" xmlns:r="http://schemas.openxmlformats.org/officeDocument/2006/relationships" xmlns:p="http://schemas.openxmlformats.org/presentationml/2006/main">
  <p:tag name="THINKCELLSHAPEDONOTDELETE" val="pAD_soPticU2.WpNQeAVRiA"/>
</p:tagLst>
</file>

<file path=ppt/tags/tag617.xml><?xml version="1.0" encoding="utf-8"?>
<p:tagLst xmlns:a="http://schemas.openxmlformats.org/drawingml/2006/main" xmlns:r="http://schemas.openxmlformats.org/officeDocument/2006/relationships" xmlns:p="http://schemas.openxmlformats.org/presentationml/2006/main">
  <p:tag name="THINKCELLSHAPEDONOTDELETE" val="pwASt3ZUP6UCQXSxdkKQ2Bw"/>
</p:tagLst>
</file>

<file path=ppt/tags/tag618.xml><?xml version="1.0" encoding="utf-8"?>
<p:tagLst xmlns:a="http://schemas.openxmlformats.org/drawingml/2006/main" xmlns:r="http://schemas.openxmlformats.org/officeDocument/2006/relationships" xmlns:p="http://schemas.openxmlformats.org/presentationml/2006/main">
  <p:tag name="THINKCELLSHAPEDONOTDELETE" val="pRRB5a_lNlEqohiE_KiGhNw"/>
</p:tagLst>
</file>

<file path=ppt/tags/tag619.xml><?xml version="1.0" encoding="utf-8"?>
<p:tagLst xmlns:a="http://schemas.openxmlformats.org/drawingml/2006/main" xmlns:r="http://schemas.openxmlformats.org/officeDocument/2006/relationships" xmlns:p="http://schemas.openxmlformats.org/presentationml/2006/main">
  <p:tag name="THINKCELLSHAPEDONOTDELETE" val="pwASt3ZUP6UCQXSxdkKQ2B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MkoxcrIgd0WGcoQGJvyriw"/>
</p:tagLst>
</file>

<file path=ppt/tags/tag620.xml><?xml version="1.0" encoding="utf-8"?>
<p:tagLst xmlns:a="http://schemas.openxmlformats.org/drawingml/2006/main" xmlns:r="http://schemas.openxmlformats.org/officeDocument/2006/relationships" xmlns:p="http://schemas.openxmlformats.org/presentationml/2006/main">
  <p:tag name="THINKCELLSHAPEDONOTDELETE" val="p6u.xNUfSekaVsGfMzQwTGQ"/>
</p:tagLst>
</file>

<file path=ppt/tags/tag621.xml><?xml version="1.0" encoding="utf-8"?>
<p:tagLst xmlns:a="http://schemas.openxmlformats.org/drawingml/2006/main" xmlns:r="http://schemas.openxmlformats.org/officeDocument/2006/relationships" xmlns:p="http://schemas.openxmlformats.org/presentationml/2006/main">
  <p:tag name="THINKCELLSHAPEDONOTDELETE" val="pDbDrMeP1DUu2c4Mkd43jrw"/>
</p:tagLst>
</file>

<file path=ppt/tags/tag622.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623.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624.xml><?xml version="1.0" encoding="utf-8"?>
<p:tagLst xmlns:a="http://schemas.openxmlformats.org/drawingml/2006/main" xmlns:r="http://schemas.openxmlformats.org/officeDocument/2006/relationships" xmlns:p="http://schemas.openxmlformats.org/presentationml/2006/main">
  <p:tag name="THINKCELLSHAPEDONOTDELETE" val="p7cHWxnOaYEikhKYX0v..fA"/>
</p:tagLst>
</file>

<file path=ppt/tags/tag625.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626.xml><?xml version="1.0" encoding="utf-8"?>
<p:tagLst xmlns:a="http://schemas.openxmlformats.org/drawingml/2006/main" xmlns:r="http://schemas.openxmlformats.org/officeDocument/2006/relationships" xmlns:p="http://schemas.openxmlformats.org/presentationml/2006/main">
  <p:tag name="THINKCELLSHAPEDONOTDELETE" val="p7cHWxnOaYEikhKYX0v..fA"/>
</p:tagLst>
</file>

<file path=ppt/tags/tag627.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628.xml><?xml version="1.0" encoding="utf-8"?>
<p:tagLst xmlns:a="http://schemas.openxmlformats.org/drawingml/2006/main" xmlns:r="http://schemas.openxmlformats.org/officeDocument/2006/relationships" xmlns:p="http://schemas.openxmlformats.org/presentationml/2006/main">
  <p:tag name="THINKCELLSHAPEDONOTDELETE" val="pdxE_m8Myg02hZqE3BygOng"/>
</p:tagLst>
</file>

<file path=ppt/tags/tag629.xml><?xml version="1.0" encoding="utf-8"?>
<p:tagLst xmlns:a="http://schemas.openxmlformats.org/drawingml/2006/main" xmlns:r="http://schemas.openxmlformats.org/officeDocument/2006/relationships" xmlns:p="http://schemas.openxmlformats.org/presentationml/2006/main">
  <p:tag name="THINKCELLSHAPEDONOTDELETE" val="pnruLpCwIHkOLuLaJURH3V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xyM.R3hWEEeM9ReC3KmmFg"/>
</p:tagLst>
</file>

<file path=ppt/tags/tag630.xml><?xml version="1.0" encoding="utf-8"?>
<p:tagLst xmlns:a="http://schemas.openxmlformats.org/drawingml/2006/main" xmlns:r="http://schemas.openxmlformats.org/officeDocument/2006/relationships" xmlns:p="http://schemas.openxmlformats.org/presentationml/2006/main">
  <p:tag name="THINKCELLSHAPEDONOTDELETE" val="pJTglL8Dr7kGkC1yhrq4PQg"/>
</p:tagLst>
</file>

<file path=ppt/tags/tag631.xml><?xml version="1.0" encoding="utf-8"?>
<p:tagLst xmlns:a="http://schemas.openxmlformats.org/drawingml/2006/main" xmlns:r="http://schemas.openxmlformats.org/officeDocument/2006/relationships" xmlns:p="http://schemas.openxmlformats.org/presentationml/2006/main">
  <p:tag name="THINKCELLSHAPEDONOTDELETE" val="pMoU7oY7nPU67gPfnEI.oUA"/>
</p:tagLst>
</file>

<file path=ppt/tags/tag632.xml><?xml version="1.0" encoding="utf-8"?>
<p:tagLst xmlns:a="http://schemas.openxmlformats.org/drawingml/2006/main" xmlns:r="http://schemas.openxmlformats.org/officeDocument/2006/relationships" xmlns:p="http://schemas.openxmlformats.org/presentationml/2006/main">
  <p:tag name="THINKCELLSHAPEDONOTDELETE" val="pdxE_m8Myg02hZqE3BygOng"/>
</p:tagLst>
</file>

<file path=ppt/tags/tag633.xml><?xml version="1.0" encoding="utf-8"?>
<p:tagLst xmlns:a="http://schemas.openxmlformats.org/drawingml/2006/main" xmlns:r="http://schemas.openxmlformats.org/officeDocument/2006/relationships" xmlns:p="http://schemas.openxmlformats.org/presentationml/2006/main">
  <p:tag name="THINKCELLSHAPEDONOTDELETE" val="pnruLpCwIHkOLuLaJURH3VA"/>
</p:tagLst>
</file>

<file path=ppt/tags/tag634.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635.xml><?xml version="1.0" encoding="utf-8"?>
<p:tagLst xmlns:a="http://schemas.openxmlformats.org/drawingml/2006/main" xmlns:r="http://schemas.openxmlformats.org/officeDocument/2006/relationships" xmlns:p="http://schemas.openxmlformats.org/presentationml/2006/main">
  <p:tag name="THINKCELLSHAPEDONOTDELETE" val="pKIDDI6XRhkK.fjbLHsjzXQ"/>
</p:tagLst>
</file>

<file path=ppt/tags/tag6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7.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638.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639.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B3kAtIWddE.cEwbrqqi_Hg"/>
</p:tagLst>
</file>

<file path=ppt/tags/tag640.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641.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642.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643.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6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6.xml><?xml version="1.0" encoding="utf-8"?>
<p:tagLst xmlns:a="http://schemas.openxmlformats.org/drawingml/2006/main" xmlns:r="http://schemas.openxmlformats.org/officeDocument/2006/relationships" xmlns:p="http://schemas.openxmlformats.org/presentationml/2006/main">
  <p:tag name="THINKCELLSHAPEDONOTDELETE" val="p4wd_Y4KsLEi1RrUhOopwGg"/>
</p:tagLst>
</file>

<file path=ppt/tags/tag647.xml><?xml version="1.0" encoding="utf-8"?>
<p:tagLst xmlns:a="http://schemas.openxmlformats.org/drawingml/2006/main" xmlns:r="http://schemas.openxmlformats.org/officeDocument/2006/relationships" xmlns:p="http://schemas.openxmlformats.org/presentationml/2006/main">
  <p:tag name="THINKCELLSHAPEDONOTDELETE" val="pWXl_HLfId0iPxsfmEcI0XA"/>
</p:tagLst>
</file>

<file path=ppt/tags/tag648.xml><?xml version="1.0" encoding="utf-8"?>
<p:tagLst xmlns:a="http://schemas.openxmlformats.org/drawingml/2006/main" xmlns:r="http://schemas.openxmlformats.org/officeDocument/2006/relationships" xmlns:p="http://schemas.openxmlformats.org/presentationml/2006/main">
  <p:tag name="THINKCELLSHAPEDONOTDELETE" val="pwDzvaD0oNky1GlL_q16TJQ"/>
</p:tagLst>
</file>

<file path=ppt/tags/tag649.xml><?xml version="1.0" encoding="utf-8"?>
<p:tagLst xmlns:a="http://schemas.openxmlformats.org/drawingml/2006/main" xmlns:r="http://schemas.openxmlformats.org/officeDocument/2006/relationships" xmlns:p="http://schemas.openxmlformats.org/presentationml/2006/main">
  <p:tag name="THINKCELLSHAPEDONOTDELETE" val="p3mH_CPUVvki5QseLS1k0Yg"/>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4Wnc2dYPr0O4Oq55oe8dBQ"/>
</p:tagLst>
</file>

<file path=ppt/tags/tag650.xml><?xml version="1.0" encoding="utf-8"?>
<p:tagLst xmlns:a="http://schemas.openxmlformats.org/drawingml/2006/main" xmlns:r="http://schemas.openxmlformats.org/officeDocument/2006/relationships" xmlns:p="http://schemas.openxmlformats.org/presentationml/2006/main">
  <p:tag name="THINKCELLSHAPEDONOTDELETE" val="pq79A7ehA5Eeb1PfpJUnjKQ"/>
</p:tagLst>
</file>

<file path=ppt/tags/tag651.xml><?xml version="1.0" encoding="utf-8"?>
<p:tagLst xmlns:a="http://schemas.openxmlformats.org/drawingml/2006/main" xmlns:r="http://schemas.openxmlformats.org/officeDocument/2006/relationships" xmlns:p="http://schemas.openxmlformats.org/presentationml/2006/main">
  <p:tag name="THINKCELLSHAPEDONOTDELETE" val="pZUKEc9k7JUOJWwb1fVt0ug"/>
</p:tagLst>
</file>

<file path=ppt/tags/tag652.xml><?xml version="1.0" encoding="utf-8"?>
<p:tagLst xmlns:a="http://schemas.openxmlformats.org/drawingml/2006/main" xmlns:r="http://schemas.openxmlformats.org/officeDocument/2006/relationships" xmlns:p="http://schemas.openxmlformats.org/presentationml/2006/main">
  <p:tag name="THINKCELLSHAPEDONOTDELETE" val="pVEmz2IzoxkuSFBTgbOKJLg"/>
</p:tagLst>
</file>

<file path=ppt/tags/tag653.xml><?xml version="1.0" encoding="utf-8"?>
<p:tagLst xmlns:a="http://schemas.openxmlformats.org/drawingml/2006/main" xmlns:r="http://schemas.openxmlformats.org/officeDocument/2006/relationships" xmlns:p="http://schemas.openxmlformats.org/presentationml/2006/main">
  <p:tag name="THINKCELLSHAPEDONOTDELETE" val="p3D6eC6JEA0m9VmrKVBhPvA"/>
</p:tagLst>
</file>

<file path=ppt/tags/tag654.xml><?xml version="1.0" encoding="utf-8"?>
<p:tagLst xmlns:a="http://schemas.openxmlformats.org/drawingml/2006/main" xmlns:r="http://schemas.openxmlformats.org/officeDocument/2006/relationships" xmlns:p="http://schemas.openxmlformats.org/presentationml/2006/main">
  <p:tag name="THINKCELLSHAPEDONOTDELETE" val="pFLl8D7SdW0ai1_Cz4_C7aQ"/>
</p:tagLst>
</file>

<file path=ppt/tags/tag655.xml><?xml version="1.0" encoding="utf-8"?>
<p:tagLst xmlns:a="http://schemas.openxmlformats.org/drawingml/2006/main" xmlns:r="http://schemas.openxmlformats.org/officeDocument/2006/relationships" xmlns:p="http://schemas.openxmlformats.org/presentationml/2006/main">
  <p:tag name="THINKCELLSHAPEDONOTDELETE" val="pqnkXS6iWfESkRE.Ti_Od4g"/>
</p:tagLst>
</file>

<file path=ppt/tags/tag656.xml><?xml version="1.0" encoding="utf-8"?>
<p:tagLst xmlns:a="http://schemas.openxmlformats.org/drawingml/2006/main" xmlns:r="http://schemas.openxmlformats.org/officeDocument/2006/relationships" xmlns:p="http://schemas.openxmlformats.org/presentationml/2006/main">
  <p:tag name="THINKCELLSHAPEDONOTDELETE" val="pSNZctIZEyUajVE6GjQTvxA"/>
</p:tagLst>
</file>

<file path=ppt/tags/tag657.xml><?xml version="1.0" encoding="utf-8"?>
<p:tagLst xmlns:a="http://schemas.openxmlformats.org/drawingml/2006/main" xmlns:r="http://schemas.openxmlformats.org/officeDocument/2006/relationships" xmlns:p="http://schemas.openxmlformats.org/presentationml/2006/main">
  <p:tag name="THINKCELLSHAPEDONOTDELETE" val="pQ8w0o45XQ0.zw2_zRGh7Bg"/>
</p:tagLst>
</file>

<file path=ppt/tags/tag658.xml><?xml version="1.0" encoding="utf-8"?>
<p:tagLst xmlns:a="http://schemas.openxmlformats.org/drawingml/2006/main" xmlns:r="http://schemas.openxmlformats.org/officeDocument/2006/relationships" xmlns:p="http://schemas.openxmlformats.org/presentationml/2006/main">
  <p:tag name="THINKCELLSHAPEDONOTDELETE" val="p7HaZzL15EUO972SMZeQRGg"/>
</p:tagLst>
</file>

<file path=ppt/tags/tag659.xml><?xml version="1.0" encoding="utf-8"?>
<p:tagLst xmlns:a="http://schemas.openxmlformats.org/drawingml/2006/main" xmlns:r="http://schemas.openxmlformats.org/officeDocument/2006/relationships" xmlns:p="http://schemas.openxmlformats.org/presentationml/2006/main">
  <p:tag name="THINKCELLSHAPEDONOTDELETE" val="p7HaZzL15EUO972SMZeQRGg"/>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t8SXdV8ek0CbezsaXXoo2w"/>
</p:tagLst>
</file>

<file path=ppt/tags/tag660.xml><?xml version="1.0" encoding="utf-8"?>
<p:tagLst xmlns:a="http://schemas.openxmlformats.org/drawingml/2006/main" xmlns:r="http://schemas.openxmlformats.org/officeDocument/2006/relationships" xmlns:p="http://schemas.openxmlformats.org/presentationml/2006/main">
  <p:tag name="THINKCELLSHAPEDONOTDELETE" val="pu6q1D4fzDUyo2vFp8S3Wdg"/>
</p:tagLst>
</file>

<file path=ppt/tags/tag661.xml><?xml version="1.0" encoding="utf-8"?>
<p:tagLst xmlns:a="http://schemas.openxmlformats.org/drawingml/2006/main" xmlns:r="http://schemas.openxmlformats.org/officeDocument/2006/relationships" xmlns:p="http://schemas.openxmlformats.org/presentationml/2006/main">
  <p:tag name="THINKCELLSHAPEDONOTDELETE" val="pu67R52AVkEylcxPHqWvyrA"/>
</p:tagLst>
</file>

<file path=ppt/tags/tag662.xml><?xml version="1.0" encoding="utf-8"?>
<p:tagLst xmlns:a="http://schemas.openxmlformats.org/drawingml/2006/main" xmlns:r="http://schemas.openxmlformats.org/officeDocument/2006/relationships" xmlns:p="http://schemas.openxmlformats.org/presentationml/2006/main">
  <p:tag name="THINKCELLSHAPEDONOTDELETE" val="pP8IC1DAH10e5YcG962faCw"/>
</p:tagLst>
</file>

<file path=ppt/tags/tag663.xml><?xml version="1.0" encoding="utf-8"?>
<p:tagLst xmlns:a="http://schemas.openxmlformats.org/drawingml/2006/main" xmlns:r="http://schemas.openxmlformats.org/officeDocument/2006/relationships" xmlns:p="http://schemas.openxmlformats.org/presentationml/2006/main">
  <p:tag name="THINKCELLSHAPEDONOTDELETE" val="p8v_2sgpqm0aMc6NQAOmN8w"/>
</p:tagLst>
</file>

<file path=ppt/tags/tag664.xml><?xml version="1.0" encoding="utf-8"?>
<p:tagLst xmlns:a="http://schemas.openxmlformats.org/drawingml/2006/main" xmlns:r="http://schemas.openxmlformats.org/officeDocument/2006/relationships" xmlns:p="http://schemas.openxmlformats.org/presentationml/2006/main">
  <p:tag name="THINKCELLSHAPEDONOTDELETE" val="p_ve.huZqVEi3fxAUBFfqBA"/>
</p:tagLst>
</file>

<file path=ppt/tags/tag665.xml><?xml version="1.0" encoding="utf-8"?>
<p:tagLst xmlns:a="http://schemas.openxmlformats.org/drawingml/2006/main" xmlns:r="http://schemas.openxmlformats.org/officeDocument/2006/relationships" xmlns:p="http://schemas.openxmlformats.org/presentationml/2006/main">
  <p:tag name="THINKCELLSHAPEDONOTDELETE" val="p0HkXU4S0QE.2RRmCDm7HjQ"/>
</p:tagLst>
</file>

<file path=ppt/tags/tag666.xml><?xml version="1.0" encoding="utf-8"?>
<p:tagLst xmlns:a="http://schemas.openxmlformats.org/drawingml/2006/main" xmlns:r="http://schemas.openxmlformats.org/officeDocument/2006/relationships" xmlns:p="http://schemas.openxmlformats.org/presentationml/2006/main">
  <p:tag name="THINKCELLSHAPEDONOTDELETE" val="pP8IC1DAH10e5YcG962faCw"/>
</p:tagLst>
</file>

<file path=ppt/tags/tag667.xml><?xml version="1.0" encoding="utf-8"?>
<p:tagLst xmlns:a="http://schemas.openxmlformats.org/drawingml/2006/main" xmlns:r="http://schemas.openxmlformats.org/officeDocument/2006/relationships" xmlns:p="http://schemas.openxmlformats.org/presentationml/2006/main">
  <p:tag name="THINKCELLSHAPEDONOTDELETE" val="pFUG6HsI9yUuswK4PmHVZ4w"/>
</p:tagLst>
</file>

<file path=ppt/tags/tag668.xml><?xml version="1.0" encoding="utf-8"?>
<p:tagLst xmlns:a="http://schemas.openxmlformats.org/drawingml/2006/main" xmlns:r="http://schemas.openxmlformats.org/officeDocument/2006/relationships" xmlns:p="http://schemas.openxmlformats.org/presentationml/2006/main">
  <p:tag name="THINKCELLSHAPEDONOTDELETE" val="p8v_2sgpqm0aMc6NQAOmN8w"/>
</p:tagLst>
</file>

<file path=ppt/tags/tag669.xml><?xml version="1.0" encoding="utf-8"?>
<p:tagLst xmlns:a="http://schemas.openxmlformats.org/drawingml/2006/main" xmlns:r="http://schemas.openxmlformats.org/officeDocument/2006/relationships" xmlns:p="http://schemas.openxmlformats.org/presentationml/2006/main">
  <p:tag name="THINKCELLSHAPEDONOTDELETE" val="p1aFszk4AEUOL8hQkHcJ.d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vAVU05HIu0ih6XtZphzO_Q"/>
</p:tagLst>
</file>

<file path=ppt/tags/tag670.xml><?xml version="1.0" encoding="utf-8"?>
<p:tagLst xmlns:a="http://schemas.openxmlformats.org/drawingml/2006/main" xmlns:r="http://schemas.openxmlformats.org/officeDocument/2006/relationships" xmlns:p="http://schemas.openxmlformats.org/presentationml/2006/main">
  <p:tag name="THINKCELLSHAPEDONOTDELETE" val="ptbDklba8e0Gj8WL4_Ngdgw"/>
</p:tagLst>
</file>

<file path=ppt/tags/tag671.xml><?xml version="1.0" encoding="utf-8"?>
<p:tagLst xmlns:a="http://schemas.openxmlformats.org/drawingml/2006/main" xmlns:r="http://schemas.openxmlformats.org/officeDocument/2006/relationships" xmlns:p="http://schemas.openxmlformats.org/presentationml/2006/main">
  <p:tag name="THINKCELLSHAPEDONOTDELETE" val="pwF_Vw_DpQkWHPk0E4WnamQ"/>
</p:tagLst>
</file>

<file path=ppt/tags/tag672.xml><?xml version="1.0" encoding="utf-8"?>
<p:tagLst xmlns:a="http://schemas.openxmlformats.org/drawingml/2006/main" xmlns:r="http://schemas.openxmlformats.org/officeDocument/2006/relationships" xmlns:p="http://schemas.openxmlformats.org/presentationml/2006/main">
  <p:tag name="THINKCELLSHAPEDONOTDELETE" val="p2IBbyB4K20WHfDV5rQPrjA"/>
</p:tagLst>
</file>

<file path=ppt/tags/tag673.xml><?xml version="1.0" encoding="utf-8"?>
<p:tagLst xmlns:a="http://schemas.openxmlformats.org/drawingml/2006/main" xmlns:r="http://schemas.openxmlformats.org/officeDocument/2006/relationships" xmlns:p="http://schemas.openxmlformats.org/presentationml/2006/main">
  <p:tag name="THINKCELLSHAPEDONOTDELETE" val="pVH34Lvhm6UyzHtmJAH.p4g"/>
</p:tagLst>
</file>

<file path=ppt/tags/tag674.xml><?xml version="1.0" encoding="utf-8"?>
<p:tagLst xmlns:a="http://schemas.openxmlformats.org/drawingml/2006/main" xmlns:r="http://schemas.openxmlformats.org/officeDocument/2006/relationships" xmlns:p="http://schemas.openxmlformats.org/presentationml/2006/main">
  <p:tag name="THINKCELLSHAPEDONOTDELETE" val="p3B7TCtXkzE6YhbpbZNr9vQ"/>
</p:tagLst>
</file>

<file path=ppt/tags/tag675.xml><?xml version="1.0" encoding="utf-8"?>
<p:tagLst xmlns:a="http://schemas.openxmlformats.org/drawingml/2006/main" xmlns:r="http://schemas.openxmlformats.org/officeDocument/2006/relationships" xmlns:p="http://schemas.openxmlformats.org/presentationml/2006/main">
  <p:tag name="THINKCELLSHAPEDONOTDELETE" val="pUbGNhXDezk2my6lE686G_A"/>
</p:tagLst>
</file>

<file path=ppt/tags/tag676.xml><?xml version="1.0" encoding="utf-8"?>
<p:tagLst xmlns:a="http://schemas.openxmlformats.org/drawingml/2006/main" xmlns:r="http://schemas.openxmlformats.org/officeDocument/2006/relationships" xmlns:p="http://schemas.openxmlformats.org/presentationml/2006/main">
  <p:tag name="THINKCELLSHAPEDONOTDELETE" val="p2tY0XR2Rmk2BOqjOa0c.eQ"/>
</p:tagLst>
</file>

<file path=ppt/tags/tag677.xml><?xml version="1.0" encoding="utf-8"?>
<p:tagLst xmlns:a="http://schemas.openxmlformats.org/drawingml/2006/main" xmlns:r="http://schemas.openxmlformats.org/officeDocument/2006/relationships" xmlns:p="http://schemas.openxmlformats.org/presentationml/2006/main">
  <p:tag name="THINKCELLSHAPEDONOTDELETE" val="pY717AvO62Ei8aU4dsmHrCg"/>
</p:tagLst>
</file>

<file path=ppt/tags/tag678.xml><?xml version="1.0" encoding="utf-8"?>
<p:tagLst xmlns:a="http://schemas.openxmlformats.org/drawingml/2006/main" xmlns:r="http://schemas.openxmlformats.org/officeDocument/2006/relationships" xmlns:p="http://schemas.openxmlformats.org/presentationml/2006/main">
  <p:tag name="THINKCELLSHAPEDONOTDELETE" val="pMadbrDvidkCxutxk8F_R4Q"/>
</p:tagLst>
</file>

<file path=ppt/tags/tag679.xml><?xml version="1.0" encoding="utf-8"?>
<p:tagLst xmlns:a="http://schemas.openxmlformats.org/drawingml/2006/main" xmlns:r="http://schemas.openxmlformats.org/officeDocument/2006/relationships" xmlns:p="http://schemas.openxmlformats.org/presentationml/2006/main">
  <p:tag name="THINKCELLSHAPEDONOTDELETE" val="p_Rocn3JghU2c09aUITt4T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P4xw3IHiYUqLG_EFUdJPyA"/>
</p:tagLst>
</file>

<file path=ppt/tags/tag680.xml><?xml version="1.0" encoding="utf-8"?>
<p:tagLst xmlns:a="http://schemas.openxmlformats.org/drawingml/2006/main" xmlns:r="http://schemas.openxmlformats.org/officeDocument/2006/relationships" xmlns:p="http://schemas.openxmlformats.org/presentationml/2006/main">
  <p:tag name="THINKCELLSHAPEDONOTDELETE" val="pzi_9SWIVDE2eZGJMyYHMtw"/>
</p:tagLst>
</file>

<file path=ppt/tags/tag681.xml><?xml version="1.0" encoding="utf-8"?>
<p:tagLst xmlns:a="http://schemas.openxmlformats.org/drawingml/2006/main" xmlns:r="http://schemas.openxmlformats.org/officeDocument/2006/relationships" xmlns:p="http://schemas.openxmlformats.org/presentationml/2006/main">
  <p:tag name="THINKCELLSHAPEDONOTDELETE" val="pPmp3JsRKHk2fIiXdkEAUnQ"/>
</p:tagLst>
</file>

<file path=ppt/tags/tag682.xml><?xml version="1.0" encoding="utf-8"?>
<p:tagLst xmlns:a="http://schemas.openxmlformats.org/drawingml/2006/main" xmlns:r="http://schemas.openxmlformats.org/officeDocument/2006/relationships" xmlns:p="http://schemas.openxmlformats.org/presentationml/2006/main">
  <p:tag name="THINKCELLSHAPEDONOTDELETE" val="pbRwMFNLh_0agPvOF4ezpKg"/>
</p:tagLst>
</file>

<file path=ppt/tags/tag683.xml><?xml version="1.0" encoding="utf-8"?>
<p:tagLst xmlns:a="http://schemas.openxmlformats.org/drawingml/2006/main" xmlns:r="http://schemas.openxmlformats.org/officeDocument/2006/relationships" xmlns:p="http://schemas.openxmlformats.org/presentationml/2006/main">
  <p:tag name="THINKCELLSHAPEDONOTDELETE" val="p99eFBUlQ2E2zYDWQnSkBuw"/>
</p:tagLst>
</file>

<file path=ppt/tags/tag684.xml><?xml version="1.0" encoding="utf-8"?>
<p:tagLst xmlns:a="http://schemas.openxmlformats.org/drawingml/2006/main" xmlns:r="http://schemas.openxmlformats.org/officeDocument/2006/relationships" xmlns:p="http://schemas.openxmlformats.org/presentationml/2006/main">
  <p:tag name="THINKCELLSHAPEDONOTDELETE" val="p3Xyd1UU_g0KcZTNW7now_A"/>
</p:tagLst>
</file>

<file path=ppt/tags/tag685.xml><?xml version="1.0" encoding="utf-8"?>
<p:tagLst xmlns:a="http://schemas.openxmlformats.org/drawingml/2006/main" xmlns:r="http://schemas.openxmlformats.org/officeDocument/2006/relationships" xmlns:p="http://schemas.openxmlformats.org/presentationml/2006/main">
  <p:tag name="THINKCELLSHAPEDONOTDELETE" val="pkZHvRwZhdkS0MiJT.BeqvQ"/>
</p:tagLst>
</file>

<file path=ppt/tags/tag686.xml><?xml version="1.0" encoding="utf-8"?>
<p:tagLst xmlns:a="http://schemas.openxmlformats.org/drawingml/2006/main" xmlns:r="http://schemas.openxmlformats.org/officeDocument/2006/relationships" xmlns:p="http://schemas.openxmlformats.org/presentationml/2006/main">
  <p:tag name="THINKCELLSHAPEDONOTDELETE" val="pS6MacCf7uEaV.IEsrfO9jQ"/>
</p:tagLst>
</file>

<file path=ppt/tags/tag687.xml><?xml version="1.0" encoding="utf-8"?>
<p:tagLst xmlns:a="http://schemas.openxmlformats.org/drawingml/2006/main" xmlns:r="http://schemas.openxmlformats.org/officeDocument/2006/relationships" xmlns:p="http://schemas.openxmlformats.org/presentationml/2006/main">
  <p:tag name="THINKCELLSHAPEDONOTDELETE" val="pn_9hH7YhM0mGwbkHz_l2vw"/>
</p:tagLst>
</file>

<file path=ppt/tags/tag688.xml><?xml version="1.0" encoding="utf-8"?>
<p:tagLst xmlns:a="http://schemas.openxmlformats.org/drawingml/2006/main" xmlns:r="http://schemas.openxmlformats.org/officeDocument/2006/relationships" xmlns:p="http://schemas.openxmlformats.org/presentationml/2006/main">
  <p:tag name="THINKCELLSHAPEDONOTDELETE" val="pcautYO0KBEuuCX8fk7KQuQ"/>
</p:tagLst>
</file>

<file path=ppt/tags/tag689.xml><?xml version="1.0" encoding="utf-8"?>
<p:tagLst xmlns:a="http://schemas.openxmlformats.org/drawingml/2006/main" xmlns:r="http://schemas.openxmlformats.org/officeDocument/2006/relationships" xmlns:p="http://schemas.openxmlformats.org/presentationml/2006/main">
  <p:tag name="THINKCELLSHAPEDONOTDELETE" val="pXeBdZfhm002GKnA4pu16t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FdUvSdx7P0WtLgdUwYB2lg"/>
</p:tagLst>
</file>

<file path=ppt/tags/tag690.xml><?xml version="1.0" encoding="utf-8"?>
<p:tagLst xmlns:a="http://schemas.openxmlformats.org/drawingml/2006/main" xmlns:r="http://schemas.openxmlformats.org/officeDocument/2006/relationships" xmlns:p="http://schemas.openxmlformats.org/presentationml/2006/main">
  <p:tag name="THINKCELLSHAPEDONOTDELETE" val="psmsUWRi99EaG4ZxYsPKPZg"/>
</p:tagLst>
</file>

<file path=ppt/tags/tag691.xml><?xml version="1.0" encoding="utf-8"?>
<p:tagLst xmlns:a="http://schemas.openxmlformats.org/drawingml/2006/main" xmlns:r="http://schemas.openxmlformats.org/officeDocument/2006/relationships" xmlns:p="http://schemas.openxmlformats.org/presentationml/2006/main">
  <p:tag name="THINKCELLSHAPEDONOTDELETE" val="pA5DtkaoHaUaH8TtjrfxHXg"/>
</p:tagLst>
</file>

<file path=ppt/tags/tag692.xml><?xml version="1.0" encoding="utf-8"?>
<p:tagLst xmlns:a="http://schemas.openxmlformats.org/drawingml/2006/main" xmlns:r="http://schemas.openxmlformats.org/officeDocument/2006/relationships" xmlns:p="http://schemas.openxmlformats.org/presentationml/2006/main">
  <p:tag name="THINKCELLSHAPEDONOTDELETE" val="pXxCVbbIVFUmaW5GRny3Njg"/>
</p:tagLst>
</file>

<file path=ppt/tags/tag693.xml><?xml version="1.0" encoding="utf-8"?>
<p:tagLst xmlns:a="http://schemas.openxmlformats.org/drawingml/2006/main" xmlns:r="http://schemas.openxmlformats.org/officeDocument/2006/relationships" xmlns:p="http://schemas.openxmlformats.org/presentationml/2006/main">
  <p:tag name="THINKCELLSHAPEDONOTDELETE" val="pA8ki0N1tQkmfI1wyo0rGQQ"/>
</p:tagLst>
</file>

<file path=ppt/tags/tag694.xml><?xml version="1.0" encoding="utf-8"?>
<p:tagLst xmlns:a="http://schemas.openxmlformats.org/drawingml/2006/main" xmlns:r="http://schemas.openxmlformats.org/officeDocument/2006/relationships" xmlns:p="http://schemas.openxmlformats.org/presentationml/2006/main">
  <p:tag name="THINKCELLSHAPEDONOTDELETE" val="pTlqcGtBu7EGKrh8PE2iHfw"/>
</p:tagLst>
</file>

<file path=ppt/tags/tag695.xml><?xml version="1.0" encoding="utf-8"?>
<p:tagLst xmlns:a="http://schemas.openxmlformats.org/drawingml/2006/main" xmlns:r="http://schemas.openxmlformats.org/officeDocument/2006/relationships" xmlns:p="http://schemas.openxmlformats.org/presentationml/2006/main">
  <p:tag name="THINKCELLSHAPEDONOTDELETE" val="pc_MGP_9A4kuOk1U4mvMgJg"/>
</p:tagLst>
</file>

<file path=ppt/tags/tag696.xml><?xml version="1.0" encoding="utf-8"?>
<p:tagLst xmlns:a="http://schemas.openxmlformats.org/drawingml/2006/main" xmlns:r="http://schemas.openxmlformats.org/officeDocument/2006/relationships" xmlns:p="http://schemas.openxmlformats.org/presentationml/2006/main">
  <p:tag name="THINKCELLSHAPEDONOTDELETE" val="pCC330_yGqECLBFwNQpJKJw"/>
</p:tagLst>
</file>

<file path=ppt/tags/tag697.xml><?xml version="1.0" encoding="utf-8"?>
<p:tagLst xmlns:a="http://schemas.openxmlformats.org/drawingml/2006/main" xmlns:r="http://schemas.openxmlformats.org/officeDocument/2006/relationships" xmlns:p="http://schemas.openxmlformats.org/presentationml/2006/main">
  <p:tag name="THINKCELLSHAPEDONOTDELETE" val="pqelOeY0KQ0qFKHLYMkGNQw"/>
</p:tagLst>
</file>

<file path=ppt/tags/tag698.xml><?xml version="1.0" encoding="utf-8"?>
<p:tagLst xmlns:a="http://schemas.openxmlformats.org/drawingml/2006/main" xmlns:r="http://schemas.openxmlformats.org/officeDocument/2006/relationships" xmlns:p="http://schemas.openxmlformats.org/presentationml/2006/main">
  <p:tag name="THINKCELLSHAPEDONOTDELETE" val="pxBW9rwophUOClhYqVIIcUA"/>
</p:tagLst>
</file>

<file path=ppt/tags/tag699.xml><?xml version="1.0" encoding="utf-8"?>
<p:tagLst xmlns:a="http://schemas.openxmlformats.org/drawingml/2006/main" xmlns:r="http://schemas.openxmlformats.org/officeDocument/2006/relationships" xmlns:p="http://schemas.openxmlformats.org/presentationml/2006/main">
  <p:tag name="THINKCELLSHAPEDONOTDELETE" val="pgIfrKACRMEa2IMePuFGM9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pUdOzGItpskKwrcDgeUn.Uw"/>
</p:tagLst>
</file>

<file path=ppt/tags/tag700.xml><?xml version="1.0" encoding="utf-8"?>
<p:tagLst xmlns:a="http://schemas.openxmlformats.org/drawingml/2006/main" xmlns:r="http://schemas.openxmlformats.org/officeDocument/2006/relationships" xmlns:p="http://schemas.openxmlformats.org/presentationml/2006/main">
  <p:tag name="THINKCELLSHAPEDONOTDELETE" val="pvJJDNxIucUqKGza6qQNTnQ"/>
</p:tagLst>
</file>

<file path=ppt/tags/tag701.xml><?xml version="1.0" encoding="utf-8"?>
<p:tagLst xmlns:a="http://schemas.openxmlformats.org/drawingml/2006/main" xmlns:r="http://schemas.openxmlformats.org/officeDocument/2006/relationships" xmlns:p="http://schemas.openxmlformats.org/presentationml/2006/main">
  <p:tag name="THINKCELLSHAPEDONOTDELETE" val="ptQOs3yLFeE2Nl3mS1s7qBg"/>
</p:tagLst>
</file>

<file path=ppt/tags/tag702.xml><?xml version="1.0" encoding="utf-8"?>
<p:tagLst xmlns:a="http://schemas.openxmlformats.org/drawingml/2006/main" xmlns:r="http://schemas.openxmlformats.org/officeDocument/2006/relationships" xmlns:p="http://schemas.openxmlformats.org/presentationml/2006/main">
  <p:tag name="THINKCELLSHAPEDONOTDELETE" val="p0p1LiMNcVkK8utfTuTbVAw"/>
</p:tagLst>
</file>

<file path=ppt/tags/tag703.xml><?xml version="1.0" encoding="utf-8"?>
<p:tagLst xmlns:a="http://schemas.openxmlformats.org/drawingml/2006/main" xmlns:r="http://schemas.openxmlformats.org/officeDocument/2006/relationships" xmlns:p="http://schemas.openxmlformats.org/presentationml/2006/main">
  <p:tag name="THINKCELLSHAPEDONOTDELETE" val="peIQZpQFIGEiJNftevnAFNA"/>
</p:tagLst>
</file>

<file path=ppt/tags/tag704.xml><?xml version="1.0" encoding="utf-8"?>
<p:tagLst xmlns:a="http://schemas.openxmlformats.org/drawingml/2006/main" xmlns:r="http://schemas.openxmlformats.org/officeDocument/2006/relationships" xmlns:p="http://schemas.openxmlformats.org/presentationml/2006/main">
  <p:tag name="THINKCELLSHAPEDONOTDELETE" val="ps1hc_CDaY0.AXEk37Z3ueg"/>
</p:tagLst>
</file>

<file path=ppt/tags/tag705.xml><?xml version="1.0" encoding="utf-8"?>
<p:tagLst xmlns:a="http://schemas.openxmlformats.org/drawingml/2006/main" xmlns:r="http://schemas.openxmlformats.org/officeDocument/2006/relationships" xmlns:p="http://schemas.openxmlformats.org/presentationml/2006/main">
  <p:tag name="THINKCELLSHAPEDONOTDELETE" val="pxNNcwRgHKEuv_j0D4GvJzQ"/>
</p:tagLst>
</file>

<file path=ppt/tags/tag706.xml><?xml version="1.0" encoding="utf-8"?>
<p:tagLst xmlns:a="http://schemas.openxmlformats.org/drawingml/2006/main" xmlns:r="http://schemas.openxmlformats.org/officeDocument/2006/relationships" xmlns:p="http://schemas.openxmlformats.org/presentationml/2006/main">
  <p:tag name="THINKCELLSHAPEDONOTDELETE" val="plxviJ6ggcUav0YlQyH2eog"/>
</p:tagLst>
</file>

<file path=ppt/tags/tag707.xml><?xml version="1.0" encoding="utf-8"?>
<p:tagLst xmlns:a="http://schemas.openxmlformats.org/drawingml/2006/main" xmlns:r="http://schemas.openxmlformats.org/officeDocument/2006/relationships" xmlns:p="http://schemas.openxmlformats.org/presentationml/2006/main">
  <p:tag name="THINKCELLSHAPEDONOTDELETE" val="p3ApxG7T6PEmWK84mLn1.cA"/>
</p:tagLst>
</file>

<file path=ppt/tags/tag708.xml><?xml version="1.0" encoding="utf-8"?>
<p:tagLst xmlns:a="http://schemas.openxmlformats.org/drawingml/2006/main" xmlns:r="http://schemas.openxmlformats.org/officeDocument/2006/relationships" xmlns:p="http://schemas.openxmlformats.org/presentationml/2006/main">
  <p:tag name="THINKCELLSHAPEDONOTDELETE" val="pvhdTpeE9dU6FaaeVD1L7zw"/>
</p:tagLst>
</file>

<file path=ppt/tags/tag709.xml><?xml version="1.0" encoding="utf-8"?>
<p:tagLst xmlns:a="http://schemas.openxmlformats.org/drawingml/2006/main" xmlns:r="http://schemas.openxmlformats.org/officeDocument/2006/relationships" xmlns:p="http://schemas.openxmlformats.org/presentationml/2006/main">
  <p:tag name="THINKCELLSHAPEDONOTDELETE" val="pZauL5WmyjkeBRWas1pXznQ"/>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p9kVWXNqHDEqtXoDI2GDxbA"/>
</p:tagLst>
</file>

<file path=ppt/tags/tag710.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11.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12.xml><?xml version="1.0" encoding="utf-8"?>
<p:tagLst xmlns:a="http://schemas.openxmlformats.org/drawingml/2006/main" xmlns:r="http://schemas.openxmlformats.org/officeDocument/2006/relationships" xmlns:p="http://schemas.openxmlformats.org/presentationml/2006/main">
  <p:tag name="THINKCELLSHAPEDONOTDELETE" val="p5An8MvXuNUyQE4VRbRpA6Q"/>
</p:tagLst>
</file>

<file path=ppt/tags/tag713.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14.xml><?xml version="1.0" encoding="utf-8"?>
<p:tagLst xmlns:a="http://schemas.openxmlformats.org/drawingml/2006/main" xmlns:r="http://schemas.openxmlformats.org/officeDocument/2006/relationships" xmlns:p="http://schemas.openxmlformats.org/presentationml/2006/main">
  <p:tag name="THINKCELLSHAPEDONOTDELETE" val="p5An8MvXuNUyQE4VRbRpA6Q"/>
</p:tagLst>
</file>

<file path=ppt/tags/tag715.xml><?xml version="1.0" encoding="utf-8"?>
<p:tagLst xmlns:a="http://schemas.openxmlformats.org/drawingml/2006/main" xmlns:r="http://schemas.openxmlformats.org/officeDocument/2006/relationships" xmlns:p="http://schemas.openxmlformats.org/presentationml/2006/main">
  <p:tag name="THINKCELLSHAPEDONOTDELETE" val="p5An8MvXuNUyQE4VRbRpA6Q"/>
</p:tagLst>
</file>

<file path=ppt/tags/tag716.xml><?xml version="1.0" encoding="utf-8"?>
<p:tagLst xmlns:a="http://schemas.openxmlformats.org/drawingml/2006/main" xmlns:r="http://schemas.openxmlformats.org/officeDocument/2006/relationships" xmlns:p="http://schemas.openxmlformats.org/presentationml/2006/main">
  <p:tag name="THINKCELLSHAPEDONOTDELETE" val="p5An8MvXuNUyQE4VRbRpA6Q"/>
</p:tagLst>
</file>

<file path=ppt/tags/tag717.xml><?xml version="1.0" encoding="utf-8"?>
<p:tagLst xmlns:a="http://schemas.openxmlformats.org/drawingml/2006/main" xmlns:r="http://schemas.openxmlformats.org/officeDocument/2006/relationships" xmlns:p="http://schemas.openxmlformats.org/presentationml/2006/main">
  <p:tag name="THINKCELLSHAPEDONOTDELETE" val="p5An8MvXuNUyQE4VRbRpA6Q"/>
</p:tagLst>
</file>

<file path=ppt/tags/tag718.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19.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pHfdrupAadUajUvDjNBlCiw"/>
</p:tagLst>
</file>

<file path=ppt/tags/tag720.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21.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22.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23.xml><?xml version="1.0" encoding="utf-8"?>
<p:tagLst xmlns:a="http://schemas.openxmlformats.org/drawingml/2006/main" xmlns:r="http://schemas.openxmlformats.org/officeDocument/2006/relationships" xmlns:p="http://schemas.openxmlformats.org/presentationml/2006/main">
  <p:tag name="THINKCELLSHAPEDONOTDELETE" val="p6u.xNUfSekaVsGfMzQwTGQ"/>
</p:tagLst>
</file>

<file path=ppt/tags/tag724.xml><?xml version="1.0" encoding="utf-8"?>
<p:tagLst xmlns:a="http://schemas.openxmlformats.org/drawingml/2006/main" xmlns:r="http://schemas.openxmlformats.org/officeDocument/2006/relationships" xmlns:p="http://schemas.openxmlformats.org/presentationml/2006/main">
  <p:tag name="THINKCELLSHAPEDONOTDELETE" val="pDbDrMeP1DUu2c4Mkd43jrw"/>
</p:tagLst>
</file>

<file path=ppt/tags/tag725.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726.xml><?xml version="1.0" encoding="utf-8"?>
<p:tagLst xmlns:a="http://schemas.openxmlformats.org/drawingml/2006/main" xmlns:r="http://schemas.openxmlformats.org/officeDocument/2006/relationships" xmlns:p="http://schemas.openxmlformats.org/presentationml/2006/main">
  <p:tag name="THINKCELLSHAPEDONOTDELETE" val="pwASt3ZUP6UCQXSxdkKQ2Bw"/>
</p:tagLst>
</file>

<file path=ppt/tags/tag727.xml><?xml version="1.0" encoding="utf-8"?>
<p:tagLst xmlns:a="http://schemas.openxmlformats.org/drawingml/2006/main" xmlns:r="http://schemas.openxmlformats.org/officeDocument/2006/relationships" xmlns:p="http://schemas.openxmlformats.org/presentationml/2006/main">
  <p:tag name="THINKCELLSHAPEDONOTDELETE" val="p3cASbEfid0CB8ouJEsioOA"/>
</p:tagLst>
</file>

<file path=ppt/tags/tag728.xml><?xml version="1.0" encoding="utf-8"?>
<p:tagLst xmlns:a="http://schemas.openxmlformats.org/drawingml/2006/main" xmlns:r="http://schemas.openxmlformats.org/officeDocument/2006/relationships" xmlns:p="http://schemas.openxmlformats.org/presentationml/2006/main">
  <p:tag name="THINKCELLSHAPEDONOTDELETE" val="pRRB5a_lNlEqohiE_KiGhNw"/>
</p:tagLst>
</file>

<file path=ppt/tags/tag729.xml><?xml version="1.0" encoding="utf-8"?>
<p:tagLst xmlns:a="http://schemas.openxmlformats.org/drawingml/2006/main" xmlns:r="http://schemas.openxmlformats.org/officeDocument/2006/relationships" xmlns:p="http://schemas.openxmlformats.org/presentationml/2006/main">
  <p:tag name="THINKCELLSHAPEDONOTDELETE" val="pSXc3a3pjZUal5ql0pCKRp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pMoCyGpkCUkWQmlwFmzkRWQ"/>
</p:tagLst>
</file>

<file path=ppt/tags/tag730.xml><?xml version="1.0" encoding="utf-8"?>
<p:tagLst xmlns:a="http://schemas.openxmlformats.org/drawingml/2006/main" xmlns:r="http://schemas.openxmlformats.org/officeDocument/2006/relationships" xmlns:p="http://schemas.openxmlformats.org/presentationml/2006/main">
  <p:tag name="THINKCELLSHAPEDONOTDELETE" val="pdxVtvNvLNk.yb2SJoDlbdg"/>
</p:tagLst>
</file>

<file path=ppt/tags/tag731.xml><?xml version="1.0" encoding="utf-8"?>
<p:tagLst xmlns:a="http://schemas.openxmlformats.org/drawingml/2006/main" xmlns:r="http://schemas.openxmlformats.org/officeDocument/2006/relationships" xmlns:p="http://schemas.openxmlformats.org/presentationml/2006/main">
  <p:tag name="THINKCELLSHAPEDONOTDELETE" val="pwASt3ZUP6UCQXSxdkKQ2Bw"/>
</p:tagLst>
</file>

<file path=ppt/tags/tag732.xml><?xml version="1.0" encoding="utf-8"?>
<p:tagLst xmlns:a="http://schemas.openxmlformats.org/drawingml/2006/main" xmlns:r="http://schemas.openxmlformats.org/officeDocument/2006/relationships" xmlns:p="http://schemas.openxmlformats.org/presentationml/2006/main">
  <p:tag name="THINKCELLSHAPEDONOTDELETE" val="pyiiAwbCP9kGk10ZrzmgkoA"/>
</p:tagLst>
</file>

<file path=ppt/tags/tag733.xml><?xml version="1.0" encoding="utf-8"?>
<p:tagLst xmlns:a="http://schemas.openxmlformats.org/drawingml/2006/main" xmlns:r="http://schemas.openxmlformats.org/officeDocument/2006/relationships" xmlns:p="http://schemas.openxmlformats.org/presentationml/2006/main">
  <p:tag name="THINKCELLSHAPEDONOTDELETE" val="pAD_soPticU2.WpNQeAVRiA"/>
</p:tagLst>
</file>

<file path=ppt/tags/tag734.xml><?xml version="1.0" encoding="utf-8"?>
<p:tagLst xmlns:a="http://schemas.openxmlformats.org/drawingml/2006/main" xmlns:r="http://schemas.openxmlformats.org/officeDocument/2006/relationships" xmlns:p="http://schemas.openxmlformats.org/presentationml/2006/main">
  <p:tag name="THINKCELLSHAPEDONOTDELETE" val="pe8lOj200rk6YXbAKuXMAOA"/>
</p:tagLst>
</file>

<file path=ppt/tags/tag735.xml><?xml version="1.0" encoding="utf-8"?>
<p:tagLst xmlns:a="http://schemas.openxmlformats.org/drawingml/2006/main" xmlns:r="http://schemas.openxmlformats.org/officeDocument/2006/relationships" xmlns:p="http://schemas.openxmlformats.org/presentationml/2006/main">
  <p:tag name="THINKCELLSHAPEDONOTDELETE" val="pPOnFoZ6w6ECqsBnmrXvRJQ"/>
</p:tagLst>
</file>

<file path=ppt/tags/tag736.xml><?xml version="1.0" encoding="utf-8"?>
<p:tagLst xmlns:a="http://schemas.openxmlformats.org/drawingml/2006/main" xmlns:r="http://schemas.openxmlformats.org/officeDocument/2006/relationships" xmlns:p="http://schemas.openxmlformats.org/presentationml/2006/main">
  <p:tag name="THINKCELLSHAPEDONOTDELETE" val="p_JNgo3DNWU6gBRdWRzxx3Q"/>
</p:tagLst>
</file>

<file path=ppt/tags/tag737.xml><?xml version="1.0" encoding="utf-8"?>
<p:tagLst xmlns:a="http://schemas.openxmlformats.org/drawingml/2006/main" xmlns:r="http://schemas.openxmlformats.org/officeDocument/2006/relationships" xmlns:p="http://schemas.openxmlformats.org/presentationml/2006/main">
  <p:tag name="THINKCELLSHAPEDONOTDELETE" val="pt1W8A26ECEqUyZxM1UluiQ"/>
</p:tagLst>
</file>

<file path=ppt/tags/tag7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9.xml><?xml version="1.0" encoding="utf-8"?>
<p:tagLst xmlns:a="http://schemas.openxmlformats.org/drawingml/2006/main" xmlns:r="http://schemas.openxmlformats.org/officeDocument/2006/relationships" xmlns:p="http://schemas.openxmlformats.org/presentationml/2006/main">
  <p:tag name="THINKCELLSHAPEDONOTDELETE" val="pqBC8UGLCFEC.CMDQzF3Tu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pGI5OpYumKU2Y6pnVCplTTQ"/>
</p:tagLst>
</file>

<file path=ppt/tags/tag740.xml><?xml version="1.0" encoding="utf-8"?>
<p:tagLst xmlns:a="http://schemas.openxmlformats.org/drawingml/2006/main" xmlns:r="http://schemas.openxmlformats.org/officeDocument/2006/relationships" xmlns:p="http://schemas.openxmlformats.org/presentationml/2006/main">
  <p:tag name="THINKCELLSHAPEDONOTDELETE" val="puWmDDnukTkeW7sMh0ap0nw"/>
</p:tagLst>
</file>

<file path=ppt/tags/tag741.xml><?xml version="1.0" encoding="utf-8"?>
<p:tagLst xmlns:a="http://schemas.openxmlformats.org/drawingml/2006/main" xmlns:r="http://schemas.openxmlformats.org/officeDocument/2006/relationships" xmlns:p="http://schemas.openxmlformats.org/presentationml/2006/main">
  <p:tag name="THINKCELLSHAPEDONOTDELETE" val="p0vYuveludk6u4Yhb3cucog"/>
</p:tagLst>
</file>

<file path=ppt/tags/tag742.xml><?xml version="1.0" encoding="utf-8"?>
<p:tagLst xmlns:a="http://schemas.openxmlformats.org/drawingml/2006/main" xmlns:r="http://schemas.openxmlformats.org/officeDocument/2006/relationships" xmlns:p="http://schemas.openxmlformats.org/presentationml/2006/main">
  <p:tag name="THINKCELLSHAPEDONOTDELETE" val="pxGPMx8xskEiwtdnjxRKstA"/>
</p:tagLst>
</file>

<file path=ppt/tags/tag743.xml><?xml version="1.0" encoding="utf-8"?>
<p:tagLst xmlns:a="http://schemas.openxmlformats.org/drawingml/2006/main" xmlns:r="http://schemas.openxmlformats.org/officeDocument/2006/relationships" xmlns:p="http://schemas.openxmlformats.org/presentationml/2006/main">
  <p:tag name="THINKCELLSHAPEDONOTDELETE" val="pBM.LHWvgIEW1cfp7NkWstw"/>
</p:tagLst>
</file>

<file path=ppt/tags/tag744.xml><?xml version="1.0" encoding="utf-8"?>
<p:tagLst xmlns:a="http://schemas.openxmlformats.org/drawingml/2006/main" xmlns:r="http://schemas.openxmlformats.org/officeDocument/2006/relationships" xmlns:p="http://schemas.openxmlformats.org/presentationml/2006/main">
  <p:tag name="THINKCELLSHAPEDONOTDELETE" val="p9YMokG4xBUehmUSKXsq4ow"/>
</p:tagLst>
</file>

<file path=ppt/tags/tag745.xml><?xml version="1.0" encoding="utf-8"?>
<p:tagLst xmlns:a="http://schemas.openxmlformats.org/drawingml/2006/main" xmlns:r="http://schemas.openxmlformats.org/officeDocument/2006/relationships" xmlns:p="http://schemas.openxmlformats.org/presentationml/2006/main">
  <p:tag name="THINKCELLSHAPEDONOTDELETE" val="p4rBgMqnFqE6wE5kGrWnY5w"/>
</p:tagLst>
</file>

<file path=ppt/tags/tag746.xml><?xml version="1.0" encoding="utf-8"?>
<p:tagLst xmlns:a="http://schemas.openxmlformats.org/drawingml/2006/main" xmlns:r="http://schemas.openxmlformats.org/officeDocument/2006/relationships" xmlns:p="http://schemas.openxmlformats.org/presentationml/2006/main">
  <p:tag name="THINKCELLSHAPEDONOTDELETE" val="pFcMEBzdvkkCSY9eYsxoFAg"/>
</p:tagLst>
</file>

<file path=ppt/tags/tag747.xml><?xml version="1.0" encoding="utf-8"?>
<p:tagLst xmlns:a="http://schemas.openxmlformats.org/drawingml/2006/main" xmlns:r="http://schemas.openxmlformats.org/officeDocument/2006/relationships" xmlns:p="http://schemas.openxmlformats.org/presentationml/2006/main">
  <p:tag name="THINKCELLSHAPEDONOTDELETE" val="pw7lFq8.4MEG8LHMTMqAVQA"/>
</p:tagLst>
</file>

<file path=ppt/tags/tag748.xml><?xml version="1.0" encoding="utf-8"?>
<p:tagLst xmlns:a="http://schemas.openxmlformats.org/drawingml/2006/main" xmlns:r="http://schemas.openxmlformats.org/officeDocument/2006/relationships" xmlns:p="http://schemas.openxmlformats.org/presentationml/2006/main">
  <p:tag name="THINKCELLSHAPEDONOTDELETE" val="pYCyWRi3pd0iwsQ2AMOkOQQ"/>
</p:tagLst>
</file>

<file path=ppt/tags/tag749.xml><?xml version="1.0" encoding="utf-8"?>
<p:tagLst xmlns:a="http://schemas.openxmlformats.org/drawingml/2006/main" xmlns:r="http://schemas.openxmlformats.org/officeDocument/2006/relationships" xmlns:p="http://schemas.openxmlformats.org/presentationml/2006/main">
  <p:tag name="THINKCELLSHAPEDONOTDELETE" val="pTBiGs0ICukGrHLA.qChRz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pQdvHl.jYIk2enPKoYj5DPA"/>
</p:tagLst>
</file>

<file path=ppt/tags/tag750.xml><?xml version="1.0" encoding="utf-8"?>
<p:tagLst xmlns:a="http://schemas.openxmlformats.org/drawingml/2006/main" xmlns:r="http://schemas.openxmlformats.org/officeDocument/2006/relationships" xmlns:p="http://schemas.openxmlformats.org/presentationml/2006/main">
  <p:tag name="THINKCELLSHAPEDONOTDELETE" val="pV9RY3M_zMki9npa6mqci_A"/>
</p:tagLst>
</file>

<file path=ppt/tags/tag751.xml><?xml version="1.0" encoding="utf-8"?>
<p:tagLst xmlns:a="http://schemas.openxmlformats.org/drawingml/2006/main" xmlns:r="http://schemas.openxmlformats.org/officeDocument/2006/relationships" xmlns:p="http://schemas.openxmlformats.org/presentationml/2006/main">
  <p:tag name="THINKCELLSHAPEDONOTDELETE" val="p.k5qbFVWBUaxD4WZcLAorA"/>
</p:tagLst>
</file>

<file path=ppt/tags/tag752.xml><?xml version="1.0" encoding="utf-8"?>
<p:tagLst xmlns:a="http://schemas.openxmlformats.org/drawingml/2006/main" xmlns:r="http://schemas.openxmlformats.org/officeDocument/2006/relationships" xmlns:p="http://schemas.openxmlformats.org/presentationml/2006/main">
  <p:tag name="THINKCELLSHAPEDONOTDELETE" val="p0Ow1PurC3kyh.nx3C0JbZg"/>
</p:tagLst>
</file>

<file path=ppt/tags/tag753.xml><?xml version="1.0" encoding="utf-8"?>
<p:tagLst xmlns:a="http://schemas.openxmlformats.org/drawingml/2006/main" xmlns:r="http://schemas.openxmlformats.org/officeDocument/2006/relationships" xmlns:p="http://schemas.openxmlformats.org/presentationml/2006/main">
  <p:tag name="THINKCELLSHAPEDONOTDELETE" val="pWCcXhU0c50ifEId2mTkc4g"/>
</p:tagLst>
</file>

<file path=ppt/tags/tag754.xml><?xml version="1.0" encoding="utf-8"?>
<p:tagLst xmlns:a="http://schemas.openxmlformats.org/drawingml/2006/main" xmlns:r="http://schemas.openxmlformats.org/officeDocument/2006/relationships" xmlns:p="http://schemas.openxmlformats.org/presentationml/2006/main">
  <p:tag name="THINKCELLSHAPEDONOTDELETE" val="pg20O5oiMeUmQmXhS.K_cyQ"/>
</p:tagLst>
</file>

<file path=ppt/tags/tag755.xml><?xml version="1.0" encoding="utf-8"?>
<p:tagLst xmlns:a="http://schemas.openxmlformats.org/drawingml/2006/main" xmlns:r="http://schemas.openxmlformats.org/officeDocument/2006/relationships" xmlns:p="http://schemas.openxmlformats.org/presentationml/2006/main">
  <p:tag name="THINKCELLSHAPEDONOTDELETE" val="pbXv7JOIg3ECrAoYQp8mQDQ"/>
</p:tagLst>
</file>

<file path=ppt/tags/tag756.xml><?xml version="1.0" encoding="utf-8"?>
<p:tagLst xmlns:a="http://schemas.openxmlformats.org/drawingml/2006/main" xmlns:r="http://schemas.openxmlformats.org/officeDocument/2006/relationships" xmlns:p="http://schemas.openxmlformats.org/presentationml/2006/main">
  <p:tag name="THINKCELLSHAPEDONOTDELETE" val="p.gEVghRms0.ktVgZJCHEgA"/>
</p:tagLst>
</file>

<file path=ppt/tags/tag757.xml><?xml version="1.0" encoding="utf-8"?>
<p:tagLst xmlns:a="http://schemas.openxmlformats.org/drawingml/2006/main" xmlns:r="http://schemas.openxmlformats.org/officeDocument/2006/relationships" xmlns:p="http://schemas.openxmlformats.org/presentationml/2006/main">
  <p:tag name="THINKCELLSHAPEDONOTDELETE" val="pnW7NvSEup0SJIv_xD7hszg"/>
</p:tagLst>
</file>

<file path=ppt/tags/tag758.xml><?xml version="1.0" encoding="utf-8"?>
<p:tagLst xmlns:a="http://schemas.openxmlformats.org/drawingml/2006/main" xmlns:r="http://schemas.openxmlformats.org/officeDocument/2006/relationships" xmlns:p="http://schemas.openxmlformats.org/presentationml/2006/main">
  <p:tag name="THINKCELLSHAPEDONOTDELETE" val="pcIPtvNs7cUiljhNjhacuEg"/>
</p:tagLst>
</file>

<file path=ppt/tags/tag759.xml><?xml version="1.0" encoding="utf-8"?>
<p:tagLst xmlns:a="http://schemas.openxmlformats.org/drawingml/2006/main" xmlns:r="http://schemas.openxmlformats.org/officeDocument/2006/relationships" xmlns:p="http://schemas.openxmlformats.org/presentationml/2006/main">
  <p:tag name="THINKCELLSHAPEDONOTDELETE" val="pjx79B6_HAEmuE9Qg0PW5w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p9.uz3f_ODk.bQXundOW.VA"/>
</p:tagLst>
</file>

<file path=ppt/tags/tag760.xml><?xml version="1.0" encoding="utf-8"?>
<p:tagLst xmlns:a="http://schemas.openxmlformats.org/drawingml/2006/main" xmlns:r="http://schemas.openxmlformats.org/officeDocument/2006/relationships" xmlns:p="http://schemas.openxmlformats.org/presentationml/2006/main">
  <p:tag name="THINKCELLSHAPEDONOTDELETE" val="pjx79B6_HAEmuE9Qg0PW5wg"/>
</p:tagLst>
</file>

<file path=ppt/tags/tag761.xml><?xml version="1.0" encoding="utf-8"?>
<p:tagLst xmlns:a="http://schemas.openxmlformats.org/drawingml/2006/main" xmlns:r="http://schemas.openxmlformats.org/officeDocument/2006/relationships" xmlns:p="http://schemas.openxmlformats.org/presentationml/2006/main">
  <p:tag name="THINKCELLSHAPEDONOTDELETE" val="pjx79B6_HAEmuE9Qg0PW5wg"/>
</p:tagLst>
</file>

<file path=ppt/tags/tag762.xml><?xml version="1.0" encoding="utf-8"?>
<p:tagLst xmlns:a="http://schemas.openxmlformats.org/drawingml/2006/main" xmlns:r="http://schemas.openxmlformats.org/officeDocument/2006/relationships" xmlns:p="http://schemas.openxmlformats.org/presentationml/2006/main">
  <p:tag name="THINKCELLSHAPEDONOTDELETE" val="pjx79B6_HAEmuE9Qg0PW5wg"/>
</p:tagLst>
</file>

<file path=ppt/tags/tag763.xml><?xml version="1.0" encoding="utf-8"?>
<p:tagLst xmlns:a="http://schemas.openxmlformats.org/drawingml/2006/main" xmlns:r="http://schemas.openxmlformats.org/officeDocument/2006/relationships" xmlns:p="http://schemas.openxmlformats.org/presentationml/2006/main">
  <p:tag name="THINKCELLSHAPEDONOTDELETE" val="pjx79B6_HAEmuE9Qg0PW5wg"/>
</p:tagLst>
</file>

<file path=ppt/tags/tag76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65.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66.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67.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68.xml><?xml version="1.0" encoding="utf-8"?>
<p:tagLst xmlns:a="http://schemas.openxmlformats.org/drawingml/2006/main" xmlns:r="http://schemas.openxmlformats.org/officeDocument/2006/relationships" xmlns:p="http://schemas.openxmlformats.org/presentationml/2006/main">
  <p:tag name="THINKCELLSHAPEDONOTDELETE" val="pRJSDCwLOkUeT7wINEnnyVA"/>
</p:tagLst>
</file>

<file path=ppt/tags/tag769.xml><?xml version="1.0" encoding="utf-8"?>
<p:tagLst xmlns:a="http://schemas.openxmlformats.org/drawingml/2006/main" xmlns:r="http://schemas.openxmlformats.org/officeDocument/2006/relationships" xmlns:p="http://schemas.openxmlformats.org/presentationml/2006/main">
  <p:tag name="THINKCELLSHAPEDONOTDELETE" val="ptJJ_fPo0P06A7cGbk212F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pJsinXX_UpECHDEMsza7hFg"/>
</p:tagLst>
</file>

<file path=ppt/tags/tag770.xml><?xml version="1.0" encoding="utf-8"?>
<p:tagLst xmlns:a="http://schemas.openxmlformats.org/drawingml/2006/main" xmlns:r="http://schemas.openxmlformats.org/officeDocument/2006/relationships" xmlns:p="http://schemas.openxmlformats.org/presentationml/2006/main">
  <p:tag name="THINKCELLSHAPEDONOTDELETE" val="pbYncRFvcCE61Vp3NlhvaMQ"/>
</p:tagLst>
</file>

<file path=ppt/tags/tag771.xml><?xml version="1.0" encoding="utf-8"?>
<p:tagLst xmlns:a="http://schemas.openxmlformats.org/drawingml/2006/main" xmlns:r="http://schemas.openxmlformats.org/officeDocument/2006/relationships" xmlns:p="http://schemas.openxmlformats.org/presentationml/2006/main">
  <p:tag name="THINKCELLSHAPEDONOTDELETE" val="pwW1OujMP8Ei6VkGwchdz0w"/>
</p:tagLst>
</file>

<file path=ppt/tags/tag772.xml><?xml version="1.0" encoding="utf-8"?>
<p:tagLst xmlns:a="http://schemas.openxmlformats.org/drawingml/2006/main" xmlns:r="http://schemas.openxmlformats.org/officeDocument/2006/relationships" xmlns:p="http://schemas.openxmlformats.org/presentationml/2006/main">
  <p:tag name="THINKCELLSHAPEDONOTDELETE" val="ptihU2KC.V0Sy2KRG1T7DlQ"/>
</p:tagLst>
</file>

<file path=ppt/tags/tag773.xml><?xml version="1.0" encoding="utf-8"?>
<p:tagLst xmlns:a="http://schemas.openxmlformats.org/drawingml/2006/main" xmlns:r="http://schemas.openxmlformats.org/officeDocument/2006/relationships" xmlns:p="http://schemas.openxmlformats.org/presentationml/2006/main">
  <p:tag name="THINKCELLSHAPEDONOTDELETE" val="pcElwqPhXsUqr3XQbLe7sFQ"/>
</p:tagLst>
</file>

<file path=ppt/tags/tag774.xml><?xml version="1.0" encoding="utf-8"?>
<p:tagLst xmlns:a="http://schemas.openxmlformats.org/drawingml/2006/main" xmlns:r="http://schemas.openxmlformats.org/officeDocument/2006/relationships" xmlns:p="http://schemas.openxmlformats.org/presentationml/2006/main">
  <p:tag name="THINKCELLSHAPEDONOTDELETE" val="pRMEzA3ogB0uwTi5GrTxg8Q"/>
</p:tagLst>
</file>

<file path=ppt/tags/tag775.xml><?xml version="1.0" encoding="utf-8"?>
<p:tagLst xmlns:a="http://schemas.openxmlformats.org/drawingml/2006/main" xmlns:r="http://schemas.openxmlformats.org/officeDocument/2006/relationships" xmlns:p="http://schemas.openxmlformats.org/presentationml/2006/main">
  <p:tag name="THINKCELLSHAPEDONOTDELETE" val="pbU5CTJrgykSV6QuE.8n0lQ"/>
</p:tagLst>
</file>

<file path=ppt/tags/tag776.xml><?xml version="1.0" encoding="utf-8"?>
<p:tagLst xmlns:a="http://schemas.openxmlformats.org/drawingml/2006/main" xmlns:r="http://schemas.openxmlformats.org/officeDocument/2006/relationships" xmlns:p="http://schemas.openxmlformats.org/presentationml/2006/main">
  <p:tag name="THINKCELLSHAPEDONOTDELETE" val="pKKmH8PXe_Uajb8mXdAdy0A"/>
</p:tagLst>
</file>

<file path=ppt/tags/tag777.xml><?xml version="1.0" encoding="utf-8"?>
<p:tagLst xmlns:a="http://schemas.openxmlformats.org/drawingml/2006/main" xmlns:r="http://schemas.openxmlformats.org/officeDocument/2006/relationships" xmlns:p="http://schemas.openxmlformats.org/presentationml/2006/main">
  <p:tag name="THINKCELLSHAPEDONOTDELETE" val="pP73hmyHRtkaF6vCrXnCe7w"/>
</p:tagLst>
</file>

<file path=ppt/tags/tag778.xml><?xml version="1.0" encoding="utf-8"?>
<p:tagLst xmlns:a="http://schemas.openxmlformats.org/drawingml/2006/main" xmlns:r="http://schemas.openxmlformats.org/officeDocument/2006/relationships" xmlns:p="http://schemas.openxmlformats.org/presentationml/2006/main">
  <p:tag name="THINKCELLSHAPEDONOTDELETE" val="pi7jiJf0s3k6jx_QswCcWNw"/>
</p:tagLst>
</file>

<file path=ppt/tags/tag779.xml><?xml version="1.0" encoding="utf-8"?>
<p:tagLst xmlns:a="http://schemas.openxmlformats.org/drawingml/2006/main" xmlns:r="http://schemas.openxmlformats.org/officeDocument/2006/relationships" xmlns:p="http://schemas.openxmlformats.org/presentationml/2006/main">
  <p:tag name="THINKCELLSHAPEDONOTDELETE" val="pMM0Xx.Ii1EmaPv9R.U6M.A"/>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80.xml><?xml version="1.0" encoding="utf-8"?>
<p:tagLst xmlns:a="http://schemas.openxmlformats.org/drawingml/2006/main" xmlns:r="http://schemas.openxmlformats.org/officeDocument/2006/relationships" xmlns:p="http://schemas.openxmlformats.org/presentationml/2006/main">
  <p:tag name="THINKCELLSHAPEDONOTDELETE" val="p2mTLznGPW0OyRELnsvzD0w"/>
</p:tagLst>
</file>

<file path=ppt/tags/tag781.xml><?xml version="1.0" encoding="utf-8"?>
<p:tagLst xmlns:a="http://schemas.openxmlformats.org/drawingml/2006/main" xmlns:r="http://schemas.openxmlformats.org/officeDocument/2006/relationships" xmlns:p="http://schemas.openxmlformats.org/presentationml/2006/main">
  <p:tag name="THINKCELLSHAPEDONOTDELETE" val="pDsfbuGT_6kybHCZRCwXABQ"/>
</p:tagLst>
</file>

<file path=ppt/tags/tag782.xml><?xml version="1.0" encoding="utf-8"?>
<p:tagLst xmlns:a="http://schemas.openxmlformats.org/drawingml/2006/main" xmlns:r="http://schemas.openxmlformats.org/officeDocument/2006/relationships" xmlns:p="http://schemas.openxmlformats.org/presentationml/2006/main">
  <p:tag name="THINKCELLSHAPEDONOTDELETE" val="pPE92jAEBS02w4N7DleLXjg"/>
</p:tagLst>
</file>

<file path=ppt/tags/tag783.xml><?xml version="1.0" encoding="utf-8"?>
<p:tagLst xmlns:a="http://schemas.openxmlformats.org/drawingml/2006/main" xmlns:r="http://schemas.openxmlformats.org/officeDocument/2006/relationships" xmlns:p="http://schemas.openxmlformats.org/presentationml/2006/main">
  <p:tag name="THINKCELLSHAPEDONOTDELETE" val="pMHu7qmWM30yAj._zFNQhTw"/>
</p:tagLst>
</file>

<file path=ppt/tags/tag784.xml><?xml version="1.0" encoding="utf-8"?>
<p:tagLst xmlns:a="http://schemas.openxmlformats.org/drawingml/2006/main" xmlns:r="http://schemas.openxmlformats.org/officeDocument/2006/relationships" xmlns:p="http://schemas.openxmlformats.org/presentationml/2006/main">
  <p:tag name="THINKCELLSHAPEDONOTDELETE" val="pl0gE7So2E06XiuoUuzQt7g"/>
</p:tagLst>
</file>

<file path=ppt/tags/tag785.xml><?xml version="1.0" encoding="utf-8"?>
<p:tagLst xmlns:a="http://schemas.openxmlformats.org/drawingml/2006/main" xmlns:r="http://schemas.openxmlformats.org/officeDocument/2006/relationships" xmlns:p="http://schemas.openxmlformats.org/presentationml/2006/main">
  <p:tag name="THINKCELLSHAPEDONOTDELETE" val="pgt.vWE6LMEe414.1FJpI4Q"/>
</p:tagLst>
</file>

<file path=ppt/tags/tag786.xml><?xml version="1.0" encoding="utf-8"?>
<p:tagLst xmlns:a="http://schemas.openxmlformats.org/drawingml/2006/main" xmlns:r="http://schemas.openxmlformats.org/officeDocument/2006/relationships" xmlns:p="http://schemas.openxmlformats.org/presentationml/2006/main">
  <p:tag name="THINKCELLSHAPEDONOTDELETE" val="p5MSHbQ16Z0earSbgz23HCw"/>
</p:tagLst>
</file>

<file path=ppt/tags/tag787.xml><?xml version="1.0" encoding="utf-8"?>
<p:tagLst xmlns:a="http://schemas.openxmlformats.org/drawingml/2006/main" xmlns:r="http://schemas.openxmlformats.org/officeDocument/2006/relationships" xmlns:p="http://schemas.openxmlformats.org/presentationml/2006/main">
  <p:tag name="THINKCELLSHAPEDONOTDELETE" val="p06FBFuuTjUG79AFvObfb8g"/>
</p:tagLst>
</file>

<file path=ppt/tags/tag788.xml><?xml version="1.0" encoding="utf-8"?>
<p:tagLst xmlns:a="http://schemas.openxmlformats.org/drawingml/2006/main" xmlns:r="http://schemas.openxmlformats.org/officeDocument/2006/relationships" xmlns:p="http://schemas.openxmlformats.org/presentationml/2006/main">
  <p:tag name="THINKCELLSHAPEDONOTDELETE" val="poP12eKDoUEGowBmp7STGVw"/>
</p:tagLst>
</file>

<file path=ppt/tags/tag789.xml><?xml version="1.0" encoding="utf-8"?>
<p:tagLst xmlns:a="http://schemas.openxmlformats.org/drawingml/2006/main" xmlns:r="http://schemas.openxmlformats.org/officeDocument/2006/relationships" xmlns:p="http://schemas.openxmlformats.org/presentationml/2006/main">
  <p:tag name="THINKCELLSHAPEDONOTDELETE" val="pXTCvpczIeUCti9HQ47TFs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8k_zn.mMlkuYlxxulTTqZA"/>
</p:tagLst>
</file>

<file path=ppt/tags/tag790.xml><?xml version="1.0" encoding="utf-8"?>
<p:tagLst xmlns:a="http://schemas.openxmlformats.org/drawingml/2006/main" xmlns:r="http://schemas.openxmlformats.org/officeDocument/2006/relationships" xmlns:p="http://schemas.openxmlformats.org/presentationml/2006/main">
  <p:tag name="THINKCELLSHAPEDONOTDELETE" val="p48cTuniSS0KWXDgMcgcjsw"/>
</p:tagLst>
</file>

<file path=ppt/tags/tag791.xml><?xml version="1.0" encoding="utf-8"?>
<p:tagLst xmlns:a="http://schemas.openxmlformats.org/drawingml/2006/main" xmlns:r="http://schemas.openxmlformats.org/officeDocument/2006/relationships" xmlns:p="http://schemas.openxmlformats.org/presentationml/2006/main">
  <p:tag name="THINKCELLSHAPEDONOTDELETE" val="phoUF3YsAGEepOTVp9rqTVQ"/>
</p:tagLst>
</file>

<file path=ppt/tags/tag792.xml><?xml version="1.0" encoding="utf-8"?>
<p:tagLst xmlns:a="http://schemas.openxmlformats.org/drawingml/2006/main" xmlns:r="http://schemas.openxmlformats.org/officeDocument/2006/relationships" xmlns:p="http://schemas.openxmlformats.org/presentationml/2006/main">
  <p:tag name="THINKCELLSHAPEDONOTDELETE" val="pgWxv8I4PTU6NyGBy0u.oFA"/>
</p:tagLst>
</file>

<file path=ppt/tags/tag793.xml><?xml version="1.0" encoding="utf-8"?>
<p:tagLst xmlns:a="http://schemas.openxmlformats.org/drawingml/2006/main" xmlns:r="http://schemas.openxmlformats.org/officeDocument/2006/relationships" xmlns:p="http://schemas.openxmlformats.org/presentationml/2006/main">
  <p:tag name="THINKCELLSHAPEDONOTDELETE" val="pTZ49PthhXkmZojZHUmUmnA"/>
</p:tagLst>
</file>

<file path=ppt/tags/tag794.xml><?xml version="1.0" encoding="utf-8"?>
<p:tagLst xmlns:a="http://schemas.openxmlformats.org/drawingml/2006/main" xmlns:r="http://schemas.openxmlformats.org/officeDocument/2006/relationships" xmlns:p="http://schemas.openxmlformats.org/presentationml/2006/main">
  <p:tag name="THINKCELLSHAPEDONOTDELETE" val="ptrQX32yvdkOvabVBOph44w"/>
</p:tagLst>
</file>

<file path=ppt/tags/tag795.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96.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97.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98.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799.xml><?xml version="1.0" encoding="utf-8"?>
<p:tagLst xmlns:a="http://schemas.openxmlformats.org/drawingml/2006/main" xmlns:r="http://schemas.openxmlformats.org/officeDocument/2006/relationships" xmlns:p="http://schemas.openxmlformats.org/presentationml/2006/main">
  <p:tag name="THINKCELLSHAPEDONOTDELETE" val="p_2gAGgknq0uqRyhu_66Kig"/>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800.xml><?xml version="1.0" encoding="utf-8"?>
<p:tagLst xmlns:a="http://schemas.openxmlformats.org/drawingml/2006/main" xmlns:r="http://schemas.openxmlformats.org/officeDocument/2006/relationships" xmlns:p="http://schemas.openxmlformats.org/presentationml/2006/main">
  <p:tag name="THINKCELLSHAPEDONOTDELETE" val="pljPlzy4LkU2hTY6vn3C2Gw"/>
</p:tagLst>
</file>

<file path=ppt/tags/tag801.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02.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03.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0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05.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06.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807.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808.xml><?xml version="1.0" encoding="utf-8"?>
<p:tagLst xmlns:a="http://schemas.openxmlformats.org/drawingml/2006/main" xmlns:r="http://schemas.openxmlformats.org/officeDocument/2006/relationships" xmlns:p="http://schemas.openxmlformats.org/presentationml/2006/main">
  <p:tag name="THINKCELLSHAPEDONOTDELETE" val="pJhMwnNY980K1kqtx2wvsGA"/>
</p:tagLst>
</file>

<file path=ppt/tags/tag809.xml><?xml version="1.0" encoding="utf-8"?>
<p:tagLst xmlns:a="http://schemas.openxmlformats.org/drawingml/2006/main" xmlns:r="http://schemas.openxmlformats.org/officeDocument/2006/relationships" xmlns:p="http://schemas.openxmlformats.org/presentationml/2006/main">
  <p:tag name="THINKCELLSHAPEDONOTDELETE" val="pJhMwnNY980K1kqtx2wvsGA"/>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0.xml><?xml version="1.0" encoding="utf-8"?>
<p:tagLst xmlns:a="http://schemas.openxmlformats.org/drawingml/2006/main" xmlns:r="http://schemas.openxmlformats.org/officeDocument/2006/relationships" xmlns:p="http://schemas.openxmlformats.org/presentationml/2006/main">
  <p:tag name="THINKCELLSHAPEDONOTDELETE" val="pJhMwnNY980K1kqtx2wvsGA"/>
</p:tagLst>
</file>

<file path=ppt/tags/tag811.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12.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13.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14.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15.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16.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17.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18.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19.xml><?xml version="1.0" encoding="utf-8"?>
<p:tagLst xmlns:a="http://schemas.openxmlformats.org/drawingml/2006/main" xmlns:r="http://schemas.openxmlformats.org/officeDocument/2006/relationships" xmlns:p="http://schemas.openxmlformats.org/presentationml/2006/main">
  <p:tag name="THINKCELLSHAPEDONOTDELETE" val="pCW1BjPKufECVXnnUKxVIg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0.xml><?xml version="1.0" encoding="utf-8"?>
<p:tagLst xmlns:a="http://schemas.openxmlformats.org/drawingml/2006/main" xmlns:r="http://schemas.openxmlformats.org/officeDocument/2006/relationships" xmlns:p="http://schemas.openxmlformats.org/presentationml/2006/main">
  <p:tag name="THINKCELLSHAPEDONOTDELETE" val="pidYMIFZ0r0SZqqhRP2EKQw"/>
</p:tagLst>
</file>

<file path=ppt/tags/tag821.xml><?xml version="1.0" encoding="utf-8"?>
<p:tagLst xmlns:a="http://schemas.openxmlformats.org/drawingml/2006/main" xmlns:r="http://schemas.openxmlformats.org/officeDocument/2006/relationships" xmlns:p="http://schemas.openxmlformats.org/presentationml/2006/main">
  <p:tag name="THINKCELLSHAPEDONOTDELETE" val="pAjvqTxaU90a2_xnKzw4rMA"/>
</p:tagLst>
</file>

<file path=ppt/tags/tag822.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23.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824.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25.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26.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27.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28.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29.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X1nZ8rddPUWewOyUufTkwg"/>
</p:tagLst>
</file>

<file path=ppt/tags/tag830.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31.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32.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33.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34.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35.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36.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37.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38.xml><?xml version="1.0" encoding="utf-8"?>
<p:tagLst xmlns:a="http://schemas.openxmlformats.org/drawingml/2006/main" xmlns:r="http://schemas.openxmlformats.org/officeDocument/2006/relationships" xmlns:p="http://schemas.openxmlformats.org/presentationml/2006/main">
  <p:tag name="THINKCELLSHAPEDONOTDELETE" val="p.PC31rrQR0uuE6tdXwHI3w"/>
</p:tagLst>
</file>

<file path=ppt/tags/tag839.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6OxbIs58EUGxe245XGXwSQ"/>
</p:tagLst>
</file>

<file path=ppt/tags/tag840.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41.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42.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3.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4.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5.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6.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7.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48.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49.xml><?xml version="1.0" encoding="utf-8"?>
<p:tagLst xmlns:a="http://schemas.openxmlformats.org/drawingml/2006/main" xmlns:r="http://schemas.openxmlformats.org/officeDocument/2006/relationships" xmlns:p="http://schemas.openxmlformats.org/presentationml/2006/main">
  <p:tag name="THINKCELLSHAPEDONOTDELETE" val="pd2K9y0cuyUiAJMc4rRGj3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kWdS8I4C7E2fwh_ygj5vUA"/>
</p:tagLst>
</file>

<file path=ppt/tags/tag850.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51.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52.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53.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54.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55.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56.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57.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58.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59.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wOA62jnSbkOsb1vFiDGVZw"/>
</p:tagLst>
</file>

<file path=ppt/tags/tag860.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61.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62.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63.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86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65.xml><?xml version="1.0" encoding="utf-8"?>
<p:tagLst xmlns:a="http://schemas.openxmlformats.org/drawingml/2006/main" xmlns:r="http://schemas.openxmlformats.org/officeDocument/2006/relationships" xmlns:p="http://schemas.openxmlformats.org/presentationml/2006/main">
  <p:tag name="THINKCELLSHAPEDONOTDELETE" val="pKjv2WS2QRUO6RK7SjI0SRg"/>
</p:tagLst>
</file>

<file path=ppt/tags/tag866.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67.xml><?xml version="1.0" encoding="utf-8"?>
<p:tagLst xmlns:a="http://schemas.openxmlformats.org/drawingml/2006/main" xmlns:r="http://schemas.openxmlformats.org/officeDocument/2006/relationships" xmlns:p="http://schemas.openxmlformats.org/presentationml/2006/main">
  <p:tag name="THINKCELLSHAPEDONOTDELETE" val="pkoz1QbjrHkmmY2h18BFwow"/>
</p:tagLst>
</file>

<file path=ppt/tags/tag868.xml><?xml version="1.0" encoding="utf-8"?>
<p:tagLst xmlns:a="http://schemas.openxmlformats.org/drawingml/2006/main" xmlns:r="http://schemas.openxmlformats.org/officeDocument/2006/relationships" xmlns:p="http://schemas.openxmlformats.org/presentationml/2006/main">
  <p:tag name="THINKCELLSHAPEDONOTDELETE" val="ph14kvZnn1EqBA4be0usbrQ"/>
</p:tagLst>
</file>

<file path=ppt/tags/tag869.xml><?xml version="1.0" encoding="utf-8"?>
<p:tagLst xmlns:a="http://schemas.openxmlformats.org/drawingml/2006/main" xmlns:r="http://schemas.openxmlformats.org/officeDocument/2006/relationships" xmlns:p="http://schemas.openxmlformats.org/presentationml/2006/main">
  <p:tag name="THINKCELLSHAPEDONOTDELETE" val="pKjv2WS2QRUO6RK7SjI0SRg"/>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X1nZ8rddPUWewOyUufTkwg"/>
</p:tagLst>
</file>

<file path=ppt/tags/tag870.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71.xml><?xml version="1.0" encoding="utf-8"?>
<p:tagLst xmlns:a="http://schemas.openxmlformats.org/drawingml/2006/main" xmlns:r="http://schemas.openxmlformats.org/officeDocument/2006/relationships" xmlns:p="http://schemas.openxmlformats.org/presentationml/2006/main">
  <p:tag name="THINKCELLSHAPEDONOTDELETE" val="pKjv2WS2QRUO6RK7SjI0SRg"/>
</p:tagLst>
</file>

<file path=ppt/tags/tag872.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73.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74.xml><?xml version="1.0" encoding="utf-8"?>
<p:tagLst xmlns:a="http://schemas.openxmlformats.org/drawingml/2006/main" xmlns:r="http://schemas.openxmlformats.org/officeDocument/2006/relationships" xmlns:p="http://schemas.openxmlformats.org/presentationml/2006/main">
  <p:tag name="THINKCELLSHAPEDONOTDELETE" val="pmYG.lunnbki1OVxaeSJq_w"/>
</p:tagLst>
</file>

<file path=ppt/tags/tag875.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76.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77.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78.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879.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6OxbIs58EUGxe245XGXwSQ"/>
</p:tagLst>
</file>

<file path=ppt/tags/tag880.xml><?xml version="1.0" encoding="utf-8"?>
<p:tagLst xmlns:a="http://schemas.openxmlformats.org/drawingml/2006/main" xmlns:r="http://schemas.openxmlformats.org/officeDocument/2006/relationships" xmlns:p="http://schemas.openxmlformats.org/presentationml/2006/main">
  <p:tag name="THINKCELLSHAPEDONOTDELETE" val="p2X_MdAb23km39vTpSid5BA"/>
</p:tagLst>
</file>

<file path=ppt/tags/tag881.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882.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83.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84.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85.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86.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87.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88.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89.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90.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1.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2.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93.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4.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5.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6.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7.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898.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899.xml><?xml version="1.0" encoding="utf-8"?>
<p:tagLst xmlns:a="http://schemas.openxmlformats.org/drawingml/2006/main" xmlns:r="http://schemas.openxmlformats.org/officeDocument/2006/relationships" xmlns:p="http://schemas.openxmlformats.org/presentationml/2006/main">
  <p:tag name="THINKCELLSHAPEDONOTDELETE" val="pG1DmLSCM7EqBiKuXh.dqS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XlIhoTd96Emk4hu9uFAGEg"/>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0.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01.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2.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3.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05.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6.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7.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8.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09.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Jhxj89G3c0.CcyESVy.YmA"/>
</p:tagLst>
</file>

<file path=ppt/tags/tag910.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11.xml><?xml version="1.0" encoding="utf-8"?>
<p:tagLst xmlns:a="http://schemas.openxmlformats.org/drawingml/2006/main" xmlns:r="http://schemas.openxmlformats.org/officeDocument/2006/relationships" xmlns:p="http://schemas.openxmlformats.org/presentationml/2006/main">
  <p:tag name="THINKCELLSHAPEDONOTDELETE" val="pJhMwnNY980K1kqtx2wvsGA"/>
</p:tagLst>
</file>

<file path=ppt/tags/tag912.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13.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14.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915.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916.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917.xml><?xml version="1.0" encoding="utf-8"?>
<p:tagLst xmlns:a="http://schemas.openxmlformats.org/drawingml/2006/main" xmlns:r="http://schemas.openxmlformats.org/officeDocument/2006/relationships" xmlns:p="http://schemas.openxmlformats.org/presentationml/2006/main">
  <p:tag name="THINKCELLSHAPEDONOTDELETE" val="pF2ARUNwxDkOa2e2GUQIGbQ"/>
</p:tagLst>
</file>

<file path=ppt/tags/tag918.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19.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pkFuRWl4xsEOZduIDLVQ74Q"/>
</p:tagLst>
</file>

<file path=ppt/tags/tag920.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21.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22.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23.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2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25.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26.xml><?xml version="1.0" encoding="utf-8"?>
<p:tagLst xmlns:a="http://schemas.openxmlformats.org/drawingml/2006/main" xmlns:r="http://schemas.openxmlformats.org/officeDocument/2006/relationships" xmlns:p="http://schemas.openxmlformats.org/presentationml/2006/main">
  <p:tag name="THINKCELLSHAPEDONOTDELETE" val="ptfl1J9.4aE6MY0SH1GEMrw"/>
</p:tagLst>
</file>

<file path=ppt/tags/tag927.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28.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29.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prBITpwdznU.e5r329F7c_A"/>
</p:tagLst>
</file>

<file path=ppt/tags/tag930.xml><?xml version="1.0" encoding="utf-8"?>
<p:tagLst xmlns:a="http://schemas.openxmlformats.org/drawingml/2006/main" xmlns:r="http://schemas.openxmlformats.org/officeDocument/2006/relationships" xmlns:p="http://schemas.openxmlformats.org/presentationml/2006/main">
  <p:tag name="THINKCELLSHAPEDONOTDELETE" val="pcX9gujeHgU6qzTLJX2eUBQ"/>
</p:tagLst>
</file>

<file path=ppt/tags/tag931.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32.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33.xml><?xml version="1.0" encoding="utf-8"?>
<p:tagLst xmlns:a="http://schemas.openxmlformats.org/drawingml/2006/main" xmlns:r="http://schemas.openxmlformats.org/officeDocument/2006/relationships" xmlns:p="http://schemas.openxmlformats.org/presentationml/2006/main">
  <p:tag name="THINKCELLSHAPEDONOTDELETE" val="pd9xoFKj_Ak2oA90SiSpWig"/>
</p:tagLst>
</file>

<file path=ppt/tags/tag934.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35.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36.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937.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938.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39.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pwOGtcFnuhkyyum6boVbUpQ"/>
</p:tagLst>
</file>

<file path=ppt/tags/tag940.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41.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942.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943.xml><?xml version="1.0" encoding="utf-8"?>
<p:tagLst xmlns:a="http://schemas.openxmlformats.org/drawingml/2006/main" xmlns:r="http://schemas.openxmlformats.org/officeDocument/2006/relationships" xmlns:p="http://schemas.openxmlformats.org/presentationml/2006/main">
  <p:tag name="THINKCELLSHAPEDONOTDELETE" val="p9eiDeuRRqUazX3CYiPti7g"/>
</p:tagLst>
</file>

<file path=ppt/tags/tag944.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45.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46.xml><?xml version="1.0" encoding="utf-8"?>
<p:tagLst xmlns:a="http://schemas.openxmlformats.org/drawingml/2006/main" xmlns:r="http://schemas.openxmlformats.org/officeDocument/2006/relationships" xmlns:p="http://schemas.openxmlformats.org/presentationml/2006/main">
  <p:tag name="THINKCELLSHAPEDONOTDELETE" val="paSDIOOGiCEOeweCjEl2UkQ"/>
</p:tagLst>
</file>

<file path=ppt/tags/tag947.xml><?xml version="1.0" encoding="utf-8"?>
<p:tagLst xmlns:a="http://schemas.openxmlformats.org/drawingml/2006/main" xmlns:r="http://schemas.openxmlformats.org/officeDocument/2006/relationships" xmlns:p="http://schemas.openxmlformats.org/presentationml/2006/main">
  <p:tag name="THINKCELLSHAPEDONOTDELETE" val="pr4S8C_14NkG29lz._d.15g"/>
</p:tagLst>
</file>

<file path=ppt/tags/tag948.xml><?xml version="1.0" encoding="utf-8"?>
<p:tagLst xmlns:a="http://schemas.openxmlformats.org/drawingml/2006/main" xmlns:r="http://schemas.openxmlformats.org/officeDocument/2006/relationships" xmlns:p="http://schemas.openxmlformats.org/presentationml/2006/main">
  <p:tag name="THINKCELLSHAPEDONOTDELETE" val="pGhsb5_e120GcDxMmNRO9ig"/>
</p:tagLst>
</file>

<file path=ppt/tags/tag9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ppbk.UcpktU.eMriK73Y8_w"/>
</p:tagLst>
</file>

<file path=ppt/tags/tag950.xml><?xml version="1.0" encoding="utf-8"?>
<p:tagLst xmlns:a="http://schemas.openxmlformats.org/drawingml/2006/main" xmlns:r="http://schemas.openxmlformats.org/officeDocument/2006/relationships" xmlns:p="http://schemas.openxmlformats.org/presentationml/2006/main">
  <p:tag name="THINKCELLSHAPEDONOTDELETE" val="phMA9E1p8GUKO8_gjBJZohw"/>
</p:tagLst>
</file>

<file path=ppt/tags/tag951.xml><?xml version="1.0" encoding="utf-8"?>
<p:tagLst xmlns:a="http://schemas.openxmlformats.org/drawingml/2006/main" xmlns:r="http://schemas.openxmlformats.org/officeDocument/2006/relationships" xmlns:p="http://schemas.openxmlformats.org/presentationml/2006/main">
  <p:tag name="THINKCELLSHAPEDONOTDELETE" val="pvAIlnJKxeECdKLJ6FnSA7g"/>
</p:tagLst>
</file>

<file path=ppt/tags/tag952.xml><?xml version="1.0" encoding="utf-8"?>
<p:tagLst xmlns:a="http://schemas.openxmlformats.org/drawingml/2006/main" xmlns:r="http://schemas.openxmlformats.org/officeDocument/2006/relationships" xmlns:p="http://schemas.openxmlformats.org/presentationml/2006/main">
  <p:tag name="THINKCELLSHAPEDONOTDELETE" val="pyj1MZ.PHJkGO6wLDac_P5w"/>
</p:tagLst>
</file>

<file path=ppt/tags/tag953.xml><?xml version="1.0" encoding="utf-8"?>
<p:tagLst xmlns:a="http://schemas.openxmlformats.org/drawingml/2006/main" xmlns:r="http://schemas.openxmlformats.org/officeDocument/2006/relationships" xmlns:p="http://schemas.openxmlformats.org/presentationml/2006/main">
  <p:tag name="THINKCELLSHAPEDONOTDELETE" val="pqBC8UGLCFEC.CMDQzF3TuA"/>
</p:tagLst>
</file>

<file path=ppt/tags/tag954.xml><?xml version="1.0" encoding="utf-8"?>
<p:tagLst xmlns:a="http://schemas.openxmlformats.org/drawingml/2006/main" xmlns:r="http://schemas.openxmlformats.org/officeDocument/2006/relationships" xmlns:p="http://schemas.openxmlformats.org/presentationml/2006/main">
  <p:tag name="THINKCELLSHAPEDONOTDELETE" val="pDbDrMeP1DUu2c4Mkd43jrw"/>
</p:tagLst>
</file>

<file path=ppt/tags/tag955.xml><?xml version="1.0" encoding="utf-8"?>
<p:tagLst xmlns:a="http://schemas.openxmlformats.org/drawingml/2006/main" xmlns:r="http://schemas.openxmlformats.org/officeDocument/2006/relationships" xmlns:p="http://schemas.openxmlformats.org/presentationml/2006/main">
  <p:tag name="THINKCELLSHAPEDONOTDELETE" val="pDbDrMeP1DUu2c4Mkd43jrw"/>
</p:tagLst>
</file>

<file path=ppt/tags/tag956.xml><?xml version="1.0" encoding="utf-8"?>
<p:tagLst xmlns:a="http://schemas.openxmlformats.org/drawingml/2006/main" xmlns:r="http://schemas.openxmlformats.org/officeDocument/2006/relationships" xmlns:p="http://schemas.openxmlformats.org/presentationml/2006/main">
  <p:tag name="THINKCELLSHAPEDONOTDELETE" val="pSsfTWm5Os0SZcGHCJr6xtw"/>
</p:tagLst>
</file>

<file path=ppt/tags/tag957.xml><?xml version="1.0" encoding="utf-8"?>
<p:tagLst xmlns:a="http://schemas.openxmlformats.org/drawingml/2006/main" xmlns:r="http://schemas.openxmlformats.org/officeDocument/2006/relationships" xmlns:p="http://schemas.openxmlformats.org/presentationml/2006/main">
  <p:tag name="THINKCELLSHAPEDONOTDELETE" val="pSsfTWm5Os0SZcGHCJr6xtw"/>
</p:tagLst>
</file>

<file path=ppt/tags/tag958.xml><?xml version="1.0" encoding="utf-8"?>
<p:tagLst xmlns:a="http://schemas.openxmlformats.org/drawingml/2006/main" xmlns:r="http://schemas.openxmlformats.org/officeDocument/2006/relationships" xmlns:p="http://schemas.openxmlformats.org/presentationml/2006/main">
  <p:tag name="THINKCELLSHAPEDONOTDELETE" val="pqBC8UGLCFEC.CMDQzF3TuA"/>
</p:tagLst>
</file>

<file path=ppt/tags/tag959.xml><?xml version="1.0" encoding="utf-8"?>
<p:tagLst xmlns:a="http://schemas.openxmlformats.org/drawingml/2006/main" xmlns:r="http://schemas.openxmlformats.org/officeDocument/2006/relationships" xmlns:p="http://schemas.openxmlformats.org/presentationml/2006/main">
  <p:tag name="THINKCELLSHAPEDONOTDELETE" val="pqBC8UGLCFEC.CMDQzF3TuA"/>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pK71lRnGrREKbkX.k4dZ8qQ"/>
</p:tagLst>
</file>

<file path=ppt/tags/tag960.xml><?xml version="1.0" encoding="utf-8"?>
<p:tagLst xmlns:a="http://schemas.openxmlformats.org/drawingml/2006/main" xmlns:r="http://schemas.openxmlformats.org/officeDocument/2006/relationships" xmlns:p="http://schemas.openxmlformats.org/presentationml/2006/main">
  <p:tag name="THINKCELLSHAPEDONOTDELETE" val="pz2JYiR.3ZEyBnnOk80hKqA"/>
</p:tagLst>
</file>

<file path=ppt/tags/tag961.xml><?xml version="1.0" encoding="utf-8"?>
<p:tagLst xmlns:a="http://schemas.openxmlformats.org/drawingml/2006/main" xmlns:r="http://schemas.openxmlformats.org/officeDocument/2006/relationships" xmlns:p="http://schemas.openxmlformats.org/presentationml/2006/main">
  <p:tag name="THINKCELLSHAPEDONOTDELETE" val="p_O82KR.7vkqBrOlykfeQuA"/>
</p:tagLst>
</file>

<file path=ppt/tags/tag962.xml><?xml version="1.0" encoding="utf-8"?>
<p:tagLst xmlns:a="http://schemas.openxmlformats.org/drawingml/2006/main" xmlns:r="http://schemas.openxmlformats.org/officeDocument/2006/relationships" xmlns:p="http://schemas.openxmlformats.org/presentationml/2006/main">
  <p:tag name="THINKCELLSHAPEDONOTDELETE" val="pEP_85FZYPUeoHcHddjCObg"/>
</p:tagLst>
</file>

<file path=ppt/tags/tag963.xml><?xml version="1.0" encoding="utf-8"?>
<p:tagLst xmlns:a="http://schemas.openxmlformats.org/drawingml/2006/main" xmlns:r="http://schemas.openxmlformats.org/officeDocument/2006/relationships" xmlns:p="http://schemas.openxmlformats.org/presentationml/2006/main">
  <p:tag name="THINKCELLSHAPEDONOTDELETE" val="p1hL356MHzkab7ABFknQz.w"/>
</p:tagLst>
</file>

<file path=ppt/tags/tag964.xml><?xml version="1.0" encoding="utf-8"?>
<p:tagLst xmlns:a="http://schemas.openxmlformats.org/drawingml/2006/main" xmlns:r="http://schemas.openxmlformats.org/officeDocument/2006/relationships" xmlns:p="http://schemas.openxmlformats.org/presentationml/2006/main">
  <p:tag name="THINKCELLSHAPEDONOTDELETE" val="puRgL7CRruUyq2sxXmfWTug"/>
</p:tagLst>
</file>

<file path=ppt/tags/tag965.xml><?xml version="1.0" encoding="utf-8"?>
<p:tagLst xmlns:a="http://schemas.openxmlformats.org/drawingml/2006/main" xmlns:r="http://schemas.openxmlformats.org/officeDocument/2006/relationships" xmlns:p="http://schemas.openxmlformats.org/presentationml/2006/main">
  <p:tag name="THINKCELLSHAPEDONOTDELETE" val="p_6tE0uyQRUWB1x3_lbLaSA"/>
</p:tagLst>
</file>

<file path=ppt/tags/tag966.xml><?xml version="1.0" encoding="utf-8"?>
<p:tagLst xmlns:a="http://schemas.openxmlformats.org/drawingml/2006/main" xmlns:r="http://schemas.openxmlformats.org/officeDocument/2006/relationships" xmlns:p="http://schemas.openxmlformats.org/presentationml/2006/main">
  <p:tag name="THINKCELLSHAPEDONOTDELETE" val="pXTAErpWKakemJYnWpO0aHQ"/>
</p:tagLst>
</file>

<file path=ppt/tags/tag967.xml><?xml version="1.0" encoding="utf-8"?>
<p:tagLst xmlns:a="http://schemas.openxmlformats.org/drawingml/2006/main" xmlns:r="http://schemas.openxmlformats.org/officeDocument/2006/relationships" xmlns:p="http://schemas.openxmlformats.org/presentationml/2006/main">
  <p:tag name="THINKCELLSHAPEDONOTDELETE" val="puCac_CRfWk.jbjBHvkbBTA"/>
</p:tagLst>
</file>

<file path=ppt/tags/tag9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69.xml><?xml version="1.0" encoding="utf-8"?>
<p:tagLst xmlns:a="http://schemas.openxmlformats.org/drawingml/2006/main" xmlns:r="http://schemas.openxmlformats.org/officeDocument/2006/relationships" xmlns:p="http://schemas.openxmlformats.org/presentationml/2006/main">
  <p:tag name="THINKCELLSHAPEDONOTDELETE" val="pAv8_ZYO_20ythXivwJu2Lw"/>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pc.u3bOlK_0O4RN72ood8KQ"/>
</p:tagLst>
</file>

<file path=ppt/tags/tag970.xml><?xml version="1.0" encoding="utf-8"?>
<p:tagLst xmlns:a="http://schemas.openxmlformats.org/drawingml/2006/main" xmlns:r="http://schemas.openxmlformats.org/officeDocument/2006/relationships" xmlns:p="http://schemas.openxmlformats.org/presentationml/2006/main">
  <p:tag name="THINKCELLSHAPEDONOTDELETE" val="pl1NHNWkqCk.jsZxl6Ig0BQ"/>
</p:tagLst>
</file>

<file path=ppt/tags/tag971.xml><?xml version="1.0" encoding="utf-8"?>
<p:tagLst xmlns:a="http://schemas.openxmlformats.org/drawingml/2006/main" xmlns:r="http://schemas.openxmlformats.org/officeDocument/2006/relationships" xmlns:p="http://schemas.openxmlformats.org/presentationml/2006/main">
  <p:tag name="THINKCELLSHAPEDONOTDELETE" val="puCKkTxKOo0.psI1EoE2ang"/>
</p:tagLst>
</file>

<file path=ppt/tags/tag972.xml><?xml version="1.0" encoding="utf-8"?>
<p:tagLst xmlns:a="http://schemas.openxmlformats.org/drawingml/2006/main" xmlns:r="http://schemas.openxmlformats.org/officeDocument/2006/relationships" xmlns:p="http://schemas.openxmlformats.org/presentationml/2006/main">
  <p:tag name="THINKCELLSHAPEDONOTDELETE" val="pflSAr6UcwEqLcP1n_xIZbg"/>
</p:tagLst>
</file>

<file path=ppt/tags/tag973.xml><?xml version="1.0" encoding="utf-8"?>
<p:tagLst xmlns:a="http://schemas.openxmlformats.org/drawingml/2006/main" xmlns:r="http://schemas.openxmlformats.org/officeDocument/2006/relationships" xmlns:p="http://schemas.openxmlformats.org/presentationml/2006/main">
  <p:tag name="THINKCELLSHAPEDONOTDELETE" val="puyTGNFkXIUG1KSVKNZuixg"/>
</p:tagLst>
</file>

<file path=ppt/tags/tag974.xml><?xml version="1.0" encoding="utf-8"?>
<p:tagLst xmlns:a="http://schemas.openxmlformats.org/drawingml/2006/main" xmlns:r="http://schemas.openxmlformats.org/officeDocument/2006/relationships" xmlns:p="http://schemas.openxmlformats.org/presentationml/2006/main">
  <p:tag name="THINKCELLSHAPEDONOTDELETE" val="puyTGNFkXIUG1KSVKNZuixg"/>
</p:tagLst>
</file>

<file path=ppt/tags/tag975.xml><?xml version="1.0" encoding="utf-8"?>
<p:tagLst xmlns:a="http://schemas.openxmlformats.org/drawingml/2006/main" xmlns:r="http://schemas.openxmlformats.org/officeDocument/2006/relationships" xmlns:p="http://schemas.openxmlformats.org/presentationml/2006/main">
  <p:tag name="THINKCELLSHAPEDONOTDELETE" val="pnqJIf0KvK0KZma4yejgQFQ"/>
</p:tagLst>
</file>

<file path=ppt/tags/tag976.xml><?xml version="1.0" encoding="utf-8"?>
<p:tagLst xmlns:a="http://schemas.openxmlformats.org/drawingml/2006/main" xmlns:r="http://schemas.openxmlformats.org/officeDocument/2006/relationships" xmlns:p="http://schemas.openxmlformats.org/presentationml/2006/main">
  <p:tag name="THINKCELLSHAPEDONOTDELETE" val="pCisPab8Z3Eew8XMlGhy_dg"/>
</p:tagLst>
</file>

<file path=ppt/tags/tag977.xml><?xml version="1.0" encoding="utf-8"?>
<p:tagLst xmlns:a="http://schemas.openxmlformats.org/drawingml/2006/main" xmlns:r="http://schemas.openxmlformats.org/officeDocument/2006/relationships" xmlns:p="http://schemas.openxmlformats.org/presentationml/2006/main">
  <p:tag name="THINKCELLSHAPEDONOTDELETE" val="pcwSiuRNYlk6_IQC0_VSilQ"/>
</p:tagLst>
</file>

<file path=ppt/tags/tag978.xml><?xml version="1.0" encoding="utf-8"?>
<p:tagLst xmlns:a="http://schemas.openxmlformats.org/drawingml/2006/main" xmlns:r="http://schemas.openxmlformats.org/officeDocument/2006/relationships" xmlns:p="http://schemas.openxmlformats.org/presentationml/2006/main">
  <p:tag name="THINKCELLSHAPEDONOTDELETE" val="plACsi8k6bUKtysU0IZ9LeQ"/>
</p:tagLst>
</file>

<file path=ppt/tags/tag979.xml><?xml version="1.0" encoding="utf-8"?>
<p:tagLst xmlns:a="http://schemas.openxmlformats.org/drawingml/2006/main" xmlns:r="http://schemas.openxmlformats.org/officeDocument/2006/relationships" xmlns:p="http://schemas.openxmlformats.org/presentationml/2006/main">
  <p:tag name="THINKCELLSHAPEDONOTDELETE" val="p914XUSOEh0WQXKyj5DADeQ"/>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psuab7xi3CUCwkn2TLM2eEg"/>
</p:tagLst>
</file>

<file path=ppt/tags/tag980.xml><?xml version="1.0" encoding="utf-8"?>
<p:tagLst xmlns:a="http://schemas.openxmlformats.org/drawingml/2006/main" xmlns:r="http://schemas.openxmlformats.org/officeDocument/2006/relationships" xmlns:p="http://schemas.openxmlformats.org/presentationml/2006/main">
  <p:tag name="THINKCELLSHAPEDONOTDELETE" val="pcEHBT_gWMEWSidSol8sO7A"/>
</p:tagLst>
</file>

<file path=ppt/tags/tag981.xml><?xml version="1.0" encoding="utf-8"?>
<p:tagLst xmlns:a="http://schemas.openxmlformats.org/drawingml/2006/main" xmlns:r="http://schemas.openxmlformats.org/officeDocument/2006/relationships" xmlns:p="http://schemas.openxmlformats.org/presentationml/2006/main">
  <p:tag name="THINKCELLSHAPEDONOTDELETE" val="pC6cvk8AxikGH4VzWiSZJpw"/>
</p:tagLst>
</file>

<file path=ppt/tags/tag982.xml><?xml version="1.0" encoding="utf-8"?>
<p:tagLst xmlns:a="http://schemas.openxmlformats.org/drawingml/2006/main" xmlns:r="http://schemas.openxmlformats.org/officeDocument/2006/relationships" xmlns:p="http://schemas.openxmlformats.org/presentationml/2006/main">
  <p:tag name="THINKCELLSHAPEDONOTDELETE" val="pRpgtqd09UEaRNALt88hO8w"/>
</p:tagLst>
</file>

<file path=ppt/tags/tag983.xml><?xml version="1.0" encoding="utf-8"?>
<p:tagLst xmlns:a="http://schemas.openxmlformats.org/drawingml/2006/main" xmlns:r="http://schemas.openxmlformats.org/officeDocument/2006/relationships" xmlns:p="http://schemas.openxmlformats.org/presentationml/2006/main">
  <p:tag name="THINKCELLSHAPEDONOTDELETE" val="phcfmrALn8EyR.vNOR4MKtA"/>
</p:tagLst>
</file>

<file path=ppt/tags/tag984.xml><?xml version="1.0" encoding="utf-8"?>
<p:tagLst xmlns:a="http://schemas.openxmlformats.org/drawingml/2006/main" xmlns:r="http://schemas.openxmlformats.org/officeDocument/2006/relationships" xmlns:p="http://schemas.openxmlformats.org/presentationml/2006/main">
  <p:tag name="THINKCELLSHAPEDONOTDELETE" val="pf.svXFZr7UWUMHk521YabQ"/>
</p:tagLst>
</file>

<file path=ppt/tags/tag985.xml><?xml version="1.0" encoding="utf-8"?>
<p:tagLst xmlns:a="http://schemas.openxmlformats.org/drawingml/2006/main" xmlns:r="http://schemas.openxmlformats.org/officeDocument/2006/relationships" xmlns:p="http://schemas.openxmlformats.org/presentationml/2006/main">
  <p:tag name="THINKCELLSHAPEDONOTDELETE" val="p9HdEgyXZI0ScIf_6GfWNoQ"/>
</p:tagLst>
</file>

<file path=ppt/tags/tag986.xml><?xml version="1.0" encoding="utf-8"?>
<p:tagLst xmlns:a="http://schemas.openxmlformats.org/drawingml/2006/main" xmlns:r="http://schemas.openxmlformats.org/officeDocument/2006/relationships" xmlns:p="http://schemas.openxmlformats.org/presentationml/2006/main">
  <p:tag name="THINKCELLSHAPEDONOTDELETE" val="pP2Qz.xLhmE..i.Gx9jPyNw"/>
</p:tagLst>
</file>

<file path=ppt/tags/tag987.xml><?xml version="1.0" encoding="utf-8"?>
<p:tagLst xmlns:a="http://schemas.openxmlformats.org/drawingml/2006/main" xmlns:r="http://schemas.openxmlformats.org/officeDocument/2006/relationships" xmlns:p="http://schemas.openxmlformats.org/presentationml/2006/main">
  <p:tag name="THINKCELLSHAPEDONOTDELETE" val="pHWf6GE04wkuK8zOoiM4FlQ"/>
</p:tagLst>
</file>

<file path=ppt/tags/tag988.xml><?xml version="1.0" encoding="utf-8"?>
<p:tagLst xmlns:a="http://schemas.openxmlformats.org/drawingml/2006/main" xmlns:r="http://schemas.openxmlformats.org/officeDocument/2006/relationships" xmlns:p="http://schemas.openxmlformats.org/presentationml/2006/main">
  <p:tag name="THINKCELLSHAPEDONOTDELETE" val="pLxlziMTRoEmhDkslx1JoIA"/>
</p:tagLst>
</file>

<file path=ppt/tags/tag989.xml><?xml version="1.0" encoding="utf-8"?>
<p:tagLst xmlns:a="http://schemas.openxmlformats.org/drawingml/2006/main" xmlns:r="http://schemas.openxmlformats.org/officeDocument/2006/relationships" xmlns:p="http://schemas.openxmlformats.org/presentationml/2006/main">
  <p:tag name="THINKCELLSHAPEDONOTDELETE" val="pKdmGLu3wsEuF5Kzpf9OrQ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pB_2AdSuf.E.xwvYx3qNiAA"/>
</p:tagLst>
</file>

<file path=ppt/tags/tag990.xml><?xml version="1.0" encoding="utf-8"?>
<p:tagLst xmlns:a="http://schemas.openxmlformats.org/drawingml/2006/main" xmlns:r="http://schemas.openxmlformats.org/officeDocument/2006/relationships" xmlns:p="http://schemas.openxmlformats.org/presentationml/2006/main">
  <p:tag name="THINKCELLSHAPEDONOTDELETE" val="pphsQIQg0PU6g8lu1rEaIgQ"/>
</p:tagLst>
</file>

<file path=ppt/tags/tag991.xml><?xml version="1.0" encoding="utf-8"?>
<p:tagLst xmlns:a="http://schemas.openxmlformats.org/drawingml/2006/main" xmlns:r="http://schemas.openxmlformats.org/officeDocument/2006/relationships" xmlns:p="http://schemas.openxmlformats.org/presentationml/2006/main">
  <p:tag name="THINKCELLSHAPEDONOTDELETE" val="pUj_WUXwVWk.k.hSTKl41sA"/>
</p:tagLst>
</file>

<file path=ppt/tags/tag992.xml><?xml version="1.0" encoding="utf-8"?>
<p:tagLst xmlns:a="http://schemas.openxmlformats.org/drawingml/2006/main" xmlns:r="http://schemas.openxmlformats.org/officeDocument/2006/relationships" xmlns:p="http://schemas.openxmlformats.org/presentationml/2006/main">
  <p:tag name="THINKCELLSHAPEDONOTDELETE" val="pDRqmufwnPkafB9vQN_Xt3Q"/>
</p:tagLst>
</file>

<file path=ppt/tags/tag993.xml><?xml version="1.0" encoding="utf-8"?>
<p:tagLst xmlns:a="http://schemas.openxmlformats.org/drawingml/2006/main" xmlns:r="http://schemas.openxmlformats.org/officeDocument/2006/relationships" xmlns:p="http://schemas.openxmlformats.org/presentationml/2006/main">
  <p:tag name="THINKCELLSHAPEDONOTDELETE" val="p6dDBwqAIr0SvUi.h7s7Srg"/>
</p:tagLst>
</file>

<file path=ppt/tags/tag994.xml><?xml version="1.0" encoding="utf-8"?>
<p:tagLst xmlns:a="http://schemas.openxmlformats.org/drawingml/2006/main" xmlns:r="http://schemas.openxmlformats.org/officeDocument/2006/relationships" xmlns:p="http://schemas.openxmlformats.org/presentationml/2006/main">
  <p:tag name="THINKCELLSHAPEDONOTDELETE" val="p7ogNZGTRzUKGXmAjfmTwnA"/>
</p:tagLst>
</file>

<file path=ppt/tags/tag995.xml><?xml version="1.0" encoding="utf-8"?>
<p:tagLst xmlns:a="http://schemas.openxmlformats.org/drawingml/2006/main" xmlns:r="http://schemas.openxmlformats.org/officeDocument/2006/relationships" xmlns:p="http://schemas.openxmlformats.org/presentationml/2006/main">
  <p:tag name="THINKCELLSHAPEDONOTDELETE" val="p7U2zrzKzxEWtwGk8DH.Vkw"/>
</p:tagLst>
</file>

<file path=ppt/tags/tag996.xml><?xml version="1.0" encoding="utf-8"?>
<p:tagLst xmlns:a="http://schemas.openxmlformats.org/drawingml/2006/main" xmlns:r="http://schemas.openxmlformats.org/officeDocument/2006/relationships" xmlns:p="http://schemas.openxmlformats.org/presentationml/2006/main">
  <p:tag name="THINKCELLSHAPEDONOTDELETE" val="pxQApk_ZDCUqQTnB4GKfRYQ"/>
</p:tagLst>
</file>

<file path=ppt/tags/tag997.xml><?xml version="1.0" encoding="utf-8"?>
<p:tagLst xmlns:a="http://schemas.openxmlformats.org/drawingml/2006/main" xmlns:r="http://schemas.openxmlformats.org/officeDocument/2006/relationships" xmlns:p="http://schemas.openxmlformats.org/presentationml/2006/main">
  <p:tag name="THINKCELLSHAPEDONOTDELETE" val="p7Emp8UrN6k.EBZyULYoP7g"/>
</p:tagLst>
</file>

<file path=ppt/tags/tag998.xml><?xml version="1.0" encoding="utf-8"?>
<p:tagLst xmlns:a="http://schemas.openxmlformats.org/drawingml/2006/main" xmlns:r="http://schemas.openxmlformats.org/officeDocument/2006/relationships" xmlns:p="http://schemas.openxmlformats.org/presentationml/2006/main">
  <p:tag name="THINKCELLSHAPEDONOTDELETE" val="pOPkvoMjUski_0QA0SHJjTw"/>
</p:tagLst>
</file>

<file path=ppt/tags/tag999.xml><?xml version="1.0" encoding="utf-8"?>
<p:tagLst xmlns:a="http://schemas.openxmlformats.org/drawingml/2006/main" xmlns:r="http://schemas.openxmlformats.org/officeDocument/2006/relationships" xmlns:p="http://schemas.openxmlformats.org/presentationml/2006/main">
  <p:tag name="THINKCELLSHAPEDONOTDELETE" val="pq3YW0a1mf0iKXIkXa.BEXQ"/>
</p:tagLst>
</file>

<file path=ppt/theme/theme1.xml><?xml version="1.0" encoding="utf-8"?>
<a:theme xmlns:a="http://schemas.openxmlformats.org/drawingml/2006/main" name="PDT Template 2013">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bg1">
              <a:lumMod val="65000"/>
            </a:schemeClr>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62E86893325734EB217659ECAFC0052" ma:contentTypeVersion="3" ma:contentTypeDescription="Create a new document." ma:contentTypeScope="" ma:versionID="ed0d908fa64915edc11f650f51a648ef">
  <xsd:schema xmlns:xsd="http://www.w3.org/2001/XMLSchema" xmlns:p="http://schemas.microsoft.com/office/2006/metadata/properties" xmlns:ns2="5e98b633-f0f3-4b25-9466-89dae32f2981" targetNamespace="http://schemas.microsoft.com/office/2006/metadata/properties" ma:root="true" ma:fieldsID="62ab9084daa57e749018a204b2cad41a" ns2:_="">
    <xsd:import namespace="5e98b633-f0f3-4b25-9466-89dae32f2981"/>
    <xsd:element name="properties">
      <xsd:complexType>
        <xsd:sequence>
          <xsd:element name="documentManagement">
            <xsd:complexType>
              <xsd:all>
                <xsd:element ref="ns2:Document_x0020_Keywords" minOccurs="0"/>
                <xsd:element ref="ns2:Prepared_x0020_for" minOccurs="0"/>
                <xsd:element ref="ns2:Document_x0020_Type" minOccurs="0"/>
              </xsd:all>
            </xsd:complexType>
          </xsd:element>
        </xsd:sequence>
      </xsd:complexType>
    </xsd:element>
  </xsd:schema>
  <xsd:schema xmlns:xsd="http://www.w3.org/2001/XMLSchema" xmlns:dms="http://schemas.microsoft.com/office/2006/documentManagement/types" targetNamespace="5e98b633-f0f3-4b25-9466-89dae32f2981" elementFormDefault="qualified">
    <xsd:import namespace="http://schemas.microsoft.com/office/2006/documentManagement/types"/>
    <xsd:element name="Document_x0020_Keywords" ma:index="8" nillable="true" ma:displayName="Document Keywords" ma:internalName="Document_x0020_Keywords">
      <xsd:simpleType>
        <xsd:restriction base="dms:Text">
          <xsd:maxLength value="255"/>
        </xsd:restriction>
      </xsd:simpleType>
    </xsd:element>
    <xsd:element name="Prepared_x0020_for" ma:index="9" nillable="true" ma:displayName="Prepared for" ma:internalName="Prepared_x0020_for">
      <xsd:simpleType>
        <xsd:restriction base="dms:Text">
          <xsd:maxLength value="255"/>
        </xsd:restriction>
      </xsd:simpleType>
    </xsd:element>
    <xsd:element name="Document_x0020_Type" ma:index="10" nillable="true" ma:displayName="Document Type" ma:internalName="Document_x0020_Type">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Document 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Document_x0020_Type xmlns="5e98b633-f0f3-4b25-9466-89dae32f2981">PPT</Document_x0020_Type>
    <Prepared_x0020_for xmlns="5e98b633-f0f3-4b25-9466-89dae32f2981">Symphony Technology Group</Prepared_x0020_for>
    <Document_x0020_Keywords xmlns="5e98b633-f0f3-4b25-9466-89dae32f2981">PDT, Production Intelligence, Data Analytics</Document_x0020_Keyword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87BAA40-F315-4629-9CB5-1AB02CFEF2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e98b633-f0f3-4b25-9466-89dae32f2981"/>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7D4516D3-3609-4253-927B-8FC07E8CAD26}">
  <ds:schemaRefs>
    <ds:schemaRef ds:uri="http://purl.org/dc/dcmitype/"/>
    <ds:schemaRef ds:uri="http://www.w3.org/XML/1998/namespace"/>
    <ds:schemaRef ds:uri="http://schemas.microsoft.com/office/2006/documentManagement/types"/>
    <ds:schemaRef ds:uri="http://schemas.microsoft.com/office/2006/metadata/properties"/>
    <ds:schemaRef ds:uri="5e98b633-f0f3-4b25-9466-89dae32f2981"/>
    <ds:schemaRef ds:uri="http://purl.org/dc/terms/"/>
    <ds:schemaRef ds:uri="http://purl.org/dc/elements/1.1/"/>
    <ds:schemaRef ds:uri="http://schemas.openxmlformats.org/package/2006/metadata/core-properties"/>
  </ds:schemaRefs>
</ds:datastoreItem>
</file>

<file path=customXml/itemProps3.xml><?xml version="1.0" encoding="utf-8"?>
<ds:datastoreItem xmlns:ds="http://schemas.openxmlformats.org/officeDocument/2006/customXml" ds:itemID="{7C27BA58-8E4A-4ED5-9C09-D04E9081FA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104675</TotalTime>
  <Words>12590</Words>
  <Application>Microsoft Macintosh PowerPoint</Application>
  <PresentationFormat>信纸(8.5x11 英寸)</PresentationFormat>
  <Paragraphs>4127</Paragraphs>
  <Slides>139</Slides>
  <Notes>27</Notes>
  <HiddenSlides>29</HiddenSlides>
  <MMClips>0</MMClips>
  <ScaleCrop>false</ScaleCrop>
  <HeadingPairs>
    <vt:vector size="6" baseType="variant">
      <vt:variant>
        <vt:lpstr>主题</vt:lpstr>
      </vt:variant>
      <vt:variant>
        <vt:i4>1</vt:i4>
      </vt:variant>
      <vt:variant>
        <vt:lpstr>嵌入的 OLE 服务器</vt:lpstr>
      </vt:variant>
      <vt:variant>
        <vt:i4>2</vt:i4>
      </vt:variant>
      <vt:variant>
        <vt:lpstr>幻灯片标题</vt:lpstr>
      </vt:variant>
      <vt:variant>
        <vt:i4>139</vt:i4>
      </vt:variant>
    </vt:vector>
  </HeadingPairs>
  <TitlesOfParts>
    <vt:vector size="142" baseType="lpstr">
      <vt:lpstr>PDT Template 2013</vt:lpstr>
      <vt:lpstr>think-cell Slide</vt:lpstr>
      <vt:lpstr>Equation</vt:lpstr>
      <vt:lpstr>智慧盒子介绍 </vt:lpstr>
      <vt:lpstr>团队介绍</vt:lpstr>
      <vt:lpstr>DataESP 核心团队</vt:lpstr>
      <vt:lpstr>DataESP 天使投资人</vt:lpstr>
      <vt:lpstr>核心竞争力</vt:lpstr>
      <vt:lpstr>客户经验</vt:lpstr>
      <vt:lpstr>科学与科技</vt:lpstr>
      <vt:lpstr>迅速增长的数据:  你准备好了吗?</vt:lpstr>
      <vt:lpstr>Big Data is a New Source of Competitive Advantage</vt:lpstr>
      <vt:lpstr>智能构思: Automate Insight Generation</vt:lpstr>
      <vt:lpstr>智慧盒子方案流程</vt:lpstr>
      <vt:lpstr>DataX-Ray 科技: 从数据到智慧</vt:lpstr>
      <vt:lpstr>用“凯恩斯主义” 的方法服务双面市场</vt:lpstr>
      <vt:lpstr>DataX-Ray: 智能构思</vt:lpstr>
      <vt:lpstr>DataX-Ray: 构思考证及汇总</vt:lpstr>
      <vt:lpstr>Multiple Segmentation Approaches Were Followed</vt:lpstr>
      <vt:lpstr>精简的定制化数据分析平台</vt:lpstr>
      <vt:lpstr>处方式数据分析 – 零售</vt:lpstr>
      <vt:lpstr>运营困难: 库存、定价优化</vt:lpstr>
      <vt:lpstr>运营优化器</vt:lpstr>
      <vt:lpstr>可视化采购</vt:lpstr>
      <vt:lpstr>定价与减价优化器</vt:lpstr>
      <vt:lpstr>推荐引擎</vt:lpstr>
      <vt:lpstr>顾客互动优化器</vt:lpstr>
      <vt:lpstr>防止顾客流失</vt:lpstr>
      <vt:lpstr>解决方案</vt:lpstr>
      <vt:lpstr>零售行业</vt:lpstr>
      <vt:lpstr>零售方案</vt:lpstr>
      <vt:lpstr>精益零售分析方案(1/2)</vt:lpstr>
      <vt:lpstr>精益零售分析方案 (2/2)</vt:lpstr>
      <vt:lpstr>零售/销售 挑战</vt:lpstr>
      <vt:lpstr>机会</vt:lpstr>
      <vt:lpstr>我们的优势</vt:lpstr>
      <vt:lpstr>数据生态系统</vt:lpstr>
      <vt:lpstr>专有科技: The Insight Cube, 您商务上的“核磁共振”</vt:lpstr>
      <vt:lpstr>图示:  Precision Cube的力量</vt:lpstr>
      <vt:lpstr>案例分析1 – 连锁餐厅Signal Hub (1 of 4): 确定本地需求的推动力</vt:lpstr>
      <vt:lpstr>案例分析1 – 连锁餐厅Signal Hub (2 of 4):  变量确定以及信号侦察</vt:lpstr>
      <vt:lpstr>案例分析1 – 连锁餐厅Signal Hub (3 of 4): 确定业务驱动力</vt:lpstr>
      <vt:lpstr>案例分析1 – 连锁餐厅Signal Hub (4 of 4): 财政影响和控制面板</vt:lpstr>
      <vt:lpstr>Roadmap for Adoption of InsightBox Analytics</vt:lpstr>
      <vt:lpstr>Roadmap for Adoption of InsightBox Analytics</vt:lpstr>
      <vt:lpstr>PowerPoint 演示文稿</vt:lpstr>
      <vt:lpstr>市场需求预测</vt:lpstr>
      <vt:lpstr>满足动态市场需求的快速补货方案</vt:lpstr>
      <vt:lpstr>快速补货模型</vt:lpstr>
      <vt:lpstr>先进算法驱动的需求预测方案</vt:lpstr>
      <vt:lpstr>先进算法驱动的需求预测（接上页）</vt:lpstr>
      <vt:lpstr>“大数据” 优化定价</vt:lpstr>
      <vt:lpstr>需求预测</vt:lpstr>
      <vt:lpstr>减少断货和脱销</vt:lpstr>
      <vt:lpstr>其他采购和定价策略的有用发现</vt:lpstr>
      <vt:lpstr>确定可能的需求推动力</vt:lpstr>
      <vt:lpstr>关联客户业绩与需求增长点</vt:lpstr>
      <vt:lpstr>人力+ 机器智能的方法</vt:lpstr>
      <vt:lpstr>消费者 360°</vt:lpstr>
      <vt:lpstr>再创Netflix的成功</vt:lpstr>
      <vt:lpstr>顾客360⁰ 纵视图</vt:lpstr>
      <vt:lpstr>最大化客户生命周期的价值</vt:lpstr>
      <vt:lpstr>“倾听”顾客的数据生态系统</vt:lpstr>
      <vt:lpstr>各式各样的数据来源</vt:lpstr>
      <vt:lpstr>创建顾客的DNA</vt:lpstr>
      <vt:lpstr>高级聚类</vt:lpstr>
      <vt:lpstr>模式生成：范例</vt:lpstr>
      <vt:lpstr>“孪生姐妹” 模型 – 同侪影响</vt:lpstr>
      <vt:lpstr>阶段性方案管理</vt:lpstr>
      <vt:lpstr>对历史促销活动的分析         </vt:lpstr>
      <vt:lpstr>客户的营销方案优化</vt:lpstr>
      <vt:lpstr>营销花费的分析</vt:lpstr>
      <vt:lpstr>减少排队时间</vt:lpstr>
      <vt:lpstr>优化等待时间– 机会的大小</vt:lpstr>
      <vt:lpstr>“兴趣衰退”的信号不易被发现</vt:lpstr>
      <vt:lpstr>构建早期监测客户流失的模型</vt:lpstr>
      <vt:lpstr>解决方案: 有限的交易数据来预测顾客流失</vt:lpstr>
      <vt:lpstr>客户流失管理</vt:lpstr>
      <vt:lpstr>基于位置的智能</vt:lpstr>
      <vt:lpstr>示例—目标顾客:  “商务旅行者”</vt:lpstr>
      <vt:lpstr>汇总</vt:lpstr>
      <vt:lpstr>Insight-as-a-Service 平台</vt:lpstr>
      <vt:lpstr>人口特征预测: 方法概述 (1/2)</vt:lpstr>
      <vt:lpstr>人口特征预测: 方法概述 (2/2)</vt:lpstr>
      <vt:lpstr>分析至上的餐饮工程</vt:lpstr>
      <vt:lpstr>算法驱动的追加/交叉销售方案</vt:lpstr>
      <vt:lpstr>鼓励顾客频繁光顾</vt:lpstr>
      <vt:lpstr>定价</vt:lpstr>
      <vt:lpstr>定价策略</vt:lpstr>
      <vt:lpstr>基于数据分析的定价</vt:lpstr>
      <vt:lpstr>动态定价</vt:lpstr>
      <vt:lpstr>我们的智能系统驾驭网络</vt:lpstr>
      <vt:lpstr>智能系统: 定价与推广模块</vt:lpstr>
      <vt:lpstr>定价与推广模块：深入分析 智能系统对竞争对手的有效识别</vt:lpstr>
      <vt:lpstr>优化定价的过程</vt:lpstr>
      <vt:lpstr>动态定价</vt:lpstr>
      <vt:lpstr>升级市场分析– 微观的地区剖析</vt:lpstr>
      <vt:lpstr>社交网络</vt:lpstr>
      <vt:lpstr>大海捞针</vt:lpstr>
      <vt:lpstr>“倾听”客户的数据生态系统</vt:lpstr>
      <vt:lpstr>数据整合: 外部数据</vt:lpstr>
      <vt:lpstr>什么是以及为什么要进行情感分析</vt:lpstr>
      <vt:lpstr>情感分析过程</vt:lpstr>
      <vt:lpstr>输入数据类型</vt:lpstr>
      <vt:lpstr>输入数据结构化</vt:lpstr>
      <vt:lpstr>在数据中发现规律</vt:lpstr>
      <vt:lpstr>训练数据准备</vt:lpstr>
      <vt:lpstr>数据噪音分析</vt:lpstr>
      <vt:lpstr>噪音去除与标准化: 步骤</vt:lpstr>
      <vt:lpstr>噪音去除与标准化: 运用</vt:lpstr>
      <vt:lpstr>特征建立: 步骤</vt:lpstr>
      <vt:lpstr>多种特征</vt:lpstr>
      <vt:lpstr>通过词语或词组的使用频率得出的特征</vt:lpstr>
      <vt:lpstr>基于语法的特征</vt:lpstr>
      <vt:lpstr>Word Dependence Features</vt:lpstr>
      <vt:lpstr>Compounding Features and Stopword Removal</vt:lpstr>
      <vt:lpstr>Feature Selection: Techniques Used</vt:lpstr>
      <vt:lpstr>Classification</vt:lpstr>
      <vt:lpstr>持续倾听、数据抓取</vt:lpstr>
      <vt:lpstr>持续的倾听，收集，整合数据</vt:lpstr>
      <vt:lpstr>地址选择</vt:lpstr>
      <vt:lpstr>数据要求</vt:lpstr>
      <vt:lpstr>关键变量</vt:lpstr>
      <vt:lpstr>市场评估– 竞争者</vt:lpstr>
      <vt:lpstr>市场评估– 地区的微观档案</vt:lpstr>
      <vt:lpstr>理解地区微观经济</vt:lpstr>
      <vt:lpstr>倾向模型和竞争影响地图</vt:lpstr>
      <vt:lpstr>虚拟价格区</vt:lpstr>
      <vt:lpstr>市场影响</vt:lpstr>
      <vt:lpstr>Gravity effect is significant on Household Spend</vt:lpstr>
      <vt:lpstr>购物中心内部的店址选择</vt:lpstr>
      <vt:lpstr>影响品质的因素</vt:lpstr>
      <vt:lpstr>下一步</vt:lpstr>
      <vt:lpstr>Sample Engagement Plan</vt:lpstr>
      <vt:lpstr>合作流程</vt:lpstr>
      <vt:lpstr>行业最佳的分析</vt:lpstr>
      <vt:lpstr>问题?</vt:lpstr>
      <vt:lpstr>期待与您的合作!</vt:lpstr>
      <vt:lpstr>PowerPoint 演示文稿</vt:lpstr>
      <vt:lpstr>Hypothesis Generation – Competitive Advantage</vt:lpstr>
      <vt:lpstr>DataX-Ray Technical Highlights</vt:lpstr>
      <vt:lpstr>Model-T Solutions: Input Output Specifications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TungLok Pitch Deck</dc:title>
  <dc:creator>siyan.li</dc:creator>
  <cp:lastModifiedBy>LI SIYAN</cp:lastModifiedBy>
  <cp:revision>630</cp:revision>
  <cp:lastPrinted>2011-08-26T01:13:22Z</cp:lastPrinted>
  <dcterms:created xsi:type="dcterms:W3CDTF">2011-07-13T22:17:16Z</dcterms:created>
  <dcterms:modified xsi:type="dcterms:W3CDTF">2015-06-22T13:40:22Z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0x010100F62E86893325734EB217659ECAFC0052</vt:lpwstr>
  </property>
</Properties>
</file>